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8" r:id="rId1"/>
  </p:sldMasterIdLst>
  <p:notesMasterIdLst>
    <p:notesMasterId r:id="rId16"/>
  </p:notesMasterIdLst>
  <p:sldIdLst>
    <p:sldId id="259" r:id="rId2"/>
    <p:sldId id="294" r:id="rId3"/>
    <p:sldId id="295" r:id="rId4"/>
    <p:sldId id="296" r:id="rId5"/>
    <p:sldId id="297" r:id="rId6"/>
    <p:sldId id="301" r:id="rId7"/>
    <p:sldId id="298" r:id="rId8"/>
    <p:sldId id="302" r:id="rId9"/>
    <p:sldId id="303" r:id="rId10"/>
    <p:sldId id="304" r:id="rId11"/>
    <p:sldId id="305" r:id="rId12"/>
    <p:sldId id="306" r:id="rId13"/>
    <p:sldId id="269" r:id="rId14"/>
    <p:sldId id="30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>
      <p:cViewPr>
        <p:scale>
          <a:sx n="81" d="100"/>
          <a:sy n="81" d="100"/>
        </p:scale>
        <p:origin x="-954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183E4-1A99-41DF-9972-4729D6545C7A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F2B32-4908-4CC2-B021-9BCD67D7B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15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2C4AD95-416A-416F-A2E6-476C71212534}" type="slidenum">
              <a:rPr lang="en-US" altLang="en-US" b="0">
                <a:solidFill>
                  <a:srgbClr val="000000"/>
                </a:solidFill>
              </a:rPr>
              <a:pPr/>
              <a:t>14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901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1B04-89BA-4044-9891-3825933FC79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15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991DF3-5C90-4182-ADAE-EDE5D44ED502}" type="datetimeFigureOut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8/29/2021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DC39D-C37D-4698-82B1-D7B177E4493B}" type="slidenum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51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991DF3-5C90-4182-ADAE-EDE5D44ED502}" type="datetimeFigureOut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8/29/2021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DC39D-C37D-4698-82B1-D7B177E4493B}" type="slidenum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201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991DF3-5C90-4182-ADAE-EDE5D44ED502}" type="datetimeFigureOut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8/29/2021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DC39D-C37D-4698-82B1-D7B177E4493B}" type="slidenum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411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991DF3-5C90-4182-ADAE-EDE5D44ED502}" type="datetimeFigureOut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8/29/2021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DC39D-C37D-4698-82B1-D7B177E4493B}" type="slidenum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899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991DF3-5C90-4182-ADAE-EDE5D44ED502}" type="datetimeFigureOut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8/29/2021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DC39D-C37D-4698-82B1-D7B177E4493B}" type="slidenum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8660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991DF3-5C90-4182-ADAE-EDE5D44ED502}" type="datetimeFigureOut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8/29/2021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DC39D-C37D-4698-82B1-D7B177E4493B}" type="slidenum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49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124E-AFE9-45F3-9C44-B9456B630DE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331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5938-CB99-4E91-878E-EA9EE295896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56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C2D79F-E286-4E29-A695-9259AE16A6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47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75BDDA-E853-46C1-A725-04E7A888B7C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8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94B8-5CC3-4A81-8AD6-E7F3A610725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94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6703-C93B-4ECF-B1D1-503D3DC8C760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73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8A3-E3BF-471B-A3CD-2744FC32BA3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06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5A431-821B-4AAC-AB34-98020C20B72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95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E361-E871-43FF-9335-C0E2DF616BA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97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CB56-3DDD-44AF-BC34-9C16F53A8F64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51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DC46-517E-4EC9-B941-1035D46DAA2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14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40CBE-2607-4752-A13D-EA3211ACB6A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2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DA991DF3-5C90-4182-ADAE-EDE5D44ED502}" type="datetimeFigureOut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8/29/2021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0FDC39D-C37D-4698-82B1-D7B177E4493B}" type="slidenum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254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image" Target="../media/image13.jpe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eg"/><Relationship Id="rId5" Type="http://schemas.openxmlformats.org/officeDocument/2006/relationships/image" Target="../media/image2.w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5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1371600"/>
            <a:ext cx="8915400" cy="143116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§</a:t>
            </a:r>
            <a:r>
              <a:rPr lang="en-US" sz="40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000" b="1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HIỆU </a:t>
            </a:r>
            <a:r>
              <a:rPr lang="en-US" sz="40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 </a:t>
            </a:r>
            <a:r>
              <a:rPr lang="en-US" sz="4000" b="1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</a:t>
            </a:r>
            <a:r>
              <a:rPr lang="en-US" sz="40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3, CHO 9</a:t>
            </a:r>
            <a:endParaRPr lang="en-US" sz="4000" b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763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98" name="Text Box 22"/>
          <p:cNvSpPr txBox="1">
            <a:spLocks noChangeArrowheads="1"/>
          </p:cNvSpPr>
          <p:nvPr/>
        </p:nvSpPr>
        <p:spPr bwMode="auto">
          <a:xfrm>
            <a:off x="0" y="76200"/>
            <a:ext cx="723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</a:t>
            </a:r>
            <a:r>
              <a:rPr lang="en-US" alt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. </a:t>
            </a: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	</a:t>
            </a:r>
            <a:r>
              <a:rPr lang="en-US" alt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Dấu hiệu chia hết cho 9:</a:t>
            </a:r>
            <a:endParaRPr lang="en-US" altLang="en-US" sz="4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1489" y="676990"/>
            <a:ext cx="7924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Giải: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5513413" y="3153632"/>
            <a:ext cx="6711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97946" y="1693664"/>
            <a:ext cx="792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</a:rPr>
              <a:t>Xét: 12456 có 1+2+4+5+6 = 18 chia hết cho 9 nên 12456  chia hết cho 9.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97946" y="3002726"/>
            <a:ext cx="792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</a:rPr>
              <a:t>Xét: 3246 có 3+2+4+6 = 15 không chia hết cho 9 nên 3246 không chia hết cho 9.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97946" y="4291556"/>
            <a:ext cx="792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</a:rPr>
              <a:t>Xét: 8937 có 8+9+3+7 = 27   chia hết cho 9 nên 8937  chia hết cho 9.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41489" y="5486400"/>
            <a:ext cx="79248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en-US" b="1" smtClean="0">
                <a:latin typeface="Times New Roman" panose="02020603050405020304" pitchFamily="18" charset="0"/>
              </a:rPr>
              <a:t>Xét: 14367 có 1+4+3+6+7 = 21 </a:t>
            </a:r>
            <a:r>
              <a:rPr lang="en-US" altLang="en-US" b="1">
                <a:latin typeface="Times New Roman" panose="02020603050405020304" pitchFamily="18" charset="0"/>
              </a:rPr>
              <a:t>không chia hết cho 9 nên 3246 không chia hết cho 9.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b="1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3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98" grpId="0"/>
      <p:bldP spid="5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304800" y="770013"/>
            <a:ext cx="79248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Luyện tập 1: </a:t>
            </a:r>
            <a:r>
              <a:rPr lang="en-US" altLang="en-US" b="1" smtClean="0">
                <a:latin typeface="Times New Roman" panose="02020603050405020304" pitchFamily="18" charset="0"/>
              </a:rPr>
              <a:t>(SGK trang 39)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</a:rPr>
              <a:t>Viết số có 2 chữ số sao cho:</a:t>
            </a:r>
          </a:p>
          <a:p>
            <a:pPr marL="514350" indent="-514350" eaLnBrk="1" hangingPunct="1">
              <a:spcBef>
                <a:spcPct val="50000"/>
              </a:spcBef>
              <a:buClrTx/>
              <a:buSzTx/>
              <a:buFontTx/>
              <a:buAutoNum type="alphaLcPeriod"/>
            </a:pPr>
            <a:r>
              <a:rPr lang="en-US" altLang="en-US" b="1">
                <a:latin typeface="Times New Roman" panose="02020603050405020304" pitchFamily="18" charset="0"/>
              </a:rPr>
              <a:t>S</a:t>
            </a:r>
            <a:r>
              <a:rPr lang="en-US" altLang="en-US" b="1" smtClean="0">
                <a:latin typeface="Times New Roman" panose="02020603050405020304" pitchFamily="18" charset="0"/>
              </a:rPr>
              <a:t>ố đó chia hết cho cả 2 và 9?</a:t>
            </a:r>
          </a:p>
          <a:p>
            <a:pPr marL="514350" indent="-514350" eaLnBrk="1" hangingPunct="1">
              <a:spcBef>
                <a:spcPct val="50000"/>
              </a:spcBef>
              <a:buClrTx/>
              <a:buSzTx/>
              <a:buFontTx/>
              <a:buAutoNum type="alphaLcPeriod"/>
            </a:pPr>
            <a:r>
              <a:rPr lang="en-US" altLang="en-US" b="1" smtClean="0">
                <a:latin typeface="Times New Roman" panose="02020603050405020304" pitchFamily="18" charset="0"/>
              </a:rPr>
              <a:t>Số đó chia hết cho cả 3 số 2; 5 và 9?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sp>
        <p:nvSpPr>
          <p:cNvPr id="126998" name="Text Box 22"/>
          <p:cNvSpPr txBox="1">
            <a:spLocks noChangeArrowheads="1"/>
          </p:cNvSpPr>
          <p:nvPr/>
        </p:nvSpPr>
        <p:spPr bwMode="auto">
          <a:xfrm>
            <a:off x="0" y="76200"/>
            <a:ext cx="723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 2. </a:t>
            </a: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	</a:t>
            </a:r>
            <a:r>
              <a:rPr lang="en-US" alt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Dấu hiệu chia hết cho 9:</a:t>
            </a:r>
            <a:endParaRPr lang="en-US" altLang="en-US" sz="4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11780" y="4407146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</a:t>
            </a:r>
            <a:r>
              <a:rPr lang="en-US" altLang="en-US" b="1" smtClean="0">
                <a:latin typeface="Times New Roman" panose="02020603050405020304" pitchFamily="18" charset="0"/>
              </a:rPr>
              <a:t>a. 18; 36; 54; 72; 90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97379" y="3793427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</a:t>
            </a: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Giải: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5513413" y="3153632"/>
            <a:ext cx="6711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82978" y="5237390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b</a:t>
            </a:r>
            <a:r>
              <a:rPr lang="en-US" altLang="en-US" b="1" smtClean="0">
                <a:latin typeface="Times New Roman" panose="02020603050405020304" pitchFamily="18" charset="0"/>
              </a:rPr>
              <a:t>.  90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26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/>
      <p:bldP spid="126998" grpId="0"/>
      <p:bldP spid="5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ct 22">
            <a:extLst>
              <a:ext uri="{FF2B5EF4-FFF2-40B4-BE49-F238E27FC236}">
                <a16:creationId xmlns="" xmlns:a16="http://schemas.microsoft.com/office/drawing/2014/main" id="{9A3ABA24-9B6A-4544-AAA0-8FD252A6C4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660148"/>
              </p:ext>
            </p:extLst>
          </p:nvPr>
        </p:nvGraphicFramePr>
        <p:xfrm>
          <a:off x="1249455" y="2485083"/>
          <a:ext cx="2160496" cy="775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Equation" r:id="rId3" imgW="11582400" imgH="4876800" progId="Equation.DSMT4">
                  <p:embed/>
                </p:oleObj>
              </mc:Choice>
              <mc:Fallback>
                <p:oleObj name="Equation" r:id="rId3" imgW="11582400" imgH="4876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455" y="2485083"/>
                        <a:ext cx="2160496" cy="7756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Box 14">
            <a:extLst>
              <a:ext uri="{FF2B5EF4-FFF2-40B4-BE49-F238E27FC236}">
                <a16:creationId xmlns="" xmlns:a16="http://schemas.microsoft.com/office/drawing/2014/main" id="{4AC67DFD-943D-4EAF-A1ED-C6519C112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44" y="950258"/>
            <a:ext cx="9169925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0" smtClean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 smtClean="0">
                <a:solidFill>
                  <a:srgbClr val="0000CC"/>
                </a:solidFill>
              </a:rPr>
              <a:t>Điền</a:t>
            </a:r>
            <a:r>
              <a:rPr lang="en-US" altLang="en-US" sz="3200" b="0" dirty="0" smtClean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chữ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số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vào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dấu</a:t>
            </a:r>
            <a:r>
              <a:rPr lang="en-US" altLang="en-US" sz="3200" b="0" dirty="0">
                <a:solidFill>
                  <a:srgbClr val="0000CC"/>
                </a:solidFill>
              </a:rPr>
              <a:t> * </a:t>
            </a:r>
            <a:r>
              <a:rPr lang="en-US" altLang="en-US" sz="3200" b="0" dirty="0" err="1">
                <a:solidFill>
                  <a:srgbClr val="0000CC"/>
                </a:solidFill>
              </a:rPr>
              <a:t>để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được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err="1">
                <a:solidFill>
                  <a:srgbClr val="0000CC"/>
                </a:solidFill>
              </a:rPr>
              <a:t>số</a:t>
            </a:r>
            <a:r>
              <a:rPr lang="en-US" altLang="en-US" sz="3200" b="0">
                <a:solidFill>
                  <a:srgbClr val="0000CC"/>
                </a:solidFill>
              </a:rPr>
              <a:t> </a:t>
            </a:r>
            <a:r>
              <a:rPr lang="en-US" altLang="en-US" sz="3200" b="0" smtClean="0">
                <a:solidFill>
                  <a:srgbClr val="0000CC"/>
                </a:solidFill>
              </a:rPr>
              <a:t>  </a:t>
            </a: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0" smtClean="0">
                <a:solidFill>
                  <a:srgbClr val="0000CC"/>
                </a:solidFill>
              </a:rPr>
              <a:t>   chia hết </a:t>
            </a:r>
            <a:r>
              <a:rPr lang="en-US" altLang="en-US" sz="3200" b="0" dirty="0" err="1">
                <a:solidFill>
                  <a:srgbClr val="0000CC"/>
                </a:solidFill>
              </a:rPr>
              <a:t>cho</a:t>
            </a:r>
            <a:r>
              <a:rPr lang="en-US" altLang="en-US" sz="3200" b="0" dirty="0">
                <a:solidFill>
                  <a:srgbClr val="0000CC"/>
                </a:solidFill>
              </a:rPr>
              <a:t> 3.</a:t>
            </a:r>
            <a:endParaRPr lang="vi-VN" altLang="en-US" sz="3200" b="0" dirty="0">
              <a:solidFill>
                <a:srgbClr val="0000CC"/>
              </a:solidFill>
            </a:endParaRPr>
          </a:p>
        </p:txBody>
      </p:sp>
      <p:sp>
        <p:nvSpPr>
          <p:cNvPr id="89125" name="Text Box 37">
            <a:extLst>
              <a:ext uri="{FF2B5EF4-FFF2-40B4-BE49-F238E27FC236}">
                <a16:creationId xmlns="" xmlns:a16="http://schemas.microsoft.com/office/drawing/2014/main" id="{93C7CEEC-8E2F-4262-B254-27ACC4D83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52" y="2667833"/>
            <a:ext cx="742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0" dirty="0" err="1">
                <a:solidFill>
                  <a:srgbClr val="000000"/>
                </a:solidFill>
              </a:rPr>
              <a:t>Số</a:t>
            </a:r>
            <a:endParaRPr lang="en-US" altLang="en-US" sz="3600" b="0" dirty="0">
              <a:solidFill>
                <a:srgbClr val="000000"/>
              </a:solidFill>
            </a:endParaRPr>
          </a:p>
        </p:txBody>
      </p:sp>
      <p:graphicFrame>
        <p:nvGraphicFramePr>
          <p:cNvPr id="89126" name="Object 23">
            <a:extLst>
              <a:ext uri="{FF2B5EF4-FFF2-40B4-BE49-F238E27FC236}">
                <a16:creationId xmlns="" xmlns:a16="http://schemas.microsoft.com/office/drawing/2014/main" id="{9A67FFF6-2634-4AAE-9300-982C221A32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378127"/>
              </p:ext>
            </p:extLst>
          </p:nvPr>
        </p:nvGraphicFramePr>
        <p:xfrm>
          <a:off x="3409950" y="2582210"/>
          <a:ext cx="3542798" cy="794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Equation" r:id="rId5" imgW="1193760" imgH="215640" progId="Equation.DSMT4">
                  <p:embed/>
                </p:oleObj>
              </mc:Choice>
              <mc:Fallback>
                <p:oleObj name="Equation" r:id="rId5" imgW="119376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9950" y="2582210"/>
                        <a:ext cx="3542798" cy="794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127" name="Object 24">
            <a:extLst>
              <a:ext uri="{FF2B5EF4-FFF2-40B4-BE49-F238E27FC236}">
                <a16:creationId xmlns="" xmlns:a16="http://schemas.microsoft.com/office/drawing/2014/main" id="{16029FC5-22F3-4FBA-B83E-9ADDCACFFE4A}"/>
              </a:ext>
            </a:extLst>
          </p:cNvPr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87277903"/>
              </p:ext>
            </p:extLst>
          </p:nvPr>
        </p:nvGraphicFramePr>
        <p:xfrm>
          <a:off x="3377087" y="3280366"/>
          <a:ext cx="2861865" cy="760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0" name="Equation" r:id="rId7" imgW="812520" imgH="215640" progId="Equation.DSMT4">
                  <p:embed/>
                </p:oleObj>
              </mc:Choice>
              <mc:Fallback>
                <p:oleObj name="Equation" r:id="rId7" imgW="812520" imgH="21564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7087" y="3280366"/>
                        <a:ext cx="2861865" cy="7601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129" name="Object 25">
            <a:extLst>
              <a:ext uri="{FF2B5EF4-FFF2-40B4-BE49-F238E27FC236}">
                <a16:creationId xmlns="" xmlns:a16="http://schemas.microsoft.com/office/drawing/2014/main" id="{143B7B0F-411A-4FE5-A489-F3DCEE8856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333963"/>
              </p:ext>
            </p:extLst>
          </p:nvPr>
        </p:nvGraphicFramePr>
        <p:xfrm>
          <a:off x="3363912" y="3932151"/>
          <a:ext cx="3771937" cy="910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1" name="Equation" r:id="rId9" imgW="990360" imgH="253800" progId="Equation.DSMT4">
                  <p:embed/>
                </p:oleObj>
              </mc:Choice>
              <mc:Fallback>
                <p:oleObj name="Equation" r:id="rId9" imgW="9903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3912" y="3932151"/>
                        <a:ext cx="3771937" cy="910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130" name="Text Box 42">
            <a:extLst>
              <a:ext uri="{FF2B5EF4-FFF2-40B4-BE49-F238E27FC236}">
                <a16:creationId xmlns="" xmlns:a16="http://schemas.microsoft.com/office/drawing/2014/main" id="{7501FAED-8A7F-4934-8CF4-155D29D3D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766215"/>
            <a:ext cx="2152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FF0000"/>
                </a:solidFill>
              </a:rPr>
              <a:t>Lời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giải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89133" name="Text Box 45">
            <a:extLst>
              <a:ext uri="{FF2B5EF4-FFF2-40B4-BE49-F238E27FC236}">
                <a16:creationId xmlns="" xmlns:a16="http://schemas.microsoft.com/office/drawing/2014/main" id="{644E923A-1D88-4C41-BFF4-1B77583FF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58349"/>
            <a:ext cx="845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0" dirty="0" err="1">
                <a:solidFill>
                  <a:srgbClr val="000000"/>
                </a:solidFill>
              </a:rPr>
              <a:t>Vậy</a:t>
            </a:r>
            <a:r>
              <a:rPr lang="en-US" altLang="en-US" sz="3600" b="0" dirty="0">
                <a:solidFill>
                  <a:srgbClr val="000000"/>
                </a:solidFill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</a:rPr>
              <a:t>các</a:t>
            </a:r>
            <a:r>
              <a:rPr lang="en-US" altLang="en-US" sz="3600" b="0" dirty="0">
                <a:solidFill>
                  <a:srgbClr val="000000"/>
                </a:solidFill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</a:rPr>
              <a:t>số</a:t>
            </a:r>
            <a:r>
              <a:rPr lang="en-US" altLang="en-US" sz="3600" b="0" dirty="0">
                <a:solidFill>
                  <a:srgbClr val="000000"/>
                </a:solidFill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</a:rPr>
              <a:t>cần</a:t>
            </a:r>
            <a:r>
              <a:rPr lang="en-US" altLang="en-US" sz="3600" b="0" dirty="0">
                <a:solidFill>
                  <a:srgbClr val="000000"/>
                </a:solidFill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</a:rPr>
              <a:t>tìm</a:t>
            </a:r>
            <a:r>
              <a:rPr lang="en-US" altLang="en-US" sz="3600" b="0" dirty="0">
                <a:solidFill>
                  <a:srgbClr val="000000"/>
                </a:solidFill>
              </a:rPr>
              <a:t> </a:t>
            </a:r>
            <a:r>
              <a:rPr lang="en-US" altLang="en-US" sz="3600" b="0" dirty="0" err="1" smtClean="0">
                <a:solidFill>
                  <a:srgbClr val="000000"/>
                </a:solidFill>
              </a:rPr>
              <a:t>là</a:t>
            </a:r>
            <a:r>
              <a:rPr lang="en-US" altLang="en-US" sz="3600" b="0" dirty="0" smtClean="0">
                <a:solidFill>
                  <a:srgbClr val="000000"/>
                </a:solidFill>
              </a:rPr>
              <a:t>: </a:t>
            </a:r>
            <a:r>
              <a:rPr lang="en-US" altLang="en-US" sz="3600" b="0" dirty="0">
                <a:solidFill>
                  <a:srgbClr val="000000"/>
                </a:solidFill>
              </a:rPr>
              <a:t>1572; 1575; 1578</a:t>
            </a:r>
          </a:p>
        </p:txBody>
      </p:sp>
      <p:graphicFrame>
        <p:nvGraphicFramePr>
          <p:cNvPr id="19467" name="Object 2">
            <a:extLst>
              <a:ext uri="{FF2B5EF4-FFF2-40B4-BE49-F238E27FC236}">
                <a16:creationId xmlns="" xmlns:a16="http://schemas.microsoft.com/office/drawing/2014/main" id="{57413670-CAB2-4894-8643-07ACA6A9C8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314443"/>
              </p:ext>
            </p:extLst>
          </p:nvPr>
        </p:nvGraphicFramePr>
        <p:xfrm>
          <a:off x="6915114" y="861910"/>
          <a:ext cx="1219200" cy="67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Equation" r:id="rId11" imgW="342603" imgH="215713" progId="Equation.DSMT4">
                  <p:embed/>
                </p:oleObj>
              </mc:Choice>
              <mc:Fallback>
                <p:oleObj name="Equation" r:id="rId11" imgW="342603" imgH="2157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5114" y="861910"/>
                        <a:ext cx="1219200" cy="67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76" y="1990327"/>
            <a:ext cx="1496219" cy="213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5"/>
          <p:cNvSpPr>
            <a:spLocks noChangeArrowheads="1" noChangeShapeType="1" noTextEdit="1"/>
          </p:cNvSpPr>
          <p:nvPr/>
        </p:nvSpPr>
        <p:spPr bwMode="auto">
          <a:xfrm>
            <a:off x="838200" y="207359"/>
            <a:ext cx="6166468" cy="6632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04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3DH"/>
                <a:cs typeface="Arial" charset="0"/>
              </a:rPr>
              <a:t> </a:t>
            </a:r>
            <a:r>
              <a:rPr lang="en-US" sz="3600" b="1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="1" kern="10" smtClean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oạt động luyện tập</a:t>
            </a:r>
            <a:endParaRPr lang="en-US" sz="36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96754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50"/>
                                        <p:tgtEl>
                                          <p:spTgt spid="89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50"/>
                                        <p:tgtEl>
                                          <p:spTgt spid="89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50"/>
                                        <p:tgtEl>
                                          <p:spTgt spid="89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50"/>
                                        <p:tgtEl>
                                          <p:spTgt spid="89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250"/>
                                        <p:tgtEl>
                                          <p:spTgt spid="89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250"/>
                                        <p:tgtEl>
                                          <p:spTgt spid="89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3.7037E-6 L 5.55556E-7 -0.07223 " pathEditMode="relative" rAng="0" ptsTypes="AA">
                                      <p:cBhvr>
                                        <p:cTn id="39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25" grpId="0"/>
      <p:bldP spid="89130" grpId="0"/>
      <p:bldP spid="89133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3276600"/>
            <a:ext cx="3814763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398463" y="304800"/>
            <a:ext cx="8135937" cy="2590800"/>
          </a:xfrm>
          <a:prstGeom prst="cloudCallout">
            <a:avLst>
              <a:gd name="adj1" fmla="val 36582"/>
              <a:gd name="adj2" fmla="val 89213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1009650" y="838200"/>
            <a:ext cx="73723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3,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9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2,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5?</a:t>
            </a:r>
            <a:endParaRPr lang="vi-VN" alt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38113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WordArt 5"/>
          <p:cNvSpPr>
            <a:spLocks noChangeArrowheads="1" noChangeShapeType="1" noTextEdit="1"/>
          </p:cNvSpPr>
          <p:nvPr/>
        </p:nvSpPr>
        <p:spPr bwMode="auto">
          <a:xfrm>
            <a:off x="1295400" y="1143000"/>
            <a:ext cx="6166468" cy="6632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04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3DH"/>
                <a:cs typeface="Arial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36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193675" y="2127250"/>
            <a:ext cx="8929688" cy="2400657"/>
          </a:xfrm>
          <a:prstGeom prst="rect">
            <a:avLst/>
          </a:prstGeom>
          <a:solidFill>
            <a:srgbClr val="00B050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alt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alt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4 ô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tương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quà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mở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mảnh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ghép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suy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nghĩ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15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giây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7329161"/>
      </p:ext>
    </p:extLst>
  </p:cSld>
  <p:clrMapOvr>
    <a:masterClrMapping/>
  </p:clrMapOvr>
  <p:transition spd="slow">
    <p:wheel spokes="8"/>
    <p:sndAc>
      <p:stSnd>
        <p:snd r:embed="rId3" name="If_I_Had_a_Chicke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3.7037E-6 L 5.55556E-7 -0.07223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902"/>
            <a:ext cx="9343869" cy="700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Rectangle 10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6" name="Rectangle 16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7" name="Rectangle 18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8" name="Rectangle 20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9" name="Rectangle 23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0" name="Rectangle 27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2" name="TextBox 8"/>
          <p:cNvSpPr txBox="1">
            <a:spLocks noChangeArrowheads="1"/>
          </p:cNvSpPr>
          <p:nvPr/>
        </p:nvSpPr>
        <p:spPr bwMode="auto">
          <a:xfrm>
            <a:off x="2126455" y="974011"/>
            <a:ext cx="6934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chemeClr val="accent6">
                    <a:lumMod val="50000"/>
                  </a:schemeClr>
                </a:solidFill>
                <a:latin typeface="Arial"/>
                <a:cs typeface="Times New Roman" pitchFamily="18" charset="0"/>
              </a:rPr>
              <a:t>Số học sinh khối 6 của 1 trường THCS lần lượt là: lớp 6A có 45hs; 6B có 31 hs; 6C có 36hs; 6D có 39 hs. Giờ thể dục GV muốn chia lớp thành các hàng. Hỏi:</a:t>
            </a:r>
          </a:p>
        </p:txBody>
      </p:sp>
      <p:graphicFrame>
        <p:nvGraphicFramePr>
          <p:cNvPr id="10253" name="Object 55"/>
          <p:cNvGraphicFramePr>
            <a:graphicFrameLocks noChangeAspect="1"/>
          </p:cNvGraphicFramePr>
          <p:nvPr/>
        </p:nvGraphicFramePr>
        <p:xfrm>
          <a:off x="5524500" y="448151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448151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4" name="TextBox 8"/>
          <p:cNvSpPr txBox="1">
            <a:spLocks noChangeArrowheads="1"/>
          </p:cNvSpPr>
          <p:nvPr/>
        </p:nvSpPr>
        <p:spPr bwMode="auto">
          <a:xfrm>
            <a:off x="2133600" y="2667000"/>
            <a:ext cx="6769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			</a:t>
            </a:r>
          </a:p>
        </p:txBody>
      </p:sp>
      <p:sp>
        <p:nvSpPr>
          <p:cNvPr id="15" name="Text Box 35">
            <a:extLst>
              <a:ext uri="{FF2B5EF4-FFF2-40B4-BE49-F238E27FC236}">
                <a16:creationId xmlns="" xmlns:a16="http://schemas.microsoft.com/office/drawing/2014/main" id="{9C5876BA-A9AE-400F-96A8-45B232518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61925"/>
            <a:ext cx="5272087" cy="58477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Arial"/>
                <a:cs typeface="Times New Roman" panose="02020603050405020304" pitchFamily="18" charset="0"/>
              </a:rPr>
              <a:t>HOẠT ĐỘNG KHỞI </a:t>
            </a:r>
            <a:r>
              <a:rPr lang="en-US" altLang="en-US" b="1" dirty="0" smtClean="0">
                <a:solidFill>
                  <a:srgbClr val="FF0000"/>
                </a:solidFill>
                <a:latin typeface="Arial"/>
                <a:cs typeface="Times New Roman" panose="02020603050405020304" pitchFamily="18" charset="0"/>
              </a:rPr>
              <a:t>ĐỘNG</a:t>
            </a:r>
            <a:endParaRPr lang="en-US" altLang="en-US" b="1" dirty="0">
              <a:solidFill>
                <a:srgbClr val="FF0000"/>
              </a:solidFill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7172" name="Picture 4" descr="Nơi Bán Quần Áo Đồng Phục Học Sinh Tiểu Học, Cấp 2, TH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4224543"/>
            <a:ext cx="3944655" cy="262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2431322"/>
            <a:ext cx="7026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LcPeriod"/>
            </a:pPr>
            <a:r>
              <a:rPr lang="en-US" sz="2400" b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nào có thể xếp thành 3 hàng với số học sinh </a:t>
            </a:r>
          </a:p>
          <a:p>
            <a:r>
              <a:rPr lang="en-US" sz="2400" b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hàng như nhau?</a:t>
            </a:r>
            <a:endParaRPr lang="en-US" sz="2400" b="1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7711" y="3327932"/>
            <a:ext cx="7043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Lớp nào có thể xếp thành 9 hàng với số học sinh </a:t>
            </a:r>
          </a:p>
          <a:p>
            <a:r>
              <a:rPr lang="en-US" sz="2400" b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hàng như nhau?</a:t>
            </a:r>
            <a:endParaRPr lang="en-US" sz="2400" b="1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590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/>
      <p:bldP spid="2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902"/>
            <a:ext cx="9343869" cy="700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Rectangle 10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6" name="Rectangle 16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7" name="Rectangle 18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8" name="Rectangle 20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9" name="Rectangle 23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0" name="Rectangle 27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2" name="TextBox 8"/>
          <p:cNvSpPr txBox="1">
            <a:spLocks noChangeArrowheads="1"/>
          </p:cNvSpPr>
          <p:nvPr/>
        </p:nvSpPr>
        <p:spPr bwMode="auto">
          <a:xfrm>
            <a:off x="2024944" y="648617"/>
            <a:ext cx="6934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chemeClr val="accent6">
                    <a:lumMod val="50000"/>
                  </a:schemeClr>
                </a:solidFill>
                <a:latin typeface="Arial"/>
                <a:cs typeface="Times New Roman" pitchFamily="18" charset="0"/>
              </a:rPr>
              <a:t>Số học sinh khối 6 của 1 trường THCS lần lượt là: lớp 6A có 45hs; 6B có 31 hs; 6C có 36hs; 6D có 39 hs. Giờ thể dục GV muốn chia lớp thành các hàng. </a:t>
            </a:r>
          </a:p>
        </p:txBody>
      </p:sp>
      <p:graphicFrame>
        <p:nvGraphicFramePr>
          <p:cNvPr id="10253" name="Object 55"/>
          <p:cNvGraphicFramePr>
            <a:graphicFrameLocks noChangeAspect="1"/>
          </p:cNvGraphicFramePr>
          <p:nvPr/>
        </p:nvGraphicFramePr>
        <p:xfrm>
          <a:off x="5524500" y="448151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448151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4" name="TextBox 8"/>
          <p:cNvSpPr txBox="1">
            <a:spLocks noChangeArrowheads="1"/>
          </p:cNvSpPr>
          <p:nvPr/>
        </p:nvSpPr>
        <p:spPr bwMode="auto">
          <a:xfrm>
            <a:off x="2133600" y="2667000"/>
            <a:ext cx="6769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			</a:t>
            </a:r>
          </a:p>
        </p:txBody>
      </p:sp>
      <p:sp>
        <p:nvSpPr>
          <p:cNvPr id="15" name="Text Box 35">
            <a:extLst>
              <a:ext uri="{FF2B5EF4-FFF2-40B4-BE49-F238E27FC236}">
                <a16:creationId xmlns="" xmlns:a16="http://schemas.microsoft.com/office/drawing/2014/main" id="{9C5876BA-A9AE-400F-96A8-45B232518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7511" y="44086"/>
            <a:ext cx="5272087" cy="58477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Arial"/>
                <a:cs typeface="Times New Roman" panose="02020603050405020304" pitchFamily="18" charset="0"/>
              </a:rPr>
              <a:t>HOẠT ĐỘNG KHỞI </a:t>
            </a:r>
            <a:r>
              <a:rPr lang="en-US" altLang="en-US" b="1" dirty="0" smtClean="0">
                <a:solidFill>
                  <a:srgbClr val="FF0000"/>
                </a:solidFill>
                <a:latin typeface="Arial"/>
                <a:cs typeface="Times New Roman" panose="02020603050405020304" pitchFamily="18" charset="0"/>
              </a:rPr>
              <a:t>ĐỘNG</a:t>
            </a:r>
            <a:endParaRPr lang="en-US" altLang="en-US" b="1" dirty="0">
              <a:solidFill>
                <a:srgbClr val="FF0000"/>
              </a:solidFill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7172" name="Picture 4" descr="Nơi Bán Quần Áo Đồng Phục Học Sinh Tiểu Học, Cấp 2, TH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4065716"/>
            <a:ext cx="4183329" cy="278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2311779"/>
            <a:ext cx="67185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LcPeriod"/>
            </a:pPr>
            <a:r>
              <a:rPr lang="en-US" sz="2400" b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có thể xếp thành 3 hàng với số học sinh </a:t>
            </a:r>
          </a:p>
          <a:p>
            <a:r>
              <a:rPr lang="en-US" sz="2400" b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hàng như nhau là: lớp 6A; lớp 6C; lớp 6D</a:t>
            </a:r>
            <a:endParaRPr lang="en-US" sz="2400" b="1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24783" y="3234719"/>
            <a:ext cx="6736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Lớp có thể xếp thành 9 hàng với số học sinh </a:t>
            </a:r>
          </a:p>
          <a:p>
            <a:r>
              <a:rPr lang="en-US" sz="2400" b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hàng như nhau là: </a:t>
            </a:r>
            <a:r>
              <a:rPr lang="en-US"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6A; lớp 6C</a:t>
            </a:r>
          </a:p>
        </p:txBody>
      </p:sp>
    </p:spTree>
    <p:extLst>
      <p:ext uri="{BB962C8B-B14F-4D97-AF65-F5344CB8AC3E}">
        <p14:creationId xmlns:p14="http://schemas.microsoft.com/office/powerpoint/2010/main" val="2786091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98" name="Text Box 22"/>
          <p:cNvSpPr txBox="1">
            <a:spLocks noChangeArrowheads="1"/>
          </p:cNvSpPr>
          <p:nvPr/>
        </p:nvSpPr>
        <p:spPr bwMode="auto">
          <a:xfrm>
            <a:off x="0" y="76200"/>
            <a:ext cx="723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1. 	</a:t>
            </a:r>
            <a:r>
              <a:rPr lang="en-US" alt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Dấu hiệu chia hết cho 3:</a:t>
            </a:r>
            <a:endParaRPr lang="en-US" altLang="en-US" sz="4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09600" y="4417478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</a:t>
            </a:r>
            <a:r>
              <a:rPr lang="en-US" altLang="en-US" b="1" smtClean="0">
                <a:latin typeface="Times New Roman" panose="02020603050405020304" pitchFamily="18" charset="0"/>
              </a:rPr>
              <a:t>Xét  1 + 2 + 3 = 6 chia hết cho 3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3191542"/>
            <a:ext cx="792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</a:rPr>
              <a:t>b. Tìm tổng S các chữ số của 123 và xét quan hệ chia hết của S với 3 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41489" y="2523779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</a:t>
            </a:r>
            <a:r>
              <a:rPr lang="en-US" altLang="en-US" b="1" smtClean="0">
                <a:latin typeface="Times New Roman" panose="02020603050405020304" pitchFamily="18" charset="0"/>
              </a:rPr>
              <a:t>Do 123 : 3 = 41 nên 123 chia hết cho 3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5513413" y="3153632"/>
            <a:ext cx="6711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677338"/>
            <a:ext cx="89154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Ví dụ: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</a:rPr>
              <a:t>a. Thực hiện phép chia 123 cho 3. Hỏi số 123 có chia hết cho 3 không? 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1588"/>
            <a:ext cx="1879629" cy="187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828800" y="5540675"/>
            <a:ext cx="6019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</a:t>
            </a:r>
            <a:r>
              <a:rPr lang="en-US" altLang="en-US" b="1" smtClean="0">
                <a:solidFill>
                  <a:srgbClr val="FFC000"/>
                </a:solidFill>
                <a:latin typeface="Times New Roman" panose="02020603050405020304" pitchFamily="18" charset="0"/>
              </a:rPr>
              <a:t>Những số có tính chất gì thì sẽ chia hết cho 3?</a:t>
            </a:r>
            <a:endParaRPr lang="en-US" altLang="en-US" b="1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20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98" grpId="0"/>
      <p:bldP spid="4" grpId="0"/>
      <p:bldP spid="5" grpId="0"/>
      <p:bldP spid="6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1394240" y="990600"/>
            <a:ext cx="721636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Số có tổng các chữ số chia hết cho 3 thì chia hết cho 3 và chỉ những số đó mới chia hết cho 3</a:t>
            </a:r>
            <a:endParaRPr lang="en-US" altLang="en-US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26998" name="Text Box 22"/>
          <p:cNvSpPr txBox="1">
            <a:spLocks noChangeArrowheads="1"/>
          </p:cNvSpPr>
          <p:nvPr/>
        </p:nvSpPr>
        <p:spPr bwMode="auto">
          <a:xfrm>
            <a:off x="0" y="76200"/>
            <a:ext cx="723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1. 	</a:t>
            </a:r>
            <a:r>
              <a:rPr lang="en-US" alt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Dấu hiệu chia hết cho 3:</a:t>
            </a:r>
            <a:endParaRPr lang="en-US" altLang="en-US" sz="4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09600" y="3027740"/>
            <a:ext cx="7924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</a:t>
            </a:r>
            <a:r>
              <a:rPr lang="en-US" altLang="en-US" b="1" smtClean="0">
                <a:latin typeface="Times New Roman" panose="02020603050405020304" pitchFamily="18" charset="0"/>
              </a:rPr>
              <a:t>Trong các số: 124; 2457; 6125; 13476. Số nào chia hết cho 3? Số nào không chia hết cho 3? Tại sao?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46289" y="2496431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</a:t>
            </a: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Ví dụ: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5513413" y="3153632"/>
            <a:ext cx="6711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46" y="861744"/>
            <a:ext cx="1172216" cy="1057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03" y="4586462"/>
            <a:ext cx="1524000" cy="21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47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/>
      <p:bldP spid="126998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98" name="Text Box 22"/>
          <p:cNvSpPr txBox="1">
            <a:spLocks noChangeArrowheads="1"/>
          </p:cNvSpPr>
          <p:nvPr/>
        </p:nvSpPr>
        <p:spPr bwMode="auto">
          <a:xfrm>
            <a:off x="0" y="76200"/>
            <a:ext cx="723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1. 	</a:t>
            </a:r>
            <a:r>
              <a:rPr lang="en-US" alt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Dấu hiệu chia hết cho 3:</a:t>
            </a:r>
            <a:endParaRPr lang="en-US" altLang="en-US" sz="4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1489" y="676990"/>
            <a:ext cx="7924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Giải: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5513413" y="3153632"/>
            <a:ext cx="6711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97946" y="1693664"/>
            <a:ext cx="792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</a:rPr>
              <a:t>Xét: 124 có 1+2+4 = 7 không chia hết cho 3 nên 124 không chia hết cho 3.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97946" y="3002726"/>
            <a:ext cx="792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</a:rPr>
              <a:t>Xét: 2457 có 2+4+5+7 = 18 chia hết cho 3 nên 2457 chia hết cho 3.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97946" y="4291556"/>
            <a:ext cx="792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</a:rPr>
              <a:t>Xét: 6125 có 6+1+2+5 = 14  không chia hết cho 3 nên 6125 không chia hết cho 3.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41489" y="5486400"/>
            <a:ext cx="792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</a:rPr>
              <a:t>Xét: 13476 có 1+3+4+7+6 = 21 chia hết cho 3 nên 13476 chia hết cho 3.</a:t>
            </a:r>
          </a:p>
        </p:txBody>
      </p:sp>
    </p:spTree>
    <p:extLst>
      <p:ext uri="{BB962C8B-B14F-4D97-AF65-F5344CB8AC3E}">
        <p14:creationId xmlns:p14="http://schemas.microsoft.com/office/powerpoint/2010/main" val="327620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98" grpId="0"/>
      <p:bldP spid="5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304800" y="770013"/>
            <a:ext cx="79248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Luyện tập 1: </a:t>
            </a:r>
            <a:r>
              <a:rPr lang="en-US" altLang="en-US" b="1" smtClean="0">
                <a:latin typeface="Times New Roman" panose="02020603050405020304" pitchFamily="18" charset="0"/>
              </a:rPr>
              <a:t>(SGK trang 38)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</a:rPr>
              <a:t>Viết số có 2 chữ số sao cho:</a:t>
            </a:r>
          </a:p>
          <a:p>
            <a:pPr marL="514350" indent="-514350" eaLnBrk="1" hangingPunct="1">
              <a:spcBef>
                <a:spcPct val="50000"/>
              </a:spcBef>
              <a:buClrTx/>
              <a:buSzTx/>
              <a:buFontTx/>
              <a:buAutoNum type="alphaLcPeriod"/>
            </a:pPr>
            <a:r>
              <a:rPr lang="en-US" altLang="en-US" b="1">
                <a:latin typeface="Times New Roman" panose="02020603050405020304" pitchFamily="18" charset="0"/>
              </a:rPr>
              <a:t>S</a:t>
            </a:r>
            <a:r>
              <a:rPr lang="en-US" altLang="en-US" b="1" smtClean="0">
                <a:latin typeface="Times New Roman" panose="02020603050405020304" pitchFamily="18" charset="0"/>
              </a:rPr>
              <a:t>ố đó chia hết cho cả 3 và 5?</a:t>
            </a:r>
          </a:p>
          <a:p>
            <a:pPr marL="514350" indent="-514350" eaLnBrk="1" hangingPunct="1">
              <a:spcBef>
                <a:spcPct val="50000"/>
              </a:spcBef>
              <a:buClrTx/>
              <a:buSzTx/>
              <a:buFontTx/>
              <a:buAutoNum type="alphaLcPeriod"/>
            </a:pPr>
            <a:r>
              <a:rPr lang="en-US" altLang="en-US" b="1" smtClean="0">
                <a:latin typeface="Times New Roman" panose="02020603050405020304" pitchFamily="18" charset="0"/>
              </a:rPr>
              <a:t>Số đó chia hết cho cả 3 số 2; 3 và 5?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sp>
        <p:nvSpPr>
          <p:cNvPr id="126998" name="Text Box 22"/>
          <p:cNvSpPr txBox="1">
            <a:spLocks noChangeArrowheads="1"/>
          </p:cNvSpPr>
          <p:nvPr/>
        </p:nvSpPr>
        <p:spPr bwMode="auto">
          <a:xfrm>
            <a:off x="0" y="76200"/>
            <a:ext cx="723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1. 	</a:t>
            </a:r>
            <a:r>
              <a:rPr lang="en-US" alt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Dấu hiệu chia hết cho 3:</a:t>
            </a:r>
            <a:endParaRPr lang="en-US" altLang="en-US" sz="4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11780" y="4407146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</a:t>
            </a:r>
            <a:r>
              <a:rPr lang="en-US" altLang="en-US" b="1" smtClean="0">
                <a:latin typeface="Times New Roman" panose="02020603050405020304" pitchFamily="18" charset="0"/>
              </a:rPr>
              <a:t>a. 15 ; 45 hoặc 75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97379" y="3793427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</a:t>
            </a: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Giải: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5513413" y="3153632"/>
            <a:ext cx="6711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82978" y="5237390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</a:t>
            </a:r>
            <a:r>
              <a:rPr lang="en-US" altLang="en-US" b="1" smtClean="0">
                <a:latin typeface="Times New Roman" panose="02020603050405020304" pitchFamily="18" charset="0"/>
              </a:rPr>
              <a:t>b. 30 ; 60 hoặc 90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0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/>
      <p:bldP spid="126998" grpId="0"/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98" name="Text Box 22"/>
          <p:cNvSpPr txBox="1">
            <a:spLocks noChangeArrowheads="1"/>
          </p:cNvSpPr>
          <p:nvPr/>
        </p:nvSpPr>
        <p:spPr bwMode="auto">
          <a:xfrm>
            <a:off x="0" y="76200"/>
            <a:ext cx="723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 2. Dấu hiệu chia hết cho 9:</a:t>
            </a:r>
            <a:endParaRPr lang="en-US" altLang="en-US" sz="4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09600" y="4417478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</a:t>
            </a:r>
            <a:r>
              <a:rPr lang="en-US" altLang="en-US" b="1" smtClean="0">
                <a:latin typeface="Times New Roman" panose="02020603050405020304" pitchFamily="18" charset="0"/>
              </a:rPr>
              <a:t>Xét  1 + 3 + 5 = 9 chia hết cho 9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5314" y="3141076"/>
            <a:ext cx="792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</a:rPr>
              <a:t>b. Tìm tổng S các chữ số của 135 và xét quan hệ chia hết của S với 9 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41489" y="2448408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</a:t>
            </a:r>
            <a:r>
              <a:rPr lang="en-US" altLang="en-US" b="1" smtClean="0">
                <a:latin typeface="Times New Roman" panose="02020603050405020304" pitchFamily="18" charset="0"/>
              </a:rPr>
              <a:t>Do 135 : 9 = 15 nên 135 chia hết cho 9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5513413" y="3153632"/>
            <a:ext cx="6711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7082"/>
            <a:ext cx="1879629" cy="187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828800" y="5540675"/>
            <a:ext cx="6019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</a:t>
            </a:r>
            <a:r>
              <a:rPr lang="en-US" altLang="en-US" b="1" smtClean="0">
                <a:solidFill>
                  <a:srgbClr val="FFC000"/>
                </a:solidFill>
                <a:latin typeface="Times New Roman" panose="02020603050405020304" pitchFamily="18" charset="0"/>
              </a:rPr>
              <a:t>Những số có tính chất gì thì sẽ chia hết cho 9?</a:t>
            </a:r>
            <a:endParaRPr lang="en-US" altLang="en-US" b="1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5314" y="688993"/>
            <a:ext cx="89154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Ví dụ: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</a:rPr>
              <a:t>a. Thực hiện phép chia 135 cho 9. Hỏi số 135 có chia hết cho 9 không? 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83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98" grpId="0"/>
      <p:bldP spid="4" grpId="0"/>
      <p:bldP spid="5" grpId="0"/>
      <p:bldP spid="6" grpId="0"/>
      <p:bldP spid="12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1394240" y="990600"/>
            <a:ext cx="721636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Số có tổng các chữ số chia hết cho 9 thì chia hết cho 9 và chỉ những số đó mới chia hết cho 9</a:t>
            </a:r>
            <a:endParaRPr lang="en-US" altLang="en-US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26998" name="Text Box 22"/>
          <p:cNvSpPr txBox="1">
            <a:spLocks noChangeArrowheads="1"/>
          </p:cNvSpPr>
          <p:nvPr/>
        </p:nvSpPr>
        <p:spPr bwMode="auto">
          <a:xfrm>
            <a:off x="0" y="76200"/>
            <a:ext cx="723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</a:t>
            </a:r>
            <a:r>
              <a:rPr lang="en-US" alt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. </a:t>
            </a: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	</a:t>
            </a:r>
            <a:r>
              <a:rPr lang="en-US" alt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Dấu hiệu chia hết cho 9:</a:t>
            </a:r>
            <a:endParaRPr lang="en-US" altLang="en-US" sz="4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" y="4724758"/>
            <a:ext cx="7924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</a:t>
            </a:r>
            <a:r>
              <a:rPr lang="en-US" altLang="en-US" b="1" smtClean="0">
                <a:latin typeface="Times New Roman" panose="02020603050405020304" pitchFamily="18" charset="0"/>
              </a:rPr>
              <a:t>Trong các số: 12457; 3246; 8937; 14367. Số nào chia hết cho 9? Số nào không chia hết cho 9? Tại sao?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285894" y="3415242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</a:t>
            </a: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Ví dụ: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5513413" y="3153632"/>
            <a:ext cx="6711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46" y="861744"/>
            <a:ext cx="1172216" cy="1057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8" y="2861884"/>
            <a:ext cx="1245594" cy="172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79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/>
      <p:bldP spid="126998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604</TotalTime>
  <Words>954</Words>
  <Application>Microsoft Office PowerPoint</Application>
  <PresentationFormat>On-screen Show (4:3)</PresentationFormat>
  <Paragraphs>83</Paragraphs>
  <Slides>14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Slice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cuong van</cp:lastModifiedBy>
  <cp:revision>82</cp:revision>
  <dcterms:created xsi:type="dcterms:W3CDTF">2020-10-26T13:23:37Z</dcterms:created>
  <dcterms:modified xsi:type="dcterms:W3CDTF">2021-08-29T07:20:20Z</dcterms:modified>
</cp:coreProperties>
</file>