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30"/>
  </p:notesMasterIdLst>
  <p:sldIdLst>
    <p:sldId id="282" r:id="rId2"/>
    <p:sldId id="283" r:id="rId3"/>
    <p:sldId id="286" r:id="rId4"/>
    <p:sldId id="307" r:id="rId5"/>
    <p:sldId id="322" r:id="rId6"/>
    <p:sldId id="265" r:id="rId7"/>
    <p:sldId id="304" r:id="rId8"/>
    <p:sldId id="301" r:id="rId9"/>
    <p:sldId id="281" r:id="rId10"/>
    <p:sldId id="323" r:id="rId11"/>
    <p:sldId id="308" r:id="rId12"/>
    <p:sldId id="320" r:id="rId13"/>
    <p:sldId id="321" r:id="rId14"/>
    <p:sldId id="306" r:id="rId15"/>
    <p:sldId id="313" r:id="rId16"/>
    <p:sldId id="314" r:id="rId17"/>
    <p:sldId id="315" r:id="rId18"/>
    <p:sldId id="316" r:id="rId19"/>
    <p:sldId id="317" r:id="rId20"/>
    <p:sldId id="318" r:id="rId21"/>
    <p:sldId id="319" r:id="rId22"/>
    <p:sldId id="312" r:id="rId23"/>
    <p:sldId id="285" r:id="rId24"/>
    <p:sldId id="259" r:id="rId25"/>
    <p:sldId id="302" r:id="rId26"/>
    <p:sldId id="309" r:id="rId27"/>
    <p:sldId id="310" r:id="rId28"/>
    <p:sldId id="311" r:id="rId29"/>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care"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800080"/>
    <a:srgbClr val="800000"/>
    <a:srgbClr val="CC00CC"/>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0" d="100"/>
          <a:sy n="60" d="100"/>
        </p:scale>
        <p:origin x="1388" y="5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43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1</a:t>
            </a:fld>
            <a:endParaRPr lang="en-US" sz="1200" dirty="0"/>
          </a:p>
        </p:txBody>
      </p:sp>
      <p:sp>
        <p:nvSpPr>
          <p:cNvPr id="20483" name="Rectangle 2"/>
          <p:cNvSpPr>
            <a:spLocks noGrp="1" noRot="1" noChangeAspect="1" noTextEdit="1"/>
          </p:cNvSpPr>
          <p:nvPr>
            <p:ph type="sldImg"/>
          </p:nvPr>
        </p:nvSpPr>
        <p:spPr/>
      </p:sp>
      <p:sp>
        <p:nvSpPr>
          <p:cNvPr id="20484"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D9D184-1D1A-4592-917C-3F245E55032B}" type="slidenum">
              <a:rPr lang="ko-KR" altLang="en-US" smtClean="0">
                <a:latin typeface="Times New Roman" panose="02020603050405020304" pitchFamily="18" charset="0"/>
              </a:rPr>
              <a:pPr/>
              <a:t>15</a:t>
            </a:fld>
            <a:endParaRPr lang="en-US" altLang="ko-KR" smtClean="0">
              <a:latin typeface="Times New Roman" panose="02020603050405020304" pitchFamily="18" charset="0"/>
            </a:endParaRPr>
          </a:p>
        </p:txBody>
      </p:sp>
    </p:spTree>
    <p:extLst>
      <p:ext uri="{BB962C8B-B14F-4D97-AF65-F5344CB8AC3E}">
        <p14:creationId xmlns:p14="http://schemas.microsoft.com/office/powerpoint/2010/main" val="119641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5CEA96-D578-41C9-B43C-24437B9C7D4F}" type="slidenum">
              <a:rPr lang="ko-KR" altLang="en-US" smtClean="0">
                <a:latin typeface="Times New Roman" panose="02020603050405020304" pitchFamily="18" charset="0"/>
              </a:rPr>
              <a:pPr/>
              <a:t>17</a:t>
            </a:fld>
            <a:endParaRPr lang="en-US" altLang="ko-KR" smtClean="0">
              <a:latin typeface="Times New Roman" panose="02020603050405020304" pitchFamily="18" charset="0"/>
            </a:endParaRPr>
          </a:p>
        </p:txBody>
      </p:sp>
    </p:spTree>
    <p:extLst>
      <p:ext uri="{BB962C8B-B14F-4D97-AF65-F5344CB8AC3E}">
        <p14:creationId xmlns:p14="http://schemas.microsoft.com/office/powerpoint/2010/main" val="294205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95E210-F897-4E5E-A5BE-8773C65CC41B}" type="slidenum">
              <a:rPr lang="ko-KR" altLang="en-US" smtClean="0">
                <a:latin typeface="Times New Roman" panose="02020603050405020304" pitchFamily="18" charset="0"/>
              </a:rPr>
              <a:pPr/>
              <a:t>19</a:t>
            </a:fld>
            <a:endParaRPr lang="en-US" altLang="ko-KR" smtClean="0">
              <a:latin typeface="Times New Roman" panose="02020603050405020304" pitchFamily="18" charset="0"/>
            </a:endParaRPr>
          </a:p>
        </p:txBody>
      </p:sp>
    </p:spTree>
    <p:extLst>
      <p:ext uri="{BB962C8B-B14F-4D97-AF65-F5344CB8AC3E}">
        <p14:creationId xmlns:p14="http://schemas.microsoft.com/office/powerpoint/2010/main" val="192062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EAFEAC-56CE-435F-A37B-368A0610CA17}" type="slidenum">
              <a:rPr lang="ko-KR" altLang="en-US" smtClean="0">
                <a:latin typeface="Times New Roman" panose="02020603050405020304" pitchFamily="18" charset="0"/>
              </a:rPr>
              <a:pPr/>
              <a:t>21</a:t>
            </a:fld>
            <a:endParaRPr lang="en-US" altLang="ko-KR" smtClean="0">
              <a:latin typeface="Times New Roman" panose="02020603050405020304" pitchFamily="18" charset="0"/>
            </a:endParaRPr>
          </a:p>
        </p:txBody>
      </p:sp>
    </p:spTree>
    <p:extLst>
      <p:ext uri="{BB962C8B-B14F-4D97-AF65-F5344CB8AC3E}">
        <p14:creationId xmlns:p14="http://schemas.microsoft.com/office/powerpoint/2010/main" val="120455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24</a:t>
            </a:fld>
            <a:endParaRPr lang="en-US" altLang="en-US" sz="1200" dirty="0"/>
          </a:p>
        </p:txBody>
      </p:sp>
      <p:sp>
        <p:nvSpPr>
          <p:cNvPr id="22531" name="Rectangle 2"/>
          <p:cNvSpPr>
            <a:spLocks noGrp="1" noRot="1" noChangeAspect="1" noTextEdit="1"/>
          </p:cNvSpPr>
          <p:nvPr>
            <p:ph type="sldImg"/>
          </p:nvPr>
        </p:nvSpPr>
        <p:spPr/>
      </p:sp>
      <p:sp>
        <p:nvSpPr>
          <p:cNvPr id="22532"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25</a:t>
            </a:fld>
            <a:endParaRPr lang="en-US" sz="1200" dirty="0"/>
          </a:p>
        </p:txBody>
      </p:sp>
      <p:sp>
        <p:nvSpPr>
          <p:cNvPr id="22531" name="Rectangle 2"/>
          <p:cNvSpPr>
            <a:spLocks noGrp="1" noRot="1" noChangeAspect="1" noTextEdit="1"/>
          </p:cNvSpPr>
          <p:nvPr>
            <p:ph type="sldImg"/>
          </p:nvPr>
        </p:nvSpPr>
        <p:spPr/>
      </p:sp>
      <p:sp>
        <p:nvSpPr>
          <p:cNvPr id="22532"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26</a:t>
            </a:fld>
            <a:endParaRPr lang="en-US" altLang="en-US" sz="1200" dirty="0"/>
          </a:p>
        </p:txBody>
      </p:sp>
      <p:sp>
        <p:nvSpPr>
          <p:cNvPr id="22531" name="Rectangle 2"/>
          <p:cNvSpPr>
            <a:spLocks noGrp="1" noRot="1" noChangeAspect="1" noTextEdit="1"/>
          </p:cNvSpPr>
          <p:nvPr>
            <p:ph type="sldImg"/>
          </p:nvPr>
        </p:nvSpPr>
        <p:spPr/>
      </p:sp>
      <p:sp>
        <p:nvSpPr>
          <p:cNvPr id="22532"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684030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27</a:t>
            </a:fld>
            <a:endParaRPr lang="en-US" altLang="en-US" sz="1200" dirty="0"/>
          </a:p>
        </p:txBody>
      </p:sp>
      <p:sp>
        <p:nvSpPr>
          <p:cNvPr id="22531" name="Rectangle 2"/>
          <p:cNvSpPr>
            <a:spLocks noGrp="1" noRot="1" noChangeAspect="1" noTextEdit="1"/>
          </p:cNvSpPr>
          <p:nvPr>
            <p:ph type="sldImg"/>
          </p:nvPr>
        </p:nvSpPr>
        <p:spPr/>
      </p:sp>
      <p:sp>
        <p:nvSpPr>
          <p:cNvPr id="22532"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947321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a:fld id="{9A0DB2DC-4C9A-4742-B13C-FB6460FD3503}" type="slidenum">
              <a:rPr lang="en-US" sz="1200" dirty="0"/>
              <a:t>28</a:t>
            </a:fld>
            <a:endParaRPr lang="en-US" sz="1200" dirty="0"/>
          </a:p>
        </p:txBody>
      </p:sp>
      <p:sp>
        <p:nvSpPr>
          <p:cNvPr id="20482" name="Slide Image Placeholder 20481"/>
          <p:cNvSpPr>
            <a:spLocks noGrp="1" noRot="1" noChangeAspect="1" noTextEdit="1"/>
          </p:cNvSpPr>
          <p:nvPr>
            <p:ph type="sldImg"/>
          </p:nvPr>
        </p:nvSpPr>
        <p:spPr/>
      </p:sp>
      <p:sp>
        <p:nvSpPr>
          <p:cNvPr id="20483" name="Text Placeholder 20482"/>
          <p:cNvSpPr>
            <a:spLocks noGrp="1"/>
          </p:cNvSpPr>
          <p:nvPr>
            <p:ph type="body" idx="1"/>
          </p:nvPr>
        </p:nvSpPr>
        <p:spPr/>
        <p:txBody>
          <a:bodyPr/>
          <a:lstStyle/>
          <a:p>
            <a:pPr lvl="0"/>
            <a:endParaRPr dirty="0"/>
          </a:p>
        </p:txBody>
      </p:sp>
    </p:spTree>
    <p:extLst>
      <p:ext uri="{BB962C8B-B14F-4D97-AF65-F5344CB8AC3E}">
        <p14:creationId xmlns:p14="http://schemas.microsoft.com/office/powerpoint/2010/main" val="252878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2</a:t>
            </a:fld>
            <a:endParaRPr lang="en-US" sz="1200" dirty="0"/>
          </a:p>
        </p:txBody>
      </p:sp>
      <p:sp>
        <p:nvSpPr>
          <p:cNvPr id="21507" name="Rectangle 2"/>
          <p:cNvSpPr>
            <a:spLocks noGrp="1" noRot="1" noChangeAspect="1" noTextEdit="1"/>
          </p:cNvSpPr>
          <p:nvPr>
            <p:ph type="sldImg"/>
          </p:nvPr>
        </p:nvSpPr>
        <p:spPr/>
      </p:sp>
      <p:sp>
        <p:nvSpPr>
          <p:cNvPr id="21508" name="Rectangle 3"/>
          <p:cNvSpPr>
            <a:spLocks noGrp="1"/>
          </p:cNvSpPr>
          <p:nvPr>
            <p:ph type="body" idx="1"/>
          </p:nvPr>
        </p:nvSpPr>
        <p:spPr/>
        <p:txBody>
          <a:bodyPr wrap="square" lIns="91440" tIns="45720" rIns="91440" bIns="45720" anchor="t" anchorCtr="0"/>
          <a:lstStyle/>
          <a:p>
            <a:pPr lvl="0" eaLnBrk="1" hangingPunct="1"/>
            <a:endParaRPr dirty="0"/>
          </a:p>
        </p:txBody>
      </p:sp>
    </p:spTree>
    <p:extLst>
      <p:ext uri="{BB962C8B-B14F-4D97-AF65-F5344CB8AC3E}">
        <p14:creationId xmlns:p14="http://schemas.microsoft.com/office/powerpoint/2010/main" val="354278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5</a:t>
            </a:fld>
            <a:endParaRPr lang="en-US" sz="1200" dirty="0"/>
          </a:p>
        </p:txBody>
      </p:sp>
      <p:sp>
        <p:nvSpPr>
          <p:cNvPr id="19459" name="Rectangle 2"/>
          <p:cNvSpPr>
            <a:spLocks noGrp="1" noRot="1" noChangeAspect="1" noTextEdit="1"/>
          </p:cNvSpPr>
          <p:nvPr>
            <p:ph type="sldImg"/>
          </p:nvPr>
        </p:nvSpPr>
        <p:spPr/>
      </p:sp>
      <p:sp>
        <p:nvSpPr>
          <p:cNvPr id="19460" name="Rectangle 3"/>
          <p:cNvSpPr>
            <a:spLocks noGrp="1"/>
          </p:cNvSpPr>
          <p:nvPr>
            <p:ph type="body" idx="1"/>
          </p:nvPr>
        </p:nvSpPr>
        <p:spPr/>
        <p:txBody>
          <a:bodyPr wrap="square" lIns="91440" tIns="45720" rIns="91440" bIns="45720" anchor="t" anchorCtr="0"/>
          <a:lstStyle/>
          <a:p>
            <a:pPr lvl="0" eaLnBrk="1" hangingPunct="1"/>
            <a:endParaRPr dirty="0"/>
          </a:p>
        </p:txBody>
      </p:sp>
    </p:spTree>
    <p:extLst>
      <p:ext uri="{BB962C8B-B14F-4D97-AF65-F5344CB8AC3E}">
        <p14:creationId xmlns:p14="http://schemas.microsoft.com/office/powerpoint/2010/main" val="43480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6</a:t>
            </a:fld>
            <a:endParaRPr lang="en-US" altLang="en-US" sz="1200" dirty="0"/>
          </a:p>
        </p:txBody>
      </p:sp>
      <p:sp>
        <p:nvSpPr>
          <p:cNvPr id="25603" name="Rectangle 2"/>
          <p:cNvSpPr>
            <a:spLocks noGrp="1" noRot="1" noChangeAspect="1" noTextEdit="1"/>
          </p:cNvSpPr>
          <p:nvPr>
            <p:ph type="sldImg"/>
          </p:nvPr>
        </p:nvSpPr>
        <p:spPr/>
      </p:sp>
      <p:sp>
        <p:nvSpPr>
          <p:cNvPr id="25604"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423480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a:fld id="{9A0DB2DC-4C9A-4742-B13C-FB6460FD3503}" type="slidenum">
              <a:rPr lang="en-US" sz="1200" dirty="0"/>
              <a:t>7</a:t>
            </a:fld>
            <a:endParaRPr lang="en-US" sz="1200" dirty="0"/>
          </a:p>
        </p:txBody>
      </p:sp>
      <p:sp>
        <p:nvSpPr>
          <p:cNvPr id="8194" name="Slide Image Placeholder 8193"/>
          <p:cNvSpPr>
            <a:spLocks noGrp="1" noRot="1" noChangeAspect="1" noTextEdit="1"/>
          </p:cNvSpPr>
          <p:nvPr>
            <p:ph type="sldImg"/>
          </p:nvPr>
        </p:nvSpPr>
        <p:spPr/>
      </p:sp>
      <p:sp>
        <p:nvSpPr>
          <p:cNvPr id="8195" name="Text Placeholder 8194"/>
          <p:cNvSpPr>
            <a:spLocks noGrp="1"/>
          </p:cNvSpPr>
          <p:nvPr>
            <p:ph type="body" idx="1"/>
          </p:nvPr>
        </p:nvSpPr>
        <p:spPr/>
        <p:txBody>
          <a:bodyPr/>
          <a:lstStyle/>
          <a:p>
            <a:pPr lvl="0"/>
            <a:endParaRPr dirty="0"/>
          </a:p>
        </p:txBody>
      </p:sp>
    </p:spTree>
    <p:extLst>
      <p:ext uri="{BB962C8B-B14F-4D97-AF65-F5344CB8AC3E}">
        <p14:creationId xmlns:p14="http://schemas.microsoft.com/office/powerpoint/2010/main" val="347637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8</a:t>
            </a:fld>
            <a:endParaRPr lang="en-US" sz="1200" dirty="0"/>
          </a:p>
        </p:txBody>
      </p:sp>
      <p:sp>
        <p:nvSpPr>
          <p:cNvPr id="19459" name="Rectangle 2"/>
          <p:cNvSpPr>
            <a:spLocks noGrp="1" noRot="1" noChangeAspect="1" noTextEdit="1"/>
          </p:cNvSpPr>
          <p:nvPr>
            <p:ph type="sldImg"/>
          </p:nvPr>
        </p:nvSpPr>
        <p:spPr/>
      </p:sp>
      <p:sp>
        <p:nvSpPr>
          <p:cNvPr id="19460"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12</a:t>
            </a:fld>
            <a:endParaRPr lang="en-US" altLang="en-US" sz="1200" dirty="0"/>
          </a:p>
        </p:txBody>
      </p:sp>
      <p:sp>
        <p:nvSpPr>
          <p:cNvPr id="25603" name="Rectangle 2"/>
          <p:cNvSpPr>
            <a:spLocks noGrp="1" noRot="1" noChangeAspect="1" noTextEdit="1"/>
          </p:cNvSpPr>
          <p:nvPr>
            <p:ph type="sldImg"/>
          </p:nvPr>
        </p:nvSpPr>
        <p:spPr/>
      </p:sp>
      <p:sp>
        <p:nvSpPr>
          <p:cNvPr id="25604"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77368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a:fld id="{9A0DB2DC-4C9A-4742-B13C-FB6460FD3503}" type="slidenum">
              <a:rPr lang="en-US" sz="1200" dirty="0"/>
              <a:t>13</a:t>
            </a:fld>
            <a:endParaRPr lang="en-US" sz="1200" dirty="0"/>
          </a:p>
        </p:txBody>
      </p:sp>
      <p:sp>
        <p:nvSpPr>
          <p:cNvPr id="8194" name="Slide Image Placeholder 8193"/>
          <p:cNvSpPr>
            <a:spLocks noGrp="1" noRot="1" noChangeAspect="1" noTextEdit="1"/>
          </p:cNvSpPr>
          <p:nvPr>
            <p:ph type="sldImg"/>
          </p:nvPr>
        </p:nvSpPr>
        <p:spPr/>
      </p:sp>
      <p:sp>
        <p:nvSpPr>
          <p:cNvPr id="8195" name="Text Placeholder 8194"/>
          <p:cNvSpPr>
            <a:spLocks noGrp="1"/>
          </p:cNvSpPr>
          <p:nvPr>
            <p:ph type="body" idx="1"/>
          </p:nvPr>
        </p:nvSpPr>
        <p:spPr/>
        <p:txBody>
          <a:bodyPr/>
          <a:lstStyle/>
          <a:p>
            <a:pPr lvl="0"/>
            <a:endParaRPr dirty="0"/>
          </a:p>
        </p:txBody>
      </p:sp>
    </p:spTree>
    <p:extLst>
      <p:ext uri="{BB962C8B-B14F-4D97-AF65-F5344CB8AC3E}">
        <p14:creationId xmlns:p14="http://schemas.microsoft.com/office/powerpoint/2010/main" val="130821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lgn="r"/>
            <a:fld id="{9A0DB2DC-4C9A-4742-B13C-FB6460FD3503}" type="slidenum">
              <a:rPr lang="en-US" sz="1200" dirty="0"/>
              <a:t>14</a:t>
            </a:fld>
            <a:endParaRPr lang="en-US" sz="1200" dirty="0"/>
          </a:p>
        </p:txBody>
      </p:sp>
      <p:sp>
        <p:nvSpPr>
          <p:cNvPr id="20482" name="Slide Image Placeholder 20481"/>
          <p:cNvSpPr>
            <a:spLocks noGrp="1" noRot="1" noChangeAspect="1" noTextEdit="1"/>
          </p:cNvSpPr>
          <p:nvPr>
            <p:ph type="sldImg"/>
          </p:nvPr>
        </p:nvSpPr>
        <p:spPr/>
      </p:sp>
      <p:sp>
        <p:nvSpPr>
          <p:cNvPr id="20483" name="Text Placeholder 20482"/>
          <p:cNvSpPr>
            <a:spLocks noGrp="1"/>
          </p:cNvSpPr>
          <p:nvPr>
            <p:ph type="body" idx="1"/>
          </p:nvPr>
        </p:nvSpPr>
        <p:spPr/>
        <p:txBody>
          <a:bodyPr/>
          <a:lstStyle/>
          <a:p>
            <a:pPr lvl="0"/>
            <a:endParaRPr dirty="0"/>
          </a:p>
        </p:txBody>
      </p:sp>
    </p:spTree>
    <p:extLst>
      <p:ext uri="{BB962C8B-B14F-4D97-AF65-F5344CB8AC3E}">
        <p14:creationId xmlns:p14="http://schemas.microsoft.com/office/powerpoint/2010/main" val="397273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AB2E-D8BB-DBE6-346B-0C5C91716E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8335B0-8609-46A5-DBE5-D4A4B33228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AC88EE-F989-6A59-343A-A917627E41F5}"/>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1DD64855-84AA-EAF1-A4EF-24992AB8FFA4}"/>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BA8C8F7E-FCB1-9BCF-DABD-56262CC2D74E}"/>
              </a:ext>
            </a:extLst>
          </p:cNvPr>
          <p:cNvSpPr>
            <a:spLocks noGrp="1"/>
          </p:cNvSpPr>
          <p:nvPr>
            <p:ph type="sldNum" sz="quarter" idx="12"/>
          </p:nvPr>
        </p:nvSpPr>
        <p:spPr/>
        <p:txBody>
          <a:bodyPr/>
          <a:lstStyle/>
          <a:p>
            <a:pPr algn="r" eaLnBrk="1" hangingPunct="1">
              <a:buNone/>
            </a:pPr>
            <a:fld id="{9A0DB2DC-4C9A-4742-B13C-FB6460FD3503}" type="slidenum">
              <a:rPr lang="en-US" altLang="en-US" smtClean="0"/>
              <a:t>‹#›</a:t>
            </a:fld>
            <a:endParaRPr lang="en-US" altLang="en-US" dirty="0"/>
          </a:p>
        </p:txBody>
      </p:sp>
    </p:spTree>
    <p:extLst>
      <p:ext uri="{BB962C8B-B14F-4D97-AF65-F5344CB8AC3E}">
        <p14:creationId xmlns:p14="http://schemas.microsoft.com/office/powerpoint/2010/main" val="359292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E6D0-EC57-C53F-F3C0-199B5F49FF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9886EF-1C39-F568-9802-13BB0A15E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F8755-1389-2724-262D-5C35223061B5}"/>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7EAF1F2B-5E4A-645D-4DAA-82A0B8D7388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A5ED4787-4527-FF1F-D9CE-C86623D644C7}"/>
              </a:ext>
            </a:extLst>
          </p:cNvPr>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44649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A0BB5-5BA0-3035-AA2A-FFC6E28819B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F2FA94-AB85-3E4E-49D8-DD2F1562CAC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6603D-56C0-3A58-DD1A-099B4289A75F}"/>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540EF135-70F9-DC54-0BD7-66C82A58FD8D}"/>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A215ABB4-EADF-6BDD-558F-717CAB8A8AB5}"/>
              </a:ext>
            </a:extLst>
          </p:cNvPr>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56343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D7CC-4CD9-D082-4F90-44B80D679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08176-B8A2-C68C-7BEB-3F734803D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DFEF9-35DC-44AF-4445-BB34FE9B222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3506DC08-8E6C-6D69-135D-E5A25452F184}"/>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886CA6C5-C474-0EC6-3DA5-A0351479D607}"/>
              </a:ext>
            </a:extLst>
          </p:cNvPr>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86530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54D1-EC1B-E6AA-009B-E8301F8BFB9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9B344CC-920A-B619-5C8B-42375A4B2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020A4-8B74-4E0D-2BAA-89BED3FF57F2}"/>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82FB9D43-953B-E439-2EBF-F94AB9B96795}"/>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8EA3F6A4-EAF7-862E-DB99-9670A30734F9}"/>
              </a:ext>
            </a:extLst>
          </p:cNvPr>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20334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D87D-FE40-624B-B8DD-4A2E0A64A8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127C20-54AD-3B14-4FA2-58C978BA569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C39DE-05F2-3ADB-69E4-317955A7EEA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E79571-53E9-82DE-E181-5565D8435E29}"/>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50E9E2CA-F84E-38BD-6AF4-0B4F7CC347F1}"/>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BC6E781E-6732-EE74-AC1F-2CDEC9A8CFB2}"/>
              </a:ext>
            </a:extLst>
          </p:cNvPr>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412507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BE05-344A-7B70-2BF1-65A4C90111F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1052D-6B4E-4B22-587A-B591B9BDCB0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B3B62-A548-CC0D-4E0A-770CB151CC7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CFD401-3956-B97F-AC21-56AAB99F7A1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0E6C5A8-A934-51EB-3A1A-097DEC41A3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31AA4F-9388-A931-3287-A4976D228FE4}"/>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C9D37EA5-6DB0-8681-8C8E-285CD8F6EC2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08B377EB-608B-403E-7F4B-1073570BC499}"/>
              </a:ext>
            </a:extLst>
          </p:cNvPr>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64617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2F79-6D9E-74E9-8BC3-C6D44A1254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B046CA-1C63-142D-6274-5D80C2DD8834}"/>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id="{250F5BC7-5536-B767-CECD-9237CE0DAE9F}"/>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1E850276-5C46-B883-AC61-134340B356F3}"/>
              </a:ext>
            </a:extLst>
          </p:cNvPr>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64042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A9F0E-A90A-9266-B9B6-B8949FDDC3B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id="{254E6618-C52F-A959-0EAB-8DF222464A9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A189A97C-0851-E48F-0D2A-124E8CFD5D4F}"/>
              </a:ext>
            </a:extLst>
          </p:cNvPr>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273428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93A7-F53D-72B9-C33C-2A2DC609D2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20D2C84-A0A5-C2B0-B86E-D4B9A7EF9DB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A1760E-F114-5A65-C2C3-08B9CF29E0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3F115EF-2A87-CD4B-8B38-33EF89C86453}"/>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AB3FEDB5-611D-F738-E944-0CEB14E8C79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E956D56F-8144-32E6-D874-3DA589950902}"/>
              </a:ext>
            </a:extLst>
          </p:cNvPr>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80282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810D-925D-D108-2D2A-B61C3CEEBA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631DF8-7A72-B514-126B-DA9B6CF6B16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8D9AE1F-8564-3CDC-33BD-6574239E53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DE74603-8485-663A-BB70-C6B820A9286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524CBFD0-72C6-CF8F-7565-62C5B914E6A4}"/>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947D3ADE-B7AD-9DA1-3E21-9789B2737080}"/>
              </a:ext>
            </a:extLst>
          </p:cNvPr>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63490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7EAD6A-9BDC-B53D-3F68-3F1EB722530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62F637-A7D1-2030-FAF7-375614E305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C4D89-047C-B0F8-81CD-E6E5BB16EA6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D5F8E34-8670-8B77-17ED-C13F4ABC415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85A1B9F3-4861-391D-46C4-B3E1EC372C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3627448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2.wav"/><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2.wav"/><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2.wav"/><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6" name="Group 4"/>
          <p:cNvGraphicFramePr>
            <a:graphicFrameLocks noGrp="1"/>
          </p:cNvGraphicFramePr>
          <p:nvPr>
            <p:ph idx="4294967295"/>
            <p:extLst>
              <p:ext uri="{D42A27DB-BD31-4B8C-83A1-F6EECF244321}">
                <p14:modId xmlns:p14="http://schemas.microsoft.com/office/powerpoint/2010/main" val="2343602350"/>
              </p:ext>
            </p:extLst>
          </p:nvPr>
        </p:nvGraphicFramePr>
        <p:xfrm>
          <a:off x="152400" y="1463554"/>
          <a:ext cx="8839200" cy="4656140"/>
        </p:xfrm>
        <a:graphic>
          <a:graphicData uri="http://schemas.openxmlformats.org/drawingml/2006/table">
            <a:tbl>
              <a:tblPr/>
              <a:tblGrid>
                <a:gridCol w="2397071">
                  <a:extLst>
                    <a:ext uri="{9D8B030D-6E8A-4147-A177-3AD203B41FA5}">
                      <a16:colId xmlns:a16="http://schemas.microsoft.com/office/drawing/2014/main" val="20000"/>
                    </a:ext>
                  </a:extLst>
                </a:gridCol>
                <a:gridCol w="2397071">
                  <a:extLst>
                    <a:ext uri="{9D8B030D-6E8A-4147-A177-3AD203B41FA5}">
                      <a16:colId xmlns:a16="http://schemas.microsoft.com/office/drawing/2014/main" val="20001"/>
                    </a:ext>
                  </a:extLst>
                </a:gridCol>
                <a:gridCol w="2022529">
                  <a:extLst>
                    <a:ext uri="{9D8B030D-6E8A-4147-A177-3AD203B41FA5}">
                      <a16:colId xmlns:a16="http://schemas.microsoft.com/office/drawing/2014/main" val="20002"/>
                    </a:ext>
                  </a:extLst>
                </a:gridCol>
                <a:gridCol w="2022529">
                  <a:extLst>
                    <a:ext uri="{9D8B030D-6E8A-4147-A177-3AD203B41FA5}">
                      <a16:colId xmlns:a16="http://schemas.microsoft.com/office/drawing/2014/main" val="20003"/>
                    </a:ext>
                  </a:extLst>
                </a:gridCol>
              </a:tblGrid>
              <a:tr h="58261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1" i="0" u="none" strike="noStrike" cap="none" normalizeH="0" baseline="0">
                          <a:ln>
                            <a:noFill/>
                          </a:ln>
                          <a:solidFill>
                            <a:schemeClr val="tx1"/>
                          </a:solidFill>
                          <a:effectLst/>
                          <a:latin typeface="Times New Roman" panose="02020603050405020304" pitchFamily="18" charset="0"/>
                        </a:rPr>
                        <a:t>Đặc điểm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1" i="0" u="none" strike="noStrike" cap="none" normalizeH="0" baseline="0" dirty="0" err="1">
                          <a:ln>
                            <a:noFill/>
                          </a:ln>
                          <a:solidFill>
                            <a:schemeClr val="tx1"/>
                          </a:solidFill>
                          <a:effectLst/>
                          <a:latin typeface="Times New Roman" panose="02020603050405020304" pitchFamily="18" charset="0"/>
                        </a:rPr>
                        <a:t>Bản</a:t>
                      </a:r>
                      <a:r>
                        <a:rPr kumimoji="0" lang="en-US" sz="3200" b="1" i="0" u="none" strike="noStrike" cap="none" normalizeH="0" baseline="0" dirty="0">
                          <a:ln>
                            <a:noFill/>
                          </a:ln>
                          <a:solidFill>
                            <a:schemeClr val="tx1"/>
                          </a:solidFill>
                          <a:effectLst/>
                          <a:latin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rPr>
                        <a:t>thân</a:t>
                      </a:r>
                      <a:endParaRPr kumimoji="0" lang="en-US" sz="32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1" i="0" u="none" strike="noStrike" cap="none" normalizeH="0" baseline="0" dirty="0">
                          <a:ln>
                            <a:noFill/>
                          </a:ln>
                          <a:solidFill>
                            <a:schemeClr val="tx1"/>
                          </a:solidFill>
                          <a:effectLst/>
                          <a:latin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rPr>
                        <a:t>Bố</a:t>
                      </a:r>
                      <a:endParaRPr kumimoji="0" lang="en-US" sz="32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1" i="0" u="none" strike="noStrike" cap="none" normalizeH="0" baseline="0" dirty="0" err="1">
                          <a:ln>
                            <a:noFill/>
                          </a:ln>
                          <a:solidFill>
                            <a:schemeClr val="tx1"/>
                          </a:solidFill>
                          <a:effectLst/>
                          <a:latin typeface="Times New Roman" panose="02020603050405020304" pitchFamily="18" charset="0"/>
                        </a:rPr>
                        <a:t>Mẹ</a:t>
                      </a:r>
                      <a:endParaRPr kumimoji="0" lang="en-US" sz="32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0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dirty="0" err="1" smtClean="0">
                          <a:ln>
                            <a:noFill/>
                          </a:ln>
                          <a:solidFill>
                            <a:schemeClr val="tx1"/>
                          </a:solidFill>
                          <a:effectLst/>
                          <a:latin typeface="Times New Roman" panose="02020603050405020304" pitchFamily="18" charset="0"/>
                        </a:rPr>
                        <a:t>Đặc</a:t>
                      </a:r>
                      <a:r>
                        <a:rPr kumimoji="0" lang="en-US" sz="3200" b="0" i="0" u="none" strike="noStrike" cap="none" normalizeH="0" baseline="0" dirty="0" smtClean="0">
                          <a:ln>
                            <a:noFill/>
                          </a:ln>
                          <a:solidFill>
                            <a:schemeClr val="tx1"/>
                          </a:solidFill>
                          <a:effectLst/>
                          <a:latin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rPr>
                        <a:t>điểm</a:t>
                      </a:r>
                      <a:r>
                        <a:rPr kumimoji="0" lang="en-US" sz="3200" b="0" i="0" u="none" strike="noStrike" cap="none" normalizeH="0" baseline="0" smtClean="0">
                          <a:ln>
                            <a:noFill/>
                          </a:ln>
                          <a:solidFill>
                            <a:schemeClr val="tx1"/>
                          </a:solidFill>
                          <a:effectLst/>
                          <a:latin typeface="Times New Roman" panose="02020603050405020304" pitchFamily="18" charset="0"/>
                        </a:rPr>
                        <a:t> tai</a:t>
                      </a:r>
                      <a:endParaRPr kumimoji="0" lang="en-US" sz="3200" b="0" i="0" u="none" strike="noStrike"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26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Mắt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rgbClr val="6600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Mũi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rgbClr val="6600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26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Tóc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rgbClr val="6600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rgbClr val="6600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Màu mắt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26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Màu 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rgbClr val="6600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26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Chiều cao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a:ln>
                          <a:noFill/>
                        </a:ln>
                        <a:solidFill>
                          <a:srgbClr val="6600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endParaRPr kumimoji="0" lang="en-US" sz="3200" b="0" i="0" u="none" strike="noStrike" cap="none" normalizeH="0" baseline="0" dirty="0">
                        <a:ln>
                          <a:noFill/>
                        </a:ln>
                        <a:solidFill>
                          <a:srgbClr val="6600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EF37E376-D9A4-A1C7-5DFB-FEF410BEE9C3}"/>
              </a:ext>
            </a:extLst>
          </p:cNvPr>
          <p:cNvSpPr txBox="1"/>
          <p:nvPr/>
        </p:nvSpPr>
        <p:spPr>
          <a:xfrm>
            <a:off x="228600" y="190681"/>
            <a:ext cx="8686800" cy="1146211"/>
          </a:xfrm>
          <a:prstGeom prst="rect">
            <a:avLst/>
          </a:prstGeom>
          <a:noFill/>
        </p:spPr>
        <p:txBody>
          <a:bodyPr wrap="square">
            <a:spAutoFit/>
          </a:bodyPr>
          <a:lstStyle/>
          <a:p>
            <a:pPr marL="0" marR="0" algn="ctr">
              <a:lnSpc>
                <a:spcPct val="107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Liên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altLang="en-US" sz="1000" dirty="0"/>
              <a:t>10</a:t>
            </a:fld>
            <a:endParaRPr lang="en-US" altLang="en-US" sz="1000" dirty="0"/>
          </a:p>
        </p:txBody>
      </p:sp>
      <p:sp>
        <p:nvSpPr>
          <p:cNvPr id="10243" name="AutoShape 2" descr="Káº¿t quáº£ hÃ¬nh áº£nh cho cay dau ha lan"/>
          <p:cNvSpPr>
            <a:spLocks noChangeAspect="1"/>
          </p:cNvSpPr>
          <p:nvPr/>
        </p:nvSpPr>
        <p:spPr>
          <a:xfrm>
            <a:off x="155575" y="-144462"/>
            <a:ext cx="304800" cy="304800"/>
          </a:xfrm>
          <a:prstGeom prst="rect">
            <a:avLst/>
          </a:prstGeom>
          <a:noFill/>
          <a:ln w="9525">
            <a:noFill/>
          </a:ln>
        </p:spPr>
        <p:txBody>
          <a:bodyPr/>
          <a:lstStyle/>
          <a:p>
            <a:endParaRPr dirty="0">
              <a:latin typeface="Arial" panose="020B0604020202020204" pitchFamily="34" charset="0"/>
            </a:endParaRPr>
          </a:p>
        </p:txBody>
      </p:sp>
      <p:sp>
        <p:nvSpPr>
          <p:cNvPr id="15369" name="Rectangle 9"/>
          <p:cNvSpPr/>
          <p:nvPr/>
        </p:nvSpPr>
        <p:spPr>
          <a:xfrm>
            <a:off x="460375" y="457200"/>
            <a:ext cx="8226425" cy="4524315"/>
          </a:xfrm>
          <a:prstGeom prst="rect">
            <a:avLst/>
          </a:prstGeom>
          <a:noFill/>
          <a:ln w="9525">
            <a:noFill/>
          </a:ln>
        </p:spPr>
        <p:txBody>
          <a:bodyPr wrap="square">
            <a:spAutoFit/>
          </a:bodyPr>
          <a:lstStyle/>
          <a:p>
            <a:pPr algn="just">
              <a:spcBef>
                <a:spcPct val="50000"/>
              </a:spcBef>
            </a:pPr>
            <a:r>
              <a:rPr lang="en-US" altLang="en-US" sz="3200" b="1"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Câu</a:t>
            </a:r>
            <a:r>
              <a:rPr lang="en-US" altLang="en-US" sz="3200" b="1"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2:</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Các</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tác</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giả</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thường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cố</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gắng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nghiên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cứu</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tính</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di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truyền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của</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sinh</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vật</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thể</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hiện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đồng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thời</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ở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toàn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bộ</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các</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tính</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trạng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một</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lần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Menđen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đã</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tách</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ra</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từng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cặp</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tính</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trạng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theo</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dõi</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sự</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thể</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hiện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cặp</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tính</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trạng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đó</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qua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các</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thế</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hệ</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lai</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Chính</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đây</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là</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điểm</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độc</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đáo</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trong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phương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pháp</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phân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tích</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di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truyền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của</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Menđen-phương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pháp</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phân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tích</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các</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thế</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hệ</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lai</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nhờ</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đó</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ông</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đã</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phát</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hiện</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ra</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các</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quy</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luật</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di </a:t>
            </a:r>
            <a:r>
              <a:rPr lang="en-US" altLang="en-US" sz="3200"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truyền</a:t>
            </a:r>
            <a:r>
              <a:rPr lang="en-US" altLang="en-US" sz="3200" dirty="0" smtClean="0">
                <a:solidFill>
                  <a:srgbClr val="3333CC"/>
                </a:solidFill>
                <a:latin typeface="Times New Roman" panose="02020603050405020304" pitchFamily="18" charset="0"/>
                <a:cs typeface="Times New Roman" panose="02020603050405020304" pitchFamily="18" charset="0"/>
              </a:rPr>
              <a:t>.</a:t>
            </a:r>
            <a:endParaRPr lang="vi-VN" altLang="en-US" sz="3200"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542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3B4803-759E-2EC5-1325-9A257A304010}"/>
              </a:ext>
            </a:extLst>
          </p:cNvPr>
          <p:cNvSpPr txBox="1"/>
          <p:nvPr/>
        </p:nvSpPr>
        <p:spPr>
          <a:xfrm>
            <a:off x="838200" y="685800"/>
            <a:ext cx="7391400" cy="2369880"/>
          </a:xfrm>
          <a:prstGeom prst="rect">
            <a:avLst/>
          </a:prstGeom>
          <a:noFill/>
        </p:spPr>
        <p:txBody>
          <a:bodyPr wrap="square">
            <a:spAutoFit/>
          </a:bodyPr>
          <a:lstStyle/>
          <a:p>
            <a:pPr algn="ctr"/>
            <a:r>
              <a:rPr lang="de-DE" sz="3200" b="1" dirty="0">
                <a:effectLst/>
                <a:latin typeface="Times New Roman" panose="02020603050405020304" pitchFamily="18" charset="0"/>
                <a:ea typeface="Times New Roman" panose="02020603050405020304" pitchFamily="18" charset="0"/>
              </a:rPr>
              <a:t>Đọc thông tin SGK mục III, nêu khái niệm và cho ví dụ các thuật ngữ sau: </a:t>
            </a:r>
          </a:p>
          <a:p>
            <a:pPr algn="ctr"/>
            <a:endParaRPr lang="de-DE" sz="2000" dirty="0">
              <a:latin typeface="Times New Roman" panose="02020603050405020304" pitchFamily="18" charset="0"/>
              <a:ea typeface="Times New Roman" panose="02020603050405020304" pitchFamily="18" charset="0"/>
            </a:endParaRPr>
          </a:p>
          <a:p>
            <a:pPr algn="ctr"/>
            <a:r>
              <a:rPr lang="de-DE" sz="3200" dirty="0">
                <a:effectLst/>
                <a:latin typeface="Times New Roman" panose="02020603050405020304" pitchFamily="18" charset="0"/>
                <a:ea typeface="Times New Roman" panose="02020603050405020304" pitchFamily="18" charset="0"/>
              </a:rPr>
              <a:t>Tính trạng, cặp tính trạng tương phản, nhân tố di truyền, giống thuần chủng</a:t>
            </a:r>
            <a:endParaRPr lang="en-US" sz="3200" dirty="0"/>
          </a:p>
        </p:txBody>
      </p:sp>
    </p:spTree>
    <p:extLst>
      <p:ext uri="{BB962C8B-B14F-4D97-AF65-F5344CB8AC3E}">
        <p14:creationId xmlns:p14="http://schemas.microsoft.com/office/powerpoint/2010/main" val="1929358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0" y="0"/>
            <a:ext cx="9144000" cy="609600"/>
          </a:xfrm>
        </p:spPr>
        <p:txBody>
          <a:bodyPr vert="horz" wrap="square" lIns="91440" tIns="45720" rIns="91440" bIns="45720" anchor="ctr" anchorCtr="0"/>
          <a:lstStyle/>
          <a:p>
            <a:pPr algn="ctr" eaLnBrk="1" hangingPunct="1"/>
            <a:r>
              <a:rPr lang="en-US" altLang="en-US" sz="2800" dirty="0">
                <a:latin typeface="Times New Roman" panose="02020603050405020304" pitchFamily="18" charset="0"/>
                <a:cs typeface="Times New Roman" panose="02020603050405020304" pitchFamily="18" charset="0"/>
              </a:rPr>
              <a:t>Các cặp tính trạng trong thí nghiệm của Men đen </a:t>
            </a:r>
          </a:p>
        </p:txBody>
      </p:sp>
      <p:pic>
        <p:nvPicPr>
          <p:cNvPr id="16388" name="Picture 4" descr="hinh_anh_cap_tinh_trang_cua_men_den"/>
          <p:cNvPicPr>
            <a:picLocks noGrp="1" noChangeAspect="1"/>
          </p:cNvPicPr>
          <p:nvPr>
            <p:ph idx="1"/>
          </p:nvPr>
        </p:nvPicPr>
        <p:blipFill>
          <a:blip r:embed="rId3"/>
          <a:srcRect/>
          <a:stretch>
            <a:fillRect/>
          </a:stretch>
        </p:blipFill>
        <p:spPr>
          <a:xfrm>
            <a:off x="0" y="685800"/>
            <a:ext cx="9144000" cy="5791200"/>
          </a:xfrm>
        </p:spPr>
      </p:pic>
    </p:spTree>
    <p:extLst>
      <p:ext uri="{BB962C8B-B14F-4D97-AF65-F5344CB8AC3E}">
        <p14:creationId xmlns:p14="http://schemas.microsoft.com/office/powerpoint/2010/main" val="1545230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blinds(horizontal)">
                                      <p:cBhvr>
                                        <p:cTn id="11"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57" name="Table 7256"/>
          <p:cNvGraphicFramePr/>
          <p:nvPr/>
        </p:nvGraphicFramePr>
        <p:xfrm>
          <a:off x="0" y="76200"/>
          <a:ext cx="4674870" cy="6781800"/>
        </p:xfrm>
        <a:graphic>
          <a:graphicData uri="http://schemas.openxmlformats.org/drawingml/2006/table">
            <a:tbl>
              <a:tblPr/>
              <a:tblGrid>
                <a:gridCol w="1285875">
                  <a:extLst>
                    <a:ext uri="{9D8B030D-6E8A-4147-A177-3AD203B41FA5}">
                      <a16:colId xmlns:a16="http://schemas.microsoft.com/office/drawing/2014/main" val="20000"/>
                    </a:ext>
                  </a:extLst>
                </a:gridCol>
                <a:gridCol w="3388995">
                  <a:extLst>
                    <a:ext uri="{9D8B030D-6E8A-4147-A177-3AD203B41FA5}">
                      <a16:colId xmlns:a16="http://schemas.microsoft.com/office/drawing/2014/main" val="20001"/>
                    </a:ext>
                  </a:extLst>
                </a:gridCol>
              </a:tblGrid>
              <a:tr h="7810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000" b="1" err="1">
                          <a:solidFill>
                            <a:srgbClr val="006600"/>
                          </a:solidFill>
                        </a:rPr>
                        <a:t>Loại</a:t>
                      </a:r>
                      <a:r>
                        <a:rPr sz="2000" b="1">
                          <a:solidFill>
                            <a:srgbClr val="006600"/>
                          </a:solidFill>
                        </a:rPr>
                        <a:t> </a:t>
                      </a:r>
                      <a:r>
                        <a:rPr sz="2000" b="1" err="1">
                          <a:solidFill>
                            <a:srgbClr val="006600"/>
                          </a:solidFill>
                        </a:rPr>
                        <a:t>tính</a:t>
                      </a:r>
                      <a:r>
                        <a:rPr sz="2000" b="1">
                          <a:solidFill>
                            <a:srgbClr val="006600"/>
                          </a:solidFill>
                        </a:rPr>
                        <a:t> </a:t>
                      </a:r>
                      <a:r>
                        <a:rPr sz="2000" b="1" err="1">
                          <a:solidFill>
                            <a:srgbClr val="006600"/>
                          </a:solidFill>
                        </a:rPr>
                        <a:t>trạng</a:t>
                      </a:r>
                      <a:endParaRPr lang="en-US" sz="2000" b="1">
                        <a:solidFill>
                          <a:srgbClr val="0066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000" b="1" err="1">
                          <a:solidFill>
                            <a:srgbClr val="006600"/>
                          </a:solidFill>
                        </a:rPr>
                        <a:t>Các</a:t>
                      </a:r>
                      <a:r>
                        <a:rPr sz="2000" b="1">
                          <a:solidFill>
                            <a:srgbClr val="006600"/>
                          </a:solidFill>
                        </a:rPr>
                        <a:t> </a:t>
                      </a:r>
                      <a:r>
                        <a:rPr sz="2000" b="1" err="1">
                          <a:solidFill>
                            <a:srgbClr val="006600"/>
                          </a:solidFill>
                        </a:rPr>
                        <a:t>cặp</a:t>
                      </a:r>
                      <a:r>
                        <a:rPr sz="2000" b="1">
                          <a:solidFill>
                            <a:srgbClr val="006600"/>
                          </a:solidFill>
                        </a:rPr>
                        <a:t> TT </a:t>
                      </a:r>
                      <a:r>
                        <a:rPr sz="2000" b="1" err="1">
                          <a:solidFill>
                            <a:srgbClr val="006600"/>
                          </a:solidFill>
                        </a:rPr>
                        <a:t>tương</a:t>
                      </a:r>
                      <a:r>
                        <a:rPr sz="2000" b="1">
                          <a:solidFill>
                            <a:srgbClr val="006600"/>
                          </a:solidFill>
                        </a:rPr>
                        <a:t> </a:t>
                      </a:r>
                      <a:r>
                        <a:rPr sz="2000" b="1" err="1">
                          <a:solidFill>
                            <a:srgbClr val="006600"/>
                          </a:solidFill>
                        </a:rPr>
                        <a:t>phản</a:t>
                      </a:r>
                      <a:endParaRPr lang="en-US" sz="2000" b="1">
                        <a:solidFill>
                          <a:srgbClr val="0066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000" b="1">
                          <a:solidFill>
                            <a:srgbClr val="0000CC"/>
                          </a:solidFill>
                        </a:rPr>
                        <a:t> </a:t>
                      </a: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000" b="1">
                          <a:solidFill>
                            <a:srgbClr val="0000CC"/>
                          </a:solidFill>
                        </a:rPr>
                        <a:t>  </a:t>
                      </a: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212" name="Text Box 7211"/>
          <p:cNvSpPr txBox="1"/>
          <p:nvPr/>
        </p:nvSpPr>
        <p:spPr>
          <a:xfrm>
            <a:off x="144463" y="914400"/>
            <a:ext cx="1143000" cy="641350"/>
          </a:xfrm>
          <a:prstGeom prst="rect">
            <a:avLst/>
          </a:prstGeom>
          <a:noFill/>
          <a:ln w="9525">
            <a:noFill/>
          </a:ln>
        </p:spPr>
        <p:txBody>
          <a:bodyPr>
            <a:spAutoFit/>
          </a:bodyPr>
          <a:lstStyle/>
          <a:p>
            <a:pPr algn="ctr" eaLnBrk="1" hangingPunct="1">
              <a:spcBef>
                <a:spcPct val="20000"/>
              </a:spcBef>
            </a:pPr>
            <a:r>
              <a:rPr b="1" dirty="0" err="1">
                <a:solidFill>
                  <a:srgbClr val="FF3300"/>
                </a:solidFill>
              </a:rPr>
              <a:t>Dạng</a:t>
            </a:r>
            <a:r>
              <a:rPr b="1" dirty="0">
                <a:solidFill>
                  <a:srgbClr val="FF3300"/>
                </a:solidFill>
              </a:rPr>
              <a:t> </a:t>
            </a:r>
            <a:r>
              <a:rPr b="1" dirty="0" err="1">
                <a:solidFill>
                  <a:srgbClr val="FF3300"/>
                </a:solidFill>
              </a:rPr>
              <a:t>vỏ</a:t>
            </a:r>
            <a:r>
              <a:rPr b="1" dirty="0">
                <a:solidFill>
                  <a:srgbClr val="FF3300"/>
                </a:solidFill>
              </a:rPr>
              <a:t> </a:t>
            </a:r>
            <a:r>
              <a:rPr b="1" dirty="0" err="1">
                <a:solidFill>
                  <a:srgbClr val="FF3300"/>
                </a:solidFill>
              </a:rPr>
              <a:t>hạt</a:t>
            </a:r>
            <a:endParaRPr b="1" dirty="0">
              <a:solidFill>
                <a:srgbClr val="FF3300"/>
              </a:solidFill>
            </a:endParaRPr>
          </a:p>
        </p:txBody>
      </p:sp>
      <p:sp>
        <p:nvSpPr>
          <p:cNvPr id="7213" name="Text Box 7212"/>
          <p:cNvSpPr txBox="1"/>
          <p:nvPr/>
        </p:nvSpPr>
        <p:spPr>
          <a:xfrm>
            <a:off x="0" y="1905000"/>
            <a:ext cx="1143000" cy="366713"/>
          </a:xfrm>
          <a:prstGeom prst="rect">
            <a:avLst/>
          </a:prstGeom>
          <a:noFill/>
          <a:ln w="9525">
            <a:noFill/>
          </a:ln>
        </p:spPr>
        <p:txBody>
          <a:bodyPr>
            <a:spAutoFit/>
          </a:bodyPr>
          <a:lstStyle/>
          <a:p>
            <a:pPr algn="ctr" eaLnBrk="1" hangingPunct="1">
              <a:spcBef>
                <a:spcPct val="20000"/>
              </a:spcBef>
            </a:pPr>
            <a:r>
              <a:rPr b="1" err="1">
                <a:solidFill>
                  <a:srgbClr val="FF3300"/>
                </a:solidFill>
              </a:rPr>
              <a:t>Màu</a:t>
            </a:r>
            <a:r>
              <a:rPr b="1">
                <a:solidFill>
                  <a:srgbClr val="FF3300"/>
                </a:solidFill>
              </a:rPr>
              <a:t> </a:t>
            </a:r>
            <a:r>
              <a:rPr b="1" err="1">
                <a:solidFill>
                  <a:srgbClr val="FF3300"/>
                </a:solidFill>
              </a:rPr>
              <a:t>hạt</a:t>
            </a:r>
          </a:p>
        </p:txBody>
      </p:sp>
      <p:sp>
        <p:nvSpPr>
          <p:cNvPr id="7214" name="Text Box 7213"/>
          <p:cNvSpPr txBox="1"/>
          <p:nvPr/>
        </p:nvSpPr>
        <p:spPr>
          <a:xfrm>
            <a:off x="1600200" y="1981200"/>
            <a:ext cx="3444875" cy="366713"/>
          </a:xfrm>
          <a:prstGeom prst="rect">
            <a:avLst/>
          </a:prstGeom>
          <a:noFill/>
          <a:ln w="9525">
            <a:noFill/>
          </a:ln>
        </p:spPr>
        <p:txBody>
          <a:bodyPr>
            <a:spAutoFit/>
          </a:bodyPr>
          <a:lstStyle/>
          <a:p>
            <a:pPr eaLnBrk="1" hangingPunct="1">
              <a:spcBef>
                <a:spcPct val="20000"/>
              </a:spcBef>
            </a:pPr>
            <a:r>
              <a:rPr b="1">
                <a:solidFill>
                  <a:srgbClr val="0000CC"/>
                </a:solidFill>
              </a:rPr>
              <a:t>  </a:t>
            </a:r>
            <a:r>
              <a:rPr b="1" err="1">
                <a:solidFill>
                  <a:srgbClr val="0000CC"/>
                </a:solidFill>
              </a:rPr>
              <a:t>Vàng</a:t>
            </a:r>
            <a:r>
              <a:rPr b="1">
                <a:solidFill>
                  <a:srgbClr val="0000CC"/>
                </a:solidFill>
              </a:rPr>
              <a:t>        x         </a:t>
            </a:r>
            <a:r>
              <a:rPr b="1" err="1">
                <a:solidFill>
                  <a:srgbClr val="0000CC"/>
                </a:solidFill>
              </a:rPr>
              <a:t>xanh</a:t>
            </a:r>
          </a:p>
        </p:txBody>
      </p:sp>
      <p:sp>
        <p:nvSpPr>
          <p:cNvPr id="7215" name="Text Box 7214"/>
          <p:cNvSpPr txBox="1"/>
          <p:nvPr/>
        </p:nvSpPr>
        <p:spPr>
          <a:xfrm>
            <a:off x="1600200" y="914400"/>
            <a:ext cx="3444875" cy="641350"/>
          </a:xfrm>
          <a:prstGeom prst="rect">
            <a:avLst/>
          </a:prstGeom>
          <a:noFill/>
          <a:ln w="9525">
            <a:noFill/>
          </a:ln>
        </p:spPr>
        <p:txBody>
          <a:bodyPr>
            <a:spAutoFit/>
          </a:bodyPr>
          <a:lstStyle/>
          <a:p>
            <a:pPr eaLnBrk="1" hangingPunct="1">
              <a:spcBef>
                <a:spcPct val="20000"/>
              </a:spcBef>
            </a:pPr>
            <a:r>
              <a:rPr b="1">
                <a:solidFill>
                  <a:srgbClr val="0000CC"/>
                </a:solidFill>
              </a:rPr>
              <a:t>  </a:t>
            </a:r>
            <a:r>
              <a:rPr b="1" err="1">
                <a:solidFill>
                  <a:srgbClr val="0000CC"/>
                </a:solidFill>
              </a:rPr>
              <a:t>Trơn</a:t>
            </a:r>
            <a:r>
              <a:rPr b="1">
                <a:solidFill>
                  <a:srgbClr val="0000CC"/>
                </a:solidFill>
              </a:rPr>
              <a:t>             x       </a:t>
            </a:r>
            <a:r>
              <a:rPr b="1" err="1">
                <a:solidFill>
                  <a:srgbClr val="0000CC"/>
                </a:solidFill>
              </a:rPr>
              <a:t>nhăn</a:t>
            </a:r>
            <a:endParaRPr b="1">
              <a:solidFill>
                <a:srgbClr val="0000CC"/>
              </a:solidFill>
            </a:endParaRPr>
          </a:p>
          <a:p>
            <a:endParaRPr b="1">
              <a:solidFill>
                <a:srgbClr val="0000CC"/>
              </a:solidFill>
            </a:endParaRPr>
          </a:p>
        </p:txBody>
      </p:sp>
      <p:sp>
        <p:nvSpPr>
          <p:cNvPr id="7216" name="Text Box 7215"/>
          <p:cNvSpPr txBox="1"/>
          <p:nvPr/>
        </p:nvSpPr>
        <p:spPr>
          <a:xfrm>
            <a:off x="1600200" y="2797493"/>
            <a:ext cx="3444875" cy="366712"/>
          </a:xfrm>
          <a:prstGeom prst="rect">
            <a:avLst/>
          </a:prstGeom>
          <a:noFill/>
          <a:ln w="9525">
            <a:noFill/>
          </a:ln>
        </p:spPr>
        <p:txBody>
          <a:bodyPr>
            <a:spAutoFit/>
          </a:bodyPr>
          <a:lstStyle/>
          <a:p>
            <a:pPr eaLnBrk="1" hangingPunct="1">
              <a:spcBef>
                <a:spcPct val="20000"/>
              </a:spcBef>
            </a:pPr>
            <a:r>
              <a:rPr b="1">
                <a:solidFill>
                  <a:srgbClr val="0000CC"/>
                </a:solidFill>
              </a:rPr>
              <a:t>  </a:t>
            </a:r>
            <a:r>
              <a:rPr b="1" err="1">
                <a:solidFill>
                  <a:srgbClr val="0000CC"/>
                </a:solidFill>
              </a:rPr>
              <a:t>Xám</a:t>
            </a:r>
            <a:r>
              <a:rPr b="1">
                <a:solidFill>
                  <a:srgbClr val="0000CC"/>
                </a:solidFill>
              </a:rPr>
              <a:t>          x           </a:t>
            </a:r>
            <a:r>
              <a:rPr b="1" err="1">
                <a:solidFill>
                  <a:srgbClr val="0000CC"/>
                </a:solidFill>
              </a:rPr>
              <a:t>trắng</a:t>
            </a:r>
            <a:r>
              <a:rPr b="1">
                <a:solidFill>
                  <a:srgbClr val="0000CC"/>
                </a:solidFill>
              </a:rPr>
              <a:t> </a:t>
            </a:r>
          </a:p>
        </p:txBody>
      </p:sp>
      <p:sp>
        <p:nvSpPr>
          <p:cNvPr id="7217" name="Text Box 7216"/>
          <p:cNvSpPr txBox="1"/>
          <p:nvPr/>
        </p:nvSpPr>
        <p:spPr>
          <a:xfrm>
            <a:off x="1600200" y="3733800"/>
            <a:ext cx="3053715" cy="368300"/>
          </a:xfrm>
          <a:prstGeom prst="rect">
            <a:avLst/>
          </a:prstGeom>
          <a:noFill/>
          <a:ln w="9525">
            <a:noFill/>
          </a:ln>
        </p:spPr>
        <p:txBody>
          <a:bodyPr wrap="square">
            <a:spAutoFit/>
          </a:bodyPr>
          <a:lstStyle/>
          <a:p>
            <a:pPr eaLnBrk="1" hangingPunct="1">
              <a:spcBef>
                <a:spcPct val="20000"/>
              </a:spcBef>
            </a:pPr>
            <a:r>
              <a:rPr b="1">
                <a:solidFill>
                  <a:srgbClr val="0000CC"/>
                </a:solidFill>
              </a:rPr>
              <a:t> </a:t>
            </a:r>
            <a:r>
              <a:rPr b="1" err="1">
                <a:solidFill>
                  <a:srgbClr val="0000CC"/>
                </a:solidFill>
              </a:rPr>
              <a:t>Không</a:t>
            </a:r>
            <a:r>
              <a:rPr b="1">
                <a:solidFill>
                  <a:srgbClr val="0000CC"/>
                </a:solidFill>
              </a:rPr>
              <a:t> </a:t>
            </a:r>
            <a:r>
              <a:rPr b="1" err="1">
                <a:solidFill>
                  <a:srgbClr val="0000CC"/>
                </a:solidFill>
              </a:rPr>
              <a:t>có</a:t>
            </a:r>
            <a:r>
              <a:rPr b="1">
                <a:solidFill>
                  <a:srgbClr val="0000CC"/>
                </a:solidFill>
              </a:rPr>
              <a:t> </a:t>
            </a:r>
            <a:r>
              <a:rPr b="1" err="1">
                <a:solidFill>
                  <a:srgbClr val="0000CC"/>
                </a:solidFill>
              </a:rPr>
              <a:t>ngấn</a:t>
            </a:r>
            <a:r>
              <a:rPr b="1">
                <a:solidFill>
                  <a:srgbClr val="0000CC"/>
                </a:solidFill>
              </a:rPr>
              <a:t> x </a:t>
            </a:r>
            <a:r>
              <a:rPr b="1" err="1">
                <a:solidFill>
                  <a:srgbClr val="0000CC"/>
                </a:solidFill>
              </a:rPr>
              <a:t>có</a:t>
            </a:r>
            <a:r>
              <a:rPr b="1">
                <a:solidFill>
                  <a:srgbClr val="0000CC"/>
                </a:solidFill>
              </a:rPr>
              <a:t> </a:t>
            </a:r>
            <a:r>
              <a:rPr b="1" err="1">
                <a:solidFill>
                  <a:srgbClr val="0000CC"/>
                </a:solidFill>
              </a:rPr>
              <a:t>ngấn</a:t>
            </a:r>
          </a:p>
        </p:txBody>
      </p:sp>
      <p:sp>
        <p:nvSpPr>
          <p:cNvPr id="7218" name="Text Box 7217"/>
          <p:cNvSpPr txBox="1"/>
          <p:nvPr/>
        </p:nvSpPr>
        <p:spPr>
          <a:xfrm>
            <a:off x="82550" y="2660650"/>
            <a:ext cx="1143000" cy="641350"/>
          </a:xfrm>
          <a:prstGeom prst="rect">
            <a:avLst/>
          </a:prstGeom>
          <a:noFill/>
          <a:ln w="9525">
            <a:noFill/>
          </a:ln>
        </p:spPr>
        <p:txBody>
          <a:bodyPr>
            <a:spAutoFit/>
          </a:bodyPr>
          <a:lstStyle/>
          <a:p>
            <a:pPr algn="ctr" eaLnBrk="1" hangingPunct="1">
              <a:spcBef>
                <a:spcPct val="20000"/>
              </a:spcBef>
            </a:pPr>
            <a:r>
              <a:rPr b="1" err="1">
                <a:solidFill>
                  <a:srgbClr val="FF3300"/>
                </a:solidFill>
              </a:rPr>
              <a:t>Màu</a:t>
            </a:r>
            <a:r>
              <a:rPr b="1">
                <a:solidFill>
                  <a:srgbClr val="FF3300"/>
                </a:solidFill>
              </a:rPr>
              <a:t> </a:t>
            </a:r>
            <a:r>
              <a:rPr b="1" err="1">
                <a:solidFill>
                  <a:srgbClr val="FF3300"/>
                </a:solidFill>
              </a:rPr>
              <a:t>vỏ</a:t>
            </a:r>
            <a:r>
              <a:rPr b="1">
                <a:solidFill>
                  <a:srgbClr val="FF3300"/>
                </a:solidFill>
              </a:rPr>
              <a:t> </a:t>
            </a:r>
            <a:r>
              <a:rPr b="1" err="1">
                <a:solidFill>
                  <a:srgbClr val="FF3300"/>
                </a:solidFill>
              </a:rPr>
              <a:t>hạt</a:t>
            </a:r>
          </a:p>
        </p:txBody>
      </p:sp>
      <p:sp>
        <p:nvSpPr>
          <p:cNvPr id="7219" name="Text Box 7218"/>
          <p:cNvSpPr txBox="1"/>
          <p:nvPr/>
        </p:nvSpPr>
        <p:spPr>
          <a:xfrm>
            <a:off x="123825" y="3457575"/>
            <a:ext cx="1143000" cy="641350"/>
          </a:xfrm>
          <a:prstGeom prst="rect">
            <a:avLst/>
          </a:prstGeom>
          <a:noFill/>
          <a:ln w="9525">
            <a:noFill/>
          </a:ln>
        </p:spPr>
        <p:txBody>
          <a:bodyPr>
            <a:spAutoFit/>
          </a:bodyPr>
          <a:lstStyle/>
          <a:p>
            <a:pPr algn="ctr" eaLnBrk="1" hangingPunct="1">
              <a:spcBef>
                <a:spcPct val="20000"/>
              </a:spcBef>
            </a:pPr>
            <a:r>
              <a:rPr b="1" err="1">
                <a:solidFill>
                  <a:srgbClr val="FF3300"/>
                </a:solidFill>
              </a:rPr>
              <a:t>Dạng</a:t>
            </a:r>
            <a:r>
              <a:rPr b="1">
                <a:solidFill>
                  <a:srgbClr val="FF3300"/>
                </a:solidFill>
              </a:rPr>
              <a:t> </a:t>
            </a:r>
            <a:r>
              <a:rPr b="1" err="1">
                <a:solidFill>
                  <a:srgbClr val="FF3300"/>
                </a:solidFill>
              </a:rPr>
              <a:t>quả</a:t>
            </a:r>
          </a:p>
        </p:txBody>
      </p:sp>
      <p:sp>
        <p:nvSpPr>
          <p:cNvPr id="7220" name="Text Box 7219"/>
          <p:cNvSpPr txBox="1"/>
          <p:nvPr/>
        </p:nvSpPr>
        <p:spPr>
          <a:xfrm>
            <a:off x="61913" y="4530725"/>
            <a:ext cx="1143000" cy="366713"/>
          </a:xfrm>
          <a:prstGeom prst="rect">
            <a:avLst/>
          </a:prstGeom>
          <a:noFill/>
          <a:ln w="9525">
            <a:noFill/>
          </a:ln>
        </p:spPr>
        <p:txBody>
          <a:bodyPr>
            <a:spAutoFit/>
          </a:bodyPr>
          <a:lstStyle/>
          <a:p>
            <a:pPr algn="ctr" eaLnBrk="1" hangingPunct="1">
              <a:spcBef>
                <a:spcPct val="20000"/>
              </a:spcBef>
            </a:pPr>
            <a:r>
              <a:rPr b="1" err="1">
                <a:solidFill>
                  <a:srgbClr val="FF3300"/>
                </a:solidFill>
              </a:rPr>
              <a:t>Màu</a:t>
            </a:r>
            <a:r>
              <a:rPr b="1">
                <a:solidFill>
                  <a:srgbClr val="FF3300"/>
                </a:solidFill>
              </a:rPr>
              <a:t> </a:t>
            </a:r>
            <a:r>
              <a:rPr b="1" err="1">
                <a:solidFill>
                  <a:srgbClr val="FF3300"/>
                </a:solidFill>
              </a:rPr>
              <a:t>quả</a:t>
            </a:r>
            <a:endParaRPr b="1">
              <a:solidFill>
                <a:srgbClr val="FF3300"/>
              </a:solidFill>
            </a:endParaRPr>
          </a:p>
        </p:txBody>
      </p:sp>
      <p:sp>
        <p:nvSpPr>
          <p:cNvPr id="7221" name="Text Box 7220"/>
          <p:cNvSpPr txBox="1"/>
          <p:nvPr/>
        </p:nvSpPr>
        <p:spPr>
          <a:xfrm>
            <a:off x="1600200" y="4495800"/>
            <a:ext cx="3444875" cy="366713"/>
          </a:xfrm>
          <a:prstGeom prst="rect">
            <a:avLst/>
          </a:prstGeom>
          <a:noFill/>
          <a:ln w="9525">
            <a:noFill/>
          </a:ln>
        </p:spPr>
        <p:txBody>
          <a:bodyPr>
            <a:spAutoFit/>
          </a:bodyPr>
          <a:lstStyle/>
          <a:p>
            <a:pPr eaLnBrk="1" hangingPunct="1">
              <a:spcBef>
                <a:spcPct val="20000"/>
              </a:spcBef>
            </a:pPr>
            <a:r>
              <a:rPr b="1">
                <a:solidFill>
                  <a:srgbClr val="0000CC"/>
                </a:solidFill>
              </a:rPr>
              <a:t>  </a:t>
            </a:r>
            <a:r>
              <a:rPr b="1" err="1">
                <a:solidFill>
                  <a:srgbClr val="0000CC"/>
                </a:solidFill>
              </a:rPr>
              <a:t>Lục</a:t>
            </a:r>
            <a:r>
              <a:rPr b="1">
                <a:solidFill>
                  <a:srgbClr val="0000CC"/>
                </a:solidFill>
              </a:rPr>
              <a:t>          x            </a:t>
            </a:r>
            <a:r>
              <a:rPr b="1" err="1">
                <a:solidFill>
                  <a:srgbClr val="0000CC"/>
                </a:solidFill>
              </a:rPr>
              <a:t>vàng</a:t>
            </a:r>
          </a:p>
        </p:txBody>
      </p:sp>
      <p:sp>
        <p:nvSpPr>
          <p:cNvPr id="7222" name="Text Box 7221"/>
          <p:cNvSpPr txBox="1"/>
          <p:nvPr/>
        </p:nvSpPr>
        <p:spPr>
          <a:xfrm>
            <a:off x="0" y="5181600"/>
            <a:ext cx="1371600" cy="641350"/>
          </a:xfrm>
          <a:prstGeom prst="rect">
            <a:avLst/>
          </a:prstGeom>
          <a:noFill/>
          <a:ln w="9525">
            <a:noFill/>
          </a:ln>
        </p:spPr>
        <p:txBody>
          <a:bodyPr>
            <a:spAutoFit/>
          </a:bodyPr>
          <a:lstStyle/>
          <a:p>
            <a:pPr algn="ctr" eaLnBrk="1" hangingPunct="1">
              <a:spcBef>
                <a:spcPct val="20000"/>
              </a:spcBef>
            </a:pPr>
            <a:r>
              <a:rPr b="1" err="1">
                <a:solidFill>
                  <a:srgbClr val="FF3300"/>
                </a:solidFill>
              </a:rPr>
              <a:t>Vị</a:t>
            </a:r>
            <a:r>
              <a:rPr b="1">
                <a:solidFill>
                  <a:srgbClr val="FF3300"/>
                </a:solidFill>
              </a:rPr>
              <a:t> </a:t>
            </a:r>
            <a:r>
              <a:rPr b="1" err="1">
                <a:solidFill>
                  <a:srgbClr val="FF3300"/>
                </a:solidFill>
              </a:rPr>
              <a:t>trí</a:t>
            </a:r>
            <a:r>
              <a:rPr b="1">
                <a:solidFill>
                  <a:srgbClr val="FF3300"/>
                </a:solidFill>
              </a:rPr>
              <a:t> </a:t>
            </a:r>
            <a:r>
              <a:rPr b="1" err="1">
                <a:solidFill>
                  <a:srgbClr val="FF3300"/>
                </a:solidFill>
              </a:rPr>
              <a:t>mọc</a:t>
            </a:r>
            <a:r>
              <a:rPr b="1">
                <a:solidFill>
                  <a:srgbClr val="FF3300"/>
                </a:solidFill>
              </a:rPr>
              <a:t> </a:t>
            </a:r>
            <a:r>
              <a:rPr b="1" err="1">
                <a:solidFill>
                  <a:srgbClr val="FF3300"/>
                </a:solidFill>
              </a:rPr>
              <a:t>Hoa,quả</a:t>
            </a:r>
            <a:endParaRPr b="1">
              <a:solidFill>
                <a:srgbClr val="FF3300"/>
              </a:solidFill>
            </a:endParaRPr>
          </a:p>
        </p:txBody>
      </p:sp>
      <p:sp>
        <p:nvSpPr>
          <p:cNvPr id="7223" name="Text Box 7222"/>
          <p:cNvSpPr txBox="1"/>
          <p:nvPr/>
        </p:nvSpPr>
        <p:spPr>
          <a:xfrm>
            <a:off x="1600200" y="5334000"/>
            <a:ext cx="3444875" cy="366713"/>
          </a:xfrm>
          <a:prstGeom prst="rect">
            <a:avLst/>
          </a:prstGeom>
          <a:noFill/>
          <a:ln w="9525">
            <a:noFill/>
          </a:ln>
        </p:spPr>
        <p:txBody>
          <a:bodyPr>
            <a:spAutoFit/>
          </a:bodyPr>
          <a:lstStyle/>
          <a:p>
            <a:pPr eaLnBrk="1" hangingPunct="1">
              <a:spcBef>
                <a:spcPct val="20000"/>
              </a:spcBef>
            </a:pPr>
            <a:r>
              <a:rPr b="1">
                <a:solidFill>
                  <a:srgbClr val="0000CC"/>
                </a:solidFill>
              </a:rPr>
              <a:t>  ở </a:t>
            </a:r>
            <a:r>
              <a:rPr b="1" err="1">
                <a:solidFill>
                  <a:srgbClr val="0000CC"/>
                </a:solidFill>
              </a:rPr>
              <a:t>trên</a:t>
            </a:r>
            <a:r>
              <a:rPr b="1">
                <a:solidFill>
                  <a:srgbClr val="0000CC"/>
                </a:solidFill>
              </a:rPr>
              <a:t> </a:t>
            </a:r>
            <a:r>
              <a:rPr b="1" err="1">
                <a:solidFill>
                  <a:srgbClr val="0000CC"/>
                </a:solidFill>
              </a:rPr>
              <a:t>thân</a:t>
            </a:r>
            <a:r>
              <a:rPr b="1">
                <a:solidFill>
                  <a:srgbClr val="0000CC"/>
                </a:solidFill>
              </a:rPr>
              <a:t>  x    ở </a:t>
            </a:r>
            <a:r>
              <a:rPr b="1" err="1">
                <a:solidFill>
                  <a:srgbClr val="0000CC"/>
                </a:solidFill>
              </a:rPr>
              <a:t>ngọn</a:t>
            </a:r>
          </a:p>
        </p:txBody>
      </p:sp>
      <p:sp>
        <p:nvSpPr>
          <p:cNvPr id="7224" name="Text Box 7223"/>
          <p:cNvSpPr txBox="1"/>
          <p:nvPr/>
        </p:nvSpPr>
        <p:spPr>
          <a:xfrm>
            <a:off x="0" y="6156325"/>
            <a:ext cx="1371600" cy="641350"/>
          </a:xfrm>
          <a:prstGeom prst="rect">
            <a:avLst/>
          </a:prstGeom>
          <a:noFill/>
          <a:ln w="9525">
            <a:noFill/>
          </a:ln>
        </p:spPr>
        <p:txBody>
          <a:bodyPr>
            <a:spAutoFit/>
          </a:bodyPr>
          <a:lstStyle/>
          <a:p>
            <a:pPr algn="ctr" eaLnBrk="1" hangingPunct="1">
              <a:spcBef>
                <a:spcPct val="20000"/>
              </a:spcBef>
            </a:pPr>
            <a:r>
              <a:rPr b="1" err="1">
                <a:solidFill>
                  <a:srgbClr val="FF3300"/>
                </a:solidFill>
              </a:rPr>
              <a:t>Chiều</a:t>
            </a:r>
            <a:r>
              <a:rPr b="1">
                <a:solidFill>
                  <a:srgbClr val="FF3300"/>
                </a:solidFill>
              </a:rPr>
              <a:t> </a:t>
            </a:r>
            <a:r>
              <a:rPr b="1" err="1">
                <a:solidFill>
                  <a:srgbClr val="FF3300"/>
                </a:solidFill>
              </a:rPr>
              <a:t>cao</a:t>
            </a:r>
            <a:r>
              <a:rPr b="1">
                <a:solidFill>
                  <a:srgbClr val="FF3300"/>
                </a:solidFill>
              </a:rPr>
              <a:t> </a:t>
            </a:r>
            <a:r>
              <a:rPr b="1" err="1">
                <a:solidFill>
                  <a:srgbClr val="FF3300"/>
                </a:solidFill>
              </a:rPr>
              <a:t>cây</a:t>
            </a:r>
            <a:endParaRPr b="1">
              <a:solidFill>
                <a:srgbClr val="FF3300"/>
              </a:solidFill>
            </a:endParaRPr>
          </a:p>
        </p:txBody>
      </p:sp>
      <p:sp>
        <p:nvSpPr>
          <p:cNvPr id="7225" name="Text Box 7224"/>
          <p:cNvSpPr txBox="1"/>
          <p:nvPr/>
        </p:nvSpPr>
        <p:spPr>
          <a:xfrm>
            <a:off x="1676400" y="6172200"/>
            <a:ext cx="3444875" cy="366713"/>
          </a:xfrm>
          <a:prstGeom prst="rect">
            <a:avLst/>
          </a:prstGeom>
          <a:noFill/>
          <a:ln w="9525">
            <a:noFill/>
          </a:ln>
        </p:spPr>
        <p:txBody>
          <a:bodyPr>
            <a:spAutoFit/>
          </a:bodyPr>
          <a:lstStyle/>
          <a:p>
            <a:pPr eaLnBrk="1" hangingPunct="1">
              <a:spcBef>
                <a:spcPct val="20000"/>
              </a:spcBef>
            </a:pPr>
            <a:r>
              <a:rPr b="1">
                <a:solidFill>
                  <a:srgbClr val="0000CC"/>
                </a:solidFill>
              </a:rPr>
              <a:t>  </a:t>
            </a:r>
            <a:r>
              <a:rPr b="1" err="1">
                <a:solidFill>
                  <a:srgbClr val="0000CC"/>
                </a:solidFill>
              </a:rPr>
              <a:t>Cao</a:t>
            </a:r>
            <a:r>
              <a:rPr b="1">
                <a:solidFill>
                  <a:srgbClr val="0000CC"/>
                </a:solidFill>
              </a:rPr>
              <a:t>            x       </a:t>
            </a:r>
            <a:r>
              <a:rPr b="1" err="1">
                <a:solidFill>
                  <a:srgbClr val="0000CC"/>
                </a:solidFill>
              </a:rPr>
              <a:t>Thấp</a:t>
            </a:r>
          </a:p>
        </p:txBody>
      </p:sp>
      <p:sp>
        <p:nvSpPr>
          <p:cNvPr id="7259" name="Oval 7258">
            <a:hlinkClick r:id="" action="ppaction://noaction"/>
          </p:cNvPr>
          <p:cNvSpPr/>
          <p:nvPr/>
        </p:nvSpPr>
        <p:spPr>
          <a:xfrm>
            <a:off x="8534400" y="6400800"/>
            <a:ext cx="6096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algn="ctr"/>
            <a:r>
              <a:t>11</a:t>
            </a:r>
          </a:p>
        </p:txBody>
      </p:sp>
      <p:pic>
        <p:nvPicPr>
          <p:cNvPr id="7260" name="Picture 7259" descr="1"/>
          <p:cNvPicPr>
            <a:picLocks noChangeAspect="1"/>
          </p:cNvPicPr>
          <p:nvPr/>
        </p:nvPicPr>
        <p:blipFill>
          <a:blip r:embed="rId3"/>
          <a:stretch>
            <a:fillRect/>
          </a:stretch>
        </p:blipFill>
        <p:spPr>
          <a:xfrm>
            <a:off x="4716780" y="228600"/>
            <a:ext cx="4427220" cy="6629400"/>
          </a:xfrm>
          <a:prstGeom prst="rect">
            <a:avLst/>
          </a:prstGeom>
          <a:noFill/>
          <a:ln w="9525">
            <a:noFill/>
          </a:ln>
        </p:spPr>
      </p:pic>
    </p:spTree>
    <p:extLst>
      <p:ext uri="{BB962C8B-B14F-4D97-AF65-F5344CB8AC3E}">
        <p14:creationId xmlns:p14="http://schemas.microsoft.com/office/powerpoint/2010/main" val="4158194287"/>
      </p:ext>
    </p:extLst>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8" name="Text Box 19477"/>
          <p:cNvSpPr txBox="1"/>
          <p:nvPr/>
        </p:nvSpPr>
        <p:spPr>
          <a:xfrm>
            <a:off x="990600" y="304800"/>
            <a:ext cx="7315200" cy="466725"/>
          </a:xfrm>
          <a:prstGeom prst="rect">
            <a:avLst/>
          </a:prstGeom>
          <a:noFill/>
          <a:ln w="9525" cap="flat" cmpd="sng">
            <a:solidFill>
              <a:srgbClr val="006600"/>
            </a:solidFill>
            <a:prstDash val="solid"/>
            <a:miter/>
            <a:headEnd type="none" w="med" len="med"/>
            <a:tailEnd type="none" w="med" len="med"/>
          </a:ln>
        </p:spPr>
        <p:txBody>
          <a:bodyPr>
            <a:spAutoFit/>
          </a:bodyPr>
          <a:lstStyle/>
          <a:p>
            <a:pPr>
              <a:spcBef>
                <a:spcPct val="50000"/>
              </a:spcBef>
            </a:pPr>
            <a:r>
              <a:rPr sz="2400" b="1" dirty="0">
                <a:solidFill>
                  <a:srgbClr val="3333CC"/>
                </a:solidFill>
                <a:latin typeface="Times New Roman" panose="02020603050405020304" pitchFamily="18" charset="0"/>
                <a:cs typeface="Times New Roman" panose="02020603050405020304" pitchFamily="18" charset="0"/>
              </a:rPr>
              <a:t>MỘT SỐ KÍ HIỆU CƠ BẢN CỦA DI TRUYỀN HỌC</a:t>
            </a:r>
          </a:p>
        </p:txBody>
      </p:sp>
      <p:graphicFrame>
        <p:nvGraphicFramePr>
          <p:cNvPr id="19561" name="Table 19560"/>
          <p:cNvGraphicFramePr/>
          <p:nvPr>
            <p:extLst>
              <p:ext uri="{D42A27DB-BD31-4B8C-83A1-F6EECF244321}">
                <p14:modId xmlns:p14="http://schemas.microsoft.com/office/powerpoint/2010/main" val="898648581"/>
              </p:ext>
            </p:extLst>
          </p:nvPr>
        </p:nvGraphicFramePr>
        <p:xfrm>
          <a:off x="1371600" y="1143000"/>
          <a:ext cx="7086600" cy="4800600"/>
        </p:xfrm>
        <a:graphic>
          <a:graphicData uri="http://schemas.openxmlformats.org/drawingml/2006/table">
            <a:tbl>
              <a:tblPr/>
              <a:tblGrid>
                <a:gridCol w="1506538">
                  <a:extLst>
                    <a:ext uri="{9D8B030D-6E8A-4147-A177-3AD203B41FA5}">
                      <a16:colId xmlns:a16="http://schemas.microsoft.com/office/drawing/2014/main" val="20000"/>
                    </a:ext>
                  </a:extLst>
                </a:gridCol>
                <a:gridCol w="5580062">
                  <a:extLst>
                    <a:ext uri="{9D8B030D-6E8A-4147-A177-3AD203B41FA5}">
                      <a16:colId xmlns:a16="http://schemas.microsoft.com/office/drawing/2014/main" val="20001"/>
                    </a:ext>
                  </a:extLst>
                </a:gridCol>
              </a:tblGrid>
              <a:tr h="6302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dirty="0" err="1">
                          <a:latin typeface="Times New Roman" panose="02020603050405020304" pitchFamily="18" charset="0"/>
                          <a:cs typeface="Times New Roman" panose="02020603050405020304" pitchFamily="18" charset="0"/>
                        </a:rPr>
                        <a:t>Kí</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hiệu</a:t>
                      </a:r>
                      <a:endParaRPr lang="en-US" sz="3200" b="1">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Nghĩa</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là</a:t>
                      </a:r>
                      <a:r>
                        <a:rPr sz="3200" b="1">
                          <a:latin typeface="Times New Roman" panose="02020603050405020304" pitchFamily="18" charset="0"/>
                          <a:cs typeface="Times New Roman" panose="02020603050405020304" pitchFamily="18" charset="0"/>
                        </a:rPr>
                        <a:t> </a:t>
                      </a:r>
                      <a:endParaRPr lang="en-US" sz="3200"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86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P</a:t>
                      </a:r>
                      <a:endParaRPr lang="en-US" sz="3200" b="1">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err="1">
                          <a:latin typeface="Times New Roman" panose="02020603050405020304" pitchFamily="18" charset="0"/>
                          <a:cs typeface="Times New Roman" panose="02020603050405020304" pitchFamily="18" charset="0"/>
                        </a:rPr>
                        <a:t>Cặp</a:t>
                      </a:r>
                      <a:r>
                        <a:rPr sz="3200" b="1" dirty="0">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bố</a:t>
                      </a:r>
                      <a:r>
                        <a:rPr sz="3200" b="1" dirty="0">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mẹ</a:t>
                      </a:r>
                      <a:r>
                        <a:rPr sz="3200" b="1" dirty="0">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xuất</a:t>
                      </a:r>
                      <a:r>
                        <a:rPr sz="3200" b="1" dirty="0">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phát</a:t>
                      </a:r>
                      <a:endParaRPr lang="en-US" sz="3200" b="1"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X</a:t>
                      </a:r>
                      <a:endParaRPr lang="en-US" sz="3200" b="1">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err="1">
                          <a:latin typeface="Times New Roman" panose="02020603050405020304" pitchFamily="18" charset="0"/>
                          <a:cs typeface="Times New Roman" panose="02020603050405020304" pitchFamily="18" charset="0"/>
                        </a:rPr>
                        <a:t>Phép</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lai</a:t>
                      </a:r>
                      <a:endParaRPr lang="en-US" sz="3200"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86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G</a:t>
                      </a:r>
                      <a:endParaRPr lang="en-US" sz="3200" b="1">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err="1">
                          <a:latin typeface="Times New Roman" panose="02020603050405020304" pitchFamily="18" charset="0"/>
                          <a:cs typeface="Times New Roman" panose="02020603050405020304" pitchFamily="18" charset="0"/>
                        </a:rPr>
                        <a:t>Giao</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tử</a:t>
                      </a:r>
                      <a:endParaRPr lang="en-US" sz="3200"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02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F</a:t>
                      </a:r>
                      <a:endParaRPr lang="en-US" sz="3200" b="1">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sz="3200" b="1" dirty="0" err="1">
                          <a:latin typeface="Times New Roman" panose="02020603050405020304" pitchFamily="18" charset="0"/>
                          <a:cs typeface="Times New Roman" panose="02020603050405020304" pitchFamily="18" charset="0"/>
                        </a:rPr>
                        <a:t>Thế</a:t>
                      </a:r>
                      <a:r>
                        <a:rPr sz="3200" b="1" dirty="0">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hệ</a:t>
                      </a:r>
                      <a:r>
                        <a:rPr sz="3200" b="1" dirty="0">
                          <a:latin typeface="Times New Roman" panose="02020603050405020304" pitchFamily="18" charset="0"/>
                          <a:cs typeface="Times New Roman" panose="02020603050405020304" pitchFamily="18" charset="0"/>
                        </a:rPr>
                        <a:t> con </a:t>
                      </a:r>
                      <a:r>
                        <a:rPr sz="3200" b="1" dirty="0" err="1" smtClean="0">
                          <a:latin typeface="Times New Roman" panose="02020603050405020304" pitchFamily="18" charset="0"/>
                          <a:cs typeface="Times New Roman" panose="02020603050405020304" pitchFamily="18" charset="0"/>
                        </a:rPr>
                        <a:t>lai</a:t>
                      </a:r>
                      <a:r>
                        <a:rPr lang="vi-VN" sz="3200" b="1" dirty="0" smtClean="0">
                          <a:latin typeface="Times New Roman" panose="02020603050405020304" pitchFamily="18" charset="0"/>
                          <a:cs typeface="Times New Roman" panose="02020603050405020304" pitchFamily="18" charset="0"/>
                        </a:rPr>
                        <a:t> (</a:t>
                      </a:r>
                      <a:r>
                        <a:rPr lang="vi-VN" sz="2800" b="1" u="none" kern="1200" baseline="0" dirty="0" smtClean="0">
                          <a:solidFill>
                            <a:schemeClr val="tx1"/>
                          </a:solidFill>
                          <a:effectLst/>
                          <a:latin typeface="+mj-lt"/>
                          <a:ea typeface="+mn-ea"/>
                          <a:cs typeface="+mn-cs"/>
                        </a:rPr>
                        <a:t>F1, F2,..)</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223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a:t>
                      </a:r>
                      <a:endParaRPr lang="en-US" sz="3200" b="1">
                        <a:latin typeface="Times New Roman" panose="02020603050405020304" pitchFamily="18" charset="0"/>
                        <a:ea typeface="Arial" panose="020B0604020202020204" pitchFamily="34"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G</a:t>
                      </a:r>
                      <a:r>
                        <a:rPr sz="3200" b="1" dirty="0" err="1" smtClean="0">
                          <a:latin typeface="Times New Roman" panose="02020603050405020304" pitchFamily="18" charset="0"/>
                          <a:cs typeface="Times New Roman" panose="02020603050405020304" pitchFamily="18" charset="0"/>
                        </a:rPr>
                        <a:t>iao</a:t>
                      </a:r>
                      <a:r>
                        <a:rPr sz="3200" b="1" dirty="0" smtClean="0">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tử</a:t>
                      </a:r>
                      <a:r>
                        <a:rPr sz="3200" b="1" dirty="0">
                          <a:latin typeface="Times New Roman" panose="02020603050405020304" pitchFamily="18" charset="0"/>
                          <a:cs typeface="Times New Roman" panose="02020603050405020304" pitchFamily="18" charset="0"/>
                        </a:rPr>
                        <a:t> </a:t>
                      </a:r>
                      <a:r>
                        <a:rPr sz="3200" b="1" dirty="0" err="1" smtClean="0">
                          <a:latin typeface="Times New Roman" panose="02020603050405020304" pitchFamily="18" charset="0"/>
                          <a:cs typeface="Times New Roman" panose="02020603050405020304" pitchFamily="18" charset="0"/>
                        </a:rPr>
                        <a:t>đực</a:t>
                      </a:r>
                      <a:r>
                        <a:rPr lang="vi-VN" sz="3200" b="1" baseline="0" dirty="0" smtClean="0">
                          <a:latin typeface="Times New Roman" panose="02020603050405020304" pitchFamily="18" charset="0"/>
                          <a:cs typeface="Times New Roman" panose="02020603050405020304" pitchFamily="18" charset="0"/>
                        </a:rPr>
                        <a:t> (hoặc cơ thể đực)</a:t>
                      </a:r>
                      <a:endParaRPr lang="en-US" sz="3200" b="1"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02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a:t>
                      </a:r>
                      <a:endParaRPr lang="en-US" sz="3200" b="1">
                        <a:latin typeface="Times New Roman" panose="02020603050405020304" pitchFamily="18" charset="0"/>
                        <a:ea typeface="Arial" panose="020B0604020202020204" pitchFamily="34"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a:latin typeface="Times New Roman" panose="02020603050405020304" pitchFamily="18" charset="0"/>
                          <a:cs typeface="Times New Roman" panose="02020603050405020304" pitchFamily="18" charset="0"/>
                        </a:rPr>
                        <a:t>Giao </a:t>
                      </a:r>
                      <a:r>
                        <a:rPr sz="3200" b="1" dirty="0" err="1">
                          <a:latin typeface="Times New Roman" panose="02020603050405020304" pitchFamily="18" charset="0"/>
                          <a:cs typeface="Times New Roman" panose="02020603050405020304" pitchFamily="18" charset="0"/>
                        </a:rPr>
                        <a:t>tử</a:t>
                      </a:r>
                      <a:r>
                        <a:rPr sz="3200" b="1" dirty="0">
                          <a:latin typeface="Times New Roman" panose="02020603050405020304" pitchFamily="18" charset="0"/>
                          <a:cs typeface="Times New Roman" panose="02020603050405020304" pitchFamily="18" charset="0"/>
                        </a:rPr>
                        <a:t> </a:t>
                      </a:r>
                      <a:r>
                        <a:rPr sz="3200" b="1" dirty="0" err="1" smtClean="0">
                          <a:latin typeface="Times New Roman" panose="02020603050405020304" pitchFamily="18" charset="0"/>
                          <a:cs typeface="Times New Roman" panose="02020603050405020304" pitchFamily="18" charset="0"/>
                        </a:rPr>
                        <a:t>cái</a:t>
                      </a:r>
                      <a:r>
                        <a:rPr lang="vi-VN" sz="3200" b="1" dirty="0" smtClean="0">
                          <a:latin typeface="Times New Roman" panose="02020603050405020304" pitchFamily="18" charset="0"/>
                          <a:cs typeface="Times New Roman" panose="02020603050405020304" pitchFamily="18" charset="0"/>
                        </a:rPr>
                        <a:t> </a:t>
                      </a:r>
                      <a:r>
                        <a:rPr lang="vi-VN" sz="3200" b="1" baseline="0" dirty="0" smtClean="0">
                          <a:latin typeface="Times New Roman" panose="02020603050405020304" pitchFamily="18" charset="0"/>
                          <a:cs typeface="Times New Roman" panose="02020603050405020304" pitchFamily="18" charset="0"/>
                        </a:rPr>
                        <a:t>(hoặc cơ thể cái)</a:t>
                      </a:r>
                      <a:endParaRPr lang="en-US" sz="3200" b="1"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71437777"/>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58838" y="2152650"/>
            <a:ext cx="7466012" cy="8794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sản</a:t>
            </a:r>
            <a:r>
              <a:rPr lang="en-US" sz="3200" dirty="0" smtClean="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868363" y="3201987"/>
            <a:ext cx="7456487" cy="8858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B. </a:t>
            </a:r>
            <a:r>
              <a:rPr lang="en-US" sz="3200" dirty="0" err="1">
                <a:solidFill>
                  <a:schemeClr val="tx1"/>
                </a:solidFill>
                <a:latin typeface="Times New Roman" panose="02020603050405020304" pitchFamily="18" charset="0"/>
                <a:cs typeface="Times New Roman" panose="02020603050405020304" pitchFamily="18" charset="0"/>
              </a:rPr>
              <a:t>Sinh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trưởng</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43" name="Rectangle 42"/>
          <p:cNvSpPr/>
          <p:nvPr/>
        </p:nvSpPr>
        <p:spPr>
          <a:xfrm>
            <a:off x="847725" y="4243387"/>
            <a:ext cx="7440613" cy="9350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44" name="Rectangle 43"/>
          <p:cNvSpPr/>
          <p:nvPr/>
        </p:nvSpPr>
        <p:spPr>
          <a:xfrm>
            <a:off x="847725" y="5321300"/>
            <a:ext cx="7477125" cy="8509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dirty="0">
                <a:solidFill>
                  <a:schemeClr val="tx1"/>
                </a:solidFill>
                <a:latin typeface="Times New Roman" panose="02020603050405020304" pitchFamily="18" charset="0"/>
                <a:cs typeface="Times New Roman" panose="02020603050405020304" pitchFamily="18" charset="0"/>
              </a:rPr>
              <a:t>D.</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a:t>
            </a:r>
          </a:p>
        </p:txBody>
      </p:sp>
      <p:pic>
        <p:nvPicPr>
          <p:cNvPr id="47" name="Picture 46"/>
          <p:cNvPicPr>
            <a:picLocks noChangeAspect="1"/>
          </p:cNvPicPr>
          <p:nvPr/>
        </p:nvPicPr>
        <p:blipFill rotWithShape="1">
          <a:blip r:embed="rId6" cstate="print">
            <a:duotone>
              <a:prstClr val="black"/>
              <a:schemeClr val="accent6">
                <a:tint val="45000"/>
                <a:satMod val="400000"/>
              </a:schemeClr>
            </a:duotone>
          </a:blip>
          <a:srcRect r="-5485"/>
          <a:stretch/>
        </p:blipFill>
        <p:spPr>
          <a:xfrm>
            <a:off x="7585353" y="2226146"/>
            <a:ext cx="663853" cy="708059"/>
          </a:xfrm>
          <a:prstGeom prst="rect">
            <a:avLst/>
          </a:prstGeom>
        </p:spPr>
      </p:pic>
      <p:pic>
        <p:nvPicPr>
          <p:cNvPr id="51" name="Picture 50"/>
          <p:cNvPicPr>
            <a:picLocks noChangeAspect="1"/>
          </p:cNvPicPr>
          <p:nvPr/>
        </p:nvPicPr>
        <p:blipFill rotWithShape="1">
          <a:blip r:embed="rId7" cstate="print">
            <a:duotone>
              <a:prstClr val="black"/>
              <a:schemeClr val="accent2">
                <a:tint val="45000"/>
                <a:satMod val="400000"/>
              </a:schemeClr>
            </a:duotone>
          </a:blip>
          <a:srcRect r="3472"/>
          <a:stretch/>
        </p:blipFill>
        <p:spPr>
          <a:xfrm>
            <a:off x="7619812" y="4359044"/>
            <a:ext cx="603402" cy="704088"/>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6350" y="5451475"/>
            <a:ext cx="5492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9513" y="3317875"/>
            <a:ext cx="671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nip Diagonal Corner Rectangle 14"/>
          <p:cNvSpPr/>
          <p:nvPr/>
        </p:nvSpPr>
        <p:spPr>
          <a:xfrm>
            <a:off x="493713" y="944563"/>
            <a:ext cx="8208962" cy="103663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3200" b="1" dirty="0">
              <a:solidFill>
                <a:schemeClr val="tx1"/>
              </a:solidFill>
              <a:latin typeface="Times New Roman" panose="02020603050405020304" pitchFamily="18" charset="0"/>
              <a:cs typeface="Times New Roman" panose="02020603050405020304" pitchFamily="18" charset="0"/>
            </a:endParaRPr>
          </a:p>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1. </a:t>
            </a:r>
            <a:r>
              <a:rPr lang="en-US" sz="3200" b="1" dirty="0" err="1">
                <a:solidFill>
                  <a:schemeClr val="tx1"/>
                </a:solidFill>
                <a:latin typeface="Times New Roman" panose="02020603050405020304" pitchFamily="18" charset="0"/>
                <a:cs typeface="Times New Roman" panose="02020603050405020304" pitchFamily="18" charset="0"/>
              </a:rPr>
              <a:t>Hiện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dị</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di </a:t>
            </a:r>
            <a:r>
              <a:rPr lang="en-US" sz="3200" b="1" dirty="0" err="1">
                <a:solidFill>
                  <a:schemeClr val="tx1"/>
                </a:solidFill>
                <a:latin typeface="Times New Roman" panose="02020603050405020304" pitchFamily="18" charset="0"/>
                <a:cs typeface="Times New Roman" panose="02020603050405020304" pitchFamily="18" charset="0"/>
              </a:rPr>
              <a:t>truyền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gắn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liền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trình</a:t>
            </a: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a:defRPr/>
            </a:pP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6" name="Snip Diagonal Corner Rectangle 15"/>
          <p:cNvSpPr/>
          <p:nvPr/>
        </p:nvSpPr>
        <p:spPr>
          <a:xfrm>
            <a:off x="493713" y="238125"/>
            <a:ext cx="7894637" cy="59531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chemeClr val="tx1"/>
              </a:solidFill>
              <a:latin typeface="Times New Roman" panose="02020603050405020304" pitchFamily="18" charset="0"/>
              <a:cs typeface="Times New Roman" panose="02020603050405020304" pitchFamily="18" charset="0"/>
            </a:endParaRPr>
          </a:p>
          <a:p>
            <a:pPr algn="ctr">
              <a:defRPr/>
            </a:pPr>
            <a:r>
              <a:rPr lang="en-US" sz="3200" b="1" dirty="0" err="1">
                <a:solidFill>
                  <a:schemeClr val="tx1"/>
                </a:solidFill>
                <a:latin typeface="Times New Roman" panose="02020603050405020304" pitchFamily="18" charset="0"/>
                <a:cs typeface="Times New Roman" panose="02020603050405020304" pitchFamily="18" charset="0"/>
              </a:rPr>
              <a:t>Chọn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đúng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nhất</a:t>
            </a:r>
            <a:endParaRPr lang="en-US" sz="3200" b="1" dirty="0">
              <a:solidFill>
                <a:schemeClr val="tx1"/>
              </a:solidFill>
              <a:latin typeface="Times New Roman" panose="02020603050405020304" pitchFamily="18" charset="0"/>
              <a:cs typeface="Times New Roman" panose="02020603050405020304" pitchFamily="18" charset="0"/>
            </a:endParaRPr>
          </a:p>
          <a:p>
            <a:pPr algn="ctr">
              <a:defRPr/>
            </a:pP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07376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mph" presetSubtype="2" fill="hold" nodeType="clickEffect">
                                  <p:stCondLst>
                                    <p:cond delay="0"/>
                                  </p:stCondLst>
                                  <p:childTnLst>
                                    <p:animClr clrSpc="rgb" dir="cw">
                                      <p:cBhvr>
                                        <p:cTn id="39" dur="250" fill="hold"/>
                                        <p:tgtEl>
                                          <p:spTgt spid="26"/>
                                        </p:tgtEl>
                                        <p:attrNameLst>
                                          <p:attrName>fillcolor</p:attrName>
                                        </p:attrNameLst>
                                      </p:cBhvr>
                                      <p:to>
                                        <a:srgbClr val="FFF2CC"/>
                                      </p:to>
                                    </p:animClr>
                                    <p:set>
                                      <p:cBhvr>
                                        <p:cTn id="40" dur="250" fill="hold"/>
                                        <p:tgtEl>
                                          <p:spTgt spid="26"/>
                                        </p:tgtEl>
                                        <p:attrNameLst>
                                          <p:attrName>fill.type</p:attrName>
                                        </p:attrNameLst>
                                      </p:cBhvr>
                                      <p:to>
                                        <p:strVal val="solid"/>
                                      </p:to>
                                    </p:set>
                                    <p:set>
                                      <p:cBhvr>
                                        <p:cTn id="41" dur="250" fill="hold"/>
                                        <p:tgtEl>
                                          <p:spTgt spid="26"/>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47"/>
                                        </p:tgtEl>
                                        <p:attrNameLst>
                                          <p:attrName>style.visibility</p:attrName>
                                        </p:attrNameLst>
                                      </p:cBhvr>
                                      <p:to>
                                        <p:strVal val="visible"/>
                                      </p:to>
                                    </p:set>
                                    <p:anim calcmode="lin" valueType="num">
                                      <p:cBhvr>
                                        <p:cTn id="44" dur="250" fill="hold"/>
                                        <p:tgtEl>
                                          <p:spTgt spid="47"/>
                                        </p:tgtEl>
                                        <p:attrNameLst>
                                          <p:attrName>ppt_w</p:attrName>
                                        </p:attrNameLst>
                                      </p:cBhvr>
                                      <p:tavLst>
                                        <p:tav tm="0">
                                          <p:val>
                                            <p:strVal val="4*#ppt_w"/>
                                          </p:val>
                                        </p:tav>
                                        <p:tav tm="100000">
                                          <p:val>
                                            <p:strVal val="#ppt_w"/>
                                          </p:val>
                                        </p:tav>
                                      </p:tavLst>
                                    </p:anim>
                                    <p:anim calcmode="lin" valueType="num">
                                      <p:cBhvr>
                                        <p:cTn id="45"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26"/>
                                        </p:tgtEl>
                                        <p:attrNameLst>
                                          <p:attrName>fillcolor</p:attrName>
                                        </p:attrNameLst>
                                      </p:cBhvr>
                                      <p:to>
                                        <a:srgbClr val="00B050"/>
                                      </p:to>
                                    </p:animClr>
                                    <p:set>
                                      <p:cBhvr>
                                        <p:cTn id="48" dur="250" fill="hold"/>
                                        <p:tgtEl>
                                          <p:spTgt spid="26"/>
                                        </p:tgtEl>
                                        <p:attrNameLst>
                                          <p:attrName>fill.type</p:attrName>
                                        </p:attrNameLst>
                                      </p:cBhvr>
                                      <p:to>
                                        <p:strVal val="solid"/>
                                      </p:to>
                                    </p:set>
                                    <p:set>
                                      <p:cBhvr>
                                        <p:cTn id="49"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4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mph" presetSubtype="2" fill="hold" nodeType="clickEffect">
                                  <p:stCondLst>
                                    <p:cond delay="0"/>
                                  </p:stCondLst>
                                  <p:childTnLst>
                                    <p:animClr clrSpc="rgb" dir="cw">
                                      <p:cBhvr>
                                        <p:cTn id="54" dur="250" fill="hold"/>
                                        <p:tgtEl>
                                          <p:spTgt spid="42"/>
                                        </p:tgtEl>
                                        <p:attrNameLst>
                                          <p:attrName>fillcolor</p:attrName>
                                        </p:attrNameLst>
                                      </p:cBhvr>
                                      <p:to>
                                        <a:srgbClr val="FFF2CC"/>
                                      </p:to>
                                    </p:animClr>
                                    <p:set>
                                      <p:cBhvr>
                                        <p:cTn id="55" dur="250" fill="hold"/>
                                        <p:tgtEl>
                                          <p:spTgt spid="42"/>
                                        </p:tgtEl>
                                        <p:attrNameLst>
                                          <p:attrName>fill.type</p:attrName>
                                        </p:attrNameLst>
                                      </p:cBhvr>
                                      <p:to>
                                        <p:strVal val="solid"/>
                                      </p:to>
                                    </p:set>
                                    <p:set>
                                      <p:cBhvr>
                                        <p:cTn id="56" dur="250" fill="hold"/>
                                        <p:tgtEl>
                                          <p:spTgt spid="4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53"/>
                                        </p:tgtEl>
                                        <p:attrNameLst>
                                          <p:attrName>style.visibility</p:attrName>
                                        </p:attrNameLst>
                                      </p:cBhvr>
                                      <p:to>
                                        <p:strVal val="visible"/>
                                      </p:to>
                                    </p:set>
                                    <p:anim calcmode="lin" valueType="num">
                                      <p:cBhvr>
                                        <p:cTn id="59" dur="250" fill="hold"/>
                                        <p:tgtEl>
                                          <p:spTgt spid="53"/>
                                        </p:tgtEl>
                                        <p:attrNameLst>
                                          <p:attrName>ppt_w</p:attrName>
                                        </p:attrNameLst>
                                      </p:cBhvr>
                                      <p:tavLst>
                                        <p:tav tm="0">
                                          <p:val>
                                            <p:strVal val="4*#ppt_w"/>
                                          </p:val>
                                        </p:tav>
                                        <p:tav tm="100000">
                                          <p:val>
                                            <p:strVal val="#ppt_w"/>
                                          </p:val>
                                        </p:tav>
                                      </p:tavLst>
                                    </p:anim>
                                    <p:anim calcmode="lin" valueType="num">
                                      <p:cBhvr>
                                        <p:cTn id="60"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5" name="Wrong Buzzer.wav"/>
                                        </p:tgtEl>
                                      </p:cMediaNode>
                                    </p:audio>
                                  </p:subTnLst>
                                </p:cTn>
                              </p:par>
                              <p:par>
                                <p:cTn id="61" presetID="1" presetClass="emph" presetSubtype="2" fill="hold" nodeType="withEffect">
                                  <p:stCondLst>
                                    <p:cond delay="1000"/>
                                  </p:stCondLst>
                                  <p:childTnLst>
                                    <p:animClr clrSpc="rgb" dir="cw">
                                      <p:cBhvr>
                                        <p:cTn id="62" dur="250" fill="hold"/>
                                        <p:tgtEl>
                                          <p:spTgt spid="42"/>
                                        </p:tgtEl>
                                        <p:attrNameLst>
                                          <p:attrName>fillcolor</p:attrName>
                                        </p:attrNameLst>
                                      </p:cBhvr>
                                      <p:to>
                                        <a:srgbClr val="FFFF00"/>
                                      </p:to>
                                    </p:animClr>
                                    <p:set>
                                      <p:cBhvr>
                                        <p:cTn id="63" dur="250" fill="hold"/>
                                        <p:tgtEl>
                                          <p:spTgt spid="42"/>
                                        </p:tgtEl>
                                        <p:attrNameLst>
                                          <p:attrName>fill.type</p:attrName>
                                        </p:attrNameLst>
                                      </p:cBhvr>
                                      <p:to>
                                        <p:strVal val="solid"/>
                                      </p:to>
                                    </p:set>
                                    <p:set>
                                      <p:cBhvr>
                                        <p:cTn id="64"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5" restart="whenNotActive" fill="hold" evtFilter="cancelBubble" nodeType="interactiveSeq">
                <p:stCondLst>
                  <p:cond evt="onClick" delay="0">
                    <p:tgtEl>
                      <p:spTgt spid="4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mph" presetSubtype="2" fill="hold" nodeType="clickEffect">
                                  <p:stCondLst>
                                    <p:cond delay="0"/>
                                  </p:stCondLst>
                                  <p:childTnLst>
                                    <p:animClr clrSpc="rgb" dir="cw">
                                      <p:cBhvr>
                                        <p:cTn id="69" dur="250" fill="hold"/>
                                        <p:tgtEl>
                                          <p:spTgt spid="43"/>
                                        </p:tgtEl>
                                        <p:attrNameLst>
                                          <p:attrName>fillcolor</p:attrName>
                                        </p:attrNameLst>
                                      </p:cBhvr>
                                      <p:to>
                                        <a:srgbClr val="FFF2CC"/>
                                      </p:to>
                                    </p:animClr>
                                    <p:set>
                                      <p:cBhvr>
                                        <p:cTn id="70" dur="250" fill="hold"/>
                                        <p:tgtEl>
                                          <p:spTgt spid="43"/>
                                        </p:tgtEl>
                                        <p:attrNameLst>
                                          <p:attrName>fill.type</p:attrName>
                                        </p:attrNameLst>
                                      </p:cBhvr>
                                      <p:to>
                                        <p:strVal val="solid"/>
                                      </p:to>
                                    </p:set>
                                    <p:set>
                                      <p:cBhvr>
                                        <p:cTn id="71" dur="250" fill="hold"/>
                                        <p:tgtEl>
                                          <p:spTgt spid="4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51"/>
                                        </p:tgtEl>
                                        <p:attrNameLst>
                                          <p:attrName>style.visibility</p:attrName>
                                        </p:attrNameLst>
                                      </p:cBhvr>
                                      <p:to>
                                        <p:strVal val="visible"/>
                                      </p:to>
                                    </p:set>
                                    <p:anim calcmode="lin" valueType="num">
                                      <p:cBhvr>
                                        <p:cTn id="74" dur="250" fill="hold"/>
                                        <p:tgtEl>
                                          <p:spTgt spid="51"/>
                                        </p:tgtEl>
                                        <p:attrNameLst>
                                          <p:attrName>ppt_w</p:attrName>
                                        </p:attrNameLst>
                                      </p:cBhvr>
                                      <p:tavLst>
                                        <p:tav tm="0">
                                          <p:val>
                                            <p:strVal val="4*#ppt_w"/>
                                          </p:val>
                                        </p:tav>
                                        <p:tav tm="100000">
                                          <p:val>
                                            <p:strVal val="#ppt_w"/>
                                          </p:val>
                                        </p:tav>
                                      </p:tavLst>
                                    </p:anim>
                                    <p:anim calcmode="lin" valueType="num">
                                      <p:cBhvr>
                                        <p:cTn id="75"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5" name="Wrong Buzzer.wav"/>
                                        </p:tgtEl>
                                      </p:cMediaNode>
                                    </p:audio>
                                  </p:subTnLst>
                                </p:cTn>
                              </p:par>
                              <p:par>
                                <p:cTn id="76" presetID="1" presetClass="emph" presetSubtype="2" fill="hold" nodeType="withEffect">
                                  <p:stCondLst>
                                    <p:cond delay="1000"/>
                                  </p:stCondLst>
                                  <p:childTnLst>
                                    <p:animClr clrSpc="rgb" dir="cw">
                                      <p:cBhvr>
                                        <p:cTn id="77" dur="250" fill="hold"/>
                                        <p:tgtEl>
                                          <p:spTgt spid="43"/>
                                        </p:tgtEl>
                                        <p:attrNameLst>
                                          <p:attrName>fillcolor</p:attrName>
                                        </p:attrNameLst>
                                      </p:cBhvr>
                                      <p:to>
                                        <a:srgbClr val="FFFF00"/>
                                      </p:to>
                                    </p:animClr>
                                    <p:set>
                                      <p:cBhvr>
                                        <p:cTn id="78" dur="250" fill="hold"/>
                                        <p:tgtEl>
                                          <p:spTgt spid="43"/>
                                        </p:tgtEl>
                                        <p:attrNameLst>
                                          <p:attrName>fill.type</p:attrName>
                                        </p:attrNameLst>
                                      </p:cBhvr>
                                      <p:to>
                                        <p:strVal val="solid"/>
                                      </p:to>
                                    </p:set>
                                    <p:set>
                                      <p:cBhvr>
                                        <p:cTn id="79"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0" restart="whenNotActive" fill="hold" evtFilter="cancelBubble" nodeType="interactiveSeq">
                <p:stCondLst>
                  <p:cond evt="onClick" delay="0">
                    <p:tgtEl>
                      <p:spTgt spid="4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emph" presetSubtype="2" fill="hold" nodeType="clickEffect">
                                  <p:stCondLst>
                                    <p:cond delay="0"/>
                                  </p:stCondLst>
                                  <p:childTnLst>
                                    <p:animClr clrSpc="rgb" dir="cw">
                                      <p:cBhvr>
                                        <p:cTn id="84" dur="250" fill="hold"/>
                                        <p:tgtEl>
                                          <p:spTgt spid="44"/>
                                        </p:tgtEl>
                                        <p:attrNameLst>
                                          <p:attrName>fillcolor</p:attrName>
                                        </p:attrNameLst>
                                      </p:cBhvr>
                                      <p:to>
                                        <a:srgbClr val="FFF2CC"/>
                                      </p:to>
                                    </p:animClr>
                                    <p:set>
                                      <p:cBhvr>
                                        <p:cTn id="85" dur="250" fill="hold"/>
                                        <p:tgtEl>
                                          <p:spTgt spid="44"/>
                                        </p:tgtEl>
                                        <p:attrNameLst>
                                          <p:attrName>fill.type</p:attrName>
                                        </p:attrNameLst>
                                      </p:cBhvr>
                                      <p:to>
                                        <p:strVal val="solid"/>
                                      </p:to>
                                    </p:set>
                                    <p:set>
                                      <p:cBhvr>
                                        <p:cTn id="86" dur="250" fill="hold"/>
                                        <p:tgtEl>
                                          <p:spTgt spid="44"/>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3"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49"/>
                                        </p:tgtEl>
                                        <p:attrNameLst>
                                          <p:attrName>style.visibility</p:attrName>
                                        </p:attrNameLst>
                                      </p:cBhvr>
                                      <p:to>
                                        <p:strVal val="visible"/>
                                      </p:to>
                                    </p:set>
                                    <p:anim calcmode="lin" valueType="num">
                                      <p:cBhvr>
                                        <p:cTn id="89" dur="250" fill="hold"/>
                                        <p:tgtEl>
                                          <p:spTgt spid="49"/>
                                        </p:tgtEl>
                                        <p:attrNameLst>
                                          <p:attrName>ppt_w</p:attrName>
                                        </p:attrNameLst>
                                      </p:cBhvr>
                                      <p:tavLst>
                                        <p:tav tm="0">
                                          <p:val>
                                            <p:strVal val="4*#ppt_w"/>
                                          </p:val>
                                        </p:tav>
                                        <p:tav tm="100000">
                                          <p:val>
                                            <p:strVal val="#ppt_w"/>
                                          </p:val>
                                        </p:tav>
                                      </p:tavLst>
                                    </p:anim>
                                    <p:anim calcmode="lin" valueType="num">
                                      <p:cBhvr>
                                        <p:cTn id="90"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5" name="Wrong Buzzer.wav"/>
                                        </p:tgtEl>
                                      </p:cMediaNode>
                                    </p:audio>
                                  </p:subTnLst>
                                </p:cTn>
                              </p:par>
                              <p:par>
                                <p:cTn id="91" presetID="1" presetClass="emph" presetSubtype="2" fill="hold" nodeType="withEffect">
                                  <p:stCondLst>
                                    <p:cond delay="1000"/>
                                  </p:stCondLst>
                                  <p:childTnLst>
                                    <p:animClr clrSpc="rgb" dir="cw">
                                      <p:cBhvr>
                                        <p:cTn id="92" dur="250" fill="hold"/>
                                        <p:tgtEl>
                                          <p:spTgt spid="44"/>
                                        </p:tgtEl>
                                        <p:attrNameLst>
                                          <p:attrName>fillcolor</p:attrName>
                                        </p:attrNameLst>
                                      </p:cBhvr>
                                      <p:to>
                                        <a:srgbClr val="FFFF00"/>
                                      </p:to>
                                    </p:animClr>
                                    <p:set>
                                      <p:cBhvr>
                                        <p:cTn id="93" dur="250" fill="hold"/>
                                        <p:tgtEl>
                                          <p:spTgt spid="44"/>
                                        </p:tgtEl>
                                        <p:attrNameLst>
                                          <p:attrName>fill.type</p:attrName>
                                        </p:attrNameLst>
                                      </p:cBhvr>
                                      <p:to>
                                        <p:strVal val="solid"/>
                                      </p:to>
                                    </p:set>
                                    <p:set>
                                      <p:cBhvr>
                                        <p:cTn id="94"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2" grpId="0" animBg="1"/>
      <p:bldP spid="43" grpId="0" animBg="1"/>
      <p:bldP spid="4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58838" y="1771650"/>
            <a:ext cx="7466012" cy="8794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Giao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tử</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42" name="Rectangle 41"/>
          <p:cNvSpPr/>
          <p:nvPr/>
        </p:nvSpPr>
        <p:spPr>
          <a:xfrm>
            <a:off x="868363" y="2749550"/>
            <a:ext cx="7456487" cy="8858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B. </a:t>
            </a:r>
            <a:r>
              <a:rPr lang="en-US" sz="3200" dirty="0" err="1">
                <a:solidFill>
                  <a:schemeClr val="tx1"/>
                </a:solidFill>
                <a:latin typeface="Times New Roman" panose="02020603050405020304" pitchFamily="18" charset="0"/>
                <a:cs typeface="Times New Roman" panose="02020603050405020304" pitchFamily="18" charset="0"/>
              </a:rPr>
              <a:t>Cặp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phát</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43" name="Rectangle 42"/>
          <p:cNvSpPr/>
          <p:nvPr/>
        </p:nvSpPr>
        <p:spPr>
          <a:xfrm>
            <a:off x="847725" y="3760788"/>
            <a:ext cx="7440613" cy="9350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hệ</a:t>
            </a:r>
            <a:r>
              <a:rPr lang="en-US" sz="3200" dirty="0">
                <a:solidFill>
                  <a:schemeClr val="tx1"/>
                </a:solidFill>
                <a:latin typeface="Times New Roman" panose="02020603050405020304" pitchFamily="18" charset="0"/>
                <a:cs typeface="Times New Roman" panose="02020603050405020304" pitchFamily="18" charset="0"/>
              </a:rPr>
              <a:t> con. 	</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847725" y="4810125"/>
            <a:ext cx="7477125" cy="8509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dirty="0">
                <a:solidFill>
                  <a:schemeClr val="tx1"/>
                </a:solidFill>
                <a:latin typeface="Times New Roman" panose="02020603050405020304" pitchFamily="18" charset="0"/>
                <a:cs typeface="Times New Roman" panose="02020603050405020304" pitchFamily="18" charset="0"/>
              </a:rPr>
              <a:t>D.</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Phép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lai</a:t>
            </a:r>
            <a:r>
              <a:rPr lang="en-US" sz="3200" dirty="0">
                <a:solidFill>
                  <a:schemeClr val="tx1"/>
                </a:solidFill>
                <a:latin typeface="Times New Roman" panose="02020603050405020304" pitchFamily="18" charset="0"/>
                <a:cs typeface="Times New Roman" panose="02020603050405020304" pitchFamily="18" charset="0"/>
              </a:rPr>
              <a:t>.</a:t>
            </a:r>
          </a:p>
        </p:txBody>
      </p:sp>
      <p:pic>
        <p:nvPicPr>
          <p:cNvPr id="47" name="Picture 46"/>
          <p:cNvPicPr>
            <a:picLocks noChangeAspect="1"/>
          </p:cNvPicPr>
          <p:nvPr/>
        </p:nvPicPr>
        <p:blipFill rotWithShape="1">
          <a:blip r:embed="rId5" cstate="print">
            <a:duotone>
              <a:prstClr val="black"/>
              <a:schemeClr val="accent6">
                <a:tint val="45000"/>
                <a:satMod val="400000"/>
              </a:schemeClr>
            </a:duotone>
          </a:blip>
          <a:srcRect r="-5485"/>
          <a:stretch/>
        </p:blipFill>
        <p:spPr>
          <a:xfrm>
            <a:off x="7585353" y="1845394"/>
            <a:ext cx="663853"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blip>
          <a:srcRect r="3472"/>
          <a:stretch/>
        </p:blipFill>
        <p:spPr>
          <a:xfrm>
            <a:off x="7619812" y="3861618"/>
            <a:ext cx="603402"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6350" y="4940300"/>
            <a:ext cx="5492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9513" y="2779713"/>
            <a:ext cx="671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nip Diagonal Corner Rectangle 14"/>
          <p:cNvSpPr/>
          <p:nvPr/>
        </p:nvSpPr>
        <p:spPr>
          <a:xfrm>
            <a:off x="709613" y="447675"/>
            <a:ext cx="7894637" cy="103663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chemeClr val="tx1"/>
              </a:solidFill>
              <a:latin typeface="Times New Roman" panose="02020603050405020304" pitchFamily="18" charset="0"/>
              <a:cs typeface="Times New Roman" panose="02020603050405020304" pitchFamily="18" charset="0"/>
            </a:endParaRPr>
          </a:p>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2.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nghiên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cứu</a:t>
            </a:r>
            <a:r>
              <a:rPr lang="en-US" sz="3200" b="1" dirty="0">
                <a:solidFill>
                  <a:schemeClr val="tx1"/>
                </a:solidFill>
                <a:latin typeface="Times New Roman" panose="02020603050405020304" pitchFamily="18" charset="0"/>
                <a:cs typeface="Times New Roman" panose="02020603050405020304" pitchFamily="18" charset="0"/>
              </a:rPr>
              <a:t> di </a:t>
            </a:r>
            <a:r>
              <a:rPr lang="en-US" sz="3200" b="1" dirty="0" err="1">
                <a:solidFill>
                  <a:schemeClr val="tx1"/>
                </a:solidFill>
                <a:latin typeface="Times New Roman" panose="02020603050405020304" pitchFamily="18" charset="0"/>
                <a:cs typeface="Times New Roman" panose="02020603050405020304" pitchFamily="18" charset="0"/>
              </a:rPr>
              <a:t>truyền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hiệu</a:t>
            </a:r>
            <a:r>
              <a:rPr lang="en-US" sz="3200" b="1" dirty="0">
                <a:solidFill>
                  <a:schemeClr val="tx1"/>
                </a:solidFill>
                <a:latin typeface="Times New Roman" panose="02020603050405020304" pitchFamily="18" charset="0"/>
                <a:cs typeface="Times New Roman" panose="02020603050405020304" pitchFamily="18" charset="0"/>
              </a:rPr>
              <a:t> G </a:t>
            </a:r>
            <a:r>
              <a:rPr lang="en-US" sz="3200" b="1" dirty="0" err="1">
                <a:solidFill>
                  <a:schemeClr val="tx1"/>
                </a:solidFill>
                <a:latin typeface="Times New Roman" panose="02020603050405020304" pitchFamily="18" charset="0"/>
                <a:cs typeface="Times New Roman" panose="02020603050405020304" pitchFamily="18" charset="0"/>
              </a:rPr>
              <a:t>dùng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chỉ</a:t>
            </a:r>
            <a:endParaRPr lang="en-US" sz="3200" b="1" dirty="0">
              <a:solidFill>
                <a:schemeClr val="tx1"/>
              </a:solidFill>
              <a:latin typeface="Times New Roman" panose="02020603050405020304" pitchFamily="18" charset="0"/>
              <a:cs typeface="Times New Roman" panose="02020603050405020304" pitchFamily="18" charset="0"/>
            </a:endParaRPr>
          </a:p>
          <a:p>
            <a:pPr algn="ctr">
              <a:defRPr/>
            </a:pPr>
            <a:endParaRPr lang="fr-FR"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53374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2" grpId="0" animBg="1"/>
      <p:bldP spid="43" grpId="0" animBg="1"/>
      <p:bldP spid="4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79388" y="301625"/>
            <a:ext cx="8713787" cy="119538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3.</a:t>
            </a:r>
            <a:r>
              <a:rPr lang="vi-VN"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khoa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cứu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chế</a:t>
            </a:r>
            <a:r>
              <a:rPr lang="en-US" sz="2800" dirty="0">
                <a:solidFill>
                  <a:schemeClr val="tx1"/>
                </a:solidFill>
                <a:latin typeface="Times New Roman" panose="02020603050405020304" pitchFamily="18" charset="0"/>
                <a:cs typeface="Times New Roman" panose="02020603050405020304" pitchFamily="18" charset="0"/>
              </a:rPr>
              <a:t> di </a:t>
            </a:r>
            <a:r>
              <a:rPr lang="en-US" sz="2800" dirty="0" err="1">
                <a:solidFill>
                  <a:schemeClr val="tx1"/>
                </a:solidFill>
                <a:latin typeface="Times New Roman" panose="02020603050405020304" pitchFamily="18" charset="0"/>
                <a:cs typeface="Times New Roman" panose="02020603050405020304" pitchFamily="18" charset="0"/>
              </a:rPr>
              <a:t>truyền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di </a:t>
            </a:r>
            <a:r>
              <a:rPr lang="en-US" sz="2800" dirty="0" err="1">
                <a:solidFill>
                  <a:schemeClr val="tx1"/>
                </a:solidFill>
                <a:latin typeface="Times New Roman" panose="02020603050405020304" pitchFamily="18" charset="0"/>
                <a:cs typeface="Times New Roman" panose="02020603050405020304" pitchFamily="18" charset="0"/>
              </a:rPr>
              <a:t>truyền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ngành</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41350" y="1544638"/>
            <a:ext cx="7945438" cy="10318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Sinh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42" name="Rectangle 41"/>
          <p:cNvSpPr/>
          <p:nvPr/>
        </p:nvSpPr>
        <p:spPr>
          <a:xfrm>
            <a:off x="620713" y="2727325"/>
            <a:ext cx="7966075" cy="10731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dirty="0">
                <a:solidFill>
                  <a:schemeClr val="tx1"/>
                </a:solidFill>
                <a:latin typeface="Times New Roman" panose="02020603050405020304" pitchFamily="18" charset="0"/>
                <a:cs typeface="Times New Roman" panose="02020603050405020304" pitchFamily="18" charset="0"/>
              </a:rPr>
              <a:t>B.</a:t>
            </a:r>
            <a:r>
              <a:rPr lang="en-US" sz="3200" dirty="0">
                <a:solidFill>
                  <a:schemeClr val="tx1"/>
                </a:solidFill>
                <a:latin typeface="Times New Roman" panose="02020603050405020304" pitchFamily="18" charset="0"/>
                <a:cs typeface="Times New Roman" panose="02020603050405020304" pitchFamily="18" charset="0"/>
              </a:rPr>
              <a:t> Di </a:t>
            </a:r>
            <a:r>
              <a:rPr lang="en-US" sz="3200" dirty="0" err="1">
                <a:solidFill>
                  <a:schemeClr val="tx1"/>
                </a:solidFill>
                <a:latin typeface="Times New Roman" panose="02020603050405020304" pitchFamily="18" charset="0"/>
                <a:cs typeface="Times New Roman" panose="02020603050405020304" pitchFamily="18" charset="0"/>
              </a:rPr>
              <a:t>truyền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43" name="Rectangle 42"/>
          <p:cNvSpPr/>
          <p:nvPr/>
        </p:nvSpPr>
        <p:spPr>
          <a:xfrm>
            <a:off x="611188" y="3933825"/>
            <a:ext cx="7945437" cy="109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Giải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phẫu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44" name="Rectangle 43"/>
          <p:cNvSpPr/>
          <p:nvPr/>
        </p:nvSpPr>
        <p:spPr>
          <a:xfrm>
            <a:off x="628650" y="5133975"/>
            <a:ext cx="7975600" cy="11144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dirty="0">
                <a:solidFill>
                  <a:schemeClr val="tx1"/>
                </a:solidFill>
                <a:latin typeface="Times New Roman" panose="02020603050405020304" pitchFamily="18" charset="0"/>
                <a:cs typeface="Times New Roman" panose="02020603050405020304" pitchFamily="18" charset="0"/>
              </a:rPr>
              <a:t>D. </a:t>
            </a:r>
            <a:r>
              <a:rPr lang="en-US" sz="3200" dirty="0" err="1">
                <a:solidFill>
                  <a:schemeClr val="tx1"/>
                </a:solidFill>
                <a:latin typeface="Times New Roman" panose="02020603050405020304" pitchFamily="18" charset="0"/>
                <a:cs typeface="Times New Roman" panose="02020603050405020304" pitchFamily="18" charset="0"/>
              </a:rPr>
              <a:t>Tế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66050" y="1646238"/>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rotWithShape="1">
          <a:blip r:embed="rId7" cstate="print">
            <a:duotone>
              <a:prstClr val="black"/>
              <a:schemeClr val="accent2">
                <a:tint val="45000"/>
                <a:satMod val="400000"/>
              </a:schemeClr>
            </a:duotone>
          </a:blip>
          <a:srcRect r="3472"/>
          <a:stretch/>
        </p:blipFill>
        <p:spPr>
          <a:xfrm>
            <a:off x="7865938" y="4015952"/>
            <a:ext cx="603402" cy="70408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0513" y="5326063"/>
            <a:ext cx="603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39075" y="2840038"/>
            <a:ext cx="6032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nip Diagonal Corner Rectangle 10"/>
          <p:cNvSpPr/>
          <p:nvPr/>
        </p:nvSpPr>
        <p:spPr>
          <a:xfrm>
            <a:off x="152400" y="304800"/>
            <a:ext cx="8713787" cy="119538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3.</a:t>
            </a:r>
            <a:r>
              <a:rPr lang="vi-VN"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khoa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học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cứu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sở</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chế</a:t>
            </a:r>
            <a:r>
              <a:rPr lang="en-US" sz="2800" b="1" dirty="0">
                <a:solidFill>
                  <a:schemeClr val="tx1"/>
                </a:solidFill>
                <a:latin typeface="Times New Roman" panose="02020603050405020304" pitchFamily="18" charset="0"/>
                <a:cs typeface="Times New Roman" panose="02020603050405020304" pitchFamily="18" charset="0"/>
              </a:rPr>
              <a:t> di </a:t>
            </a:r>
            <a:r>
              <a:rPr lang="en-US" sz="2800" b="1" dirty="0" err="1">
                <a:solidFill>
                  <a:schemeClr val="tx1"/>
                </a:solidFill>
                <a:latin typeface="Times New Roman" panose="02020603050405020304" pitchFamily="18" charset="0"/>
                <a:cs typeface="Times New Roman" panose="02020603050405020304" pitchFamily="18" charset="0"/>
              </a:rPr>
              <a:t>truyền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tính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tượng</a:t>
            </a:r>
            <a:r>
              <a:rPr lang="en-US" sz="2800" b="1" dirty="0">
                <a:solidFill>
                  <a:schemeClr val="tx1"/>
                </a:solidFill>
                <a:latin typeface="Times New Roman" panose="02020603050405020304" pitchFamily="18" charset="0"/>
                <a:cs typeface="Times New Roman" panose="02020603050405020304" pitchFamily="18" charset="0"/>
              </a:rPr>
              <a:t> di </a:t>
            </a:r>
            <a:r>
              <a:rPr lang="en-US" sz="2800" b="1" dirty="0" err="1">
                <a:solidFill>
                  <a:schemeClr val="tx1"/>
                </a:solidFill>
                <a:latin typeface="Times New Roman" panose="02020603050405020304" pitchFamily="18" charset="0"/>
                <a:cs typeface="Times New Roman" panose="02020603050405020304" pitchFamily="18" charset="0"/>
              </a:rPr>
              <a:t>truyền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biến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ngành</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145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mph" presetSubtype="2" fill="hold" nodeType="clickEffect">
                                  <p:stCondLst>
                                    <p:cond delay="0"/>
                                  </p:stCondLst>
                                  <p:childTnLst>
                                    <p:animClr clrSpc="rgb" dir="cw">
                                      <p:cBhvr>
                                        <p:cTn id="39" dur="250" fill="hold"/>
                                        <p:tgtEl>
                                          <p:spTgt spid="26"/>
                                        </p:tgtEl>
                                        <p:attrNameLst>
                                          <p:attrName>fillcolor</p:attrName>
                                        </p:attrNameLst>
                                      </p:cBhvr>
                                      <p:to>
                                        <a:srgbClr val="FFF2CC"/>
                                      </p:to>
                                    </p:animClr>
                                    <p:set>
                                      <p:cBhvr>
                                        <p:cTn id="40" dur="250" fill="hold"/>
                                        <p:tgtEl>
                                          <p:spTgt spid="26"/>
                                        </p:tgtEl>
                                        <p:attrNameLst>
                                          <p:attrName>fill.type</p:attrName>
                                        </p:attrNameLst>
                                      </p:cBhvr>
                                      <p:to>
                                        <p:strVal val="solid"/>
                                      </p:to>
                                    </p:set>
                                    <p:set>
                                      <p:cBhvr>
                                        <p:cTn id="41" dur="250" fill="hold"/>
                                        <p:tgtEl>
                                          <p:spTgt spid="26"/>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47"/>
                                        </p:tgtEl>
                                        <p:attrNameLst>
                                          <p:attrName>style.visibility</p:attrName>
                                        </p:attrNameLst>
                                      </p:cBhvr>
                                      <p:to>
                                        <p:strVal val="visible"/>
                                      </p:to>
                                    </p:set>
                                    <p:anim calcmode="lin" valueType="num">
                                      <p:cBhvr>
                                        <p:cTn id="44" dur="250" fill="hold"/>
                                        <p:tgtEl>
                                          <p:spTgt spid="47"/>
                                        </p:tgtEl>
                                        <p:attrNameLst>
                                          <p:attrName>ppt_w</p:attrName>
                                        </p:attrNameLst>
                                      </p:cBhvr>
                                      <p:tavLst>
                                        <p:tav tm="0">
                                          <p:val>
                                            <p:strVal val="4*#ppt_w"/>
                                          </p:val>
                                        </p:tav>
                                        <p:tav tm="100000">
                                          <p:val>
                                            <p:strVal val="#ppt_w"/>
                                          </p:val>
                                        </p:tav>
                                      </p:tavLst>
                                    </p:anim>
                                    <p:anim calcmode="lin" valueType="num">
                                      <p:cBhvr>
                                        <p:cTn id="45"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Wrong Buzzer.wav"/>
                                        </p:tgtEl>
                                      </p:cMediaNode>
                                    </p:audio>
                                  </p:subTnLst>
                                </p:cTn>
                              </p:par>
                              <p:par>
                                <p:cTn id="46" presetID="1" presetClass="emph" presetSubtype="2" fill="hold" nodeType="withEffect">
                                  <p:stCondLst>
                                    <p:cond delay="1000"/>
                                  </p:stCondLst>
                                  <p:childTnLst>
                                    <p:animClr clrSpc="rgb" dir="cw">
                                      <p:cBhvr>
                                        <p:cTn id="47" dur="250" fill="hold"/>
                                        <p:tgtEl>
                                          <p:spTgt spid="26"/>
                                        </p:tgtEl>
                                        <p:attrNameLst>
                                          <p:attrName>fillcolor</p:attrName>
                                        </p:attrNameLst>
                                      </p:cBhvr>
                                      <p:to>
                                        <a:srgbClr val="FFFF00"/>
                                      </p:to>
                                    </p:animClr>
                                    <p:set>
                                      <p:cBhvr>
                                        <p:cTn id="48" dur="250" fill="hold"/>
                                        <p:tgtEl>
                                          <p:spTgt spid="26"/>
                                        </p:tgtEl>
                                        <p:attrNameLst>
                                          <p:attrName>fill.type</p:attrName>
                                        </p:attrNameLst>
                                      </p:cBhvr>
                                      <p:to>
                                        <p:strVal val="solid"/>
                                      </p:to>
                                    </p:set>
                                    <p:set>
                                      <p:cBhvr>
                                        <p:cTn id="49"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4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mph" presetSubtype="2" fill="hold" nodeType="clickEffect">
                                  <p:stCondLst>
                                    <p:cond delay="0"/>
                                  </p:stCondLst>
                                  <p:childTnLst>
                                    <p:animClr clrSpc="rgb" dir="cw">
                                      <p:cBhvr>
                                        <p:cTn id="54" dur="250" fill="hold"/>
                                        <p:tgtEl>
                                          <p:spTgt spid="42"/>
                                        </p:tgtEl>
                                        <p:attrNameLst>
                                          <p:attrName>fillcolor</p:attrName>
                                        </p:attrNameLst>
                                      </p:cBhvr>
                                      <p:to>
                                        <a:srgbClr val="FFF2CC"/>
                                      </p:to>
                                    </p:animClr>
                                    <p:set>
                                      <p:cBhvr>
                                        <p:cTn id="55" dur="250" fill="hold"/>
                                        <p:tgtEl>
                                          <p:spTgt spid="42"/>
                                        </p:tgtEl>
                                        <p:attrNameLst>
                                          <p:attrName>fill.type</p:attrName>
                                        </p:attrNameLst>
                                      </p:cBhvr>
                                      <p:to>
                                        <p:strVal val="solid"/>
                                      </p:to>
                                    </p:set>
                                    <p:set>
                                      <p:cBhvr>
                                        <p:cTn id="56" dur="250" fill="hold"/>
                                        <p:tgtEl>
                                          <p:spTgt spid="4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53"/>
                                        </p:tgtEl>
                                        <p:attrNameLst>
                                          <p:attrName>style.visibility</p:attrName>
                                        </p:attrNameLst>
                                      </p:cBhvr>
                                      <p:to>
                                        <p:strVal val="visible"/>
                                      </p:to>
                                    </p:set>
                                    <p:anim calcmode="lin" valueType="num">
                                      <p:cBhvr>
                                        <p:cTn id="59" dur="250" fill="hold"/>
                                        <p:tgtEl>
                                          <p:spTgt spid="53"/>
                                        </p:tgtEl>
                                        <p:attrNameLst>
                                          <p:attrName>ppt_w</p:attrName>
                                        </p:attrNameLst>
                                      </p:cBhvr>
                                      <p:tavLst>
                                        <p:tav tm="0">
                                          <p:val>
                                            <p:strVal val="4*#ppt_w"/>
                                          </p:val>
                                        </p:tav>
                                        <p:tav tm="100000">
                                          <p:val>
                                            <p:strVal val="#ppt_w"/>
                                          </p:val>
                                        </p:tav>
                                      </p:tavLst>
                                    </p:anim>
                                    <p:anim calcmode="lin" valueType="num">
                                      <p:cBhvr>
                                        <p:cTn id="60"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5" name="Check mark.wav"/>
                                        </p:tgtEl>
                                      </p:cMediaNode>
                                    </p:audio>
                                  </p:subTnLst>
                                </p:cTn>
                              </p:par>
                              <p:par>
                                <p:cTn id="61" presetID="1" presetClass="emph" presetSubtype="2" fill="hold" nodeType="withEffect">
                                  <p:stCondLst>
                                    <p:cond delay="1000"/>
                                  </p:stCondLst>
                                  <p:childTnLst>
                                    <p:animClr clrSpc="rgb" dir="cw">
                                      <p:cBhvr>
                                        <p:cTn id="62" dur="250" fill="hold"/>
                                        <p:tgtEl>
                                          <p:spTgt spid="42"/>
                                        </p:tgtEl>
                                        <p:attrNameLst>
                                          <p:attrName>fillcolor</p:attrName>
                                        </p:attrNameLst>
                                      </p:cBhvr>
                                      <p:to>
                                        <a:srgbClr val="00B050"/>
                                      </p:to>
                                    </p:animClr>
                                    <p:set>
                                      <p:cBhvr>
                                        <p:cTn id="63" dur="250" fill="hold"/>
                                        <p:tgtEl>
                                          <p:spTgt spid="42"/>
                                        </p:tgtEl>
                                        <p:attrNameLst>
                                          <p:attrName>fill.type</p:attrName>
                                        </p:attrNameLst>
                                      </p:cBhvr>
                                      <p:to>
                                        <p:strVal val="solid"/>
                                      </p:to>
                                    </p:set>
                                    <p:set>
                                      <p:cBhvr>
                                        <p:cTn id="64"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5" restart="whenNotActive" fill="hold" evtFilter="cancelBubble" nodeType="interactiveSeq">
                <p:stCondLst>
                  <p:cond evt="onClick" delay="0">
                    <p:tgtEl>
                      <p:spTgt spid="4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mph" presetSubtype="2" fill="hold" nodeType="clickEffect">
                                  <p:stCondLst>
                                    <p:cond delay="0"/>
                                  </p:stCondLst>
                                  <p:childTnLst>
                                    <p:animClr clrSpc="rgb" dir="cw">
                                      <p:cBhvr>
                                        <p:cTn id="69" dur="250" fill="hold"/>
                                        <p:tgtEl>
                                          <p:spTgt spid="43"/>
                                        </p:tgtEl>
                                        <p:attrNameLst>
                                          <p:attrName>fillcolor</p:attrName>
                                        </p:attrNameLst>
                                      </p:cBhvr>
                                      <p:to>
                                        <a:srgbClr val="FFF2CC"/>
                                      </p:to>
                                    </p:animClr>
                                    <p:set>
                                      <p:cBhvr>
                                        <p:cTn id="70" dur="250" fill="hold"/>
                                        <p:tgtEl>
                                          <p:spTgt spid="43"/>
                                        </p:tgtEl>
                                        <p:attrNameLst>
                                          <p:attrName>fill.type</p:attrName>
                                        </p:attrNameLst>
                                      </p:cBhvr>
                                      <p:to>
                                        <p:strVal val="solid"/>
                                      </p:to>
                                    </p:set>
                                    <p:set>
                                      <p:cBhvr>
                                        <p:cTn id="71" dur="250" fill="hold"/>
                                        <p:tgtEl>
                                          <p:spTgt spid="4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51"/>
                                        </p:tgtEl>
                                        <p:attrNameLst>
                                          <p:attrName>style.visibility</p:attrName>
                                        </p:attrNameLst>
                                      </p:cBhvr>
                                      <p:to>
                                        <p:strVal val="visible"/>
                                      </p:to>
                                    </p:set>
                                    <p:anim calcmode="lin" valueType="num">
                                      <p:cBhvr>
                                        <p:cTn id="74" dur="250" fill="hold"/>
                                        <p:tgtEl>
                                          <p:spTgt spid="51"/>
                                        </p:tgtEl>
                                        <p:attrNameLst>
                                          <p:attrName>ppt_w</p:attrName>
                                        </p:attrNameLst>
                                      </p:cBhvr>
                                      <p:tavLst>
                                        <p:tav tm="0">
                                          <p:val>
                                            <p:strVal val="4*#ppt_w"/>
                                          </p:val>
                                        </p:tav>
                                        <p:tav tm="100000">
                                          <p:val>
                                            <p:strVal val="#ppt_w"/>
                                          </p:val>
                                        </p:tav>
                                      </p:tavLst>
                                    </p:anim>
                                    <p:anim calcmode="lin" valueType="num">
                                      <p:cBhvr>
                                        <p:cTn id="75"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Wrong Buzzer.wav"/>
                                        </p:tgtEl>
                                      </p:cMediaNode>
                                    </p:audio>
                                  </p:subTnLst>
                                </p:cTn>
                              </p:par>
                              <p:par>
                                <p:cTn id="76" presetID="1" presetClass="emph" presetSubtype="2" fill="hold" nodeType="withEffect">
                                  <p:stCondLst>
                                    <p:cond delay="1000"/>
                                  </p:stCondLst>
                                  <p:childTnLst>
                                    <p:animClr clrSpc="rgb" dir="cw">
                                      <p:cBhvr>
                                        <p:cTn id="77" dur="250" fill="hold"/>
                                        <p:tgtEl>
                                          <p:spTgt spid="43"/>
                                        </p:tgtEl>
                                        <p:attrNameLst>
                                          <p:attrName>fillcolor</p:attrName>
                                        </p:attrNameLst>
                                      </p:cBhvr>
                                      <p:to>
                                        <a:srgbClr val="FFFF00"/>
                                      </p:to>
                                    </p:animClr>
                                    <p:set>
                                      <p:cBhvr>
                                        <p:cTn id="78" dur="250" fill="hold"/>
                                        <p:tgtEl>
                                          <p:spTgt spid="43"/>
                                        </p:tgtEl>
                                        <p:attrNameLst>
                                          <p:attrName>fill.type</p:attrName>
                                        </p:attrNameLst>
                                      </p:cBhvr>
                                      <p:to>
                                        <p:strVal val="solid"/>
                                      </p:to>
                                    </p:set>
                                    <p:set>
                                      <p:cBhvr>
                                        <p:cTn id="79"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0" restart="whenNotActive" fill="hold" evtFilter="cancelBubble" nodeType="interactiveSeq">
                <p:stCondLst>
                  <p:cond evt="onClick" delay="0">
                    <p:tgtEl>
                      <p:spTgt spid="4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emph" presetSubtype="2" fill="hold" nodeType="clickEffect">
                                  <p:stCondLst>
                                    <p:cond delay="0"/>
                                  </p:stCondLst>
                                  <p:childTnLst>
                                    <p:animClr clrSpc="rgb" dir="cw">
                                      <p:cBhvr>
                                        <p:cTn id="84" dur="250" fill="hold"/>
                                        <p:tgtEl>
                                          <p:spTgt spid="44"/>
                                        </p:tgtEl>
                                        <p:attrNameLst>
                                          <p:attrName>fillcolor</p:attrName>
                                        </p:attrNameLst>
                                      </p:cBhvr>
                                      <p:to>
                                        <a:srgbClr val="FFF2CC"/>
                                      </p:to>
                                    </p:animClr>
                                    <p:set>
                                      <p:cBhvr>
                                        <p:cTn id="85" dur="250" fill="hold"/>
                                        <p:tgtEl>
                                          <p:spTgt spid="44"/>
                                        </p:tgtEl>
                                        <p:attrNameLst>
                                          <p:attrName>fill.type</p:attrName>
                                        </p:attrNameLst>
                                      </p:cBhvr>
                                      <p:to>
                                        <p:strVal val="solid"/>
                                      </p:to>
                                    </p:set>
                                    <p:set>
                                      <p:cBhvr>
                                        <p:cTn id="86" dur="250" fill="hold"/>
                                        <p:tgtEl>
                                          <p:spTgt spid="44"/>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3"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49"/>
                                        </p:tgtEl>
                                        <p:attrNameLst>
                                          <p:attrName>style.visibility</p:attrName>
                                        </p:attrNameLst>
                                      </p:cBhvr>
                                      <p:to>
                                        <p:strVal val="visible"/>
                                      </p:to>
                                    </p:set>
                                    <p:anim calcmode="lin" valueType="num">
                                      <p:cBhvr>
                                        <p:cTn id="89" dur="250" fill="hold"/>
                                        <p:tgtEl>
                                          <p:spTgt spid="49"/>
                                        </p:tgtEl>
                                        <p:attrNameLst>
                                          <p:attrName>ppt_w</p:attrName>
                                        </p:attrNameLst>
                                      </p:cBhvr>
                                      <p:tavLst>
                                        <p:tav tm="0">
                                          <p:val>
                                            <p:strVal val="4*#ppt_w"/>
                                          </p:val>
                                        </p:tav>
                                        <p:tav tm="100000">
                                          <p:val>
                                            <p:strVal val="#ppt_w"/>
                                          </p:val>
                                        </p:tav>
                                      </p:tavLst>
                                    </p:anim>
                                    <p:anim calcmode="lin" valueType="num">
                                      <p:cBhvr>
                                        <p:cTn id="90"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4" name="Wrong Buzzer.wav"/>
                                        </p:tgtEl>
                                      </p:cMediaNode>
                                    </p:audio>
                                  </p:subTnLst>
                                </p:cTn>
                              </p:par>
                              <p:par>
                                <p:cTn id="91" presetID="1" presetClass="emph" presetSubtype="2" fill="hold" nodeType="withEffect">
                                  <p:stCondLst>
                                    <p:cond delay="1000"/>
                                  </p:stCondLst>
                                  <p:childTnLst>
                                    <p:animClr clrSpc="rgb" dir="cw">
                                      <p:cBhvr>
                                        <p:cTn id="92" dur="250" fill="hold"/>
                                        <p:tgtEl>
                                          <p:spTgt spid="44"/>
                                        </p:tgtEl>
                                        <p:attrNameLst>
                                          <p:attrName>fillcolor</p:attrName>
                                        </p:attrNameLst>
                                      </p:cBhvr>
                                      <p:to>
                                        <a:srgbClr val="FFFF00"/>
                                      </p:to>
                                    </p:animClr>
                                    <p:set>
                                      <p:cBhvr>
                                        <p:cTn id="93" dur="250" fill="hold"/>
                                        <p:tgtEl>
                                          <p:spTgt spid="44"/>
                                        </p:tgtEl>
                                        <p:attrNameLst>
                                          <p:attrName>fill.type</p:attrName>
                                        </p:attrNameLst>
                                      </p:cBhvr>
                                      <p:to>
                                        <p:strVal val="solid"/>
                                      </p:to>
                                    </p:set>
                                    <p:set>
                                      <p:cBhvr>
                                        <p:cTn id="94"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58838" y="1558925"/>
            <a:ext cx="7466012" cy="8794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lai</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868363" y="2819400"/>
            <a:ext cx="7456487" cy="8858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B. Lai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tích</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43" name="Rectangle 42"/>
          <p:cNvSpPr/>
          <p:nvPr/>
        </p:nvSpPr>
        <p:spPr>
          <a:xfrm>
            <a:off x="847725" y="4038600"/>
            <a:ext cx="7477125" cy="9350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Tự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thụ</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phấn</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44" name="Rectangle 43"/>
          <p:cNvSpPr/>
          <p:nvPr/>
        </p:nvSpPr>
        <p:spPr>
          <a:xfrm>
            <a:off x="847725" y="5291137"/>
            <a:ext cx="7477125" cy="95726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dirty="0">
                <a:solidFill>
                  <a:schemeClr val="tx1"/>
                </a:solidFill>
                <a:latin typeface="Times New Roman" panose="02020603050405020304" pitchFamily="18" charset="0"/>
                <a:cs typeface="Times New Roman" panose="02020603050405020304" pitchFamily="18" charset="0"/>
              </a:rPr>
              <a:t>D.</a:t>
            </a:r>
            <a:r>
              <a:rPr lang="en-US" sz="3200" dirty="0">
                <a:solidFill>
                  <a:schemeClr val="tx1"/>
                </a:solidFill>
                <a:latin typeface="Times New Roman" panose="02020603050405020304" pitchFamily="18" charset="0"/>
                <a:cs typeface="Times New Roman" panose="02020603050405020304" pitchFamily="18" charset="0"/>
              </a:rPr>
              <a:t> Lai </a:t>
            </a:r>
            <a:r>
              <a:rPr lang="en-US" sz="3200" dirty="0" err="1">
                <a:solidFill>
                  <a:schemeClr val="tx1"/>
                </a:solidFill>
                <a:latin typeface="Times New Roman" panose="02020603050405020304" pitchFamily="18" charset="0"/>
                <a:cs typeface="Times New Roman" panose="02020603050405020304" pitchFamily="18" charset="0"/>
              </a:rPr>
              <a:t>giống</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5" cstate="print">
            <a:duotone>
              <a:prstClr val="black"/>
              <a:schemeClr val="accent6">
                <a:tint val="45000"/>
                <a:satMod val="400000"/>
              </a:schemeClr>
            </a:duotone>
          </a:blip>
          <a:srcRect r="-5485"/>
          <a:stretch/>
        </p:blipFill>
        <p:spPr>
          <a:xfrm>
            <a:off x="7868587" y="1631652"/>
            <a:ext cx="663853"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blip>
          <a:srcRect r="3472"/>
          <a:stretch/>
        </p:blipFill>
        <p:spPr>
          <a:xfrm>
            <a:off x="7903046" y="4138413"/>
            <a:ext cx="603402"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08925" y="5421312"/>
            <a:ext cx="5492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2849563"/>
            <a:ext cx="671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nip Diagonal Corner Rectangle 14"/>
          <p:cNvSpPr/>
          <p:nvPr/>
        </p:nvSpPr>
        <p:spPr>
          <a:xfrm>
            <a:off x="395288" y="188913"/>
            <a:ext cx="8208962" cy="103663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4. </a:t>
            </a:r>
            <a:r>
              <a:rPr lang="en-US" sz="2800" b="1" dirty="0" err="1">
                <a:solidFill>
                  <a:schemeClr val="tx1"/>
                </a:solidFill>
                <a:latin typeface="Times New Roman" panose="02020603050405020304" pitchFamily="18" charset="0"/>
                <a:cs typeface="Times New Roman" panose="02020603050405020304" pitchFamily="18" charset="0"/>
              </a:rPr>
              <a:t>Phương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cứu</a:t>
            </a:r>
            <a:r>
              <a:rPr lang="en-US" sz="2800" b="1" dirty="0">
                <a:solidFill>
                  <a:schemeClr val="tx1"/>
                </a:solidFill>
                <a:latin typeface="Times New Roman" panose="02020603050405020304" pitchFamily="18" charset="0"/>
                <a:cs typeface="Times New Roman" panose="02020603050405020304" pitchFamily="18" charset="0"/>
              </a:rPr>
              <a:t> di </a:t>
            </a:r>
            <a:r>
              <a:rPr lang="en-US" sz="2800" b="1" dirty="0" err="1">
                <a:solidFill>
                  <a:schemeClr val="tx1"/>
                </a:solidFill>
                <a:latin typeface="Times New Roman" panose="02020603050405020304" pitchFamily="18" charset="0"/>
                <a:cs typeface="Times New Roman" panose="02020603050405020304" pitchFamily="18" charset="0"/>
              </a:rPr>
              <a:t>truyền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đáo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Men </a:t>
            </a:r>
            <a:r>
              <a:rPr lang="en-US" sz="2800" b="1" dirty="0" err="1">
                <a:solidFill>
                  <a:schemeClr val="tx1"/>
                </a:solidFill>
                <a:latin typeface="Times New Roman" panose="02020603050405020304" pitchFamily="18" charset="0"/>
                <a:cs typeface="Times New Roman" panose="02020603050405020304" pitchFamily="18" charset="0"/>
              </a:rPr>
              <a:t>đen</a:t>
            </a:r>
            <a:r>
              <a:rPr lang="en-US" sz="2800" b="1" dirty="0">
                <a:solidFill>
                  <a:schemeClr val="tx1"/>
                </a:solidFill>
                <a:latin typeface="Times New Roman" panose="02020603050405020304" pitchFamily="18" charset="0"/>
                <a:cs typeface="Times New Roman" panose="02020603050405020304" pitchFamily="18" charset="0"/>
              </a:rPr>
              <a:t> (1822-1884)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phương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pháp</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7217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26" grpId="0" animBg="1"/>
      <p:bldP spid="42" grpId="0" animBg="1"/>
      <p:bldP spid="43" grpId="0" animBg="1"/>
      <p:bldP spid="4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14313" y="217488"/>
            <a:ext cx="8713787" cy="119538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5.</a:t>
            </a:r>
            <a:r>
              <a:rPr lang="vi-VN" alt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di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Men </a:t>
            </a:r>
            <a:r>
              <a:rPr lang="en-US" sz="2800" b="1" dirty="0" err="1">
                <a:latin typeface="Times New Roman" panose="02020603050405020304" pitchFamily="18" charset="0"/>
                <a:cs typeface="Times New Roman" panose="02020603050405020304" pitchFamily="18" charset="0"/>
              </a:rPr>
              <a:t>đen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ở</a:t>
            </a:r>
          </a:p>
        </p:txBody>
      </p:sp>
      <p:sp>
        <p:nvSpPr>
          <p:cNvPr id="26" name="Rectangle 25"/>
          <p:cNvSpPr/>
          <p:nvPr/>
        </p:nvSpPr>
        <p:spPr>
          <a:xfrm>
            <a:off x="641350" y="1436688"/>
            <a:ext cx="7945438" cy="11461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Nhiều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loại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vật</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42" name="Rectangle 41"/>
          <p:cNvSpPr/>
          <p:nvPr/>
        </p:nvSpPr>
        <p:spPr>
          <a:xfrm>
            <a:off x="620713" y="2700338"/>
            <a:ext cx="7966075" cy="11366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dirty="0">
                <a:solidFill>
                  <a:schemeClr val="tx1"/>
                </a:solidFill>
                <a:latin typeface="Times New Roman" panose="02020603050405020304" pitchFamily="18" charset="0"/>
                <a:cs typeface="Times New Roman" panose="02020603050405020304" pitchFamily="18" charset="0"/>
              </a:rPr>
              <a:t>B.</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đậu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a:t>
            </a:r>
            <a:r>
              <a:rPr lang="en-US" sz="3200" dirty="0">
                <a:solidFill>
                  <a:schemeClr val="tx1"/>
                </a:solidFill>
                <a:latin typeface="Times New Roman" panose="02020603050405020304" pitchFamily="18" charset="0"/>
                <a:cs typeface="Times New Roman" panose="02020603050405020304" pitchFamily="18" charset="0"/>
              </a:rPr>
              <a:t> Lan.	</a:t>
            </a:r>
          </a:p>
        </p:txBody>
      </p:sp>
      <p:sp>
        <p:nvSpPr>
          <p:cNvPr id="43" name="Rectangle 42"/>
          <p:cNvSpPr/>
          <p:nvPr/>
        </p:nvSpPr>
        <p:spPr>
          <a:xfrm>
            <a:off x="641350" y="3914775"/>
            <a:ext cx="7975600" cy="11938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Nhiều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loại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trùng</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11188" y="5229225"/>
            <a:ext cx="7975600" cy="12477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dirty="0">
                <a:solidFill>
                  <a:schemeClr val="tx1"/>
                </a:solidFill>
                <a:latin typeface="Times New Roman" panose="02020603050405020304" pitchFamily="18" charset="0"/>
                <a:cs typeface="Times New Roman" panose="02020603050405020304" pitchFamily="18" charset="0"/>
              </a:rPr>
              <a:t>D. </a:t>
            </a:r>
            <a:r>
              <a:rPr lang="en-US" sz="3200" dirty="0" err="1">
                <a:solidFill>
                  <a:schemeClr val="tx1"/>
                </a:solidFill>
                <a:latin typeface="Times New Roman" panose="02020603050405020304" pitchFamily="18" charset="0"/>
                <a:cs typeface="Times New Roman" panose="02020603050405020304" pitchFamily="18" charset="0"/>
              </a:rPr>
              <a:t>Ruồi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giấm</a:t>
            </a:r>
            <a:r>
              <a:rPr lang="en-US" sz="3200" dirty="0">
                <a:solidFill>
                  <a:schemeClr val="tx1"/>
                </a:solidFill>
                <a:latin typeface="Times New Roman" panose="02020603050405020304" pitchFamily="18" charset="0"/>
                <a:cs typeface="Times New Roman" panose="02020603050405020304" pitchFamily="18" charset="0"/>
              </a:rPr>
              <a:t>.</a:t>
            </a: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66050" y="1652588"/>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rotWithShape="1">
          <a:blip r:embed="rId7" cstate="print">
            <a:duotone>
              <a:prstClr val="black"/>
              <a:schemeClr val="accent2">
                <a:tint val="45000"/>
                <a:satMod val="400000"/>
              </a:schemeClr>
            </a:duotone>
          </a:blip>
          <a:srcRect r="3472"/>
          <a:stretch/>
        </p:blipFill>
        <p:spPr>
          <a:xfrm>
            <a:off x="7865938" y="4100288"/>
            <a:ext cx="603402" cy="70408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0513" y="5324475"/>
            <a:ext cx="6032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39075" y="2876550"/>
            <a:ext cx="6032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13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8" name="Group 4"/>
          <p:cNvGraphicFramePr>
            <a:graphicFrameLocks noGrp="1"/>
          </p:cNvGraphicFramePr>
          <p:nvPr>
            <p:ph idx="4294967295"/>
            <p:extLst>
              <p:ext uri="{D42A27DB-BD31-4B8C-83A1-F6EECF244321}">
                <p14:modId xmlns:p14="http://schemas.microsoft.com/office/powerpoint/2010/main" val="3472208086"/>
              </p:ext>
            </p:extLst>
          </p:nvPr>
        </p:nvGraphicFramePr>
        <p:xfrm>
          <a:off x="76200" y="457200"/>
          <a:ext cx="8991600" cy="5339715"/>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6865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1" i="0" u="none" strike="noStrike" cap="none" normalizeH="0" baseline="0">
                          <a:ln>
                            <a:noFill/>
                          </a:ln>
                          <a:solidFill>
                            <a:schemeClr val="tx1"/>
                          </a:solidFill>
                          <a:effectLst/>
                          <a:latin typeface="Times New Roman" panose="02020603050405020304" pitchFamily="18" charset="0"/>
                        </a:rPr>
                        <a:t>Đặc điểm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1" i="0" u="none" strike="noStrike" cap="none" normalizeH="0" baseline="0" dirty="0" err="1">
                          <a:ln>
                            <a:noFill/>
                          </a:ln>
                          <a:solidFill>
                            <a:schemeClr val="tx1"/>
                          </a:solidFill>
                          <a:effectLst/>
                          <a:latin typeface="Times New Roman" panose="02020603050405020304" pitchFamily="18" charset="0"/>
                        </a:rPr>
                        <a:t>Bản</a:t>
                      </a:r>
                      <a:r>
                        <a:rPr kumimoji="0" lang="en-US" sz="3200" b="1" i="0" u="none" strike="noStrike" cap="none" normalizeH="0" baseline="0" dirty="0">
                          <a:ln>
                            <a:noFill/>
                          </a:ln>
                          <a:solidFill>
                            <a:schemeClr val="tx1"/>
                          </a:solidFill>
                          <a:effectLst/>
                          <a:latin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rPr>
                        <a:t>thân</a:t>
                      </a:r>
                      <a:r>
                        <a:rPr kumimoji="0" lang="en-US" sz="3200" b="1" i="0" u="none" strike="noStrike" cap="none" normalizeH="0" baseline="0" dirty="0">
                          <a:ln>
                            <a:noFill/>
                          </a:ln>
                          <a:solidFill>
                            <a:schemeClr val="tx1"/>
                          </a:solidFill>
                          <a:effectLst/>
                          <a:latin typeface="Times New Roman" panose="02020603050405020304" pitchFamily="18" charset="0"/>
                        </a:rPr>
                        <a:t> 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1" i="0" u="none" strike="noStrike" cap="none" normalizeH="0" baseline="0" dirty="0">
                          <a:ln>
                            <a:noFill/>
                          </a:ln>
                          <a:solidFill>
                            <a:schemeClr val="tx1"/>
                          </a:solidFill>
                          <a:effectLst/>
                          <a:latin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rPr>
                        <a:t>B</a:t>
                      </a:r>
                      <a:r>
                        <a:rPr kumimoji="0" lang="en-US" sz="3200" b="1" i="0" u="none" strike="noStrike" cap="none" normalizeH="0" baseline="0" dirty="0" err="1" smtClean="0">
                          <a:ln>
                            <a:noFill/>
                          </a:ln>
                          <a:solidFill>
                            <a:schemeClr val="tx1"/>
                          </a:solidFill>
                          <a:effectLst/>
                          <a:latin typeface="Times New Roman" panose="02020603050405020304" pitchFamily="18" charset="0"/>
                        </a:rPr>
                        <a:t>ố</a:t>
                      </a:r>
                      <a:endParaRPr kumimoji="0" lang="en-US" sz="32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1" i="0" u="none" strike="noStrike" cap="none" normalizeH="0" baseline="0" dirty="0">
                          <a:ln>
                            <a:noFill/>
                          </a:ln>
                          <a:solidFill>
                            <a:schemeClr val="tx1"/>
                          </a:solidFill>
                          <a:effectLst/>
                          <a:latin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rPr>
                        <a:t>M</a:t>
                      </a:r>
                      <a:r>
                        <a:rPr kumimoji="0" lang="en-US" sz="3200" b="1" i="0" u="none" strike="noStrike" cap="none" normalizeH="0" baseline="0" dirty="0" err="1" smtClean="0">
                          <a:ln>
                            <a:noFill/>
                          </a:ln>
                          <a:solidFill>
                            <a:schemeClr val="tx1"/>
                          </a:solidFill>
                          <a:effectLst/>
                          <a:latin typeface="Times New Roman" panose="02020603050405020304" pitchFamily="18" charset="0"/>
                        </a:rPr>
                        <a:t>ẹ</a:t>
                      </a:r>
                      <a:endParaRPr kumimoji="0" lang="en-US" sz="32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611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Hình dạng tai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tròn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tròn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tròn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802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Mắt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2 mí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rgbClr val="6600CC"/>
                          </a:solidFill>
                          <a:effectLst/>
                          <a:latin typeface="Times New Roman" panose="02020603050405020304" pitchFamily="18" charset="0"/>
                        </a:rPr>
                        <a:t>1 mí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2 mí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548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Mũi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cao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cao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rgbClr val="6600CC"/>
                          </a:solidFill>
                          <a:effectLst/>
                          <a:latin typeface="Times New Roman" panose="02020603050405020304" pitchFamily="18" charset="0"/>
                        </a:rPr>
                        <a:t>thấp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865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dirty="0" err="1">
                          <a:ln>
                            <a:noFill/>
                          </a:ln>
                          <a:solidFill>
                            <a:schemeClr val="tx1"/>
                          </a:solidFill>
                          <a:effectLst/>
                          <a:latin typeface="Times New Roman" panose="02020603050405020304" pitchFamily="18" charset="0"/>
                        </a:rPr>
                        <a:t>Tóc</a:t>
                      </a:r>
                      <a:endParaRPr kumimoji="0" lang="en-US" sz="3200" b="0" i="0" u="none" strike="noStrike"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thẳng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rgbClr val="6600CC"/>
                          </a:solidFill>
                          <a:effectLst/>
                          <a:latin typeface="Times New Roman" panose="02020603050405020304" pitchFamily="18" charset="0"/>
                        </a:rPr>
                        <a:t>xoăn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rgbClr val="6600CC"/>
                          </a:solidFill>
                          <a:effectLst/>
                          <a:latin typeface="Times New Roman" panose="02020603050405020304" pitchFamily="18" charset="0"/>
                        </a:rPr>
                        <a:t>xoăn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67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Màu mắt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đen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đen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đen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738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Màu 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trắng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rgbClr val="6600CC"/>
                          </a:solidFill>
                          <a:effectLst/>
                          <a:latin typeface="Times New Roman" panose="02020603050405020304" pitchFamily="18" charset="0"/>
                        </a:rPr>
                        <a:t>đen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trắng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6865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Chiều cao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chemeClr val="tx1"/>
                          </a:solidFill>
                          <a:effectLst/>
                          <a:latin typeface="Times New Roman" panose="02020603050405020304" pitchFamily="18" charset="0"/>
                        </a:rPr>
                        <a:t>cao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a:ln>
                            <a:noFill/>
                          </a:ln>
                          <a:solidFill>
                            <a:srgbClr val="6600CC"/>
                          </a:solidFill>
                          <a:effectLst/>
                          <a:latin typeface="Times New Roman" panose="02020603050405020304" pitchFamily="18" charset="0"/>
                        </a:rPr>
                        <a:t>Trung bình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pPr>
                      <a:r>
                        <a:rPr kumimoji="0" lang="en-US" sz="3200" b="0" i="0" u="none" strike="noStrike" cap="none" normalizeH="0" baseline="0" dirty="0">
                          <a:ln>
                            <a:noFill/>
                          </a:ln>
                          <a:solidFill>
                            <a:srgbClr val="6600CC"/>
                          </a:solidFill>
                          <a:effectLst/>
                          <a:latin typeface="Times New Roman" panose="02020603050405020304" pitchFamily="18" charset="0"/>
                        </a:rPr>
                        <a:t>Trung </a:t>
                      </a:r>
                      <a:r>
                        <a:rPr kumimoji="0" lang="en-US" sz="3200" b="0" i="0" u="none" strike="noStrike" cap="none" normalizeH="0" baseline="0" dirty="0" err="1">
                          <a:ln>
                            <a:noFill/>
                          </a:ln>
                          <a:solidFill>
                            <a:srgbClr val="6600CC"/>
                          </a:solidFill>
                          <a:effectLst/>
                          <a:latin typeface="Times New Roman" panose="02020603050405020304" pitchFamily="18" charset="0"/>
                        </a:rPr>
                        <a:t>bình</a:t>
                      </a:r>
                      <a:endParaRPr kumimoji="0" lang="en-US" sz="3200" b="0" i="0" u="none" strike="noStrike" cap="none" normalizeH="0" baseline="0" dirty="0">
                        <a:ln>
                          <a:noFill/>
                        </a:ln>
                        <a:solidFill>
                          <a:srgbClr val="6600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82388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27038" y="260350"/>
            <a:ext cx="8289925" cy="154940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6.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đặc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cấu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tạo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cơ</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gọi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26" name="Rectangle 25"/>
          <p:cNvSpPr/>
          <p:nvPr/>
        </p:nvSpPr>
        <p:spPr>
          <a:xfrm>
            <a:off x="688975" y="1916113"/>
            <a:ext cx="7483475" cy="8890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smtClean="0">
                <a:solidFill>
                  <a:schemeClr val="tx1"/>
                </a:solidFill>
                <a:latin typeface="Times New Roman" panose="02020603050405020304" pitchFamily="18" charset="0"/>
                <a:cs typeface="Times New Roman" panose="02020603050405020304" pitchFamily="18" charset="0"/>
              </a:rPr>
              <a:t>A. </a:t>
            </a:r>
            <a:r>
              <a:rPr lang="en-US" sz="3200" dirty="0" err="1" smtClean="0">
                <a:solidFill>
                  <a:schemeClr val="tx1"/>
                </a:solidFill>
                <a:latin typeface="Times New Roman" panose="02020603050405020304" pitchFamily="18" charset="0"/>
                <a:cs typeface="Times New Roman" panose="02020603050405020304" pitchFamily="18" charset="0"/>
              </a:rPr>
              <a:t>Nhân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tố</a:t>
            </a:r>
            <a:r>
              <a:rPr lang="en-US" sz="3200" dirty="0">
                <a:solidFill>
                  <a:schemeClr val="tx1"/>
                </a:solidFill>
                <a:latin typeface="Times New Roman" panose="02020603050405020304" pitchFamily="18" charset="0"/>
                <a:cs typeface="Times New Roman" panose="02020603050405020304" pitchFamily="18" charset="0"/>
              </a:rPr>
              <a:t> di </a:t>
            </a:r>
            <a:r>
              <a:rPr lang="en-US" sz="3200" dirty="0" err="1">
                <a:solidFill>
                  <a:schemeClr val="tx1"/>
                </a:solidFill>
                <a:latin typeface="Times New Roman" panose="02020603050405020304" pitchFamily="18" charset="0"/>
                <a:cs typeface="Times New Roman" panose="02020603050405020304" pitchFamily="18" charset="0"/>
              </a:rPr>
              <a:t>truyền</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42" name="Rectangle 41"/>
          <p:cNvSpPr/>
          <p:nvPr/>
        </p:nvSpPr>
        <p:spPr>
          <a:xfrm>
            <a:off x="692150" y="3932238"/>
            <a:ext cx="7510463" cy="8905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smtClean="0">
                <a:solidFill>
                  <a:schemeClr val="tx1"/>
                </a:solidFill>
                <a:latin typeface="Times New Roman" panose="02020603050405020304" pitchFamily="18" charset="0"/>
                <a:cs typeface="Times New Roman" panose="02020603050405020304" pitchFamily="18" charset="0"/>
              </a:rPr>
              <a:t>C. </a:t>
            </a:r>
            <a:r>
              <a:rPr lang="en-US" sz="3200" dirty="0" err="1" smtClean="0">
                <a:solidFill>
                  <a:schemeClr val="tx1"/>
                </a:solidFill>
                <a:latin typeface="Times New Roman" panose="02020603050405020304" pitchFamily="18" charset="0"/>
                <a:cs typeface="Times New Roman" panose="02020603050405020304" pitchFamily="18" charset="0"/>
              </a:rPr>
              <a:t>Tính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trạng</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43" name="Rectangle 42"/>
          <p:cNvSpPr/>
          <p:nvPr/>
        </p:nvSpPr>
        <p:spPr>
          <a:xfrm>
            <a:off x="661988" y="2928938"/>
            <a:ext cx="7510462" cy="8842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dirty="0">
                <a:solidFill>
                  <a:schemeClr val="tx1"/>
                </a:solidFill>
                <a:latin typeface="Times New Roman" panose="02020603050405020304" pitchFamily="18" charset="0"/>
                <a:cs typeface="Times New Roman" panose="02020603050405020304" pitchFamily="18" charset="0"/>
              </a:rPr>
              <a:t>B</a:t>
            </a:r>
            <a:r>
              <a:rPr lang="vi-VN"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Kiểu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88975" y="4943475"/>
            <a:ext cx="7510463" cy="8874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dirty="0">
                <a:solidFill>
                  <a:schemeClr val="tx1"/>
                </a:solidFill>
                <a:latin typeface="Times New Roman" panose="02020603050405020304" pitchFamily="18" charset="0"/>
                <a:cs typeface="Times New Roman" panose="02020603050405020304" pitchFamily="18" charset="0"/>
              </a:rPr>
              <a:t>D</a:t>
            </a:r>
            <a:r>
              <a:rPr lang="vi-VN"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Kiểu</a:t>
            </a:r>
            <a:r>
              <a:rPr lang="en-US" sz="3200" dirty="0">
                <a:solidFill>
                  <a:schemeClr val="tx1"/>
                </a:solidFill>
                <a:latin typeface="Times New Roman" panose="02020603050405020304" pitchFamily="18" charset="0"/>
                <a:cs typeface="Times New Roman" panose="02020603050405020304" pitchFamily="18" charset="0"/>
              </a:rPr>
              <a:t> gen.  </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0275" y="1951038"/>
            <a:ext cx="60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rotWithShape="1">
          <a:blip r:embed="rId6" cstate="print">
            <a:duotone>
              <a:prstClr val="black"/>
              <a:schemeClr val="accent2">
                <a:tint val="45000"/>
                <a:satMod val="400000"/>
              </a:schemeClr>
            </a:duotone>
          </a:blip>
          <a:srcRect r="3472"/>
          <a:stretch/>
        </p:blipFill>
        <p:spPr>
          <a:xfrm>
            <a:off x="7308304" y="3041493"/>
            <a:ext cx="592492"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7263" y="4978400"/>
            <a:ext cx="604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51713" y="3984625"/>
            <a:ext cx="6048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623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14313" y="217488"/>
            <a:ext cx="8713787" cy="119538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7.</a:t>
            </a:r>
            <a:r>
              <a:rPr lang="vi-VN" sz="2800" b="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Hai </a:t>
            </a:r>
            <a:r>
              <a:rPr lang="en-US" sz="2800" b="1" dirty="0" err="1">
                <a:solidFill>
                  <a:schemeClr val="tx1"/>
                </a:solidFill>
                <a:latin typeface="Times New Roman" panose="02020603050405020304" pitchFamily="18" charset="0"/>
                <a:cs typeface="Times New Roman" panose="02020603050405020304" pitchFamily="18" charset="0"/>
              </a:rPr>
              <a:t>trạng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cùng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tính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gọi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là</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41350" y="1412875"/>
            <a:ext cx="7945438" cy="11461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Cặp</a:t>
            </a:r>
            <a:r>
              <a:rPr lang="en-US" sz="3200" dirty="0">
                <a:solidFill>
                  <a:schemeClr val="tx1"/>
                </a:solidFill>
                <a:latin typeface="Times New Roman" panose="02020603050405020304" pitchFamily="18" charset="0"/>
                <a:cs typeface="Times New Roman" panose="02020603050405020304" pitchFamily="18" charset="0"/>
              </a:rPr>
              <a:t> gen </a:t>
            </a:r>
            <a:r>
              <a:rPr lang="en-US" sz="3200" dirty="0" err="1">
                <a:solidFill>
                  <a:schemeClr val="tx1"/>
                </a:solidFill>
                <a:latin typeface="Times New Roman" panose="02020603050405020304" pitchFamily="18" charset="0"/>
                <a:cs typeface="Times New Roman" panose="02020603050405020304" pitchFamily="18" charset="0"/>
              </a:rPr>
              <a:t>tương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phản</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42" name="Rectangle 41"/>
          <p:cNvSpPr/>
          <p:nvPr/>
        </p:nvSpPr>
        <p:spPr>
          <a:xfrm>
            <a:off x="620713" y="2676525"/>
            <a:ext cx="7966075" cy="11366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dirty="0">
                <a:solidFill>
                  <a:schemeClr val="tx1"/>
                </a:solidFill>
                <a:latin typeface="Times New Roman" panose="02020603050405020304" pitchFamily="18" charset="0"/>
                <a:cs typeface="Times New Roman" panose="02020603050405020304" pitchFamily="18" charset="0"/>
              </a:rPr>
              <a:t>B.</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Cặp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phản</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43" name="Rectangle 42"/>
          <p:cNvSpPr/>
          <p:nvPr/>
        </p:nvSpPr>
        <p:spPr>
          <a:xfrm>
            <a:off x="641350" y="3890963"/>
            <a:ext cx="7975600" cy="11938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dirty="0">
                <a:solidFill>
                  <a:schemeClr val="tx1"/>
                </a:solidFill>
                <a:latin typeface="Times New Roman" panose="02020603050405020304" pitchFamily="18" charset="0"/>
                <a:cs typeface="Times New Roman" panose="02020603050405020304" pitchFamily="18" charset="0"/>
              </a:rPr>
              <a:t>C. </a:t>
            </a:r>
            <a:r>
              <a:rPr lang="en-US" sz="3200" dirty="0">
                <a:solidFill>
                  <a:schemeClr val="tx1"/>
                </a:solidFill>
                <a:latin typeface="Times New Roman" panose="02020603050405020304" pitchFamily="18" charset="0"/>
                <a:cs typeface="Times New Roman" panose="02020603050405020304" pitchFamily="18" charset="0"/>
              </a:rPr>
              <a:t>Hai </a:t>
            </a:r>
            <a:r>
              <a:rPr lang="en-US" sz="3200" dirty="0" err="1">
                <a:solidFill>
                  <a:schemeClr val="tx1"/>
                </a:solidFill>
                <a:latin typeface="Times New Roman" panose="02020603050405020304" pitchFamily="18" charset="0"/>
                <a:cs typeface="Times New Roman" panose="02020603050405020304" pitchFamily="18" charset="0"/>
              </a:rPr>
              <a:t>cặp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phản</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44" name="Rectangle 43"/>
          <p:cNvSpPr/>
          <p:nvPr/>
        </p:nvSpPr>
        <p:spPr>
          <a:xfrm>
            <a:off x="611188" y="5205413"/>
            <a:ext cx="7975600" cy="12477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dirty="0">
                <a:solidFill>
                  <a:schemeClr val="tx1"/>
                </a:solidFill>
                <a:latin typeface="Times New Roman" panose="02020603050405020304" pitchFamily="18" charset="0"/>
                <a:cs typeface="Times New Roman" panose="02020603050405020304" pitchFamily="18" charset="0"/>
              </a:rPr>
              <a:t>D. </a:t>
            </a:r>
            <a:r>
              <a:rPr lang="en-US" sz="3200" dirty="0" err="1">
                <a:solidFill>
                  <a:schemeClr val="tx1"/>
                </a:solidFill>
                <a:latin typeface="Times New Roman" panose="02020603050405020304" pitchFamily="18" charset="0"/>
                <a:cs typeface="Times New Roman" panose="02020603050405020304" pitchFamily="18" charset="0"/>
              </a:rPr>
              <a:t>Cặp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thuần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chủng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phản</a:t>
            </a:r>
            <a:r>
              <a:rPr lang="en-US" sz="3200" dirty="0" smtClean="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66050" y="1641475"/>
            <a:ext cx="604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rotWithShape="1">
          <a:blip r:embed="rId7" cstate="print">
            <a:duotone>
              <a:prstClr val="black"/>
              <a:schemeClr val="accent2">
                <a:tint val="45000"/>
                <a:satMod val="400000"/>
              </a:schemeClr>
            </a:duotone>
          </a:blip>
          <a:srcRect r="3472"/>
          <a:stretch/>
        </p:blipFill>
        <p:spPr>
          <a:xfrm>
            <a:off x="7865938" y="4093064"/>
            <a:ext cx="603402" cy="70408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0513" y="5386388"/>
            <a:ext cx="6032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39075" y="2930525"/>
            <a:ext cx="6032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398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2A1728-34C2-1B1F-4432-A6B1B8CA024E}"/>
              </a:ext>
            </a:extLst>
          </p:cNvPr>
          <p:cNvSpPr txBox="1"/>
          <p:nvPr/>
        </p:nvSpPr>
        <p:spPr>
          <a:xfrm>
            <a:off x="914400" y="838200"/>
            <a:ext cx="7315200" cy="1077218"/>
          </a:xfrm>
          <a:prstGeom prst="rect">
            <a:avLst/>
          </a:prstGeom>
          <a:noFill/>
        </p:spPr>
        <p:txBody>
          <a:bodyPr wrap="square">
            <a:spAutoFit/>
          </a:bodyPr>
          <a:lstStyle/>
          <a:p>
            <a:pPr algn="ctr"/>
            <a:r>
              <a:rPr lang="en-US" sz="3200" dirty="0" err="1">
                <a:latin typeface="Times New Roman" panose="02020603050405020304" pitchFamily="18" charset="0"/>
                <a:ea typeface="Calibri" panose="020F0502020204030204" pitchFamily="34" charset="0"/>
              </a:rPr>
              <a:t>S</a:t>
            </a:r>
            <a:r>
              <a:rPr lang="en-US" sz="3200" dirty="0" err="1" smtClean="0">
                <a:effectLst/>
                <a:latin typeface="Times New Roman" panose="02020603050405020304" pitchFamily="18" charset="0"/>
                <a:ea typeface="Calibri" panose="020F0502020204030204" pitchFamily="34" charset="0"/>
              </a:rPr>
              <a:t>ưu</a:t>
            </a:r>
            <a:r>
              <a:rPr lang="en-US" sz="3200" dirty="0" smtClean="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tầm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tranh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ảnh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tìm</a:t>
            </a:r>
            <a:r>
              <a:rPr lang="en-US" sz="3200" dirty="0">
                <a:effectLst/>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hiểu</a:t>
            </a:r>
            <a:r>
              <a:rPr lang="en-US" sz="3200" dirty="0" smtClean="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cuộc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sự</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nghiệp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MenĐen</a:t>
            </a:r>
            <a:r>
              <a:rPr lang="en-US" sz="3200"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3558876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457200"/>
            <a:ext cx="8229600" cy="5562600"/>
          </a:xfrm>
        </p:spPr>
        <p:txBody>
          <a:bodyPr vert="horz" wrap="square" lIns="91440" tIns="45720" rIns="91440" bIns="45720" numCol="1" anchor="t" anchorCtr="0" compatLnSpc="1">
            <a:normAutofit/>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r>
              <a:rPr kumimoji="0" lang="en-US" sz="3200" b="1" i="0" u="none" strike="noStrike" kern="0" cap="none" spc="0" normalizeH="0" baseline="0" noProof="0" dirty="0">
                <a:ln>
                  <a:noFill/>
                </a:ln>
                <a:solidFill>
                  <a:srgbClr val="3333CC"/>
                </a:solidFill>
                <a:effectLst/>
                <a:uLnTx/>
                <a:uFillTx/>
                <a:latin typeface="Times New Roman" panose="02020603050405020304" pitchFamily="18" charset="0"/>
                <a:cs typeface="Times New Roman" panose="02020603050405020304" pitchFamily="18" charset="0"/>
              </a:rPr>
              <a:t>HƯỚNG DẪN VỀ NHÀ</a:t>
            </a:r>
          </a:p>
          <a:p>
            <a:pPr marL="0" marR="0" indent="0" algn="just">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Ôn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lgn="just">
              <a:lnSpc>
                <a:spcPct val="107000"/>
              </a:lnSpc>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Sưu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tầm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MenĐen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lgn="just">
              <a:lnSpc>
                <a:spcPct val="107000"/>
              </a:lnSpc>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cặp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vi-VN" altLang="en-US" sz="3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l"/>
              <a:defRPr/>
            </a:pPr>
            <a:endPar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04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3272" y="408175"/>
            <a:ext cx="8229600" cy="487362"/>
          </a:xfrm>
        </p:spPr>
        <p:txBody>
          <a:bodyPr vert="horz" wrap="square" lIns="91440" tIns="45720" rIns="91440" bIns="45720" anchor="ctr" anchorCtr="0">
            <a:normAutofit fontScale="90000"/>
          </a:bodyPr>
          <a:lstStyle/>
          <a:p>
            <a:pPr eaLnBrk="1" hangingPunct="1"/>
            <a:r>
              <a:rPr b="1" dirty="0">
                <a:solidFill>
                  <a:srgbClr val="FF0000"/>
                </a:solidFill>
                <a:latin typeface="Times New Roman" panose="02020603050405020304" pitchFamily="18" charset="0"/>
                <a:cs typeface="Times New Roman" panose="02020603050405020304" pitchFamily="18" charset="0"/>
              </a:rPr>
              <a:t>I. Di </a:t>
            </a:r>
            <a:r>
              <a:rPr b="1" dirty="0" err="1">
                <a:solidFill>
                  <a:srgbClr val="FF0000"/>
                </a:solidFill>
                <a:latin typeface="Times New Roman" panose="02020603050405020304" pitchFamily="18" charset="0"/>
                <a:cs typeface="Times New Roman" panose="02020603050405020304" pitchFamily="18" charset="0"/>
              </a:rPr>
              <a:t>truyền</a:t>
            </a:r>
            <a:r>
              <a:rPr b="1" dirty="0">
                <a:solidFill>
                  <a:srgbClr val="FF0000"/>
                </a:solidFill>
                <a:latin typeface="Times New Roman" panose="02020603050405020304" pitchFamily="18" charset="0"/>
                <a:cs typeface="Times New Roman" panose="02020603050405020304" pitchFamily="18" charset="0"/>
              </a:rPr>
              <a:t> </a:t>
            </a:r>
            <a:r>
              <a:rPr b="1" dirty="0" err="1">
                <a:solidFill>
                  <a:srgbClr val="FF0000"/>
                </a:solidFill>
                <a:latin typeface="Times New Roman" panose="02020603050405020304" pitchFamily="18" charset="0"/>
                <a:cs typeface="Times New Roman" panose="02020603050405020304" pitchFamily="18" charset="0"/>
              </a:rPr>
              <a:t>học</a:t>
            </a:r>
            <a:r>
              <a:rPr b="1" dirty="0">
                <a:solidFill>
                  <a:srgbClr val="FF0000"/>
                </a:solidFill>
                <a:latin typeface="Times New Roman" panose="02020603050405020304" pitchFamily="18" charset="0"/>
                <a:cs typeface="Times New Roman" panose="02020603050405020304" pitchFamily="18" charset="0"/>
              </a:rPr>
              <a:t> :</a:t>
            </a:r>
          </a:p>
        </p:txBody>
      </p:sp>
      <p:sp>
        <p:nvSpPr>
          <p:cNvPr id="7171" name="Text Box 5"/>
          <p:cNvSpPr txBox="1"/>
          <p:nvPr/>
        </p:nvSpPr>
        <p:spPr>
          <a:xfrm>
            <a:off x="304800" y="1371600"/>
            <a:ext cx="8382000" cy="1077218"/>
          </a:xfrm>
          <a:prstGeom prst="rect">
            <a:avLst/>
          </a:prstGeom>
          <a:noFill/>
          <a:ln w="9525">
            <a:noFill/>
          </a:ln>
        </p:spPr>
        <p:txBody>
          <a:bodyPr>
            <a:spAutoFit/>
          </a:bodyPr>
          <a:lstStyle/>
          <a:p>
            <a:pPr algn="just">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 Di truyền:</a:t>
            </a:r>
            <a:r>
              <a:rPr lang="en-US" altLang="en-US" sz="3200" dirty="0">
                <a:latin typeface="Times New Roman" panose="02020603050405020304" pitchFamily="18" charset="0"/>
                <a:cs typeface="Times New Roman" panose="02020603050405020304" pitchFamily="18" charset="0"/>
              </a:rPr>
              <a:t> là hiện tượng truyền đạt các tính trạng của bố, mẹ, tổ tiên cho các thế hệ con cháu.</a:t>
            </a:r>
          </a:p>
        </p:txBody>
      </p:sp>
      <p:sp>
        <p:nvSpPr>
          <p:cNvPr id="7172" name="Text Box 7"/>
          <p:cNvSpPr txBox="1"/>
          <p:nvPr/>
        </p:nvSpPr>
        <p:spPr>
          <a:xfrm>
            <a:off x="304800" y="2895600"/>
            <a:ext cx="8305800" cy="1066800"/>
          </a:xfrm>
          <a:prstGeom prst="rect">
            <a:avLst/>
          </a:prstGeom>
          <a:noFill/>
          <a:ln w="9525">
            <a:noFill/>
          </a:ln>
        </p:spPr>
        <p:txBody>
          <a:bodyPr>
            <a:spAutoFit/>
          </a:bodyPr>
          <a:lstStyle/>
          <a:p>
            <a:pPr algn="just">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 Biến dị:</a:t>
            </a:r>
            <a:r>
              <a:rPr lang="en-US" altLang="en-US" sz="3200" dirty="0">
                <a:latin typeface="Times New Roman" panose="02020603050405020304" pitchFamily="18" charset="0"/>
                <a:cs typeface="Times New Roman" panose="02020603050405020304" pitchFamily="18" charset="0"/>
              </a:rPr>
              <a:t> là hiện tượng con sinh ra khác với bố mẹ và khác nhau về nhiều chi tiết.</a:t>
            </a:r>
          </a:p>
        </p:txBody>
      </p:sp>
      <p:sp>
        <p:nvSpPr>
          <p:cNvPr id="7173" name="Text Box 8"/>
          <p:cNvSpPr txBox="1"/>
          <p:nvPr/>
        </p:nvSpPr>
        <p:spPr>
          <a:xfrm>
            <a:off x="228600" y="4267200"/>
            <a:ext cx="8534400" cy="1066800"/>
          </a:xfrm>
          <a:prstGeom prst="rect">
            <a:avLst/>
          </a:prstGeom>
          <a:noFill/>
          <a:ln w="9525">
            <a:noFill/>
          </a:ln>
        </p:spPr>
        <p:txBody>
          <a:bodyPr>
            <a:spAutoFit/>
          </a:bodyPr>
          <a:lstStyle/>
          <a:p>
            <a:pPr algn="just">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 Di truyền và biến dị</a:t>
            </a:r>
            <a:r>
              <a:rPr lang="en-US" altLang="en-US" sz="3200" dirty="0">
                <a:latin typeface="Times New Roman" panose="02020603050405020304" pitchFamily="18" charset="0"/>
                <a:cs typeface="Times New Roman" panose="02020603050405020304" pitchFamily="18" charset="0"/>
              </a:rPr>
              <a:t> là hai hiện tượng song song và gắn liền với quá trình sinh sản.</a:t>
            </a:r>
          </a:p>
        </p:txBody>
      </p:sp>
      <p:pic>
        <p:nvPicPr>
          <p:cNvPr id="2" name="Picture 7" descr="viet3">
            <a:extLst>
              <a:ext uri="{FF2B5EF4-FFF2-40B4-BE49-F238E27FC236}">
                <a16:creationId xmlns:a16="http://schemas.microsoft.com/office/drawing/2014/main" id="{BF307EF3-40D7-3DF2-C5DD-F7DCDD875E82}"/>
              </a:ext>
            </a:extLst>
          </p:cNvPr>
          <p:cNvPicPr>
            <a:picLocks noChangeAspect="1"/>
          </p:cNvPicPr>
          <p:nvPr/>
        </p:nvPicPr>
        <p:blipFill>
          <a:blip r:embed="rId3"/>
          <a:stretch>
            <a:fillRect/>
          </a:stretch>
        </p:blipFill>
        <p:spPr>
          <a:xfrm>
            <a:off x="7620000" y="212725"/>
            <a:ext cx="1219200" cy="12954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viet3"/>
          <p:cNvPicPr>
            <a:picLocks noChangeAspect="1"/>
          </p:cNvPicPr>
          <p:nvPr/>
        </p:nvPicPr>
        <p:blipFill>
          <a:blip r:embed="rId3"/>
          <a:stretch>
            <a:fillRect/>
          </a:stretch>
        </p:blipFill>
        <p:spPr>
          <a:xfrm>
            <a:off x="7924800" y="0"/>
            <a:ext cx="1219200" cy="1295400"/>
          </a:xfrm>
          <a:prstGeom prst="rect">
            <a:avLst/>
          </a:prstGeom>
          <a:noFill/>
          <a:ln w="9525">
            <a:noFill/>
          </a:ln>
        </p:spPr>
      </p:pic>
      <p:sp>
        <p:nvSpPr>
          <p:cNvPr id="100" name="Text Box 99"/>
          <p:cNvSpPr txBox="1"/>
          <p:nvPr/>
        </p:nvSpPr>
        <p:spPr>
          <a:xfrm>
            <a:off x="533400" y="457200"/>
            <a:ext cx="7829550" cy="4307846"/>
          </a:xfrm>
          <a:prstGeom prst="rect">
            <a:avLst/>
          </a:prstGeom>
          <a:noFill/>
          <a:ln w="9525">
            <a:noFill/>
          </a:ln>
        </p:spPr>
        <p:txBody>
          <a:bodyPr wrap="square">
            <a:spAutoFit/>
          </a:bodyPr>
          <a:lstStyle/>
          <a:p>
            <a:pPr marL="0" marR="0" algn="just">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Khoa</a:t>
            </a: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Vai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viet3">
            <a:extLst>
              <a:ext uri="{FF2B5EF4-FFF2-40B4-BE49-F238E27FC236}">
                <a16:creationId xmlns:a16="http://schemas.microsoft.com/office/drawing/2014/main" id="{BF307EF3-40D7-3DF2-C5DD-F7DCDD875E82}"/>
              </a:ext>
            </a:extLst>
          </p:cNvPr>
          <p:cNvPicPr>
            <a:picLocks noChangeAspect="1"/>
          </p:cNvPicPr>
          <p:nvPr/>
        </p:nvPicPr>
        <p:blipFill>
          <a:blip r:embed="rId3"/>
          <a:stretch>
            <a:fillRect/>
          </a:stretch>
        </p:blipFill>
        <p:spPr>
          <a:xfrm>
            <a:off x="7772400" y="136524"/>
            <a:ext cx="1219200" cy="1295400"/>
          </a:xfrm>
          <a:prstGeom prst="rect">
            <a:avLst/>
          </a:prstGeom>
          <a:noFill/>
          <a:ln w="9525">
            <a:noFill/>
          </a:ln>
        </p:spPr>
      </p:pic>
      <p:sp>
        <p:nvSpPr>
          <p:cNvPr id="7" name="TextBox 6">
            <a:extLst>
              <a:ext uri="{FF2B5EF4-FFF2-40B4-BE49-F238E27FC236}">
                <a16:creationId xmlns:a16="http://schemas.microsoft.com/office/drawing/2014/main" id="{26E56B17-8E6B-20EC-CEE6-851C595E9A08}"/>
              </a:ext>
            </a:extLst>
          </p:cNvPr>
          <p:cNvSpPr txBox="1"/>
          <p:nvPr/>
        </p:nvSpPr>
        <p:spPr>
          <a:xfrm>
            <a:off x="329152" y="304800"/>
            <a:ext cx="8281447" cy="5986767"/>
          </a:xfrm>
          <a:prstGeom prst="rect">
            <a:avLst/>
          </a:prstGeom>
          <a:noFill/>
        </p:spPr>
        <p:txBody>
          <a:bodyPr wrap="square">
            <a:spAutoFit/>
          </a:bodyPr>
          <a:lstStyle/>
          <a:p>
            <a:pPr marL="0" marR="0" indent="-66675" algn="just">
              <a:lnSpc>
                <a:spcPct val="107000"/>
              </a:lnSpc>
              <a:spcBef>
                <a:spcPts val="0"/>
              </a:spcBef>
              <a:spcAft>
                <a:spcPts val="0"/>
              </a:spcAft>
            </a:pPr>
            <a:r>
              <a:rPr lang="de-DE" sz="3000" b="1" dirty="0">
                <a:effectLst/>
                <a:latin typeface="Times New Roman" panose="02020603050405020304" pitchFamily="18" charset="0"/>
                <a:ea typeface="Times New Roman" panose="02020603050405020304" pitchFamily="18" charset="0"/>
                <a:cs typeface="Times New Roman" panose="02020603050405020304" pitchFamily="18" charset="0"/>
              </a:rPr>
              <a:t>II. MenĐen – người đặt nền móng cho Di truyền học</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3000" dirty="0">
                <a:effectLst/>
                <a:latin typeface="Times New Roman" panose="02020603050405020304" pitchFamily="18" charset="0"/>
                <a:ea typeface="Times New Roman" panose="02020603050405020304" pitchFamily="18" charset="0"/>
                <a:cs typeface="Times New Roman" panose="02020603050405020304" pitchFamily="18" charset="0"/>
              </a:rPr>
              <a:t>- Nội dung của phương pháp phân tích các thế hệ lai: </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3000" dirty="0">
                <a:effectLst/>
                <a:latin typeface="Times New Roman" panose="02020603050405020304" pitchFamily="18" charset="0"/>
                <a:ea typeface="Times New Roman" panose="02020603050405020304" pitchFamily="18" charset="0"/>
                <a:cs typeface="Times New Roman" panose="02020603050405020304" pitchFamily="18" charset="0"/>
              </a:rPr>
              <a:t>+ Tạo dòng thuần chủng</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3000" dirty="0">
                <a:effectLst/>
                <a:latin typeface="Times New Roman" panose="02020603050405020304" pitchFamily="18" charset="0"/>
                <a:ea typeface="Times New Roman" panose="02020603050405020304" pitchFamily="18" charset="0"/>
                <a:cs typeface="Times New Roman" panose="02020603050405020304" pitchFamily="18" charset="0"/>
              </a:rPr>
              <a:t>+ Cho lai các cặp bố mẹ khác nhau về một hoặc một số cặp tính trạng thuần chủng tương phản.</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3000" dirty="0">
                <a:effectLst/>
                <a:latin typeface="Times New Roman" panose="02020603050405020304" pitchFamily="18" charset="0"/>
                <a:ea typeface="Times New Roman" panose="02020603050405020304" pitchFamily="18" charset="0"/>
                <a:cs typeface="Times New Roman" panose="02020603050405020304" pitchFamily="18" charset="0"/>
              </a:rPr>
              <a:t>+ Theo dõi sự di truyền riêng rẽ của từng cặp tính trạng đó trên con cháu của từng cặp bố mẹ</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3000" dirty="0">
                <a:effectLst/>
                <a:latin typeface="Times New Roman" panose="02020603050405020304" pitchFamily="18" charset="0"/>
                <a:ea typeface="Times New Roman" panose="02020603050405020304" pitchFamily="18" charset="0"/>
                <a:cs typeface="Times New Roman" panose="02020603050405020304" pitchFamily="18" charset="0"/>
              </a:rPr>
              <a:t>+ Dùng toán thống kê để phân tích các số liệu thu được, từ đó rút ra quy luật di truyền các tính trạng của bố mẹ cho các thế hệ con cháu.</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3000" dirty="0">
                <a:effectLst/>
                <a:latin typeface="Times New Roman" panose="02020603050405020304" pitchFamily="18" charset="0"/>
                <a:ea typeface="Times New Roman" panose="02020603050405020304" pitchFamily="18" charset="0"/>
                <a:cs typeface="Times New Roman" panose="02020603050405020304" pitchFamily="18" charset="0"/>
              </a:rPr>
              <a:t>- Đối tượng nghiên cứu chủ yếu là cây Đậu Hà Lan</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325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viet3">
            <a:extLst>
              <a:ext uri="{FF2B5EF4-FFF2-40B4-BE49-F238E27FC236}">
                <a16:creationId xmlns:a16="http://schemas.microsoft.com/office/drawing/2014/main" id="{BF307EF3-40D7-3DF2-C5DD-F7DCDD875E82}"/>
              </a:ext>
            </a:extLst>
          </p:cNvPr>
          <p:cNvPicPr>
            <a:picLocks noChangeAspect="1"/>
          </p:cNvPicPr>
          <p:nvPr/>
        </p:nvPicPr>
        <p:blipFill>
          <a:blip r:embed="rId3"/>
          <a:stretch>
            <a:fillRect/>
          </a:stretch>
        </p:blipFill>
        <p:spPr>
          <a:xfrm>
            <a:off x="7772400" y="136524"/>
            <a:ext cx="1219200" cy="1295400"/>
          </a:xfrm>
          <a:prstGeom prst="rect">
            <a:avLst/>
          </a:prstGeom>
          <a:noFill/>
          <a:ln w="9525">
            <a:noFill/>
          </a:ln>
        </p:spPr>
      </p:pic>
      <p:sp>
        <p:nvSpPr>
          <p:cNvPr id="7" name="TextBox 6">
            <a:extLst>
              <a:ext uri="{FF2B5EF4-FFF2-40B4-BE49-F238E27FC236}">
                <a16:creationId xmlns:a16="http://schemas.microsoft.com/office/drawing/2014/main" id="{26E56B17-8E6B-20EC-CEE6-851C595E9A08}"/>
              </a:ext>
            </a:extLst>
          </p:cNvPr>
          <p:cNvSpPr txBox="1"/>
          <p:nvPr/>
        </p:nvSpPr>
        <p:spPr>
          <a:xfrm>
            <a:off x="381000" y="171217"/>
            <a:ext cx="8281447" cy="6515566"/>
          </a:xfrm>
          <a:prstGeom prst="rect">
            <a:avLst/>
          </a:prstGeom>
          <a:noFill/>
        </p:spPr>
        <p:txBody>
          <a:bodyPr wrap="square">
            <a:spAutoFit/>
          </a:bodyPr>
          <a:lstStyle/>
          <a:p>
            <a:pPr marL="0" marR="0" indent="-66675" algn="just">
              <a:lnSpc>
                <a:spcPct val="107000"/>
              </a:lnSpc>
              <a:spcBef>
                <a:spcPts val="0"/>
              </a:spcBef>
              <a:spcAft>
                <a:spcPts val="0"/>
              </a:spcAft>
            </a:pPr>
            <a:r>
              <a:rPr lang="de-DE" sz="2800" b="1" dirty="0">
                <a:effectLst/>
                <a:latin typeface="Times New Roman" panose="02020603050405020304" pitchFamily="18" charset="0"/>
                <a:ea typeface="Times New Roman" panose="02020603050405020304" pitchFamily="18" charset="0"/>
                <a:cs typeface="Times New Roman" panose="02020603050405020304" pitchFamily="18" charset="0"/>
              </a:rPr>
              <a:t>III. Một số thuật ngữ và kí hiệu cơ bản của di truyền học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2800" b="1" i="1" dirty="0">
                <a:effectLst/>
                <a:latin typeface="Times New Roman" panose="02020603050405020304" pitchFamily="18" charset="0"/>
                <a:ea typeface="Times New Roman" panose="02020603050405020304" pitchFamily="18" charset="0"/>
                <a:cs typeface="Times New Roman" panose="02020603050405020304" pitchFamily="18" charset="0"/>
              </a:rPr>
              <a:t>* Một số thuật ngữ</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1. Tính trạng là những đặc điểm về hình thái, cấu tạo và sinh lý của một cơ thể.</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2. Cặp tính trạng tương phản là hai trạng thái biểu hiện trái ngược nhau của cùng loại tính trạng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3. Nhân tố di truyền (gen) quy định các tính trạng của sinh vật. Là một đoạn phân tử axit nucleic nằm trên nhiễm sắc thể trong nhân của tế bào quy định một hay một số tính trạng nào đó</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VD: gen a quy định hạt nhăn, gen A quy định hạt trơn,..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66675" algn="just">
              <a:lnSpc>
                <a:spcPct val="107000"/>
              </a:lnSpc>
              <a:spcBef>
                <a:spcPts val="0"/>
              </a:spcBef>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4. Giống (dòng) thuần chủng: giống có đặc tính di truyền đồng nhất, các thế hệ sau giống các thế hệ trước.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378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8" name="Text Box 19477"/>
          <p:cNvSpPr txBox="1"/>
          <p:nvPr/>
        </p:nvSpPr>
        <p:spPr>
          <a:xfrm>
            <a:off x="990600" y="304800"/>
            <a:ext cx="7315200" cy="466725"/>
          </a:xfrm>
          <a:prstGeom prst="rect">
            <a:avLst/>
          </a:prstGeom>
          <a:noFill/>
          <a:ln w="9525" cap="flat" cmpd="sng">
            <a:solidFill>
              <a:srgbClr val="006600"/>
            </a:solidFill>
            <a:prstDash val="solid"/>
            <a:miter/>
            <a:headEnd type="none" w="med" len="med"/>
            <a:tailEnd type="none" w="med" len="med"/>
          </a:ln>
        </p:spPr>
        <p:txBody>
          <a:bodyPr>
            <a:spAutoFit/>
          </a:bodyPr>
          <a:lstStyle/>
          <a:p>
            <a:pPr>
              <a:spcBef>
                <a:spcPct val="50000"/>
              </a:spcBef>
            </a:pPr>
            <a:r>
              <a:rPr sz="2400" b="1">
                <a:solidFill>
                  <a:srgbClr val="3333CC"/>
                </a:solidFill>
                <a:latin typeface="Times New Roman" panose="02020603050405020304" pitchFamily="18" charset="0"/>
                <a:cs typeface="Times New Roman" panose="02020603050405020304" pitchFamily="18" charset="0"/>
              </a:rPr>
              <a:t>MỘT SỐ KÍ HIỆU CƠ BẢN CỦA DI TRUYỀN HỌC</a:t>
            </a:r>
          </a:p>
        </p:txBody>
      </p:sp>
      <p:graphicFrame>
        <p:nvGraphicFramePr>
          <p:cNvPr id="19561" name="Table 19560"/>
          <p:cNvGraphicFramePr/>
          <p:nvPr>
            <p:extLst>
              <p:ext uri="{D42A27DB-BD31-4B8C-83A1-F6EECF244321}">
                <p14:modId xmlns:p14="http://schemas.microsoft.com/office/powerpoint/2010/main" val="1695441174"/>
              </p:ext>
            </p:extLst>
          </p:nvPr>
        </p:nvGraphicFramePr>
        <p:xfrm>
          <a:off x="1371600" y="1143000"/>
          <a:ext cx="7086600" cy="4800600"/>
        </p:xfrm>
        <a:graphic>
          <a:graphicData uri="http://schemas.openxmlformats.org/drawingml/2006/table">
            <a:tbl>
              <a:tblPr/>
              <a:tblGrid>
                <a:gridCol w="1506538">
                  <a:extLst>
                    <a:ext uri="{9D8B030D-6E8A-4147-A177-3AD203B41FA5}">
                      <a16:colId xmlns:a16="http://schemas.microsoft.com/office/drawing/2014/main" val="20000"/>
                    </a:ext>
                  </a:extLst>
                </a:gridCol>
                <a:gridCol w="5580062">
                  <a:extLst>
                    <a:ext uri="{9D8B030D-6E8A-4147-A177-3AD203B41FA5}">
                      <a16:colId xmlns:a16="http://schemas.microsoft.com/office/drawing/2014/main" val="20001"/>
                    </a:ext>
                  </a:extLst>
                </a:gridCol>
              </a:tblGrid>
              <a:tr h="6302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dirty="0" err="1">
                          <a:latin typeface="Times New Roman" panose="02020603050405020304" pitchFamily="18" charset="0"/>
                          <a:cs typeface="Times New Roman" panose="02020603050405020304" pitchFamily="18" charset="0"/>
                        </a:rPr>
                        <a:t>Kí</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hiệu</a:t>
                      </a:r>
                      <a:endParaRPr lang="en-US" sz="3200" b="1">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Nghĩa</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là</a:t>
                      </a:r>
                      <a:r>
                        <a:rPr sz="3200" b="1">
                          <a:latin typeface="Times New Roman" panose="02020603050405020304" pitchFamily="18" charset="0"/>
                          <a:cs typeface="Times New Roman" panose="02020603050405020304" pitchFamily="18" charset="0"/>
                        </a:rPr>
                        <a:t> </a:t>
                      </a:r>
                      <a:endParaRPr lang="en-US" sz="3200"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86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P</a:t>
                      </a:r>
                      <a:endParaRPr lang="en-US" sz="3200" b="1">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err="1">
                          <a:latin typeface="Times New Roman" panose="02020603050405020304" pitchFamily="18" charset="0"/>
                          <a:cs typeface="Times New Roman" panose="02020603050405020304" pitchFamily="18" charset="0"/>
                        </a:rPr>
                        <a:t>Cặp</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bố</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mẹ</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xuất</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phát</a:t>
                      </a:r>
                      <a:endParaRPr lang="en-US" sz="3200"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2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X</a:t>
                      </a:r>
                      <a:endParaRPr lang="en-US" sz="3200" b="1">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err="1">
                          <a:latin typeface="Times New Roman" panose="02020603050405020304" pitchFamily="18" charset="0"/>
                          <a:cs typeface="Times New Roman" panose="02020603050405020304" pitchFamily="18" charset="0"/>
                        </a:rPr>
                        <a:t>Phép</a:t>
                      </a:r>
                      <a:r>
                        <a:rPr sz="3200" b="1" dirty="0">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lai</a:t>
                      </a:r>
                      <a:endParaRPr lang="en-US" sz="3200" b="1"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86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G</a:t>
                      </a:r>
                      <a:endParaRPr lang="en-US" sz="3200" b="1">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a:latin typeface="Times New Roman" panose="02020603050405020304" pitchFamily="18" charset="0"/>
                          <a:cs typeface="Times New Roman" panose="02020603050405020304" pitchFamily="18" charset="0"/>
                        </a:rPr>
                        <a:t>Giao </a:t>
                      </a:r>
                      <a:r>
                        <a:rPr sz="3200" b="1" dirty="0" err="1">
                          <a:latin typeface="Times New Roman" panose="02020603050405020304" pitchFamily="18" charset="0"/>
                          <a:cs typeface="Times New Roman" panose="02020603050405020304" pitchFamily="18" charset="0"/>
                        </a:rPr>
                        <a:t>tử</a:t>
                      </a:r>
                      <a:endParaRPr lang="en-US" sz="3200" b="1"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02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F</a:t>
                      </a:r>
                      <a:endParaRPr lang="en-US" sz="3200" b="1">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err="1">
                          <a:latin typeface="Times New Roman" panose="02020603050405020304" pitchFamily="18" charset="0"/>
                          <a:cs typeface="Times New Roman" panose="02020603050405020304" pitchFamily="18" charset="0"/>
                        </a:rPr>
                        <a:t>Thế</a:t>
                      </a:r>
                      <a:r>
                        <a:rPr sz="3200" b="1">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hệ</a:t>
                      </a:r>
                      <a:r>
                        <a:rPr sz="3200" b="1">
                          <a:latin typeface="Times New Roman" panose="02020603050405020304" pitchFamily="18" charset="0"/>
                          <a:cs typeface="Times New Roman" panose="02020603050405020304" pitchFamily="18" charset="0"/>
                        </a:rPr>
                        <a:t> con </a:t>
                      </a:r>
                      <a:r>
                        <a:rPr sz="3200" b="1" dirty="0" err="1">
                          <a:latin typeface="Times New Roman" panose="02020603050405020304" pitchFamily="18" charset="0"/>
                          <a:cs typeface="Times New Roman" panose="02020603050405020304" pitchFamily="18" charset="0"/>
                        </a:rPr>
                        <a:t>lai</a:t>
                      </a:r>
                      <a:endParaRPr lang="en-US" sz="3200" b="1">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223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a:t>
                      </a:r>
                      <a:endParaRPr lang="en-US" sz="3200" b="1">
                        <a:latin typeface="Times New Roman" panose="02020603050405020304" pitchFamily="18" charset="0"/>
                        <a:ea typeface="Arial" panose="020B0604020202020204" pitchFamily="34"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a:latin typeface="Times New Roman" panose="02020603050405020304" pitchFamily="18" charset="0"/>
                          <a:cs typeface="Times New Roman" panose="02020603050405020304" pitchFamily="18" charset="0"/>
                        </a:rPr>
                        <a:t> </a:t>
                      </a:r>
                      <a:r>
                        <a:rPr lang="vi-VN" sz="3200" b="1" dirty="0" err="1">
                          <a:latin typeface="Times New Roman" panose="02020603050405020304" pitchFamily="18" charset="0"/>
                          <a:cs typeface="Times New Roman" panose="02020603050405020304" pitchFamily="18" charset="0"/>
                        </a:rPr>
                        <a:t>G</a:t>
                      </a:r>
                      <a:r>
                        <a:rPr sz="3200" b="1" dirty="0" err="1" smtClean="0">
                          <a:latin typeface="Times New Roman" panose="02020603050405020304" pitchFamily="18" charset="0"/>
                          <a:cs typeface="Times New Roman" panose="02020603050405020304" pitchFamily="18" charset="0"/>
                        </a:rPr>
                        <a:t>iao</a:t>
                      </a:r>
                      <a:r>
                        <a:rPr sz="3200" b="1" dirty="0" smtClean="0">
                          <a:latin typeface="Times New Roman" panose="02020603050405020304" pitchFamily="18" charset="0"/>
                          <a:cs typeface="Times New Roman" panose="02020603050405020304" pitchFamily="18" charset="0"/>
                        </a:rPr>
                        <a:t> </a:t>
                      </a:r>
                      <a:r>
                        <a:rPr sz="3200" b="1" dirty="0" err="1">
                          <a:latin typeface="Times New Roman" panose="02020603050405020304" pitchFamily="18" charset="0"/>
                          <a:cs typeface="Times New Roman" panose="02020603050405020304" pitchFamily="18" charset="0"/>
                        </a:rPr>
                        <a:t>tử</a:t>
                      </a:r>
                      <a:r>
                        <a:rPr sz="3200" b="1" dirty="0">
                          <a:latin typeface="Times New Roman" panose="02020603050405020304" pitchFamily="18" charset="0"/>
                          <a:cs typeface="Times New Roman" panose="02020603050405020304" pitchFamily="18" charset="0"/>
                        </a:rPr>
                        <a:t> </a:t>
                      </a:r>
                      <a:r>
                        <a:rPr sz="3200" b="1" dirty="0" err="1" smtClean="0">
                          <a:latin typeface="Times New Roman" panose="02020603050405020304" pitchFamily="18" charset="0"/>
                          <a:cs typeface="Times New Roman" panose="02020603050405020304" pitchFamily="18" charset="0"/>
                        </a:rPr>
                        <a:t>đực</a:t>
                      </a:r>
                      <a:r>
                        <a:rPr lang="vi-VN" sz="3200" b="1" dirty="0" smtClean="0">
                          <a:latin typeface="Times New Roman" panose="02020603050405020304" pitchFamily="18" charset="0"/>
                          <a:cs typeface="Times New Roman" panose="02020603050405020304" pitchFamily="18" charset="0"/>
                        </a:rPr>
                        <a:t> (cơ thể</a:t>
                      </a:r>
                      <a:r>
                        <a:rPr lang="vi-VN" sz="3200" b="1" baseline="0" dirty="0" smtClean="0">
                          <a:latin typeface="Times New Roman" panose="02020603050405020304" pitchFamily="18" charset="0"/>
                          <a:cs typeface="Times New Roman" panose="02020603050405020304" pitchFamily="18" charset="0"/>
                        </a:rPr>
                        <a:t> đực)</a:t>
                      </a:r>
                      <a:endParaRPr lang="en-US" sz="3200" b="1"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02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3200" b="1">
                          <a:latin typeface="Times New Roman" panose="02020603050405020304" pitchFamily="18" charset="0"/>
                          <a:cs typeface="Times New Roman" panose="02020603050405020304" pitchFamily="18" charset="0"/>
                        </a:rPr>
                        <a:t>♀</a:t>
                      </a:r>
                      <a:endParaRPr lang="en-US" sz="3200" b="1">
                        <a:latin typeface="Times New Roman" panose="02020603050405020304" pitchFamily="18" charset="0"/>
                        <a:ea typeface="Arial" panose="020B0604020202020204" pitchFamily="34"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3200" b="1" dirty="0">
                          <a:latin typeface="Times New Roman" panose="02020603050405020304" pitchFamily="18" charset="0"/>
                          <a:cs typeface="Times New Roman" panose="02020603050405020304" pitchFamily="18" charset="0"/>
                        </a:rPr>
                        <a:t>Giao </a:t>
                      </a:r>
                      <a:r>
                        <a:rPr sz="3200" b="1" dirty="0" err="1">
                          <a:latin typeface="Times New Roman" panose="02020603050405020304" pitchFamily="18" charset="0"/>
                          <a:cs typeface="Times New Roman" panose="02020603050405020304" pitchFamily="18" charset="0"/>
                        </a:rPr>
                        <a:t>tử</a:t>
                      </a:r>
                      <a:r>
                        <a:rPr sz="3200" b="1" dirty="0">
                          <a:latin typeface="Times New Roman" panose="02020603050405020304" pitchFamily="18" charset="0"/>
                          <a:cs typeface="Times New Roman" panose="02020603050405020304" pitchFamily="18" charset="0"/>
                        </a:rPr>
                        <a:t> </a:t>
                      </a:r>
                      <a:r>
                        <a:rPr sz="3200" b="1" dirty="0" err="1" smtClean="0">
                          <a:latin typeface="Times New Roman" panose="02020603050405020304" pitchFamily="18" charset="0"/>
                          <a:cs typeface="Times New Roman" panose="02020603050405020304" pitchFamily="18" charset="0"/>
                        </a:rPr>
                        <a:t>cái</a:t>
                      </a:r>
                      <a:r>
                        <a:rPr lang="vi-VN" sz="3200" b="1" smtClean="0">
                          <a:latin typeface="Times New Roman" panose="02020603050405020304" pitchFamily="18" charset="0"/>
                          <a:cs typeface="Times New Roman" panose="02020603050405020304" pitchFamily="18" charset="0"/>
                        </a:rPr>
                        <a:t> (cơ thể</a:t>
                      </a:r>
                      <a:r>
                        <a:rPr lang="vi-VN" sz="3200" b="1" baseline="0" smtClean="0">
                          <a:latin typeface="Times New Roman" panose="02020603050405020304" pitchFamily="18" charset="0"/>
                          <a:cs typeface="Times New Roman" panose="02020603050405020304" pitchFamily="18" charset="0"/>
                        </a:rPr>
                        <a:t> cái)</a:t>
                      </a:r>
                      <a:endParaRPr lang="en-US" sz="3200" b="1"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6289312"/>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3DDB3C-D0E3-B628-A4CE-B107A0B80B03}"/>
              </a:ext>
            </a:extLst>
          </p:cNvPr>
          <p:cNvSpPr txBox="1"/>
          <p:nvPr/>
        </p:nvSpPr>
        <p:spPr>
          <a:xfrm>
            <a:off x="762000" y="990600"/>
            <a:ext cx="7457388" cy="1673150"/>
          </a:xfrm>
          <a:prstGeom prst="rect">
            <a:avLst/>
          </a:prstGeom>
          <a:noFill/>
        </p:spPr>
        <p:txBody>
          <a:bodyPr wrap="square">
            <a:spAutoFit/>
          </a:bodyPr>
          <a:lstStyle/>
          <a:p>
            <a:pPr marL="0" marR="0" algn="ctr">
              <a:lnSpc>
                <a:spcPct val="107000"/>
              </a:lnSpc>
              <a:spcBef>
                <a:spcPts val="0"/>
              </a:spcBef>
              <a:spcAft>
                <a:spcPts val="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33A77C-9BC4-0A82-7DC8-F3232C7F6A57}"/>
              </a:ext>
            </a:extLst>
          </p:cNvPr>
          <p:cNvSpPr txBox="1"/>
          <p:nvPr/>
        </p:nvSpPr>
        <p:spPr>
          <a:xfrm>
            <a:off x="1181100" y="838200"/>
            <a:ext cx="6781800" cy="583750"/>
          </a:xfrm>
          <a:prstGeom prst="rect">
            <a:avLst/>
          </a:prstGeom>
          <a:noFill/>
        </p:spPr>
        <p:txBody>
          <a:bodyPr wrap="square">
            <a:spAutoFit/>
          </a:bodyPr>
          <a:lstStyle/>
          <a:p>
            <a:pPr marL="0" marR="0" algn="ctr">
              <a:lnSpc>
                <a:spcPct val="107000"/>
              </a:lnSpc>
              <a:spcBef>
                <a:spcPts val="0"/>
              </a:spcBef>
              <a:spcAft>
                <a:spcPts val="0"/>
              </a:spcAft>
              <a:tabLst>
                <a:tab pos="1955800" algn="l"/>
              </a:tabLs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Di truyền là gì? Biến dị là gì?</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2B2931-D9E0-B21B-0A05-F3A5D7616BA5}"/>
              </a:ext>
            </a:extLst>
          </p:cNvPr>
          <p:cNvSpPr txBox="1"/>
          <p:nvPr/>
        </p:nvSpPr>
        <p:spPr>
          <a:xfrm>
            <a:off x="876300" y="1828800"/>
            <a:ext cx="7391400" cy="2369880"/>
          </a:xfrm>
          <a:prstGeom prst="rect">
            <a:avLst/>
          </a:prstGeom>
          <a:noFill/>
        </p:spPr>
        <p:txBody>
          <a:bodyPr wrap="square">
            <a:spAutoFit/>
          </a:bodyPr>
          <a:lstStyle/>
          <a:p>
            <a:pPr marL="0" marR="0" algn="just">
              <a:spcBef>
                <a:spcPts val="0"/>
              </a:spcBef>
              <a:spcAft>
                <a:spcPts val="0"/>
              </a:spcAft>
              <a:tabLst>
                <a:tab pos="1955800" algn="l"/>
              </a:tabLst>
            </a:pPr>
            <a:r>
              <a:rPr lang="de-DE" sz="3200" b="1" dirty="0">
                <a:effectLst/>
                <a:latin typeface="Times New Roman" panose="02020603050405020304" pitchFamily="18" charset="0"/>
                <a:ea typeface="Times New Roman" panose="02020603050405020304" pitchFamily="18" charset="0"/>
                <a:cs typeface="Times New Roman" panose="02020603050405020304" pitchFamily="18" charset="0"/>
              </a:rPr>
              <a:t>Câu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de-DE"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Di truyền và biến dị có mối quan hệ như thế nào?</a:t>
            </a:r>
          </a:p>
          <a:p>
            <a:pPr marL="0" marR="0" algn="just">
              <a:spcBef>
                <a:spcPts val="0"/>
              </a:spcBef>
              <a:spcAft>
                <a:spcPts val="0"/>
              </a:spcAft>
              <a:tabLst>
                <a:tab pos="195580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tabLst>
                <a:tab pos="1955800" algn="l"/>
              </a:tabLst>
            </a:pPr>
            <a:r>
              <a:rPr lang="de-DE" sz="3200" b="1" dirty="0">
                <a:effectLst/>
                <a:latin typeface="Times New Roman" panose="02020603050405020304" pitchFamily="18" charset="0"/>
                <a:ea typeface="Times New Roman" panose="02020603050405020304" pitchFamily="18" charset="0"/>
                <a:cs typeface="Times New Roman" panose="02020603050405020304" pitchFamily="18" charset="0"/>
              </a:rPr>
              <a:t>Câu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de-DE"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Nhiệm vụ </a:t>
            </a:r>
            <a:r>
              <a:rPr lang="de-DE"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và </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ý nghĩa thực tiễn của di truyền học là gì?</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7335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13B6CD-F9C4-5957-BB08-F5AC030B6E3A}"/>
              </a:ext>
            </a:extLst>
          </p:cNvPr>
          <p:cNvSpPr txBox="1"/>
          <p:nvPr/>
        </p:nvSpPr>
        <p:spPr>
          <a:xfrm>
            <a:off x="685800" y="762000"/>
            <a:ext cx="7772400" cy="1110689"/>
          </a:xfrm>
          <a:prstGeom prst="rect">
            <a:avLst/>
          </a:prstGeom>
          <a:noFill/>
        </p:spPr>
        <p:txBody>
          <a:bodyPr wrap="square">
            <a:spAutoFit/>
          </a:bodyPr>
          <a:lstStyle/>
          <a:p>
            <a:pPr marL="0" marR="0" algn="ctr">
              <a:lnSpc>
                <a:spcPct val="107000"/>
              </a:lnSpc>
              <a:spcBef>
                <a:spcPts val="0"/>
              </a:spcBef>
              <a:spcAft>
                <a:spcPts val="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Menđen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Rectangle 2"/>
          <p:cNvSpPr>
            <a:spLocks noGrp="1"/>
          </p:cNvSpPr>
          <p:nvPr>
            <p:ph type="title"/>
          </p:nvPr>
        </p:nvSpPr>
        <p:spPr>
          <a:xfrm>
            <a:off x="285750" y="61148"/>
            <a:ext cx="8477250" cy="661223"/>
          </a:xfrm>
        </p:spPr>
        <p:txBody>
          <a:bodyPr vert="horz" wrap="square" lIns="91440" tIns="45720" rIns="91440" bIns="45720" anchor="ctr" anchorCtr="0">
            <a:normAutofit/>
          </a:bodyPr>
          <a:lstStyle/>
          <a:p>
            <a:pPr eaLnBrk="1" hangingPunct="1"/>
            <a:r>
              <a:rPr lang="en-US" altLang="en-US" sz="3200" dirty="0">
                <a:solidFill>
                  <a:srgbClr val="FF0000"/>
                </a:solidFill>
                <a:latin typeface="Times New Roman" panose="02020603050405020304" pitchFamily="18" charset="0"/>
                <a:cs typeface="Times New Roman" panose="02020603050405020304" pitchFamily="18" charset="0"/>
              </a:rPr>
              <a:t>II. </a:t>
            </a:r>
            <a:r>
              <a:rPr lang="en-US" altLang="en-US" sz="3200" dirty="0" err="1" smtClean="0">
                <a:solidFill>
                  <a:srgbClr val="FF0000"/>
                </a:solidFill>
                <a:latin typeface="Times New Roman" panose="02020603050405020304" pitchFamily="18" charset="0"/>
                <a:cs typeface="Times New Roman" panose="02020603050405020304" pitchFamily="18" charset="0"/>
              </a:rPr>
              <a:t>Menđen-người</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đặt nền móng cho di </a:t>
            </a:r>
            <a:r>
              <a:rPr lang="en-US" altLang="en-US" sz="3200" dirty="0" err="1">
                <a:solidFill>
                  <a:srgbClr val="FF0000"/>
                </a:solidFill>
                <a:latin typeface="Times New Roman" panose="02020603050405020304" pitchFamily="18" charset="0"/>
                <a:cs typeface="Times New Roman" panose="02020603050405020304" pitchFamily="18" charset="0"/>
              </a:rPr>
              <a:t>truyền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học</a:t>
            </a:r>
            <a:endParaRPr lang="en-US" altLang="en-US" sz="3200" dirty="0">
              <a:latin typeface="Times New Roman" panose="02020603050405020304" pitchFamily="18" charset="0"/>
              <a:cs typeface="Times New Roman" panose="02020603050405020304" pitchFamily="18" charset="0"/>
            </a:endParaRPr>
          </a:p>
        </p:txBody>
      </p:sp>
      <p:pic>
        <p:nvPicPr>
          <p:cNvPr id="5" name="Picture 4" descr="scan0010"/>
          <p:cNvPicPr>
            <a:picLocks noChangeAspect="1"/>
          </p:cNvPicPr>
          <p:nvPr/>
        </p:nvPicPr>
        <p:blipFill>
          <a:blip r:embed="rId3"/>
          <a:srcRect l="1923" t="3262" r="4936"/>
          <a:stretch>
            <a:fillRect/>
          </a:stretch>
        </p:blipFill>
        <p:spPr>
          <a:xfrm>
            <a:off x="0" y="1676400"/>
            <a:ext cx="3124200" cy="4343400"/>
          </a:xfrm>
          <a:prstGeom prst="rect">
            <a:avLst/>
          </a:prstGeom>
          <a:noFill/>
          <a:ln w="9525">
            <a:noFill/>
          </a:ln>
        </p:spPr>
      </p:pic>
      <p:sp>
        <p:nvSpPr>
          <p:cNvPr id="6" name="Text Box 23"/>
          <p:cNvSpPr txBox="1"/>
          <p:nvPr/>
        </p:nvSpPr>
        <p:spPr>
          <a:xfrm>
            <a:off x="3096647" y="652286"/>
            <a:ext cx="6019800" cy="5632311"/>
          </a:xfrm>
          <a:prstGeom prst="rect">
            <a:avLst/>
          </a:prstGeom>
          <a:solidFill>
            <a:schemeClr val="bg1"/>
          </a:solidFill>
          <a:ln w="9525">
            <a:noFill/>
          </a:ln>
        </p:spPr>
        <p:txBody>
          <a:bodyPr>
            <a:spAutoFit/>
          </a:bodyPr>
          <a:lstStyle/>
          <a:p>
            <a:r>
              <a:rPr dirty="0">
                <a:latin typeface="Arial" panose="020B0604020202020204" pitchFamily="34" charset="0"/>
              </a:rPr>
              <a:t>Gregor Johann Mendel (20 tháng 7, 1822 – 6 tháng 1, 1884) là một nhà khoa học, một linh mục Công giáo</a:t>
            </a:r>
            <a:r>
              <a:rPr>
                <a:latin typeface="Arial" panose="020B0604020202020204" pitchFamily="34" charset="0"/>
              </a:rPr>
              <a:t> </a:t>
            </a:r>
            <a:endParaRPr dirty="0">
              <a:latin typeface="Arial" panose="020B0604020202020204" pitchFamily="34" charset="0"/>
            </a:endParaRPr>
          </a:p>
          <a:p>
            <a:r>
              <a:rPr dirty="0">
                <a:latin typeface="Arial" panose="020B0604020202020204" pitchFamily="34" charset="0"/>
              </a:rPr>
              <a:t>- Xuất thân từ 1 gia đình nông dân, từ nhỏ Men Đen đã làm quen với các công việc như nuôi ong, làm vườn. Sau khi tốt nghiệp trung học, do điều kiện gia đình khó khăn, ông theo học tại Tu viện Thánh Thomas ở Brno năm 1843. Ở đó ông nghiên cứu về toán học.</a:t>
            </a:r>
          </a:p>
          <a:p>
            <a:r>
              <a:rPr dirty="0">
                <a:latin typeface="Arial" panose="020B0604020202020204" pitchFamily="34" charset="0"/>
              </a:rPr>
              <a:t>- Sau khi tốt nghiệp, ông quay về tu viện để dạy học và tại đây ông đã tiến hành các thí nghiệm của mình trên đậu Hà lan và phát hiện ra các quy luật di truyền.</a:t>
            </a:r>
          </a:p>
          <a:p>
            <a:r>
              <a:rPr dirty="0">
                <a:latin typeface="Arial" panose="020B0604020202020204" pitchFamily="34" charset="0"/>
              </a:rPr>
              <a:t>- Tuy nhiên, do điều kiện khoa học thời ấy chưa phát triển nên người ta chưa hiểu tầm quan trọng của các phát hiện của Mendel, chúng dần chìm vào quên lãng.</a:t>
            </a:r>
          </a:p>
          <a:p>
            <a:r>
              <a:rPr dirty="0">
                <a:latin typeface="Arial" panose="020B0604020202020204" pitchFamily="34" charset="0"/>
              </a:rPr>
              <a:t>Mãi đến năm 1900 đã xảy ra một sự kiện quan trọng: ba nhà khoa học Hugo de Vries người Hà Lan, Carl Correns người Đức và Erich von Tschermak làm việc độc lập với nhau, đã tình cờ đọc được các báo cáo của Mendel. Họ tiến hành lặp lại các thí nghiệm thực vật và đều nhận thấy tính đúng đắn của Định luật Mendel. Như vậy, Di truyền học chào đời vào năm 1900.</a:t>
            </a:r>
          </a:p>
        </p:txBody>
      </p:sp>
    </p:spTree>
    <p:extLst>
      <p:ext uri="{BB962C8B-B14F-4D97-AF65-F5344CB8AC3E}">
        <p14:creationId xmlns:p14="http://schemas.microsoft.com/office/powerpoint/2010/main" val="3285154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0" y="76200"/>
            <a:ext cx="9144000" cy="703385"/>
          </a:xfrm>
        </p:spPr>
        <p:txBody>
          <a:bodyPr vert="horz" wrap="square" lIns="91440" tIns="45720" rIns="91440" bIns="45720" anchor="ctr" anchorCtr="0"/>
          <a:lstStyle/>
          <a:p>
            <a:pPr algn="ctr" eaLnBrk="1" hangingPunct="1"/>
            <a:r>
              <a:rPr lang="en-US" altLang="en-US" sz="2800" dirty="0">
                <a:latin typeface="Times New Roman" panose="02020603050405020304" pitchFamily="18" charset="0"/>
                <a:cs typeface="Times New Roman" panose="02020603050405020304" pitchFamily="18" charset="0"/>
              </a:rPr>
              <a:t>Các cặp tính trạng trong thí nghiệm của Men đen </a:t>
            </a:r>
          </a:p>
        </p:txBody>
      </p:sp>
      <p:pic>
        <p:nvPicPr>
          <p:cNvPr id="16388" name="Picture 4" descr="hinh_anh_cap_tinh_trang_cua_men_den"/>
          <p:cNvPicPr>
            <a:picLocks noGrp="1" noChangeAspect="1"/>
          </p:cNvPicPr>
          <p:nvPr>
            <p:ph idx="1"/>
          </p:nvPr>
        </p:nvPicPr>
        <p:blipFill>
          <a:blip r:embed="rId3"/>
          <a:srcRect/>
          <a:stretch>
            <a:fillRect/>
          </a:stretch>
        </p:blipFill>
        <p:spPr>
          <a:xfrm>
            <a:off x="0" y="762000"/>
            <a:ext cx="9144000" cy="5715000"/>
          </a:xfrm>
        </p:spPr>
      </p:pic>
    </p:spTree>
    <p:extLst>
      <p:ext uri="{BB962C8B-B14F-4D97-AF65-F5344CB8AC3E}">
        <p14:creationId xmlns:p14="http://schemas.microsoft.com/office/powerpoint/2010/main" val="296990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blinds(horizontal)">
                                      <p:cBhvr>
                                        <p:cTn id="11"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57" name="Table 7256"/>
          <p:cNvGraphicFramePr/>
          <p:nvPr/>
        </p:nvGraphicFramePr>
        <p:xfrm>
          <a:off x="0" y="76200"/>
          <a:ext cx="4674870" cy="6781800"/>
        </p:xfrm>
        <a:graphic>
          <a:graphicData uri="http://schemas.openxmlformats.org/drawingml/2006/table">
            <a:tbl>
              <a:tblPr/>
              <a:tblGrid>
                <a:gridCol w="1285875">
                  <a:extLst>
                    <a:ext uri="{9D8B030D-6E8A-4147-A177-3AD203B41FA5}">
                      <a16:colId xmlns:a16="http://schemas.microsoft.com/office/drawing/2014/main" val="20000"/>
                    </a:ext>
                  </a:extLst>
                </a:gridCol>
                <a:gridCol w="3388995">
                  <a:extLst>
                    <a:ext uri="{9D8B030D-6E8A-4147-A177-3AD203B41FA5}">
                      <a16:colId xmlns:a16="http://schemas.microsoft.com/office/drawing/2014/main" val="20001"/>
                    </a:ext>
                  </a:extLst>
                </a:gridCol>
              </a:tblGrid>
              <a:tr h="7810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000" b="1" err="1">
                          <a:solidFill>
                            <a:srgbClr val="006600"/>
                          </a:solidFill>
                        </a:rPr>
                        <a:t>Loại</a:t>
                      </a:r>
                      <a:r>
                        <a:rPr sz="2000" b="1">
                          <a:solidFill>
                            <a:srgbClr val="006600"/>
                          </a:solidFill>
                        </a:rPr>
                        <a:t> </a:t>
                      </a:r>
                      <a:r>
                        <a:rPr sz="2000" b="1" err="1">
                          <a:solidFill>
                            <a:srgbClr val="006600"/>
                          </a:solidFill>
                        </a:rPr>
                        <a:t>tính</a:t>
                      </a:r>
                      <a:r>
                        <a:rPr sz="2000" b="1">
                          <a:solidFill>
                            <a:srgbClr val="006600"/>
                          </a:solidFill>
                        </a:rPr>
                        <a:t> </a:t>
                      </a:r>
                      <a:r>
                        <a:rPr sz="2000" b="1" err="1">
                          <a:solidFill>
                            <a:srgbClr val="006600"/>
                          </a:solidFill>
                        </a:rPr>
                        <a:t>trạng</a:t>
                      </a:r>
                      <a:endParaRPr lang="en-US" sz="2000" b="1">
                        <a:solidFill>
                          <a:srgbClr val="0066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000" b="1" err="1">
                          <a:solidFill>
                            <a:srgbClr val="006600"/>
                          </a:solidFill>
                        </a:rPr>
                        <a:t>Các</a:t>
                      </a:r>
                      <a:r>
                        <a:rPr sz="2000" b="1">
                          <a:solidFill>
                            <a:srgbClr val="006600"/>
                          </a:solidFill>
                        </a:rPr>
                        <a:t> </a:t>
                      </a:r>
                      <a:r>
                        <a:rPr sz="2000" b="1" err="1">
                          <a:solidFill>
                            <a:srgbClr val="006600"/>
                          </a:solidFill>
                        </a:rPr>
                        <a:t>cặp</a:t>
                      </a:r>
                      <a:r>
                        <a:rPr sz="2000" b="1">
                          <a:solidFill>
                            <a:srgbClr val="006600"/>
                          </a:solidFill>
                        </a:rPr>
                        <a:t> TT </a:t>
                      </a:r>
                      <a:r>
                        <a:rPr sz="2000" b="1" err="1">
                          <a:solidFill>
                            <a:srgbClr val="006600"/>
                          </a:solidFill>
                        </a:rPr>
                        <a:t>tương</a:t>
                      </a:r>
                      <a:r>
                        <a:rPr sz="2000" b="1">
                          <a:solidFill>
                            <a:srgbClr val="006600"/>
                          </a:solidFill>
                        </a:rPr>
                        <a:t> </a:t>
                      </a:r>
                      <a:r>
                        <a:rPr sz="2000" b="1" err="1">
                          <a:solidFill>
                            <a:srgbClr val="006600"/>
                          </a:solidFill>
                        </a:rPr>
                        <a:t>phản</a:t>
                      </a:r>
                      <a:endParaRPr lang="en-US" sz="2000" b="1">
                        <a:solidFill>
                          <a:srgbClr val="0066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000" b="1">
                          <a:solidFill>
                            <a:srgbClr val="0000CC"/>
                          </a:solidFill>
                        </a:rPr>
                        <a:t> </a:t>
                      </a: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57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lang="en-US" sz="2000" b="1">
                        <a:solidFill>
                          <a:srgbClr val="FF3300"/>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000" b="1">
                          <a:solidFill>
                            <a:srgbClr val="0000CC"/>
                          </a:solidFill>
                        </a:rPr>
                        <a:t>  </a:t>
                      </a:r>
                      <a:endParaRPr lang="en-US" sz="2000" b="1">
                        <a:solidFill>
                          <a:srgbClr val="0000CC"/>
                        </a:solidFill>
                      </a:endParaRPr>
                    </a:p>
                  </a:txBody>
                  <a:tcPr>
                    <a:lnL w="28575" cap="flat" cmpd="sng">
                      <a:solidFill>
                        <a:srgbClr val="006600"/>
                      </a:solidFill>
                      <a:prstDash val="solid"/>
                      <a:headEnd type="none" w="med" len="med"/>
                      <a:tailEnd type="none" w="med" len="med"/>
                    </a:lnL>
                    <a:lnR w="28575" cap="flat" cmpd="sng">
                      <a:solidFill>
                        <a:srgbClr val="006600"/>
                      </a:solidFill>
                      <a:prstDash val="solid"/>
                      <a:headEnd type="none" w="med" len="med"/>
                      <a:tailEnd type="none" w="med" len="med"/>
                    </a:lnR>
                    <a:lnT w="28575" cap="flat" cmpd="sng">
                      <a:solidFill>
                        <a:srgbClr val="006600"/>
                      </a:solidFill>
                      <a:prstDash val="solid"/>
                      <a:headEnd type="none" w="med" len="med"/>
                      <a:tailEnd type="none" w="med" len="med"/>
                    </a:lnT>
                    <a:lnB w="28575" cap="flat" cmpd="sng">
                      <a:solidFill>
                        <a:srgbClr val="0066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212" name="Text Box 7211"/>
          <p:cNvSpPr txBox="1"/>
          <p:nvPr/>
        </p:nvSpPr>
        <p:spPr>
          <a:xfrm>
            <a:off x="144463" y="914400"/>
            <a:ext cx="1143000" cy="641350"/>
          </a:xfrm>
          <a:prstGeom prst="rect">
            <a:avLst/>
          </a:prstGeom>
          <a:noFill/>
          <a:ln w="9525">
            <a:noFill/>
          </a:ln>
        </p:spPr>
        <p:txBody>
          <a:bodyPr>
            <a:spAutoFit/>
          </a:bodyPr>
          <a:lstStyle/>
          <a:p>
            <a:pPr algn="ctr" eaLnBrk="1" hangingPunct="1">
              <a:spcBef>
                <a:spcPct val="20000"/>
              </a:spcBef>
            </a:pPr>
            <a:r>
              <a:rPr b="1" err="1">
                <a:solidFill>
                  <a:srgbClr val="FF3300"/>
                </a:solidFill>
              </a:rPr>
              <a:t>Dạng</a:t>
            </a:r>
            <a:r>
              <a:rPr b="1">
                <a:solidFill>
                  <a:srgbClr val="FF3300"/>
                </a:solidFill>
              </a:rPr>
              <a:t> </a:t>
            </a:r>
            <a:r>
              <a:rPr b="1" err="1">
                <a:solidFill>
                  <a:srgbClr val="FF3300"/>
                </a:solidFill>
              </a:rPr>
              <a:t>vỏ</a:t>
            </a:r>
            <a:r>
              <a:rPr b="1">
                <a:solidFill>
                  <a:srgbClr val="FF3300"/>
                </a:solidFill>
              </a:rPr>
              <a:t> </a:t>
            </a:r>
            <a:r>
              <a:rPr b="1" err="1">
                <a:solidFill>
                  <a:srgbClr val="FF3300"/>
                </a:solidFill>
              </a:rPr>
              <a:t>hạt</a:t>
            </a:r>
          </a:p>
        </p:txBody>
      </p:sp>
      <p:sp>
        <p:nvSpPr>
          <p:cNvPr id="7213" name="Text Box 7212"/>
          <p:cNvSpPr txBox="1"/>
          <p:nvPr/>
        </p:nvSpPr>
        <p:spPr>
          <a:xfrm>
            <a:off x="0" y="1905000"/>
            <a:ext cx="1143000" cy="366713"/>
          </a:xfrm>
          <a:prstGeom prst="rect">
            <a:avLst/>
          </a:prstGeom>
          <a:noFill/>
          <a:ln w="9525">
            <a:noFill/>
          </a:ln>
        </p:spPr>
        <p:txBody>
          <a:bodyPr>
            <a:spAutoFit/>
          </a:bodyPr>
          <a:lstStyle/>
          <a:p>
            <a:pPr algn="ctr" eaLnBrk="1" hangingPunct="1">
              <a:spcBef>
                <a:spcPct val="20000"/>
              </a:spcBef>
            </a:pPr>
            <a:r>
              <a:rPr b="1" err="1">
                <a:solidFill>
                  <a:srgbClr val="FF3300"/>
                </a:solidFill>
              </a:rPr>
              <a:t>Màu</a:t>
            </a:r>
            <a:r>
              <a:rPr b="1">
                <a:solidFill>
                  <a:srgbClr val="FF3300"/>
                </a:solidFill>
              </a:rPr>
              <a:t> </a:t>
            </a:r>
            <a:r>
              <a:rPr b="1" err="1">
                <a:solidFill>
                  <a:srgbClr val="FF3300"/>
                </a:solidFill>
              </a:rPr>
              <a:t>hạt</a:t>
            </a:r>
          </a:p>
        </p:txBody>
      </p:sp>
      <p:sp>
        <p:nvSpPr>
          <p:cNvPr id="7214" name="Text Box 7213"/>
          <p:cNvSpPr txBox="1"/>
          <p:nvPr/>
        </p:nvSpPr>
        <p:spPr>
          <a:xfrm>
            <a:off x="1600200" y="1981200"/>
            <a:ext cx="3444875" cy="366713"/>
          </a:xfrm>
          <a:prstGeom prst="rect">
            <a:avLst/>
          </a:prstGeom>
          <a:noFill/>
          <a:ln w="9525">
            <a:noFill/>
          </a:ln>
        </p:spPr>
        <p:txBody>
          <a:bodyPr>
            <a:spAutoFit/>
          </a:bodyPr>
          <a:lstStyle/>
          <a:p>
            <a:pPr eaLnBrk="1" hangingPunct="1">
              <a:spcBef>
                <a:spcPct val="20000"/>
              </a:spcBef>
            </a:pPr>
            <a:r>
              <a:rPr b="1">
                <a:solidFill>
                  <a:srgbClr val="0000CC"/>
                </a:solidFill>
              </a:rPr>
              <a:t>  </a:t>
            </a:r>
            <a:r>
              <a:rPr b="1" err="1">
                <a:solidFill>
                  <a:srgbClr val="0000CC"/>
                </a:solidFill>
              </a:rPr>
              <a:t>Vàng</a:t>
            </a:r>
            <a:r>
              <a:rPr b="1">
                <a:solidFill>
                  <a:srgbClr val="0000CC"/>
                </a:solidFill>
              </a:rPr>
              <a:t>        x         </a:t>
            </a:r>
            <a:r>
              <a:rPr b="1" err="1">
                <a:solidFill>
                  <a:srgbClr val="0000CC"/>
                </a:solidFill>
              </a:rPr>
              <a:t>xanh</a:t>
            </a:r>
          </a:p>
        </p:txBody>
      </p:sp>
      <p:sp>
        <p:nvSpPr>
          <p:cNvPr id="7215" name="Text Box 7214"/>
          <p:cNvSpPr txBox="1"/>
          <p:nvPr/>
        </p:nvSpPr>
        <p:spPr>
          <a:xfrm>
            <a:off x="1600200" y="914400"/>
            <a:ext cx="3444875" cy="641350"/>
          </a:xfrm>
          <a:prstGeom prst="rect">
            <a:avLst/>
          </a:prstGeom>
          <a:noFill/>
          <a:ln w="9525">
            <a:noFill/>
          </a:ln>
        </p:spPr>
        <p:txBody>
          <a:bodyPr>
            <a:spAutoFit/>
          </a:bodyPr>
          <a:lstStyle/>
          <a:p>
            <a:pPr eaLnBrk="1" hangingPunct="1">
              <a:spcBef>
                <a:spcPct val="20000"/>
              </a:spcBef>
            </a:pPr>
            <a:r>
              <a:rPr b="1">
                <a:solidFill>
                  <a:srgbClr val="0000CC"/>
                </a:solidFill>
              </a:rPr>
              <a:t>  </a:t>
            </a:r>
            <a:r>
              <a:rPr b="1" err="1">
                <a:solidFill>
                  <a:srgbClr val="0000CC"/>
                </a:solidFill>
              </a:rPr>
              <a:t>Trơn</a:t>
            </a:r>
            <a:r>
              <a:rPr b="1">
                <a:solidFill>
                  <a:srgbClr val="0000CC"/>
                </a:solidFill>
              </a:rPr>
              <a:t>             x       </a:t>
            </a:r>
            <a:r>
              <a:rPr b="1" err="1">
                <a:solidFill>
                  <a:srgbClr val="0000CC"/>
                </a:solidFill>
              </a:rPr>
              <a:t>nhăn</a:t>
            </a:r>
            <a:endParaRPr b="1">
              <a:solidFill>
                <a:srgbClr val="0000CC"/>
              </a:solidFill>
            </a:endParaRPr>
          </a:p>
          <a:p>
            <a:endParaRPr b="1">
              <a:solidFill>
                <a:srgbClr val="0000CC"/>
              </a:solidFill>
            </a:endParaRPr>
          </a:p>
        </p:txBody>
      </p:sp>
      <p:sp>
        <p:nvSpPr>
          <p:cNvPr id="7216" name="Text Box 7215"/>
          <p:cNvSpPr txBox="1"/>
          <p:nvPr/>
        </p:nvSpPr>
        <p:spPr>
          <a:xfrm>
            <a:off x="1600200" y="2797493"/>
            <a:ext cx="3444875" cy="366712"/>
          </a:xfrm>
          <a:prstGeom prst="rect">
            <a:avLst/>
          </a:prstGeom>
          <a:noFill/>
          <a:ln w="9525">
            <a:noFill/>
          </a:ln>
        </p:spPr>
        <p:txBody>
          <a:bodyPr>
            <a:spAutoFit/>
          </a:bodyPr>
          <a:lstStyle/>
          <a:p>
            <a:pPr eaLnBrk="1" hangingPunct="1">
              <a:spcBef>
                <a:spcPct val="20000"/>
              </a:spcBef>
            </a:pPr>
            <a:r>
              <a:rPr b="1">
                <a:solidFill>
                  <a:srgbClr val="0000CC"/>
                </a:solidFill>
              </a:rPr>
              <a:t>  </a:t>
            </a:r>
            <a:r>
              <a:rPr b="1" err="1">
                <a:solidFill>
                  <a:srgbClr val="0000CC"/>
                </a:solidFill>
              </a:rPr>
              <a:t>Xám</a:t>
            </a:r>
            <a:r>
              <a:rPr b="1">
                <a:solidFill>
                  <a:srgbClr val="0000CC"/>
                </a:solidFill>
              </a:rPr>
              <a:t>          x           </a:t>
            </a:r>
            <a:r>
              <a:rPr b="1" err="1">
                <a:solidFill>
                  <a:srgbClr val="0000CC"/>
                </a:solidFill>
              </a:rPr>
              <a:t>trắng</a:t>
            </a:r>
            <a:r>
              <a:rPr b="1">
                <a:solidFill>
                  <a:srgbClr val="0000CC"/>
                </a:solidFill>
              </a:rPr>
              <a:t> </a:t>
            </a:r>
          </a:p>
        </p:txBody>
      </p:sp>
      <p:sp>
        <p:nvSpPr>
          <p:cNvPr id="7217" name="Text Box 7216"/>
          <p:cNvSpPr txBox="1"/>
          <p:nvPr/>
        </p:nvSpPr>
        <p:spPr>
          <a:xfrm>
            <a:off x="1600200" y="3733800"/>
            <a:ext cx="3053715" cy="368300"/>
          </a:xfrm>
          <a:prstGeom prst="rect">
            <a:avLst/>
          </a:prstGeom>
          <a:noFill/>
          <a:ln w="9525">
            <a:noFill/>
          </a:ln>
        </p:spPr>
        <p:txBody>
          <a:bodyPr wrap="square">
            <a:spAutoFit/>
          </a:bodyPr>
          <a:lstStyle/>
          <a:p>
            <a:pPr eaLnBrk="1" hangingPunct="1">
              <a:spcBef>
                <a:spcPct val="20000"/>
              </a:spcBef>
            </a:pPr>
            <a:r>
              <a:rPr b="1">
                <a:solidFill>
                  <a:srgbClr val="0000CC"/>
                </a:solidFill>
              </a:rPr>
              <a:t> </a:t>
            </a:r>
            <a:r>
              <a:rPr b="1" err="1">
                <a:solidFill>
                  <a:srgbClr val="0000CC"/>
                </a:solidFill>
              </a:rPr>
              <a:t>Không</a:t>
            </a:r>
            <a:r>
              <a:rPr b="1">
                <a:solidFill>
                  <a:srgbClr val="0000CC"/>
                </a:solidFill>
              </a:rPr>
              <a:t> </a:t>
            </a:r>
            <a:r>
              <a:rPr b="1" err="1">
                <a:solidFill>
                  <a:srgbClr val="0000CC"/>
                </a:solidFill>
              </a:rPr>
              <a:t>có</a:t>
            </a:r>
            <a:r>
              <a:rPr b="1">
                <a:solidFill>
                  <a:srgbClr val="0000CC"/>
                </a:solidFill>
              </a:rPr>
              <a:t> </a:t>
            </a:r>
            <a:r>
              <a:rPr b="1" err="1">
                <a:solidFill>
                  <a:srgbClr val="0000CC"/>
                </a:solidFill>
              </a:rPr>
              <a:t>ngấn</a:t>
            </a:r>
            <a:r>
              <a:rPr b="1">
                <a:solidFill>
                  <a:srgbClr val="0000CC"/>
                </a:solidFill>
              </a:rPr>
              <a:t> x </a:t>
            </a:r>
            <a:r>
              <a:rPr b="1" err="1">
                <a:solidFill>
                  <a:srgbClr val="0000CC"/>
                </a:solidFill>
              </a:rPr>
              <a:t>có</a:t>
            </a:r>
            <a:r>
              <a:rPr b="1">
                <a:solidFill>
                  <a:srgbClr val="0000CC"/>
                </a:solidFill>
              </a:rPr>
              <a:t> </a:t>
            </a:r>
            <a:r>
              <a:rPr b="1" err="1">
                <a:solidFill>
                  <a:srgbClr val="0000CC"/>
                </a:solidFill>
              </a:rPr>
              <a:t>ngấn</a:t>
            </a:r>
          </a:p>
        </p:txBody>
      </p:sp>
      <p:sp>
        <p:nvSpPr>
          <p:cNvPr id="7218" name="Text Box 7217"/>
          <p:cNvSpPr txBox="1"/>
          <p:nvPr/>
        </p:nvSpPr>
        <p:spPr>
          <a:xfrm>
            <a:off x="82550" y="2660650"/>
            <a:ext cx="1143000" cy="641350"/>
          </a:xfrm>
          <a:prstGeom prst="rect">
            <a:avLst/>
          </a:prstGeom>
          <a:noFill/>
          <a:ln w="9525">
            <a:noFill/>
          </a:ln>
        </p:spPr>
        <p:txBody>
          <a:bodyPr>
            <a:spAutoFit/>
          </a:bodyPr>
          <a:lstStyle/>
          <a:p>
            <a:pPr algn="ctr" eaLnBrk="1" hangingPunct="1">
              <a:spcBef>
                <a:spcPct val="20000"/>
              </a:spcBef>
            </a:pPr>
            <a:r>
              <a:rPr b="1" err="1">
                <a:solidFill>
                  <a:srgbClr val="FF3300"/>
                </a:solidFill>
              </a:rPr>
              <a:t>Màu</a:t>
            </a:r>
            <a:r>
              <a:rPr b="1">
                <a:solidFill>
                  <a:srgbClr val="FF3300"/>
                </a:solidFill>
              </a:rPr>
              <a:t> </a:t>
            </a:r>
            <a:r>
              <a:rPr b="1" err="1">
                <a:solidFill>
                  <a:srgbClr val="FF3300"/>
                </a:solidFill>
              </a:rPr>
              <a:t>vỏ</a:t>
            </a:r>
            <a:r>
              <a:rPr b="1">
                <a:solidFill>
                  <a:srgbClr val="FF3300"/>
                </a:solidFill>
              </a:rPr>
              <a:t> </a:t>
            </a:r>
            <a:r>
              <a:rPr b="1" err="1">
                <a:solidFill>
                  <a:srgbClr val="FF3300"/>
                </a:solidFill>
              </a:rPr>
              <a:t>hạt</a:t>
            </a:r>
          </a:p>
        </p:txBody>
      </p:sp>
      <p:sp>
        <p:nvSpPr>
          <p:cNvPr id="7219" name="Text Box 7218"/>
          <p:cNvSpPr txBox="1"/>
          <p:nvPr/>
        </p:nvSpPr>
        <p:spPr>
          <a:xfrm>
            <a:off x="123825" y="3457575"/>
            <a:ext cx="1143000" cy="641350"/>
          </a:xfrm>
          <a:prstGeom prst="rect">
            <a:avLst/>
          </a:prstGeom>
          <a:noFill/>
          <a:ln w="9525">
            <a:noFill/>
          </a:ln>
        </p:spPr>
        <p:txBody>
          <a:bodyPr>
            <a:spAutoFit/>
          </a:bodyPr>
          <a:lstStyle/>
          <a:p>
            <a:pPr algn="ctr" eaLnBrk="1" hangingPunct="1">
              <a:spcBef>
                <a:spcPct val="20000"/>
              </a:spcBef>
            </a:pPr>
            <a:r>
              <a:rPr b="1" err="1">
                <a:solidFill>
                  <a:srgbClr val="FF3300"/>
                </a:solidFill>
              </a:rPr>
              <a:t>Dạng</a:t>
            </a:r>
            <a:r>
              <a:rPr b="1">
                <a:solidFill>
                  <a:srgbClr val="FF3300"/>
                </a:solidFill>
              </a:rPr>
              <a:t> </a:t>
            </a:r>
            <a:r>
              <a:rPr b="1" err="1">
                <a:solidFill>
                  <a:srgbClr val="FF3300"/>
                </a:solidFill>
              </a:rPr>
              <a:t>quả</a:t>
            </a:r>
          </a:p>
        </p:txBody>
      </p:sp>
      <p:sp>
        <p:nvSpPr>
          <p:cNvPr id="7220" name="Text Box 7219"/>
          <p:cNvSpPr txBox="1"/>
          <p:nvPr/>
        </p:nvSpPr>
        <p:spPr>
          <a:xfrm>
            <a:off x="61913" y="4530725"/>
            <a:ext cx="1143000" cy="366713"/>
          </a:xfrm>
          <a:prstGeom prst="rect">
            <a:avLst/>
          </a:prstGeom>
          <a:noFill/>
          <a:ln w="9525">
            <a:noFill/>
          </a:ln>
        </p:spPr>
        <p:txBody>
          <a:bodyPr>
            <a:spAutoFit/>
          </a:bodyPr>
          <a:lstStyle/>
          <a:p>
            <a:pPr algn="ctr" eaLnBrk="1" hangingPunct="1">
              <a:spcBef>
                <a:spcPct val="20000"/>
              </a:spcBef>
            </a:pPr>
            <a:r>
              <a:rPr b="1" err="1">
                <a:solidFill>
                  <a:srgbClr val="FF3300"/>
                </a:solidFill>
              </a:rPr>
              <a:t>Màu</a:t>
            </a:r>
            <a:r>
              <a:rPr b="1">
                <a:solidFill>
                  <a:srgbClr val="FF3300"/>
                </a:solidFill>
              </a:rPr>
              <a:t> </a:t>
            </a:r>
            <a:r>
              <a:rPr b="1" err="1">
                <a:solidFill>
                  <a:srgbClr val="FF3300"/>
                </a:solidFill>
              </a:rPr>
              <a:t>quả</a:t>
            </a:r>
            <a:endParaRPr b="1">
              <a:solidFill>
                <a:srgbClr val="FF3300"/>
              </a:solidFill>
            </a:endParaRPr>
          </a:p>
        </p:txBody>
      </p:sp>
      <p:sp>
        <p:nvSpPr>
          <p:cNvPr id="7221" name="Text Box 7220"/>
          <p:cNvSpPr txBox="1"/>
          <p:nvPr/>
        </p:nvSpPr>
        <p:spPr>
          <a:xfrm>
            <a:off x="1600200" y="4495800"/>
            <a:ext cx="3444875" cy="366713"/>
          </a:xfrm>
          <a:prstGeom prst="rect">
            <a:avLst/>
          </a:prstGeom>
          <a:noFill/>
          <a:ln w="9525">
            <a:noFill/>
          </a:ln>
        </p:spPr>
        <p:txBody>
          <a:bodyPr>
            <a:spAutoFit/>
          </a:bodyPr>
          <a:lstStyle/>
          <a:p>
            <a:pPr eaLnBrk="1" hangingPunct="1">
              <a:spcBef>
                <a:spcPct val="20000"/>
              </a:spcBef>
            </a:pPr>
            <a:r>
              <a:rPr b="1">
                <a:solidFill>
                  <a:srgbClr val="0000CC"/>
                </a:solidFill>
              </a:rPr>
              <a:t>  </a:t>
            </a:r>
            <a:r>
              <a:rPr b="1" err="1">
                <a:solidFill>
                  <a:srgbClr val="0000CC"/>
                </a:solidFill>
              </a:rPr>
              <a:t>Lục</a:t>
            </a:r>
            <a:r>
              <a:rPr b="1">
                <a:solidFill>
                  <a:srgbClr val="0000CC"/>
                </a:solidFill>
              </a:rPr>
              <a:t>          x            </a:t>
            </a:r>
            <a:r>
              <a:rPr b="1" err="1">
                <a:solidFill>
                  <a:srgbClr val="0000CC"/>
                </a:solidFill>
              </a:rPr>
              <a:t>vàng</a:t>
            </a:r>
          </a:p>
        </p:txBody>
      </p:sp>
      <p:sp>
        <p:nvSpPr>
          <p:cNvPr id="7222" name="Text Box 7221"/>
          <p:cNvSpPr txBox="1"/>
          <p:nvPr/>
        </p:nvSpPr>
        <p:spPr>
          <a:xfrm>
            <a:off x="0" y="5181600"/>
            <a:ext cx="1371600" cy="641350"/>
          </a:xfrm>
          <a:prstGeom prst="rect">
            <a:avLst/>
          </a:prstGeom>
          <a:noFill/>
          <a:ln w="9525">
            <a:noFill/>
          </a:ln>
        </p:spPr>
        <p:txBody>
          <a:bodyPr>
            <a:spAutoFit/>
          </a:bodyPr>
          <a:lstStyle/>
          <a:p>
            <a:pPr algn="ctr" eaLnBrk="1" hangingPunct="1">
              <a:spcBef>
                <a:spcPct val="20000"/>
              </a:spcBef>
            </a:pPr>
            <a:r>
              <a:rPr b="1" err="1">
                <a:solidFill>
                  <a:srgbClr val="FF3300"/>
                </a:solidFill>
              </a:rPr>
              <a:t>Vị</a:t>
            </a:r>
            <a:r>
              <a:rPr b="1">
                <a:solidFill>
                  <a:srgbClr val="FF3300"/>
                </a:solidFill>
              </a:rPr>
              <a:t> </a:t>
            </a:r>
            <a:r>
              <a:rPr b="1" err="1">
                <a:solidFill>
                  <a:srgbClr val="FF3300"/>
                </a:solidFill>
              </a:rPr>
              <a:t>trí</a:t>
            </a:r>
            <a:r>
              <a:rPr b="1">
                <a:solidFill>
                  <a:srgbClr val="FF3300"/>
                </a:solidFill>
              </a:rPr>
              <a:t> </a:t>
            </a:r>
            <a:r>
              <a:rPr b="1" err="1">
                <a:solidFill>
                  <a:srgbClr val="FF3300"/>
                </a:solidFill>
              </a:rPr>
              <a:t>mọc</a:t>
            </a:r>
            <a:r>
              <a:rPr b="1">
                <a:solidFill>
                  <a:srgbClr val="FF3300"/>
                </a:solidFill>
              </a:rPr>
              <a:t> </a:t>
            </a:r>
            <a:r>
              <a:rPr b="1" err="1">
                <a:solidFill>
                  <a:srgbClr val="FF3300"/>
                </a:solidFill>
              </a:rPr>
              <a:t>Hoa,quả</a:t>
            </a:r>
            <a:endParaRPr b="1">
              <a:solidFill>
                <a:srgbClr val="FF3300"/>
              </a:solidFill>
            </a:endParaRPr>
          </a:p>
        </p:txBody>
      </p:sp>
      <p:sp>
        <p:nvSpPr>
          <p:cNvPr id="7223" name="Text Box 7222"/>
          <p:cNvSpPr txBox="1"/>
          <p:nvPr/>
        </p:nvSpPr>
        <p:spPr>
          <a:xfrm>
            <a:off x="1600200" y="5334000"/>
            <a:ext cx="3444875" cy="366713"/>
          </a:xfrm>
          <a:prstGeom prst="rect">
            <a:avLst/>
          </a:prstGeom>
          <a:noFill/>
          <a:ln w="9525">
            <a:noFill/>
          </a:ln>
        </p:spPr>
        <p:txBody>
          <a:bodyPr>
            <a:spAutoFit/>
          </a:bodyPr>
          <a:lstStyle/>
          <a:p>
            <a:pPr eaLnBrk="1" hangingPunct="1">
              <a:spcBef>
                <a:spcPct val="20000"/>
              </a:spcBef>
            </a:pPr>
            <a:r>
              <a:rPr b="1">
                <a:solidFill>
                  <a:srgbClr val="0000CC"/>
                </a:solidFill>
              </a:rPr>
              <a:t>  ở </a:t>
            </a:r>
            <a:r>
              <a:rPr b="1" err="1">
                <a:solidFill>
                  <a:srgbClr val="0000CC"/>
                </a:solidFill>
              </a:rPr>
              <a:t>trên</a:t>
            </a:r>
            <a:r>
              <a:rPr b="1">
                <a:solidFill>
                  <a:srgbClr val="0000CC"/>
                </a:solidFill>
              </a:rPr>
              <a:t> </a:t>
            </a:r>
            <a:r>
              <a:rPr b="1" err="1">
                <a:solidFill>
                  <a:srgbClr val="0000CC"/>
                </a:solidFill>
              </a:rPr>
              <a:t>thân</a:t>
            </a:r>
            <a:r>
              <a:rPr b="1">
                <a:solidFill>
                  <a:srgbClr val="0000CC"/>
                </a:solidFill>
              </a:rPr>
              <a:t>  x    ở </a:t>
            </a:r>
            <a:r>
              <a:rPr b="1" err="1">
                <a:solidFill>
                  <a:srgbClr val="0000CC"/>
                </a:solidFill>
              </a:rPr>
              <a:t>ngọn</a:t>
            </a:r>
          </a:p>
        </p:txBody>
      </p:sp>
      <p:sp>
        <p:nvSpPr>
          <p:cNvPr id="7224" name="Text Box 7223"/>
          <p:cNvSpPr txBox="1"/>
          <p:nvPr/>
        </p:nvSpPr>
        <p:spPr>
          <a:xfrm>
            <a:off x="0" y="6156325"/>
            <a:ext cx="1371600" cy="641350"/>
          </a:xfrm>
          <a:prstGeom prst="rect">
            <a:avLst/>
          </a:prstGeom>
          <a:noFill/>
          <a:ln w="9525">
            <a:noFill/>
          </a:ln>
        </p:spPr>
        <p:txBody>
          <a:bodyPr>
            <a:spAutoFit/>
          </a:bodyPr>
          <a:lstStyle/>
          <a:p>
            <a:pPr algn="ctr" eaLnBrk="1" hangingPunct="1">
              <a:spcBef>
                <a:spcPct val="20000"/>
              </a:spcBef>
            </a:pPr>
            <a:r>
              <a:rPr b="1" err="1">
                <a:solidFill>
                  <a:srgbClr val="FF3300"/>
                </a:solidFill>
              </a:rPr>
              <a:t>Chiều</a:t>
            </a:r>
            <a:r>
              <a:rPr b="1">
                <a:solidFill>
                  <a:srgbClr val="FF3300"/>
                </a:solidFill>
              </a:rPr>
              <a:t> </a:t>
            </a:r>
            <a:r>
              <a:rPr b="1" err="1">
                <a:solidFill>
                  <a:srgbClr val="FF3300"/>
                </a:solidFill>
              </a:rPr>
              <a:t>cao</a:t>
            </a:r>
            <a:r>
              <a:rPr b="1">
                <a:solidFill>
                  <a:srgbClr val="FF3300"/>
                </a:solidFill>
              </a:rPr>
              <a:t> </a:t>
            </a:r>
            <a:r>
              <a:rPr b="1" err="1">
                <a:solidFill>
                  <a:srgbClr val="FF3300"/>
                </a:solidFill>
              </a:rPr>
              <a:t>cây</a:t>
            </a:r>
            <a:endParaRPr b="1">
              <a:solidFill>
                <a:srgbClr val="FF3300"/>
              </a:solidFill>
            </a:endParaRPr>
          </a:p>
        </p:txBody>
      </p:sp>
      <p:sp>
        <p:nvSpPr>
          <p:cNvPr id="7225" name="Text Box 7224"/>
          <p:cNvSpPr txBox="1"/>
          <p:nvPr/>
        </p:nvSpPr>
        <p:spPr>
          <a:xfrm>
            <a:off x="1676400" y="6172200"/>
            <a:ext cx="3444875" cy="366713"/>
          </a:xfrm>
          <a:prstGeom prst="rect">
            <a:avLst/>
          </a:prstGeom>
          <a:noFill/>
          <a:ln w="9525">
            <a:noFill/>
          </a:ln>
        </p:spPr>
        <p:txBody>
          <a:bodyPr>
            <a:spAutoFit/>
          </a:bodyPr>
          <a:lstStyle/>
          <a:p>
            <a:pPr eaLnBrk="1" hangingPunct="1">
              <a:spcBef>
                <a:spcPct val="20000"/>
              </a:spcBef>
            </a:pPr>
            <a:r>
              <a:rPr b="1">
                <a:solidFill>
                  <a:srgbClr val="0000CC"/>
                </a:solidFill>
              </a:rPr>
              <a:t>  </a:t>
            </a:r>
            <a:r>
              <a:rPr b="1" err="1">
                <a:solidFill>
                  <a:srgbClr val="0000CC"/>
                </a:solidFill>
              </a:rPr>
              <a:t>Cao</a:t>
            </a:r>
            <a:r>
              <a:rPr b="1">
                <a:solidFill>
                  <a:srgbClr val="0000CC"/>
                </a:solidFill>
              </a:rPr>
              <a:t>            x       </a:t>
            </a:r>
            <a:r>
              <a:rPr b="1" err="1">
                <a:solidFill>
                  <a:srgbClr val="0000CC"/>
                </a:solidFill>
              </a:rPr>
              <a:t>Thấp</a:t>
            </a:r>
          </a:p>
        </p:txBody>
      </p:sp>
      <p:sp>
        <p:nvSpPr>
          <p:cNvPr id="7259" name="Oval 7258">
            <a:hlinkClick r:id="" action="ppaction://noaction"/>
          </p:cNvPr>
          <p:cNvSpPr/>
          <p:nvPr/>
        </p:nvSpPr>
        <p:spPr>
          <a:xfrm>
            <a:off x="8534400" y="6400800"/>
            <a:ext cx="6096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algn="ctr"/>
            <a:r>
              <a:t>11</a:t>
            </a:r>
          </a:p>
        </p:txBody>
      </p:sp>
      <p:pic>
        <p:nvPicPr>
          <p:cNvPr id="7260" name="Picture 7259" descr="1"/>
          <p:cNvPicPr>
            <a:picLocks noChangeAspect="1"/>
          </p:cNvPicPr>
          <p:nvPr/>
        </p:nvPicPr>
        <p:blipFill>
          <a:blip r:embed="rId3"/>
          <a:stretch>
            <a:fillRect/>
          </a:stretch>
        </p:blipFill>
        <p:spPr>
          <a:xfrm>
            <a:off x="4716780" y="228600"/>
            <a:ext cx="4427220" cy="6629400"/>
          </a:xfrm>
          <a:prstGeom prst="rect">
            <a:avLst/>
          </a:prstGeom>
          <a:noFill/>
          <a:ln w="9525">
            <a:noFill/>
          </a:ln>
        </p:spPr>
      </p:pic>
    </p:spTree>
    <p:extLst>
      <p:ext uri="{BB962C8B-B14F-4D97-AF65-F5344CB8AC3E}">
        <p14:creationId xmlns:p14="http://schemas.microsoft.com/office/powerpoint/2010/main" val="2324249865"/>
      </p:ext>
    </p:extLst>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357CDAF-E7B4-B828-0E32-68AE6C0234B3}"/>
              </a:ext>
            </a:extLst>
          </p:cNvPr>
          <p:cNvSpPr txBox="1"/>
          <p:nvPr/>
        </p:nvSpPr>
        <p:spPr>
          <a:xfrm>
            <a:off x="685800" y="655337"/>
            <a:ext cx="7772400" cy="4069063"/>
          </a:xfrm>
          <a:prstGeom prst="rect">
            <a:avLst/>
          </a:prstGeom>
          <a:noFill/>
        </p:spPr>
        <p:txBody>
          <a:bodyPr wrap="square">
            <a:spAutoFit/>
          </a:bodyPr>
          <a:lstStyle/>
          <a:p>
            <a:pPr algn="ctr">
              <a:spcBef>
                <a:spcPts val="0"/>
              </a:spcBef>
              <a:spcAft>
                <a:spcPts val="0"/>
              </a:spcAft>
            </a:pPr>
            <a:r>
              <a:rPr lang="en-US" sz="32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32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hảo luận nhóm</a:t>
            </a:r>
            <a:r>
              <a:rPr lang="en-US" sz="32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de-DE"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ọc mục II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de-DE"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SGK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 biết, </a:t>
            </a:r>
            <a:r>
              <a:rPr lang="de-DE"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 </a:t>
            </a:r>
            <a:r>
              <a:rPr lang="vi-VN"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lang="de-DE"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de-DE"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p>
          <a:p>
            <a:pPr algn="just">
              <a:spcBef>
                <a:spcPts val="0"/>
              </a:spcBef>
              <a:spcAft>
                <a:spcPts val="0"/>
              </a:spcAft>
            </a:pPr>
            <a:endParaRPr lang="de-D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1:</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Menđen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Hà Lan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endPar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933450" algn="l"/>
              </a:tabLs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Câu 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Menđen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đáo?</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altLang="en-US" sz="1000" dirty="0"/>
              <a:t>9</a:t>
            </a:fld>
            <a:endParaRPr lang="en-US" altLang="en-US" sz="1000" dirty="0"/>
          </a:p>
        </p:txBody>
      </p:sp>
      <p:sp>
        <p:nvSpPr>
          <p:cNvPr id="10243" name="AutoShape 2" descr="Káº¿t quáº£ hÃ¬nh áº£nh cho cay dau ha lan"/>
          <p:cNvSpPr>
            <a:spLocks noChangeAspect="1"/>
          </p:cNvSpPr>
          <p:nvPr/>
        </p:nvSpPr>
        <p:spPr>
          <a:xfrm>
            <a:off x="155575" y="-144462"/>
            <a:ext cx="304800" cy="304800"/>
          </a:xfrm>
          <a:prstGeom prst="rect">
            <a:avLst/>
          </a:prstGeom>
          <a:noFill/>
          <a:ln w="9525">
            <a:noFill/>
          </a:ln>
        </p:spPr>
        <p:txBody>
          <a:bodyPr/>
          <a:lstStyle/>
          <a:p>
            <a:endParaRPr dirty="0">
              <a:latin typeface="Arial" panose="020B0604020202020204" pitchFamily="34" charset="0"/>
            </a:endParaRPr>
          </a:p>
        </p:txBody>
      </p:sp>
      <p:sp>
        <p:nvSpPr>
          <p:cNvPr id="15369" name="Rectangle 9"/>
          <p:cNvSpPr/>
          <p:nvPr/>
        </p:nvSpPr>
        <p:spPr>
          <a:xfrm>
            <a:off x="460374" y="3846255"/>
            <a:ext cx="8226425" cy="2554545"/>
          </a:xfrm>
          <a:prstGeom prst="rect">
            <a:avLst/>
          </a:prstGeom>
          <a:noFill/>
          <a:ln w="9525">
            <a:noFill/>
          </a:ln>
        </p:spPr>
        <p:txBody>
          <a:bodyPr wrap="square">
            <a:spAutoFit/>
          </a:bodyPr>
          <a:lstStyle/>
          <a:p>
            <a:pPr algn="just">
              <a:spcBef>
                <a:spcPct val="50000"/>
              </a:spcBef>
            </a:pPr>
            <a:r>
              <a:rPr lang="en-US" altLang="en-US" sz="3200" b="1" dirty="0" err="1"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Câu</a:t>
            </a:r>
            <a:r>
              <a:rPr lang="en-US" altLang="en-US" sz="3200" b="1"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1:</a:t>
            </a:r>
            <a:r>
              <a:rPr lang="en-US" altLang="en-US" sz="3200" dirty="0" smtClean="0">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3200" dirty="0" err="1">
                <a:solidFill>
                  <a:srgbClr val="3333CC"/>
                </a:solidFill>
                <a:latin typeface="Times New Roman" panose="02020603050405020304" pitchFamily="18" charset="0"/>
                <a:cs typeface="Times New Roman" panose="02020603050405020304" pitchFamily="18" charset="0"/>
                <a:sym typeface="Wingdings 3" panose="05040102010807070707" pitchFamily="18" charset="2"/>
              </a:rPr>
              <a:t>Đ</a:t>
            </a:r>
            <a:r>
              <a:rPr lang="en-US" altLang="en-US" sz="3200" dirty="0" err="1">
                <a:solidFill>
                  <a:srgbClr val="3333CC"/>
                </a:solidFill>
                <a:latin typeface="Times New Roman" panose="02020603050405020304" pitchFamily="18" charset="0"/>
                <a:cs typeface="Times New Roman" panose="02020603050405020304" pitchFamily="18" charset="0"/>
              </a:rPr>
              <a:t>ậu</a:t>
            </a:r>
            <a:r>
              <a:rPr lang="en-US" altLang="en-US" sz="3200" dirty="0">
                <a:solidFill>
                  <a:srgbClr val="3333CC"/>
                </a:solidFill>
                <a:latin typeface="Times New Roman" panose="02020603050405020304" pitchFamily="18" charset="0"/>
                <a:cs typeface="Times New Roman" panose="02020603050405020304" pitchFamily="18" charset="0"/>
              </a:rPr>
              <a:t> Hà Lan </a:t>
            </a:r>
            <a:r>
              <a:rPr lang="en-US" altLang="en-US" sz="3200" dirty="0" err="1">
                <a:solidFill>
                  <a:srgbClr val="3333CC"/>
                </a:solidFill>
                <a:latin typeface="Times New Roman" panose="02020603050405020304" pitchFamily="18" charset="0"/>
                <a:cs typeface="Times New Roman" panose="02020603050405020304" pitchFamily="18" charset="0"/>
              </a:rPr>
              <a:t>có</a:t>
            </a:r>
            <a:r>
              <a:rPr lang="en-US" altLang="en-US" sz="3200" dirty="0">
                <a:solidFill>
                  <a:srgbClr val="3333CC"/>
                </a:solidFill>
                <a:latin typeface="Times New Roman" panose="02020603050405020304" pitchFamily="18" charset="0"/>
                <a:cs typeface="Times New Roman" panose="02020603050405020304" pitchFamily="18" charset="0"/>
              </a:rPr>
              <a:t> các đặc điểm </a:t>
            </a:r>
            <a:r>
              <a:rPr lang="en-US" altLang="en-US" sz="3200" dirty="0" err="1">
                <a:solidFill>
                  <a:srgbClr val="3333CC"/>
                </a:solidFill>
                <a:latin typeface="Times New Roman" panose="02020603050405020304" pitchFamily="18" charset="0"/>
                <a:cs typeface="Times New Roman" panose="02020603050405020304" pitchFamily="18" charset="0"/>
              </a:rPr>
              <a:t>ưu</a:t>
            </a:r>
            <a:r>
              <a:rPr lang="en-US" altLang="en-US" sz="3200" dirty="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việt</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dễ</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trồng</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a:solidFill>
                  <a:srgbClr val="3333CC"/>
                </a:solidFill>
                <a:latin typeface="Times New Roman" panose="02020603050405020304" pitchFamily="18" charset="0"/>
                <a:cs typeface="Times New Roman" panose="02020603050405020304" pitchFamily="18" charset="0"/>
              </a:rPr>
              <a:t>có</a:t>
            </a:r>
            <a:r>
              <a:rPr lang="en-US" altLang="en-US" sz="3200" dirty="0">
                <a:solidFill>
                  <a:srgbClr val="3333CC"/>
                </a:solidFill>
                <a:latin typeface="Times New Roman" panose="02020603050405020304" pitchFamily="18" charset="0"/>
                <a:cs typeface="Times New Roman" panose="02020603050405020304" pitchFamily="18" charset="0"/>
              </a:rPr>
              <a:t> </a:t>
            </a:r>
            <a:r>
              <a:rPr lang="en-US" altLang="en-US" sz="3200" dirty="0" err="1">
                <a:solidFill>
                  <a:srgbClr val="3333CC"/>
                </a:solidFill>
                <a:latin typeface="Times New Roman" panose="02020603050405020304" pitchFamily="18" charset="0"/>
                <a:cs typeface="Times New Roman" panose="02020603050405020304" pitchFamily="18" charset="0"/>
              </a:rPr>
              <a:t>hoa</a:t>
            </a:r>
            <a:r>
              <a:rPr lang="en-US" altLang="en-US" sz="3200" dirty="0">
                <a:solidFill>
                  <a:srgbClr val="3333CC"/>
                </a:solidFill>
                <a:latin typeface="Times New Roman" panose="02020603050405020304" pitchFamily="18" charset="0"/>
                <a:cs typeface="Times New Roman" panose="02020603050405020304" pitchFamily="18" charset="0"/>
              </a:rPr>
              <a:t> </a:t>
            </a:r>
            <a:r>
              <a:rPr lang="en-US" altLang="en-US" sz="3200" dirty="0" err="1">
                <a:solidFill>
                  <a:srgbClr val="3333CC"/>
                </a:solidFill>
                <a:latin typeface="Times New Roman" panose="02020603050405020304" pitchFamily="18" charset="0"/>
                <a:cs typeface="Times New Roman" panose="02020603050405020304" pitchFamily="18" charset="0"/>
              </a:rPr>
              <a:t>lưỡng</a:t>
            </a:r>
            <a:r>
              <a:rPr lang="en-US" altLang="en-US" sz="3200" dirty="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tính</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tự</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a:solidFill>
                  <a:srgbClr val="3333CC"/>
                </a:solidFill>
                <a:latin typeface="Times New Roman" panose="02020603050405020304" pitchFamily="18" charset="0"/>
                <a:cs typeface="Times New Roman" panose="02020603050405020304" pitchFamily="18" charset="0"/>
              </a:rPr>
              <a:t>thụ phấn </a:t>
            </a:r>
            <a:r>
              <a:rPr lang="en-US" altLang="en-US" sz="3200" dirty="0" err="1">
                <a:solidFill>
                  <a:srgbClr val="3333CC"/>
                </a:solidFill>
                <a:latin typeface="Times New Roman" panose="02020603050405020304" pitchFamily="18" charset="0"/>
                <a:cs typeface="Times New Roman" panose="02020603050405020304" pitchFamily="18" charset="0"/>
              </a:rPr>
              <a:t>nghiêm</a:t>
            </a:r>
            <a:r>
              <a:rPr lang="en-US" altLang="en-US" sz="3200" dirty="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ngặt</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nên</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dễ</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tạo</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ra</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dòng</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thuần</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a:solidFill>
                  <a:srgbClr val="3333CC"/>
                </a:solidFill>
                <a:latin typeface="Times New Roman" panose="02020603050405020304" pitchFamily="18" charset="0"/>
                <a:cs typeface="Times New Roman" panose="02020603050405020304" pitchFamily="18" charset="0"/>
              </a:rPr>
              <a:t>thời gian sinh trưởng, phát triển ngắn; </a:t>
            </a:r>
            <a:r>
              <a:rPr lang="en-US" altLang="en-US" sz="3200" dirty="0" err="1">
                <a:solidFill>
                  <a:srgbClr val="3333CC"/>
                </a:solidFill>
                <a:latin typeface="Times New Roman" panose="02020603050405020304" pitchFamily="18" charset="0"/>
                <a:cs typeface="Times New Roman" panose="02020603050405020304" pitchFamily="18" charset="0"/>
              </a:rPr>
              <a:t>có</a:t>
            </a:r>
            <a:r>
              <a:rPr lang="en-US" altLang="en-US" sz="3200" dirty="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thể</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phân</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biệt</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nhau</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rõ</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ràng</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về</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các</a:t>
            </a:r>
            <a:r>
              <a:rPr lang="en-US" altLang="en-US" sz="3200" dirty="0" smtClean="0">
                <a:solidFill>
                  <a:srgbClr val="3333CC"/>
                </a:solidFill>
                <a:latin typeface="Times New Roman" panose="02020603050405020304" pitchFamily="18" charset="0"/>
                <a:cs typeface="Times New Roman" panose="02020603050405020304" pitchFamily="18" charset="0"/>
              </a:rPr>
              <a:t> </a:t>
            </a:r>
            <a:r>
              <a:rPr lang="en-US" altLang="en-US" sz="3200" dirty="0">
                <a:solidFill>
                  <a:srgbClr val="3333CC"/>
                </a:solidFill>
                <a:latin typeface="Times New Roman" panose="02020603050405020304" pitchFamily="18" charset="0"/>
                <a:cs typeface="Times New Roman" panose="02020603050405020304" pitchFamily="18" charset="0"/>
              </a:rPr>
              <a:t>tính trạng </a:t>
            </a:r>
            <a:r>
              <a:rPr lang="en-US" altLang="en-US" sz="3200" dirty="0" err="1">
                <a:solidFill>
                  <a:srgbClr val="3333CC"/>
                </a:solidFill>
                <a:latin typeface="Times New Roman" panose="02020603050405020304" pitchFamily="18" charset="0"/>
                <a:cs typeface="Times New Roman" panose="02020603050405020304" pitchFamily="18" charset="0"/>
              </a:rPr>
              <a:t>tương</a:t>
            </a:r>
            <a:r>
              <a:rPr lang="en-US" altLang="en-US" sz="3200" dirty="0">
                <a:solidFill>
                  <a:srgbClr val="3333CC"/>
                </a:solidFill>
                <a:latin typeface="Times New Roman" panose="02020603050405020304" pitchFamily="18" charset="0"/>
                <a:cs typeface="Times New Roman" panose="02020603050405020304" pitchFamily="18" charset="0"/>
              </a:rPr>
              <a:t> </a:t>
            </a:r>
            <a:r>
              <a:rPr lang="en-US" altLang="en-US" sz="3200" dirty="0" err="1" smtClean="0">
                <a:solidFill>
                  <a:srgbClr val="3333CC"/>
                </a:solidFill>
                <a:latin typeface="Times New Roman" panose="02020603050405020304" pitchFamily="18" charset="0"/>
                <a:cs typeface="Times New Roman" panose="02020603050405020304" pitchFamily="18" charset="0"/>
              </a:rPr>
              <a:t>phản</a:t>
            </a:r>
            <a:r>
              <a:rPr lang="en-US" altLang="en-US" sz="3200" dirty="0" smtClean="0">
                <a:solidFill>
                  <a:srgbClr val="3333CC"/>
                </a:solidFill>
                <a:latin typeface="Times New Roman" panose="02020603050405020304" pitchFamily="18" charset="0"/>
                <a:cs typeface="Times New Roman" panose="02020603050405020304" pitchFamily="18" charset="0"/>
              </a:rPr>
              <a:t>.</a:t>
            </a:r>
            <a:endParaRPr lang="vi-VN" altLang="en-US" sz="3200" dirty="0">
              <a:solidFill>
                <a:srgbClr val="3333CC"/>
              </a:solidFill>
              <a:latin typeface="Times New Roman" panose="02020603050405020304" pitchFamily="18" charset="0"/>
              <a:cs typeface="Times New Roman" panose="02020603050405020304" pitchFamily="18" charset="0"/>
            </a:endParaRPr>
          </a:p>
        </p:txBody>
      </p:sp>
      <p:pic>
        <p:nvPicPr>
          <p:cNvPr id="17417" name="Picture 5"/>
          <p:cNvPicPr>
            <a:picLocks noChangeAspect="1"/>
          </p:cNvPicPr>
          <p:nvPr/>
        </p:nvPicPr>
        <p:blipFill>
          <a:blip r:embed="rId2"/>
          <a:stretch>
            <a:fillRect/>
          </a:stretch>
        </p:blipFill>
        <p:spPr>
          <a:xfrm>
            <a:off x="76201" y="129363"/>
            <a:ext cx="4319588" cy="3517604"/>
          </a:xfrm>
          <a:prstGeom prst="rect">
            <a:avLst/>
          </a:prstGeom>
          <a:noFill/>
          <a:ln w="9525">
            <a:noFill/>
          </a:ln>
        </p:spPr>
      </p:pic>
      <p:pic>
        <p:nvPicPr>
          <p:cNvPr id="17418" name="Picture 6"/>
          <p:cNvPicPr>
            <a:picLocks noChangeAspect="1"/>
          </p:cNvPicPr>
          <p:nvPr/>
        </p:nvPicPr>
        <p:blipFill>
          <a:blip r:embed="rId3"/>
          <a:stretch>
            <a:fillRect/>
          </a:stretch>
        </p:blipFill>
        <p:spPr>
          <a:xfrm>
            <a:off x="4449763" y="152400"/>
            <a:ext cx="4618037" cy="3494567"/>
          </a:xfrm>
          <a:prstGeom prst="rect">
            <a:avLst/>
          </a:prstGeom>
          <a:noFill/>
          <a:ln w="9525">
            <a:noFill/>
          </a:ln>
        </p:spPr>
      </p:pic>
    </p:spTree>
    <p:extLst>
      <p:ext uri="{BB962C8B-B14F-4D97-AF65-F5344CB8AC3E}">
        <p14:creationId xmlns:p14="http://schemas.microsoft.com/office/powerpoint/2010/main" val="3214212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1524</Words>
  <Application>Microsoft Office PowerPoint</Application>
  <PresentationFormat>On-screen Show (4:3)</PresentationFormat>
  <Paragraphs>225</Paragraphs>
  <Slides>28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Malgun Gothic</vt:lpstr>
      <vt:lpstr>Arial</vt:lpstr>
      <vt:lpstr>Calibri</vt:lpstr>
      <vt:lpstr>Calibri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II. Menđen-người đặt nền móng cho di truyền học</vt:lpstr>
      <vt:lpstr>Các cặp tính trạng trong thí nghiệm của Men đen </vt:lpstr>
      <vt:lpstr>PowerPoint Presentation</vt:lpstr>
      <vt:lpstr>PowerPoint Presentation</vt:lpstr>
      <vt:lpstr>PowerPoint Presentation</vt:lpstr>
      <vt:lpstr>PowerPoint Presentation</vt:lpstr>
      <vt:lpstr>PowerPoint Presentation</vt:lpstr>
      <vt:lpstr>Các cặp tính trạng trong thí nghiệm của Men đen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Di truyền học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 QUANG KHAI</dc:title>
  <dc:creator>Microsoft Windows</dc:creator>
  <cp:lastModifiedBy>Nga</cp:lastModifiedBy>
  <cp:revision>150</cp:revision>
  <dcterms:created xsi:type="dcterms:W3CDTF">2011-08-17T07:29:00Z</dcterms:created>
  <dcterms:modified xsi:type="dcterms:W3CDTF">2023-09-07T04:00:55Z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1033-11.2.0.11341</vt:lpwstr>
  </property>
  <property fmtid="{D5CDD505-2E9C-101B-9397-08002B2CF9AE}" pid="3" name="ICV">
    <vt:lpwstr>A3D12F3372264340B660DE65425D4541</vt:lpwstr>
  </property>
</Properties>
</file>