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21" r:id="rId2"/>
    <p:sldId id="331" r:id="rId3"/>
    <p:sldId id="302" r:id="rId4"/>
    <p:sldId id="326" r:id="rId5"/>
    <p:sldId id="327" r:id="rId6"/>
    <p:sldId id="329" r:id="rId7"/>
    <p:sldId id="290" r:id="rId8"/>
    <p:sldId id="308" r:id="rId9"/>
    <p:sldId id="310" r:id="rId10"/>
    <p:sldId id="311" r:id="rId11"/>
    <p:sldId id="312" r:id="rId12"/>
    <p:sldId id="292" r:id="rId13"/>
    <p:sldId id="318" r:id="rId14"/>
    <p:sldId id="325" r:id="rId15"/>
    <p:sldId id="305" r:id="rId16"/>
    <p:sldId id="297" r:id="rId17"/>
    <p:sldId id="32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CCFF"/>
    <a:srgbClr val="000099"/>
    <a:srgbClr val="FFFF00"/>
    <a:srgbClr val="0066FF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4" autoAdjust="0"/>
    <p:restoredTop sz="91116" autoAdjust="0"/>
  </p:normalViewPr>
  <p:slideViewPr>
    <p:cSldViewPr>
      <p:cViewPr varScale="1">
        <p:scale>
          <a:sx n="115" d="100"/>
          <a:sy n="115" d="100"/>
        </p:scale>
        <p:origin x="13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18" Type="http://schemas.openxmlformats.org/officeDocument/2006/relationships/image" Target="../media/image23.wmf"/><Relationship Id="rId26" Type="http://schemas.openxmlformats.org/officeDocument/2006/relationships/image" Target="../media/image31.wmf"/><Relationship Id="rId3" Type="http://schemas.openxmlformats.org/officeDocument/2006/relationships/image" Target="../media/image8.wmf"/><Relationship Id="rId21" Type="http://schemas.openxmlformats.org/officeDocument/2006/relationships/image" Target="../media/image26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5" Type="http://schemas.openxmlformats.org/officeDocument/2006/relationships/image" Target="../media/image30.wmf"/><Relationship Id="rId33" Type="http://schemas.openxmlformats.org/officeDocument/2006/relationships/image" Target="../media/image38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29" Type="http://schemas.openxmlformats.org/officeDocument/2006/relationships/image" Target="../media/image34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24" Type="http://schemas.openxmlformats.org/officeDocument/2006/relationships/image" Target="../media/image29.wmf"/><Relationship Id="rId32" Type="http://schemas.openxmlformats.org/officeDocument/2006/relationships/image" Target="../media/image37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23" Type="http://schemas.openxmlformats.org/officeDocument/2006/relationships/image" Target="../media/image28.wmf"/><Relationship Id="rId28" Type="http://schemas.openxmlformats.org/officeDocument/2006/relationships/image" Target="../media/image33.wmf"/><Relationship Id="rId10" Type="http://schemas.openxmlformats.org/officeDocument/2006/relationships/image" Target="../media/image15.wmf"/><Relationship Id="rId19" Type="http://schemas.openxmlformats.org/officeDocument/2006/relationships/image" Target="../media/image24.wmf"/><Relationship Id="rId31" Type="http://schemas.openxmlformats.org/officeDocument/2006/relationships/image" Target="../media/image36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27.wmf"/><Relationship Id="rId27" Type="http://schemas.openxmlformats.org/officeDocument/2006/relationships/image" Target="../media/image32.wmf"/><Relationship Id="rId30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e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1543431A-CE7D-424F-B067-D7505A617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83903B-364A-4AB3-B412-125A7FC6A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AEBE-987D-4639-88B8-4AF9B319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19FD-BA4E-46B0-8DFC-1DC5BEA72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D3CE-D4D7-4D8D-89F0-F1F8DCFA1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0A68-4AF5-4389-8809-EA9599738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9BBB-0F92-436C-8B4E-52E6AC849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246B-86BE-4A36-939B-F5C00D126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AA7E0-D98D-4167-9021-C17E24B1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7294F-3F72-4007-8C37-02B25DDE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72D1-5BF6-41CC-8A5D-515D4515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27D1-7AFD-492B-9A66-D76D2E933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94883-0438-4737-9C43-70F60D4D5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856A-757B-4528-89F3-2F13A9586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0FEA-AF65-48FA-9445-87B728954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087B-D1E1-4D45-9580-F4E57AF2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214182-3DEA-4288-A39A-1B6E5023A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../My%20Documents/Hoahong/bia%20giao%20an9.ppt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image" Target="../media/image58.gi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4.emf"/><Relationship Id="rId3" Type="http://schemas.openxmlformats.org/officeDocument/2006/relationships/audio" Target="../media/audio2.wav"/><Relationship Id="rId7" Type="http://schemas.openxmlformats.org/officeDocument/2006/relationships/image" Target="../media/image60.wmf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8.bin"/><Relationship Id="rId3" Type="http://schemas.openxmlformats.org/officeDocument/2006/relationships/image" Target="../media/image71.gif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67.wmf"/><Relationship Id="rId4" Type="http://schemas.openxmlformats.org/officeDocument/2006/relationships/image" Target="../media/image72.gi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77.gif"/><Relationship Id="rId12" Type="http://schemas.openxmlformats.org/officeDocument/2006/relationships/image" Target="../media/image5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wmf"/><Relationship Id="rId11" Type="http://schemas.openxmlformats.org/officeDocument/2006/relationships/image" Target="../media/image75.wmf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76.gif"/><Relationship Id="rId9" Type="http://schemas.openxmlformats.org/officeDocument/2006/relationships/image" Target="../media/image7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84.gif"/><Relationship Id="rId4" Type="http://schemas.openxmlformats.org/officeDocument/2006/relationships/image" Target="../media/image80.wmf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42" Type="http://schemas.openxmlformats.org/officeDocument/2006/relationships/image" Target="../media/image23.wmf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27.wmf"/><Relationship Id="rId55" Type="http://schemas.openxmlformats.org/officeDocument/2006/relationships/oleObject" Target="../embeddings/oleObject27.bin"/><Relationship Id="rId63" Type="http://schemas.openxmlformats.org/officeDocument/2006/relationships/oleObject" Target="../embeddings/oleObject31.bin"/><Relationship Id="rId68" Type="http://schemas.openxmlformats.org/officeDocument/2006/relationships/image" Target="../media/image36.wmf"/><Relationship Id="rId7" Type="http://schemas.openxmlformats.org/officeDocument/2006/relationships/image" Target="../media/image41.wmf"/><Relationship Id="rId71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2.wmf"/><Relationship Id="rId45" Type="http://schemas.openxmlformats.org/officeDocument/2006/relationships/oleObject" Target="../embeddings/oleObject22.bin"/><Relationship Id="rId53" Type="http://schemas.openxmlformats.org/officeDocument/2006/relationships/oleObject" Target="../embeddings/oleObject26.bin"/><Relationship Id="rId58" Type="http://schemas.openxmlformats.org/officeDocument/2006/relationships/image" Target="../media/image31.wmf"/><Relationship Id="rId66" Type="http://schemas.openxmlformats.org/officeDocument/2006/relationships/image" Target="../media/image35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28.bin"/><Relationship Id="rId61" Type="http://schemas.openxmlformats.org/officeDocument/2006/relationships/oleObject" Target="../embeddings/oleObject30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4.wmf"/><Relationship Id="rId52" Type="http://schemas.openxmlformats.org/officeDocument/2006/relationships/image" Target="../media/image28.wmf"/><Relationship Id="rId60" Type="http://schemas.openxmlformats.org/officeDocument/2006/relationships/image" Target="../media/image32.wmf"/><Relationship Id="rId65" Type="http://schemas.openxmlformats.org/officeDocument/2006/relationships/oleObject" Target="../embeddings/oleObject32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26.wmf"/><Relationship Id="rId56" Type="http://schemas.openxmlformats.org/officeDocument/2006/relationships/image" Target="../media/image30.wmf"/><Relationship Id="rId64" Type="http://schemas.openxmlformats.org/officeDocument/2006/relationships/image" Target="../media/image34.wmf"/><Relationship Id="rId69" Type="http://schemas.openxmlformats.org/officeDocument/2006/relationships/oleObject" Target="../embeddings/oleObject34.bin"/><Relationship Id="rId8" Type="http://schemas.openxmlformats.org/officeDocument/2006/relationships/image" Target="../media/image42.wmf"/><Relationship Id="rId51" Type="http://schemas.openxmlformats.org/officeDocument/2006/relationships/oleObject" Target="../embeddings/oleObject25.bin"/><Relationship Id="rId72" Type="http://schemas.openxmlformats.org/officeDocument/2006/relationships/image" Target="../media/image38.wmf"/><Relationship Id="rId3" Type="http://schemas.openxmlformats.org/officeDocument/2006/relationships/image" Target="../media/image39.wmf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1.wmf"/><Relationship Id="rId46" Type="http://schemas.openxmlformats.org/officeDocument/2006/relationships/image" Target="../media/image25.wmf"/><Relationship Id="rId59" Type="http://schemas.openxmlformats.org/officeDocument/2006/relationships/oleObject" Target="../embeddings/oleObject29.bin"/><Relationship Id="rId67" Type="http://schemas.openxmlformats.org/officeDocument/2006/relationships/oleObject" Target="../embeddings/oleObject33.bin"/><Relationship Id="rId20" Type="http://schemas.openxmlformats.org/officeDocument/2006/relationships/image" Target="../media/image12.wmf"/><Relationship Id="rId41" Type="http://schemas.openxmlformats.org/officeDocument/2006/relationships/oleObject" Target="../embeddings/oleObject20.bin"/><Relationship Id="rId54" Type="http://schemas.openxmlformats.org/officeDocument/2006/relationships/image" Target="../media/image29.wmf"/><Relationship Id="rId62" Type="http://schemas.openxmlformats.org/officeDocument/2006/relationships/image" Target="../media/image33.wmf"/><Relationship Id="rId70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934200" y="4833938"/>
          <a:ext cx="2209800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Clip" r:id="rId4" imgW="1999440" imgH="1831320" progId="MS_ClipArt_Gallery.2">
                  <p:embed/>
                </p:oleObj>
              </mc:Choice>
              <mc:Fallback>
                <p:oleObj name="Clip" r:id="rId4" imgW="1999440" imgH="1831320" progId="MS_ClipArt_Gallery.2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33938"/>
                        <a:ext cx="2209800" cy="2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>
            <a:hlinkClick r:id="rId6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0" y="3810000"/>
          <a:ext cx="14033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Clip" r:id="rId7" imgW="1403280" imgH="2539080" progId="MS_ClipArt_Gallery.2">
                  <p:embed/>
                </p:oleObj>
              </mc:Choice>
              <mc:Fallback>
                <p:oleObj name="Clip" r:id="rId7" imgW="1403280" imgH="2539080" progId="MS_ClipArt_Gallery.2">
                  <p:embed/>
                  <p:pic>
                    <p:nvPicPr>
                      <p:cNvPr id="87044" name="Object 4">
                        <a:hlinkClick r:id="" action="ppaction://hlinkpres?slideindex=1&amp;slidetitle=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0"/>
                        <a:ext cx="14033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52400" y="1724561"/>
            <a:ext cx="8915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 VỀ CẠNH VÀ GÓC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VUÔNG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739208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0"/>
          <p:cNvGrpSpPr>
            <a:grpSpLocks/>
          </p:cNvGrpSpPr>
          <p:nvPr/>
        </p:nvGrpSpPr>
        <p:grpSpPr bwMode="auto">
          <a:xfrm>
            <a:off x="0" y="2667000"/>
            <a:ext cx="2667000" cy="3490913"/>
            <a:chOff x="288" y="528"/>
            <a:chExt cx="1680" cy="2199"/>
          </a:xfrm>
        </p:grpSpPr>
        <p:grpSp>
          <p:nvGrpSpPr>
            <p:cNvPr id="8230" name="Group 61"/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8234" name="Group 62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8240" name="AutoShape 63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824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82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>
                      <a:latin typeface=".VnTime" pitchFamily="34" charset="0"/>
                    </a:rPr>
                    <a:t>B</a:t>
                  </a:r>
                </a:p>
              </p:txBody>
            </p:sp>
            <p:sp>
              <p:nvSpPr>
                <p:cNvPr id="824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>
                      <a:latin typeface=".VnTime" pitchFamily="34" charset="0"/>
                    </a:rPr>
                    <a:t>C</a:t>
                  </a:r>
                </a:p>
              </p:txBody>
            </p:sp>
          </p:grpSp>
          <p:sp>
            <p:nvSpPr>
              <p:cNvPr id="8235" name="Arc 67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Arc 68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37" name="Group 69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8238" name="Line 70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Line 71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31" name="Text Box 72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VNI-Times" pitchFamily="2" charset="0"/>
                </a:rPr>
                <a:t>c</a:t>
              </a:r>
            </a:p>
          </p:txBody>
        </p:sp>
        <p:sp>
          <p:nvSpPr>
            <p:cNvPr id="8232" name="Text Box 7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VNI-Times" pitchFamily="2" charset="0"/>
                </a:rPr>
                <a:t>b</a:t>
              </a:r>
            </a:p>
          </p:txBody>
        </p:sp>
        <p:sp>
          <p:nvSpPr>
            <p:cNvPr id="8233" name="Text Box 74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943100" y="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5238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nn-NO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một tam giác vuông</a:t>
            </a:r>
            <a:r>
              <a:rPr lang="en-US" altLang="en-US" sz="2800" b="1" dirty="0">
                <a:latin typeface="VNI-Times" pitchFamily="2" charset="0"/>
                <a:cs typeface="Arial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                                  </a:t>
            </a: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6248400" y="5943600"/>
            <a:ext cx="2667000" cy="68580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tang góc đối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447800"/>
            <a:ext cx="6553200" cy="523875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  <a:cs typeface="Arial" charset="0"/>
              </a:rPr>
              <a:t>a)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280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 huyền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 với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sin góc đối </a:t>
            </a:r>
            <a:endParaRPr lang="en-US" altLang="en-US" sz="2800" b="1">
              <a:solidFill>
                <a:srgbClr val="0000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14850" y="914400"/>
            <a:ext cx="462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08589" name="AutoShape 45"/>
          <p:cNvSpPr>
            <a:spLocks noChangeArrowheads="1"/>
          </p:cNvSpPr>
          <p:nvPr/>
        </p:nvSpPr>
        <p:spPr bwMode="auto">
          <a:xfrm>
            <a:off x="1828800" y="5791200"/>
            <a:ext cx="2286000" cy="106680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Cạnh góc vuông</a:t>
            </a:r>
          </a:p>
        </p:txBody>
      </p:sp>
      <p:sp>
        <p:nvSpPr>
          <p:cNvPr id="108595" name="AutoShape 51"/>
          <p:cNvSpPr>
            <a:spLocks noChangeArrowheads="1"/>
          </p:cNvSpPr>
          <p:nvPr/>
        </p:nvSpPr>
        <p:spPr bwMode="auto">
          <a:xfrm>
            <a:off x="6324600" y="5943600"/>
            <a:ext cx="2514600" cy="68580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cot góc kề</a:t>
            </a:r>
          </a:p>
        </p:txBody>
      </p:sp>
      <p:sp>
        <p:nvSpPr>
          <p:cNvPr id="8203" name="Text Box 52"/>
          <p:cNvSpPr txBox="1">
            <a:spLocks noChangeArrowheads="1"/>
          </p:cNvSpPr>
          <p:nvPr/>
        </p:nvSpPr>
        <p:spPr bwMode="auto">
          <a:xfrm>
            <a:off x="0" y="1981200"/>
            <a:ext cx="6553200" cy="523875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</a:t>
            </a:r>
            <a:r>
              <a:rPr lang="en-US" altLang="en-US" sz="280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 huyền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 với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cosin góc kề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6610350" y="40005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c</a:t>
            </a:r>
          </a:p>
        </p:txBody>
      </p:sp>
      <p:sp>
        <p:nvSpPr>
          <p:cNvPr id="8205" name="Text Box 28"/>
          <p:cNvSpPr txBox="1">
            <a:spLocks noChangeArrowheads="1"/>
          </p:cNvSpPr>
          <p:nvPr/>
        </p:nvSpPr>
        <p:spPr bwMode="auto">
          <a:xfrm>
            <a:off x="7200900" y="4000500"/>
            <a:ext cx="1428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FF"/>
                </a:solidFill>
                <a:latin typeface="VNI-Times" pitchFamily="2" charset="0"/>
              </a:rPr>
              <a:t>cot C</a:t>
            </a:r>
          </a:p>
        </p:txBody>
      </p:sp>
      <p:sp>
        <p:nvSpPr>
          <p:cNvPr id="8206" name="Text Box 29"/>
          <p:cNvSpPr txBox="1">
            <a:spLocks noChangeArrowheads="1"/>
          </p:cNvSpPr>
          <p:nvPr/>
        </p:nvSpPr>
        <p:spPr bwMode="auto">
          <a:xfrm>
            <a:off x="6915150" y="3886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8207" name="Text Box 53"/>
          <p:cNvSpPr txBox="1">
            <a:spLocks noChangeArrowheads="1"/>
          </p:cNvSpPr>
          <p:nvPr/>
        </p:nvSpPr>
        <p:spPr bwMode="auto">
          <a:xfrm>
            <a:off x="3733800" y="40195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b</a:t>
            </a:r>
          </a:p>
        </p:txBody>
      </p:sp>
      <p:sp>
        <p:nvSpPr>
          <p:cNvPr id="8208" name="Text Box 54"/>
          <p:cNvSpPr txBox="1">
            <a:spLocks noChangeArrowheads="1"/>
          </p:cNvSpPr>
          <p:nvPr/>
        </p:nvSpPr>
        <p:spPr bwMode="auto">
          <a:xfrm>
            <a:off x="4114800" y="40195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=</a:t>
            </a:r>
          </a:p>
        </p:txBody>
      </p:sp>
      <p:sp>
        <p:nvSpPr>
          <p:cNvPr id="8209" name="Text Box 55"/>
          <p:cNvSpPr txBox="1">
            <a:spLocks noChangeArrowheads="1"/>
          </p:cNvSpPr>
          <p:nvPr/>
        </p:nvSpPr>
        <p:spPr bwMode="auto">
          <a:xfrm>
            <a:off x="4533900" y="40005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c </a:t>
            </a:r>
          </a:p>
        </p:txBody>
      </p:sp>
      <p:sp>
        <p:nvSpPr>
          <p:cNvPr id="8210" name="Text Box 56"/>
          <p:cNvSpPr txBox="1">
            <a:spLocks noChangeArrowheads="1"/>
          </p:cNvSpPr>
          <p:nvPr/>
        </p:nvSpPr>
        <p:spPr bwMode="auto">
          <a:xfrm>
            <a:off x="5124450" y="4000500"/>
            <a:ext cx="135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FF"/>
                </a:solidFill>
                <a:latin typeface="VNI-Times" pitchFamily="2" charset="0"/>
              </a:rPr>
              <a:t>tan B</a:t>
            </a:r>
          </a:p>
        </p:txBody>
      </p:sp>
      <p:sp>
        <p:nvSpPr>
          <p:cNvPr id="8211" name="Text Box 57"/>
          <p:cNvSpPr txBox="1">
            <a:spLocks noChangeArrowheads="1"/>
          </p:cNvSpPr>
          <p:nvPr/>
        </p:nvSpPr>
        <p:spPr bwMode="auto">
          <a:xfrm>
            <a:off x="6134100" y="4038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=</a:t>
            </a:r>
          </a:p>
        </p:txBody>
      </p:sp>
      <p:sp>
        <p:nvSpPr>
          <p:cNvPr id="8212" name="Text Box 58"/>
          <p:cNvSpPr txBox="1">
            <a:spLocks noChangeArrowheads="1"/>
          </p:cNvSpPr>
          <p:nvPr/>
        </p:nvSpPr>
        <p:spPr bwMode="auto">
          <a:xfrm>
            <a:off x="4819650" y="39052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108603" name="Text Box 59"/>
          <p:cNvSpPr txBox="1">
            <a:spLocks noChangeArrowheads="1"/>
          </p:cNvSpPr>
          <p:nvPr/>
        </p:nvSpPr>
        <p:spPr bwMode="auto">
          <a:xfrm>
            <a:off x="1371600" y="2743200"/>
            <a:ext cx="7772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dirty="0">
                <a:latin typeface="VNI-Times" pitchFamily="2" charset="0"/>
                <a:cs typeface="Arial" charset="0"/>
              </a:rPr>
              <a:t>b)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2800" b="1" dirty="0">
                <a:latin typeface="VNI-Times" pitchFamily="2" charset="0"/>
                <a:cs typeface="Arial" charset="0"/>
              </a:rPr>
              <a:t>*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Cạnh góc vuông kia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</a:rPr>
              <a:t>nhân với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</a:rPr>
              <a:t>tang góc đối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1371600" y="3333750"/>
            <a:ext cx="7772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</a:t>
            </a:r>
            <a:r>
              <a:rPr lang="en-US" altLang="en-US" sz="280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Cạnh góc vuông kia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nhân với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cotang góc kề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215" name="Text Box 78"/>
          <p:cNvSpPr txBox="1">
            <a:spLocks noChangeArrowheads="1"/>
          </p:cNvSpPr>
          <p:nvPr/>
        </p:nvSpPr>
        <p:spPr bwMode="auto">
          <a:xfrm>
            <a:off x="6610350" y="46863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b</a:t>
            </a:r>
          </a:p>
        </p:txBody>
      </p:sp>
      <p:sp>
        <p:nvSpPr>
          <p:cNvPr id="8216" name="Text Box 79"/>
          <p:cNvSpPr txBox="1">
            <a:spLocks noChangeArrowheads="1"/>
          </p:cNvSpPr>
          <p:nvPr/>
        </p:nvSpPr>
        <p:spPr bwMode="auto">
          <a:xfrm>
            <a:off x="7200900" y="4686300"/>
            <a:ext cx="1428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FF"/>
                </a:solidFill>
                <a:latin typeface="VNI-Times" pitchFamily="2" charset="0"/>
              </a:rPr>
              <a:t>cot B</a:t>
            </a:r>
          </a:p>
        </p:txBody>
      </p:sp>
      <p:sp>
        <p:nvSpPr>
          <p:cNvPr id="8217" name="Text Box 80"/>
          <p:cNvSpPr txBox="1">
            <a:spLocks noChangeArrowheads="1"/>
          </p:cNvSpPr>
          <p:nvPr/>
        </p:nvSpPr>
        <p:spPr bwMode="auto">
          <a:xfrm>
            <a:off x="6915150" y="4572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8218" name="Text Box 81"/>
          <p:cNvSpPr txBox="1">
            <a:spLocks noChangeArrowheads="1"/>
          </p:cNvSpPr>
          <p:nvPr/>
        </p:nvSpPr>
        <p:spPr bwMode="auto">
          <a:xfrm>
            <a:off x="3733800" y="47053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c</a:t>
            </a:r>
          </a:p>
        </p:txBody>
      </p:sp>
      <p:sp>
        <p:nvSpPr>
          <p:cNvPr id="8219" name="Text Box 82"/>
          <p:cNvSpPr txBox="1">
            <a:spLocks noChangeArrowheads="1"/>
          </p:cNvSpPr>
          <p:nvPr/>
        </p:nvSpPr>
        <p:spPr bwMode="auto">
          <a:xfrm>
            <a:off x="4114800" y="47053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=</a:t>
            </a:r>
          </a:p>
        </p:txBody>
      </p:sp>
      <p:sp>
        <p:nvSpPr>
          <p:cNvPr id="8220" name="Text Box 83"/>
          <p:cNvSpPr txBox="1">
            <a:spLocks noChangeArrowheads="1"/>
          </p:cNvSpPr>
          <p:nvPr/>
        </p:nvSpPr>
        <p:spPr bwMode="auto">
          <a:xfrm>
            <a:off x="4533900" y="46863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b </a:t>
            </a:r>
          </a:p>
        </p:txBody>
      </p:sp>
      <p:sp>
        <p:nvSpPr>
          <p:cNvPr id="8221" name="Text Box 84"/>
          <p:cNvSpPr txBox="1">
            <a:spLocks noChangeArrowheads="1"/>
          </p:cNvSpPr>
          <p:nvPr/>
        </p:nvSpPr>
        <p:spPr bwMode="auto">
          <a:xfrm>
            <a:off x="5124450" y="4686300"/>
            <a:ext cx="135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FF"/>
                </a:solidFill>
                <a:latin typeface="VNI-Times" pitchFamily="2" charset="0"/>
              </a:rPr>
              <a:t>tan C</a:t>
            </a:r>
          </a:p>
        </p:txBody>
      </p:sp>
      <p:sp>
        <p:nvSpPr>
          <p:cNvPr id="8222" name="Text Box 85"/>
          <p:cNvSpPr txBox="1">
            <a:spLocks noChangeArrowheads="1"/>
          </p:cNvSpPr>
          <p:nvPr/>
        </p:nvSpPr>
        <p:spPr bwMode="auto">
          <a:xfrm>
            <a:off x="6134100" y="4724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VNI-Times" pitchFamily="2" charset="0"/>
              </a:rPr>
              <a:t>=</a:t>
            </a:r>
          </a:p>
        </p:txBody>
      </p:sp>
      <p:sp>
        <p:nvSpPr>
          <p:cNvPr id="8223" name="Text Box 86"/>
          <p:cNvSpPr txBox="1">
            <a:spLocks noChangeArrowheads="1"/>
          </p:cNvSpPr>
          <p:nvPr/>
        </p:nvSpPr>
        <p:spPr bwMode="auto">
          <a:xfrm>
            <a:off x="4838700" y="45910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VNI-Times" pitchFamily="2" charset="0"/>
              </a:rPr>
              <a:t>.</a:t>
            </a:r>
          </a:p>
        </p:txBody>
      </p:sp>
      <p:sp>
        <p:nvSpPr>
          <p:cNvPr id="108631" name="Text Box 87"/>
          <p:cNvSpPr txBox="1">
            <a:spLocks noChangeArrowheads="1"/>
          </p:cNvSpPr>
          <p:nvPr/>
        </p:nvSpPr>
        <p:spPr bwMode="auto">
          <a:xfrm>
            <a:off x="3733800" y="40195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32" name="Text Box 88"/>
          <p:cNvSpPr txBox="1">
            <a:spLocks noChangeArrowheads="1"/>
          </p:cNvSpPr>
          <p:nvPr/>
        </p:nvSpPr>
        <p:spPr bwMode="auto">
          <a:xfrm>
            <a:off x="3733800" y="47053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3" name="AutoShape 89"/>
          <p:cNvSpPr>
            <a:spLocks noChangeArrowheads="1"/>
          </p:cNvSpPr>
          <p:nvPr/>
        </p:nvSpPr>
        <p:spPr bwMode="auto">
          <a:xfrm>
            <a:off x="4038600" y="5791200"/>
            <a:ext cx="2286000" cy="106680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  <p:sp>
        <p:nvSpPr>
          <p:cNvPr id="108638" name="Text Box 94"/>
          <p:cNvSpPr txBox="1">
            <a:spLocks noChangeArrowheads="1"/>
          </p:cNvSpPr>
          <p:nvPr/>
        </p:nvSpPr>
        <p:spPr bwMode="auto">
          <a:xfrm>
            <a:off x="6610350" y="40005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9" name="Text Box 95"/>
          <p:cNvSpPr txBox="1">
            <a:spLocks noChangeArrowheads="1"/>
          </p:cNvSpPr>
          <p:nvPr/>
        </p:nvSpPr>
        <p:spPr bwMode="auto">
          <a:xfrm>
            <a:off x="6610350" y="46863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43" name="AutoShape 99"/>
          <p:cNvSpPr>
            <a:spLocks noChangeArrowheads="1"/>
          </p:cNvSpPr>
          <p:nvPr/>
        </p:nvSpPr>
        <p:spPr bwMode="auto">
          <a:xfrm>
            <a:off x="4038600" y="5791200"/>
            <a:ext cx="2286000" cy="106680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Cạnh góc vuông kia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animBg="1"/>
      <p:bldP spid="108619" grpId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133600"/>
            <a:ext cx="1866900" cy="2438400"/>
            <a:chOff x="288" y="528"/>
            <a:chExt cx="1680" cy="2341"/>
          </a:xfrm>
        </p:grpSpPr>
        <p:grpSp>
          <p:nvGrpSpPr>
            <p:cNvPr id="9233" name="Group 3"/>
            <p:cNvGrpSpPr>
              <a:grpSpLocks/>
            </p:cNvGrpSpPr>
            <p:nvPr/>
          </p:nvGrpSpPr>
          <p:grpSpPr bwMode="auto">
            <a:xfrm>
              <a:off x="288" y="528"/>
              <a:ext cx="1680" cy="2237"/>
              <a:chOff x="288" y="192"/>
              <a:chExt cx="1680" cy="2237"/>
            </a:xfrm>
          </p:grpSpPr>
          <p:grpSp>
            <p:nvGrpSpPr>
              <p:cNvPr id="9237" name="Group 4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237"/>
                <a:chOff x="288" y="192"/>
                <a:chExt cx="1680" cy="2237"/>
              </a:xfrm>
            </p:grpSpPr>
            <p:sp>
              <p:nvSpPr>
                <p:cNvPr id="9243" name="AutoShape 5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4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92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924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9238" name="Arc 9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Arc 10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0" name="Group 11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9241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Line 13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34" name="Text Box 14"/>
            <p:cNvSpPr txBox="1">
              <a:spLocks noChangeArrowheads="1"/>
            </p:cNvSpPr>
            <p:nvPr/>
          </p:nvSpPr>
          <p:spPr bwMode="auto">
            <a:xfrm>
              <a:off x="305" y="1431"/>
              <a:ext cx="28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9235" name="Text Box 15"/>
            <p:cNvSpPr txBox="1">
              <a:spLocks noChangeArrowheads="1"/>
            </p:cNvSpPr>
            <p:nvPr/>
          </p:nvSpPr>
          <p:spPr bwMode="auto">
            <a:xfrm>
              <a:off x="981" y="2401"/>
              <a:ext cx="28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236" name="Text Box 16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1943100" y="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        TRONG TAM GIÁC VUÔNG</a:t>
            </a: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19050" y="1685925"/>
            <a:ext cx="9144000" cy="5238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một tam giác vuông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2247900" y="2286000"/>
            <a:ext cx="6781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 huyền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 với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sin góc đối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 Box 22"/>
          <p:cNvSpPr txBox="1">
            <a:spLocks noChangeArrowheads="1"/>
          </p:cNvSpPr>
          <p:nvPr/>
        </p:nvSpPr>
        <p:spPr bwMode="auto">
          <a:xfrm>
            <a:off x="4267200" y="1685925"/>
            <a:ext cx="462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moãi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caïnh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goùc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vuoâng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baèng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2247900" y="2895600"/>
            <a:ext cx="6781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 huyền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 với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cosin góc kề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5" name="Text Box 35"/>
          <p:cNvSpPr txBox="1">
            <a:spLocks noChangeArrowheads="1"/>
          </p:cNvSpPr>
          <p:nvPr/>
        </p:nvSpPr>
        <p:spPr bwMode="auto">
          <a:xfrm>
            <a:off x="1219200" y="4392612"/>
            <a:ext cx="7848600" cy="116998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 góc vuông kia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 với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tang góc đối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1219200" y="5029200"/>
            <a:ext cx="78486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cotang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227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11969"/>
              </p:ext>
            </p:extLst>
          </p:nvPr>
        </p:nvGraphicFramePr>
        <p:xfrm>
          <a:off x="3352800" y="3473450"/>
          <a:ext cx="4679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3" imgW="1282144" imgH="177723" progId="Equation.DSMT4">
                  <p:embed/>
                </p:oleObj>
              </mc:Choice>
              <mc:Fallback>
                <p:oleObj name="Equation" r:id="rId3" imgW="1282144" imgH="177723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73450"/>
                        <a:ext cx="46799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71705"/>
              </p:ext>
            </p:extLst>
          </p:nvPr>
        </p:nvGraphicFramePr>
        <p:xfrm>
          <a:off x="3371850" y="3949700"/>
          <a:ext cx="46339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5" imgW="1269449" imgH="177723" progId="Equation.DSMT4">
                  <p:embed/>
                </p:oleObj>
              </mc:Choice>
              <mc:Fallback>
                <p:oleObj name="Equation" r:id="rId5" imgW="1269449" imgH="177723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949700"/>
                        <a:ext cx="46339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60"/>
          <p:cNvGraphicFramePr>
            <a:graphicFrameLocks noChangeAspect="1"/>
          </p:cNvGraphicFramePr>
          <p:nvPr/>
        </p:nvGraphicFramePr>
        <p:xfrm>
          <a:off x="3313113" y="5595938"/>
          <a:ext cx="4911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7" imgW="1345616" imgH="177723" progId="Equation.DSMT4">
                  <p:embed/>
                </p:oleObj>
              </mc:Choice>
              <mc:Fallback>
                <p:oleObj name="Equation" r:id="rId7" imgW="1345616" imgH="177723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5595938"/>
                        <a:ext cx="49117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61"/>
          <p:cNvGraphicFramePr>
            <a:graphicFrameLocks noChangeAspect="1"/>
          </p:cNvGraphicFramePr>
          <p:nvPr/>
        </p:nvGraphicFramePr>
        <p:xfrm>
          <a:off x="3328988" y="6129338"/>
          <a:ext cx="49577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9" imgW="1358310" imgH="177723" progId="Equation.DSMT4">
                  <p:embed/>
                </p:oleObj>
              </mc:Choice>
              <mc:Fallback>
                <p:oleObj name="Equation" r:id="rId9" imgW="1358310" imgH="177723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6129338"/>
                        <a:ext cx="49577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2" name="Picture 63" descr="GUESTA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57150"/>
            <a:ext cx="12938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6200" y="7620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Các hệ thức: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vi-VN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6200" y="1214437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Định lí:</a:t>
            </a:r>
            <a:endParaRPr lang="vi-VN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0"/>
          <p:cNvSpPr>
            <a:spLocks noChangeArrowheads="1"/>
          </p:cNvSpPr>
          <p:nvPr/>
        </p:nvSpPr>
        <p:spPr bwMode="auto">
          <a:xfrm>
            <a:off x="5775325" y="1524000"/>
            <a:ext cx="1341438" cy="1597025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103"/>
          <p:cNvSpPr txBox="1">
            <a:spLocks noChangeArrowheads="1"/>
          </p:cNvSpPr>
          <p:nvPr/>
        </p:nvSpPr>
        <p:spPr bwMode="auto">
          <a:xfrm>
            <a:off x="5372100" y="302895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0244" name="Text Box 104"/>
          <p:cNvSpPr txBox="1">
            <a:spLocks noChangeArrowheads="1"/>
          </p:cNvSpPr>
          <p:nvPr/>
        </p:nvSpPr>
        <p:spPr bwMode="auto">
          <a:xfrm>
            <a:off x="5410200" y="1295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0245" name="Text Box 105"/>
          <p:cNvSpPr txBox="1">
            <a:spLocks noChangeArrowheads="1"/>
          </p:cNvSpPr>
          <p:nvPr/>
        </p:nvSpPr>
        <p:spPr bwMode="auto">
          <a:xfrm>
            <a:off x="7178675" y="298450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0246" name="Arc 106"/>
          <p:cNvSpPr>
            <a:spLocks/>
          </p:cNvSpPr>
          <p:nvPr/>
        </p:nvSpPr>
        <p:spPr bwMode="auto">
          <a:xfrm rot="-4953812">
            <a:off x="6784975" y="2776538"/>
            <a:ext cx="277813" cy="427037"/>
          </a:xfrm>
          <a:custGeom>
            <a:avLst/>
            <a:gdLst>
              <a:gd name="T0" fmla="*/ 0 w 18801"/>
              <a:gd name="T1" fmla="*/ 1182359 h 21600"/>
              <a:gd name="T2" fmla="*/ 60659074 w 18801"/>
              <a:gd name="T3" fmla="*/ 56796554 h 21600"/>
              <a:gd name="T4" fmla="*/ 8285317 w 18801"/>
              <a:gd name="T5" fmla="*/ 16691255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rc 101"/>
          <p:cNvSpPr>
            <a:spLocks/>
          </p:cNvSpPr>
          <p:nvPr/>
        </p:nvSpPr>
        <p:spPr bwMode="auto">
          <a:xfrm rot="7715479">
            <a:off x="5715793" y="1561307"/>
            <a:ext cx="265113" cy="400050"/>
          </a:xfrm>
          <a:custGeom>
            <a:avLst/>
            <a:gdLst>
              <a:gd name="T0" fmla="*/ 23713320 w 17927"/>
              <a:gd name="T1" fmla="*/ 0 h 20317"/>
              <a:gd name="T2" fmla="*/ 57979948 w 17927"/>
              <a:gd name="T3" fmla="*/ 63119529 h 20317"/>
              <a:gd name="T4" fmla="*/ 0 w 17927"/>
              <a:gd name="T5" fmla="*/ 155104231 h 20317"/>
              <a:gd name="T6" fmla="*/ 0 60000 65536"/>
              <a:gd name="T7" fmla="*/ 0 60000 65536"/>
              <a:gd name="T8" fmla="*/ 0 60000 65536"/>
              <a:gd name="T9" fmla="*/ 0 w 17927"/>
              <a:gd name="T10" fmla="*/ 0 h 20317"/>
              <a:gd name="T11" fmla="*/ 17927 w 17927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7" h="20317" fill="none" extrusionOk="0">
                <a:moveTo>
                  <a:pt x="7332" y="-1"/>
                </a:moveTo>
                <a:cubicBezTo>
                  <a:pt x="11653" y="1558"/>
                  <a:pt x="15364" y="4455"/>
                  <a:pt x="17927" y="8267"/>
                </a:cubicBezTo>
              </a:path>
              <a:path w="17927" h="20317" stroke="0" extrusionOk="0">
                <a:moveTo>
                  <a:pt x="7332" y="-1"/>
                </a:moveTo>
                <a:cubicBezTo>
                  <a:pt x="11653" y="1558"/>
                  <a:pt x="15364" y="4455"/>
                  <a:pt x="17927" y="8267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8" name="Group 114"/>
          <p:cNvGrpSpPr>
            <a:grpSpLocks/>
          </p:cNvGrpSpPr>
          <p:nvPr/>
        </p:nvGrpSpPr>
        <p:grpSpPr bwMode="auto">
          <a:xfrm>
            <a:off x="5775325" y="2938463"/>
            <a:ext cx="244475" cy="182562"/>
            <a:chOff x="720" y="1584"/>
            <a:chExt cx="192" cy="192"/>
          </a:xfrm>
        </p:grpSpPr>
        <p:sp>
          <p:nvSpPr>
            <p:cNvPr id="10324" name="Line 112"/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113"/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2819400" y="8382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 đúng , sai trong các câu sau :</a:t>
            </a:r>
            <a:r>
              <a:rPr lang="vi-V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</p:txBody>
      </p:sp>
      <p:graphicFrame>
        <p:nvGraphicFramePr>
          <p:cNvPr id="67617" name="Object 33"/>
          <p:cNvGraphicFramePr>
            <a:graphicFrameLocks noChangeAspect="1"/>
          </p:cNvGraphicFramePr>
          <p:nvPr/>
        </p:nvGraphicFramePr>
        <p:xfrm>
          <a:off x="3906838" y="3581400"/>
          <a:ext cx="23891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4" imgW="977476" imgH="203112" progId="Equation.DSMT4">
                  <p:embed/>
                </p:oleObj>
              </mc:Choice>
              <mc:Fallback>
                <p:oleObj name="Equation" r:id="rId4" imgW="977476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3581400"/>
                        <a:ext cx="238918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8" name="Object 34"/>
          <p:cNvGraphicFramePr>
            <a:graphicFrameLocks noChangeAspect="1"/>
          </p:cNvGraphicFramePr>
          <p:nvPr/>
        </p:nvGraphicFramePr>
        <p:xfrm>
          <a:off x="4017963" y="4343400"/>
          <a:ext cx="2289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6" imgW="927100" imgH="190500" progId="Equation.DSMT4">
                  <p:embed/>
                </p:oleObj>
              </mc:Choice>
              <mc:Fallback>
                <p:oleObj name="Equation" r:id="rId6" imgW="927100" imgH="1905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4343400"/>
                        <a:ext cx="2289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9" name="Object 35"/>
          <p:cNvGraphicFramePr>
            <a:graphicFrameLocks noChangeAspect="1"/>
          </p:cNvGraphicFramePr>
          <p:nvPr/>
        </p:nvGraphicFramePr>
        <p:xfrm>
          <a:off x="3883025" y="5143500"/>
          <a:ext cx="2403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8" imgW="1028700" imgH="190500" progId="Equation.DSMT4">
                  <p:embed/>
                </p:oleObj>
              </mc:Choice>
              <mc:Fallback>
                <p:oleObj name="Equation" r:id="rId8" imgW="1028700" imgH="1905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5143500"/>
                        <a:ext cx="240347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1" name="Object 37"/>
          <p:cNvGraphicFramePr>
            <a:graphicFrameLocks noChangeAspect="1"/>
          </p:cNvGraphicFramePr>
          <p:nvPr/>
        </p:nvGraphicFramePr>
        <p:xfrm>
          <a:off x="3981450" y="5867400"/>
          <a:ext cx="24193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10" imgW="799753" imgH="203112" progId="Equation.DSMT4">
                  <p:embed/>
                </p:oleObj>
              </mc:Choice>
              <mc:Fallback>
                <p:oleObj name="Equation" r:id="rId10" imgW="799753" imgH="203112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5867400"/>
                        <a:ext cx="24193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858000" y="3657600"/>
            <a:ext cx="758825" cy="533400"/>
            <a:chOff x="5088" y="1536"/>
            <a:chExt cx="478" cy="336"/>
          </a:xfrm>
        </p:grpSpPr>
        <p:grpSp>
          <p:nvGrpSpPr>
            <p:cNvPr id="10319" name="Group 40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21" name="AutoShape 41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22" name="AutoShape 42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23" name="AutoShape 43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20" name="Oval 44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858000" y="4419600"/>
            <a:ext cx="758825" cy="533400"/>
            <a:chOff x="5088" y="1536"/>
            <a:chExt cx="478" cy="336"/>
          </a:xfrm>
        </p:grpSpPr>
        <p:grpSp>
          <p:nvGrpSpPr>
            <p:cNvPr id="10314" name="Group 47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16" name="AutoShape 4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7" name="AutoShape 4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8" name="AutoShape 5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15" name="Oval 51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838950" y="5143500"/>
            <a:ext cx="758825" cy="533400"/>
            <a:chOff x="5088" y="1536"/>
            <a:chExt cx="478" cy="336"/>
          </a:xfrm>
        </p:grpSpPr>
        <p:grpSp>
          <p:nvGrpSpPr>
            <p:cNvPr id="10309" name="Group 53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11" name="AutoShape 54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2" name="AutoShape 55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3" name="AutoShape 56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10" name="Oval 57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Đ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838950" y="5886450"/>
            <a:ext cx="758825" cy="533400"/>
            <a:chOff x="5088" y="1536"/>
            <a:chExt cx="478" cy="336"/>
          </a:xfrm>
        </p:grpSpPr>
        <p:grpSp>
          <p:nvGrpSpPr>
            <p:cNvPr id="10304" name="Group 59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06" name="AutoShape 60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7" name="AutoShape 61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8" name="AutoShape 62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05" name="Oval 63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3048000" y="3581400"/>
            <a:ext cx="762000" cy="650875"/>
            <a:chOff x="108" y="876"/>
            <a:chExt cx="480" cy="410"/>
          </a:xfrm>
        </p:grpSpPr>
        <p:sp>
          <p:nvSpPr>
            <p:cNvPr id="10296" name="Text Box 65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97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98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300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301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02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0303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299" name="Text Box 88"/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3048000" y="4362450"/>
            <a:ext cx="762000" cy="650875"/>
            <a:chOff x="108" y="876"/>
            <a:chExt cx="480" cy="410"/>
          </a:xfrm>
        </p:grpSpPr>
        <p:sp>
          <p:nvSpPr>
            <p:cNvPr id="10288" name="Text Box 74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89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90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92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93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94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0295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291" name="Text Box 88"/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3048000" y="5143500"/>
            <a:ext cx="762000" cy="650875"/>
            <a:chOff x="108" y="876"/>
            <a:chExt cx="480" cy="410"/>
          </a:xfrm>
        </p:grpSpPr>
        <p:sp>
          <p:nvSpPr>
            <p:cNvPr id="10280" name="Text Box 83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81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82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84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85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86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0287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283" name="Text Box 88"/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</p:grpSp>
      <p:grpSp>
        <p:nvGrpSpPr>
          <p:cNvPr id="20" name="Group 91"/>
          <p:cNvGrpSpPr>
            <a:grpSpLocks/>
          </p:cNvGrpSpPr>
          <p:nvPr/>
        </p:nvGrpSpPr>
        <p:grpSpPr bwMode="auto">
          <a:xfrm>
            <a:off x="3048000" y="5924550"/>
            <a:ext cx="762000" cy="650875"/>
            <a:chOff x="108" y="876"/>
            <a:chExt cx="480" cy="410"/>
          </a:xfrm>
        </p:grpSpPr>
        <p:sp>
          <p:nvSpPr>
            <p:cNvPr id="10272" name="Text Box 92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73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07"/>
              <a:chOff x="1415" y="1276"/>
              <a:chExt cx="266" cy="307"/>
            </a:xfrm>
          </p:grpSpPr>
          <p:grpSp>
            <p:nvGrpSpPr>
              <p:cNvPr id="10274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76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77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78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0279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275" name="Text Box 88"/>
              <p:cNvSpPr txBox="1">
                <a:spLocks noChangeArrowheads="1"/>
              </p:cNvSpPr>
              <p:nvPr/>
            </p:nvSpPr>
            <p:spPr bwMode="gray">
              <a:xfrm>
                <a:off x="1433" y="1292"/>
                <a:ext cx="213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</p:grpSp>
      <p:sp>
        <p:nvSpPr>
          <p:cNvPr id="10262" name="Rectangle 120"/>
          <p:cNvSpPr>
            <a:spLocks noChangeArrowheads="1"/>
          </p:cNvSpPr>
          <p:nvPr/>
        </p:nvSpPr>
        <p:spPr bwMode="auto">
          <a:xfrm>
            <a:off x="0" y="-20638"/>
            <a:ext cx="2743200" cy="696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3" name="Rectangle 12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1657350" y="0"/>
            <a:ext cx="6057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        TRONG TAM GIÁC VUÔNG</a:t>
            </a:r>
          </a:p>
        </p:txBody>
      </p:sp>
      <p:sp>
        <p:nvSpPr>
          <p:cNvPr id="10265" name="Text Box 123"/>
          <p:cNvSpPr txBox="1">
            <a:spLocks noChangeArrowheads="1"/>
          </p:cNvSpPr>
          <p:nvPr/>
        </p:nvSpPr>
        <p:spPr bwMode="auto">
          <a:xfrm>
            <a:off x="38100" y="78105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u="sng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C3300"/>
                </a:solidFill>
                <a:latin typeface="Times New Roman" pitchFamily="18" charset="0"/>
              </a:rPr>
              <a:t>Định</a:t>
            </a:r>
            <a:r>
              <a:rPr lang="en-US" sz="2400" b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C3300"/>
                </a:solidFill>
                <a:latin typeface="Times New Roman" pitchFamily="18" charset="0"/>
              </a:rPr>
              <a:t>lí</a:t>
            </a:r>
            <a:r>
              <a:rPr lang="en-US" sz="2400" b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66" name="Text Box 124"/>
          <p:cNvSpPr txBox="1">
            <a:spLocks noChangeArrowheads="1"/>
          </p:cNvSpPr>
          <p:nvPr/>
        </p:nvSpPr>
        <p:spPr bwMode="auto">
          <a:xfrm>
            <a:off x="38100" y="1143000"/>
            <a:ext cx="2705100" cy="18097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n-NO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một tam giác vuông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0" hangingPunct="0">
              <a:spcBef>
                <a:spcPct val="20000"/>
              </a:spcBef>
            </a:pPr>
            <a:r>
              <a:rPr 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a) Cạnh huyền nhân với sin góc đối hoặc nhân với côsin góc kề.</a:t>
            </a:r>
          </a:p>
        </p:txBody>
      </p:sp>
      <p:sp>
        <p:nvSpPr>
          <p:cNvPr id="10267" name="Text Box 125"/>
          <p:cNvSpPr txBox="1">
            <a:spLocks noChangeArrowheads="1"/>
          </p:cNvSpPr>
          <p:nvPr/>
        </p:nvSpPr>
        <p:spPr bwMode="auto">
          <a:xfrm>
            <a:off x="0" y="3352800"/>
            <a:ext cx="2590800" cy="1200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   b) Cạnh góc vuông kia nhân với tang góc đối hoặc nhân với côtang góc kề.</a:t>
            </a:r>
          </a:p>
        </p:txBody>
      </p:sp>
      <p:sp>
        <p:nvSpPr>
          <p:cNvPr id="10268" name="Text Box 126"/>
          <p:cNvSpPr txBox="1">
            <a:spLocks noChangeArrowheads="1"/>
          </p:cNvSpPr>
          <p:nvPr/>
        </p:nvSpPr>
        <p:spPr bwMode="auto">
          <a:xfrm>
            <a:off x="2895600" y="13716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9" name="Text Box 127"/>
          <p:cNvSpPr txBox="1">
            <a:spLocks noChangeArrowheads="1"/>
          </p:cNvSpPr>
          <p:nvPr/>
        </p:nvSpPr>
        <p:spPr bwMode="auto">
          <a:xfrm>
            <a:off x="5391150" y="21336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0270" name="Text Box 128"/>
          <p:cNvSpPr txBox="1">
            <a:spLocks noChangeArrowheads="1"/>
          </p:cNvSpPr>
          <p:nvPr/>
        </p:nvSpPr>
        <p:spPr bwMode="auto">
          <a:xfrm>
            <a:off x="6172200" y="29718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0271" name="Text Box 129"/>
          <p:cNvSpPr txBox="1">
            <a:spLocks noChangeArrowheads="1"/>
          </p:cNvSpPr>
          <p:nvPr/>
        </p:nvSpPr>
        <p:spPr bwMode="auto">
          <a:xfrm>
            <a:off x="6477000" y="19812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3"/>
          <p:cNvSpPr>
            <a:spLocks/>
          </p:cNvSpPr>
          <p:nvPr/>
        </p:nvSpPr>
        <p:spPr bwMode="auto">
          <a:xfrm rot="-9026731">
            <a:off x="6205538" y="2147888"/>
            <a:ext cx="228600" cy="152400"/>
          </a:xfrm>
          <a:custGeom>
            <a:avLst/>
            <a:gdLst>
              <a:gd name="T0" fmla="*/ 0 w 96"/>
              <a:gd name="T1" fmla="*/ 241935000 h 96"/>
              <a:gd name="T2" fmla="*/ 0 w 96"/>
              <a:gd name="T3" fmla="*/ 0 h 96"/>
              <a:gd name="T4" fmla="*/ 544353750 w 96"/>
              <a:gd name="T5" fmla="*/ 0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1860" name="Picture 4" descr="sun3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-2000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8248650" y="323850"/>
            <a:ext cx="547688" cy="547688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8243888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8243888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8243888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1871" name="Oval 15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8243888" y="333375"/>
            <a:ext cx="547687" cy="547688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8243888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1877" name="Oval 21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8208963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8243888" y="296863"/>
            <a:ext cx="547687" cy="547687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94" name="Picture 38" descr="ag00040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1175" y="1143000"/>
            <a:ext cx="1012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95" name="Rectangle 39"/>
          <p:cNvSpPr>
            <a:spLocks noGrp="1" noChangeArrowheads="1"/>
          </p:cNvSpPr>
          <p:nvPr>
            <p:ph/>
          </p:nvPr>
        </p:nvSpPr>
        <p:spPr>
          <a:xfrm>
            <a:off x="228600" y="152401"/>
            <a:ext cx="8229600" cy="3962399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        TRONG TAM GIÁC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4" name="Line 40"/>
          <p:cNvSpPr>
            <a:spLocks noChangeShapeType="1"/>
          </p:cNvSpPr>
          <p:nvPr/>
        </p:nvSpPr>
        <p:spPr bwMode="auto">
          <a:xfrm>
            <a:off x="3581400" y="3581400"/>
            <a:ext cx="458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65" name="Group 41"/>
          <p:cNvGrpSpPr>
            <a:grpSpLocks/>
          </p:cNvGrpSpPr>
          <p:nvPr/>
        </p:nvGrpSpPr>
        <p:grpSpPr bwMode="auto">
          <a:xfrm>
            <a:off x="3429000" y="1047750"/>
            <a:ext cx="4953000" cy="3000375"/>
            <a:chOff x="780" y="876"/>
            <a:chExt cx="3120" cy="1890"/>
          </a:xfrm>
        </p:grpSpPr>
        <p:sp>
          <p:nvSpPr>
            <p:cNvPr id="14370" name="Line 42"/>
            <p:cNvSpPr>
              <a:spLocks noChangeShapeType="1"/>
            </p:cNvSpPr>
            <p:nvPr/>
          </p:nvSpPr>
          <p:spPr bwMode="auto">
            <a:xfrm>
              <a:off x="2952" y="1162"/>
              <a:ext cx="0" cy="1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Rectangle 43"/>
            <p:cNvSpPr>
              <a:spLocks noChangeArrowheads="1"/>
            </p:cNvSpPr>
            <p:nvPr/>
          </p:nvSpPr>
          <p:spPr bwMode="auto">
            <a:xfrm>
              <a:off x="2958" y="2407"/>
              <a:ext cx="63" cy="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372" name="Object 44"/>
            <p:cNvGraphicFramePr>
              <a:graphicFrameLocks noChangeAspect="1"/>
            </p:cNvGraphicFramePr>
            <p:nvPr/>
          </p:nvGraphicFramePr>
          <p:xfrm>
            <a:off x="2928" y="1584"/>
            <a:ext cx="326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584"/>
                          <a:ext cx="326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3" name="Line 45"/>
            <p:cNvSpPr>
              <a:spLocks noChangeShapeType="1"/>
            </p:cNvSpPr>
            <p:nvPr/>
          </p:nvSpPr>
          <p:spPr bwMode="auto">
            <a:xfrm flipV="1">
              <a:off x="868" y="1149"/>
              <a:ext cx="2101" cy="1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Text Box 46"/>
            <p:cNvSpPr txBox="1">
              <a:spLocks noChangeArrowheads="1"/>
            </p:cNvSpPr>
            <p:nvPr/>
          </p:nvSpPr>
          <p:spPr bwMode="auto">
            <a:xfrm>
              <a:off x="2912" y="876"/>
              <a:ext cx="1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4375" name="Text Box 47"/>
            <p:cNvSpPr txBox="1">
              <a:spLocks noChangeArrowheads="1"/>
            </p:cNvSpPr>
            <p:nvPr/>
          </p:nvSpPr>
          <p:spPr bwMode="auto">
            <a:xfrm>
              <a:off x="780" y="2460"/>
              <a:ext cx="1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4376" name="Text Box 48"/>
            <p:cNvSpPr txBox="1">
              <a:spLocks noChangeArrowheads="1"/>
            </p:cNvSpPr>
            <p:nvPr/>
          </p:nvSpPr>
          <p:spPr bwMode="auto">
            <a:xfrm>
              <a:off x="3713" y="2447"/>
              <a:ext cx="1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4377" name="Text Box 49"/>
            <p:cNvSpPr txBox="1">
              <a:spLocks noChangeArrowheads="1"/>
            </p:cNvSpPr>
            <p:nvPr/>
          </p:nvSpPr>
          <p:spPr bwMode="auto">
            <a:xfrm>
              <a:off x="2832" y="2475"/>
              <a:ext cx="1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graphicFrame>
          <p:nvGraphicFramePr>
            <p:cNvPr id="14378" name="Object 50"/>
            <p:cNvGraphicFramePr>
              <a:graphicFrameLocks noChangeAspect="1"/>
            </p:cNvGraphicFramePr>
            <p:nvPr/>
          </p:nvGraphicFramePr>
          <p:xfrm>
            <a:off x="1726" y="1480"/>
            <a:ext cx="362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5" name="Equation" r:id="rId7" imgW="317225" imgH="203024" progId="Equation.DSMT4">
                    <p:embed/>
                  </p:oleObj>
                </mc:Choice>
                <mc:Fallback>
                  <p:oleObj name="Equation" r:id="rId7" imgW="317225" imgH="203024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1480"/>
                          <a:ext cx="362" cy="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9" name="Line 51"/>
            <p:cNvSpPr>
              <a:spLocks noChangeShapeType="1"/>
            </p:cNvSpPr>
            <p:nvPr/>
          </p:nvSpPr>
          <p:spPr bwMode="auto">
            <a:xfrm>
              <a:off x="2964" y="1152"/>
              <a:ext cx="818" cy="1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80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4883776"/>
                </p:ext>
              </p:extLst>
            </p:nvPr>
          </p:nvGraphicFramePr>
          <p:xfrm>
            <a:off x="3399" y="1580"/>
            <a:ext cx="261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9" y="1580"/>
                          <a:ext cx="261" cy="3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66" name="Group 65"/>
          <p:cNvGrpSpPr>
            <a:grpSpLocks/>
          </p:cNvGrpSpPr>
          <p:nvPr/>
        </p:nvGrpSpPr>
        <p:grpSpPr bwMode="auto">
          <a:xfrm>
            <a:off x="3732213" y="1504950"/>
            <a:ext cx="3492500" cy="2376488"/>
            <a:chOff x="971" y="1164"/>
            <a:chExt cx="2200" cy="1497"/>
          </a:xfrm>
        </p:grpSpPr>
        <p:sp>
          <p:nvSpPr>
            <p:cNvPr id="14368" name="Arc 66"/>
            <p:cNvSpPr>
              <a:spLocks/>
            </p:cNvSpPr>
            <p:nvPr/>
          </p:nvSpPr>
          <p:spPr bwMode="auto">
            <a:xfrm rot="2627681">
              <a:off x="971" y="2146"/>
              <a:ext cx="332" cy="515"/>
            </a:xfrm>
            <a:custGeom>
              <a:avLst/>
              <a:gdLst>
                <a:gd name="T0" fmla="*/ 0 w 17692"/>
                <a:gd name="T1" fmla="*/ 0 h 19968"/>
                <a:gd name="T2" fmla="*/ 0 w 17692"/>
                <a:gd name="T3" fmla="*/ 0 h 19968"/>
                <a:gd name="T4" fmla="*/ 0 w 17692"/>
                <a:gd name="T5" fmla="*/ 0 h 1996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9968"/>
                <a:gd name="T11" fmla="*/ 17692 w 17692"/>
                <a:gd name="T12" fmla="*/ 19968 h 19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9968" fill="none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</a:path>
                <a:path w="17692" h="19968" stroke="0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  <a:lnTo>
                    <a:pt x="0" y="19968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33CCCC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Arc 67"/>
            <p:cNvSpPr>
              <a:spLocks/>
            </p:cNvSpPr>
            <p:nvPr/>
          </p:nvSpPr>
          <p:spPr bwMode="auto">
            <a:xfrm rot="8221370">
              <a:off x="2870" y="1164"/>
              <a:ext cx="301" cy="532"/>
            </a:xfrm>
            <a:custGeom>
              <a:avLst/>
              <a:gdLst>
                <a:gd name="T0" fmla="*/ 0 w 16446"/>
                <a:gd name="T1" fmla="*/ 0 h 20649"/>
                <a:gd name="T2" fmla="*/ 0 w 16446"/>
                <a:gd name="T3" fmla="*/ 0 h 20649"/>
                <a:gd name="T4" fmla="*/ 0 w 16446"/>
                <a:gd name="T5" fmla="*/ 0 h 20649"/>
                <a:gd name="T6" fmla="*/ 0 60000 65536"/>
                <a:gd name="T7" fmla="*/ 0 60000 65536"/>
                <a:gd name="T8" fmla="*/ 0 60000 65536"/>
                <a:gd name="T9" fmla="*/ 0 w 16446"/>
                <a:gd name="T10" fmla="*/ 0 h 20649"/>
                <a:gd name="T11" fmla="*/ 16446 w 16446"/>
                <a:gd name="T12" fmla="*/ 20649 h 206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6" h="20649" fill="none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</a:path>
                <a:path w="16446" h="20649" stroke="0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  <a:lnTo>
                    <a:pt x="0" y="20649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7" name="Text Box 68"/>
          <p:cNvSpPr txBox="1">
            <a:spLocks noChangeArrowheads="1"/>
          </p:cNvSpPr>
          <p:nvPr/>
        </p:nvSpPr>
        <p:spPr bwMode="auto">
          <a:xfrm>
            <a:off x="4191000" y="310515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en-US" sz="24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325" y="4648200"/>
            <a:ext cx="461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8. sin30</a:t>
            </a:r>
            <a:r>
              <a:rPr lang="vi-VN" sz="2400" b="1" i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4cm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912377"/>
              </p:ext>
            </p:extLst>
          </p:nvPr>
        </p:nvGraphicFramePr>
        <p:xfrm>
          <a:off x="187325" y="5936397"/>
          <a:ext cx="20081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" name="Equation" r:id="rId11" imgW="888840" imgH="241200" progId="Equation.DSMT4">
                  <p:embed/>
                </p:oleObj>
              </mc:Choice>
              <mc:Fallback>
                <p:oleObj name="Equation" r:id="rId11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325" y="5936397"/>
                        <a:ext cx="200818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17562"/>
              </p:ext>
            </p:extLst>
          </p:nvPr>
        </p:nvGraphicFramePr>
        <p:xfrm>
          <a:off x="6448425" y="2438400"/>
          <a:ext cx="409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" name="Equation" r:id="rId13" imgW="409406" imgH="485874" progId="Equation.DSMT4">
                  <p:embed/>
                </p:oleObj>
              </mc:Choice>
              <mc:Fallback>
                <p:oleObj name="Equation" r:id="rId13" imgW="409406" imgH="4858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8425" y="2438400"/>
                        <a:ext cx="4095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228600" y="3886200"/>
            <a:ext cx="8477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:Độ dài x bằng: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4cm		   B. 7cm		C. 5cm			D. 6cm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2400" y="5105400"/>
            <a:ext cx="8707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:Độ dài y gần bằng: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5,1cm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5,2cm		C. 6,2cm		D. 6,3cm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82045"/>
              </p:ext>
            </p:extLst>
          </p:nvPr>
        </p:nvGraphicFramePr>
        <p:xfrm>
          <a:off x="2209800" y="5867400"/>
          <a:ext cx="4965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" name="Equation" r:id="rId15" imgW="2793960" imgH="431640" progId="Equation.DSMT4">
                  <p:embed/>
                </p:oleObj>
              </mc:Choice>
              <mc:Fallback>
                <p:oleObj name="Equation" r:id="rId15" imgW="2793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09800" y="5867400"/>
                        <a:ext cx="49657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28600" y="4267200"/>
            <a:ext cx="406400" cy="40957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96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85750" defTabSz="1096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6963" indent="-228600" defTabSz="1096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 defTabSz="1096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3925" indent="-228600" defTabSz="1096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11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83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55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27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.VnTime" panose="020B7200000000000000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133600" y="5534025"/>
            <a:ext cx="406400" cy="40957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96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85750" defTabSz="1096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6963" indent="-228600" defTabSz="1096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 defTabSz="1096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3925" indent="-228600" defTabSz="1096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11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83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55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2725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6" descr="avion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75438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685800" y="1177925"/>
            <a:ext cx="7543800" cy="2022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0" y="381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6858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6343650" y="1676400"/>
            <a:ext cx="0" cy="1981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362700" y="1485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61722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 chiếc máy bay bay lên với vận tốc 500km/h. Đường bay lên tạo với phương nằm ngang một góc 30</a:t>
            </a:r>
            <a:r>
              <a:rPr lang="vi-VN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Hỏi sau 1,2 phút máy bay bay cao được bao nhiêu kilomét theo phương thẳng đứng 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0600" y="1733550"/>
            <a:ext cx="5334000" cy="1905000"/>
            <a:chOff x="528" y="768"/>
            <a:chExt cx="3360" cy="1200"/>
          </a:xfrm>
        </p:grpSpPr>
        <p:sp>
          <p:nvSpPr>
            <p:cNvPr id="11289" name="AutoShape 18"/>
            <p:cNvSpPr>
              <a:spLocks noChangeArrowheads="1"/>
            </p:cNvSpPr>
            <p:nvPr/>
          </p:nvSpPr>
          <p:spPr bwMode="auto">
            <a:xfrm flipH="1">
              <a:off x="528" y="768"/>
              <a:ext cx="3360" cy="1200"/>
            </a:xfrm>
            <a:prstGeom prst="rtTriangl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0" name="Line 19"/>
            <p:cNvSpPr>
              <a:spLocks noChangeShapeType="1"/>
            </p:cNvSpPr>
            <p:nvPr/>
          </p:nvSpPr>
          <p:spPr bwMode="auto">
            <a:xfrm flipH="1">
              <a:off x="3744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0"/>
            <p:cNvSpPr>
              <a:spLocks noChangeShapeType="1"/>
            </p:cNvSpPr>
            <p:nvPr/>
          </p:nvSpPr>
          <p:spPr bwMode="auto">
            <a:xfrm>
              <a:off x="374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Line 30"/>
          <p:cNvSpPr>
            <a:spLocks noChangeShapeType="1"/>
          </p:cNvSpPr>
          <p:nvPr/>
        </p:nvSpPr>
        <p:spPr bwMode="auto">
          <a:xfrm flipV="1">
            <a:off x="1143000" y="1711325"/>
            <a:ext cx="525780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533400" y="53340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90600" y="3217863"/>
            <a:ext cx="1158875" cy="603250"/>
            <a:chOff x="588" y="1707"/>
            <a:chExt cx="730" cy="380"/>
          </a:xfrm>
        </p:grpSpPr>
        <p:graphicFrame>
          <p:nvGraphicFramePr>
            <p:cNvPr id="11287" name="Object 35"/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7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11287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8" name="Arc 36"/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457200" y="6248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sau 1,2 phút máy lên cao được 5(km)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76250" y="2667000"/>
            <a:ext cx="2143125" cy="1208088"/>
            <a:chOff x="288" y="1632"/>
            <a:chExt cx="1350" cy="761"/>
          </a:xfrm>
        </p:grpSpPr>
        <p:pic>
          <p:nvPicPr>
            <p:cNvPr id="11285" name="Picture 57" descr="avion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434036" flipH="1">
              <a:off x="451" y="1763"/>
              <a:ext cx="569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AutoShape 60"/>
            <p:cNvSpPr>
              <a:spLocks noChangeArrowheads="1"/>
            </p:cNvSpPr>
            <p:nvPr/>
          </p:nvSpPr>
          <p:spPr bwMode="auto">
            <a:xfrm rot="-1041612">
              <a:off x="288" y="1632"/>
              <a:ext cx="1350" cy="344"/>
            </a:xfrm>
            <a:prstGeom prst="cloudCallout">
              <a:avLst>
                <a:gd name="adj1" fmla="val 880755"/>
                <a:gd name="adj2" fmla="val -1293815"/>
              </a:avLst>
            </a:prstGeom>
            <a:gradFill rotWithShape="1">
              <a:gsLst>
                <a:gs pos="0">
                  <a:srgbClr val="CCFF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V=500kmh</a:t>
              </a:r>
            </a:p>
          </p:txBody>
        </p:sp>
      </p:grpSp>
      <p:graphicFrame>
        <p:nvGraphicFramePr>
          <p:cNvPr id="9120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575329"/>
              </p:ext>
            </p:extLst>
          </p:nvPr>
        </p:nvGraphicFramePr>
        <p:xfrm>
          <a:off x="1295400" y="5715000"/>
          <a:ext cx="6243637" cy="67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8" imgW="3009900" imgH="393700" progId="Equation.DSMT4">
                  <p:embed/>
                </p:oleObj>
              </mc:Choice>
              <mc:Fallback>
                <p:oleObj name="Equation" r:id="rId8" imgW="3009900" imgH="393700" progId="Equation.DSMT4">
                  <p:embed/>
                  <p:pic>
                    <p:nvPicPr>
                      <p:cNvPr id="9120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6243637" cy="6761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3581400" y="12192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1,2phút</a:t>
            </a:r>
          </a:p>
        </p:txBody>
      </p:sp>
      <p:graphicFrame>
        <p:nvGraphicFramePr>
          <p:cNvPr id="9120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323346"/>
              </p:ext>
            </p:extLst>
          </p:nvPr>
        </p:nvGraphicFramePr>
        <p:xfrm>
          <a:off x="831850" y="4699503"/>
          <a:ext cx="7550150" cy="71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10" imgW="3314700" imgH="393700" progId="Equation.DSMT4">
                  <p:embed/>
                </p:oleObj>
              </mc:Choice>
              <mc:Fallback>
                <p:oleObj name="Equation" r:id="rId10" imgW="3314700" imgH="393700" progId="Equation.DSMT4">
                  <p:embed/>
                  <p:pic>
                    <p:nvPicPr>
                      <p:cNvPr id="9120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699503"/>
                        <a:ext cx="7550150" cy="7106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68" descr="GUESTA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6388" y="6137275"/>
            <a:ext cx="12938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205" name="Picture 69" descr="Cau ho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05550" y="2324100"/>
            <a:ext cx="557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878897"/>
            <a:ext cx="8305800" cy="92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BH 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13826"/>
      </p:ext>
    </p:extLst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4114 -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91148" grpId="0" animBg="1"/>
      <p:bldP spid="91151" grpId="0"/>
      <p:bldP spid="91157" grpId="0"/>
      <p:bldP spid="91167" grpId="0"/>
      <p:bldP spid="91173" grpId="0"/>
      <p:bldP spid="9120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00100" y="180975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0"/>
            <a:ext cx="88392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 2: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2600" b="1" dirty="0" smtClean="0">
                <a:solidFill>
                  <a:srgbClr val="000000"/>
                </a:solidFill>
                <a:latin typeface="Times New Roman" pitchFamily="18" charset="0"/>
              </a:rPr>
              <a:t>Một </a:t>
            </a:r>
            <a:r>
              <a:rPr lang="vi-VN" sz="2600" b="1" dirty="0">
                <a:solidFill>
                  <a:srgbClr val="000000"/>
                </a:solidFill>
                <a:latin typeface="Times New Roman" pitchFamily="18" charset="0"/>
              </a:rPr>
              <a:t>chiếc thang dài 3m. Cần đặt chân thang cách chân tường một khoảng bằng bao nhiêu để nó tạo với mặt đất một góc “an toàn” 65</a:t>
            </a:r>
            <a:r>
              <a:rPr lang="vi-VN" sz="2600" b="1" baseline="300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vi-VN" sz="2600" b="1" dirty="0">
                <a:solidFill>
                  <a:srgbClr val="000000"/>
                </a:solidFill>
                <a:latin typeface="Times New Roman" pitchFamily="18" charset="0"/>
              </a:rPr>
              <a:t>  (tức là đảm bảo thang không bị đổ khi sử dụng) </a:t>
            </a:r>
            <a:endParaRPr lang="vi-VN" sz="2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973512" y="1809750"/>
            <a:ext cx="44958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3105150" y="3138488"/>
            <a:ext cx="1219200" cy="3871912"/>
            <a:chOff x="1946" y="1998"/>
            <a:chExt cx="768" cy="2439"/>
          </a:xfrm>
        </p:grpSpPr>
        <p:sp>
          <p:nvSpPr>
            <p:cNvPr id="12307" name="AutoShape 6"/>
            <p:cNvSpPr>
              <a:spLocks noChangeArrowheads="1"/>
            </p:cNvSpPr>
            <p:nvPr/>
          </p:nvSpPr>
          <p:spPr bwMode="auto">
            <a:xfrm rot="6843225">
              <a:off x="1110" y="2834"/>
              <a:ext cx="2439" cy="768"/>
            </a:xfrm>
            <a:prstGeom prst="triangle">
              <a:avLst>
                <a:gd name="adj" fmla="val 750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8" name="Line 9"/>
            <p:cNvSpPr>
              <a:spLocks noChangeShapeType="1"/>
            </p:cNvSpPr>
            <p:nvPr/>
          </p:nvSpPr>
          <p:spPr bwMode="auto">
            <a:xfrm>
              <a:off x="2316" y="3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10"/>
            <p:cNvSpPr>
              <a:spLocks noChangeShapeType="1"/>
            </p:cNvSpPr>
            <p:nvPr/>
          </p:nvSpPr>
          <p:spPr bwMode="auto">
            <a:xfrm flipV="1">
              <a:off x="2316" y="376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Rectangle 8"/>
          <p:cNvSpPr>
            <a:spLocks noChangeArrowheads="1"/>
          </p:cNvSpPr>
          <p:nvPr/>
        </p:nvSpPr>
        <p:spPr bwMode="auto">
          <a:xfrm rot="-4142025">
            <a:off x="2887662" y="47132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3399"/>
                </a:solidFill>
                <a:latin typeface="VNI-Times" pitchFamily="2" charset="0"/>
              </a:rPr>
              <a:t>3m</a:t>
            </a:r>
          </a:p>
        </p:txBody>
      </p:sp>
      <p:grpSp>
        <p:nvGrpSpPr>
          <p:cNvPr id="12295" name="Group 15"/>
          <p:cNvGrpSpPr>
            <a:grpSpLocks/>
          </p:cNvGrpSpPr>
          <p:nvPr/>
        </p:nvGrpSpPr>
        <p:grpSpPr bwMode="auto">
          <a:xfrm>
            <a:off x="2324100" y="5924550"/>
            <a:ext cx="876300" cy="620713"/>
            <a:chOff x="1464" y="3732"/>
            <a:chExt cx="552" cy="391"/>
          </a:xfrm>
        </p:grpSpPr>
        <p:sp>
          <p:nvSpPr>
            <p:cNvPr id="12305" name="Arc 12"/>
            <p:cNvSpPr>
              <a:spLocks/>
            </p:cNvSpPr>
            <p:nvPr/>
          </p:nvSpPr>
          <p:spPr bwMode="auto">
            <a:xfrm rot="-601909">
              <a:off x="1464" y="3948"/>
              <a:ext cx="415" cy="175"/>
            </a:xfrm>
            <a:custGeom>
              <a:avLst/>
              <a:gdLst>
                <a:gd name="T0" fmla="*/ 0 w 21267"/>
                <a:gd name="T1" fmla="*/ 0 h 20718"/>
                <a:gd name="T2" fmla="*/ 0 w 21267"/>
                <a:gd name="T3" fmla="*/ 0 h 20718"/>
                <a:gd name="T4" fmla="*/ 0 w 21267"/>
                <a:gd name="T5" fmla="*/ 0 h 20718"/>
                <a:gd name="T6" fmla="*/ 0 60000 65536"/>
                <a:gd name="T7" fmla="*/ 0 60000 65536"/>
                <a:gd name="T8" fmla="*/ 0 60000 65536"/>
                <a:gd name="T9" fmla="*/ 0 w 21267"/>
                <a:gd name="T10" fmla="*/ 0 h 20718"/>
                <a:gd name="T11" fmla="*/ 21267 w 21267"/>
                <a:gd name="T12" fmla="*/ 20718 h 20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7" h="20718" fill="none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</a:path>
                <a:path w="21267" h="20718" stroke="0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  <a:lnTo>
                    <a:pt x="0" y="20718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F66FF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3"/>
            <p:cNvSpPr>
              <a:spLocks noChangeArrowheads="1"/>
            </p:cNvSpPr>
            <p:nvPr/>
          </p:nvSpPr>
          <p:spPr bwMode="auto">
            <a:xfrm>
              <a:off x="1584" y="373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 b="1">
                  <a:solidFill>
                    <a:srgbClr val="003399"/>
                  </a:solidFill>
                  <a:latin typeface="VNI-Times" pitchFamily="2" charset="0"/>
                </a:rPr>
                <a:t>65</a:t>
              </a:r>
              <a:r>
                <a:rPr lang="en-US" altLang="en-US" sz="2400" b="1" baseline="30000">
                  <a:solidFill>
                    <a:srgbClr val="003399"/>
                  </a:solidFill>
                  <a:latin typeface="VNI-Times" pitchFamily="2" charset="0"/>
                </a:rPr>
                <a:t>o</a:t>
              </a:r>
              <a:endParaRPr lang="en-US" altLang="en-US" sz="2400" b="1">
                <a:solidFill>
                  <a:srgbClr val="003399"/>
                </a:solidFill>
                <a:latin typeface="VNI-Times" pitchFamily="2" charset="0"/>
              </a:endParaRPr>
            </a:p>
          </p:txBody>
        </p:sp>
      </p:grp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648200" y="443865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vi-VN" sz="2400" dirty="0">
                <a:solidFill>
                  <a:srgbClr val="000000"/>
                </a:solidFill>
                <a:latin typeface="Times New Roman" pitchFamily="18" charset="0"/>
              </a:rPr>
              <a:t>Chân chiếc thang cần phải đặt cách chân tường một khoảng gần bằng 1,27(m)</a:t>
            </a:r>
          </a:p>
        </p:txBody>
      </p:sp>
      <p:graphicFrame>
        <p:nvGraphicFramePr>
          <p:cNvPr id="96274" name="Object 18"/>
          <p:cNvGraphicFramePr>
            <a:graphicFrameLocks noChangeAspect="1"/>
          </p:cNvGraphicFramePr>
          <p:nvPr/>
        </p:nvGraphicFramePr>
        <p:xfrm>
          <a:off x="4953000" y="2590800"/>
          <a:ext cx="25368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4" imgW="1066337" imgH="177723" progId="Equation.DSMT4">
                  <p:embed/>
                </p:oleObj>
              </mc:Choice>
              <mc:Fallback>
                <p:oleObj name="Equation" r:id="rId4" imgW="1066337" imgH="177723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90800"/>
                        <a:ext cx="25368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3886200" y="5943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A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21336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B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3962400" y="2819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C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4648200" y="1905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62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54148"/>
              </p:ext>
            </p:extLst>
          </p:nvPr>
        </p:nvGraphicFramePr>
        <p:xfrm>
          <a:off x="5564188" y="3090863"/>
          <a:ext cx="3351212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6" imgW="1409400" imgH="482400" progId="Equation.DSMT4">
                  <p:embed/>
                </p:oleObj>
              </mc:Choice>
              <mc:Fallback>
                <p:oleObj name="Equation" r:id="rId6" imgW="1409400" imgH="482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090863"/>
                        <a:ext cx="3351212" cy="117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  <p:bldP spid="96276" grpId="0"/>
      <p:bldP spid="96277" grpId="0"/>
      <p:bldP spid="96278" grpId="0"/>
      <p:bldP spid="962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381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VNI-Times" pitchFamily="2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124693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3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403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sz="2800" b="1" i="1" dirty="0">
                <a:solidFill>
                  <a:srgbClr val="000000"/>
                </a:solidFill>
                <a:latin typeface="Times New Roman" pitchFamily="18" charset="0"/>
              </a:rPr>
              <a:t>Nêu cách tính khoảng cách từ người đi ngựa đến tòa nhà ? </a:t>
            </a: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/>
        </p:nvGraphicFramePr>
        <p:xfrm>
          <a:off x="5791200" y="609600"/>
          <a:ext cx="1981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Clip" r:id="rId3" imgW="5997575" imgH="4044950" progId="">
                  <p:embed/>
                </p:oleObj>
              </mc:Choice>
              <mc:Fallback>
                <p:oleObj name="Clip" r:id="rId3" imgW="5997575" imgH="404495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09600"/>
                        <a:ext cx="19812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Line 11"/>
          <p:cNvSpPr>
            <a:spLocks noChangeShapeType="1"/>
          </p:cNvSpPr>
          <p:nvPr/>
        </p:nvSpPr>
        <p:spPr bwMode="auto">
          <a:xfrm>
            <a:off x="533400" y="31242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 flipV="1">
            <a:off x="990600" y="1295400"/>
            <a:ext cx="5105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H="1">
            <a:off x="2590800" y="1295400"/>
            <a:ext cx="3505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>
            <a:off x="7947025" y="12954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990600" y="33528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4572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6096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8200" y="838200"/>
            <a:ext cx="5562600" cy="2286000"/>
            <a:chOff x="528" y="528"/>
            <a:chExt cx="3504" cy="1440"/>
          </a:xfrm>
        </p:grpSpPr>
        <p:grpSp>
          <p:nvGrpSpPr>
            <p:cNvPr id="13337" name="Group 24"/>
            <p:cNvGrpSpPr>
              <a:grpSpLocks/>
            </p:cNvGrpSpPr>
            <p:nvPr/>
          </p:nvGrpSpPr>
          <p:grpSpPr bwMode="auto">
            <a:xfrm>
              <a:off x="528" y="816"/>
              <a:ext cx="3360" cy="1152"/>
              <a:chOff x="528" y="768"/>
              <a:chExt cx="3360" cy="1200"/>
            </a:xfrm>
          </p:grpSpPr>
          <p:sp>
            <p:nvSpPr>
              <p:cNvPr id="13339" name="AutoShape 21"/>
              <p:cNvSpPr>
                <a:spLocks noChangeArrowheads="1"/>
              </p:cNvSpPr>
              <p:nvPr/>
            </p:nvSpPr>
            <p:spPr bwMode="auto">
              <a:xfrm flipH="1">
                <a:off x="528" y="768"/>
                <a:ext cx="3360" cy="1200"/>
              </a:xfrm>
              <a:prstGeom prst="rtTriangle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3340" name="Line 22"/>
              <p:cNvSpPr>
                <a:spLocks noChangeShapeType="1"/>
              </p:cNvSpPr>
              <p:nvPr/>
            </p:nvSpPr>
            <p:spPr bwMode="auto">
              <a:xfrm flipH="1">
                <a:off x="3744" y="1824"/>
                <a:ext cx="144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23"/>
              <p:cNvSpPr>
                <a:spLocks noChangeShapeType="1"/>
              </p:cNvSpPr>
              <p:nvPr/>
            </p:nvSpPr>
            <p:spPr bwMode="auto">
              <a:xfrm>
                <a:off x="3744" y="1824"/>
                <a:ext cx="0" cy="144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3744" y="5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.VnTime" pitchFamily="34" charset="0"/>
                </a:rPr>
                <a:t>C</a:t>
              </a:r>
            </a:p>
          </p:txBody>
        </p:sp>
      </p:grpSp>
      <p:grpSp>
        <p:nvGrpSpPr>
          <p:cNvPr id="13326" name="Group 32"/>
          <p:cNvGrpSpPr>
            <a:grpSpLocks/>
          </p:cNvGrpSpPr>
          <p:nvPr/>
        </p:nvGrpSpPr>
        <p:grpSpPr bwMode="auto">
          <a:xfrm>
            <a:off x="933450" y="2709863"/>
            <a:ext cx="1158875" cy="603250"/>
            <a:chOff x="588" y="1707"/>
            <a:chExt cx="730" cy="380"/>
          </a:xfrm>
        </p:grpSpPr>
        <p:graphicFrame>
          <p:nvGraphicFramePr>
            <p:cNvPr id="13335" name="Object 28"/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2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6" name="Arc 29"/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8096250" y="1931988"/>
          <a:ext cx="725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7" imgW="330057" imgH="203112" progId="Equation.DSMT4">
                  <p:embed/>
                </p:oleObj>
              </mc:Choice>
              <mc:Fallback>
                <p:oleObj name="Equation" r:id="rId7" imgW="330057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1931988"/>
                        <a:ext cx="7254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809" name="Picture 33" descr="Cau ho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3352800"/>
            <a:ext cx="557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07975" y="2476500"/>
            <a:ext cx="1320800" cy="685800"/>
            <a:chOff x="194" y="1488"/>
            <a:chExt cx="832" cy="432"/>
          </a:xfrm>
        </p:grpSpPr>
        <p:pic>
          <p:nvPicPr>
            <p:cNvPr id="13333" name="Picture 10" descr="Horse-02-jun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823011">
              <a:off x="336" y="1488"/>
              <a:ext cx="69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4" name="AutoShape 34"/>
            <p:cNvSpPr>
              <a:spLocks noChangeArrowheads="1"/>
            </p:cNvSpPr>
            <p:nvPr/>
          </p:nvSpPr>
          <p:spPr bwMode="auto">
            <a:xfrm rot="517732">
              <a:off x="194" y="1842"/>
              <a:ext cx="527" cy="78"/>
            </a:xfrm>
            <a:prstGeom prst="cloudCallout">
              <a:avLst>
                <a:gd name="adj1" fmla="val 26782"/>
                <a:gd name="adj2" fmla="val 60769"/>
              </a:avLst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altLang="en-US" sz="2400">
                <a:latin typeface="VNI-Times" pitchFamily="2" charset="0"/>
              </a:endParaRPr>
            </a:p>
          </p:txBody>
        </p:sp>
      </p:grpSp>
      <p:sp>
        <p:nvSpPr>
          <p:cNvPr id="75812" name="Text Box 36"/>
          <p:cNvSpPr txBox="1">
            <a:spLocks noChangeArrowheads="1"/>
          </p:cNvSpPr>
          <p:nvPr/>
        </p:nvSpPr>
        <p:spPr bwMode="auto">
          <a:xfrm>
            <a:off x="322262" y="4800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BC. cot 20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1" name="Rectangle 4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1943100" y="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        TRONG TAM GIÁC VUÔNG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85163"/>
              </p:ext>
            </p:extLst>
          </p:nvPr>
        </p:nvGraphicFramePr>
        <p:xfrm>
          <a:off x="3751262" y="4747626"/>
          <a:ext cx="3640138" cy="66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Equation" r:id="rId11" imgW="1231560" imgH="215640" progId="Equation.DSMT4">
                  <p:embed/>
                </p:oleObj>
              </mc:Choice>
              <mc:Fallback>
                <p:oleObj name="Equation" r:id="rId11" imgW="1231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1262" y="4747626"/>
                        <a:ext cx="3640138" cy="66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574268"/>
            <a:ext cx="9204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khoảng cách từ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đi ngựa đến tòa nhà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gần bằng 69m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29167 0.007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5691 -0.00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-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animBg="1"/>
      <p:bldP spid="7581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381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76400" y="5588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BÀI</a:t>
            </a:r>
            <a:r>
              <a:rPr lang="vi-VN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5" name="Text Box 33"/>
          <p:cNvSpPr txBox="1">
            <a:spLocks noChangeArrowheads="1"/>
          </p:cNvSpPr>
          <p:nvPr/>
        </p:nvSpPr>
        <p:spPr bwMode="auto">
          <a:xfrm>
            <a:off x="152400" y="1219200"/>
            <a:ext cx="8763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35"/>
          <p:cNvSpPr txBox="1">
            <a:spLocks noChangeArrowheads="1"/>
          </p:cNvSpPr>
          <p:nvPr/>
        </p:nvSpPr>
        <p:spPr bwMode="auto">
          <a:xfrm>
            <a:off x="228600" y="2209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53; 54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113 SBT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950" name="Text Box 126"/>
          <p:cNvSpPr txBox="1">
            <a:spLocks noChangeArrowheads="1"/>
          </p:cNvSpPr>
          <p:nvPr/>
        </p:nvSpPr>
        <p:spPr bwMode="auto">
          <a:xfrm>
            <a:off x="228600" y="2819400"/>
            <a:ext cx="8610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6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8" y="0"/>
            <a:ext cx="4220548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114800" cy="43838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572000"/>
            <a:ext cx="9906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HÌNH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1" y="4572000"/>
            <a:ext cx="1066799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HÌNH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38100"/>
            <a:ext cx="706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3886200" y="762000"/>
            <a:ext cx="5257800" cy="4926013"/>
          </a:xfrm>
          <a:prstGeom prst="wedgeEllipseCallout">
            <a:avLst>
              <a:gd name="adj1" fmla="val -55134"/>
              <a:gd name="adj2" fmla="val -27343"/>
            </a:avLst>
          </a:prstGeom>
          <a:solidFill>
            <a:srgbClr val="CCFFCC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toán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</a:rPr>
              <a:t>Một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</a:rPr>
              <a:t>chiếc thang dài 3m. Cần đặt chân thang cách chân tường một khoảng bằng bao nhiêu để nó tạo với mặt đất một góc “an toàn” 65</a:t>
            </a:r>
            <a:r>
              <a:rPr lang="vi-VN" sz="2400" b="1" baseline="30000" dirty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</a:rPr>
              <a:t>(tức là đảm bảo thang không bị đổ khi sử dụng) 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2971800" y="6216650"/>
            <a:ext cx="140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>
                <a:solidFill>
                  <a:srgbClr val="003399"/>
                </a:solidFill>
                <a:latin typeface="VNI-Times" pitchFamily="2" charset="0"/>
              </a:rPr>
              <a:t>?</a:t>
            </a:r>
            <a:r>
              <a:rPr lang="en-US" altLang="en-US" sz="2800" b="1">
                <a:solidFill>
                  <a:srgbClr val="003399"/>
                </a:solidFill>
                <a:latin typeface="VNI-Times" pitchFamily="2" charset="0"/>
              </a:rPr>
              <a:t>(m)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2419350" y="6038850"/>
            <a:ext cx="1346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67050" y="1828800"/>
            <a:ext cx="990600" cy="4781550"/>
            <a:chOff x="1934" y="1187"/>
            <a:chExt cx="624" cy="2976"/>
          </a:xfrm>
        </p:grpSpPr>
        <p:sp>
          <p:nvSpPr>
            <p:cNvPr id="5131" name="AutoShape 12"/>
            <p:cNvSpPr>
              <a:spLocks noChangeArrowheads="1"/>
            </p:cNvSpPr>
            <p:nvPr/>
          </p:nvSpPr>
          <p:spPr bwMode="auto">
            <a:xfrm rot="6285157">
              <a:off x="758" y="2363"/>
              <a:ext cx="2976" cy="624"/>
            </a:xfrm>
            <a:prstGeom prst="triangle">
              <a:avLst>
                <a:gd name="adj" fmla="val 855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5132" name="Group 17"/>
            <p:cNvGrpSpPr>
              <a:grpSpLocks/>
            </p:cNvGrpSpPr>
            <p:nvPr/>
          </p:nvGrpSpPr>
          <p:grpSpPr bwMode="auto">
            <a:xfrm>
              <a:off x="2184" y="3660"/>
              <a:ext cx="96" cy="144"/>
              <a:chOff x="2196" y="3600"/>
              <a:chExt cx="96" cy="144"/>
            </a:xfrm>
          </p:grpSpPr>
          <p:sp>
            <p:nvSpPr>
              <p:cNvPr id="5133" name="Line 15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16"/>
              <p:cNvSpPr>
                <a:spLocks noChangeShapeType="1"/>
              </p:cNvSpPr>
              <p:nvPr/>
            </p:nvSpPr>
            <p:spPr bwMode="auto">
              <a:xfrm flipV="1">
                <a:off x="2196" y="3600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43150" y="5638800"/>
            <a:ext cx="1346200" cy="760413"/>
            <a:chOff x="1476" y="3552"/>
            <a:chExt cx="848" cy="479"/>
          </a:xfrm>
        </p:grpSpPr>
        <p:sp>
          <p:nvSpPr>
            <p:cNvPr id="5129" name="Arc 19"/>
            <p:cNvSpPr>
              <a:spLocks/>
            </p:cNvSpPr>
            <p:nvPr/>
          </p:nvSpPr>
          <p:spPr bwMode="auto">
            <a:xfrm rot="-367053">
              <a:off x="1512" y="3765"/>
              <a:ext cx="466" cy="266"/>
            </a:xfrm>
            <a:custGeom>
              <a:avLst/>
              <a:gdLst>
                <a:gd name="T0" fmla="*/ 0 w 19188"/>
                <a:gd name="T1" fmla="*/ 0 h 21064"/>
                <a:gd name="T2" fmla="*/ 0 w 19188"/>
                <a:gd name="T3" fmla="*/ 0 h 21064"/>
                <a:gd name="T4" fmla="*/ 0 w 19188"/>
                <a:gd name="T5" fmla="*/ 0 h 21064"/>
                <a:gd name="T6" fmla="*/ 0 60000 65536"/>
                <a:gd name="T7" fmla="*/ 0 60000 65536"/>
                <a:gd name="T8" fmla="*/ 0 60000 65536"/>
                <a:gd name="T9" fmla="*/ 0 w 19188"/>
                <a:gd name="T10" fmla="*/ 0 h 21064"/>
                <a:gd name="T11" fmla="*/ 19188 w 19188"/>
                <a:gd name="T12" fmla="*/ 21064 h 21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88" h="21064" fill="none" extrusionOk="0">
                  <a:moveTo>
                    <a:pt x="4781" y="-1"/>
                  </a:moveTo>
                  <a:cubicBezTo>
                    <a:pt x="10991" y="1409"/>
                    <a:pt x="16263" y="5487"/>
                    <a:pt x="19187" y="11145"/>
                  </a:cubicBezTo>
                </a:path>
                <a:path w="19188" h="21064" stroke="0" extrusionOk="0">
                  <a:moveTo>
                    <a:pt x="4781" y="-1"/>
                  </a:moveTo>
                  <a:cubicBezTo>
                    <a:pt x="10991" y="1409"/>
                    <a:pt x="16263" y="5487"/>
                    <a:pt x="19187" y="11145"/>
                  </a:cubicBezTo>
                  <a:lnTo>
                    <a:pt x="0" y="21064"/>
                  </a:lnTo>
                  <a:lnTo>
                    <a:pt x="4781" y="-1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20"/>
            <p:cNvSpPr>
              <a:spLocks noChangeArrowheads="1"/>
            </p:cNvSpPr>
            <p:nvPr/>
          </p:nvSpPr>
          <p:spPr bwMode="auto">
            <a:xfrm>
              <a:off x="1476" y="3552"/>
              <a:ext cx="8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3200" b="1">
                  <a:solidFill>
                    <a:srgbClr val="FF0000"/>
                  </a:solidFill>
                  <a:latin typeface="VNI-Times" pitchFamily="2" charset="0"/>
                </a:rPr>
                <a:t>65</a:t>
              </a:r>
              <a:r>
                <a:rPr lang="en-US" altLang="en-US" sz="3200" b="1" baseline="30000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 sz="3200" b="1">
                <a:solidFill>
                  <a:srgbClr val="FF0000"/>
                </a:solidFill>
                <a:latin typeface="VNI-Times" pitchFamily="2" charset="0"/>
              </a:endParaRPr>
            </a:p>
          </p:txBody>
        </p:sp>
      </p:grpSp>
      <p:sp>
        <p:nvSpPr>
          <p:cNvPr id="89110" name="Rectangle 22"/>
          <p:cNvSpPr>
            <a:spLocks noChangeArrowheads="1"/>
          </p:cNvSpPr>
          <p:nvPr/>
        </p:nvSpPr>
        <p:spPr bwMode="auto">
          <a:xfrm rot="-4740591">
            <a:off x="2614613" y="3900487"/>
            <a:ext cx="114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3m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9" grpId="0"/>
      <p:bldP spid="89098" grpId="0" animBg="1"/>
      <p:bldP spid="89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2362200" y="101025"/>
            <a:ext cx="41366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33400"/>
            <a:ext cx="906780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1.Kiến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828800"/>
            <a:ext cx="8915400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2.Kỹ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038600"/>
            <a:ext cx="89916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926267"/>
            <a:ext cx="8991600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ChangeArrowheads="1"/>
          </p:cNvSpPr>
          <p:nvPr/>
        </p:nvSpPr>
        <p:spPr bwMode="auto">
          <a:xfrm>
            <a:off x="1066800" y="101025"/>
            <a:ext cx="660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 CHÍNH CỦA BÀI HỌC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995930"/>
            <a:ext cx="9067800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062730"/>
            <a:ext cx="8915400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205730"/>
            <a:ext cx="8991600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388366"/>
            <a:ext cx="8991600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23" y="2946400"/>
            <a:ext cx="47498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51" name="Object 7"/>
          <p:cNvGraphicFramePr>
            <a:graphicFrameLocks noChangeAspect="1"/>
          </p:cNvGraphicFramePr>
          <p:nvPr>
            <p:extLst/>
          </p:nvPr>
        </p:nvGraphicFramePr>
        <p:xfrm>
          <a:off x="5350623" y="5099050"/>
          <a:ext cx="3825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2"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185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623" y="5099050"/>
                        <a:ext cx="38258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293">
            <a:off x="7254830" y="4263231"/>
            <a:ext cx="19478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9741">
            <a:off x="4918186" y="3868026"/>
            <a:ext cx="1752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81600"/>
            <a:ext cx="2314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55" name="Object 11"/>
          <p:cNvGraphicFramePr>
            <a:graphicFrameLocks noChangeAspect="1"/>
          </p:cNvGraphicFramePr>
          <p:nvPr>
            <p:extLst/>
          </p:nvPr>
        </p:nvGraphicFramePr>
        <p:xfrm>
          <a:off x="190500" y="2849563"/>
          <a:ext cx="11207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3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185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849563"/>
                        <a:ext cx="11207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6" name="Object 12"/>
          <p:cNvGraphicFramePr>
            <a:graphicFrameLocks noChangeAspect="1"/>
          </p:cNvGraphicFramePr>
          <p:nvPr>
            <p:extLst/>
          </p:nvPr>
        </p:nvGraphicFramePr>
        <p:xfrm>
          <a:off x="160338" y="3797300"/>
          <a:ext cx="12112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4" name="Equation" r:id="rId11" imgW="507960" imgH="152280" progId="Equation.DSMT4">
                  <p:embed/>
                </p:oleObj>
              </mc:Choice>
              <mc:Fallback>
                <p:oleObj name="Equation" r:id="rId11" imgW="507960" imgH="152280" progId="Equation.DSMT4">
                  <p:embed/>
                  <p:pic>
                    <p:nvPicPr>
                      <p:cNvPr id="1853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797300"/>
                        <a:ext cx="12112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7" name="Object 13"/>
          <p:cNvGraphicFramePr>
            <a:graphicFrameLocks noChangeAspect="1"/>
          </p:cNvGraphicFramePr>
          <p:nvPr>
            <p:extLst/>
          </p:nvPr>
        </p:nvGraphicFramePr>
        <p:xfrm>
          <a:off x="188913" y="4887913"/>
          <a:ext cx="1212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5"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185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4887913"/>
                        <a:ext cx="12128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8" name="Object 14"/>
          <p:cNvGraphicFramePr>
            <a:graphicFrameLocks noChangeAspect="1"/>
          </p:cNvGraphicFramePr>
          <p:nvPr>
            <p:extLst/>
          </p:nvPr>
        </p:nvGraphicFramePr>
        <p:xfrm>
          <a:off x="288925" y="5888038"/>
          <a:ext cx="11826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6" name="Equation" r:id="rId15" imgW="495000" imgH="177480" progId="Equation.DSMT4">
                  <p:embed/>
                </p:oleObj>
              </mc:Choice>
              <mc:Fallback>
                <p:oleObj name="Equation" r:id="rId15" imgW="495000" imgH="177480" progId="Equation.DSMT4">
                  <p:embed/>
                  <p:pic>
                    <p:nvPicPr>
                      <p:cNvPr id="1853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5888038"/>
                        <a:ext cx="11826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9" name="Object 15"/>
          <p:cNvGraphicFramePr>
            <a:graphicFrameLocks noChangeAspect="1"/>
          </p:cNvGraphicFramePr>
          <p:nvPr>
            <p:extLst/>
          </p:nvPr>
        </p:nvGraphicFramePr>
        <p:xfrm>
          <a:off x="1282700" y="2532063"/>
          <a:ext cx="2816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7" name="Equation" r:id="rId17" imgW="1180800" imgH="406080" progId="Equation.DSMT4">
                  <p:embed/>
                </p:oleObj>
              </mc:Choice>
              <mc:Fallback>
                <p:oleObj name="Equation" r:id="rId17" imgW="1180800" imgH="406080" progId="Equation.DSMT4">
                  <p:embed/>
                  <p:pic>
                    <p:nvPicPr>
                      <p:cNvPr id="1853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532063"/>
                        <a:ext cx="2816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0" name="Object 16"/>
          <p:cNvGraphicFramePr>
            <a:graphicFrameLocks noChangeAspect="1"/>
          </p:cNvGraphicFramePr>
          <p:nvPr>
            <p:extLst/>
          </p:nvPr>
        </p:nvGraphicFramePr>
        <p:xfrm>
          <a:off x="3581400" y="3505200"/>
          <a:ext cx="606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8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1853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05200"/>
                        <a:ext cx="6064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>
            <p:extLst/>
          </p:nvPr>
        </p:nvGraphicFramePr>
        <p:xfrm>
          <a:off x="1655763" y="5591175"/>
          <a:ext cx="1301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9" name="Equation" r:id="rId21" imgW="545760" imgH="190440" progId="Equation.DSMT4">
                  <p:embed/>
                </p:oleObj>
              </mc:Choice>
              <mc:Fallback>
                <p:oleObj name="Equation" r:id="rId21" imgW="545760" imgH="190440" progId="Equation.DSMT4">
                  <p:embed/>
                  <p:pic>
                    <p:nvPicPr>
                      <p:cNvPr id="1853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5591175"/>
                        <a:ext cx="13017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>
            <p:extLst/>
          </p:nvPr>
        </p:nvGraphicFramePr>
        <p:xfrm>
          <a:off x="1190625" y="2989263"/>
          <a:ext cx="20907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0" name="Equation" r:id="rId23" imgW="876240" imgH="215640" progId="Equation.DSMT4">
                  <p:embed/>
                </p:oleObj>
              </mc:Choice>
              <mc:Fallback>
                <p:oleObj name="Equation" r:id="rId23" imgW="876240" imgH="215640" progId="Equation.DSMT4">
                  <p:embed/>
                  <p:pic>
                    <p:nvPicPr>
                      <p:cNvPr id="18536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989263"/>
                        <a:ext cx="209073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>
            <p:extLst/>
          </p:nvPr>
        </p:nvGraphicFramePr>
        <p:xfrm>
          <a:off x="1352550" y="4649788"/>
          <a:ext cx="14239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1" name="Equation" r:id="rId25" imgW="596880" imgH="190440" progId="Equation.DSMT4">
                  <p:embed/>
                </p:oleObj>
              </mc:Choice>
              <mc:Fallback>
                <p:oleObj name="Equation" r:id="rId25" imgW="596880" imgH="190440" progId="Equation.DSMT4">
                  <p:embed/>
                  <p:pic>
                    <p:nvPicPr>
                      <p:cNvPr id="1853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649788"/>
                        <a:ext cx="14239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>
            <p:extLst/>
          </p:nvPr>
        </p:nvGraphicFramePr>
        <p:xfrm>
          <a:off x="1408112" y="5030787"/>
          <a:ext cx="1301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2" name="Equation" r:id="rId27" imgW="545760" imgH="190440" progId="Equation.DSMT4">
                  <p:embed/>
                </p:oleObj>
              </mc:Choice>
              <mc:Fallback>
                <p:oleObj name="Equation" r:id="rId27" imgW="545760" imgH="190440" progId="Equation.DSMT4">
                  <p:embed/>
                  <p:pic>
                    <p:nvPicPr>
                      <p:cNvPr id="18536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5030787"/>
                        <a:ext cx="13017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5" name="Object 21"/>
          <p:cNvGraphicFramePr>
            <a:graphicFrameLocks noChangeAspect="1"/>
          </p:cNvGraphicFramePr>
          <p:nvPr>
            <p:extLst/>
          </p:nvPr>
        </p:nvGraphicFramePr>
        <p:xfrm>
          <a:off x="1689100" y="5972175"/>
          <a:ext cx="14239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" name="Equation" r:id="rId29" imgW="596880" imgH="190440" progId="Equation.DSMT4">
                  <p:embed/>
                </p:oleObj>
              </mc:Choice>
              <mc:Fallback>
                <p:oleObj name="Equation" r:id="rId29" imgW="596880" imgH="190440" progId="Equation.DSMT4">
                  <p:embed/>
                  <p:pic>
                    <p:nvPicPr>
                      <p:cNvPr id="1853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972175"/>
                        <a:ext cx="14239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6" name="Object 22"/>
          <p:cNvGraphicFramePr>
            <a:graphicFrameLocks noChangeAspect="1"/>
          </p:cNvGraphicFramePr>
          <p:nvPr>
            <p:extLst/>
          </p:nvPr>
        </p:nvGraphicFramePr>
        <p:xfrm>
          <a:off x="1600200" y="3429000"/>
          <a:ext cx="13017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" name="Equation" r:id="rId31" imgW="545760" imgH="190440" progId="Equation.DSMT4">
                  <p:embed/>
                </p:oleObj>
              </mc:Choice>
              <mc:Fallback>
                <p:oleObj name="Equation" r:id="rId31" imgW="545760" imgH="190440" progId="Equation.DSMT4">
                  <p:embed/>
                  <p:pic>
                    <p:nvPicPr>
                      <p:cNvPr id="1853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29000"/>
                        <a:ext cx="13017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7" name="Object 23"/>
          <p:cNvGraphicFramePr>
            <a:graphicFrameLocks noChangeAspect="1"/>
          </p:cNvGraphicFramePr>
          <p:nvPr>
            <p:extLst/>
          </p:nvPr>
        </p:nvGraphicFramePr>
        <p:xfrm>
          <a:off x="1330325" y="3492500"/>
          <a:ext cx="30892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" name="Equation" r:id="rId33" imgW="1295280" imgH="419040" progId="Equation.DSMT4">
                  <p:embed/>
                </p:oleObj>
              </mc:Choice>
              <mc:Fallback>
                <p:oleObj name="Equation" r:id="rId33" imgW="1295280" imgH="419040" progId="Equation.DSMT4">
                  <p:embed/>
                  <p:pic>
                    <p:nvPicPr>
                      <p:cNvPr id="1853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492500"/>
                        <a:ext cx="30892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8" name="Object 24"/>
          <p:cNvGraphicFramePr>
            <a:graphicFrameLocks noChangeAspect="1"/>
          </p:cNvGraphicFramePr>
          <p:nvPr>
            <p:extLst/>
          </p:nvPr>
        </p:nvGraphicFramePr>
        <p:xfrm>
          <a:off x="1344612" y="4619625"/>
          <a:ext cx="26939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" name="Equation" r:id="rId35" imgW="1130040" imgH="393480" progId="Equation.DSMT4">
                  <p:embed/>
                </p:oleObj>
              </mc:Choice>
              <mc:Fallback>
                <p:oleObj name="Equation" r:id="rId35" imgW="1130040" imgH="393480" progId="Equation.DSMT4">
                  <p:embed/>
                  <p:pic>
                    <p:nvPicPr>
                      <p:cNvPr id="1853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2" y="4619625"/>
                        <a:ext cx="269398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9" name="Object 25"/>
          <p:cNvGraphicFramePr>
            <a:graphicFrameLocks noChangeAspect="1"/>
          </p:cNvGraphicFramePr>
          <p:nvPr>
            <p:extLst/>
          </p:nvPr>
        </p:nvGraphicFramePr>
        <p:xfrm>
          <a:off x="1905000" y="3644900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" name="Equation" r:id="rId37" imgW="266400" imgH="164880" progId="Equation.DSMT4">
                  <p:embed/>
                </p:oleObj>
              </mc:Choice>
              <mc:Fallback>
                <p:oleObj name="Equation" r:id="rId37" imgW="266400" imgH="164880" progId="Equation.DSMT4">
                  <p:embed/>
                  <p:pic>
                    <p:nvPicPr>
                      <p:cNvPr id="18536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44900"/>
                        <a:ext cx="635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0" name="Object 26"/>
          <p:cNvGraphicFramePr>
            <a:graphicFrameLocks noChangeAspect="1"/>
          </p:cNvGraphicFramePr>
          <p:nvPr>
            <p:extLst/>
          </p:nvPr>
        </p:nvGraphicFramePr>
        <p:xfrm>
          <a:off x="1771650" y="3032125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" name="Equation" r:id="rId39" imgW="266400" imgH="164880" progId="Equation.DSMT4">
                  <p:embed/>
                </p:oleObj>
              </mc:Choice>
              <mc:Fallback>
                <p:oleObj name="Equation" r:id="rId39" imgW="266400" imgH="164880" progId="Equation.DSMT4">
                  <p:embed/>
                  <p:pic>
                    <p:nvPicPr>
                      <p:cNvPr id="18537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032125"/>
                        <a:ext cx="635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1" name="Object 27"/>
          <p:cNvGraphicFramePr>
            <a:graphicFrameLocks noChangeAspect="1"/>
          </p:cNvGraphicFramePr>
          <p:nvPr>
            <p:extLst/>
          </p:nvPr>
        </p:nvGraphicFramePr>
        <p:xfrm>
          <a:off x="3676650" y="3644900"/>
          <a:ext cx="544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" name="Equation" r:id="rId41" imgW="228600" imgH="164880" progId="Equation.DSMT4">
                  <p:embed/>
                </p:oleObj>
              </mc:Choice>
              <mc:Fallback>
                <p:oleObj name="Equation" r:id="rId41" imgW="228600" imgH="164880" progId="Equation.DSMT4">
                  <p:embed/>
                  <p:pic>
                    <p:nvPicPr>
                      <p:cNvPr id="18537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3644900"/>
                        <a:ext cx="5445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2" name="Object 28"/>
          <p:cNvGraphicFramePr>
            <a:graphicFrameLocks noChangeAspect="1"/>
          </p:cNvGraphicFramePr>
          <p:nvPr>
            <p:extLst/>
          </p:nvPr>
        </p:nvGraphicFramePr>
        <p:xfrm>
          <a:off x="3665538" y="4054475"/>
          <a:ext cx="4540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" name="Equation" r:id="rId43" imgW="190440" imgH="88560" progId="Equation.DSMT4">
                  <p:embed/>
                </p:oleObj>
              </mc:Choice>
              <mc:Fallback>
                <p:oleObj name="Equation" r:id="rId43" imgW="190440" imgH="88560" progId="Equation.DSMT4">
                  <p:embed/>
                  <p:pic>
                    <p:nvPicPr>
                      <p:cNvPr id="18537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054475"/>
                        <a:ext cx="45402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3" name="Object 29"/>
          <p:cNvGraphicFramePr>
            <a:graphicFrameLocks noChangeAspect="1"/>
          </p:cNvGraphicFramePr>
          <p:nvPr>
            <p:extLst/>
          </p:nvPr>
        </p:nvGraphicFramePr>
        <p:xfrm>
          <a:off x="1708150" y="4781550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" name="Equation" r:id="rId45" imgW="266400" imgH="164880" progId="Equation.DSMT4">
                  <p:embed/>
                </p:oleObj>
              </mc:Choice>
              <mc:Fallback>
                <p:oleObj name="Equation" r:id="rId45" imgW="266400" imgH="164880" progId="Equation.DSMT4">
                  <p:embed/>
                  <p:pic>
                    <p:nvPicPr>
                      <p:cNvPr id="18537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4781550"/>
                        <a:ext cx="635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4" name="Object 30"/>
          <p:cNvGraphicFramePr>
            <a:graphicFrameLocks noChangeAspect="1"/>
          </p:cNvGraphicFramePr>
          <p:nvPr>
            <p:extLst/>
          </p:nvPr>
        </p:nvGraphicFramePr>
        <p:xfrm>
          <a:off x="1714500" y="5089525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" name="Equation" r:id="rId47" imgW="266400" imgH="164880" progId="Equation.DSMT4">
                  <p:embed/>
                </p:oleObj>
              </mc:Choice>
              <mc:Fallback>
                <p:oleObj name="Equation" r:id="rId47" imgW="266400" imgH="164880" progId="Equation.DSMT4">
                  <p:embed/>
                  <p:pic>
                    <p:nvPicPr>
                      <p:cNvPr id="18537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089525"/>
                        <a:ext cx="635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5" name="Object 31"/>
          <p:cNvGraphicFramePr>
            <a:graphicFrameLocks noChangeAspect="1"/>
          </p:cNvGraphicFramePr>
          <p:nvPr>
            <p:extLst/>
          </p:nvPr>
        </p:nvGraphicFramePr>
        <p:xfrm>
          <a:off x="3265487" y="4795838"/>
          <a:ext cx="544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3" name="Equation" r:id="rId49" imgW="228600" imgH="164880" progId="Equation.DSMT4">
                  <p:embed/>
                </p:oleObj>
              </mc:Choice>
              <mc:Fallback>
                <p:oleObj name="Equation" r:id="rId49" imgW="228600" imgH="164880" progId="Equation.DSMT4">
                  <p:embed/>
                  <p:pic>
                    <p:nvPicPr>
                      <p:cNvPr id="18537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7" y="4795838"/>
                        <a:ext cx="5445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6" name="Object 32"/>
          <p:cNvGraphicFramePr>
            <a:graphicFrameLocks noChangeAspect="1"/>
          </p:cNvGraphicFramePr>
          <p:nvPr>
            <p:extLst/>
          </p:nvPr>
        </p:nvGraphicFramePr>
        <p:xfrm>
          <a:off x="3273425" y="5119688"/>
          <a:ext cx="4540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4" name="Equation" r:id="rId51" imgW="190440" imgH="88560" progId="Equation.DSMT4">
                  <p:embed/>
                </p:oleObj>
              </mc:Choice>
              <mc:Fallback>
                <p:oleObj name="Equation" r:id="rId51" imgW="190440" imgH="88560" progId="Equation.DSMT4">
                  <p:embed/>
                  <p:pic>
                    <p:nvPicPr>
                      <p:cNvPr id="18537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5119688"/>
                        <a:ext cx="4540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7" name="Object 33"/>
          <p:cNvGraphicFramePr>
            <a:graphicFrameLocks noChangeAspect="1"/>
          </p:cNvGraphicFramePr>
          <p:nvPr>
            <p:extLst/>
          </p:nvPr>
        </p:nvGraphicFramePr>
        <p:xfrm>
          <a:off x="1524000" y="5610225"/>
          <a:ext cx="26955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5" name="Equation" r:id="rId53" imgW="1130040" imgH="393480" progId="Equation.DSMT4">
                  <p:embed/>
                </p:oleObj>
              </mc:Choice>
              <mc:Fallback>
                <p:oleObj name="Equation" r:id="rId53" imgW="1130040" imgH="393480" progId="Equation.DSMT4">
                  <p:embed/>
                  <p:pic>
                    <p:nvPicPr>
                      <p:cNvPr id="18537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10225"/>
                        <a:ext cx="26955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8" name="Object 34"/>
          <p:cNvGraphicFramePr>
            <a:graphicFrameLocks noChangeAspect="1"/>
          </p:cNvGraphicFramePr>
          <p:nvPr>
            <p:extLst/>
          </p:nvPr>
        </p:nvGraphicFramePr>
        <p:xfrm>
          <a:off x="1955800" y="5743575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" name="Equation" r:id="rId55" imgW="266400" imgH="164880" progId="Equation.DSMT4">
                  <p:embed/>
                </p:oleObj>
              </mc:Choice>
              <mc:Fallback>
                <p:oleObj name="Equation" r:id="rId55" imgW="266400" imgH="164880" progId="Equation.DSMT4">
                  <p:embed/>
                  <p:pic>
                    <p:nvPicPr>
                      <p:cNvPr id="18537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743575"/>
                        <a:ext cx="635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9" name="Object 35"/>
          <p:cNvGraphicFramePr>
            <a:graphicFrameLocks noChangeAspect="1"/>
          </p:cNvGraphicFramePr>
          <p:nvPr>
            <p:extLst/>
          </p:nvPr>
        </p:nvGraphicFramePr>
        <p:xfrm>
          <a:off x="1971675" y="6048375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" name="Equation" r:id="rId57" imgW="266400" imgH="164880" progId="Equation.DSMT4">
                  <p:embed/>
                </p:oleObj>
              </mc:Choice>
              <mc:Fallback>
                <p:oleObj name="Equation" r:id="rId57" imgW="266400" imgH="164880" progId="Equation.DSMT4">
                  <p:embed/>
                  <p:pic>
                    <p:nvPicPr>
                      <p:cNvPr id="18537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6048375"/>
                        <a:ext cx="635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0" name="Object 36"/>
          <p:cNvGraphicFramePr>
            <a:graphicFrameLocks noChangeAspect="1"/>
          </p:cNvGraphicFramePr>
          <p:nvPr>
            <p:extLst/>
          </p:nvPr>
        </p:nvGraphicFramePr>
        <p:xfrm>
          <a:off x="3551238" y="5667375"/>
          <a:ext cx="544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" name="Equation" r:id="rId59" imgW="228600" imgH="164880" progId="Equation.DSMT4">
                  <p:embed/>
                </p:oleObj>
              </mc:Choice>
              <mc:Fallback>
                <p:oleObj name="Equation" r:id="rId59" imgW="228600" imgH="164880" progId="Equation.DSMT4">
                  <p:embed/>
                  <p:pic>
                    <p:nvPicPr>
                      <p:cNvPr id="18538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5667375"/>
                        <a:ext cx="5445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1" name="Object 37"/>
          <p:cNvGraphicFramePr>
            <a:graphicFrameLocks noChangeAspect="1"/>
          </p:cNvGraphicFramePr>
          <p:nvPr>
            <p:extLst/>
          </p:nvPr>
        </p:nvGraphicFramePr>
        <p:xfrm>
          <a:off x="3551238" y="6124575"/>
          <a:ext cx="4540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" name="Equation" r:id="rId61" imgW="190440" imgH="88560" progId="Equation.DSMT4">
                  <p:embed/>
                </p:oleObj>
              </mc:Choice>
              <mc:Fallback>
                <p:oleObj name="Equation" r:id="rId61" imgW="190440" imgH="88560" progId="Equation.DSMT4">
                  <p:embed/>
                  <p:pic>
                    <p:nvPicPr>
                      <p:cNvPr id="1853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6124575"/>
                        <a:ext cx="45402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2" name="Object 38"/>
          <p:cNvGraphicFramePr>
            <a:graphicFrameLocks noChangeAspect="1"/>
          </p:cNvGraphicFramePr>
          <p:nvPr>
            <p:extLst/>
          </p:nvPr>
        </p:nvGraphicFramePr>
        <p:xfrm>
          <a:off x="3602038" y="3968750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" name="Equation" r:id="rId63" imgW="253800" imgH="177480" progId="Equation.DSMT4">
                  <p:embed/>
                </p:oleObj>
              </mc:Choice>
              <mc:Fallback>
                <p:oleObj name="Equation" r:id="rId63" imgW="253800" imgH="177480" progId="Equation.DSMT4">
                  <p:embed/>
                  <p:pic>
                    <p:nvPicPr>
                      <p:cNvPr id="18538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3968750"/>
                        <a:ext cx="6064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3" name="Object 39"/>
          <p:cNvGraphicFramePr>
            <a:graphicFrameLocks noChangeAspect="1"/>
          </p:cNvGraphicFramePr>
          <p:nvPr>
            <p:extLst/>
          </p:nvPr>
        </p:nvGraphicFramePr>
        <p:xfrm>
          <a:off x="3203575" y="5105400"/>
          <a:ext cx="6064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" name="Equation" r:id="rId65" imgW="253800" imgH="164880" progId="Equation.DSMT4">
                  <p:embed/>
                </p:oleObj>
              </mc:Choice>
              <mc:Fallback>
                <p:oleObj name="Equation" r:id="rId65" imgW="253800" imgH="164880" progId="Equation.DSMT4">
                  <p:embed/>
                  <p:pic>
                    <p:nvPicPr>
                      <p:cNvPr id="18538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105400"/>
                        <a:ext cx="6064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4" name="Object 40"/>
          <p:cNvGraphicFramePr>
            <a:graphicFrameLocks noChangeAspect="1"/>
          </p:cNvGraphicFramePr>
          <p:nvPr>
            <p:extLst/>
          </p:nvPr>
        </p:nvGraphicFramePr>
        <p:xfrm>
          <a:off x="3171825" y="4629150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" name="Equation" r:id="rId67" imgW="253800" imgH="177480" progId="Equation.DSMT4">
                  <p:embed/>
                </p:oleObj>
              </mc:Choice>
              <mc:Fallback>
                <p:oleObj name="Equation" r:id="rId67" imgW="253800" imgH="177480" progId="Equation.DSMT4">
                  <p:embed/>
                  <p:pic>
                    <p:nvPicPr>
                      <p:cNvPr id="18538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629150"/>
                        <a:ext cx="6064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5" name="Object 41"/>
          <p:cNvGraphicFramePr>
            <a:graphicFrameLocks noChangeAspect="1"/>
          </p:cNvGraphicFramePr>
          <p:nvPr>
            <p:extLst/>
          </p:nvPr>
        </p:nvGraphicFramePr>
        <p:xfrm>
          <a:off x="3502025" y="5686425"/>
          <a:ext cx="6064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3" name="Equation" r:id="rId69" imgW="253800" imgH="164880" progId="Equation.DSMT4">
                  <p:embed/>
                </p:oleObj>
              </mc:Choice>
              <mc:Fallback>
                <p:oleObj name="Equation" r:id="rId69" imgW="253800" imgH="164880" progId="Equation.DSMT4">
                  <p:embed/>
                  <p:pic>
                    <p:nvPicPr>
                      <p:cNvPr id="18538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5686425"/>
                        <a:ext cx="6064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6" name="Object 42"/>
          <p:cNvGraphicFramePr>
            <a:graphicFrameLocks noChangeAspect="1"/>
          </p:cNvGraphicFramePr>
          <p:nvPr>
            <p:extLst/>
          </p:nvPr>
        </p:nvGraphicFramePr>
        <p:xfrm>
          <a:off x="3508375" y="6067425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4" name="Equation" r:id="rId71" imgW="253800" imgH="177480" progId="Equation.DSMT4">
                  <p:embed/>
                </p:oleObj>
              </mc:Choice>
              <mc:Fallback>
                <p:oleObj name="Equation" r:id="rId71" imgW="253800" imgH="177480" progId="Equation.DSMT4">
                  <p:embed/>
                  <p:pic>
                    <p:nvPicPr>
                      <p:cNvPr id="18538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6067425"/>
                        <a:ext cx="6064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87" name="Rectangle 43"/>
          <p:cNvSpPr>
            <a:spLocks noChangeArrowheads="1"/>
          </p:cNvSpPr>
          <p:nvPr/>
        </p:nvSpPr>
        <p:spPr bwMode="auto">
          <a:xfrm>
            <a:off x="0" y="1919288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2.Điền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 (...)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hoàn thành các công thức sau: 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58737" y="533400"/>
            <a:ext cx="8188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Điền vào chỗ chấm (...) để được khẳng định đúng: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11137" y="950893"/>
            <a:ext cx="8628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hai góc phụ nhau thì sin góc này bằng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 góc này bằng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8191" y="914400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 góc kia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6618" y="1371600"/>
            <a:ext cx="227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côtang góc </a:t>
            </a:r>
            <a:r>
              <a:rPr lang="vi-VN" alt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371600"/>
            <a:ext cx="2643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1000780"/>
            <a:ext cx="2459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........................,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67"/>
          <p:cNvSpPr>
            <a:spLocks noChangeArrowheads="1"/>
          </p:cNvSpPr>
          <p:nvPr/>
        </p:nvSpPr>
        <p:spPr bwMode="auto">
          <a:xfrm>
            <a:off x="3048000" y="0"/>
            <a:ext cx="26356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4468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10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10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10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10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10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10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1000"/>
                                        <p:tgtEl>
                                          <p:spTgt spid="18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1000"/>
                                        <p:tgtEl>
                                          <p:spTgt spid="18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1000"/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10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1000"/>
                                        <p:tgtEl>
                                          <p:spTgt spid="1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1000"/>
                                        <p:tgtEl>
                                          <p:spTgt spid="1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1000"/>
                                        <p:tgtEl>
                                          <p:spTgt spid="1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10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10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2" dur="5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5" dur="500"/>
                                        <p:tgtEl>
                                          <p:spTgt spid="18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4" dur="500"/>
                                        <p:tgtEl>
                                          <p:spTgt spid="18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7" dur="5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6" dur="5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9" dur="500"/>
                                        <p:tgtEl>
                                          <p:spTgt spid="18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8" dur="500"/>
                                        <p:tgtEl>
                                          <p:spTgt spid="18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1" dur="500"/>
                                        <p:tgtEl>
                                          <p:spTgt spid="18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87" grpId="0"/>
      <p:bldP spid="45" grpId="0"/>
      <p:bldP spid="46" grpId="0"/>
      <p:bldP spid="2" grpId="0"/>
      <p:bldP spid="3" grpId="0"/>
      <p:bldP spid="4" grpId="0"/>
      <p:bldP spid="4" grpId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7150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KIEÅM TRA BAØI CUÕ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343150" y="762000"/>
            <a:ext cx="457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228600" y="1081068"/>
            <a:ext cx="8812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b, c. 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2919414" y="2093893"/>
            <a:ext cx="612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Viết các tỉ số lượng giác của góc B và góc C.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3400" y="2528887"/>
            <a:ext cx="2667000" cy="3490913"/>
            <a:chOff x="288" y="528"/>
            <a:chExt cx="1680" cy="2199"/>
          </a:xfrm>
        </p:grpSpPr>
        <p:grpSp>
          <p:nvGrpSpPr>
            <p:cNvPr id="3087" name="Group 20"/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3091" name="Group 21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3097" name="AutoShape 2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9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309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310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3092" name="Arc 26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Arc 27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4" name="Group 28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3095" name="Line 29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30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8" name="Text Box 52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089" name="Text Box 5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090" name="Text Box 54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aphicFrame>
        <p:nvGraphicFramePr>
          <p:cNvPr id="65596" name="Object 60"/>
          <p:cNvGraphicFramePr>
            <a:graphicFrameLocks noChangeAspect="1"/>
          </p:cNvGraphicFramePr>
          <p:nvPr/>
        </p:nvGraphicFramePr>
        <p:xfrm>
          <a:off x="4305300" y="4648200"/>
          <a:ext cx="3048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3" imgW="1155700" imgH="393700" progId="Equation.DSMT4">
                  <p:embed/>
                </p:oleObj>
              </mc:Choice>
              <mc:Fallback>
                <p:oleObj name="Equation" r:id="rId3" imgW="1155700" imgH="3937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648200"/>
                        <a:ext cx="30480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7" name="Object 61"/>
          <p:cNvGraphicFramePr>
            <a:graphicFrameLocks noChangeAspect="1"/>
          </p:cNvGraphicFramePr>
          <p:nvPr/>
        </p:nvGraphicFramePr>
        <p:xfrm>
          <a:off x="4141788" y="2667000"/>
          <a:ext cx="31591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5" imgW="1129810" imgH="393529" progId="Equation.DSMT4">
                  <p:embed/>
                </p:oleObj>
              </mc:Choice>
              <mc:Fallback>
                <p:oleObj name="Equation" r:id="rId5" imgW="1129810" imgH="393529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2667000"/>
                        <a:ext cx="31591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8" name="Object 62"/>
          <p:cNvGraphicFramePr>
            <a:graphicFrameLocks noChangeAspect="1"/>
          </p:cNvGraphicFramePr>
          <p:nvPr/>
        </p:nvGraphicFramePr>
        <p:xfrm>
          <a:off x="4175125" y="5719763"/>
          <a:ext cx="3068638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7" imgW="1193800" imgH="393700" progId="Equation.DSMT4">
                  <p:embed/>
                </p:oleObj>
              </mc:Choice>
              <mc:Fallback>
                <p:oleObj name="Equation" r:id="rId7" imgW="1193800" imgH="3937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5719763"/>
                        <a:ext cx="3068638" cy="1138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9" name="Object 63"/>
          <p:cNvGraphicFramePr>
            <a:graphicFrameLocks noChangeAspect="1"/>
          </p:cNvGraphicFramePr>
          <p:nvPr/>
        </p:nvGraphicFramePr>
        <p:xfrm>
          <a:off x="4184650" y="3600450"/>
          <a:ext cx="28082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9" imgW="1117115" imgH="393529" progId="Equation.DSMT4">
                  <p:embed/>
                </p:oleObj>
              </mc:Choice>
              <mc:Fallback>
                <p:oleObj name="Equation" r:id="rId9" imgW="1117115" imgH="393529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600450"/>
                        <a:ext cx="2808288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2133600" y="2016125"/>
            <a:ext cx="762000" cy="650875"/>
            <a:chOff x="1920" y="1248"/>
            <a:chExt cx="480" cy="410"/>
          </a:xfrm>
        </p:grpSpPr>
        <p:sp>
          <p:nvSpPr>
            <p:cNvPr id="3085" name="Text Box 34"/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6" name="Picture 65" descr="Cau ho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68" y="1260"/>
              <a:ext cx="35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905000" y="83403"/>
            <a:ext cx="5676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 VỀ CẠNH VÀ GÓC        TRONG TAM GIÁC VUÔNG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1" grpId="0" animBg="1"/>
      <p:bldP spid="65567" grpId="0"/>
      <p:bldP spid="655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6"/>
          <p:cNvGrpSpPr>
            <a:grpSpLocks/>
          </p:cNvGrpSpPr>
          <p:nvPr/>
        </p:nvGrpSpPr>
        <p:grpSpPr bwMode="auto">
          <a:xfrm>
            <a:off x="5638800" y="2133600"/>
            <a:ext cx="2667000" cy="3490913"/>
            <a:chOff x="288" y="528"/>
            <a:chExt cx="1680" cy="2199"/>
          </a:xfrm>
        </p:grpSpPr>
        <p:grpSp>
          <p:nvGrpSpPr>
            <p:cNvPr id="6204" name="Group 117"/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6208" name="Group 118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6214" name="AutoShape 119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15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6216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6217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6209" name="Arc 123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Arc 124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11" name="Group 125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6212" name="Line 126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Line 127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05" name="Text Box 128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206" name="Text Box 129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207" name="Text Box 130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00466" name="Rectangle 114"/>
          <p:cNvSpPr>
            <a:spLocks noChangeArrowheads="1"/>
          </p:cNvSpPr>
          <p:nvPr/>
        </p:nvSpPr>
        <p:spPr bwMode="auto">
          <a:xfrm>
            <a:off x="4572000" y="1752600"/>
            <a:ext cx="4572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876300" y="990600"/>
            <a:ext cx="7893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cạnh góc vuông b và c theo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tỉ số lượng giác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trên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2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1943100" y="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        TRONG TAM GIÁC VUÔNG                                                    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81000" y="1066800"/>
            <a:ext cx="762000" cy="655638"/>
            <a:chOff x="1152" y="480"/>
            <a:chExt cx="480" cy="413"/>
          </a:xfrm>
        </p:grpSpPr>
        <p:sp>
          <p:nvSpPr>
            <p:cNvPr id="6202" name="Text Box 27"/>
            <p:cNvSpPr txBox="1">
              <a:spLocks noChangeArrowheads="1"/>
            </p:cNvSpPr>
            <p:nvPr/>
          </p:nvSpPr>
          <p:spPr bwMode="auto">
            <a:xfrm>
              <a:off x="1152" y="480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03" name="Text Box 28"/>
            <p:cNvSpPr txBox="1">
              <a:spLocks noChangeArrowheads="1"/>
            </p:cNvSpPr>
            <p:nvPr/>
          </p:nvSpPr>
          <p:spPr bwMode="auto">
            <a:xfrm>
              <a:off x="1200" y="528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?1</a:t>
              </a:r>
            </a:p>
          </p:txBody>
        </p:sp>
      </p:grp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685800" y="21526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sin B</a:t>
            </a: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2990850" y="21526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cos C</a:t>
            </a:r>
          </a:p>
        </p:txBody>
      </p:sp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2076450" y="1981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2057400" y="23812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1600200" y="21907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57" name="Text Box 39"/>
          <p:cNvSpPr txBox="1">
            <a:spLocks noChangeArrowheads="1"/>
          </p:cNvSpPr>
          <p:nvPr/>
        </p:nvSpPr>
        <p:spPr bwMode="auto">
          <a:xfrm>
            <a:off x="2628900" y="21907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1981200" y="24955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Text Box 50"/>
          <p:cNvSpPr txBox="1">
            <a:spLocks noChangeArrowheads="1"/>
          </p:cNvSpPr>
          <p:nvPr/>
        </p:nvSpPr>
        <p:spPr bwMode="auto">
          <a:xfrm>
            <a:off x="1562100" y="31051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60" name="Text Box 51"/>
          <p:cNvSpPr txBox="1">
            <a:spLocks noChangeArrowheads="1"/>
          </p:cNvSpPr>
          <p:nvPr/>
        </p:nvSpPr>
        <p:spPr bwMode="auto">
          <a:xfrm>
            <a:off x="2590800" y="31051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61" name="Text Box 58"/>
          <p:cNvSpPr txBox="1">
            <a:spLocks noChangeArrowheads="1"/>
          </p:cNvSpPr>
          <p:nvPr/>
        </p:nvSpPr>
        <p:spPr bwMode="auto">
          <a:xfrm>
            <a:off x="1600200" y="42481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62" name="Text Box 59"/>
          <p:cNvSpPr txBox="1">
            <a:spLocks noChangeArrowheads="1"/>
          </p:cNvSpPr>
          <p:nvPr/>
        </p:nvSpPr>
        <p:spPr bwMode="auto">
          <a:xfrm>
            <a:off x="2628900" y="42481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63" name="Text Box 67"/>
          <p:cNvSpPr txBox="1">
            <a:spLocks noChangeArrowheads="1"/>
          </p:cNvSpPr>
          <p:nvPr/>
        </p:nvSpPr>
        <p:spPr bwMode="auto">
          <a:xfrm>
            <a:off x="1771650" y="52387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64" name="Text Box 68"/>
          <p:cNvSpPr txBox="1">
            <a:spLocks noChangeArrowheads="1"/>
          </p:cNvSpPr>
          <p:nvPr/>
        </p:nvSpPr>
        <p:spPr bwMode="auto">
          <a:xfrm>
            <a:off x="2800350" y="52387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0423" name="Text Box 71"/>
          <p:cNvSpPr txBox="1">
            <a:spLocks noChangeArrowheads="1"/>
          </p:cNvSpPr>
          <p:nvPr/>
        </p:nvSpPr>
        <p:spPr bwMode="auto">
          <a:xfrm>
            <a:off x="495300" y="18288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424" name="Text Box 72"/>
          <p:cNvSpPr txBox="1">
            <a:spLocks noChangeArrowheads="1"/>
          </p:cNvSpPr>
          <p:nvPr/>
        </p:nvSpPr>
        <p:spPr bwMode="auto">
          <a:xfrm>
            <a:off x="2057400" y="23812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0425" name="Text Box 73"/>
          <p:cNvSpPr txBox="1">
            <a:spLocks noChangeArrowheads="1"/>
          </p:cNvSpPr>
          <p:nvPr/>
        </p:nvSpPr>
        <p:spPr bwMode="auto">
          <a:xfrm>
            <a:off x="3105150" y="18288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68" name="Text Box 86"/>
          <p:cNvSpPr txBox="1">
            <a:spLocks noChangeArrowheads="1"/>
          </p:cNvSpPr>
          <p:nvPr/>
        </p:nvSpPr>
        <p:spPr bwMode="auto">
          <a:xfrm>
            <a:off x="685800" y="30670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cos B</a:t>
            </a:r>
          </a:p>
        </p:txBody>
      </p:sp>
      <p:sp>
        <p:nvSpPr>
          <p:cNvPr id="100439" name="Text Box 87"/>
          <p:cNvSpPr txBox="1">
            <a:spLocks noChangeArrowheads="1"/>
          </p:cNvSpPr>
          <p:nvPr/>
        </p:nvSpPr>
        <p:spPr bwMode="auto">
          <a:xfrm>
            <a:off x="2019300" y="28765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0440" name="Text Box 88"/>
          <p:cNvSpPr txBox="1">
            <a:spLocks noChangeArrowheads="1"/>
          </p:cNvSpPr>
          <p:nvPr/>
        </p:nvSpPr>
        <p:spPr bwMode="auto">
          <a:xfrm>
            <a:off x="1981200" y="32956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0441" name="Text Box 89"/>
          <p:cNvSpPr txBox="1">
            <a:spLocks noChangeArrowheads="1"/>
          </p:cNvSpPr>
          <p:nvPr/>
        </p:nvSpPr>
        <p:spPr bwMode="auto">
          <a:xfrm>
            <a:off x="1981200" y="33147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0442" name="Line 90"/>
          <p:cNvSpPr>
            <a:spLocks noChangeShapeType="1"/>
          </p:cNvSpPr>
          <p:nvPr/>
        </p:nvSpPr>
        <p:spPr bwMode="auto">
          <a:xfrm>
            <a:off x="1924050" y="34099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43" name="Text Box 91"/>
          <p:cNvSpPr txBox="1">
            <a:spLocks noChangeArrowheads="1"/>
          </p:cNvSpPr>
          <p:nvPr/>
        </p:nvSpPr>
        <p:spPr bwMode="auto">
          <a:xfrm>
            <a:off x="3086100" y="30670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sin C</a:t>
            </a:r>
          </a:p>
        </p:txBody>
      </p:sp>
      <p:sp>
        <p:nvSpPr>
          <p:cNvPr id="100444" name="Text Box 92"/>
          <p:cNvSpPr txBox="1">
            <a:spLocks noChangeArrowheads="1"/>
          </p:cNvSpPr>
          <p:nvPr/>
        </p:nvSpPr>
        <p:spPr bwMode="auto">
          <a:xfrm>
            <a:off x="3200400" y="27432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445" name="Text Box 93"/>
          <p:cNvSpPr txBox="1">
            <a:spLocks noChangeArrowheads="1"/>
          </p:cNvSpPr>
          <p:nvPr/>
        </p:nvSpPr>
        <p:spPr bwMode="auto">
          <a:xfrm>
            <a:off x="476250" y="272415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76" name="Text Box 94"/>
          <p:cNvSpPr txBox="1">
            <a:spLocks noChangeArrowheads="1"/>
          </p:cNvSpPr>
          <p:nvPr/>
        </p:nvSpPr>
        <p:spPr bwMode="auto">
          <a:xfrm>
            <a:off x="609600" y="4191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tan B</a:t>
            </a:r>
          </a:p>
        </p:txBody>
      </p:sp>
      <p:sp>
        <p:nvSpPr>
          <p:cNvPr id="100447" name="Text Box 95"/>
          <p:cNvSpPr txBox="1">
            <a:spLocks noChangeArrowheads="1"/>
          </p:cNvSpPr>
          <p:nvPr/>
        </p:nvSpPr>
        <p:spPr bwMode="auto">
          <a:xfrm>
            <a:off x="2095500" y="40576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0448" name="Text Box 96"/>
          <p:cNvSpPr txBox="1">
            <a:spLocks noChangeArrowheads="1"/>
          </p:cNvSpPr>
          <p:nvPr/>
        </p:nvSpPr>
        <p:spPr bwMode="auto">
          <a:xfrm>
            <a:off x="2076450" y="4495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0449" name="Line 97"/>
          <p:cNvSpPr>
            <a:spLocks noChangeShapeType="1"/>
          </p:cNvSpPr>
          <p:nvPr/>
        </p:nvSpPr>
        <p:spPr bwMode="auto">
          <a:xfrm>
            <a:off x="2000250" y="4572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50" name="Text Box 98"/>
          <p:cNvSpPr txBox="1">
            <a:spLocks noChangeArrowheads="1"/>
          </p:cNvSpPr>
          <p:nvPr/>
        </p:nvSpPr>
        <p:spPr bwMode="auto">
          <a:xfrm>
            <a:off x="3124200" y="42100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cot C</a:t>
            </a:r>
          </a:p>
        </p:txBody>
      </p:sp>
      <p:sp>
        <p:nvSpPr>
          <p:cNvPr id="100451" name="Text Box 99"/>
          <p:cNvSpPr txBox="1">
            <a:spLocks noChangeArrowheads="1"/>
          </p:cNvSpPr>
          <p:nvPr/>
        </p:nvSpPr>
        <p:spPr bwMode="auto">
          <a:xfrm>
            <a:off x="3219450" y="38862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452" name="Text Box 100"/>
          <p:cNvSpPr txBox="1">
            <a:spLocks noChangeArrowheads="1"/>
          </p:cNvSpPr>
          <p:nvPr/>
        </p:nvSpPr>
        <p:spPr bwMode="auto">
          <a:xfrm>
            <a:off x="457200" y="38481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453" name="Text Box 101"/>
          <p:cNvSpPr txBox="1">
            <a:spLocks noChangeArrowheads="1"/>
          </p:cNvSpPr>
          <p:nvPr/>
        </p:nvSpPr>
        <p:spPr bwMode="auto">
          <a:xfrm>
            <a:off x="2057400" y="4495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184" name="Text Box 102"/>
          <p:cNvSpPr txBox="1">
            <a:spLocks noChangeArrowheads="1"/>
          </p:cNvSpPr>
          <p:nvPr/>
        </p:nvSpPr>
        <p:spPr bwMode="auto">
          <a:xfrm>
            <a:off x="628650" y="5257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cot B</a:t>
            </a:r>
          </a:p>
        </p:txBody>
      </p:sp>
      <p:sp>
        <p:nvSpPr>
          <p:cNvPr id="100455" name="Text Box 103"/>
          <p:cNvSpPr txBox="1">
            <a:spLocks noChangeArrowheads="1"/>
          </p:cNvSpPr>
          <p:nvPr/>
        </p:nvSpPr>
        <p:spPr bwMode="auto">
          <a:xfrm>
            <a:off x="2286000" y="49720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0456" name="Text Box 104"/>
          <p:cNvSpPr txBox="1">
            <a:spLocks noChangeArrowheads="1"/>
          </p:cNvSpPr>
          <p:nvPr/>
        </p:nvSpPr>
        <p:spPr bwMode="auto">
          <a:xfrm>
            <a:off x="2286000" y="55245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0457" name="Line 105"/>
          <p:cNvSpPr>
            <a:spLocks noChangeShapeType="1"/>
          </p:cNvSpPr>
          <p:nvPr/>
        </p:nvSpPr>
        <p:spPr bwMode="auto">
          <a:xfrm>
            <a:off x="2171700" y="5562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58" name="Text Box 106"/>
          <p:cNvSpPr txBox="1">
            <a:spLocks noChangeArrowheads="1"/>
          </p:cNvSpPr>
          <p:nvPr/>
        </p:nvSpPr>
        <p:spPr bwMode="auto">
          <a:xfrm>
            <a:off x="3448050" y="52006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tan C</a:t>
            </a:r>
          </a:p>
        </p:txBody>
      </p:sp>
      <p:sp>
        <p:nvSpPr>
          <p:cNvPr id="100459" name="Text Box 107"/>
          <p:cNvSpPr txBox="1">
            <a:spLocks noChangeArrowheads="1"/>
          </p:cNvSpPr>
          <p:nvPr/>
        </p:nvSpPr>
        <p:spPr bwMode="auto">
          <a:xfrm>
            <a:off x="3371850" y="48768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460" name="Text Box 108"/>
          <p:cNvSpPr txBox="1">
            <a:spLocks noChangeArrowheads="1"/>
          </p:cNvSpPr>
          <p:nvPr/>
        </p:nvSpPr>
        <p:spPr bwMode="auto">
          <a:xfrm>
            <a:off x="419100" y="489585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461" name="Text Box 109"/>
          <p:cNvSpPr txBox="1">
            <a:spLocks noChangeArrowheads="1"/>
          </p:cNvSpPr>
          <p:nvPr/>
        </p:nvSpPr>
        <p:spPr bwMode="auto">
          <a:xfrm>
            <a:off x="2266950" y="55435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100462" name="Object 110"/>
          <p:cNvGraphicFramePr>
            <a:graphicFrameLocks noChangeAspect="1"/>
          </p:cNvGraphicFramePr>
          <p:nvPr/>
        </p:nvGraphicFramePr>
        <p:xfrm>
          <a:off x="5105400" y="2209800"/>
          <a:ext cx="3689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Equation" r:id="rId3" imgW="1282144" imgH="177723" progId="Equation.DSMT4">
                  <p:embed/>
                </p:oleObj>
              </mc:Choice>
              <mc:Fallback>
                <p:oleObj name="Equation" r:id="rId3" imgW="1282144" imgH="177723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09800"/>
                        <a:ext cx="368935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63" name="Object 111"/>
          <p:cNvGraphicFramePr>
            <a:graphicFrameLocks noChangeAspect="1"/>
          </p:cNvGraphicFramePr>
          <p:nvPr/>
        </p:nvGraphicFramePr>
        <p:xfrm>
          <a:off x="5105400" y="3048000"/>
          <a:ext cx="3663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Equation" r:id="rId5" imgW="1269449" imgH="177723" progId="Equation.DSMT4">
                  <p:embed/>
                </p:oleObj>
              </mc:Choice>
              <mc:Fallback>
                <p:oleObj name="Equation" r:id="rId5" imgW="1269449" imgH="177723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36639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92" name="Rectangle 140"/>
          <p:cNvSpPr>
            <a:spLocks noChangeArrowheads="1"/>
          </p:cNvSpPr>
          <p:nvPr/>
        </p:nvSpPr>
        <p:spPr bwMode="auto">
          <a:xfrm>
            <a:off x="4591050" y="3505200"/>
            <a:ext cx="455295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493" name="Object 141"/>
          <p:cNvGraphicFramePr>
            <a:graphicFrameLocks noChangeAspect="1"/>
          </p:cNvGraphicFramePr>
          <p:nvPr/>
        </p:nvGraphicFramePr>
        <p:xfrm>
          <a:off x="5105400" y="4191000"/>
          <a:ext cx="3878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Equation" r:id="rId7" imgW="1345616" imgH="177723" progId="Equation.DSMT4">
                  <p:embed/>
                </p:oleObj>
              </mc:Choice>
              <mc:Fallback>
                <p:oleObj name="Equation" r:id="rId7" imgW="1345616" imgH="177723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1000"/>
                        <a:ext cx="38782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94" name="Object 142"/>
          <p:cNvGraphicFramePr>
            <a:graphicFrameLocks noChangeAspect="1"/>
          </p:cNvGraphicFramePr>
          <p:nvPr/>
        </p:nvGraphicFramePr>
        <p:xfrm>
          <a:off x="5105400" y="5181600"/>
          <a:ext cx="3989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Equation" r:id="rId9" imgW="1383699" imgH="177723" progId="Equation.DSMT4">
                  <p:embed/>
                </p:oleObj>
              </mc:Choice>
              <mc:Fallback>
                <p:oleObj name="Equation" r:id="rId9" imgW="1383699" imgH="177723" progId="Equation.DSMT4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81600"/>
                        <a:ext cx="39893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95" name="Text Box 143"/>
          <p:cNvSpPr txBox="1">
            <a:spLocks noChangeArrowheads="1"/>
          </p:cNvSpPr>
          <p:nvPr/>
        </p:nvSpPr>
        <p:spPr bwMode="auto">
          <a:xfrm>
            <a:off x="2095500" y="19621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0496" name="Text Box 144"/>
          <p:cNvSpPr txBox="1">
            <a:spLocks noChangeArrowheads="1"/>
          </p:cNvSpPr>
          <p:nvPr/>
        </p:nvSpPr>
        <p:spPr bwMode="auto">
          <a:xfrm>
            <a:off x="2000250" y="28765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0497" name="Text Box 145"/>
          <p:cNvSpPr txBox="1">
            <a:spLocks noChangeArrowheads="1"/>
          </p:cNvSpPr>
          <p:nvPr/>
        </p:nvSpPr>
        <p:spPr bwMode="auto">
          <a:xfrm>
            <a:off x="2133600" y="4052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0498" name="Text Box 146"/>
          <p:cNvSpPr txBox="1">
            <a:spLocks noChangeArrowheads="1"/>
          </p:cNvSpPr>
          <p:nvPr/>
        </p:nvSpPr>
        <p:spPr bwMode="auto">
          <a:xfrm>
            <a:off x="2266950" y="4953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04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9167 -0.0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504 L 0.09375 -0.030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301 L 0.03542 0.00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0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78 L -0.00208 0.026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04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0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10833 -0.032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4.81481E-6 L -0.1875 -0.03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301 L 0.03542 0.0030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7" dur="500"/>
                                        <p:tgtEl>
                                          <p:spTgt spid="10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417 0.023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004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-0.19166 -0.0388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949 L 0.1 -0.0388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1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301 L 0.03542 0.0030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1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2" dur="500"/>
                                        <p:tgtEl>
                                          <p:spTgt spid="10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00208 0.0293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04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949 L 0.1 -0.0388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1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06 L -0.22084 -0.0416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0.00301 L 0.02291 0.0030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0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1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500"/>
                                        <p:tgtEl>
                                          <p:spTgt spid="1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7" dur="500"/>
                                        <p:tgtEl>
                                          <p:spTgt spid="10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00208 0.0293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500"/>
                                        <p:tgtEl>
                                          <p:spTgt spid="1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10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1000"/>
                                        <p:tgtEl>
                                          <p:spTgt spid="1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500"/>
                                        <p:tgtEl>
                                          <p:spTgt spid="10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1000"/>
                                        <p:tgtEl>
                                          <p:spTgt spid="10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1000"/>
                                        <p:tgtEl>
                                          <p:spTgt spid="10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0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0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6" grpId="0" animBg="1"/>
      <p:bldP spid="100387" grpId="0"/>
      <p:bldP spid="100388" grpId="0"/>
      <p:bldP spid="100389" grpId="0"/>
      <p:bldP spid="100392" grpId="0" animBg="1"/>
      <p:bldP spid="100423" grpId="0"/>
      <p:bldP spid="100424" grpId="0"/>
      <p:bldP spid="100424" grpId="1"/>
      <p:bldP spid="100425" grpId="0"/>
      <p:bldP spid="100439" grpId="0"/>
      <p:bldP spid="100440" grpId="0"/>
      <p:bldP spid="100440" grpId="1"/>
      <p:bldP spid="100441" grpId="0"/>
      <p:bldP spid="100442" grpId="0" animBg="1"/>
      <p:bldP spid="100443" grpId="0"/>
      <p:bldP spid="100444" grpId="0"/>
      <p:bldP spid="100445" grpId="0"/>
      <p:bldP spid="100447" grpId="0"/>
      <p:bldP spid="100448" grpId="0"/>
      <p:bldP spid="100449" grpId="0" animBg="1"/>
      <p:bldP spid="100450" grpId="0"/>
      <p:bldP spid="100451" grpId="0"/>
      <p:bldP spid="100452" grpId="0"/>
      <p:bldP spid="100453" grpId="0"/>
      <p:bldP spid="100453" grpId="1"/>
      <p:bldP spid="100455" grpId="0"/>
      <p:bldP spid="100456" grpId="0"/>
      <p:bldP spid="100456" grpId="1"/>
      <p:bldP spid="100457" grpId="0" animBg="1"/>
      <p:bldP spid="100458" grpId="0"/>
      <p:bldP spid="100459" grpId="0"/>
      <p:bldP spid="100460" grpId="0"/>
      <p:bldP spid="100461" grpId="0"/>
      <p:bldP spid="100492" grpId="0" animBg="1"/>
      <p:bldP spid="100495" grpId="0"/>
      <p:bldP spid="100495" grpId="1"/>
      <p:bldP spid="100495" grpId="2"/>
      <p:bldP spid="100496" grpId="0"/>
      <p:bldP spid="100496" grpId="1"/>
      <p:bldP spid="100496" grpId="2"/>
      <p:bldP spid="100497" grpId="0"/>
      <p:bldP spid="100497" grpId="1"/>
      <p:bldP spid="100497" grpId="2"/>
      <p:bldP spid="100498" grpId="0"/>
      <p:bldP spid="100498" grpId="1"/>
      <p:bldP spid="10049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43100" y="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        TRONG TAM GIÁC VUÔNG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0" y="914400"/>
            <a:ext cx="9144000" cy="5238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nn-NO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một tam giác vuông,</a:t>
            </a:r>
            <a:r>
              <a:rPr lang="nn-NO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4114800" y="4724400"/>
            <a:ext cx="2743200" cy="68580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Cạnh huyền</a:t>
            </a:r>
          </a:p>
        </p:txBody>
      </p:sp>
      <p:sp>
        <p:nvSpPr>
          <p:cNvPr id="103453" name="AutoShape 29"/>
          <p:cNvSpPr>
            <a:spLocks noChangeArrowheads="1"/>
          </p:cNvSpPr>
          <p:nvPr/>
        </p:nvSpPr>
        <p:spPr bwMode="auto">
          <a:xfrm>
            <a:off x="6781800" y="4724400"/>
            <a:ext cx="2362200" cy="68580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sin góc đối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286000" y="1485900"/>
            <a:ext cx="6629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 huyền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 với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sin góc đối 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4514850" y="914400"/>
            <a:ext cx="462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cạnh góc vuông bằng :</a:t>
            </a:r>
          </a:p>
        </p:txBody>
      </p:sp>
      <p:sp>
        <p:nvSpPr>
          <p:cNvPr id="7177" name="Text Box 55"/>
          <p:cNvSpPr txBox="1">
            <a:spLocks noChangeArrowheads="1"/>
          </p:cNvSpPr>
          <p:nvPr/>
        </p:nvSpPr>
        <p:spPr bwMode="auto">
          <a:xfrm>
            <a:off x="3581400" y="28003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78" name="Text Box 56"/>
          <p:cNvSpPr txBox="1">
            <a:spLocks noChangeArrowheads="1"/>
          </p:cNvSpPr>
          <p:nvPr/>
        </p:nvSpPr>
        <p:spPr bwMode="auto">
          <a:xfrm>
            <a:off x="3962400" y="28003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79" name="Text Box 57"/>
          <p:cNvSpPr txBox="1">
            <a:spLocks noChangeArrowheads="1"/>
          </p:cNvSpPr>
          <p:nvPr/>
        </p:nvSpPr>
        <p:spPr bwMode="auto">
          <a:xfrm>
            <a:off x="4400550" y="2819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  <p:sp>
        <p:nvSpPr>
          <p:cNvPr id="7180" name="Text Box 58"/>
          <p:cNvSpPr txBox="1">
            <a:spLocks noChangeArrowheads="1"/>
          </p:cNvSpPr>
          <p:nvPr/>
        </p:nvSpPr>
        <p:spPr bwMode="auto">
          <a:xfrm>
            <a:off x="5029200" y="27813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sin B</a:t>
            </a:r>
          </a:p>
        </p:txBody>
      </p:sp>
      <p:sp>
        <p:nvSpPr>
          <p:cNvPr id="7181" name="Text Box 59"/>
          <p:cNvSpPr txBox="1">
            <a:spLocks noChangeArrowheads="1"/>
          </p:cNvSpPr>
          <p:nvPr/>
        </p:nvSpPr>
        <p:spPr bwMode="auto">
          <a:xfrm>
            <a:off x="6477000" y="27813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82" name="Text Box 60"/>
          <p:cNvSpPr txBox="1">
            <a:spLocks noChangeArrowheads="1"/>
          </p:cNvSpPr>
          <p:nvPr/>
        </p:nvSpPr>
        <p:spPr bwMode="auto">
          <a:xfrm>
            <a:off x="6038850" y="28384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3" name="Text Box 61"/>
          <p:cNvSpPr txBox="1">
            <a:spLocks noChangeArrowheads="1"/>
          </p:cNvSpPr>
          <p:nvPr/>
        </p:nvSpPr>
        <p:spPr bwMode="auto">
          <a:xfrm>
            <a:off x="7086600" y="27813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cos C</a:t>
            </a:r>
          </a:p>
        </p:txBody>
      </p:sp>
      <p:sp>
        <p:nvSpPr>
          <p:cNvPr id="7184" name="Text Box 62"/>
          <p:cNvSpPr txBox="1">
            <a:spLocks noChangeArrowheads="1"/>
          </p:cNvSpPr>
          <p:nvPr/>
        </p:nvSpPr>
        <p:spPr bwMode="auto">
          <a:xfrm>
            <a:off x="4724400" y="26860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85" name="Text Box 63"/>
          <p:cNvSpPr txBox="1">
            <a:spLocks noChangeArrowheads="1"/>
          </p:cNvSpPr>
          <p:nvPr/>
        </p:nvSpPr>
        <p:spPr bwMode="auto">
          <a:xfrm>
            <a:off x="6781800" y="26860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86" name="Text Box 64"/>
          <p:cNvSpPr txBox="1">
            <a:spLocks noChangeArrowheads="1"/>
          </p:cNvSpPr>
          <p:nvPr/>
        </p:nvSpPr>
        <p:spPr bwMode="auto">
          <a:xfrm>
            <a:off x="3581400" y="33718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87" name="Text Box 65"/>
          <p:cNvSpPr txBox="1">
            <a:spLocks noChangeArrowheads="1"/>
          </p:cNvSpPr>
          <p:nvPr/>
        </p:nvSpPr>
        <p:spPr bwMode="auto">
          <a:xfrm>
            <a:off x="3962400" y="33718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8" name="Text Box 66"/>
          <p:cNvSpPr txBox="1">
            <a:spLocks noChangeArrowheads="1"/>
          </p:cNvSpPr>
          <p:nvPr/>
        </p:nvSpPr>
        <p:spPr bwMode="auto">
          <a:xfrm>
            <a:off x="4381500" y="3352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89" name="Text Box 67"/>
          <p:cNvSpPr txBox="1">
            <a:spLocks noChangeArrowheads="1"/>
          </p:cNvSpPr>
          <p:nvPr/>
        </p:nvSpPr>
        <p:spPr bwMode="auto">
          <a:xfrm>
            <a:off x="4991100" y="337185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sin C</a:t>
            </a:r>
          </a:p>
        </p:txBody>
      </p:sp>
      <p:sp>
        <p:nvSpPr>
          <p:cNvPr id="7190" name="Text Box 68"/>
          <p:cNvSpPr txBox="1">
            <a:spLocks noChangeArrowheads="1"/>
          </p:cNvSpPr>
          <p:nvPr/>
        </p:nvSpPr>
        <p:spPr bwMode="auto">
          <a:xfrm>
            <a:off x="6477000" y="3352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91" name="Text Box 69"/>
          <p:cNvSpPr txBox="1">
            <a:spLocks noChangeArrowheads="1"/>
          </p:cNvSpPr>
          <p:nvPr/>
        </p:nvSpPr>
        <p:spPr bwMode="auto">
          <a:xfrm>
            <a:off x="6019800" y="33909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2" name="Text Box 70"/>
          <p:cNvSpPr txBox="1">
            <a:spLocks noChangeArrowheads="1"/>
          </p:cNvSpPr>
          <p:nvPr/>
        </p:nvSpPr>
        <p:spPr bwMode="auto">
          <a:xfrm>
            <a:off x="7086600" y="33528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cos B</a:t>
            </a:r>
          </a:p>
        </p:txBody>
      </p:sp>
      <p:sp>
        <p:nvSpPr>
          <p:cNvPr id="7193" name="Text Box 71"/>
          <p:cNvSpPr txBox="1">
            <a:spLocks noChangeArrowheads="1"/>
          </p:cNvSpPr>
          <p:nvPr/>
        </p:nvSpPr>
        <p:spPr bwMode="auto">
          <a:xfrm>
            <a:off x="4724400" y="32575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94" name="Text Box 72"/>
          <p:cNvSpPr txBox="1">
            <a:spLocks noChangeArrowheads="1"/>
          </p:cNvSpPr>
          <p:nvPr/>
        </p:nvSpPr>
        <p:spPr bwMode="auto">
          <a:xfrm>
            <a:off x="6781800" y="32575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3516" name="Text Box 92"/>
          <p:cNvSpPr txBox="1">
            <a:spLocks noChangeArrowheads="1"/>
          </p:cNvSpPr>
          <p:nvPr/>
        </p:nvSpPr>
        <p:spPr bwMode="auto">
          <a:xfrm>
            <a:off x="3581400" y="28003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3517" name="Text Box 93"/>
          <p:cNvSpPr txBox="1">
            <a:spLocks noChangeArrowheads="1"/>
          </p:cNvSpPr>
          <p:nvPr/>
        </p:nvSpPr>
        <p:spPr bwMode="auto">
          <a:xfrm>
            <a:off x="3581400" y="337185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3519" name="Text Box 95"/>
          <p:cNvSpPr txBox="1">
            <a:spLocks noChangeArrowheads="1"/>
          </p:cNvSpPr>
          <p:nvPr/>
        </p:nvSpPr>
        <p:spPr bwMode="auto">
          <a:xfrm>
            <a:off x="4400550" y="2819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3521" name="Text Box 97"/>
          <p:cNvSpPr txBox="1">
            <a:spLocks noChangeArrowheads="1"/>
          </p:cNvSpPr>
          <p:nvPr/>
        </p:nvSpPr>
        <p:spPr bwMode="auto">
          <a:xfrm>
            <a:off x="4381500" y="3352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  <p:sp>
        <p:nvSpPr>
          <p:cNvPr id="103522" name="Text Box 98"/>
          <p:cNvSpPr txBox="1">
            <a:spLocks noChangeArrowheads="1"/>
          </p:cNvSpPr>
          <p:nvPr/>
        </p:nvSpPr>
        <p:spPr bwMode="auto">
          <a:xfrm>
            <a:off x="5029200" y="27813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 B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3523" name="Text Box 99"/>
          <p:cNvSpPr txBox="1">
            <a:spLocks noChangeArrowheads="1"/>
          </p:cNvSpPr>
          <p:nvPr/>
        </p:nvSpPr>
        <p:spPr bwMode="auto">
          <a:xfrm>
            <a:off x="4991100" y="337185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 C </a:t>
            </a:r>
          </a:p>
        </p:txBody>
      </p:sp>
      <p:sp>
        <p:nvSpPr>
          <p:cNvPr id="103526" name="Text Box 102"/>
          <p:cNvSpPr txBox="1">
            <a:spLocks noChangeArrowheads="1"/>
          </p:cNvSpPr>
          <p:nvPr/>
        </p:nvSpPr>
        <p:spPr bwMode="auto">
          <a:xfrm>
            <a:off x="6477000" y="3352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3527" name="Text Box 103"/>
          <p:cNvSpPr txBox="1">
            <a:spLocks noChangeArrowheads="1"/>
          </p:cNvSpPr>
          <p:nvPr/>
        </p:nvSpPr>
        <p:spPr bwMode="auto">
          <a:xfrm>
            <a:off x="6477000" y="27813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  <p:sp>
        <p:nvSpPr>
          <p:cNvPr id="103528" name="AutoShape 104"/>
          <p:cNvSpPr>
            <a:spLocks noChangeArrowheads="1"/>
          </p:cNvSpPr>
          <p:nvPr/>
        </p:nvSpPr>
        <p:spPr bwMode="auto">
          <a:xfrm>
            <a:off x="4076700" y="4724400"/>
            <a:ext cx="2743200" cy="68580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huyền</a:t>
            </a:r>
          </a:p>
        </p:txBody>
      </p:sp>
      <p:sp>
        <p:nvSpPr>
          <p:cNvPr id="103529" name="Text Box 105"/>
          <p:cNvSpPr txBox="1">
            <a:spLocks noChangeArrowheads="1"/>
          </p:cNvSpPr>
          <p:nvPr/>
        </p:nvSpPr>
        <p:spPr bwMode="auto">
          <a:xfrm>
            <a:off x="7105650" y="276225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 C</a:t>
            </a:r>
          </a:p>
        </p:txBody>
      </p:sp>
      <p:sp>
        <p:nvSpPr>
          <p:cNvPr id="103530" name="Text Box 106"/>
          <p:cNvSpPr txBox="1">
            <a:spLocks noChangeArrowheads="1"/>
          </p:cNvSpPr>
          <p:nvPr/>
        </p:nvSpPr>
        <p:spPr bwMode="auto">
          <a:xfrm>
            <a:off x="7105650" y="33528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 B</a:t>
            </a:r>
          </a:p>
        </p:txBody>
      </p:sp>
      <p:sp>
        <p:nvSpPr>
          <p:cNvPr id="103531" name="AutoShape 107"/>
          <p:cNvSpPr>
            <a:spLocks noChangeArrowheads="1"/>
          </p:cNvSpPr>
          <p:nvPr/>
        </p:nvSpPr>
        <p:spPr bwMode="auto">
          <a:xfrm>
            <a:off x="6781800" y="4724400"/>
            <a:ext cx="2362200" cy="68580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 góc kề</a:t>
            </a:r>
          </a:p>
        </p:txBody>
      </p:sp>
      <p:sp>
        <p:nvSpPr>
          <p:cNvPr id="103532" name="Text Box 108"/>
          <p:cNvSpPr txBox="1">
            <a:spLocks noChangeArrowheads="1"/>
          </p:cNvSpPr>
          <p:nvPr/>
        </p:nvSpPr>
        <p:spPr bwMode="auto">
          <a:xfrm>
            <a:off x="2286000" y="2133600"/>
            <a:ext cx="66294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cosin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208" name="AutoShape 17"/>
          <p:cNvSpPr>
            <a:spLocks noChangeArrowheads="1"/>
          </p:cNvSpPr>
          <p:nvPr/>
        </p:nvSpPr>
        <p:spPr bwMode="auto">
          <a:xfrm>
            <a:off x="457200" y="1600200"/>
            <a:ext cx="1676400" cy="26670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" name="Text Box 18"/>
          <p:cNvSpPr txBox="1">
            <a:spLocks noChangeArrowheads="1"/>
          </p:cNvSpPr>
          <p:nvPr/>
        </p:nvSpPr>
        <p:spPr bwMode="auto">
          <a:xfrm>
            <a:off x="76200" y="40767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210" name="Text Box 19"/>
          <p:cNvSpPr txBox="1">
            <a:spLocks noChangeArrowheads="1"/>
          </p:cNvSpPr>
          <p:nvPr/>
        </p:nvSpPr>
        <p:spPr bwMode="auto">
          <a:xfrm>
            <a:off x="57150" y="1428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211" name="Text Box 20"/>
          <p:cNvSpPr txBox="1">
            <a:spLocks noChangeArrowheads="1"/>
          </p:cNvSpPr>
          <p:nvPr/>
        </p:nvSpPr>
        <p:spPr bwMode="auto">
          <a:xfrm>
            <a:off x="21336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212" name="Arc 21"/>
          <p:cNvSpPr>
            <a:spLocks/>
          </p:cNvSpPr>
          <p:nvPr/>
        </p:nvSpPr>
        <p:spPr bwMode="auto">
          <a:xfrm rot="-4953812">
            <a:off x="1659731" y="3782219"/>
            <a:ext cx="465138" cy="533400"/>
          </a:xfrm>
          <a:custGeom>
            <a:avLst/>
            <a:gdLst>
              <a:gd name="T0" fmla="*/ 0 w 18801"/>
              <a:gd name="T1" fmla="*/ 2303893 h 21600"/>
              <a:gd name="T2" fmla="*/ 284697435 w 18801"/>
              <a:gd name="T3" fmla="*/ 110683957 h 21600"/>
              <a:gd name="T4" fmla="*/ 38886091 w 18801"/>
              <a:gd name="T5" fmla="*/ 32527564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Arc 22"/>
          <p:cNvSpPr>
            <a:spLocks/>
          </p:cNvSpPr>
          <p:nvPr/>
        </p:nvSpPr>
        <p:spPr bwMode="auto">
          <a:xfrm rot="7715479">
            <a:off x="336550" y="1733551"/>
            <a:ext cx="422275" cy="501650"/>
          </a:xfrm>
          <a:custGeom>
            <a:avLst/>
            <a:gdLst>
              <a:gd name="T0" fmla="*/ 110103395 w 17116"/>
              <a:gd name="T1" fmla="*/ 0 h 20317"/>
              <a:gd name="T2" fmla="*/ 257028672 w 17116"/>
              <a:gd name="T3" fmla="*/ 107508580 h 20317"/>
              <a:gd name="T4" fmla="*/ 0 w 17116"/>
              <a:gd name="T5" fmla="*/ 305832255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4" name="Group 23"/>
          <p:cNvGrpSpPr>
            <a:grpSpLocks/>
          </p:cNvGrpSpPr>
          <p:nvPr/>
        </p:nvGrpSpPr>
        <p:grpSpPr bwMode="auto">
          <a:xfrm>
            <a:off x="457200" y="3962400"/>
            <a:ext cx="304800" cy="304800"/>
            <a:chOff x="720" y="1584"/>
            <a:chExt cx="192" cy="192"/>
          </a:xfrm>
        </p:grpSpPr>
        <p:sp>
          <p:nvSpPr>
            <p:cNvPr id="7222" name="Line 24"/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25"/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5" name="Text Box 26"/>
          <p:cNvSpPr txBox="1">
            <a:spLocks noChangeArrowheads="1"/>
          </p:cNvSpPr>
          <p:nvPr/>
        </p:nvSpPr>
        <p:spPr bwMode="auto">
          <a:xfrm>
            <a:off x="26988" y="26543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216" name="Text Box 27"/>
          <p:cNvSpPr txBox="1">
            <a:spLocks noChangeArrowheads="1"/>
          </p:cNvSpPr>
          <p:nvPr/>
        </p:nvSpPr>
        <p:spPr bwMode="auto">
          <a:xfrm>
            <a:off x="1100138" y="4191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217" name="Text Box 28"/>
          <p:cNvSpPr txBox="1">
            <a:spLocks noChangeArrowheads="1"/>
          </p:cNvSpPr>
          <p:nvPr/>
        </p:nvSpPr>
        <p:spPr bwMode="auto">
          <a:xfrm>
            <a:off x="1371600" y="26400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3525" name="AutoShape 101"/>
          <p:cNvSpPr>
            <a:spLocks noChangeArrowheads="1"/>
          </p:cNvSpPr>
          <p:nvPr/>
        </p:nvSpPr>
        <p:spPr bwMode="auto">
          <a:xfrm>
            <a:off x="1752600" y="4572000"/>
            <a:ext cx="2286000" cy="106680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góc vuông</a:t>
            </a:r>
          </a:p>
        </p:txBody>
      </p:sp>
      <p:sp>
        <p:nvSpPr>
          <p:cNvPr id="103552" name="Rectangle 128"/>
          <p:cNvSpPr>
            <a:spLocks noChangeArrowheads="1"/>
          </p:cNvSpPr>
          <p:nvPr/>
        </p:nvSpPr>
        <p:spPr bwMode="auto">
          <a:xfrm>
            <a:off x="3524250" y="4038600"/>
            <a:ext cx="455295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553" name="Object 129"/>
          <p:cNvGraphicFramePr>
            <a:graphicFrameLocks noChangeAspect="1"/>
          </p:cNvGraphicFramePr>
          <p:nvPr/>
        </p:nvGraphicFramePr>
        <p:xfrm>
          <a:off x="3700463" y="4533900"/>
          <a:ext cx="3878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3" imgW="1345616" imgH="177723" progId="Equation.DSMT4">
                  <p:embed/>
                </p:oleObj>
              </mc:Choice>
              <mc:Fallback>
                <p:oleObj name="Equation" r:id="rId3" imgW="1345616" imgH="177723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4533900"/>
                        <a:ext cx="38782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4" name="Object 130"/>
          <p:cNvGraphicFramePr>
            <a:graphicFrameLocks noChangeAspect="1"/>
          </p:cNvGraphicFramePr>
          <p:nvPr/>
        </p:nvGraphicFramePr>
        <p:xfrm>
          <a:off x="3663950" y="5524500"/>
          <a:ext cx="39893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5" imgW="1383699" imgH="177723" progId="Equation.DSMT4">
                  <p:embed/>
                </p:oleObj>
              </mc:Choice>
              <mc:Fallback>
                <p:oleObj name="Equation" r:id="rId5" imgW="1383699" imgH="177723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5524500"/>
                        <a:ext cx="398938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20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20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20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  <p:bldP spid="103552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4941</TotalTime>
  <Words>1254</Words>
  <Application>Microsoft Office PowerPoint</Application>
  <PresentationFormat>On-screen Show (4:3)</PresentationFormat>
  <Paragraphs>279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VNI-Times</vt:lpstr>
      <vt:lpstr>Wingdings</vt:lpstr>
      <vt:lpstr>1_Default Design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KIEÅM TRA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so luong giac cua goc nhon.ppt</dc:title>
  <dc:creator>TRINHLILAC</dc:creator>
  <cp:lastModifiedBy>Techsi.vn</cp:lastModifiedBy>
  <cp:revision>359</cp:revision>
  <dcterms:created xsi:type="dcterms:W3CDTF">2006-12-12T14:20:35Z</dcterms:created>
  <dcterms:modified xsi:type="dcterms:W3CDTF">2024-03-12T04:44:10Z</dcterms:modified>
</cp:coreProperties>
</file>