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4" r:id="rId1"/>
  </p:sldMasterIdLst>
  <p:notesMasterIdLst>
    <p:notesMasterId r:id="rId29"/>
  </p:notesMasterIdLst>
  <p:sldIdLst>
    <p:sldId id="282" r:id="rId2"/>
    <p:sldId id="283" r:id="rId3"/>
    <p:sldId id="327" r:id="rId4"/>
    <p:sldId id="328" r:id="rId5"/>
    <p:sldId id="329" r:id="rId6"/>
    <p:sldId id="332" r:id="rId7"/>
    <p:sldId id="307" r:id="rId8"/>
    <p:sldId id="330" r:id="rId9"/>
    <p:sldId id="333" r:id="rId10"/>
    <p:sldId id="334" r:id="rId11"/>
    <p:sldId id="275" r:id="rId12"/>
    <p:sldId id="276" r:id="rId13"/>
    <p:sldId id="335" r:id="rId14"/>
    <p:sldId id="313" r:id="rId15"/>
    <p:sldId id="314" r:id="rId16"/>
    <p:sldId id="315" r:id="rId17"/>
    <p:sldId id="316" r:id="rId18"/>
    <p:sldId id="317" r:id="rId19"/>
    <p:sldId id="318" r:id="rId20"/>
    <p:sldId id="319" r:id="rId21"/>
    <p:sldId id="312" r:id="rId22"/>
    <p:sldId id="285" r:id="rId23"/>
    <p:sldId id="322" r:id="rId24"/>
    <p:sldId id="323" r:id="rId25"/>
    <p:sldId id="324" r:id="rId26"/>
    <p:sldId id="325" r:id="rId27"/>
    <p:sldId id="326" r:id="rId28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care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800080"/>
    <a:srgbClr val="800000"/>
    <a:srgbClr val="CC00CC"/>
    <a:srgbClr val="FFFF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60" d="100"/>
          <a:sy n="60" d="100"/>
        </p:scale>
        <p:origin x="1388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436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en-US" altLang="en-US" sz="1200" dirty="0"/>
              <a:t>‹#›</a:t>
            </a:fld>
            <a:endParaRPr lang="en-US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sz="1200" dirty="0"/>
              <a:t>1</a:t>
            </a:fld>
            <a:endParaRPr lang="en-US" sz="1200" dirty="0"/>
          </a:p>
        </p:txBody>
      </p:sp>
      <p:sp>
        <p:nvSpPr>
          <p:cNvPr id="20483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048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sz="1200" dirty="0"/>
              <a:t>2</a:t>
            </a:fld>
            <a:endParaRPr lang="en-US" sz="1200" dirty="0"/>
          </a:p>
        </p:txBody>
      </p:sp>
      <p:sp>
        <p:nvSpPr>
          <p:cNvPr id="21507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150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42782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651851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DD9D184-1D1A-4592-917C-3F245E55032B}" type="slidenum">
              <a:rPr lang="ko-KR" altLang="en-US" smtClean="0">
                <a:latin typeface="Times New Roman" panose="02020603050405020304" pitchFamily="18" charset="0"/>
              </a:rPr>
              <a:pPr/>
              <a:t>14</a:t>
            </a:fld>
            <a:endParaRPr lang="en-US" altLang="ko-KR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4169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25CEA96-D578-41C9-B43C-24437B9C7D4F}" type="slidenum">
              <a:rPr lang="ko-KR" altLang="en-US" smtClean="0">
                <a:latin typeface="Times New Roman" panose="02020603050405020304" pitchFamily="18" charset="0"/>
              </a:rPr>
              <a:pPr/>
              <a:t>16</a:t>
            </a:fld>
            <a:endParaRPr lang="en-US" altLang="ko-KR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0546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495E210-F897-4E5E-A5BE-8773C65CC41B}" type="slidenum">
              <a:rPr lang="ko-KR" altLang="en-US" smtClean="0">
                <a:latin typeface="Times New Roman" panose="02020603050405020304" pitchFamily="18" charset="0"/>
              </a:rPr>
              <a:pPr/>
              <a:t>18</a:t>
            </a:fld>
            <a:endParaRPr lang="en-US" altLang="ko-KR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6221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2EAFEAC-56CE-435F-A37B-368A0610CA17}" type="slidenum">
              <a:rPr lang="ko-KR" altLang="en-US" smtClean="0">
                <a:latin typeface="Times New Roman" panose="02020603050405020304" pitchFamily="18" charset="0"/>
              </a:rPr>
              <a:pPr/>
              <a:t>20</a:t>
            </a:fld>
            <a:endParaRPr lang="en-US" altLang="ko-KR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5598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151188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8AB2E-D8BB-DBE6-346B-0C5C91716E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8335B0-8609-46A5-DBE5-D4A4B33228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AC88EE-F989-6A59-343A-A917627E4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D64855-84AA-EAF1-A4EF-24992AB8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C8F7E-FCB1-9BCF-DABD-56262CC2D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hangingPunct="1">
              <a:buNone/>
            </a:pPr>
            <a:fld id="{9A0DB2DC-4C9A-4742-B13C-FB6460FD3503}" type="slidenum">
              <a:rPr lang="en-US" altLang="en-US" smtClean="0"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9292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7E6D0-EC57-C53F-F3C0-199B5F49F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9886EF-1C39-F568-9802-13BB0A15E7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CF8755-1389-2724-262D-5C3522306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F1F2B-5E4A-645D-4DAA-82A0B8D73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D4787-4527-FF1F-D9CE-C86623D64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497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CA0BB5-5BA0-3035-AA2A-FFC6E28819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F2FA94-AB85-3E4E-49D8-DD2F1562CA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6603D-56C0-3A58-DD1A-099B4289A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EF135-70F9-DC54-0BD7-66C82A58F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5ABB4-EADF-6BDD-558F-717CAB8A8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4352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C3D2A7B-42E8-4E52-90B7-087837FE0B6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929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0D7CC-4CD9-D082-4F90-44B80D679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08176-B8A2-C68C-7BEB-3F734803D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DFEF9-35DC-44AF-4445-BB34FE9B2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6DC08-8E6C-6D69-135D-E5A25452F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CA6C5-C474-0EC6-3DA5-A0351479D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30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754D1-EC1B-E6AA-009B-E8301F8BF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B344CC-920A-B619-5C8B-42375A4B2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9020A4-8B74-4E0D-2BAA-89BED3FF5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B9D43-953B-E439-2EBF-F94AB9B96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3F6A4-EAF7-862E-DB99-9670A3073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344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AD87D-FE40-624B-B8DD-4A2E0A64A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27C20-54AD-3B14-4FA2-58C978BA56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CC39DE-05F2-3ADB-69E4-317955A7EE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E79571-53E9-82DE-E181-5565D8435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E9E2CA-F84E-38BD-6AF4-0B4F7CC34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6E781E-6732-EE74-AC1F-2CDEC9A8C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072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1BE05-344A-7B70-2BF1-65A4C9011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1052D-6B4E-4B22-587A-B591B9BDCB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AB3B62-A548-CC0D-4E0A-770CB151CC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CFD401-3956-B97F-AC21-56AAB99F7A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6C5A8-A934-51EB-3A1A-097DEC41A3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31AA4F-9388-A931-3287-A4976D228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37EA5-6DB0-8681-8C8E-285CD8F6E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B377EB-608B-403E-7F4B-1073570BC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17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12F79-6D9E-74E9-8BC3-C6D44A125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B046CA-1C63-142D-6274-5D80C2DD8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0F5BC7-5536-B767-CECD-9237CE0DA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850276-5C46-B883-AC61-134340B35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423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CA9F0E-A90A-9266-B9B6-B8949FDDC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4E6618-C52F-A959-0EAB-8DF222464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89A97C-0851-E48F-0D2A-124E8CFD5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281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793A7-F53D-72B9-C33C-2A2DC609D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D2C84-A0A5-C2B0-B86E-D4B9A7EF9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A1760E-F114-5A65-C2C3-08B9CF29E0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F115EF-2A87-CD4B-8B38-33EF89C86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3FEDB5-611D-F738-E944-0CEB14E8C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56D56F-8144-32E6-D874-3DA589950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822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4810D-925D-D108-2D2A-B61C3CEEB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631DF8-7A72-B514-126B-DA9B6CF6B1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D9AE1F-8564-3CDC-33BD-6574239E53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E74603-8485-663A-BB70-C6B820A92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4CBFD0-72C6-CF8F-7565-62C5B914E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7D3ADE-B7AD-9DA1-3E21-9789B2737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908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7EAD6A-9BDC-B53D-3F68-3F1EB7225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62F637-A7D1-2030-FAF7-375614E305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C4D89-047C-B0F8-81CD-E6E5BB16EA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5F8E34-8670-8B77-17ED-C13F4ABC41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A1B9F3-4861-391D-46C4-B3E1EC372C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744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audio" Target="../media/audio1.wav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audio" Target="../media/audio1.wav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audio" Target="../media/audio2.wav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audio" Target="../media/audio1.wav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audio" Target="../media/audio2.wav"/><Relationship Id="rId4" Type="http://schemas.openxmlformats.org/officeDocument/2006/relationships/audio" Target="../media/audio3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7.png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audio" Target="../media/audio1.wav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audio" Target="../media/audio2.wav"/><Relationship Id="rId4" Type="http://schemas.openxmlformats.org/officeDocument/2006/relationships/audio" Target="../media/audio3.wav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609600"/>
            <a:ext cx="7620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Bố, mẹ và anh trai của Nam có nhóm máu B. Nam có nhóm máu O. Theo em điều này có thể xảy ra không? Vì sao?</a:t>
            </a:r>
            <a:endParaRPr lang="vi-VN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img.toanhoc247.com/picture/2017/0911/2017-09-11-102646_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81000"/>
            <a:ext cx="7467600" cy="4985310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A0B5083-6E35-68FF-EA48-6FEF174A4823}"/>
              </a:ext>
            </a:extLst>
          </p:cNvPr>
          <p:cNvSpPr txBox="1"/>
          <p:nvPr/>
        </p:nvSpPr>
        <p:spPr>
          <a:xfrm>
            <a:off x="533400" y="5614322"/>
            <a:ext cx="8077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sao F</a:t>
            </a:r>
            <a:r>
              <a:rPr lang="nl-NL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lại có tỉ lệ KH 3 hoa đỏ : 1 hoa trắng?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B503E0-316D-3C4B-D936-DFDCE7DC80A6}"/>
              </a:ext>
            </a:extLst>
          </p:cNvPr>
          <p:cNvSpPr txBox="1"/>
          <p:nvPr/>
        </p:nvSpPr>
        <p:spPr>
          <a:xfrm>
            <a:off x="2438400" y="166524"/>
            <a:ext cx="12954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</a:t>
            </a:r>
            <a:r>
              <a:rPr lang="en-US" sz="28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2800" b="1" dirty="0"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86668B-0878-FE28-ABDC-275EE24E2453}"/>
              </a:ext>
            </a:extLst>
          </p:cNvPr>
          <p:cNvSpPr txBox="1"/>
          <p:nvPr/>
        </p:nvSpPr>
        <p:spPr>
          <a:xfrm>
            <a:off x="5410202" y="154792"/>
            <a:ext cx="17526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</a:t>
            </a:r>
            <a:r>
              <a:rPr lang="en-US" sz="28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endParaRPr lang="en-US" sz="2800" b="1" dirty="0"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CC7359A-2E2C-6C18-51A4-491748411E1D}"/>
              </a:ext>
            </a:extLst>
          </p:cNvPr>
          <p:cNvSpPr txBox="1"/>
          <p:nvPr/>
        </p:nvSpPr>
        <p:spPr>
          <a:xfrm>
            <a:off x="4114802" y="1905000"/>
            <a:ext cx="12954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</a:t>
            </a:r>
            <a:r>
              <a:rPr lang="en-US" sz="28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2800" b="1" dirty="0"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504086D-46E1-CADC-B4E2-1926E01BB9D5}"/>
              </a:ext>
            </a:extLst>
          </p:cNvPr>
          <p:cNvSpPr txBox="1"/>
          <p:nvPr/>
        </p:nvSpPr>
        <p:spPr>
          <a:xfrm>
            <a:off x="4267200" y="3429000"/>
            <a:ext cx="1295400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</a:p>
          <a:p>
            <a:pPr algn="ctr"/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thuần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chủng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895129-5A10-9FD8-253A-9CF97C455DF1}"/>
              </a:ext>
            </a:extLst>
          </p:cNvPr>
          <p:cNvSpPr txBox="1"/>
          <p:nvPr/>
        </p:nvSpPr>
        <p:spPr>
          <a:xfrm>
            <a:off x="5943600" y="4048780"/>
            <a:ext cx="14478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</a:p>
          <a:p>
            <a:pPr algn="ctr"/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26DBF5-9FA1-04B7-2794-E3C1DE74E202}"/>
              </a:ext>
            </a:extLst>
          </p:cNvPr>
          <p:cNvSpPr txBox="1"/>
          <p:nvPr/>
        </p:nvSpPr>
        <p:spPr>
          <a:xfrm>
            <a:off x="4267200" y="4495800"/>
            <a:ext cx="1295400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</a:p>
          <a:p>
            <a:pPr algn="ctr"/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endParaRPr lang="en-US" sz="1400" b="1" dirty="0"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thuần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chủng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0529D1-1C5F-13B1-68A3-15FA18F81E65}"/>
              </a:ext>
            </a:extLst>
          </p:cNvPr>
          <p:cNvSpPr txBox="1"/>
          <p:nvPr/>
        </p:nvSpPr>
        <p:spPr>
          <a:xfrm>
            <a:off x="2628900" y="4149827"/>
            <a:ext cx="14478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</a:p>
          <a:p>
            <a:pPr algn="ctr"/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A0B5083-6E35-68FF-EA48-6FEF174A4823}"/>
              </a:ext>
            </a:extLst>
          </p:cNvPr>
          <p:cNvSpPr txBox="1"/>
          <p:nvPr/>
        </p:nvSpPr>
        <p:spPr>
          <a:xfrm>
            <a:off x="457200" y="5486400"/>
            <a:ext cx="80772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dị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trội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AA.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056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4"/>
          <p:cNvSpPr txBox="1"/>
          <p:nvPr/>
        </p:nvSpPr>
        <p:spPr>
          <a:xfrm>
            <a:off x="304800" y="117793"/>
            <a:ext cx="8713788" cy="74161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Sơ đồ lai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P:   Hoa đỏ    x     Hoa trắng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AA              aa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A                 a</a:t>
            </a:r>
          </a:p>
          <a:p>
            <a:pPr marL="0" lvl="0" indent="0">
              <a:spcBef>
                <a:spcPct val="0"/>
              </a:spcBef>
              <a:buNone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Aa                     (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1A:1a là tỉ lệ hợp tử của F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)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100% hoa đỏ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F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  Aa         x       Aa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F1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   A, a                A, a</a:t>
            </a:r>
          </a:p>
          <a:p>
            <a:pPr marL="0" lvl="0" indent="0">
              <a:spcBef>
                <a:spcPct val="0"/>
              </a:spcBef>
              <a:buNone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AA : Aa : Aa : aa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TLKG:   1 AA :   2 Aa  :    1 aa        (tỉ lệ hợp tử F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      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TLKH:       3 hoa đỏ    : 1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>
            <a:off x="1457325" y="1861573"/>
            <a:ext cx="917575" cy="5252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2374900" y="1872571"/>
            <a:ext cx="865188" cy="503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374900" y="4281488"/>
            <a:ext cx="1736725" cy="9477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111625" y="4292600"/>
            <a:ext cx="144463" cy="936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203450" y="4292600"/>
            <a:ext cx="1584325" cy="936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878013" y="4281488"/>
            <a:ext cx="325438" cy="9477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870200" y="4292600"/>
            <a:ext cx="1385888" cy="936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879600" y="4292600"/>
            <a:ext cx="990600" cy="936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3615849" y="4292600"/>
            <a:ext cx="179388" cy="936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381250" y="4281488"/>
            <a:ext cx="1227138" cy="9477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2780030" y="5301298"/>
            <a:ext cx="9255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22224"/>
              </p:ext>
            </p:extLst>
          </p:nvPr>
        </p:nvGraphicFramePr>
        <p:xfrm>
          <a:off x="827584" y="333375"/>
          <a:ext cx="7344816" cy="3627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1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55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3960"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05" marB="457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T="45705" marB="457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T="45705" marB="457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4841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  <a:p>
                      <a:pPr algn="ctr"/>
                      <a:endParaRPr lang="en-US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05" marB="457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</a:t>
                      </a:r>
                    </a:p>
                  </a:txBody>
                  <a:tcPr marT="45705" marB="457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</a:t>
                      </a:r>
                    </a:p>
                  </a:txBody>
                  <a:tcPr marT="45705" marB="457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25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  <a:p>
                      <a:pPr algn="ctr"/>
                      <a:endParaRPr lang="en-US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05" marB="457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</a:t>
                      </a:r>
                    </a:p>
                  </a:txBody>
                  <a:tcPr marT="45705" marB="457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</a:t>
                      </a:r>
                    </a:p>
                  </a:txBody>
                  <a:tcPr marT="45705" marB="457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691680" y="4149080"/>
            <a:ext cx="6264275" cy="5847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TLKG:    1 AA :  2 Aa  : 1 aa</a:t>
            </a:r>
          </a:p>
        </p:txBody>
      </p:sp>
      <p:sp>
        <p:nvSpPr>
          <p:cNvPr id="2" name="Text Box 1"/>
          <p:cNvSpPr txBox="1"/>
          <p:nvPr/>
        </p:nvSpPr>
        <p:spPr>
          <a:xfrm>
            <a:off x="1727246" y="5373216"/>
            <a:ext cx="48702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43D54D-AD02-0DF5-94F8-57B7B65FA0E5}"/>
              </a:ext>
            </a:extLst>
          </p:cNvPr>
          <p:cNvSpPr txBox="1"/>
          <p:nvPr/>
        </p:nvSpPr>
        <p:spPr>
          <a:xfrm>
            <a:off x="1733966" y="4698117"/>
            <a:ext cx="6264275" cy="5847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TLKH:      3 hoa đỏ       : 1 hoa trắng</a:t>
            </a:r>
            <a:endParaRPr lang="en-US" alt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16" descr="Ký Hiệu Nữ 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345780"/>
            <a:ext cx="511810" cy="644820"/>
          </a:xfrm>
          <a:prstGeom prst="rect">
            <a:avLst/>
          </a:prstGeom>
          <a:noFill/>
        </p:spPr>
      </p:pic>
      <p:cxnSp>
        <p:nvCxnSpPr>
          <p:cNvPr id="9" name="Straight Connector 8"/>
          <p:cNvCxnSpPr/>
          <p:nvPr/>
        </p:nvCxnSpPr>
        <p:spPr>
          <a:xfrm>
            <a:off x="838200" y="333375"/>
            <a:ext cx="2362200" cy="885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Picture 6" descr="Giới tính biểu tượng Nam Järnsymbolen Hành tinh biểu tượng - Biểu tượng png  tải về - Miễn phí trong suốt Vòng Tròn png Tải về.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600297"/>
            <a:ext cx="624840" cy="59055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28700" y="609600"/>
            <a:ext cx="7086600" cy="583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li?</a:t>
            </a:r>
            <a:endParaRPr lang="vi-VN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299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858838" y="2152650"/>
            <a:ext cx="7466012" cy="87947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3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trội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    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68363" y="3201987"/>
            <a:ext cx="7456487" cy="88582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1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trội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    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47725" y="4243387"/>
            <a:ext cx="7440613" cy="935038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2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trội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47725" y="5321300"/>
            <a:ext cx="7477125" cy="85090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trội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1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 rotWithShape="1">
          <a:blip r:embed="rId6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 r="-5485"/>
          <a:stretch/>
        </p:blipFill>
        <p:spPr>
          <a:xfrm>
            <a:off x="7585353" y="2226146"/>
            <a:ext cx="663853" cy="70805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7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 r="3472"/>
          <a:stretch/>
        </p:blipFill>
        <p:spPr>
          <a:xfrm>
            <a:off x="7619812" y="4359044"/>
            <a:ext cx="603402" cy="70408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350" y="5451475"/>
            <a:ext cx="549275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9513" y="3317875"/>
            <a:ext cx="6715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nip Diagonal Corner Rectangle 14"/>
          <p:cNvSpPr/>
          <p:nvPr/>
        </p:nvSpPr>
        <p:spPr>
          <a:xfrm>
            <a:off x="381000" y="944563"/>
            <a:ext cx="8321675" cy="1036637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Menđen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F</a:t>
            </a:r>
            <a:r>
              <a:rPr lang="en-US" sz="3200" b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vi-VN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Snip Diagonal Corner Rectangle 15"/>
          <p:cNvSpPr/>
          <p:nvPr/>
        </p:nvSpPr>
        <p:spPr>
          <a:xfrm>
            <a:off x="493713" y="238125"/>
            <a:ext cx="7894637" cy="595313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073769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4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55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3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8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 nodeType="clickPar">
                      <p:stCondLst>
                        <p:cond delay="0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85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26" grpId="0" animBg="1"/>
      <p:bldP spid="42" grpId="0" animBg="1"/>
      <p:bldP spid="43" grpId="0" animBg="1"/>
      <p:bldP spid="44" grpId="0" animBg="1"/>
      <p:bldP spid="15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858838" y="2181226"/>
            <a:ext cx="7466012" cy="87947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gen	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68363" y="3108325"/>
            <a:ext cx="7456487" cy="88582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1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gen	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47725" y="4119563"/>
            <a:ext cx="7440613" cy="935037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2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847725" y="5168900"/>
            <a:ext cx="7477125" cy="85090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 rotWithShape="1"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 r="-5485"/>
          <a:stretch/>
        </p:blipFill>
        <p:spPr>
          <a:xfrm>
            <a:off x="7585353" y="2205756"/>
            <a:ext cx="663853" cy="70805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6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 r="3472"/>
          <a:stretch/>
        </p:blipFill>
        <p:spPr>
          <a:xfrm>
            <a:off x="7619812" y="4221980"/>
            <a:ext cx="603402" cy="70408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350" y="5300662"/>
            <a:ext cx="549275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9513" y="3140075"/>
            <a:ext cx="6715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nip Diagonal Corner Rectangle 14"/>
          <p:cNvSpPr/>
          <p:nvPr/>
        </p:nvSpPr>
        <p:spPr>
          <a:xfrm>
            <a:off x="709613" y="381000"/>
            <a:ext cx="7894637" cy="1512889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Theo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Menđen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vi-VN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fr-F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533740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 nodeType="clickPar">
                      <p:stCondLst>
                        <p:cond delay="0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35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4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 nodeType="clickPar">
                      <p:stCondLst>
                        <p:cond delay="0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8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 nodeType="clickPar">
                      <p:stCondLst>
                        <p:cond delay="0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3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 nodeType="clickPar">
                      <p:stCondLst>
                        <p:cond delay="0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80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26" grpId="0" animBg="1"/>
      <p:bldP spid="42" grpId="0" animBg="1"/>
      <p:bldP spid="43" grpId="0" animBg="1"/>
      <p:bldP spid="44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179388" y="301625"/>
            <a:ext cx="8713787" cy="1195388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  <a:r>
              <a:rPr 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endParaRPr lang="vi-VN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41350" y="2078038"/>
            <a:ext cx="7945438" cy="103187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nl-N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hạt vàng: 1 hạt xanh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20713" y="3260725"/>
            <a:ext cx="7966075" cy="107315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hạt vàng: 1 hạt xanh	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11188" y="4467225"/>
            <a:ext cx="7945437" cy="1090613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nl-N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hạt vàng: 1 hạt xanh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28650" y="5667375"/>
            <a:ext cx="7975600" cy="111442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nl-N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hạt vàng: 1 hạt xanh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050" y="2179638"/>
            <a:ext cx="6048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7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 r="3472"/>
          <a:stretch/>
        </p:blipFill>
        <p:spPr>
          <a:xfrm>
            <a:off x="7865938" y="4549352"/>
            <a:ext cx="603402" cy="70408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0513" y="5859463"/>
            <a:ext cx="60325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75" y="3373438"/>
            <a:ext cx="603250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Snip Diagonal Corner Rectangle 10"/>
          <p:cNvSpPr/>
          <p:nvPr/>
        </p:nvSpPr>
        <p:spPr>
          <a:xfrm>
            <a:off x="152400" y="304800"/>
            <a:ext cx="8713787" cy="1773238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  <a:r>
              <a:rPr 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đậu Hà lan, hạt vàng trội hoàn toàn so với hạt xanh, khi cho giao phấn cây hạt vàng thuần chủng với cây hạt xanh thu được F­</a:t>
            </a:r>
            <a:r>
              <a:rPr lang="nl-NL" sz="2800" b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­. </a:t>
            </a:r>
            <a:r>
              <a:rPr lang="nl-N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­Cho </a:t>
            </a:r>
            <a:r>
              <a:rPr lang="nl-NL" sz="2800" b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­­</a:t>
            </a:r>
            <a:r>
              <a:rPr lang="nl-N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F­</a:t>
            </a:r>
            <a:r>
              <a:rPr lang="nl-NL" sz="2800" b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1­ </a:t>
            </a:r>
            <a:r>
              <a:rPr lang="nl-N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 thụ phấn thì tỉ lệ kiểu hình ở F­</a:t>
            </a:r>
            <a:r>
              <a:rPr lang="nl-NL" sz="2800" b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­</a:t>
            </a:r>
            <a:r>
              <a:rPr lang="nl-NL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như thế nào? </a:t>
            </a:r>
            <a:endParaRPr lang="vi-V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145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55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63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8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 nodeType="clickPar">
                      <p:stCondLst>
                        <p:cond delay="0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85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4" grpId="0" animBg="1"/>
      <p:bldP spid="26" grpId="0" animBg="1"/>
      <p:bldP spid="42" grpId="0" animBg="1"/>
      <p:bldP spid="43" grpId="0" animBg="1"/>
      <p:bldP spid="44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858838" y="1558925"/>
            <a:ext cx="7466012" cy="87947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nl-N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 thái biểu hiện trái ngược nhau của cùng một loại tính trạng. 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68363" y="2819400"/>
            <a:ext cx="7456487" cy="88582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847725" y="4038600"/>
            <a:ext cx="7477125" cy="935037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nl-N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 thái khác nhau của cùng một loại tính trạng.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847725" y="5291137"/>
            <a:ext cx="7477125" cy="957263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 rotWithShape="1"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 r="-5485"/>
          <a:stretch/>
        </p:blipFill>
        <p:spPr>
          <a:xfrm>
            <a:off x="7868587" y="1631652"/>
            <a:ext cx="663853" cy="70805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6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 r="3472"/>
          <a:stretch/>
        </p:blipFill>
        <p:spPr>
          <a:xfrm>
            <a:off x="7903046" y="4138413"/>
            <a:ext cx="603402" cy="70408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8925" y="5421312"/>
            <a:ext cx="549275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2849563"/>
            <a:ext cx="6715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nip Diagonal Corner Rectangle 14"/>
          <p:cNvSpPr/>
          <p:nvPr/>
        </p:nvSpPr>
        <p:spPr>
          <a:xfrm>
            <a:off x="395288" y="188913"/>
            <a:ext cx="8208962" cy="1036637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nl-NL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 tính trạng tương phản là hai</a:t>
            </a:r>
            <a:endParaRPr lang="vi-VN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721717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 nodeType="clickPar">
                      <p:stCondLst>
                        <p:cond delay="0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35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4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 nodeType="clickPar">
                      <p:stCondLst>
                        <p:cond delay="0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8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 nodeType="clickPar">
                      <p:stCondLst>
                        <p:cond delay="0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3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 nodeType="clickPar">
                      <p:stCondLst>
                        <p:cond delay="0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80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26" grpId="0" animBg="1"/>
      <p:bldP spid="42" grpId="0" animBg="1"/>
      <p:bldP spid="43" grpId="0" animBg="1"/>
      <p:bldP spid="44" grpId="0" animBg="1"/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214313" y="217488"/>
            <a:ext cx="8713787" cy="1195387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5.</a:t>
            </a:r>
            <a:r>
              <a:rPr lang="vi-V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thuần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41350" y="1436688"/>
            <a:ext cx="7945438" cy="114617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20713" y="2700338"/>
            <a:ext cx="7966075" cy="113665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41350" y="3914775"/>
            <a:ext cx="7975600" cy="119380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11188" y="5229225"/>
            <a:ext cx="7975600" cy="124777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trội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050" y="1652588"/>
            <a:ext cx="6048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7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 r="3472"/>
          <a:stretch/>
        </p:blipFill>
        <p:spPr>
          <a:xfrm>
            <a:off x="7865938" y="4100288"/>
            <a:ext cx="603402" cy="70408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0513" y="5324475"/>
            <a:ext cx="60325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75" y="2876550"/>
            <a:ext cx="60325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0313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 nodeType="clickPar">
                      <p:stCondLst>
                        <p:cond delay="0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35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 nodeType="clickPar">
                      <p:stCondLst>
                        <p:cond delay="0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58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 nodeType="clickPar">
                      <p:stCondLst>
                        <p:cond delay="0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3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 nodeType="clickPar">
                      <p:stCondLst>
                        <p:cond delay="0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80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4" grpId="0" animBg="1"/>
      <p:bldP spid="26" grpId="0" animBg="1"/>
      <p:bldP spid="42" grpId="0" animBg="1"/>
      <p:bldP spid="43" grpId="0" animBg="1"/>
      <p:bldP spid="4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427038" y="260350"/>
            <a:ext cx="8289925" cy="1549400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6. </a:t>
            </a:r>
            <a:r>
              <a:rPr lang="fr-FR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fr-FR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fr-FR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fr-FR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fr-FR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fr-FR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fr-FR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  <a:r>
              <a:rPr lang="fr-FR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fr-FR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Lan là </a:t>
            </a:r>
            <a:r>
              <a:rPr lang="fr-FR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fr-FR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fr-FR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88975" y="1916113"/>
            <a:ext cx="7483475" cy="88900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phấn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ngặt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92150" y="4367213"/>
            <a:ext cx="7510463" cy="890587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	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61988" y="3154363"/>
            <a:ext cx="7510462" cy="884237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phấn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88975" y="5437187"/>
            <a:ext cx="7510463" cy="887413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0275" y="1951038"/>
            <a:ext cx="6032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6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 r="3472"/>
          <a:stretch/>
        </p:blipFill>
        <p:spPr>
          <a:xfrm>
            <a:off x="7308304" y="3266918"/>
            <a:ext cx="592492" cy="70408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7263" y="5472112"/>
            <a:ext cx="6048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1713" y="4419600"/>
            <a:ext cx="604837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3623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 nodeType="clickPar">
                      <p:stCondLst>
                        <p:cond delay="0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35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 nodeType="clickPar">
                      <p:stCondLst>
                        <p:cond delay="0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58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 nodeType="clickPar">
                      <p:stCondLst>
                        <p:cond delay="0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3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 nodeType="clickPar">
                      <p:stCondLst>
                        <p:cond delay="0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80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4" grpId="0" animBg="1"/>
      <p:bldP spid="26" grpId="0" animBg="1"/>
      <p:bldP spid="42" grpId="0" animBg="1"/>
      <p:bldP spid="43" grpId="0" animBg="1"/>
      <p:bldP spid="4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357CDAF-E7B4-B828-0E32-68AE6C0234B3}"/>
              </a:ext>
            </a:extLst>
          </p:cNvPr>
          <p:cNvSpPr txBox="1"/>
          <p:nvPr/>
        </p:nvSpPr>
        <p:spPr>
          <a:xfrm>
            <a:off x="609600" y="304800"/>
            <a:ext cx="7924800" cy="3016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200" b="1" dirty="0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hảo luận nhóm</a:t>
            </a:r>
            <a:r>
              <a:rPr lang="en-US" sz="3200" b="1" dirty="0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nl-N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uan sát 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</a:t>
            </a:r>
            <a:r>
              <a:rPr lang="nl-N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2.1, đọc thông tin mục I trong SGK, thảo luận nhóm trả lời các câu hỏi: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vi-V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Câu 1: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Trình bày thí nghiệm của MenĐen.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Câu 2: 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Hoàn thành cột 4 ở bảng 2 SGK/8.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388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214313" y="217488"/>
            <a:ext cx="8713787" cy="1195387"/>
          </a:xfrm>
          <a:prstGeom prst="snip2Diag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7.</a:t>
            </a:r>
            <a:r>
              <a:rPr lang="vi-VN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Menđen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endParaRPr lang="vi-VN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41350" y="1412875"/>
            <a:ext cx="7945438" cy="114617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20713" y="2676525"/>
            <a:ext cx="7966075" cy="113665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41350" y="3890963"/>
            <a:ext cx="7975600" cy="119380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11188" y="5205413"/>
            <a:ext cx="7975600" cy="124777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050" y="1641475"/>
            <a:ext cx="6048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7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 r="3472"/>
          <a:stretch/>
        </p:blipFill>
        <p:spPr>
          <a:xfrm>
            <a:off x="7865938" y="4093064"/>
            <a:ext cx="603402" cy="70408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0513" y="5386388"/>
            <a:ext cx="60325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75" y="2930525"/>
            <a:ext cx="60325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13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 nodeType="clickPar">
                      <p:stCondLst>
                        <p:cond delay="0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35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 nodeType="clickPar">
                      <p:stCondLst>
                        <p:cond delay="0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eck mar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58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 nodeType="clickPar">
                      <p:stCondLst>
                        <p:cond delay="0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3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 nodeType="clickPar">
                      <p:stCondLst>
                        <p:cond delay="0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80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2" presetID="23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rong 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4" grpId="0" animBg="1"/>
      <p:bldP spid="26" grpId="0" animBg="1"/>
      <p:bldP spid="42" grpId="0" animBg="1"/>
      <p:bldP spid="43" grpId="0" animBg="1"/>
      <p:bldP spid="4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457200"/>
            <a:ext cx="7620000" cy="3253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vi-VN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 2 giống cà chua quả đỏ thuần chủng và quả vàng thuần chủng giao phấn với nhau thu được F</a:t>
            </a:r>
            <a:r>
              <a:rPr lang="nl-NL" sz="32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1­­ ­ ­ 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 quả đỏ. Khi cho các con cá F­</a:t>
            </a:r>
            <a:r>
              <a:rPr lang="nl-NL" sz="32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1­ ­­ 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giao phấn với nhau thì tỉ lệ KH ở F­</a:t>
            </a:r>
            <a:r>
              <a:rPr lang="nl-NL" sz="32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 thế nào? Cho biết màu quả chỉ do một nhân tố di truyền qui định. </a:t>
            </a:r>
            <a:endParaRPr lang="vi-VN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" y="3886200"/>
            <a:ext cx="7620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vi-VN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nl-NL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2: 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Ở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chó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lông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ngắn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trội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hoàn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toàn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so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lông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chó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lông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ngắn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lai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chó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lông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F</a:t>
            </a:r>
            <a:r>
              <a:rPr lang="en-US" sz="32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có tỉ lệ kiểu hình như nào? Viết sơ đồ lai.</a:t>
            </a:r>
            <a:endParaRPr lang="vi-VN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8761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57200"/>
            <a:ext cx="8229600" cy="55626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Ôn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vừa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trội-lặn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vi-VN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l"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04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Content Placeholder 5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775" y="0"/>
            <a:ext cx="8934450" cy="6858000"/>
          </a:xfrm>
        </p:spPr>
      </p:pic>
      <p:sp>
        <p:nvSpPr>
          <p:cNvPr id="7171" name="Rectangle 6"/>
          <p:cNvSpPr>
            <a:spLocks noChangeArrowheads="1"/>
          </p:cNvSpPr>
          <p:nvPr/>
        </p:nvSpPr>
        <p:spPr bwMode="auto">
          <a:xfrm>
            <a:off x="863600" y="476250"/>
            <a:ext cx="7416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vi-VN" alt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2. CHỦ ĐỀ: LAI MỘT CẶP TÍNH TRẠNG (Tiết 1)</a:t>
            </a:r>
            <a:endParaRPr lang="en-US" altLang="en-US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9600" y="1905000"/>
            <a:ext cx="7924800" cy="3561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l-NL" sz="32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 Thí nghiệm của MenĐen</a:t>
            </a:r>
            <a:endParaRPr lang="vi-VN" sz="3200" dirty="0">
              <a:solidFill>
                <a:srgbClr val="FFFF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l-NL" sz="32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Thí nghiệm</a:t>
            </a:r>
            <a:endParaRPr lang="vi-VN" sz="3200" dirty="0">
              <a:solidFill>
                <a:srgbClr val="FFFF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l-NL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Đối tượng nghiên cứu: Đậu Hà Lan</a:t>
            </a:r>
            <a:endParaRPr lang="vi-VN" sz="32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Men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đen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giao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phấn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giữa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giống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đậu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Lan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cặp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trạng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thuần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tương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373601988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Content Placeholder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775" y="0"/>
            <a:ext cx="8934450" cy="6858000"/>
          </a:xfrm>
        </p:spPr>
      </p:pic>
      <p:sp>
        <p:nvSpPr>
          <p:cNvPr id="2" name="Rectangle 1"/>
          <p:cNvSpPr/>
          <p:nvPr/>
        </p:nvSpPr>
        <p:spPr>
          <a:xfrm>
            <a:off x="457200" y="443454"/>
            <a:ext cx="8229600" cy="5347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thí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nghiệm</a:t>
            </a:r>
            <a:endParaRPr lang="vi-VN" sz="32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sz="32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 1:</a:t>
            </a:r>
            <a:r>
              <a:rPr lang="vi-VN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cây chọn làm mẹ (cây hoa đỏ) cắt bỏ nhị từ khi chưa chín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sz="32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 2:</a:t>
            </a:r>
            <a:r>
              <a:rPr lang="vi-VN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cây chọn làm bố (cây hoa trắng, khi nhị chín lấy hạt phấn rắc lên đầu nhụy của cây làm mẹ, (cây hoa đỏ) </a:t>
            </a:r>
            <a:r>
              <a:rPr lang="vi-VN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vi-VN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thu được F</a:t>
            </a:r>
            <a:r>
              <a:rPr lang="vi-VN" sz="3200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vi-VN" sz="32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32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 3:</a:t>
            </a:r>
            <a:r>
              <a:rPr lang="vi-VN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Cho F</a:t>
            </a:r>
            <a:r>
              <a:rPr lang="vi-VN" sz="3200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vi-VN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tự thụ phấn </a:t>
            </a:r>
            <a:r>
              <a:rPr lang="vi-VN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vi-VN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</a:t>
            </a:r>
            <a:r>
              <a:rPr lang="vi-VN" sz="3200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vi-VN" sz="32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l-NL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Kết quả thí nghiệm</a:t>
            </a:r>
            <a:endParaRPr lang="vi-VN" sz="32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NL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Bảng 2 SGK / 8</a:t>
            </a:r>
            <a:endParaRPr lang="vi-VN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217792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Content Placeholder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775" y="0"/>
            <a:ext cx="8934450" cy="6858000"/>
          </a:xfrm>
        </p:spPr>
      </p:pic>
      <p:sp>
        <p:nvSpPr>
          <p:cNvPr id="2" name="Rectangle 1"/>
          <p:cNvSpPr/>
          <p:nvPr/>
        </p:nvSpPr>
        <p:spPr>
          <a:xfrm>
            <a:off x="457200" y="228600"/>
            <a:ext cx="8229600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Nhận xét</a:t>
            </a:r>
            <a:endParaRPr lang="vi-VN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l-NL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F</a:t>
            </a:r>
            <a:r>
              <a:rPr lang="nl-NL" sz="32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l-NL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có tính trạng giống nhau (đồng tính), chỉ biểu hiện tính trạng của một bên bố hoặc mẹ </a:t>
            </a:r>
            <a:endParaRPr lang="vi-VN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l-NL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nl-NL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Menden gọi tính trạng biểu hiện ngay ở F</a:t>
            </a:r>
            <a:r>
              <a:rPr lang="nl-NL" sz="32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l-NL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 tính trạng trội (hoa đỏ), còn tính trạng đến F</a:t>
            </a:r>
            <a:r>
              <a:rPr lang="nl-NL" sz="32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mới được biểu hiện là tính trạng lặn (hoa trắng)</a:t>
            </a:r>
            <a:endParaRPr lang="vi-VN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l-NL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F</a:t>
            </a:r>
            <a:r>
              <a:rPr lang="nl-NL" sz="32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phân tính theo tỷ lệ 3 trội : 1 lặn </a:t>
            </a:r>
          </a:p>
          <a:p>
            <a:pPr algn="just"/>
            <a:endParaRPr lang="vi-VN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l-NL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Kết luận</a:t>
            </a:r>
            <a:endParaRPr lang="vi-VN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l-NL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lai hai bố mẹ khác nhau về một cặp tính trạng thuần chủng tương phản thì F</a:t>
            </a:r>
            <a:r>
              <a:rPr lang="nl-NL" sz="32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l-NL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đồng tính về tính trạng của bố hoặc mẹ, còn F</a:t>
            </a:r>
            <a:r>
              <a:rPr lang="nl-NL" sz="32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có sự phân li tính trạng theo tỉ lệ trung bình 3 trội : 1 lặn.</a:t>
            </a:r>
            <a:endParaRPr lang="vi-VN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515694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Content Placeholder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775" y="0"/>
            <a:ext cx="8934450" cy="6858000"/>
          </a:xfrm>
        </p:spPr>
      </p:pic>
      <p:sp>
        <p:nvSpPr>
          <p:cNvPr id="2" name="Rectangle 1"/>
          <p:cNvSpPr/>
          <p:nvPr/>
        </p:nvSpPr>
        <p:spPr>
          <a:xfrm>
            <a:off x="457200" y="228600"/>
            <a:ext cx="82296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MenĐen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(Aa) ở F</a:t>
            </a:r>
            <a:r>
              <a:rPr lang="en-US" sz="32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tỷ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(1A:1a) </a:t>
            </a:r>
            <a:endParaRPr lang="vi-VN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1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(gen)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endParaRPr lang="vi-VN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trội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a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=&gt;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thuần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AA</a:t>
            </a:r>
            <a:endParaRPr lang="vi-VN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thuần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endParaRPr lang="vi-VN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Viết sơ đồ lai</a:t>
            </a:r>
          </a:p>
          <a:p>
            <a:pPr algn="just"/>
            <a:endParaRPr lang="vi-VN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109158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Content Placeholder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775" y="0"/>
            <a:ext cx="8934450" cy="6858000"/>
          </a:xfrm>
        </p:spPr>
      </p:pic>
      <p:sp>
        <p:nvSpPr>
          <p:cNvPr id="2" name="Rectangle 1"/>
          <p:cNvSpPr/>
          <p:nvPr/>
        </p:nvSpPr>
        <p:spPr>
          <a:xfrm>
            <a:off x="457200" y="381000"/>
            <a:ext cx="8229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gen)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vi-VN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2514600"/>
            <a:ext cx="82296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li: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thuần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P.</a:t>
            </a:r>
            <a:endParaRPr lang="vi-VN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vi-VN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571722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5" y="226377"/>
            <a:ext cx="8386958" cy="63709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Lai hai giống đậu H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lan khác nhau về một cặp tính trạng tương phản thuần chủng.               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P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   Hoa đỏ      x         Hoa trắng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F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   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100% Hoa đỏ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F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F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đỏ     x     Hoa đỏ</a:t>
            </a:r>
            <a:endParaRPr lang="en-US" altLang="en-US" sz="24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F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    705 hoa đỏ  : 224 hoa trắng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TLKH:          3 hoa đỏ : 1 hoa trắng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   Thân cao    x   Thân lùn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100% Thân cao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F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Thân cao    x    Thân cao</a:t>
            </a:r>
            <a:endParaRPr lang="en-US" altLang="en-US" sz="24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    787 thân cao : 277 thân lùn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TLKH:         3 thân cao : 1 thân lùn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Quả lục    x     Quả v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F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100% Quả lục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F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F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Quả lục     x    Quả lục</a:t>
            </a:r>
            <a:endParaRPr lang="en-US" altLang="en-US" sz="24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F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428 quả lục : 152 quả v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TLKH:          3 quả lục : 1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59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 txBox="1"/>
          <p:nvPr/>
        </p:nvSpPr>
        <p:spPr>
          <a:xfrm>
            <a:off x="152400" y="4724400"/>
            <a:ext cx="8534400" cy="12192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lvl="0">
              <a:spcBef>
                <a:spcPct val="20000"/>
              </a:spcBef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11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6730242"/>
              </p:ext>
            </p:extLst>
          </p:nvPr>
        </p:nvGraphicFramePr>
        <p:xfrm>
          <a:off x="152400" y="457200"/>
          <a:ext cx="8763000" cy="5730240"/>
        </p:xfrm>
        <a:graphic>
          <a:graphicData uri="http://schemas.openxmlformats.org/drawingml/2006/table">
            <a:tbl>
              <a:tblPr/>
              <a:tblGrid>
                <a:gridCol w="2503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09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06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dirty="0">
                          <a:solidFill>
                            <a:srgbClr val="33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dirty="0" smtClean="0">
                          <a:solidFill>
                            <a:srgbClr val="33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F1</a:t>
                      </a:r>
                      <a:endParaRPr lang="en-US" sz="3200" dirty="0">
                        <a:solidFill>
                          <a:srgbClr val="33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>
                          <a:solidFill>
                            <a:srgbClr val="33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F2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dirty="0" err="1">
                          <a:solidFill>
                            <a:srgbClr val="33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Tỉ</a:t>
                      </a:r>
                      <a:r>
                        <a:rPr lang="en-US" sz="3200" dirty="0">
                          <a:solidFill>
                            <a:srgbClr val="33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33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</a:t>
                      </a:r>
                      <a:r>
                        <a:rPr lang="en-US" sz="3200" dirty="0">
                          <a:solidFill>
                            <a:srgbClr val="33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33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kiểu</a:t>
                      </a:r>
                      <a:r>
                        <a:rPr lang="en-US" sz="3200" dirty="0">
                          <a:solidFill>
                            <a:srgbClr val="33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33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3200" dirty="0">
                          <a:solidFill>
                            <a:srgbClr val="33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F2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 fontAlgn="t"/>
                      <a:r>
                        <a:rPr lang="vi-VN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Hoa đỏ x Hoa trắng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vi-VN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Hoa đỏ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vi-VN" sz="32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705 đỏ</a:t>
                      </a:r>
                      <a:r>
                        <a:rPr lang="en-US" sz="32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    </a:t>
                      </a:r>
                      <a:r>
                        <a:rPr lang="vi-VN" sz="32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32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224 trắng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vi-VN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hoa đỏ:1 hoa trắng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x </a:t>
                      </a:r>
                      <a:r>
                        <a:rPr lang="en-US" sz="3200" u="none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3200" u="none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hân</a:t>
                      </a:r>
                      <a:r>
                        <a:rPr lang="en-US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lùn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 cao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787 </a:t>
                      </a:r>
                      <a:r>
                        <a:rPr lang="en-US" sz="32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32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       277 </a:t>
                      </a:r>
                      <a:r>
                        <a:rPr lang="en-US" sz="32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lùn</a:t>
                      </a:r>
                      <a:endParaRPr lang="en-US" sz="3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en-US" sz="3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cao:1 </a:t>
                      </a:r>
                      <a:r>
                        <a:rPr lang="en-US" sz="3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lùn</a:t>
                      </a:r>
                      <a:endParaRPr lang="en-US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lục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x </a:t>
                      </a:r>
                      <a:r>
                        <a:rPr lang="en-US" sz="3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lục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428 </a:t>
                      </a:r>
                      <a:r>
                        <a:rPr lang="en-US" sz="32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32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lục</a:t>
                      </a:r>
                      <a:r>
                        <a:rPr lang="en-US" sz="32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 152 </a:t>
                      </a:r>
                      <a:r>
                        <a:rPr lang="en-US" sz="32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32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endParaRPr lang="en-US" sz="3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en-US" sz="3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lục:1 </a:t>
                      </a:r>
                      <a:r>
                        <a:rPr lang="en-US" sz="3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endParaRPr lang="en-US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8421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 txBox="1"/>
          <p:nvPr/>
        </p:nvSpPr>
        <p:spPr>
          <a:xfrm>
            <a:off x="152400" y="4724400"/>
            <a:ext cx="8534400" cy="12192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lvl="0">
              <a:spcBef>
                <a:spcPct val="20000"/>
              </a:spcBef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11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5309877"/>
              </p:ext>
            </p:extLst>
          </p:nvPr>
        </p:nvGraphicFramePr>
        <p:xfrm>
          <a:off x="152400" y="1430372"/>
          <a:ext cx="8763000" cy="3380017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2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66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5377">
                <a:tc>
                  <a:txBody>
                    <a:bodyPr/>
                    <a:lstStyle/>
                    <a:p>
                      <a:pPr algn="ctr" fontAlgn="t"/>
                      <a:r>
                        <a:rPr lang="en-US" sz="25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F1</a:t>
                      </a:r>
                      <a:endParaRPr lang="en-US" sz="2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5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F2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5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Tỉ</a:t>
                      </a:r>
                      <a:r>
                        <a:rPr lang="en-US" sz="25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5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</a:t>
                      </a:r>
                      <a:r>
                        <a:rPr lang="en-US" sz="25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5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kiểu</a:t>
                      </a:r>
                      <a:r>
                        <a:rPr lang="en-US" sz="25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5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5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F2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5377">
                <a:tc>
                  <a:txBody>
                    <a:bodyPr/>
                    <a:lstStyle/>
                    <a:p>
                      <a:pPr algn="ctr" fontAlgn="t"/>
                      <a:r>
                        <a:rPr lang="vi-VN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Hoa đỏ x Hoa trắng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vi-VN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Hoa đỏ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vi-VN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705 đỏ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      </a:t>
                      </a:r>
                      <a:r>
                        <a:rPr lang="vi-VN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224 trắng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vi-VN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hoa đỏ :1 hoa trắng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5377">
                <a:tc>
                  <a:txBody>
                    <a:bodyPr/>
                    <a:lstStyle/>
                    <a:p>
                      <a:pPr algn="ctr" fontAlgn="t"/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x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lùn</a:t>
                      </a:r>
                      <a:endParaRPr lang="en-US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787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   277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lùn</a:t>
                      </a:r>
                      <a:endParaRPr lang="en-US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:1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lùn</a:t>
                      </a:r>
                      <a:endParaRPr lang="en-US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5377">
                <a:tc>
                  <a:txBody>
                    <a:bodyPr/>
                    <a:lstStyle/>
                    <a:p>
                      <a:pPr algn="ctr" fontAlgn="t"/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lục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x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endParaRPr lang="en-US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lục</a:t>
                      </a:r>
                      <a:endParaRPr lang="en-US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428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lục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 152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endParaRPr lang="en-US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lục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:1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endParaRPr lang="en-US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" name="Left Brace 16"/>
          <p:cNvSpPr/>
          <p:nvPr/>
        </p:nvSpPr>
        <p:spPr>
          <a:xfrm rot="16200000">
            <a:off x="1204119" y="4282281"/>
            <a:ext cx="325437" cy="1362075"/>
          </a:xfrm>
          <a:prstGeom prst="lef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 sz="6000" b="1" dirty="0"/>
          </a:p>
        </p:txBody>
      </p:sp>
      <p:sp>
        <p:nvSpPr>
          <p:cNvPr id="18" name="Left Brace 17"/>
          <p:cNvSpPr/>
          <p:nvPr/>
        </p:nvSpPr>
        <p:spPr>
          <a:xfrm rot="16200000">
            <a:off x="3242358" y="4482194"/>
            <a:ext cx="325437" cy="962248"/>
          </a:xfrm>
          <a:prstGeom prst="lef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 sz="6000" b="1" dirty="0"/>
          </a:p>
        </p:txBody>
      </p:sp>
      <p:sp>
        <p:nvSpPr>
          <p:cNvPr id="20" name="Subtitle 2"/>
          <p:cNvSpPr txBox="1"/>
          <p:nvPr/>
        </p:nvSpPr>
        <p:spPr>
          <a:xfrm>
            <a:off x="609600" y="5334000"/>
            <a:ext cx="1447800" cy="5334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endParaRPr kumimoji="0" lang="en-US" sz="32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Subtitle 2"/>
          <p:cNvSpPr txBox="1"/>
          <p:nvPr/>
        </p:nvSpPr>
        <p:spPr>
          <a:xfrm>
            <a:off x="2362200" y="5334000"/>
            <a:ext cx="2057400" cy="5334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trội</a:t>
            </a:r>
            <a:endParaRPr kumimoji="0" lang="en-US" sz="32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5800" y="152400"/>
            <a:ext cx="7772400" cy="114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Nêu khái niệm kiểu hình, tính trạng trội, tính trạng lặn.</a:t>
            </a:r>
            <a:endParaRPr lang="vi-VN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5171282" y="4353719"/>
            <a:ext cx="325437" cy="1219201"/>
          </a:xfrm>
          <a:prstGeom prst="lef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 sz="6000" b="1" dirty="0"/>
          </a:p>
        </p:txBody>
      </p:sp>
      <p:sp>
        <p:nvSpPr>
          <p:cNvPr id="13" name="Subtitle 2"/>
          <p:cNvSpPr txBox="1"/>
          <p:nvPr/>
        </p:nvSpPr>
        <p:spPr>
          <a:xfrm>
            <a:off x="4419600" y="5334000"/>
            <a:ext cx="2057400" cy="5334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</a:t>
            </a:r>
            <a:endParaRPr kumimoji="0" lang="en-US" sz="32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576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 txBox="1"/>
          <p:nvPr/>
        </p:nvSpPr>
        <p:spPr>
          <a:xfrm>
            <a:off x="152400" y="4343400"/>
            <a:ext cx="8534400" cy="12192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lvl="0">
              <a:spcBef>
                <a:spcPct val="20000"/>
              </a:spcBef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9" name="Picture 50" descr="So do su di truyen mau hoa o dau Ha La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78" y="721707"/>
            <a:ext cx="4348821" cy="4417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50" descr="So do su di truyen mau hoa o dau Ha La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719822"/>
            <a:ext cx="4120221" cy="4417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 descr="Giới tính biểu tượng Nam Järnsymbolen Hành tinh biểu tượng - Biểu tượng png  tải về - Miễn phí trong suốt Vòng Tròn png Tải về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40" y="1029842"/>
            <a:ext cx="390525" cy="390525"/>
          </a:xfrm>
          <a:prstGeom prst="rect">
            <a:avLst/>
          </a:prstGeom>
          <a:noFill/>
        </p:spPr>
      </p:pic>
      <p:pic>
        <p:nvPicPr>
          <p:cNvPr id="21" name="Picture 6" descr="Giới tính biểu tượng Nam Järnsymbolen Hành tinh biểu tượng - Biểu tượng png  tải về - Miễn phí trong suốt Vòng Tròn png Tải về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58285" y="1029842"/>
            <a:ext cx="390525" cy="363092"/>
          </a:xfrm>
          <a:prstGeom prst="rect">
            <a:avLst/>
          </a:prstGeom>
          <a:noFill/>
        </p:spPr>
      </p:pic>
      <p:sp>
        <p:nvSpPr>
          <p:cNvPr id="21512" name="AutoShape 8" descr="Ký Hiệu Nam Nữ ❤️️ Bộ Kí Tự Đặc Biệt Nam Nữ Mới Nhấ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1514" name="AutoShape 10" descr="Ký Hiệu Nam Nữ ❤️️ Bộ Kí Tự Đặc Biệt Nam Nữ Mới Nhấ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1516" name="AutoShape 12" descr="Ký Hiệu Nam Nữ ❤️️ Bộ Kí Tự Đặc Biệt Nam Nữ Mới Nhấ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1518" name="AutoShape 14" descr="Ký Hiệu Nam Nữ ❤️️ Bộ Kí Tự Đặc Biệt Nam Nữ Mới Nhấ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pic>
        <p:nvPicPr>
          <p:cNvPr id="21520" name="Picture 16" descr="Ký Hiệu Nữ 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63526" y="1066800"/>
            <a:ext cx="446141" cy="353567"/>
          </a:xfrm>
          <a:prstGeom prst="rect">
            <a:avLst/>
          </a:prstGeom>
          <a:noFill/>
        </p:spPr>
      </p:pic>
      <p:pic>
        <p:nvPicPr>
          <p:cNvPr id="25" name="Picture 16" descr="Ký Hiệu Nữ 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1066800"/>
            <a:ext cx="446141" cy="353567"/>
          </a:xfrm>
          <a:prstGeom prst="rect">
            <a:avLst/>
          </a:prstGeom>
          <a:noFill/>
        </p:spPr>
      </p:pic>
      <p:sp>
        <p:nvSpPr>
          <p:cNvPr id="2" name="Text Box 1"/>
          <p:cNvSpPr txBox="1"/>
          <p:nvPr/>
        </p:nvSpPr>
        <p:spPr>
          <a:xfrm>
            <a:off x="155575" y="137795"/>
            <a:ext cx="47669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P: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x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5638800" y="135006"/>
            <a:ext cx="30652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x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16" descr="Ký Hiệu Nữ 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455" y="112395"/>
            <a:ext cx="511810" cy="706755"/>
          </a:xfrm>
          <a:prstGeom prst="rect">
            <a:avLst/>
          </a:prstGeom>
          <a:noFill/>
        </p:spPr>
      </p:pic>
      <p:pic>
        <p:nvPicPr>
          <p:cNvPr id="13" name="Picture 6" descr="Giới tính biểu tượng Nam Järnsymbolen Hành tinh biểu tượng - Biểu tượng png  tải về - Miễn phí trong suốt Vòng Tròn png Tải về.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9360" y="76200"/>
            <a:ext cx="624840" cy="590550"/>
          </a:xfrm>
          <a:prstGeom prst="rect">
            <a:avLst/>
          </a:prstGeom>
          <a:noFill/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E101274-F362-8A20-574B-468474A61EF1}"/>
              </a:ext>
            </a:extLst>
          </p:cNvPr>
          <p:cNvSpPr/>
          <p:nvPr/>
        </p:nvSpPr>
        <p:spPr>
          <a:xfrm>
            <a:off x="345021" y="4473051"/>
            <a:ext cx="8323063" cy="16376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 </a:t>
            </a: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thay đổi vị trí của các giống cây làm bố và làm mẹ nhưng kết quả của 2 phép lai như nhau. Rút ra kết luận gì?</a:t>
            </a:r>
            <a:endParaRPr lang="vi-VN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B2CC14-B00B-D8BE-1431-4B45B4425F9B}"/>
              </a:ext>
            </a:extLst>
          </p:cNvPr>
          <p:cNvSpPr/>
          <p:nvPr/>
        </p:nvSpPr>
        <p:spPr>
          <a:xfrm>
            <a:off x="475916" y="4495800"/>
            <a:ext cx="8134684" cy="58375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dirty="0" err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200" dirty="0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dirty="0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dirty="0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3200" dirty="0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200" dirty="0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3200" dirty="0" err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3200" dirty="0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vi-VN" sz="3200" dirty="0">
              <a:solidFill>
                <a:srgbClr val="3333CC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1143000"/>
            <a:ext cx="7086600" cy="114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uan sát </a:t>
            </a: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 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2,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hoàn thành bài tập điền từ </a:t>
            </a: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SGK mục I/ 9</a:t>
            </a:r>
            <a:endParaRPr lang="vi-VN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33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/>
          </p:cNvSpPr>
          <p:nvPr/>
        </p:nvSpPr>
        <p:spPr>
          <a:xfrm>
            <a:off x="329609" y="3962400"/>
            <a:ext cx="8463554" cy="25908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542925" algn="just" eaLnBrk="1" hangingPunct="1">
              <a:buNone/>
            </a:pP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 hai bố mẹ khác nhau về một cặp tính trạng thuần chủng tương phản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</a:t>
            </a:r>
            <a:r>
              <a:rPr lang="en-US" alt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………………..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về tính trạng của bố hoặc mẹ, còn F</a:t>
            </a:r>
            <a:r>
              <a:rPr lang="en-US" alt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có sự phân li tính trạng theo tỉ lệ trung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………………..</a:t>
            </a:r>
          </a:p>
        </p:txBody>
      </p:sp>
      <p:pic>
        <p:nvPicPr>
          <p:cNvPr id="3" name="Picture 2" descr="So do su di truyen mau hoa o dau Ha La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563" y="152400"/>
            <a:ext cx="7969250" cy="3810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Text Box 4"/>
          <p:cNvSpPr txBox="1"/>
          <p:nvPr/>
        </p:nvSpPr>
        <p:spPr>
          <a:xfrm>
            <a:off x="609600" y="5877580"/>
            <a:ext cx="2286000" cy="5232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trội : 1 lặn</a:t>
            </a:r>
            <a:endParaRPr lang="en-US" altLang="en-US" sz="2800" b="1" i="1" dirty="0">
              <a:solidFill>
                <a:srgbClr val="33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5"/>
          <p:cNvSpPr/>
          <p:nvPr/>
        </p:nvSpPr>
        <p:spPr>
          <a:xfrm>
            <a:off x="914400" y="4876800"/>
            <a:ext cx="182245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 tính</a:t>
            </a:r>
            <a:endParaRPr lang="en-US" altLang="en-US" sz="2800" b="1" i="1" dirty="0">
              <a:solidFill>
                <a:srgbClr val="33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776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img.toanhoc247.com/picture/2017/0911/2017-09-11-102646_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81000"/>
            <a:ext cx="7467600" cy="498531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914400" y="5399782"/>
            <a:ext cx="7315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Tỉ lệ các loại giao tử ở F</a:t>
            </a:r>
            <a:r>
              <a:rPr lang="vi-VN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là 1A:1a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ỉ lệ các loại hợp tử ở F</a:t>
            </a:r>
            <a:r>
              <a:rPr lang="vi-VN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là 1AA:2Aa:1aa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0B5083-6E35-68FF-EA48-6FEF174A4823}"/>
              </a:ext>
            </a:extLst>
          </p:cNvPr>
          <p:cNvSpPr txBox="1"/>
          <p:nvPr/>
        </p:nvSpPr>
        <p:spPr>
          <a:xfrm>
            <a:off x="1484722" y="5399783"/>
            <a:ext cx="6174556" cy="11106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 lệ các loại giao tử ở F</a:t>
            </a:r>
            <a:r>
              <a:rPr lang="nl-NL" sz="32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và tỉ lệ các loại 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 tử</a:t>
            </a:r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nl-NL" sz="32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như thế nào?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B503E0-316D-3C4B-D936-DFDCE7DC80A6}"/>
              </a:ext>
            </a:extLst>
          </p:cNvPr>
          <p:cNvSpPr txBox="1"/>
          <p:nvPr/>
        </p:nvSpPr>
        <p:spPr>
          <a:xfrm>
            <a:off x="2438400" y="166524"/>
            <a:ext cx="12954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</a:t>
            </a:r>
            <a:r>
              <a:rPr lang="en-US" sz="28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2800" b="1" dirty="0"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86668B-0878-FE28-ABDC-275EE24E2453}"/>
              </a:ext>
            </a:extLst>
          </p:cNvPr>
          <p:cNvSpPr txBox="1"/>
          <p:nvPr/>
        </p:nvSpPr>
        <p:spPr>
          <a:xfrm>
            <a:off x="5410202" y="154792"/>
            <a:ext cx="17526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</a:t>
            </a:r>
            <a:r>
              <a:rPr lang="en-US" sz="28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endParaRPr lang="en-US" sz="2800" b="1" dirty="0"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CC7359A-2E2C-6C18-51A4-491748411E1D}"/>
              </a:ext>
            </a:extLst>
          </p:cNvPr>
          <p:cNvSpPr txBox="1"/>
          <p:nvPr/>
        </p:nvSpPr>
        <p:spPr>
          <a:xfrm>
            <a:off x="4114802" y="1905000"/>
            <a:ext cx="12954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</a:t>
            </a:r>
            <a:r>
              <a:rPr lang="en-US" sz="28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2800" b="1" dirty="0"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504086D-46E1-CADC-B4E2-1926E01BB9D5}"/>
              </a:ext>
            </a:extLst>
          </p:cNvPr>
          <p:cNvSpPr txBox="1"/>
          <p:nvPr/>
        </p:nvSpPr>
        <p:spPr>
          <a:xfrm>
            <a:off x="4267200" y="3429000"/>
            <a:ext cx="1295400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</a:p>
          <a:p>
            <a:pPr algn="ctr"/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thuần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chủng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895129-5A10-9FD8-253A-9CF97C455DF1}"/>
              </a:ext>
            </a:extLst>
          </p:cNvPr>
          <p:cNvSpPr txBox="1"/>
          <p:nvPr/>
        </p:nvSpPr>
        <p:spPr>
          <a:xfrm>
            <a:off x="5943600" y="4048780"/>
            <a:ext cx="14478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</a:p>
          <a:p>
            <a:pPr algn="ctr"/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26DBF5-9FA1-04B7-2794-E3C1DE74E202}"/>
              </a:ext>
            </a:extLst>
          </p:cNvPr>
          <p:cNvSpPr txBox="1"/>
          <p:nvPr/>
        </p:nvSpPr>
        <p:spPr>
          <a:xfrm>
            <a:off x="4267200" y="4495800"/>
            <a:ext cx="1295400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</a:p>
          <a:p>
            <a:pPr algn="ctr"/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endParaRPr lang="en-US" sz="1400" b="1" dirty="0"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thuần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chủng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0529D1-1C5F-13B1-68A3-15FA18F81E65}"/>
              </a:ext>
            </a:extLst>
          </p:cNvPr>
          <p:cNvSpPr txBox="1"/>
          <p:nvPr/>
        </p:nvSpPr>
        <p:spPr>
          <a:xfrm>
            <a:off x="2628900" y="4149827"/>
            <a:ext cx="14478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</a:p>
          <a:p>
            <a:pPr algn="ctr"/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1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1814</Words>
  <Application>Microsoft Office PowerPoint</Application>
  <PresentationFormat>On-screen Show (4:3)</PresentationFormat>
  <Paragraphs>210</Paragraphs>
  <Slides>27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맑은 고딕</vt:lpstr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 QUANG KHAI</dc:title>
  <dc:creator>Microsoft Windows</dc:creator>
  <cp:lastModifiedBy>Nga</cp:lastModifiedBy>
  <cp:revision>159</cp:revision>
  <dcterms:created xsi:type="dcterms:W3CDTF">2011-08-17T07:29:00Z</dcterms:created>
  <dcterms:modified xsi:type="dcterms:W3CDTF">2023-09-09T01:52:12Z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1033-11.2.0.11341</vt:lpwstr>
  </property>
  <property fmtid="{D5CDD505-2E9C-101B-9397-08002B2CF9AE}" pid="3" name="ICV">
    <vt:lpwstr>A3D12F3372264340B660DE65425D4541</vt:lpwstr>
  </property>
</Properties>
</file>