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30"/>
  </p:notesMasterIdLst>
  <p:sldIdLst>
    <p:sldId id="340" r:id="rId2"/>
    <p:sldId id="323" r:id="rId3"/>
    <p:sldId id="338" r:id="rId4"/>
    <p:sldId id="336" r:id="rId5"/>
    <p:sldId id="341" r:id="rId6"/>
    <p:sldId id="342" r:id="rId7"/>
    <p:sldId id="318" r:id="rId8"/>
    <p:sldId id="319" r:id="rId9"/>
    <p:sldId id="320" r:id="rId10"/>
    <p:sldId id="324" r:id="rId11"/>
    <p:sldId id="325" r:id="rId12"/>
    <p:sldId id="343" r:id="rId13"/>
    <p:sldId id="326" r:id="rId14"/>
    <p:sldId id="327" r:id="rId15"/>
    <p:sldId id="270" r:id="rId16"/>
    <p:sldId id="346" r:id="rId17"/>
    <p:sldId id="347" r:id="rId18"/>
    <p:sldId id="348" r:id="rId19"/>
    <p:sldId id="349" r:id="rId20"/>
    <p:sldId id="350" r:id="rId21"/>
    <p:sldId id="351" r:id="rId22"/>
    <p:sldId id="328" r:id="rId23"/>
    <p:sldId id="287" r:id="rId24"/>
    <p:sldId id="344" r:id="rId25"/>
    <p:sldId id="331" r:id="rId26"/>
    <p:sldId id="333" r:id="rId27"/>
    <p:sldId id="345" r:id="rId28"/>
    <p:sldId id="35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8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BB329-FC8C-42AF-B700-999B08BB8236}" type="datetimeFigureOut">
              <a:rPr lang="en-US" smtClean="0"/>
              <a:pPr/>
              <a:t>12/12/2023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E30F9-4AE7-4A7F-A9A8-C50A09046AD8}" type="slidenum">
              <a:rPr lang="en-US" smtClean="0"/>
              <a:pPr/>
              <a:t>‹#›</a:t>
            </a:fld>
            <a:endParaRPr lang="en-US"/>
          </a:p>
        </p:txBody>
      </p:sp>
    </p:spTree>
    <p:extLst>
      <p:ext uri="{BB962C8B-B14F-4D97-AF65-F5344CB8AC3E}">
        <p14:creationId xmlns:p14="http://schemas.microsoft.com/office/powerpoint/2010/main" val="77762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5E30F9-4AE7-4A7F-A9A8-C50A09046AD8}" type="slidenum">
              <a:rPr lang="en-US" smtClean="0"/>
              <a:pPr/>
              <a:t>5</a:t>
            </a:fld>
            <a:endParaRPr lang="en-US"/>
          </a:p>
        </p:txBody>
      </p:sp>
    </p:spTree>
    <p:extLst>
      <p:ext uri="{BB962C8B-B14F-4D97-AF65-F5344CB8AC3E}">
        <p14:creationId xmlns:p14="http://schemas.microsoft.com/office/powerpoint/2010/main" val="245097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45E30F9-4AE7-4A7F-A9A8-C50A09046AD8}" type="slidenum">
              <a:rPr lang="en-US" smtClean="0"/>
              <a:pPr/>
              <a:t>6</a:t>
            </a:fld>
            <a:endParaRPr lang="en-US"/>
          </a:p>
        </p:txBody>
      </p:sp>
    </p:spTree>
    <p:extLst>
      <p:ext uri="{BB962C8B-B14F-4D97-AF65-F5344CB8AC3E}">
        <p14:creationId xmlns:p14="http://schemas.microsoft.com/office/powerpoint/2010/main" val="393633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45E30F9-4AE7-4A7F-A9A8-C50A09046AD8}" type="slidenum">
              <a:rPr lang="en-US" smtClean="0"/>
              <a:pPr/>
              <a:t>27</a:t>
            </a:fld>
            <a:endParaRPr lang="en-US"/>
          </a:p>
        </p:txBody>
      </p:sp>
    </p:spTree>
    <p:extLst>
      <p:ext uri="{BB962C8B-B14F-4D97-AF65-F5344CB8AC3E}">
        <p14:creationId xmlns:p14="http://schemas.microsoft.com/office/powerpoint/2010/main" val="174295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3F1FE4-0ED7-4800-817D-F0A1EBEE3552}"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102A-6BAB-4DEE-98E1-6341DFE28AE1}" type="slidenum">
              <a:rPr lang="en-US" smtClean="0"/>
              <a:pPr/>
              <a:t>‹#›</a:t>
            </a:fld>
            <a:endParaRPr lang="en-US"/>
          </a:p>
        </p:txBody>
      </p:sp>
    </p:spTree>
    <p:extLst>
      <p:ext uri="{BB962C8B-B14F-4D97-AF65-F5344CB8AC3E}">
        <p14:creationId xmlns:p14="http://schemas.microsoft.com/office/powerpoint/2010/main" val="70437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F1FE4-0ED7-4800-817D-F0A1EBEE3552}"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102A-6BAB-4DEE-98E1-6341DFE28AE1}" type="slidenum">
              <a:rPr lang="en-US" smtClean="0"/>
              <a:pPr/>
              <a:t>‹#›</a:t>
            </a:fld>
            <a:endParaRPr lang="en-US"/>
          </a:p>
        </p:txBody>
      </p:sp>
    </p:spTree>
    <p:extLst>
      <p:ext uri="{BB962C8B-B14F-4D97-AF65-F5344CB8AC3E}">
        <p14:creationId xmlns:p14="http://schemas.microsoft.com/office/powerpoint/2010/main" val="208564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F1FE4-0ED7-4800-817D-F0A1EBEE3552}"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102A-6BAB-4DEE-98E1-6341DFE28AE1}" type="slidenum">
              <a:rPr lang="en-US" smtClean="0"/>
              <a:pPr/>
              <a:t>‹#›</a:t>
            </a:fld>
            <a:endParaRPr lang="en-US"/>
          </a:p>
        </p:txBody>
      </p:sp>
    </p:spTree>
    <p:extLst>
      <p:ext uri="{BB962C8B-B14F-4D97-AF65-F5344CB8AC3E}">
        <p14:creationId xmlns:p14="http://schemas.microsoft.com/office/powerpoint/2010/main" val="275565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7CF60FB-ED07-4464-BB51-6A5FB267ACBD}" type="slidenum">
              <a:rPr lang="en-US"/>
              <a:pPr/>
              <a:t>‹#›</a:t>
            </a:fld>
            <a:endParaRPr lang="en-US"/>
          </a:p>
        </p:txBody>
      </p:sp>
    </p:spTree>
    <p:extLst>
      <p:ext uri="{BB962C8B-B14F-4D97-AF65-F5344CB8AC3E}">
        <p14:creationId xmlns:p14="http://schemas.microsoft.com/office/powerpoint/2010/main" val="378647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F1FE4-0ED7-4800-817D-F0A1EBEE3552}"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102A-6BAB-4DEE-98E1-6341DFE28AE1}" type="slidenum">
              <a:rPr lang="en-US" smtClean="0"/>
              <a:pPr/>
              <a:t>‹#›</a:t>
            </a:fld>
            <a:endParaRPr lang="en-US"/>
          </a:p>
        </p:txBody>
      </p:sp>
    </p:spTree>
    <p:extLst>
      <p:ext uri="{BB962C8B-B14F-4D97-AF65-F5344CB8AC3E}">
        <p14:creationId xmlns:p14="http://schemas.microsoft.com/office/powerpoint/2010/main" val="282813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3F1FE4-0ED7-4800-817D-F0A1EBEE3552}"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102A-6BAB-4DEE-98E1-6341DFE28AE1}" type="slidenum">
              <a:rPr lang="en-US" smtClean="0"/>
              <a:pPr/>
              <a:t>‹#›</a:t>
            </a:fld>
            <a:endParaRPr lang="en-US"/>
          </a:p>
        </p:txBody>
      </p:sp>
    </p:spTree>
    <p:extLst>
      <p:ext uri="{BB962C8B-B14F-4D97-AF65-F5344CB8AC3E}">
        <p14:creationId xmlns:p14="http://schemas.microsoft.com/office/powerpoint/2010/main" val="163997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3F1FE4-0ED7-4800-817D-F0A1EBEE3552}"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2102A-6BAB-4DEE-98E1-6341DFE28AE1}" type="slidenum">
              <a:rPr lang="en-US" smtClean="0"/>
              <a:pPr/>
              <a:t>‹#›</a:t>
            </a:fld>
            <a:endParaRPr lang="en-US"/>
          </a:p>
        </p:txBody>
      </p:sp>
    </p:spTree>
    <p:extLst>
      <p:ext uri="{BB962C8B-B14F-4D97-AF65-F5344CB8AC3E}">
        <p14:creationId xmlns:p14="http://schemas.microsoft.com/office/powerpoint/2010/main" val="42048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3F1FE4-0ED7-4800-817D-F0A1EBEE3552}" type="datetimeFigureOut">
              <a:rPr lang="en-US" smtClean="0"/>
              <a:pPr/>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2102A-6BAB-4DEE-98E1-6341DFE28AE1}" type="slidenum">
              <a:rPr lang="en-US" smtClean="0"/>
              <a:pPr/>
              <a:t>‹#›</a:t>
            </a:fld>
            <a:endParaRPr lang="en-US"/>
          </a:p>
        </p:txBody>
      </p:sp>
    </p:spTree>
    <p:extLst>
      <p:ext uri="{BB962C8B-B14F-4D97-AF65-F5344CB8AC3E}">
        <p14:creationId xmlns:p14="http://schemas.microsoft.com/office/powerpoint/2010/main" val="136882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3F1FE4-0ED7-4800-817D-F0A1EBEE3552}" type="datetimeFigureOut">
              <a:rPr lang="en-US" smtClean="0"/>
              <a:pPr/>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2102A-6BAB-4DEE-98E1-6341DFE28AE1}" type="slidenum">
              <a:rPr lang="en-US" smtClean="0"/>
              <a:pPr/>
              <a:t>‹#›</a:t>
            </a:fld>
            <a:endParaRPr lang="en-US"/>
          </a:p>
        </p:txBody>
      </p:sp>
    </p:spTree>
    <p:extLst>
      <p:ext uri="{BB962C8B-B14F-4D97-AF65-F5344CB8AC3E}">
        <p14:creationId xmlns:p14="http://schemas.microsoft.com/office/powerpoint/2010/main" val="189478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F1FE4-0ED7-4800-817D-F0A1EBEE3552}" type="datetimeFigureOut">
              <a:rPr lang="en-US" smtClean="0"/>
              <a:pPr/>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2102A-6BAB-4DEE-98E1-6341DFE28AE1}" type="slidenum">
              <a:rPr lang="en-US" smtClean="0"/>
              <a:pPr/>
              <a:t>‹#›</a:t>
            </a:fld>
            <a:endParaRPr lang="en-US"/>
          </a:p>
        </p:txBody>
      </p:sp>
    </p:spTree>
    <p:extLst>
      <p:ext uri="{BB962C8B-B14F-4D97-AF65-F5344CB8AC3E}">
        <p14:creationId xmlns:p14="http://schemas.microsoft.com/office/powerpoint/2010/main" val="317785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3F1FE4-0ED7-4800-817D-F0A1EBEE3552}"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2102A-6BAB-4DEE-98E1-6341DFE28AE1}" type="slidenum">
              <a:rPr lang="en-US" smtClean="0"/>
              <a:pPr/>
              <a:t>‹#›</a:t>
            </a:fld>
            <a:endParaRPr lang="en-US"/>
          </a:p>
        </p:txBody>
      </p:sp>
    </p:spTree>
    <p:extLst>
      <p:ext uri="{BB962C8B-B14F-4D97-AF65-F5344CB8AC3E}">
        <p14:creationId xmlns:p14="http://schemas.microsoft.com/office/powerpoint/2010/main" val="199734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3F1FE4-0ED7-4800-817D-F0A1EBEE3552}"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2102A-6BAB-4DEE-98E1-6341DFE28AE1}" type="slidenum">
              <a:rPr lang="en-US" smtClean="0"/>
              <a:pPr/>
              <a:t>‹#›</a:t>
            </a:fld>
            <a:endParaRPr lang="en-US"/>
          </a:p>
        </p:txBody>
      </p:sp>
    </p:spTree>
    <p:extLst>
      <p:ext uri="{BB962C8B-B14F-4D97-AF65-F5344CB8AC3E}">
        <p14:creationId xmlns:p14="http://schemas.microsoft.com/office/powerpoint/2010/main" val="133074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F1FE4-0ED7-4800-817D-F0A1EBEE3552}" type="datetimeFigureOut">
              <a:rPr lang="en-US" smtClean="0"/>
              <a:pPr/>
              <a:t>12/12/2023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2102A-6BAB-4DEE-98E1-6341DFE28AE1}" type="slidenum">
              <a:rPr lang="en-US" smtClean="0"/>
              <a:pPr/>
              <a:t>‹#›</a:t>
            </a:fld>
            <a:endParaRPr lang="en-US"/>
          </a:p>
        </p:txBody>
      </p:sp>
    </p:spTree>
    <p:extLst>
      <p:ext uri="{BB962C8B-B14F-4D97-AF65-F5344CB8AC3E}">
        <p14:creationId xmlns:p14="http://schemas.microsoft.com/office/powerpoint/2010/main" val="364620010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762000"/>
            <a:ext cx="6705600" cy="1673150"/>
          </a:xfrm>
          <a:prstGeom prst="rect">
            <a:avLst/>
          </a:prstGeom>
        </p:spPr>
        <p:txBody>
          <a:bodyPr wrap="square">
            <a:spAutoFit/>
          </a:bodyPr>
          <a:lstStyle/>
          <a:p>
            <a:pPr algn="ctr">
              <a:lnSpc>
                <a:spcPct val="107000"/>
              </a:lnSpc>
              <a:spcAft>
                <a:spcPts val="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gì</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3200" dirty="0">
                <a:latin typeface="Times New Roman" panose="02020603050405020304" pitchFamily="18" charset="0"/>
                <a:ea typeface="Calibri" panose="020F0502020204030204" pitchFamily="34" charset="0"/>
                <a:cs typeface="Times New Roman" panose="02020603050405020304" pitchFamily="18" charset="0"/>
              </a:rPr>
              <a:t> hay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Vì</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sao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90600" y="609600"/>
            <a:ext cx="7315200" cy="2896690"/>
          </a:xfrm>
          <a:prstGeom prst="rect">
            <a:avLst/>
          </a:prstGeom>
        </p:spPr>
        <p:txBody>
          <a:bodyPr wrap="square">
            <a:spAutoFit/>
          </a:bodyPr>
          <a:lstStyle/>
          <a:p>
            <a:pPr algn="just">
              <a:lnSpc>
                <a:spcPct val="107000"/>
              </a:lnSpc>
              <a:spcAft>
                <a:spcPts val="80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I.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dirty="0">
                <a:latin typeface="Times New Roman" panose="02020603050405020304" pitchFamily="18" charset="0"/>
                <a:cs typeface="Times New Roman" panose="02020603050405020304" pitchFamily="18" charset="0"/>
              </a:rPr>
              <a:t>II. P</a:t>
            </a:r>
            <a:r>
              <a:rPr lang="vi-VN" sz="3200" dirty="0">
                <a:latin typeface="Times New Roman" panose="02020603050405020304" pitchFamily="18" charset="0"/>
                <a:cs typeface="Times New Roman" panose="02020603050405020304" pitchFamily="18" charset="0"/>
              </a:rPr>
              <a:t>hân biệt thường biến và đột </a:t>
            </a:r>
            <a:r>
              <a:rPr lang="vi-VN" sz="3200" dirty="0" smtClean="0">
                <a:latin typeface="Times New Roman" panose="02020603050405020304" pitchFamily="18" charset="0"/>
                <a:cs typeface="Times New Roman" panose="02020603050405020304" pitchFamily="18" charset="0"/>
              </a:rPr>
              <a:t>biến:</a:t>
            </a:r>
            <a:endParaRPr lang="vi-VN" sz="3200" dirty="0">
              <a:latin typeface="Times New Roman" panose="02020603050405020304" pitchFamily="18" charset="0"/>
              <a:cs typeface="Times New Roman" panose="02020603050405020304" pitchFamily="18" charset="0"/>
            </a:endParaRPr>
          </a:p>
          <a:p>
            <a:pPr algn="just">
              <a:lnSpc>
                <a:spcPct val="107000"/>
              </a:lnSpc>
              <a:spcAft>
                <a:spcPts val="800"/>
              </a:spcAft>
            </a:pPr>
            <a:r>
              <a:rPr lang="en-US" sz="3200" dirty="0">
                <a:latin typeface="Times New Roman" panose="02020603050405020304" pitchFamily="18" charset="0"/>
                <a:cs typeface="Times New Roman" panose="02020603050405020304" pitchFamily="18" charset="0"/>
              </a:rPr>
              <a:t>III. N</a:t>
            </a:r>
            <a:r>
              <a:rPr lang="vi-VN" sz="3200" dirty="0">
                <a:latin typeface="Times New Roman" panose="02020603050405020304" pitchFamily="18" charset="0"/>
                <a:cs typeface="Times New Roman" panose="02020603050405020304" pitchFamily="18" charset="0"/>
              </a:rPr>
              <a:t>hận biết ảnh hưởng của môi trường đối với tính trạng số lượng và tính trạng chất </a:t>
            </a:r>
            <a:r>
              <a:rPr lang="vi-VN" sz="3200" dirty="0" smtClean="0">
                <a:latin typeface="Times New Roman" panose="02020603050405020304" pitchFamily="18" charset="0"/>
                <a:cs typeface="Times New Roman" panose="02020603050405020304" pitchFamily="18" charset="0"/>
              </a:rPr>
              <a:t>lượng: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476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19613491"/>
              </p:ext>
            </p:extLst>
          </p:nvPr>
        </p:nvGraphicFramePr>
        <p:xfrm>
          <a:off x="304798" y="3526536"/>
          <a:ext cx="8458201" cy="3026664"/>
        </p:xfrm>
        <a:graphic>
          <a:graphicData uri="http://schemas.openxmlformats.org/drawingml/2006/table">
            <a:tbl>
              <a:tblPr>
                <a:tableStyleId>{E8B1032C-EA38-4F05-BA0D-38AFFFC7BED3}</a:tableStyleId>
              </a:tblPr>
              <a:tblGrid>
                <a:gridCol w="1447802">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1752599">
                  <a:extLst>
                    <a:ext uri="{9D8B030D-6E8A-4147-A177-3AD203B41FA5}">
                      <a16:colId xmlns:a16="http://schemas.microsoft.com/office/drawing/2014/main" val="20003"/>
                    </a:ext>
                  </a:extLst>
                </a:gridCol>
              </a:tblGrid>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a:ln>
                            <a:noFill/>
                          </a:ln>
                          <a:effectLst/>
                          <a:latin typeface="Times New Roman" panose="02020603050405020304" pitchFamily="18" charset="0"/>
                          <a:cs typeface="Times New Roman" panose="02020603050405020304" pitchFamily="18" charset="0"/>
                        </a:rPr>
                        <a:t>Đối tượng</a:t>
                      </a:r>
                      <a:endParaRPr kumimoji="0" lang="en-US" sz="2800" b="1"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môi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trường</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a:ln>
                            <a:noFill/>
                          </a:ln>
                          <a:effectLst/>
                          <a:latin typeface="Times New Roman" panose="02020603050405020304" pitchFamily="18" charset="0"/>
                          <a:cs typeface="Times New Roman" panose="02020603050405020304" pitchFamily="18" charset="0"/>
                        </a:rPr>
                        <a:t>Kiểu hình tương ứng</a:t>
                      </a:r>
                      <a:endParaRPr kumimoji="0" lang="en-US" sz="2800" b="1"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Nhân</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tố</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tác</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động</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0"/>
                  </a:ext>
                </a:extLst>
              </a:tr>
              <a:tr h="18111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1.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Mầm</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khoai</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ánh</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sáng</a:t>
                      </a:r>
                      <a:endParaRPr kumimoji="0" lang="en-US" sz="2800" b="1"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Trong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tối</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Mầm</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lá</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xanh</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Mầm</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lá</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tím</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Ánh</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sáng</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1"/>
                  </a:ext>
                </a:extLst>
              </a:tr>
            </a:tbl>
          </a:graphicData>
        </a:graphic>
      </p:graphicFrame>
      <p:pic>
        <p:nvPicPr>
          <p:cNvPr id="3" name="Content Placeholder 4"/>
          <p:cNvPicPr>
            <a:picLocks noChangeAspect="1" noChangeArrowheads="1"/>
          </p:cNvPicPr>
          <p:nvPr/>
        </p:nvPicPr>
        <p:blipFill>
          <a:blip r:embed="rId2"/>
          <a:srcRect/>
          <a:stretch>
            <a:fillRect/>
          </a:stretch>
        </p:blipFill>
        <p:spPr bwMode="auto">
          <a:xfrm>
            <a:off x="152400" y="76200"/>
            <a:ext cx="4495801" cy="3352800"/>
          </a:xfrm>
          <a:prstGeom prst="rect">
            <a:avLst/>
          </a:prstGeom>
          <a:noFill/>
          <a:ln w="9525">
            <a:noFill/>
            <a:miter lim="800000"/>
            <a:headEnd/>
            <a:tailEnd/>
          </a:ln>
        </p:spPr>
      </p:pic>
      <p:pic>
        <p:nvPicPr>
          <p:cNvPr id="5" name="Content Placeholder 3"/>
          <p:cNvPicPr>
            <a:picLocks noChangeAspect="1"/>
          </p:cNvPicPr>
          <p:nvPr/>
        </p:nvPicPr>
        <p:blipFill>
          <a:blip r:embed="rId3"/>
          <a:srcRect/>
          <a:stretch>
            <a:fillRect/>
          </a:stretch>
        </p:blipFill>
        <p:spPr>
          <a:xfrm>
            <a:off x="4724400" y="76200"/>
            <a:ext cx="4267200" cy="335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IMG_0001"/>
          <p:cNvPicPr>
            <a:picLocks noChangeAspect="1" noChangeArrowheads="1"/>
          </p:cNvPicPr>
          <p:nvPr/>
        </p:nvPicPr>
        <p:blipFill>
          <a:blip r:embed="rId2" cstate="print"/>
          <a:srcRect/>
          <a:stretch>
            <a:fillRect/>
          </a:stretch>
        </p:blipFill>
        <p:spPr bwMode="auto">
          <a:xfrm>
            <a:off x="4537741" y="76200"/>
            <a:ext cx="4490883" cy="2895600"/>
          </a:xfrm>
          <a:prstGeom prst="rect">
            <a:avLst/>
          </a:prstGeom>
          <a:noFill/>
        </p:spPr>
      </p:pic>
      <p:pic>
        <p:nvPicPr>
          <p:cNvPr id="13" name="Picture 5" descr="Copy of IMG_0004"/>
          <p:cNvPicPr>
            <a:picLocks noChangeAspect="1" noChangeArrowheads="1"/>
          </p:cNvPicPr>
          <p:nvPr/>
        </p:nvPicPr>
        <p:blipFill>
          <a:blip r:embed="rId3" cstate="print"/>
          <a:srcRect/>
          <a:stretch>
            <a:fillRect/>
          </a:stretch>
        </p:blipFill>
        <p:spPr bwMode="auto">
          <a:xfrm>
            <a:off x="77652" y="76200"/>
            <a:ext cx="4418148" cy="2895600"/>
          </a:xfrm>
          <a:prstGeom prst="rect">
            <a:avLst/>
          </a:prstGeom>
          <a:noFill/>
        </p:spPr>
      </p:pic>
      <p:sp>
        <p:nvSpPr>
          <p:cNvPr id="14" name="Text Box 6"/>
          <p:cNvSpPr txBox="1">
            <a:spLocks noChangeArrowheads="1"/>
          </p:cNvSpPr>
          <p:nvPr/>
        </p:nvSpPr>
        <p:spPr bwMode="auto">
          <a:xfrm>
            <a:off x="609600" y="2895600"/>
            <a:ext cx="4572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     </a:t>
            </a:r>
            <a:r>
              <a:rPr lang="en-US" sz="2000" b="1">
                <a:latin typeface="Times New Roman" pitchFamily="18" charset="0"/>
                <a:cs typeface="Times New Roman" pitchFamily="18" charset="0"/>
              </a:rPr>
              <a:t>Cây đậu trồng trong tối</a:t>
            </a:r>
            <a:endParaRPr lang="en-US" sz="2400" b="1">
              <a:latin typeface="Times New Roman" pitchFamily="18" charset="0"/>
              <a:cs typeface="Times New Roman" pitchFamily="18" charset="0"/>
            </a:endParaRPr>
          </a:p>
        </p:txBody>
      </p:sp>
      <p:sp>
        <p:nvSpPr>
          <p:cNvPr id="15" name="Text Box 7"/>
          <p:cNvSpPr txBox="1">
            <a:spLocks noChangeArrowheads="1"/>
          </p:cNvSpPr>
          <p:nvPr/>
        </p:nvSpPr>
        <p:spPr bwMode="auto">
          <a:xfrm>
            <a:off x="5410200" y="2971800"/>
            <a:ext cx="3581400" cy="400110"/>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cs typeface="Times New Roman" pitchFamily="18" charset="0"/>
              </a:rPr>
              <a:t>Cây đậu trồng ngoài sáng</a:t>
            </a:r>
            <a:endParaRPr lang="en-US" sz="2400" b="1">
              <a:latin typeface="Times New Roman" pitchFamily="18" charset="0"/>
              <a:cs typeface="Times New Roman" pitchFamily="18" charset="0"/>
            </a:endParaRPr>
          </a:p>
        </p:txBody>
      </p:sp>
      <p:grpSp>
        <p:nvGrpSpPr>
          <p:cNvPr id="7" name="Group 4"/>
          <p:cNvGrpSpPr>
            <a:grpSpLocks/>
          </p:cNvGrpSpPr>
          <p:nvPr/>
        </p:nvGrpSpPr>
        <p:grpSpPr bwMode="auto">
          <a:xfrm>
            <a:off x="-76200" y="3383976"/>
            <a:ext cx="4572000" cy="3241858"/>
            <a:chOff x="1632" y="1392"/>
            <a:chExt cx="1392" cy="2049"/>
          </a:xfrm>
        </p:grpSpPr>
        <p:pic>
          <p:nvPicPr>
            <p:cNvPr id="8" name="Picture 5" descr="Ảnh007"/>
            <p:cNvPicPr>
              <a:picLocks noChangeAspect="1" noChangeArrowheads="1"/>
            </p:cNvPicPr>
            <p:nvPr/>
          </p:nvPicPr>
          <p:blipFill>
            <a:blip r:embed="rId4"/>
            <a:srcRect/>
            <a:stretch>
              <a:fillRect/>
            </a:stretch>
          </p:blipFill>
          <p:spPr bwMode="auto">
            <a:xfrm>
              <a:off x="1681" y="1392"/>
              <a:ext cx="1343" cy="1920"/>
            </a:xfrm>
            <a:prstGeom prst="rect">
              <a:avLst/>
            </a:prstGeom>
            <a:noFill/>
            <a:ln w="9525">
              <a:noFill/>
              <a:miter lim="800000"/>
              <a:headEnd/>
              <a:tailEnd/>
            </a:ln>
          </p:spPr>
        </p:pic>
        <p:sp>
          <p:nvSpPr>
            <p:cNvPr id="9" name="Text Box 6"/>
            <p:cNvSpPr txBox="1">
              <a:spLocks noChangeArrowheads="1"/>
            </p:cNvSpPr>
            <p:nvPr/>
          </p:nvSpPr>
          <p:spPr bwMode="auto">
            <a:xfrm>
              <a:off x="1632" y="3312"/>
              <a:ext cx="1392" cy="129"/>
            </a:xfrm>
            <a:prstGeom prst="rect">
              <a:avLst/>
            </a:prstGeom>
            <a:noFill/>
            <a:ln w="9525">
              <a:noFill/>
              <a:miter lim="800000"/>
              <a:headEnd/>
              <a:tailEnd/>
            </a:ln>
            <a:effectLst/>
          </p:spPr>
          <p:txBody>
            <a:bodyPr>
              <a:spAutoFit/>
            </a:bodyPr>
            <a:lstStyle/>
            <a:p>
              <a:pPr algn="ctr" eaLnBrk="1" hangingPunct="1"/>
              <a:r>
                <a:rPr lang="en-US" altLang="en-US" sz="2000" dirty="0">
                  <a:latin typeface="Arial" charset="0"/>
                </a:rPr>
                <a:t>     </a:t>
              </a:r>
              <a:r>
                <a:rPr lang="en-US" altLang="en-US" sz="2000" b="1" dirty="0" err="1">
                  <a:latin typeface="Times New Roman" panose="02020603050405020304" pitchFamily="18" charset="0"/>
                  <a:cs typeface="Times New Roman" panose="02020603050405020304" pitchFamily="18" charset="0"/>
                </a:rPr>
                <a:t>Chậu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tối</a:t>
              </a:r>
              <a:endParaRPr lang="en-US" altLang="en-US" sz="2000" b="1" dirty="0">
                <a:latin typeface="Times New Roman" panose="02020603050405020304" pitchFamily="18" charset="0"/>
                <a:cs typeface="Times New Roman" panose="02020603050405020304" pitchFamily="18" charset="0"/>
              </a:endParaRPr>
            </a:p>
          </p:txBody>
        </p:sp>
      </p:grpSp>
      <p:grpSp>
        <p:nvGrpSpPr>
          <p:cNvPr id="10" name="Group 7"/>
          <p:cNvGrpSpPr>
            <a:grpSpLocks/>
          </p:cNvGrpSpPr>
          <p:nvPr/>
        </p:nvGrpSpPr>
        <p:grpSpPr bwMode="auto">
          <a:xfrm>
            <a:off x="4495800" y="3371910"/>
            <a:ext cx="4800600" cy="3253924"/>
            <a:chOff x="179" y="1392"/>
            <a:chExt cx="1488" cy="2050"/>
          </a:xfrm>
        </p:grpSpPr>
        <p:pic>
          <p:nvPicPr>
            <p:cNvPr id="11" name="Picture 8" descr="Ảnh005"/>
            <p:cNvPicPr>
              <a:picLocks noChangeAspect="1" noChangeArrowheads="1"/>
            </p:cNvPicPr>
            <p:nvPr/>
          </p:nvPicPr>
          <p:blipFill>
            <a:blip r:embed="rId5"/>
            <a:srcRect/>
            <a:stretch>
              <a:fillRect/>
            </a:stretch>
          </p:blipFill>
          <p:spPr bwMode="auto">
            <a:xfrm>
              <a:off x="192" y="1392"/>
              <a:ext cx="1392" cy="1920"/>
            </a:xfrm>
            <a:prstGeom prst="rect">
              <a:avLst/>
            </a:prstGeom>
            <a:noFill/>
            <a:ln w="9525">
              <a:noFill/>
              <a:miter lim="800000"/>
              <a:headEnd/>
              <a:tailEnd/>
            </a:ln>
          </p:spPr>
        </p:pic>
        <p:sp>
          <p:nvSpPr>
            <p:cNvPr id="16" name="Text Box 9"/>
            <p:cNvSpPr txBox="1">
              <a:spLocks noChangeArrowheads="1"/>
            </p:cNvSpPr>
            <p:nvPr/>
          </p:nvSpPr>
          <p:spPr bwMode="auto">
            <a:xfrm>
              <a:off x="179" y="3312"/>
              <a:ext cx="1488" cy="130"/>
            </a:xfrm>
            <a:prstGeom prst="rect">
              <a:avLst/>
            </a:prstGeom>
            <a:noFill/>
            <a:ln w="9525">
              <a:noFill/>
              <a:miter lim="800000"/>
              <a:headEnd/>
              <a:tailEnd/>
            </a:ln>
            <a:effectLst/>
          </p:spPr>
          <p:txBody>
            <a:bodyPr>
              <a:spAutoFit/>
            </a:bodyPr>
            <a:lstStyle/>
            <a:p>
              <a:pPr algn="ctr" eaLnBrk="1" hangingPunct="1">
                <a:spcBef>
                  <a:spcPct val="50000"/>
                </a:spcBef>
              </a:pPr>
              <a:r>
                <a:rPr lang="en-US" altLang="en-US" sz="2000" dirty="0">
                  <a:latin typeface="Arial" charset="0"/>
                </a:rPr>
                <a:t>      </a:t>
              </a:r>
              <a:r>
                <a:rPr lang="en-US" altLang="en-US" sz="2000" b="1" dirty="0" err="1">
                  <a:latin typeface="Times New Roman" panose="02020603050405020304" pitchFamily="18" charset="0"/>
                  <a:cs typeface="Times New Roman" panose="02020603050405020304" pitchFamily="18" charset="0"/>
                </a:rPr>
                <a:t>Chậu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ngoài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sáng</a:t>
              </a:r>
              <a:endParaRPr lang="en-US" altLang="en-US" sz="2000" b="1" dirty="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04798" y="3450336"/>
          <a:ext cx="8458201" cy="3026664"/>
        </p:xfrm>
        <a:graphic>
          <a:graphicData uri="http://schemas.openxmlformats.org/drawingml/2006/table">
            <a:tbl>
              <a:tblPr>
                <a:tableStyleId>{E8B1032C-EA38-4F05-BA0D-38AFFFC7BED3}</a:tableStyleId>
              </a:tblPr>
              <a:tblGrid>
                <a:gridCol w="1447802">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1752599">
                  <a:extLst>
                    <a:ext uri="{9D8B030D-6E8A-4147-A177-3AD203B41FA5}">
                      <a16:colId xmlns:a16="http://schemas.microsoft.com/office/drawing/2014/main" val="20003"/>
                    </a:ext>
                  </a:extLst>
                </a:gridCol>
              </a:tblGrid>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a:ln>
                            <a:noFill/>
                          </a:ln>
                          <a:effectLst/>
                          <a:latin typeface="Times New Roman" panose="02020603050405020304" pitchFamily="18" charset="0"/>
                          <a:cs typeface="Times New Roman" panose="02020603050405020304" pitchFamily="18" charset="0"/>
                        </a:rPr>
                        <a:t>Đối tượng</a:t>
                      </a:r>
                      <a:endParaRPr kumimoji="0" lang="en-US" sz="2800" b="1"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môi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trường</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Kiểu</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hình</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tương</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ứng</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a:ln>
                            <a:noFill/>
                          </a:ln>
                          <a:effectLst/>
                          <a:latin typeface="Times New Roman" panose="02020603050405020304" pitchFamily="18" charset="0"/>
                          <a:cs typeface="Times New Roman" panose="02020603050405020304" pitchFamily="18" charset="0"/>
                        </a:rPr>
                        <a:t>Nhân tố tác động</a:t>
                      </a:r>
                      <a:endParaRPr kumimoji="0" lang="en-US" sz="2800" b="1"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0"/>
                  </a:ext>
                </a:extLst>
              </a:tr>
              <a:tr h="18111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2.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Cây</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đậu</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cây</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mạ</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ánh</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sáng</a:t>
                      </a:r>
                      <a:endParaRPr kumimoji="0" lang="en-US" sz="2800" b="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Trong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tối</a:t>
                      </a:r>
                      <a:endParaRPr kumimoji="0" lang="en-US" sz="2800" b="0"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Lá</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xanh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thân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ngắn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Lá</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thân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dài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Ánh</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sáng</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1"/>
                  </a:ext>
                </a:extLst>
              </a:tr>
            </a:tbl>
          </a:graphicData>
        </a:graphic>
      </p:graphicFrame>
      <p:pic>
        <p:nvPicPr>
          <p:cNvPr id="12" name="Picture 4" descr="IMG_0001"/>
          <p:cNvPicPr>
            <a:picLocks noChangeAspect="1" noChangeArrowheads="1"/>
          </p:cNvPicPr>
          <p:nvPr/>
        </p:nvPicPr>
        <p:blipFill>
          <a:blip r:embed="rId2" cstate="print"/>
          <a:srcRect/>
          <a:stretch>
            <a:fillRect/>
          </a:stretch>
        </p:blipFill>
        <p:spPr bwMode="auto">
          <a:xfrm>
            <a:off x="4800600" y="76200"/>
            <a:ext cx="4191000" cy="2895600"/>
          </a:xfrm>
          <a:prstGeom prst="rect">
            <a:avLst/>
          </a:prstGeom>
          <a:noFill/>
        </p:spPr>
      </p:pic>
      <p:pic>
        <p:nvPicPr>
          <p:cNvPr id="13" name="Picture 5" descr="Copy of IMG_0004"/>
          <p:cNvPicPr>
            <a:picLocks noChangeAspect="1" noChangeArrowheads="1"/>
          </p:cNvPicPr>
          <p:nvPr/>
        </p:nvPicPr>
        <p:blipFill>
          <a:blip r:embed="rId3" cstate="print"/>
          <a:srcRect/>
          <a:stretch>
            <a:fillRect/>
          </a:stretch>
        </p:blipFill>
        <p:spPr bwMode="auto">
          <a:xfrm>
            <a:off x="152400" y="76200"/>
            <a:ext cx="4572000" cy="2895600"/>
          </a:xfrm>
          <a:prstGeom prst="rect">
            <a:avLst/>
          </a:prstGeom>
          <a:noFill/>
        </p:spPr>
      </p:pic>
      <p:sp>
        <p:nvSpPr>
          <p:cNvPr id="14" name="Text Box 6"/>
          <p:cNvSpPr txBox="1">
            <a:spLocks noChangeArrowheads="1"/>
          </p:cNvSpPr>
          <p:nvPr/>
        </p:nvSpPr>
        <p:spPr bwMode="auto">
          <a:xfrm>
            <a:off x="609600" y="2895600"/>
            <a:ext cx="4572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     </a:t>
            </a:r>
            <a:r>
              <a:rPr lang="en-US" sz="2000" b="1">
                <a:latin typeface="Times New Roman" pitchFamily="18" charset="0"/>
                <a:cs typeface="Times New Roman" pitchFamily="18" charset="0"/>
              </a:rPr>
              <a:t>Cây đậu trồng trong tối</a:t>
            </a:r>
            <a:endParaRPr lang="en-US" sz="2400" b="1">
              <a:latin typeface="Times New Roman" pitchFamily="18" charset="0"/>
              <a:cs typeface="Times New Roman" pitchFamily="18" charset="0"/>
            </a:endParaRPr>
          </a:p>
        </p:txBody>
      </p:sp>
      <p:sp>
        <p:nvSpPr>
          <p:cNvPr id="15" name="Text Box 7"/>
          <p:cNvSpPr txBox="1">
            <a:spLocks noChangeArrowheads="1"/>
          </p:cNvSpPr>
          <p:nvPr/>
        </p:nvSpPr>
        <p:spPr bwMode="auto">
          <a:xfrm>
            <a:off x="5410200" y="2971800"/>
            <a:ext cx="3581400" cy="400110"/>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cs typeface="Times New Roman" pitchFamily="18" charset="0"/>
              </a:rPr>
              <a:t>Cây đậu trồng ngoài sáng</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33455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4523316"/>
              </p:ext>
            </p:extLst>
          </p:nvPr>
        </p:nvGraphicFramePr>
        <p:xfrm>
          <a:off x="304798" y="3593592"/>
          <a:ext cx="8458201" cy="3041904"/>
        </p:xfrm>
        <a:graphic>
          <a:graphicData uri="http://schemas.openxmlformats.org/drawingml/2006/table">
            <a:tbl>
              <a:tblPr>
                <a:tableStyleId>{E8B1032C-EA38-4F05-BA0D-38AFFFC7BED3}</a:tableStyleId>
              </a:tblPr>
              <a:tblGrid>
                <a:gridCol w="121920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gridCol w="1371599">
                  <a:extLst>
                    <a:ext uri="{9D8B030D-6E8A-4147-A177-3AD203B41FA5}">
                      <a16:colId xmlns:a16="http://schemas.microsoft.com/office/drawing/2014/main" val="20003"/>
                    </a:ext>
                  </a:extLst>
                </a:gridCol>
              </a:tblGrid>
              <a:tr h="893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u="none" strike="noStrike" cap="none" normalizeH="0" baseline="0">
                          <a:ln>
                            <a:noFill/>
                          </a:ln>
                          <a:effectLst/>
                          <a:latin typeface="Times New Roman" panose="02020603050405020304" pitchFamily="18" charset="0"/>
                          <a:cs typeface="Times New Roman" panose="02020603050405020304" pitchFamily="18" charset="0"/>
                        </a:rPr>
                        <a:t>Đối tượng</a:t>
                      </a:r>
                      <a:endParaRPr kumimoji="0" lang="en-US" sz="2500" b="1"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a:ln>
                            <a:noFill/>
                          </a:ln>
                          <a:solidFill>
                            <a:schemeClr val="tx1"/>
                          </a:solidFill>
                          <a:effectLst/>
                          <a:latin typeface="Times New Roman" pitchFamily="18" charset="0"/>
                          <a:cs typeface="Times New Roman" pitchFamily="18" charset="0"/>
                        </a:rPr>
                        <a:t>Điều kiện môi trường</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u="none" strike="noStrike" cap="none" normalizeH="0" baseline="0">
                          <a:ln>
                            <a:noFill/>
                          </a:ln>
                          <a:effectLst/>
                          <a:latin typeface="Times New Roman" panose="02020603050405020304" pitchFamily="18" charset="0"/>
                          <a:cs typeface="Times New Roman" panose="02020603050405020304" pitchFamily="18" charset="0"/>
                        </a:rPr>
                        <a:t>Kiểu hình tương ứng</a:t>
                      </a:r>
                      <a:endParaRPr kumimoji="0" lang="en-US" sz="2500" b="1"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u="none" strike="noStrike" cap="none" normalizeH="0" baseline="0">
                          <a:ln>
                            <a:noFill/>
                          </a:ln>
                          <a:effectLst/>
                          <a:latin typeface="Times New Roman" panose="02020603050405020304" pitchFamily="18" charset="0"/>
                          <a:cs typeface="Times New Roman" panose="02020603050405020304" pitchFamily="18" charset="0"/>
                        </a:rPr>
                        <a:t>Nhân tố tác động</a:t>
                      </a:r>
                      <a:endParaRPr kumimoji="0" lang="en-US" sz="2500" b="1"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0"/>
                  </a:ext>
                </a:extLst>
              </a:tr>
              <a:tr h="18111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u="none" strike="noStrike" cap="none" normalizeH="0" baseline="0">
                          <a:ln>
                            <a:noFill/>
                          </a:ln>
                          <a:effectLst/>
                          <a:latin typeface="Times New Roman" panose="02020603050405020304" pitchFamily="18" charset="0"/>
                          <a:cs typeface="Times New Roman" panose="02020603050405020304" pitchFamily="18" charset="0"/>
                        </a:rPr>
                        <a:t>3. Cây rau dừa nước</a:t>
                      </a:r>
                      <a:endParaRPr kumimoji="0" lang="en-US" sz="2500" b="1"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500" b="0" u="none" strike="noStrike" cap="none" normalizeH="0" baseline="0" dirty="0" err="1">
                          <a:ln>
                            <a:noFill/>
                          </a:ln>
                          <a:effectLst/>
                          <a:latin typeface="Times New Roman" panose="02020603050405020304" pitchFamily="18" charset="0"/>
                          <a:cs typeface="Times New Roman" panose="02020603050405020304" pitchFamily="18" charset="0"/>
                        </a:rPr>
                        <a:t>Trên</a:t>
                      </a:r>
                      <a:r>
                        <a:rPr kumimoji="0" lang="en-US" sz="25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500" b="0" u="none" strike="noStrike" cap="none" normalizeH="0" baseline="0" dirty="0" err="1">
                          <a:ln>
                            <a:noFill/>
                          </a:ln>
                          <a:effectLst/>
                          <a:latin typeface="Times New Roman" panose="02020603050405020304" pitchFamily="18" charset="0"/>
                          <a:cs typeface="Times New Roman" panose="02020603050405020304" pitchFamily="18" charset="0"/>
                        </a:rPr>
                        <a:t>cạn</a:t>
                      </a:r>
                      <a:endParaRPr kumimoji="0" lang="en-US" sz="2500" b="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u="none" strike="noStrike" cap="none" normalizeH="0" baseline="0" dirty="0">
                          <a:ln>
                            <a:noFill/>
                          </a:ln>
                          <a:effectLst/>
                          <a:latin typeface="Times New Roman" panose="02020603050405020304" pitchFamily="18" charset="0"/>
                          <a:cs typeface="Times New Roman" panose="02020603050405020304" pitchFamily="18" charset="0"/>
                        </a:rPr>
                        <a:t>- Ven </a:t>
                      </a:r>
                      <a:r>
                        <a:rPr kumimoji="0" lang="en-US" sz="2500" b="0" u="none" strike="noStrike" cap="none" normalizeH="0" baseline="0" dirty="0" err="1">
                          <a:ln>
                            <a:noFill/>
                          </a:ln>
                          <a:effectLst/>
                          <a:latin typeface="Times New Roman" panose="02020603050405020304" pitchFamily="18" charset="0"/>
                          <a:cs typeface="Times New Roman" panose="02020603050405020304" pitchFamily="18" charset="0"/>
                        </a:rPr>
                        <a:t>bờ</a:t>
                      </a:r>
                      <a:endParaRPr kumimoji="0" lang="en-US" sz="2500" b="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500" b="0" u="none" strike="noStrike" cap="none" normalizeH="0" baseline="0" dirty="0" err="1">
                          <a:ln>
                            <a:noFill/>
                          </a:ln>
                          <a:effectLst/>
                          <a:latin typeface="Times New Roman" panose="02020603050405020304" pitchFamily="18" charset="0"/>
                          <a:cs typeface="Times New Roman" panose="02020603050405020304" pitchFamily="18" charset="0"/>
                        </a:rPr>
                        <a:t>Trên</a:t>
                      </a:r>
                      <a:r>
                        <a:rPr kumimoji="0" lang="en-US" sz="25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500" b="0" u="none" strike="noStrike" cap="none" normalizeH="0" baseline="0" dirty="0" err="1">
                          <a:ln>
                            <a:noFill/>
                          </a:ln>
                          <a:effectLst/>
                          <a:latin typeface="Times New Roman" panose="02020603050405020304" pitchFamily="18" charset="0"/>
                          <a:cs typeface="Times New Roman" panose="02020603050405020304" pitchFamily="18" charset="0"/>
                        </a:rPr>
                        <a:t>mặt</a:t>
                      </a:r>
                      <a:r>
                        <a:rPr kumimoji="0" lang="en-US" sz="25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500" b="0" u="none" strike="noStrike" cap="none" normalizeH="0" baseline="0" dirty="0" err="1">
                          <a:ln>
                            <a:noFill/>
                          </a:ln>
                          <a:effectLst/>
                          <a:latin typeface="Times New Roman" panose="02020603050405020304" pitchFamily="18" charset="0"/>
                          <a:cs typeface="Times New Roman" panose="02020603050405020304" pitchFamily="18" charset="0"/>
                        </a:rPr>
                        <a:t>nước</a:t>
                      </a:r>
                      <a:endParaRPr kumimoji="0" lang="en-US" sz="2500" b="0"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5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Thân</a:t>
                      </a:r>
                      <a:r>
                        <a:rPr kumimoji="0" lang="en-US" sz="2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lá</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nhỏ</a:t>
                      </a:r>
                      <a:endPar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Thân</a:t>
                      </a:r>
                      <a:r>
                        <a:rPr kumimoji="0" lang="en-US" sz="2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lá</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lớn</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hơn</a:t>
                      </a:r>
                      <a:endPar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Thân</a:t>
                      </a:r>
                      <a:r>
                        <a:rPr kumimoji="0" lang="en-US" sz="2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lá</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lớn</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hơn</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hai</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trường</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hợp</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trên</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rễ</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biến</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thành</a:t>
                      </a:r>
                      <a:r>
                        <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5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phao</a:t>
                      </a:r>
                      <a:endParaRPr kumimoji="0" 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ẩm</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1"/>
                  </a:ext>
                </a:extLst>
              </a:tr>
            </a:tbl>
          </a:graphicData>
        </a:graphic>
      </p:graphicFrame>
      <p:grpSp>
        <p:nvGrpSpPr>
          <p:cNvPr id="12" name="Group 50"/>
          <p:cNvGrpSpPr>
            <a:grpSpLocks/>
          </p:cNvGrpSpPr>
          <p:nvPr/>
        </p:nvGrpSpPr>
        <p:grpSpPr bwMode="auto">
          <a:xfrm>
            <a:off x="163469" y="78253"/>
            <a:ext cx="8827326" cy="3350747"/>
            <a:chOff x="384" y="2784"/>
            <a:chExt cx="2444" cy="1493"/>
          </a:xfrm>
        </p:grpSpPr>
        <p:pic>
          <p:nvPicPr>
            <p:cNvPr id="16" name="Picture 43" descr="Ảnh015"/>
            <p:cNvPicPr>
              <a:picLocks noChangeAspect="1" noChangeArrowheads="1"/>
            </p:cNvPicPr>
            <p:nvPr/>
          </p:nvPicPr>
          <p:blipFill>
            <a:blip r:embed="rId2"/>
            <a:srcRect l="25000" t="20000" b="25999"/>
            <a:stretch>
              <a:fillRect/>
            </a:stretch>
          </p:blipFill>
          <p:spPr bwMode="auto">
            <a:xfrm>
              <a:off x="384" y="3526"/>
              <a:ext cx="2444" cy="751"/>
            </a:xfrm>
            <a:prstGeom prst="rect">
              <a:avLst/>
            </a:prstGeom>
            <a:noFill/>
            <a:ln w="9525">
              <a:noFill/>
              <a:miter lim="800000"/>
              <a:headEnd/>
              <a:tailEnd/>
            </a:ln>
          </p:spPr>
        </p:pic>
        <p:pic>
          <p:nvPicPr>
            <p:cNvPr id="17" name="Picture 48" descr="dừanươc"/>
            <p:cNvPicPr>
              <a:picLocks noChangeAspect="1" noChangeArrowheads="1"/>
            </p:cNvPicPr>
            <p:nvPr/>
          </p:nvPicPr>
          <p:blipFill>
            <a:blip r:embed="rId3"/>
            <a:srcRect t="5000"/>
            <a:stretch>
              <a:fillRect/>
            </a:stretch>
          </p:blipFill>
          <p:spPr bwMode="auto">
            <a:xfrm>
              <a:off x="1605" y="2784"/>
              <a:ext cx="1223" cy="720"/>
            </a:xfrm>
            <a:prstGeom prst="rect">
              <a:avLst/>
            </a:prstGeom>
            <a:noFill/>
            <a:ln w="9525">
              <a:noFill/>
              <a:miter lim="800000"/>
              <a:headEnd/>
              <a:tailEnd/>
            </a:ln>
          </p:spPr>
        </p:pic>
        <p:pic>
          <p:nvPicPr>
            <p:cNvPr id="18" name="Picture 44" descr="Ảnh104"/>
            <p:cNvPicPr>
              <a:picLocks noChangeAspect="1" noChangeArrowheads="1"/>
            </p:cNvPicPr>
            <p:nvPr/>
          </p:nvPicPr>
          <p:blipFill>
            <a:blip r:embed="rId4"/>
            <a:srcRect t="5000"/>
            <a:stretch>
              <a:fillRect/>
            </a:stretch>
          </p:blipFill>
          <p:spPr bwMode="auto">
            <a:xfrm>
              <a:off x="384" y="2784"/>
              <a:ext cx="1199" cy="720"/>
            </a:xfrm>
            <a:prstGeom prst="rect">
              <a:avLst/>
            </a:prstGeom>
            <a:noFill/>
            <a:ln w="9525">
              <a:noFill/>
              <a:miter lim="800000"/>
              <a:headEnd/>
              <a:tailEnd/>
            </a:ln>
          </p:spPr>
        </p:pic>
      </p:grpSp>
      <p:sp>
        <p:nvSpPr>
          <p:cNvPr id="11" name="Text Box 47"/>
          <p:cNvSpPr txBox="1">
            <a:spLocks noChangeArrowheads="1"/>
          </p:cNvSpPr>
          <p:nvPr/>
        </p:nvSpPr>
        <p:spPr bwMode="auto">
          <a:xfrm>
            <a:off x="4648200" y="1114764"/>
            <a:ext cx="1358836" cy="477907"/>
          </a:xfrm>
          <a:prstGeom prst="rect">
            <a:avLst/>
          </a:prstGeom>
          <a:solidFill>
            <a:schemeClr val="bg1"/>
          </a:solidFill>
          <a:ln w="9525">
            <a:noFill/>
            <a:miter lim="800000"/>
            <a:headEnd/>
            <a:tailEnd/>
          </a:ln>
          <a:effectLst/>
        </p:spPr>
        <p:txBody>
          <a:bodyPr wrap="square">
            <a:spAutoFit/>
          </a:bodyPr>
          <a:lstStyle/>
          <a:p>
            <a:pPr algn="ctr" eaLnBrk="1" hangingPunct="1">
              <a:spcBef>
                <a:spcPct val="50000"/>
              </a:spcBef>
              <a:defRPr/>
            </a:pPr>
            <a:r>
              <a:rPr lang="en-US" sz="25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Ven</a:t>
            </a:r>
            <a:r>
              <a:rPr lang="en-US" sz="25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5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bờ</a:t>
            </a:r>
            <a:endParaRPr lang="en-US" sz="25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9" name="Text Box 51"/>
          <p:cNvSpPr txBox="1">
            <a:spLocks noChangeArrowheads="1"/>
          </p:cNvSpPr>
          <p:nvPr/>
        </p:nvSpPr>
        <p:spPr bwMode="auto">
          <a:xfrm>
            <a:off x="197139" y="2895600"/>
            <a:ext cx="2210237" cy="477907"/>
          </a:xfrm>
          <a:prstGeom prst="rect">
            <a:avLst/>
          </a:prstGeom>
          <a:solidFill>
            <a:schemeClr val="bg1"/>
          </a:solidFill>
          <a:ln w="9525">
            <a:noFill/>
            <a:miter lim="800000"/>
            <a:headEnd/>
            <a:tailEnd/>
          </a:ln>
          <a:effectLst/>
        </p:spPr>
        <p:txBody>
          <a:bodyPr wrap="square">
            <a:spAutoFit/>
          </a:bodyPr>
          <a:lstStyle/>
          <a:p>
            <a:pPr algn="ctr" eaLnBrk="1" hangingPunct="1">
              <a:spcBef>
                <a:spcPct val="50000"/>
              </a:spcBef>
              <a:defRPr/>
            </a:pPr>
            <a:r>
              <a:rPr lang="en-US" sz="2500" b="1" dirty="0" err="1">
                <a:solidFill>
                  <a:srgbClr val="0000FF"/>
                </a:solidFill>
                <a:latin typeface="Times New Roman" panose="02020603050405020304" pitchFamily="18" charset="0"/>
                <a:cs typeface="Times New Roman" pitchFamily="18" charset="0"/>
              </a:rPr>
              <a:t>Trên</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mặt</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nước</a:t>
            </a:r>
            <a:endParaRPr lang="en-US" sz="2500" b="1" dirty="0">
              <a:solidFill>
                <a:srgbClr val="0000FF"/>
              </a:solidFill>
              <a:latin typeface="Times New Roman" pitchFamily="18" charset="0"/>
              <a:cs typeface="Times New Roman" pitchFamily="18" charset="0"/>
            </a:endParaRPr>
          </a:p>
        </p:txBody>
      </p:sp>
      <p:sp>
        <p:nvSpPr>
          <p:cNvPr id="20" name="Text Box 52"/>
          <p:cNvSpPr txBox="1">
            <a:spLocks noChangeArrowheads="1"/>
          </p:cNvSpPr>
          <p:nvPr/>
        </p:nvSpPr>
        <p:spPr bwMode="auto">
          <a:xfrm>
            <a:off x="197139" y="1114764"/>
            <a:ext cx="1600634" cy="477907"/>
          </a:xfrm>
          <a:prstGeom prst="rect">
            <a:avLst/>
          </a:prstGeom>
          <a:solidFill>
            <a:schemeClr val="bg1"/>
          </a:solidFill>
          <a:ln w="9525">
            <a:noFill/>
            <a:miter lim="800000"/>
            <a:headEnd/>
            <a:tailEnd/>
          </a:ln>
          <a:effectLst/>
        </p:spPr>
        <p:txBody>
          <a:bodyPr wrap="square">
            <a:spAutoFit/>
          </a:bodyPr>
          <a:lstStyle/>
          <a:p>
            <a:pPr algn="ctr" eaLnBrk="1" hangingPunct="1">
              <a:spcBef>
                <a:spcPct val="50000"/>
              </a:spcBef>
              <a:defRPr/>
            </a:pPr>
            <a:r>
              <a:rPr lang="en-US" sz="2500" b="1" dirty="0" err="1">
                <a:solidFill>
                  <a:srgbClr val="0000FF"/>
                </a:solidFill>
                <a:latin typeface="Times New Roman" panose="02020603050405020304" pitchFamily="18" charset="0"/>
                <a:cs typeface="Times New Roman" pitchFamily="18" charset="0"/>
              </a:rPr>
              <a:t>Trên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cạn</a:t>
            </a:r>
            <a:endParaRPr lang="en-US" sz="2500" b="1" dirty="0">
              <a:solidFill>
                <a:srgbClr val="0000FF"/>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5611748"/>
              </p:ext>
            </p:extLst>
          </p:nvPr>
        </p:nvGraphicFramePr>
        <p:xfrm>
          <a:off x="304798" y="3980006"/>
          <a:ext cx="8458201" cy="2573194"/>
        </p:xfrm>
        <a:graphic>
          <a:graphicData uri="http://schemas.openxmlformats.org/drawingml/2006/table">
            <a:tbl>
              <a:tblPr>
                <a:tableStyleId>{E8B1032C-EA38-4F05-BA0D-38AFFFC7BED3}</a:tableStyleId>
              </a:tblPr>
              <a:tblGrid>
                <a:gridCol w="1447802">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1752599">
                  <a:extLst>
                    <a:ext uri="{9D8B030D-6E8A-4147-A177-3AD203B41FA5}">
                      <a16:colId xmlns:a16="http://schemas.microsoft.com/office/drawing/2014/main" val="20003"/>
                    </a:ext>
                  </a:extLst>
                </a:gridCol>
              </a:tblGrid>
              <a:tr h="99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Đối</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tượng</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môi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trường</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Kiểu</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hình</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tương</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ứng</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Nhân</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tố</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tác</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động</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0"/>
                  </a:ext>
                </a:extLst>
              </a:tr>
              <a:tr h="15776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4.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Cây</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mạ</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gieo</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ở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ruộng</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a:ln>
                            <a:noFill/>
                          </a:ln>
                          <a:effectLst/>
                          <a:latin typeface="Times New Roman" panose="02020603050405020304" pitchFamily="18" charset="0"/>
                          <a:cs typeface="Times New Roman" panose="02020603050405020304" pitchFamily="18" charset="0"/>
                        </a:rPr>
                        <a:t>- Ven bờ</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a:ln>
                            <a:noFill/>
                          </a:ln>
                          <a:effectLst/>
                          <a:latin typeface="Times New Roman" panose="02020603050405020304" pitchFamily="18" charset="0"/>
                          <a:cs typeface="Times New Roman" panose="02020603050405020304" pitchFamily="18" charset="0"/>
                        </a:rPr>
                        <a:t>- Trong giữa ruộng</a:t>
                      </a:r>
                      <a:endParaRPr kumimoji="0" lang="en-US" sz="2800" b="0"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a:ln>
                            <a:noFill/>
                          </a:ln>
                          <a:solidFill>
                            <a:srgbClr val="99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Tốt</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hơn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xanh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hơn</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Nhỏ</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hơn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hơn</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dưỡng</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1"/>
                  </a:ext>
                </a:extLst>
              </a:tr>
            </a:tbl>
          </a:graphicData>
        </a:graphic>
      </p:graphicFrame>
      <p:pic>
        <p:nvPicPr>
          <p:cNvPr id="9" name="Picture 2" descr="C:\Users\Le Nga\Desktop\ruộng mạ.jpg"/>
          <p:cNvPicPr>
            <a:picLocks noChangeAspect="1" noChangeArrowheads="1"/>
          </p:cNvPicPr>
          <p:nvPr/>
        </p:nvPicPr>
        <p:blipFill>
          <a:blip r:embed="rId2"/>
          <a:srcRect/>
          <a:stretch>
            <a:fillRect/>
          </a:stretch>
        </p:blipFill>
        <p:spPr bwMode="auto">
          <a:xfrm>
            <a:off x="152400" y="76200"/>
            <a:ext cx="8763000" cy="3733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lục bình trôi nổi"/>
          <p:cNvPicPr>
            <a:picLocks noChangeAspect="1" noChangeArrowheads="1"/>
          </p:cNvPicPr>
          <p:nvPr/>
        </p:nvPicPr>
        <p:blipFill>
          <a:blip r:embed="rId2"/>
          <a:srcRect/>
          <a:stretch>
            <a:fillRect/>
          </a:stretch>
        </p:blipFill>
        <p:spPr bwMode="auto">
          <a:xfrm>
            <a:off x="4648200" y="685800"/>
            <a:ext cx="4343400" cy="5181600"/>
          </a:xfrm>
          <a:prstGeom prst="rect">
            <a:avLst/>
          </a:prstGeom>
          <a:noFill/>
          <a:ln w="9525">
            <a:noFill/>
            <a:miter lim="800000"/>
            <a:headEnd/>
            <a:tailEnd/>
          </a:ln>
        </p:spPr>
      </p:pic>
      <p:pic>
        <p:nvPicPr>
          <p:cNvPr id="21507" name="Picture 5" descr="lục bình ở cạn"/>
          <p:cNvPicPr>
            <a:picLocks noChangeAspect="1" noChangeArrowheads="1"/>
          </p:cNvPicPr>
          <p:nvPr/>
        </p:nvPicPr>
        <p:blipFill>
          <a:blip r:embed="rId3"/>
          <a:srcRect/>
          <a:stretch>
            <a:fillRect/>
          </a:stretch>
        </p:blipFill>
        <p:spPr bwMode="auto">
          <a:xfrm>
            <a:off x="152400" y="685800"/>
            <a:ext cx="4343400" cy="5181600"/>
          </a:xfrm>
          <a:prstGeom prst="rect">
            <a:avLst/>
          </a:prstGeom>
          <a:noFill/>
          <a:ln w="9525">
            <a:noFill/>
            <a:miter lim="800000"/>
            <a:headEnd/>
            <a:tailEnd/>
          </a:ln>
        </p:spPr>
      </p:pic>
      <p:sp>
        <p:nvSpPr>
          <p:cNvPr id="21508" name="Rectangle 6"/>
          <p:cNvSpPr>
            <a:spLocks noChangeArrowheads="1"/>
          </p:cNvSpPr>
          <p:nvPr/>
        </p:nvSpPr>
        <p:spPr bwMode="auto">
          <a:xfrm>
            <a:off x="4876800" y="5867400"/>
            <a:ext cx="3733800" cy="707886"/>
          </a:xfrm>
          <a:prstGeom prst="rect">
            <a:avLst/>
          </a:prstGeom>
          <a:noFill/>
          <a:ln w="9525">
            <a:noFill/>
            <a:miter lim="800000"/>
            <a:headEnd/>
            <a:tailEnd/>
          </a:ln>
          <a:effectLst/>
        </p:spPr>
        <p:txBody>
          <a:bodyPr>
            <a:spAutoFit/>
          </a:bodyPr>
          <a:lstStyle/>
          <a:p>
            <a:pPr algn="ctr"/>
            <a:r>
              <a:rPr lang="en-US" altLang="en-US" sz="2000" b="1" dirty="0" err="1">
                <a:latin typeface="Times New Roman" panose="02020603050405020304" pitchFamily="18" charset="0"/>
                <a:cs typeface="Times New Roman" panose="02020603050405020304" pitchFamily="18" charset="0"/>
              </a:rPr>
              <a:t>Bèo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trôi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nổi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nước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cuống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ngắn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phình</a:t>
            </a:r>
            <a:r>
              <a:rPr lang="en-US" altLang="en-US" sz="2000" b="1" dirty="0">
                <a:latin typeface="Times New Roman" panose="02020603050405020304" pitchFamily="18" charset="0"/>
                <a:cs typeface="Times New Roman" panose="02020603050405020304" pitchFamily="18" charset="0"/>
              </a:rPr>
              <a:t> to </a:t>
            </a:r>
            <a:r>
              <a:rPr lang="en-US" altLang="en-US" sz="2000" b="1" dirty="0" err="1">
                <a:latin typeface="Times New Roman" panose="02020603050405020304" pitchFamily="18" charset="0"/>
                <a:cs typeface="Times New Roman" panose="02020603050405020304" pitchFamily="18" charset="0"/>
              </a:rPr>
              <a:t>chứa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khí</a:t>
            </a:r>
            <a:endParaRPr lang="en-US" altLang="en-US" sz="2000" b="1" dirty="0">
              <a:latin typeface="Times New Roman" panose="02020603050405020304" pitchFamily="18" charset="0"/>
              <a:cs typeface="Times New Roman" panose="02020603050405020304" pitchFamily="18" charset="0"/>
            </a:endParaRPr>
          </a:p>
        </p:txBody>
      </p:sp>
      <p:sp>
        <p:nvSpPr>
          <p:cNvPr id="21509" name="Rectangle 7"/>
          <p:cNvSpPr>
            <a:spLocks noChangeArrowheads="1"/>
          </p:cNvSpPr>
          <p:nvPr/>
        </p:nvSpPr>
        <p:spPr bwMode="auto">
          <a:xfrm>
            <a:off x="373063" y="5867400"/>
            <a:ext cx="3817937" cy="707886"/>
          </a:xfrm>
          <a:prstGeom prst="rect">
            <a:avLst/>
          </a:prstGeom>
          <a:noFill/>
          <a:ln w="9525">
            <a:noFill/>
            <a:miter lim="800000"/>
            <a:headEnd/>
            <a:tailEnd/>
          </a:ln>
          <a:effectLst/>
        </p:spPr>
        <p:txBody>
          <a:bodyPr wrap="square">
            <a:spAutoFit/>
          </a:bodyPr>
          <a:lstStyle/>
          <a:p>
            <a:pPr algn="ctr"/>
            <a:r>
              <a:rPr lang="en-US" altLang="en-US" sz="2000" b="1" dirty="0" err="1">
                <a:latin typeface="Times New Roman" panose="02020603050405020304" pitchFamily="18" charset="0"/>
                <a:cs typeface="Times New Roman" panose="02020603050405020304" pitchFamily="18" charset="0"/>
              </a:rPr>
              <a:t>Bèo</a:t>
            </a:r>
            <a:r>
              <a:rPr lang="en-US" altLang="en-US" sz="2000" b="1" dirty="0">
                <a:latin typeface="Times New Roman" panose="02020603050405020304" pitchFamily="18" charset="0"/>
                <a:cs typeface="Times New Roman" panose="02020603050405020304" pitchFamily="18" charset="0"/>
              </a:rPr>
              <a:t> ở </a:t>
            </a:r>
            <a:r>
              <a:rPr lang="en-US" altLang="en-US" sz="2000" b="1" dirty="0" err="1">
                <a:latin typeface="Times New Roman" panose="02020603050405020304" pitchFamily="18" charset="0"/>
                <a:cs typeface="Times New Roman" panose="02020603050405020304" pitchFamily="18" charset="0"/>
              </a:rPr>
              <a:t>cạn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cuống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vươn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phình</a:t>
            </a:r>
            <a:r>
              <a:rPr lang="en-US" altLang="en-US" sz="2000" b="1" dirty="0">
                <a:latin typeface="Times New Roman" panose="02020603050405020304" pitchFamily="18" charset="0"/>
                <a:cs typeface="Times New Roman" panose="02020603050405020304" pitchFamily="18" charset="0"/>
              </a:rPr>
              <a:t> to</a:t>
            </a:r>
          </a:p>
        </p:txBody>
      </p:sp>
      <p:sp>
        <p:nvSpPr>
          <p:cNvPr id="6" name="Title 1"/>
          <p:cNvSpPr txBox="1">
            <a:spLocks/>
          </p:cNvSpPr>
          <p:nvPr/>
        </p:nvSpPr>
        <p:spPr>
          <a:xfrm>
            <a:off x="1524000" y="152400"/>
            <a:ext cx="6347713" cy="13208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w="11430"/>
                <a:effectLst/>
                <a:uLnTx/>
                <a:uFillTx/>
                <a:latin typeface="Times New Roman" pitchFamily="18" charset="0"/>
                <a:ea typeface="+mj-ea"/>
                <a:cs typeface="Times New Roman" pitchFamily="18" charset="0"/>
              </a:rPr>
              <a:t>TH</a:t>
            </a:r>
            <a:r>
              <a:rPr kumimoji="0" lang="vi-VN" sz="2500" b="1" i="0" u="none" strike="noStrike" kern="1200" cap="none" spc="0" normalizeH="0" baseline="0" noProof="0" dirty="0">
                <a:ln w="11430"/>
                <a:effectLst/>
                <a:uLnTx/>
                <a:uFillTx/>
                <a:latin typeface="Times New Roman" pitchFamily="18" charset="0"/>
                <a:ea typeface="+mj-ea"/>
                <a:cs typeface="Times New Roman" pitchFamily="18" charset="0"/>
              </a:rPr>
              <a:t>ƯỜNG</a:t>
            </a:r>
            <a:r>
              <a:rPr kumimoji="0" lang="en-US" sz="2500" b="1" i="0" u="none" strike="noStrike" kern="1200" cap="none" spc="0" normalizeH="0" baseline="0" noProof="0" dirty="0">
                <a:ln w="11430"/>
                <a:effectLst/>
                <a:uLnTx/>
                <a:uFillTx/>
                <a:latin typeface="Times New Roman" pitchFamily="18" charset="0"/>
                <a:ea typeface="+mj-ea"/>
                <a:cs typeface="Times New Roman" pitchFamily="18" charset="0"/>
              </a:rPr>
              <a:t> BIẾN Ở</a:t>
            </a:r>
            <a:r>
              <a:rPr kumimoji="0" lang="vi-VN" sz="2500" b="1" i="0" u="none" strike="noStrike" kern="1200" cap="none" spc="0" normalizeH="0" baseline="0" noProof="0" dirty="0">
                <a:ln w="11430"/>
                <a:effectLst/>
                <a:uLnTx/>
                <a:uFillTx/>
                <a:latin typeface="Times New Roman" pitchFamily="18" charset="0"/>
                <a:ea typeface="+mj-ea"/>
                <a:cs typeface="Times New Roman" pitchFamily="18" charset="0"/>
              </a:rPr>
              <a:t> CÂY</a:t>
            </a:r>
            <a:r>
              <a:rPr kumimoji="0" lang="vi-VN" sz="2500" b="1" i="0" u="none" strike="noStrike" kern="1200" cap="none" spc="0" normalizeH="0" noProof="0" dirty="0">
                <a:ln w="11430"/>
                <a:effectLst/>
                <a:uLnTx/>
                <a:uFillTx/>
                <a:latin typeface="Times New Roman" pitchFamily="18" charset="0"/>
                <a:ea typeface="+mj-ea"/>
                <a:cs typeface="Times New Roman" pitchFamily="18" charset="0"/>
              </a:rPr>
              <a:t> BÈO</a:t>
            </a:r>
            <a:endParaRPr kumimoji="0" lang="en-US" sz="2500" b="0" i="0" u="none" strike="noStrike" kern="1200" cap="none" spc="0" normalizeH="0" baseline="0" noProof="0" dirty="0">
              <a:ln>
                <a:noFill/>
              </a:ln>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vnn"/>
          <p:cNvPicPr>
            <a:picLocks noChangeAspect="1" noChangeArrowheads="1"/>
          </p:cNvPicPr>
          <p:nvPr/>
        </p:nvPicPr>
        <p:blipFill>
          <a:blip r:embed="rId2"/>
          <a:srcRect/>
          <a:stretch>
            <a:fillRect/>
          </a:stretch>
        </p:blipFill>
        <p:spPr bwMode="auto">
          <a:xfrm>
            <a:off x="4495800" y="226828"/>
            <a:ext cx="4495800" cy="5716772"/>
          </a:xfrm>
          <a:prstGeom prst="rect">
            <a:avLst/>
          </a:prstGeom>
          <a:noFill/>
        </p:spPr>
      </p:pic>
      <p:sp>
        <p:nvSpPr>
          <p:cNvPr id="5" name="Text Box 5"/>
          <p:cNvSpPr txBox="1">
            <a:spLocks noChangeArrowheads="1"/>
          </p:cNvSpPr>
          <p:nvPr/>
        </p:nvSpPr>
        <p:spPr bwMode="auto">
          <a:xfrm>
            <a:off x="325438" y="669925"/>
            <a:ext cx="3230562"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7" name="Picture 7" descr="vb"/>
          <p:cNvPicPr>
            <a:picLocks noChangeAspect="1" noChangeArrowheads="1"/>
          </p:cNvPicPr>
          <p:nvPr/>
        </p:nvPicPr>
        <p:blipFill>
          <a:blip r:embed="rId3"/>
          <a:srcRect/>
          <a:stretch>
            <a:fillRect/>
          </a:stretch>
        </p:blipFill>
        <p:spPr bwMode="auto">
          <a:xfrm>
            <a:off x="152400" y="226828"/>
            <a:ext cx="4267200" cy="5716772"/>
          </a:xfrm>
          <a:prstGeom prst="rect">
            <a:avLst/>
          </a:prstGeom>
          <a:noFill/>
        </p:spPr>
      </p:pic>
      <p:sp>
        <p:nvSpPr>
          <p:cNvPr id="8" name="Text Box 8"/>
          <p:cNvSpPr txBox="1">
            <a:spLocks noChangeArrowheads="1"/>
          </p:cNvSpPr>
          <p:nvPr/>
        </p:nvSpPr>
        <p:spPr bwMode="auto">
          <a:xfrm>
            <a:off x="2743200" y="6027236"/>
            <a:ext cx="4083050" cy="584775"/>
          </a:xfrm>
          <a:prstGeom prst="rect">
            <a:avLst/>
          </a:prstGeom>
          <a:noFill/>
          <a:ln w="9525">
            <a:noFill/>
            <a:miter lim="800000"/>
            <a:headEnd/>
            <a:tailEnd/>
          </a:ln>
          <a:effectLst/>
        </p:spPr>
        <p:txBody>
          <a:bodyPr>
            <a:spAutoFit/>
          </a:bodyPr>
          <a:lstStyle/>
          <a:p>
            <a:pPr algn="ctr">
              <a:spcBef>
                <a:spcPct val="50000"/>
              </a:spcBef>
            </a:pPr>
            <a:r>
              <a:rPr lang="en-US" sz="3200" b="1" dirty="0" err="1">
                <a:latin typeface="Times New Roman" pitchFamily="18" charset="0"/>
              </a:rPr>
              <a:t>Cây</a:t>
            </a:r>
            <a:r>
              <a:rPr lang="en-US" sz="3200" b="1" dirty="0">
                <a:latin typeface="Times New Roman" pitchFamily="18" charset="0"/>
              </a:rPr>
              <a:t> </a:t>
            </a:r>
            <a:r>
              <a:rPr lang="en-US" sz="3200" b="1" dirty="0" err="1">
                <a:latin typeface="Times New Roman" pitchFamily="18" charset="0"/>
              </a:rPr>
              <a:t>nắp</a:t>
            </a:r>
            <a:r>
              <a:rPr lang="en-US" sz="3200" b="1" dirty="0">
                <a:latin typeface="Times New Roman" pitchFamily="18" charset="0"/>
              </a:rPr>
              <a:t> </a:t>
            </a:r>
            <a:r>
              <a:rPr lang="en-US" sz="3200" b="1" dirty="0" err="1">
                <a:latin typeface="Times New Roman" pitchFamily="18" charset="0"/>
              </a:rPr>
              <a:t>ấm</a:t>
            </a:r>
            <a:r>
              <a:rPr lang="en-US" sz="3200" b="1" dirty="0">
                <a:latin typeface="Times New Roman" pitchFamily="18" charset="0"/>
              </a:rPr>
              <a:t> </a:t>
            </a:r>
          </a:p>
        </p:txBody>
      </p:sp>
    </p:spTree>
    <p:extLst>
      <p:ext uri="{BB962C8B-B14F-4D97-AF65-F5344CB8AC3E}">
        <p14:creationId xmlns:p14="http://schemas.microsoft.com/office/powerpoint/2010/main" val="2268074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primula_sinensis"/>
          <p:cNvPicPr>
            <a:picLocks noChangeAspect="1" noChangeArrowheads="1"/>
          </p:cNvPicPr>
          <p:nvPr/>
        </p:nvPicPr>
        <p:blipFill>
          <a:blip r:embed="rId2"/>
          <a:srcRect/>
          <a:stretch>
            <a:fillRect/>
          </a:stretch>
        </p:blipFill>
        <p:spPr bwMode="auto">
          <a:xfrm>
            <a:off x="152400" y="228600"/>
            <a:ext cx="4267200" cy="5867400"/>
          </a:xfrm>
          <a:prstGeom prst="rect">
            <a:avLst/>
          </a:prstGeom>
          <a:noFill/>
          <a:ln w="9525">
            <a:noFill/>
            <a:miter lim="800000"/>
            <a:headEnd/>
            <a:tailEnd/>
          </a:ln>
        </p:spPr>
      </p:pic>
      <p:sp>
        <p:nvSpPr>
          <p:cNvPr id="18435" name="Rectangle 6"/>
          <p:cNvSpPr>
            <a:spLocks noChangeArrowheads="1"/>
          </p:cNvSpPr>
          <p:nvPr/>
        </p:nvSpPr>
        <p:spPr bwMode="auto">
          <a:xfrm>
            <a:off x="585684" y="6172200"/>
            <a:ext cx="3435557" cy="400110"/>
          </a:xfrm>
          <a:prstGeom prst="rect">
            <a:avLst/>
          </a:prstGeom>
          <a:noFill/>
          <a:ln w="9525">
            <a:noFill/>
            <a:miter lim="800000"/>
            <a:headEnd/>
            <a:tailEnd/>
          </a:ln>
          <a:effectLst/>
        </p:spPr>
        <p:txBody>
          <a:bodyPr wrap="none">
            <a:spAutoFit/>
          </a:bodyPr>
          <a:lstStyle/>
          <a:p>
            <a:pPr algn="ct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thảo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trồng</a:t>
            </a:r>
            <a:r>
              <a:rPr lang="en-US" altLang="en-US" sz="2000" dirty="0">
                <a:latin typeface="Times New Roman" panose="02020603050405020304" pitchFamily="18" charset="0"/>
                <a:cs typeface="Times New Roman" panose="02020603050405020304" pitchFamily="18" charset="0"/>
              </a:rPr>
              <a:t> ở 35°C </a:t>
            </a:r>
          </a:p>
        </p:txBody>
      </p:sp>
      <p:pic>
        <p:nvPicPr>
          <p:cNvPr id="18436" name="Picture 8" descr="ANd9GcRIY9ij3OKpG9zkiwzBg14t5dyXTzV92Uj-P37JanuzqZ019bWACrqcxWQUBA"/>
          <p:cNvPicPr>
            <a:picLocks noChangeAspect="1" noChangeArrowheads="1"/>
          </p:cNvPicPr>
          <p:nvPr/>
        </p:nvPicPr>
        <p:blipFill>
          <a:blip r:embed="rId3"/>
          <a:srcRect/>
          <a:stretch>
            <a:fillRect/>
          </a:stretch>
        </p:blipFill>
        <p:spPr bwMode="auto">
          <a:xfrm>
            <a:off x="4572000" y="228600"/>
            <a:ext cx="4419600" cy="5867400"/>
          </a:xfrm>
          <a:prstGeom prst="rect">
            <a:avLst/>
          </a:prstGeom>
          <a:noFill/>
          <a:ln w="9525">
            <a:noFill/>
            <a:miter lim="800000"/>
            <a:headEnd/>
            <a:tailEnd/>
          </a:ln>
        </p:spPr>
      </p:pic>
      <p:sp>
        <p:nvSpPr>
          <p:cNvPr id="18437" name="Rectangle 9"/>
          <p:cNvSpPr>
            <a:spLocks noChangeArrowheads="1"/>
          </p:cNvSpPr>
          <p:nvPr/>
        </p:nvSpPr>
        <p:spPr bwMode="auto">
          <a:xfrm>
            <a:off x="5084969" y="6172200"/>
            <a:ext cx="3371437" cy="400110"/>
          </a:xfrm>
          <a:prstGeom prst="rect">
            <a:avLst/>
          </a:prstGeom>
          <a:noFill/>
          <a:ln w="9525">
            <a:noFill/>
            <a:miter lim="800000"/>
            <a:headEnd/>
            <a:tailEnd/>
          </a:ln>
          <a:effectLst/>
        </p:spPr>
        <p:txBody>
          <a:bodyPr wrap="none">
            <a:spAutoFit/>
          </a:bodyPr>
          <a:lstStyle/>
          <a:p>
            <a:pPr algn="ct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thảo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trồng</a:t>
            </a:r>
            <a:r>
              <a:rPr lang="en-US" altLang="en-US" sz="2000" dirty="0">
                <a:latin typeface="Times New Roman" panose="02020603050405020304" pitchFamily="18" charset="0"/>
                <a:cs typeface="Times New Roman" panose="02020603050405020304" pitchFamily="18" charset="0"/>
              </a:rPr>
              <a:t> ở 20°C</a:t>
            </a:r>
          </a:p>
        </p:txBody>
      </p:sp>
    </p:spTree>
    <p:extLst>
      <p:ext uri="{BB962C8B-B14F-4D97-AF65-F5344CB8AC3E}">
        <p14:creationId xmlns:p14="http://schemas.microsoft.com/office/powerpoint/2010/main" val="1879233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0562" t="3333" r="10729"/>
          <a:stretch/>
        </p:blipFill>
        <p:spPr>
          <a:xfrm>
            <a:off x="-152400" y="76200"/>
            <a:ext cx="9525000" cy="6858000"/>
          </a:xfrm>
          <a:prstGeom prst="rect">
            <a:avLst/>
          </a:prstGeom>
        </p:spPr>
      </p:pic>
      <p:pic>
        <p:nvPicPr>
          <p:cNvPr id="4" name="Picture 2" descr="Kết quả hình ảnh cho cẩm tú cầu thường biế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489187"/>
            <a:ext cx="4038602" cy="36932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Kết quả hình ảnh cho cẩm tú cầu thường biến"/>
          <p:cNvPicPr>
            <a:picLocks noChangeAspect="1" noChangeArrowheads="1"/>
          </p:cNvPicPr>
          <p:nvPr/>
        </p:nvPicPr>
        <p:blipFill rotWithShape="1">
          <a:blip r:embed="rId4">
            <a:extLst>
              <a:ext uri="{28A0092B-C50C-407E-A947-70E740481C1C}">
                <a14:useLocalDpi xmlns:a14="http://schemas.microsoft.com/office/drawing/2010/main" val="0"/>
              </a:ext>
            </a:extLst>
          </a:blip>
          <a:srcRect b="6847"/>
          <a:stretch/>
        </p:blipFill>
        <p:spPr bwMode="auto">
          <a:xfrm>
            <a:off x="4648201" y="1489187"/>
            <a:ext cx="4038600" cy="36932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38001" y="5182440"/>
            <a:ext cx="3152830" cy="954107"/>
          </a:xfrm>
          <a:prstGeom prst="rect">
            <a:avLst/>
          </a:prstGeom>
          <a:noFill/>
        </p:spPr>
        <p:txBody>
          <a:bodyPr wrap="square" rtlCol="0">
            <a:spAutoFit/>
          </a:bodyPr>
          <a:lstStyle/>
          <a:p>
            <a:pPr algn="ctr"/>
            <a:r>
              <a:rPr lang="en-US" sz="2800" b="1" i="1" dirty="0" err="1">
                <a:solidFill>
                  <a:schemeClr val="bg1"/>
                </a:solidFill>
                <a:latin typeface="Times New Roman" panose="02020603050405020304" pitchFamily="18" charset="0"/>
                <a:cs typeface="Times New Roman" panose="02020603050405020304" pitchFamily="18" charset="0"/>
              </a:rPr>
              <a:t>Đất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có</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tính</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axit</a:t>
            </a:r>
            <a:r>
              <a:rPr lang="en-US" sz="2800" b="1" i="1" dirty="0">
                <a:solidFill>
                  <a:schemeClr val="bg1"/>
                </a:solidFill>
                <a:latin typeface="Times New Roman" panose="02020603050405020304" pitchFamily="18" charset="0"/>
                <a:cs typeface="Times New Roman" panose="02020603050405020304" pitchFamily="18" charset="0"/>
              </a:rPr>
              <a:t> (pH&lt;7)</a:t>
            </a:r>
          </a:p>
        </p:txBody>
      </p:sp>
      <p:sp>
        <p:nvSpPr>
          <p:cNvPr id="7" name="TextBox 6"/>
          <p:cNvSpPr txBox="1"/>
          <p:nvPr/>
        </p:nvSpPr>
        <p:spPr>
          <a:xfrm>
            <a:off x="981778" y="5182440"/>
            <a:ext cx="3143250" cy="954107"/>
          </a:xfrm>
          <a:prstGeom prst="rect">
            <a:avLst/>
          </a:prstGeom>
          <a:noFill/>
        </p:spPr>
        <p:txBody>
          <a:bodyPr wrap="square" rtlCol="0">
            <a:spAutoFit/>
          </a:bodyPr>
          <a:lstStyle/>
          <a:p>
            <a:pPr algn="ctr"/>
            <a:r>
              <a:rPr lang="en-US" sz="2800" b="1" i="1" dirty="0" err="1">
                <a:solidFill>
                  <a:schemeClr val="bg1"/>
                </a:solidFill>
                <a:latin typeface="Times New Roman" panose="02020603050405020304" pitchFamily="18" charset="0"/>
                <a:cs typeface="Times New Roman" panose="02020603050405020304" pitchFamily="18" charset="0"/>
              </a:rPr>
              <a:t>Đất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có</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tính</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kiềm</a:t>
            </a:r>
            <a:r>
              <a:rPr lang="en-US" sz="2800" b="1" i="1" dirty="0">
                <a:solidFill>
                  <a:schemeClr val="bg1"/>
                </a:solidFill>
                <a:latin typeface="Times New Roman" panose="02020603050405020304" pitchFamily="18" charset="0"/>
                <a:cs typeface="Times New Roman" panose="02020603050405020304" pitchFamily="18" charset="0"/>
              </a:rPr>
              <a:t> (pH&gt;7)</a:t>
            </a:r>
          </a:p>
        </p:txBody>
      </p:sp>
      <p:pic>
        <p:nvPicPr>
          <p:cNvPr id="9" name="Picture 8"/>
          <p:cNvPicPr>
            <a:picLocks noChangeAspect="1"/>
          </p:cNvPicPr>
          <p:nvPr/>
        </p:nvPicPr>
        <p:blipFill rotWithShape="1">
          <a:blip r:embed="rId2"/>
          <a:srcRect l="87929" r="10729"/>
          <a:stretch/>
        </p:blipFill>
        <p:spPr>
          <a:xfrm rot="2269576">
            <a:off x="6679747" y="521349"/>
            <a:ext cx="93469" cy="88015"/>
          </a:xfrm>
          <a:prstGeom prst="rect">
            <a:avLst/>
          </a:prstGeom>
        </p:spPr>
      </p:pic>
      <p:pic>
        <p:nvPicPr>
          <p:cNvPr id="10" name="Picture 9"/>
          <p:cNvPicPr>
            <a:picLocks noChangeAspect="1"/>
          </p:cNvPicPr>
          <p:nvPr/>
        </p:nvPicPr>
        <p:blipFill rotWithShape="1">
          <a:blip r:embed="rId2"/>
          <a:srcRect l="87929" r="10729"/>
          <a:stretch/>
        </p:blipFill>
        <p:spPr>
          <a:xfrm rot="9058738">
            <a:off x="4275259" y="522971"/>
            <a:ext cx="115736" cy="108983"/>
          </a:xfrm>
          <a:prstGeom prst="rect">
            <a:avLst/>
          </a:prstGeom>
        </p:spPr>
      </p:pic>
      <p:pic>
        <p:nvPicPr>
          <p:cNvPr id="11" name="Picture 10"/>
          <p:cNvPicPr>
            <a:picLocks noChangeAspect="1"/>
          </p:cNvPicPr>
          <p:nvPr/>
        </p:nvPicPr>
        <p:blipFill rotWithShape="1">
          <a:blip r:embed="rId2"/>
          <a:srcRect l="87929" r="10729"/>
          <a:stretch/>
        </p:blipFill>
        <p:spPr>
          <a:xfrm rot="3724602">
            <a:off x="4283113" y="492362"/>
            <a:ext cx="132408" cy="70135"/>
          </a:xfrm>
          <a:prstGeom prst="rect">
            <a:avLst/>
          </a:prstGeom>
        </p:spPr>
      </p:pic>
    </p:spTree>
    <p:extLst>
      <p:ext uri="{BB962C8B-B14F-4D97-AF65-F5344CB8AC3E}">
        <p14:creationId xmlns:p14="http://schemas.microsoft.com/office/powerpoint/2010/main" val="2634463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xuong-rong3"/>
          <p:cNvPicPr>
            <a:picLocks noChangeAspect="1" noChangeArrowheads="1"/>
          </p:cNvPicPr>
          <p:nvPr/>
        </p:nvPicPr>
        <p:blipFill>
          <a:blip r:embed="rId2"/>
          <a:srcRect/>
          <a:stretch>
            <a:fillRect/>
          </a:stretch>
        </p:blipFill>
        <p:spPr bwMode="auto">
          <a:xfrm>
            <a:off x="228600" y="228600"/>
            <a:ext cx="4267200" cy="5569803"/>
          </a:xfrm>
          <a:prstGeom prst="rect">
            <a:avLst/>
          </a:prstGeom>
          <a:noFill/>
          <a:ln w="9525">
            <a:noFill/>
            <a:miter lim="800000"/>
            <a:headEnd/>
            <a:tailEnd/>
          </a:ln>
        </p:spPr>
      </p:pic>
      <p:pic>
        <p:nvPicPr>
          <p:cNvPr id="68616" name="Picture 8" descr="xuong rong 4"/>
          <p:cNvPicPr>
            <a:picLocks noChangeAspect="1" noChangeArrowheads="1"/>
          </p:cNvPicPr>
          <p:nvPr/>
        </p:nvPicPr>
        <p:blipFill>
          <a:blip r:embed="rId3"/>
          <a:srcRect/>
          <a:stretch>
            <a:fillRect/>
          </a:stretch>
        </p:blipFill>
        <p:spPr bwMode="auto">
          <a:xfrm>
            <a:off x="4572000" y="228600"/>
            <a:ext cx="4343400" cy="5569803"/>
          </a:xfrm>
          <a:prstGeom prst="rect">
            <a:avLst/>
          </a:prstGeom>
          <a:noFill/>
          <a:ln w="9525">
            <a:noFill/>
            <a:miter lim="800000"/>
            <a:headEnd/>
            <a:tailEnd/>
          </a:ln>
        </p:spPr>
      </p:pic>
      <p:sp>
        <p:nvSpPr>
          <p:cNvPr id="14342" name="Text Box 6"/>
          <p:cNvSpPr txBox="1">
            <a:spLocks noChangeArrowheads="1"/>
          </p:cNvSpPr>
          <p:nvPr/>
        </p:nvSpPr>
        <p:spPr bwMode="auto">
          <a:xfrm>
            <a:off x="685800" y="5798403"/>
            <a:ext cx="3079750" cy="830997"/>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vi-VN" sz="2400" dirty="0">
                <a:latin typeface="Times New Roman" panose="02020603050405020304" pitchFamily="18" charset="0"/>
                <a:cs typeface="Times New Roman" panose="02020603050405020304" pitchFamily="18" charset="0"/>
              </a:rPr>
              <a:t>Xương rồng sống nơi </a:t>
            </a:r>
            <a:r>
              <a:rPr lang="vi-VN" sz="2400" dirty="0" smtClean="0">
                <a:latin typeface="Times New Roman" panose="02020603050405020304" pitchFamily="18" charset="0"/>
                <a:cs typeface="Times New Roman" panose="02020603050405020304" pitchFamily="18" charset="0"/>
              </a:rPr>
              <a:t>khô</a:t>
            </a:r>
            <a:endParaRPr lang="en-US" sz="2400" dirty="0">
              <a:latin typeface="Times New Roman" panose="02020603050405020304" pitchFamily="18" charset="0"/>
              <a:cs typeface="Times New Roman" panose="02020603050405020304" pitchFamily="18" charset="0"/>
            </a:endParaRPr>
          </a:p>
        </p:txBody>
      </p:sp>
      <p:sp>
        <p:nvSpPr>
          <p:cNvPr id="14343" name="Text Box 7"/>
          <p:cNvSpPr txBox="1">
            <a:spLocks noChangeArrowheads="1"/>
          </p:cNvSpPr>
          <p:nvPr/>
        </p:nvSpPr>
        <p:spPr bwMode="auto">
          <a:xfrm>
            <a:off x="5105400" y="5798403"/>
            <a:ext cx="3116263" cy="830997"/>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vi-VN" sz="2400">
                <a:latin typeface="Times New Roman" panose="02020603050405020304" pitchFamily="18" charset="0"/>
                <a:cs typeface="Times New Roman" panose="02020603050405020304" pitchFamily="18" charset="0"/>
              </a:rPr>
              <a:t>Xương rồng sống nơi ẩm ướt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838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83436360"/>
              </p:ext>
            </p:extLst>
          </p:nvPr>
        </p:nvGraphicFramePr>
        <p:xfrm>
          <a:off x="228600" y="320040"/>
          <a:ext cx="8610601" cy="6004560"/>
        </p:xfrm>
        <a:graphic>
          <a:graphicData uri="http://schemas.openxmlformats.org/drawingml/2006/table">
            <a:tbl>
              <a:tblPr>
                <a:tableStyleId>{E8B1032C-EA38-4F05-BA0D-38AFFFC7BED3}</a:tableStyleId>
              </a:tblPr>
              <a:tblGrid>
                <a:gridCol w="1524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09801">
                  <a:extLst>
                    <a:ext uri="{9D8B030D-6E8A-4147-A177-3AD203B41FA5}">
                      <a16:colId xmlns:a16="http://schemas.microsoft.com/office/drawing/2014/main" val="20003"/>
                    </a:ext>
                  </a:extLst>
                </a:gridCol>
              </a:tblGrid>
              <a:tr h="920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Đối</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tượng</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Điều kiện môi trường</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a:ln>
                            <a:noFill/>
                          </a:ln>
                          <a:effectLst/>
                          <a:latin typeface="Times New Roman" panose="02020603050405020304" pitchFamily="18" charset="0"/>
                          <a:cs typeface="Times New Roman" panose="02020603050405020304" pitchFamily="18" charset="0"/>
                        </a:rPr>
                        <a:t>Kiểu hình tương ứng</a:t>
                      </a:r>
                      <a:endParaRPr kumimoji="0" lang="en-US" sz="2800" b="1"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a:ln>
                            <a:noFill/>
                          </a:ln>
                          <a:effectLst/>
                          <a:latin typeface="Times New Roman" panose="02020603050405020304" pitchFamily="18" charset="0"/>
                          <a:cs typeface="Times New Roman" panose="02020603050405020304" pitchFamily="18" charset="0"/>
                        </a:rPr>
                        <a:t>Nhân tố tác động</a:t>
                      </a:r>
                      <a:endParaRPr kumimoji="0" lang="en-US" sz="2800" b="1"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0"/>
                  </a:ext>
                </a:extLst>
              </a:tr>
              <a:tr h="101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1.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Mầm</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khoai</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smtClean="0">
                          <a:ln>
                            <a:noFill/>
                          </a:ln>
                          <a:effectLst/>
                          <a:latin typeface="Times New Roman" panose="02020603050405020304" pitchFamily="18" charset="0"/>
                          <a:cs typeface="Times New Roman" panose="02020603050405020304" pitchFamily="18" charset="0"/>
                        </a:rPr>
                        <a:t>Ngoài</a:t>
                      </a:r>
                      <a:r>
                        <a:rPr kumimoji="0" lang="en-US" sz="2800" b="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ánh</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sáng</a:t>
                      </a:r>
                      <a:endParaRPr kumimoji="0" lang="en-US" sz="2800" b="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Trong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tối</a:t>
                      </a:r>
                      <a:endParaRPr kumimoji="0" lang="en-US" sz="2800" b="0"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9900CC"/>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9900CC"/>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1"/>
                  </a:ext>
                </a:extLst>
              </a:tr>
              <a:tr h="10194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2.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Cây</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đậu</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mạ</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smtClean="0">
                          <a:ln>
                            <a:noFill/>
                          </a:ln>
                          <a:effectLst/>
                          <a:latin typeface="Times New Roman" panose="02020603050405020304" pitchFamily="18" charset="0"/>
                          <a:cs typeface="Times New Roman" panose="02020603050405020304" pitchFamily="18" charset="0"/>
                        </a:rPr>
                        <a:t>Ngoài</a:t>
                      </a:r>
                      <a:r>
                        <a:rPr kumimoji="0" lang="en-US" sz="2800" b="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ánh</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sáng</a:t>
                      </a:r>
                      <a:endParaRPr kumimoji="0" lang="en-US" sz="2800" b="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Trong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tối</a:t>
                      </a:r>
                      <a:endParaRPr kumimoji="0" lang="en-US" sz="2800" b="0"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9900CC"/>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9900CC"/>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2"/>
                  </a:ext>
                </a:extLst>
              </a:tr>
              <a:tr h="13711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3.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Cây</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rau</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dừa</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nước</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Trên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cạn</a:t>
                      </a:r>
                      <a:endParaRPr kumimoji="0" lang="en-US" sz="2800" b="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Ven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bờ</a:t>
                      </a:r>
                      <a:endParaRPr kumimoji="0" lang="en-US" sz="2800" b="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Trên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mặt</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nước</a:t>
                      </a:r>
                      <a:endParaRPr kumimoji="0" lang="en-US" sz="2800" b="0"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9900CC"/>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9900CC"/>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3"/>
                  </a:ext>
                </a:extLst>
              </a:tr>
              <a:tr h="14009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4.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Cây</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mạ</a:t>
                      </a:r>
                      <a:endParaRPr kumimoji="0" lang="en-US" sz="2800" b="1"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Ven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bờ</a:t>
                      </a:r>
                      <a:endParaRPr kumimoji="0" lang="en-US" sz="2800" b="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Trong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giữa</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ruộng</a:t>
                      </a:r>
                      <a:endParaRPr kumimoji="0" lang="en-US" sz="2800" b="0"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9900CC"/>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9900CC"/>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4"/>
                  </a:ext>
                </a:extLst>
              </a:tr>
            </a:tbl>
          </a:graphicData>
        </a:graphic>
      </p:graphicFrame>
      <p:sp>
        <p:nvSpPr>
          <p:cNvPr id="5" name="Rectangle 4"/>
          <p:cNvSpPr/>
          <p:nvPr/>
        </p:nvSpPr>
        <p:spPr>
          <a:xfrm>
            <a:off x="1192619" y="2057400"/>
            <a:ext cx="6705600" cy="1569660"/>
          </a:xfrm>
          <a:prstGeom prst="rect">
            <a:avLst/>
          </a:prstGeom>
        </p:spPr>
        <p:txBody>
          <a:bodyPr wrap="square">
            <a:spAutoFit/>
          </a:bodyPr>
          <a:lstStyle/>
          <a:p>
            <a:pPr algn="ctr"/>
            <a:r>
              <a:rPr lang="de-DE" sz="3200" b="1" dirty="0" smtClean="0">
                <a:solidFill>
                  <a:srgbClr val="0000FF"/>
                </a:solidFill>
                <a:latin typeface="Times New Roman" panose="02020603050405020304" pitchFamily="18" charset="0"/>
                <a:ea typeface="Times New Roman" panose="02020603050405020304" pitchFamily="18" charset="0"/>
              </a:rPr>
              <a:t>Thảo </a:t>
            </a:r>
            <a:r>
              <a:rPr lang="de-DE" sz="3200" b="1" dirty="0">
                <a:solidFill>
                  <a:srgbClr val="0000FF"/>
                </a:solidFill>
                <a:latin typeface="Times New Roman" panose="02020603050405020304" pitchFamily="18" charset="0"/>
                <a:ea typeface="Times New Roman" panose="02020603050405020304" pitchFamily="18" charset="0"/>
              </a:rPr>
              <a:t>luận nhóm (8 </a:t>
            </a:r>
            <a:r>
              <a:rPr lang="de-DE" sz="3200" b="1" dirty="0" smtClean="0">
                <a:solidFill>
                  <a:srgbClr val="0000FF"/>
                </a:solidFill>
                <a:latin typeface="Times New Roman" panose="02020603050405020304" pitchFamily="18" charset="0"/>
                <a:ea typeface="Times New Roman" panose="02020603050405020304" pitchFamily="18" charset="0"/>
              </a:rPr>
              <a:t>nhóm):</a:t>
            </a:r>
            <a:r>
              <a:rPr lang="de-DE" sz="3200" dirty="0" smtClean="0">
                <a:latin typeface="Times New Roman" panose="02020603050405020304" pitchFamily="18" charset="0"/>
                <a:ea typeface="Times New Roman" panose="02020603050405020304" pitchFamily="18" charset="0"/>
              </a:rPr>
              <a:t> Quan </a:t>
            </a:r>
            <a:r>
              <a:rPr lang="de-DE" sz="3200" dirty="0">
                <a:latin typeface="Times New Roman" panose="02020603050405020304" pitchFamily="18" charset="0"/>
                <a:ea typeface="Times New Roman" panose="02020603050405020304" pitchFamily="18" charset="0"/>
              </a:rPr>
              <a:t>sát tranh </a:t>
            </a:r>
            <a:r>
              <a:rPr lang="de-DE" sz="3200" dirty="0" smtClean="0">
                <a:latin typeface="Times New Roman" panose="02020603050405020304" pitchFamily="18" charset="0"/>
                <a:ea typeface="Times New Roman" panose="02020603050405020304" pitchFamily="18" charset="0"/>
              </a:rPr>
              <a:t>ảnh các </a:t>
            </a:r>
            <a:r>
              <a:rPr lang="de-DE" sz="3200" dirty="0">
                <a:latin typeface="Times New Roman" panose="02020603050405020304" pitchFamily="18" charset="0"/>
                <a:ea typeface="Times New Roman" panose="02020603050405020304" pitchFamily="18" charset="0"/>
              </a:rPr>
              <a:t>sinh vật, </a:t>
            </a:r>
            <a:r>
              <a:rPr lang="de-DE" sz="3200" dirty="0" smtClean="0">
                <a:latin typeface="Times New Roman" panose="02020603050405020304" pitchFamily="18" charset="0"/>
                <a:ea typeface="Times New Roman" panose="02020603050405020304" pitchFamily="18" charset="0"/>
              </a:rPr>
              <a:t>hoàn </a:t>
            </a:r>
            <a:r>
              <a:rPr lang="de-DE" sz="3200" dirty="0">
                <a:latin typeface="Times New Roman" panose="02020603050405020304" pitchFamily="18" charset="0"/>
                <a:ea typeface="Times New Roman" panose="02020603050405020304" pitchFamily="18" charset="0"/>
              </a:rPr>
              <a:t>thành </a:t>
            </a:r>
            <a:r>
              <a:rPr lang="de-DE" sz="3200" dirty="0" smtClean="0">
                <a:latin typeface="Times New Roman" panose="02020603050405020304" pitchFamily="18" charset="0"/>
                <a:ea typeface="Times New Roman" panose="02020603050405020304" pitchFamily="18" charset="0"/>
              </a:rPr>
              <a:t>bảng sau </a:t>
            </a:r>
            <a:endParaRPr lang="vi-VN" sz="32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am14b"/>
          <p:cNvPicPr>
            <a:picLocks noGrp="1" noChangeAspect="1" noChangeArrowheads="1"/>
          </p:cNvPicPr>
          <p:nvPr>
            <p:ph sz="half" idx="1"/>
          </p:nvPr>
        </p:nvPicPr>
        <p:blipFill>
          <a:blip r:embed="rId2" cstate="print"/>
          <a:srcRect/>
          <a:stretch>
            <a:fillRect/>
          </a:stretch>
        </p:blipFill>
        <p:spPr>
          <a:xfrm>
            <a:off x="1143000" y="3429000"/>
            <a:ext cx="6934200" cy="3200400"/>
          </a:xfrm>
          <a:noFill/>
          <a:ln/>
        </p:spPr>
      </p:pic>
      <p:pic>
        <p:nvPicPr>
          <p:cNvPr id="22531" name="Picture 3" descr="gam14a"/>
          <p:cNvPicPr>
            <a:picLocks noGrp="1" noChangeAspect="1" noChangeArrowheads="1"/>
          </p:cNvPicPr>
          <p:nvPr>
            <p:ph sz="quarter" idx="2"/>
          </p:nvPr>
        </p:nvPicPr>
        <p:blipFill>
          <a:blip r:embed="rId3" cstate="print"/>
          <a:srcRect/>
          <a:stretch>
            <a:fillRect/>
          </a:stretch>
        </p:blipFill>
        <p:spPr>
          <a:xfrm>
            <a:off x="4552507" y="152400"/>
            <a:ext cx="4419600" cy="3141921"/>
          </a:xfrm>
          <a:noFill/>
          <a:ln/>
        </p:spPr>
      </p:pic>
      <p:pic>
        <p:nvPicPr>
          <p:cNvPr id="22532" name="Picture 4" descr="gam1"/>
          <p:cNvPicPr>
            <a:picLocks noGrp="1" noChangeAspect="1" noChangeArrowheads="1"/>
          </p:cNvPicPr>
          <p:nvPr>
            <p:ph sz="quarter" idx="3"/>
          </p:nvPr>
        </p:nvPicPr>
        <p:blipFill>
          <a:blip r:embed="rId4"/>
          <a:srcRect/>
          <a:stretch>
            <a:fillRect/>
          </a:stretch>
        </p:blipFill>
        <p:spPr>
          <a:xfrm>
            <a:off x="152400" y="152400"/>
            <a:ext cx="4419600" cy="3124200"/>
          </a:xfrm>
          <a:noFill/>
          <a:ln/>
        </p:spPr>
      </p:pic>
    </p:spTree>
    <p:extLst>
      <p:ext uri="{BB962C8B-B14F-4D97-AF65-F5344CB8AC3E}">
        <p14:creationId xmlns:p14="http://schemas.microsoft.com/office/powerpoint/2010/main" val="3753970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35115"/>
          <p:cNvPicPr>
            <a:picLocks noChangeAspect="1" noChangeArrowheads="1"/>
          </p:cNvPicPr>
          <p:nvPr/>
        </p:nvPicPr>
        <p:blipFill>
          <a:blip r:embed="rId2"/>
          <a:srcRect/>
          <a:stretch>
            <a:fillRect/>
          </a:stretch>
        </p:blipFill>
        <p:spPr bwMode="auto">
          <a:xfrm>
            <a:off x="145866" y="76200"/>
            <a:ext cx="4349934" cy="2185988"/>
          </a:xfrm>
          <a:prstGeom prst="rect">
            <a:avLst/>
          </a:prstGeom>
          <a:noFill/>
        </p:spPr>
      </p:pic>
      <p:pic>
        <p:nvPicPr>
          <p:cNvPr id="23555" name="Picture 3" descr="35105"/>
          <p:cNvPicPr>
            <a:picLocks noChangeAspect="1" noChangeArrowheads="1"/>
          </p:cNvPicPr>
          <p:nvPr/>
        </p:nvPicPr>
        <p:blipFill>
          <a:blip r:embed="rId3"/>
          <a:srcRect/>
          <a:stretch>
            <a:fillRect/>
          </a:stretch>
        </p:blipFill>
        <p:spPr bwMode="auto">
          <a:xfrm>
            <a:off x="4572000" y="41754"/>
            <a:ext cx="4360936" cy="2220433"/>
          </a:xfrm>
          <a:prstGeom prst="rect">
            <a:avLst/>
          </a:prstGeom>
          <a:noFill/>
        </p:spPr>
      </p:pic>
      <p:pic>
        <p:nvPicPr>
          <p:cNvPr id="23556" name="Picture 4" descr="35135"/>
          <p:cNvPicPr>
            <a:picLocks noChangeAspect="1" noChangeArrowheads="1"/>
          </p:cNvPicPr>
          <p:nvPr/>
        </p:nvPicPr>
        <p:blipFill>
          <a:blip r:embed="rId4"/>
          <a:srcRect/>
          <a:stretch>
            <a:fillRect/>
          </a:stretch>
        </p:blipFill>
        <p:spPr bwMode="auto">
          <a:xfrm>
            <a:off x="138962" y="2362200"/>
            <a:ext cx="4356838" cy="2133600"/>
          </a:xfrm>
          <a:prstGeom prst="rect">
            <a:avLst/>
          </a:prstGeom>
          <a:noFill/>
        </p:spPr>
      </p:pic>
      <p:pic>
        <p:nvPicPr>
          <p:cNvPr id="23557" name="Picture 5" descr="35006"/>
          <p:cNvPicPr>
            <a:picLocks noChangeAspect="1" noChangeArrowheads="1"/>
          </p:cNvPicPr>
          <p:nvPr/>
        </p:nvPicPr>
        <p:blipFill>
          <a:blip r:embed="rId5"/>
          <a:srcRect/>
          <a:stretch>
            <a:fillRect/>
          </a:stretch>
        </p:blipFill>
        <p:spPr bwMode="auto">
          <a:xfrm>
            <a:off x="138961" y="4595812"/>
            <a:ext cx="4356839" cy="2187575"/>
          </a:xfrm>
          <a:prstGeom prst="rect">
            <a:avLst/>
          </a:prstGeom>
          <a:noFill/>
        </p:spPr>
      </p:pic>
      <p:pic>
        <p:nvPicPr>
          <p:cNvPr id="23558" name="Picture 6" descr="35102"/>
          <p:cNvPicPr>
            <a:picLocks noChangeAspect="1" noChangeArrowheads="1"/>
          </p:cNvPicPr>
          <p:nvPr/>
        </p:nvPicPr>
        <p:blipFill>
          <a:blip r:embed="rId6"/>
          <a:srcRect/>
          <a:stretch>
            <a:fillRect/>
          </a:stretch>
        </p:blipFill>
        <p:spPr bwMode="auto">
          <a:xfrm>
            <a:off x="4572000" y="2362200"/>
            <a:ext cx="4360936" cy="2133600"/>
          </a:xfrm>
          <a:prstGeom prst="rect">
            <a:avLst/>
          </a:prstGeom>
          <a:noFill/>
        </p:spPr>
      </p:pic>
      <p:pic>
        <p:nvPicPr>
          <p:cNvPr id="23559" name="Picture 7" descr="35130"/>
          <p:cNvPicPr>
            <a:picLocks noChangeAspect="1" noChangeArrowheads="1"/>
          </p:cNvPicPr>
          <p:nvPr/>
        </p:nvPicPr>
        <p:blipFill>
          <a:blip r:embed="rId7"/>
          <a:srcRect/>
          <a:stretch>
            <a:fillRect/>
          </a:stretch>
        </p:blipFill>
        <p:spPr bwMode="auto">
          <a:xfrm>
            <a:off x="4572000" y="4595812"/>
            <a:ext cx="4360936" cy="2184400"/>
          </a:xfrm>
          <a:prstGeom prst="rect">
            <a:avLst/>
          </a:prstGeom>
          <a:noFill/>
        </p:spPr>
      </p:pic>
      <p:sp>
        <p:nvSpPr>
          <p:cNvPr id="23560" name="Text Box 8"/>
          <p:cNvSpPr txBox="1">
            <a:spLocks noChangeArrowheads="1"/>
          </p:cNvSpPr>
          <p:nvPr/>
        </p:nvSpPr>
        <p:spPr bwMode="auto">
          <a:xfrm>
            <a:off x="3657600" y="0"/>
            <a:ext cx="1371600" cy="519113"/>
          </a:xfrm>
          <a:prstGeom prst="rect">
            <a:avLst/>
          </a:prstGeom>
          <a:noFill/>
          <a:ln w="12700">
            <a:noFill/>
            <a:miter lim="800000"/>
            <a:headEnd type="none" w="sm" len="sm"/>
            <a:tailEnd type="none" w="sm" len="sm"/>
          </a:ln>
          <a:effectLst/>
        </p:spPr>
        <p:txBody>
          <a:bodyPr>
            <a:spAutoFit/>
          </a:bodyPr>
          <a:lstStyle/>
          <a:p>
            <a:pPr eaLnBrk="0" hangingPunct="0">
              <a:spcBef>
                <a:spcPct val="50000"/>
              </a:spcBef>
            </a:pPr>
            <a:endParaRPr lang="en-US" sz="2800">
              <a:latin typeface="Times New Roman" pitchFamily="18" charset="0"/>
            </a:endParaRPr>
          </a:p>
        </p:txBody>
      </p:sp>
    </p:spTree>
    <p:extLst>
      <p:ext uri="{BB962C8B-B14F-4D97-AF65-F5344CB8AC3E}">
        <p14:creationId xmlns:p14="http://schemas.microsoft.com/office/powerpoint/2010/main" val="3855730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876800"/>
            <a:ext cx="8153400" cy="1569660"/>
          </a:xfrm>
          <a:prstGeom prst="rect">
            <a:avLst/>
          </a:prstGeom>
          <a:no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mọc</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ruộng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pic>
        <p:nvPicPr>
          <p:cNvPr id="7" name="Picture 2" descr="C:\Users\Le Nga\Desktop\ruộng mạ.jpg"/>
          <p:cNvPicPr>
            <a:picLocks noChangeAspect="1" noChangeArrowheads="1"/>
          </p:cNvPicPr>
          <p:nvPr/>
        </p:nvPicPr>
        <p:blipFill>
          <a:blip r:embed="rId2"/>
          <a:srcRect/>
          <a:stretch>
            <a:fillRect/>
          </a:stretch>
        </p:blipFill>
        <p:spPr bwMode="auto">
          <a:xfrm>
            <a:off x="152400" y="76200"/>
            <a:ext cx="8763000" cy="4800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3810000" y="76760"/>
            <a:ext cx="5181601" cy="6553184"/>
            <a:chOff x="189" y="523"/>
            <a:chExt cx="2619" cy="3671"/>
          </a:xfrm>
        </p:grpSpPr>
        <p:sp>
          <p:nvSpPr>
            <p:cNvPr id="8200" name="Text Box 8"/>
            <p:cNvSpPr txBox="1">
              <a:spLocks noChangeArrowheads="1"/>
            </p:cNvSpPr>
            <p:nvPr/>
          </p:nvSpPr>
          <p:spPr bwMode="auto">
            <a:xfrm>
              <a:off x="189" y="3783"/>
              <a:ext cx="2578" cy="411"/>
            </a:xfrm>
            <a:prstGeom prst="rect">
              <a:avLst/>
            </a:prstGeom>
            <a:noFill/>
            <a:ln w="9525">
              <a:noFill/>
              <a:miter lim="800000"/>
              <a:headEnd/>
              <a:tailEnd/>
            </a:ln>
            <a:effectLst/>
          </p:spPr>
          <p:txBody>
            <a:bodyPr wrap="square">
              <a:spAutoFit/>
            </a:bodyPr>
            <a:lstStyle/>
            <a:p>
              <a:pPr algn="ctr">
                <a:spcBef>
                  <a:spcPct val="50000"/>
                </a:spcBef>
              </a:pPr>
              <a:r>
                <a:rPr lang="en-US" sz="2000">
                  <a:latin typeface="Times New Roman" pitchFamily="18" charset="0"/>
                </a:rPr>
                <a:t> Ruộng lúa gieo cấy từ những hạt thóc bắt nguồn từ các cây mạ ven bờ và trong ruộng </a:t>
              </a:r>
              <a:endParaRPr lang="en-US" sz="2000" dirty="0">
                <a:latin typeface="Times New Roman" pitchFamily="18" charset="0"/>
              </a:endParaRPr>
            </a:p>
          </p:txBody>
        </p:sp>
        <p:pic>
          <p:nvPicPr>
            <p:cNvPr id="8201" name="Picture 9" descr="luanuoc"/>
            <p:cNvPicPr>
              <a:picLocks noChangeAspect="1" noChangeArrowheads="1"/>
            </p:cNvPicPr>
            <p:nvPr/>
          </p:nvPicPr>
          <p:blipFill>
            <a:blip r:embed="rId2"/>
            <a:srcRect/>
            <a:stretch>
              <a:fillRect/>
            </a:stretch>
          </p:blipFill>
          <p:spPr bwMode="auto">
            <a:xfrm>
              <a:off x="189" y="523"/>
              <a:ext cx="2619" cy="3272"/>
            </a:xfrm>
            <a:prstGeom prst="rect">
              <a:avLst/>
            </a:prstGeom>
            <a:noFill/>
          </p:spPr>
        </p:pic>
      </p:grpSp>
      <p:sp>
        <p:nvSpPr>
          <p:cNvPr id="10" name="TextBox 9"/>
          <p:cNvSpPr txBox="1"/>
          <p:nvPr/>
        </p:nvSpPr>
        <p:spPr>
          <a:xfrm>
            <a:off x="228600" y="346770"/>
            <a:ext cx="3429000" cy="3046988"/>
          </a:xfrm>
          <a:prstGeom prst="rect">
            <a:avLst/>
          </a:prstGeom>
          <a:no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Cây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28600" y="3810000"/>
            <a:ext cx="3581400" cy="1077218"/>
          </a:xfrm>
          <a:prstGeom prst="rect">
            <a:avLst/>
          </a:prstGeom>
          <a:no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Rút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2" name="Text Box 7"/>
          <p:cNvSpPr txBox="1">
            <a:spLocks noChangeArrowheads="1"/>
          </p:cNvSpPr>
          <p:nvPr/>
        </p:nvSpPr>
        <p:spPr bwMode="auto">
          <a:xfrm>
            <a:off x="1600200" y="76200"/>
            <a:ext cx="6400800" cy="46166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cs typeface="Times New Roman" pitchFamily="18" charset="0"/>
              </a:rPr>
              <a:t>THƯỜNG BIẾN Ở CÂY RAU DỪA NƯỚC</a:t>
            </a:r>
            <a:endParaRPr lang="en-US" sz="2800" b="1">
              <a:latin typeface="Times New Roman" pitchFamily="18" charset="0"/>
              <a:cs typeface="Times New Roman" pitchFamily="18" charset="0"/>
            </a:endParaRPr>
          </a:p>
        </p:txBody>
      </p:sp>
      <p:grpSp>
        <p:nvGrpSpPr>
          <p:cNvPr id="2" name="Group 54"/>
          <p:cNvGrpSpPr>
            <a:grpSpLocks/>
          </p:cNvGrpSpPr>
          <p:nvPr/>
        </p:nvGrpSpPr>
        <p:grpSpPr bwMode="auto">
          <a:xfrm>
            <a:off x="163469" y="609600"/>
            <a:ext cx="8834138" cy="6097043"/>
            <a:chOff x="288" y="2640"/>
            <a:chExt cx="2594" cy="1633"/>
          </a:xfrm>
        </p:grpSpPr>
        <p:grpSp>
          <p:nvGrpSpPr>
            <p:cNvPr id="3" name="Group 50"/>
            <p:cNvGrpSpPr>
              <a:grpSpLocks/>
            </p:cNvGrpSpPr>
            <p:nvPr/>
          </p:nvGrpSpPr>
          <p:grpSpPr bwMode="auto">
            <a:xfrm>
              <a:off x="288" y="2640"/>
              <a:ext cx="2594" cy="1633"/>
              <a:chOff x="383" y="2784"/>
              <a:chExt cx="2445" cy="1493"/>
            </a:xfrm>
          </p:grpSpPr>
          <p:pic>
            <p:nvPicPr>
              <p:cNvPr id="6158" name="Picture 43" descr="Ảnh015"/>
              <p:cNvPicPr>
                <a:picLocks noChangeAspect="1" noChangeArrowheads="1"/>
              </p:cNvPicPr>
              <p:nvPr/>
            </p:nvPicPr>
            <p:blipFill>
              <a:blip r:embed="rId2"/>
              <a:srcRect l="25000" t="20000" b="25999"/>
              <a:stretch>
                <a:fillRect/>
              </a:stretch>
            </p:blipFill>
            <p:spPr bwMode="auto">
              <a:xfrm>
                <a:off x="384" y="3526"/>
                <a:ext cx="2444" cy="751"/>
              </a:xfrm>
              <a:prstGeom prst="rect">
                <a:avLst/>
              </a:prstGeom>
              <a:noFill/>
              <a:ln w="9525">
                <a:noFill/>
                <a:miter lim="800000"/>
                <a:headEnd/>
                <a:tailEnd/>
              </a:ln>
            </p:spPr>
          </p:pic>
          <p:pic>
            <p:nvPicPr>
              <p:cNvPr id="6159" name="Picture 48" descr="dừanươc"/>
              <p:cNvPicPr>
                <a:picLocks noChangeAspect="1" noChangeArrowheads="1"/>
              </p:cNvPicPr>
              <p:nvPr/>
            </p:nvPicPr>
            <p:blipFill>
              <a:blip r:embed="rId3"/>
              <a:srcRect t="5000"/>
              <a:stretch>
                <a:fillRect/>
              </a:stretch>
            </p:blipFill>
            <p:spPr bwMode="auto">
              <a:xfrm>
                <a:off x="1605" y="2784"/>
                <a:ext cx="1223" cy="720"/>
              </a:xfrm>
              <a:prstGeom prst="rect">
                <a:avLst/>
              </a:prstGeom>
              <a:noFill/>
              <a:ln w="9525">
                <a:noFill/>
                <a:miter lim="800000"/>
                <a:headEnd/>
                <a:tailEnd/>
              </a:ln>
            </p:spPr>
          </p:pic>
          <p:pic>
            <p:nvPicPr>
              <p:cNvPr id="6160" name="Picture 44" descr="Ảnh104"/>
              <p:cNvPicPr>
                <a:picLocks noChangeAspect="1" noChangeArrowheads="1"/>
              </p:cNvPicPr>
              <p:nvPr/>
            </p:nvPicPr>
            <p:blipFill>
              <a:blip r:embed="rId4"/>
              <a:srcRect t="5000"/>
              <a:stretch>
                <a:fillRect/>
              </a:stretch>
            </p:blipFill>
            <p:spPr bwMode="auto">
              <a:xfrm>
                <a:off x="383" y="2784"/>
                <a:ext cx="1199" cy="720"/>
              </a:xfrm>
              <a:prstGeom prst="rect">
                <a:avLst/>
              </a:prstGeom>
              <a:noFill/>
              <a:ln w="9525">
                <a:noFill/>
                <a:miter lim="800000"/>
                <a:headEnd/>
                <a:tailEnd/>
              </a:ln>
            </p:spPr>
          </p:pic>
        </p:grpSp>
        <p:sp>
          <p:nvSpPr>
            <p:cNvPr id="4143" name="Text Box 47"/>
            <p:cNvSpPr txBox="1">
              <a:spLocks noChangeArrowheads="1"/>
            </p:cNvSpPr>
            <p:nvPr/>
          </p:nvSpPr>
          <p:spPr bwMode="auto">
            <a:xfrm>
              <a:off x="2433" y="3255"/>
              <a:ext cx="399" cy="128"/>
            </a:xfrm>
            <a:prstGeom prst="rect">
              <a:avLst/>
            </a:prstGeom>
            <a:solidFill>
              <a:schemeClr val="bg1"/>
            </a:solidFill>
            <a:ln w="9525">
              <a:noFill/>
              <a:miter lim="800000"/>
              <a:headEnd/>
              <a:tailEnd/>
            </a:ln>
            <a:effectLst/>
          </p:spPr>
          <p:txBody>
            <a:bodyPr wrap="square">
              <a:spAutoFit/>
            </a:bodyPr>
            <a:lstStyle/>
            <a:p>
              <a:pPr algn="ctr" eaLnBrk="1" hangingPunct="1">
                <a:spcBef>
                  <a:spcPct val="50000"/>
                </a:spcBef>
                <a:defRPr/>
              </a:pPr>
              <a:r>
                <a:rPr lang="en-US" sz="25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Ven</a:t>
              </a:r>
              <a:r>
                <a:rPr lang="en-US" sz="25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5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bờ</a:t>
              </a:r>
              <a:endParaRPr lang="en-US" sz="25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147" name="Text Box 51"/>
            <p:cNvSpPr txBox="1">
              <a:spLocks noChangeArrowheads="1"/>
            </p:cNvSpPr>
            <p:nvPr/>
          </p:nvSpPr>
          <p:spPr bwMode="auto">
            <a:xfrm>
              <a:off x="2075" y="4109"/>
              <a:ext cx="649" cy="128"/>
            </a:xfrm>
            <a:prstGeom prst="rect">
              <a:avLst/>
            </a:prstGeom>
            <a:solidFill>
              <a:schemeClr val="bg1"/>
            </a:solidFill>
            <a:ln w="9525">
              <a:noFill/>
              <a:miter lim="800000"/>
              <a:headEnd/>
              <a:tailEnd/>
            </a:ln>
            <a:effectLst/>
          </p:spPr>
          <p:txBody>
            <a:bodyPr wrap="square">
              <a:spAutoFit/>
            </a:bodyPr>
            <a:lstStyle/>
            <a:p>
              <a:pPr algn="ctr" eaLnBrk="1" hangingPunct="1">
                <a:spcBef>
                  <a:spcPct val="50000"/>
                </a:spcBef>
                <a:defRPr/>
              </a:pPr>
              <a:r>
                <a:rPr lang="en-US" sz="2500" b="1" dirty="0" err="1">
                  <a:solidFill>
                    <a:srgbClr val="0000FF"/>
                  </a:solidFill>
                  <a:latin typeface="Times New Roman" panose="02020603050405020304" pitchFamily="18" charset="0"/>
                  <a:cs typeface="Times New Roman" pitchFamily="18" charset="0"/>
                </a:rPr>
                <a:t>Trên</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mặt</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nước</a:t>
              </a:r>
              <a:endParaRPr lang="en-US" sz="2500" b="1" dirty="0">
                <a:solidFill>
                  <a:srgbClr val="0000FF"/>
                </a:solidFill>
                <a:latin typeface="Times New Roman" pitchFamily="18" charset="0"/>
                <a:cs typeface="Times New Roman" pitchFamily="18" charset="0"/>
              </a:endParaRPr>
            </a:p>
          </p:txBody>
        </p:sp>
        <p:sp>
          <p:nvSpPr>
            <p:cNvPr id="4148" name="Text Box 52"/>
            <p:cNvSpPr txBox="1">
              <a:spLocks noChangeArrowheads="1"/>
            </p:cNvSpPr>
            <p:nvPr/>
          </p:nvSpPr>
          <p:spPr bwMode="auto">
            <a:xfrm>
              <a:off x="1078" y="3248"/>
              <a:ext cx="470" cy="128"/>
            </a:xfrm>
            <a:prstGeom prst="rect">
              <a:avLst/>
            </a:prstGeom>
            <a:solidFill>
              <a:schemeClr val="bg1"/>
            </a:solidFill>
            <a:ln w="9525">
              <a:noFill/>
              <a:miter lim="800000"/>
              <a:headEnd/>
              <a:tailEnd/>
            </a:ln>
            <a:effectLst/>
          </p:spPr>
          <p:txBody>
            <a:bodyPr wrap="square">
              <a:spAutoFit/>
            </a:bodyPr>
            <a:lstStyle/>
            <a:p>
              <a:pPr algn="ctr" eaLnBrk="1" hangingPunct="1">
                <a:spcBef>
                  <a:spcPct val="50000"/>
                </a:spcBef>
                <a:defRPr/>
              </a:pPr>
              <a:r>
                <a:rPr lang="en-US" sz="2500" b="1" dirty="0" err="1">
                  <a:solidFill>
                    <a:srgbClr val="0000FF"/>
                  </a:solidFill>
                  <a:latin typeface="Times New Roman" panose="02020603050405020304" pitchFamily="18" charset="0"/>
                  <a:cs typeface="Times New Roman" pitchFamily="18" charset="0"/>
                </a:rPr>
                <a:t>Trên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cạn</a:t>
              </a:r>
              <a:endParaRPr lang="en-US" sz="2500" b="1" dirty="0">
                <a:solidFill>
                  <a:srgbClr val="0000FF"/>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466175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32232"/>
            <a:ext cx="7467600" cy="2727029"/>
          </a:xfrm>
          <a:prstGeom prst="rect">
            <a:avLst/>
          </a:prstGeom>
        </p:spPr>
        <p:txBody>
          <a:bodyPr wrap="square">
            <a:spAutoFit/>
          </a:bodyPr>
          <a:lstStyle/>
          <a:p>
            <a:pPr algn="ctr">
              <a:lnSpc>
                <a:spcPct val="107000"/>
              </a:lnSpc>
              <a:spcAft>
                <a:spcPts val="800"/>
              </a:spcAft>
            </a:pPr>
            <a:r>
              <a:rPr lang="de-DE" sz="3200" dirty="0" smtClean="0">
                <a:latin typeface="Times New Roman" panose="02020603050405020304" pitchFamily="18" charset="0"/>
                <a:ea typeface="Times New Roman" panose="02020603050405020304" pitchFamily="18" charset="0"/>
                <a:cs typeface="Times New Roman" panose="02020603050405020304" pitchFamily="18" charset="0"/>
              </a:rPr>
              <a:t>Vì </a:t>
            </a:r>
            <a:r>
              <a:rPr lang="de-DE" sz="3200" dirty="0">
                <a:latin typeface="Times New Roman" panose="02020603050405020304" pitchFamily="18" charset="0"/>
                <a:ea typeface="Times New Roman" panose="02020603050405020304" pitchFamily="18" charset="0"/>
                <a:cs typeface="Times New Roman" panose="02020603050405020304" pitchFamily="18" charset="0"/>
              </a:rPr>
              <a:t>sao đoạn thân cây rau dừa nước mọc trên bờ, ven bờ nước  được chuyển sang môi trường nước và mọc thêm một đoạn dài cũng có thân, lá to và một phần rễ biến thành phao như đoạn mọc trên mặt nước? </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866553" y="1295400"/>
            <a:ext cx="7467600" cy="1146211"/>
          </a:xfrm>
          <a:prstGeom prst="rect">
            <a:avLst/>
          </a:prstGeom>
        </p:spPr>
        <p:txBody>
          <a:bodyPr wrap="square">
            <a:spAutoFit/>
          </a:bodyPr>
          <a:lstStyle/>
          <a:p>
            <a:pPr algn="ctr">
              <a:lnSpc>
                <a:spcPct val="107000"/>
              </a:lnSpc>
              <a:spcAft>
                <a:spcPts val="800"/>
              </a:spcAft>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Nêu</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45742892"/>
              </p:ext>
            </p:extLst>
          </p:nvPr>
        </p:nvGraphicFramePr>
        <p:xfrm>
          <a:off x="304800" y="304800"/>
          <a:ext cx="8610601" cy="6033932"/>
        </p:xfrm>
        <a:graphic>
          <a:graphicData uri="http://schemas.openxmlformats.org/drawingml/2006/table">
            <a:tbl>
              <a:tblPr>
                <a:tableStyleId>{E8B1032C-EA38-4F05-BA0D-38AFFFC7BED3}</a:tableStyleId>
              </a:tblPr>
              <a:tblGrid>
                <a:gridCol w="4267200">
                  <a:extLst>
                    <a:ext uri="{9D8B030D-6E8A-4147-A177-3AD203B41FA5}">
                      <a16:colId xmlns:a16="http://schemas.microsoft.com/office/drawing/2014/main" val="20000"/>
                    </a:ext>
                  </a:extLst>
                </a:gridCol>
                <a:gridCol w="4343401">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Thường</a:t>
                      </a: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effectLst/>
                          <a:latin typeface="Times New Roman" panose="02020603050405020304" pitchFamily="18" charset="0"/>
                          <a:cs typeface="Times New Roman" panose="02020603050405020304" pitchFamily="18" charset="0"/>
                        </a:rPr>
                        <a:t>biến</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Đột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biến</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0"/>
                  </a:ext>
                </a:extLst>
              </a:tr>
              <a:tr h="10152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Làm</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biến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đổi</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kiểu</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hình</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không</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làm</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thay</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đổi</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vật</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chất</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di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truyền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(NST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smtClean="0">
                          <a:ln>
                            <a:noFill/>
                          </a:ln>
                          <a:effectLst/>
                          <a:latin typeface="Times New Roman" panose="02020603050405020304" pitchFamily="18" charset="0"/>
                          <a:cs typeface="Times New Roman" panose="02020603050405020304" pitchFamily="18" charset="0"/>
                        </a:rPr>
                        <a:t>ADN).</a:t>
                      </a:r>
                      <a:endParaRPr kumimoji="0" lang="en-US" sz="2800" b="0" i="0" u="none" strike="noStrike" cap="none" normalizeH="0" baseline="0" dirty="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Làm</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biến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đổi</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vật</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chất</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di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truyền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(NST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smtClean="0">
                          <a:ln>
                            <a:noFill/>
                          </a:ln>
                          <a:effectLst/>
                          <a:latin typeface="Times New Roman" panose="02020603050405020304" pitchFamily="18" charset="0"/>
                          <a:cs typeface="Times New Roman" panose="02020603050405020304" pitchFamily="18" charset="0"/>
                        </a:rPr>
                        <a:t>ADN)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từ</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đó</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dẫn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đến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thay</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đổi</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kiểu</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hình</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cơ</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thể</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1"/>
                  </a:ext>
                </a:extLst>
              </a:tr>
              <a:tr h="101945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effectLst/>
                          <a:latin typeface="Times New Roman" panose="02020603050405020304" pitchFamily="18" charset="0"/>
                          <a:cs typeface="Times New Roman" panose="02020603050405020304" pitchFamily="18" charset="0"/>
                        </a:rPr>
                        <a:t>- </a:t>
                      </a: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Phát sinh đồng loạt theo một hướng xác định, tương ứng với điều kiện môi trường.</a:t>
                      </a:r>
                      <a:endParaRPr kumimoji="0" lang="en-US" sz="2800" b="0" i="1"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effectLst/>
                          <a:latin typeface="Times New Roman" panose="02020603050405020304" pitchFamily="18" charset="0"/>
                          <a:cs typeface="Times New Roman" panose="02020603050405020304" pitchFamily="18" charset="0"/>
                        </a:rPr>
                        <a:t>- </a:t>
                      </a: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Xuất hiện ngẫu nhiên, riêng lẻ từng cá thể.</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2"/>
                  </a:ext>
                </a:extLst>
              </a:tr>
              <a:tr h="51192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 Không di truyền được.</a:t>
                      </a:r>
                      <a:endParaRPr kumimoji="0" lang="en-US" sz="2800" b="0"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 Di truyền được.</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3"/>
                  </a:ext>
                </a:extLst>
              </a:tr>
              <a:tr h="140097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a:ln>
                            <a:noFill/>
                          </a:ln>
                          <a:effectLst/>
                          <a:latin typeface="Times New Roman" panose="02020603050405020304" pitchFamily="18" charset="0"/>
                          <a:cs typeface="Times New Roman" panose="02020603050405020304" pitchFamily="18" charset="0"/>
                        </a:rPr>
                        <a:t>- Thường có lợi vì giúp cá thể thích nghi với sự thay đổi của môi trường.</a:t>
                      </a:r>
                      <a:endParaRPr kumimoji="0" lang="en-US" sz="2800" b="0" i="0" u="none" strike="noStrike" cap="none" normalizeH="0" baseline="0">
                        <a:ln>
                          <a:noFill/>
                        </a:ln>
                        <a:solidFill>
                          <a:schemeClr val="accent2"/>
                        </a:solidFill>
                        <a:effectLst/>
                        <a:latin typeface="Times New Roman" pitchFamily="18" charset="0"/>
                        <a:cs typeface="Times New Roman" pitchFamily="18" charset="0"/>
                      </a:endParaRPr>
                    </a:p>
                  </a:txBody>
                  <a:tcP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Phần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lớn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gây</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hại</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cho</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bản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thân</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sinh</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b="0" u="none" strike="noStrike" cap="none" normalizeH="0" baseline="0" dirty="0" err="1">
                          <a:ln>
                            <a:noFill/>
                          </a:ln>
                          <a:effectLst/>
                          <a:latin typeface="Times New Roman" panose="02020603050405020304" pitchFamily="18" charset="0"/>
                          <a:cs typeface="Times New Roman" panose="02020603050405020304" pitchFamily="18" charset="0"/>
                        </a:rPr>
                        <a:t>vật</a:t>
                      </a:r>
                      <a:r>
                        <a:rPr kumimoji="0" lang="en-US" sz="2800" b="0" u="none" strike="noStrike" cap="none" normalizeH="0" baseline="0" dirty="0">
                          <a:ln>
                            <a:noFill/>
                          </a:ln>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620000" cy="5944320"/>
          </a:xfrm>
          <a:prstGeom prst="rect">
            <a:avLst/>
          </a:prstGeom>
        </p:spPr>
        <p:txBody>
          <a:bodyPr wrap="square">
            <a:spAutoFit/>
          </a:bodyPr>
          <a:lstStyle/>
          <a:p>
            <a:pPr algn="ctr">
              <a:lnSpc>
                <a:spcPct val="107000"/>
              </a:lnSpc>
              <a:spcAft>
                <a:spcPts val="800"/>
              </a:spcAft>
            </a:pPr>
            <a:r>
              <a:rPr lang="de-DE" sz="3200" b="1" dirty="0" smtClean="0">
                <a:latin typeface="Times New Roman" panose="02020603050405020304" pitchFamily="18" charset="0"/>
                <a:ea typeface="Times New Roman" panose="02020603050405020304" pitchFamily="18" charset="0"/>
                <a:cs typeface="Times New Roman" panose="02020603050405020304" pitchFamily="18" charset="0"/>
              </a:rPr>
              <a:t>Quan </a:t>
            </a:r>
            <a:r>
              <a:rPr lang="de-DE" sz="3200" b="1" dirty="0" smtClean="0">
                <a:latin typeface="Times New Roman" panose="02020603050405020304" pitchFamily="18" charset="0"/>
                <a:ea typeface="Times New Roman" panose="02020603050405020304" pitchFamily="18" charset="0"/>
                <a:cs typeface="Times New Roman" panose="02020603050405020304" pitchFamily="18" charset="0"/>
              </a:rPr>
              <a:t>sát ảnh </a:t>
            </a:r>
            <a:r>
              <a:rPr lang="de-DE" sz="3200" b="1" dirty="0" smtClean="0">
                <a:latin typeface="Times New Roman" panose="02020603050405020304" pitchFamily="18" charset="0"/>
                <a:ea typeface="Times New Roman" panose="02020603050405020304" pitchFamily="18" charset="0"/>
                <a:cs typeface="Times New Roman" panose="02020603050405020304" pitchFamily="18" charset="0"/>
              </a:rPr>
              <a:t>hai </a:t>
            </a:r>
            <a:r>
              <a:rPr lang="de-DE" sz="3200" b="1" dirty="0">
                <a:latin typeface="Times New Roman" panose="02020603050405020304" pitchFamily="18" charset="0"/>
                <a:ea typeface="Times New Roman" panose="02020603050405020304" pitchFamily="18" charset="0"/>
                <a:cs typeface="Times New Roman" panose="02020603050405020304" pitchFamily="18" charset="0"/>
              </a:rPr>
              <a:t>luống su hào của cùng một giống, nhưng có điều kiện chăm sóc khác nhau và trả lời các câu hỏi</a:t>
            </a:r>
            <a:r>
              <a:rPr lang="de-DE" sz="3200" b="1"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07000"/>
              </a:lnSpc>
              <a:spcAft>
                <a:spcPts val="800"/>
              </a:spcAft>
            </a:pPr>
            <a:endParaRPr lang="vi-VN" sz="1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de-DE" sz="32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de-DE" sz="3200" dirty="0">
                <a:latin typeface="Times New Roman" panose="02020603050405020304" pitchFamily="18" charset="0"/>
                <a:ea typeface="Times New Roman" panose="02020603050405020304" pitchFamily="18" charset="0"/>
                <a:cs typeface="Times New Roman" panose="02020603050405020304" pitchFamily="18" charset="0"/>
              </a:rPr>
              <a:t> Hình dạng củ của 2 luống su hào có khác nhau không? Vì sao</a:t>
            </a:r>
            <a:r>
              <a:rPr lang="de-DE" sz="3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vi-VN"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de-DE" sz="32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de-DE" sz="3200" dirty="0">
                <a:latin typeface="Times New Roman" panose="02020603050405020304" pitchFamily="18" charset="0"/>
                <a:ea typeface="Times New Roman" panose="02020603050405020304" pitchFamily="18" charset="0"/>
                <a:cs typeface="Times New Roman" panose="02020603050405020304" pitchFamily="18" charset="0"/>
              </a:rPr>
              <a:t> Kích thước của các củ su hào ở 2 luống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có khác nhau không? Nếu có thì </a:t>
            </a:r>
            <a:r>
              <a:rPr lang="de-DE" sz="3200" dirty="0" smtClean="0">
                <a:latin typeface="Times New Roman" panose="02020603050405020304" pitchFamily="18" charset="0"/>
                <a:ea typeface="Times New Roman" panose="02020603050405020304" pitchFamily="18" charset="0"/>
                <a:cs typeface="Times New Roman" panose="02020603050405020304" pitchFamily="18" charset="0"/>
              </a:rPr>
              <a:t>khác </a:t>
            </a:r>
            <a:r>
              <a:rPr lang="de-DE" sz="3200" dirty="0">
                <a:latin typeface="Times New Roman" panose="02020603050405020304" pitchFamily="18" charset="0"/>
                <a:ea typeface="Times New Roman" panose="02020603050405020304" pitchFamily="18" charset="0"/>
                <a:cs typeface="Times New Roman" panose="02020603050405020304" pitchFamily="18" charset="0"/>
              </a:rPr>
              <a:t>nhau như thế nào</a:t>
            </a:r>
            <a:r>
              <a:rPr lang="de-DE" sz="3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de-DE" sz="1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de-DE" sz="3200" b="1" dirty="0">
                <a:latin typeface="Times New Roman" panose="02020603050405020304" pitchFamily="18" charset="0"/>
                <a:cs typeface="Times New Roman" panose="02020603050405020304" pitchFamily="18" charset="0"/>
              </a:rPr>
              <a:t>Câu 3:</a:t>
            </a:r>
            <a:r>
              <a:rPr lang="de-DE" sz="3200" dirty="0">
                <a:latin typeface="Times New Roman" panose="02020603050405020304" pitchFamily="18" charset="0"/>
                <a:cs typeface="Times New Roman" panose="02020603050405020304" pitchFamily="18" charset="0"/>
              </a:rPr>
              <a:t> Rút ra nhận xét. </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152400" y="6305490"/>
            <a:ext cx="9144000" cy="400110"/>
          </a:xfrm>
          <a:prstGeom prst="rect">
            <a:avLst/>
          </a:prstGeom>
          <a:noFill/>
        </p:spPr>
        <p:txBody>
          <a:bodyPr wrap="square" rtlCol="0">
            <a:spAutoFit/>
          </a:bodyPr>
          <a:lstStyle/>
          <a:p>
            <a:r>
              <a:rPr lang="vi-VN" sz="2000" i="1" dirty="0">
                <a:solidFill>
                  <a:schemeClr val="accent2">
                    <a:lumMod val="50000"/>
                  </a:schemeClr>
                </a:solidFill>
                <a:latin typeface="Times New Roman" pitchFamily="18" charset="0"/>
                <a:cs typeface="Times New Roman" pitchFamily="18" charset="0"/>
              </a:rPr>
              <a:t>  </a:t>
            </a:r>
            <a:r>
              <a:rPr lang="vi-VN" sz="2000" dirty="0">
                <a:solidFill>
                  <a:schemeClr val="accent2">
                    <a:lumMod val="50000"/>
                  </a:schemeClr>
                </a:solidFill>
                <a:latin typeface="Times New Roman" pitchFamily="18" charset="0"/>
                <a:cs typeface="Times New Roman" pitchFamily="18" charset="0"/>
              </a:rPr>
              <a:t>  </a:t>
            </a:r>
            <a:r>
              <a:rPr lang="vi-VN" sz="2000" dirty="0" smtClean="0">
                <a:solidFill>
                  <a:schemeClr val="accent2">
                    <a:lumMod val="50000"/>
                  </a:schemeClr>
                </a:solidFill>
                <a:latin typeface="Times New Roman" pitchFamily="18" charset="0"/>
                <a:cs typeface="Times New Roman" pitchFamily="18" charset="0"/>
              </a:rPr>
              <a:t> </a:t>
            </a:r>
            <a:r>
              <a:rPr lang="vi-VN" sz="2000" dirty="0">
                <a:latin typeface="Times New Roman" pitchFamily="18" charset="0"/>
                <a:cs typeface="Times New Roman" pitchFamily="18" charset="0"/>
              </a:rPr>
              <a:t>Cây được chăm sóc đúng </a:t>
            </a:r>
            <a:r>
              <a:rPr lang="vi-VN" sz="2000" dirty="0" smtClean="0">
                <a:latin typeface="Times New Roman" pitchFamily="18" charset="0"/>
                <a:cs typeface="Times New Roman" pitchFamily="18" charset="0"/>
              </a:rPr>
              <a:t>kĩ thuật </a:t>
            </a: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Cây </a:t>
            </a:r>
            <a:r>
              <a:rPr lang="vi-VN" sz="2000" dirty="0">
                <a:latin typeface="Times New Roman" pitchFamily="18" charset="0"/>
                <a:cs typeface="Times New Roman" pitchFamily="18" charset="0"/>
              </a:rPr>
              <a:t>không được chăm sóc </a:t>
            </a:r>
            <a:r>
              <a:rPr lang="vi-VN" sz="2000" dirty="0" smtClean="0">
                <a:latin typeface="Times New Roman" pitchFamily="18" charset="0"/>
                <a:cs typeface="Times New Roman" pitchFamily="18" charset="0"/>
              </a:rPr>
              <a:t>đúng kĩ thuật</a:t>
            </a:r>
            <a:endParaRPr lang="en-US" sz="2000" dirty="0">
              <a:latin typeface="Times New Roman" pitchFamily="18" charset="0"/>
              <a:cs typeface="Times New Roman" pitchFamily="18" charset="0"/>
            </a:endParaRPr>
          </a:p>
        </p:txBody>
      </p:sp>
      <p:pic>
        <p:nvPicPr>
          <p:cNvPr id="4" name="Picture 12" descr="a su hao"/>
          <p:cNvPicPr>
            <a:picLocks noChangeAspect="1" noChangeArrowheads="1"/>
          </p:cNvPicPr>
          <p:nvPr/>
        </p:nvPicPr>
        <p:blipFill>
          <a:blip r:embed="rId3"/>
          <a:srcRect/>
          <a:stretch>
            <a:fillRect/>
          </a:stretch>
        </p:blipFill>
        <p:spPr bwMode="auto">
          <a:xfrm>
            <a:off x="4724400" y="173764"/>
            <a:ext cx="4267200" cy="6131725"/>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73764"/>
            <a:ext cx="4495800" cy="6131725"/>
          </a:xfrm>
          <a:prstGeom prst="rect">
            <a:avLst/>
          </a:prstGeom>
        </p:spPr>
      </p:pic>
    </p:spTree>
    <p:extLst>
      <p:ext uri="{BB962C8B-B14F-4D97-AF65-F5344CB8AC3E}">
        <p14:creationId xmlns:p14="http://schemas.microsoft.com/office/powerpoint/2010/main" val="123612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81000"/>
            <a:ext cx="7086600" cy="3747949"/>
          </a:xfrm>
          <a:prstGeom prst="rect">
            <a:avLst/>
          </a:prstGeom>
        </p:spPr>
        <p:txBody>
          <a:bodyPr wrap="square">
            <a:spAutoFit/>
          </a:bodyPr>
          <a:lstStyle/>
          <a:p>
            <a:pPr algn="ctr">
              <a:lnSpc>
                <a:spcPct val="107000"/>
              </a:lnSpc>
              <a:spcAft>
                <a:spcPts val="0"/>
              </a:spcAft>
            </a:pP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Trả</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hỏi</a:t>
            </a:r>
            <a:endParaRPr lang="en-US"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vi-VN"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1:</a:t>
            </a:r>
            <a:r>
              <a:rPr lang="en-US" sz="3200" dirty="0">
                <a:latin typeface="Times New Roman" panose="02020603050405020304" pitchFamily="18" charset="0"/>
                <a:ea typeface="Calibri" panose="020F0502020204030204" pitchFamily="34" charset="0"/>
                <a:cs typeface="Times New Roman" panose="02020603050405020304" pitchFamily="18" charset="0"/>
              </a:rPr>
              <a:t> Cho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vi-VN"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2:</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8156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noChangeArrowheads="1"/>
          </p:cNvPicPr>
          <p:nvPr/>
        </p:nvPicPr>
        <p:blipFill>
          <a:blip r:embed="rId2"/>
          <a:srcRect/>
          <a:stretch>
            <a:fillRect/>
          </a:stretch>
        </p:blipFill>
        <p:spPr bwMode="auto">
          <a:xfrm>
            <a:off x="76200" y="685800"/>
            <a:ext cx="4495801" cy="5495092"/>
          </a:xfrm>
          <a:prstGeom prst="rect">
            <a:avLst/>
          </a:prstGeom>
          <a:noFill/>
          <a:ln w="9525">
            <a:noFill/>
            <a:miter lim="800000"/>
            <a:headEnd/>
            <a:tailEnd/>
          </a:ln>
        </p:spPr>
      </p:pic>
      <p:sp>
        <p:nvSpPr>
          <p:cNvPr id="3" name="TextBox 2"/>
          <p:cNvSpPr txBox="1"/>
          <p:nvPr/>
        </p:nvSpPr>
        <p:spPr>
          <a:xfrm>
            <a:off x="-76200" y="6180892"/>
            <a:ext cx="4648200" cy="677108"/>
          </a:xfrm>
          <a:prstGeom prst="rect">
            <a:avLst/>
          </a:prstGeom>
          <a:noFill/>
        </p:spPr>
        <p:txBody>
          <a:bodyPr wrap="square" rtlCol="0">
            <a:spAutoFit/>
          </a:bodyPr>
          <a:lstStyle/>
          <a:p>
            <a:pPr algn="ctr"/>
            <a:r>
              <a:rPr lang="en-US" sz="2000" b="1" dirty="0" err="1">
                <a:latin typeface="Times New Roman" pitchFamily="18" charset="0"/>
                <a:cs typeface="Times New Roman" pitchFamily="18" charset="0"/>
              </a:rPr>
              <a:t>Mầm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mọc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ngoài</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sáng</a:t>
            </a:r>
            <a:endParaRPr lang="en-US" sz="2000" b="1" dirty="0">
              <a:latin typeface="Times New Roman" pitchFamily="18" charset="0"/>
              <a:cs typeface="Times New Roman" pitchFamily="18" charset="0"/>
            </a:endParaRPr>
          </a:p>
          <a:p>
            <a:endParaRPr lang="en-US" dirty="0"/>
          </a:p>
        </p:txBody>
      </p:sp>
      <p:sp>
        <p:nvSpPr>
          <p:cNvPr id="4" name="TextBox 3"/>
          <p:cNvSpPr txBox="1"/>
          <p:nvPr/>
        </p:nvSpPr>
        <p:spPr>
          <a:xfrm>
            <a:off x="4572000" y="6180892"/>
            <a:ext cx="4495800" cy="400110"/>
          </a:xfrm>
          <a:prstGeom prst="rect">
            <a:avLst/>
          </a:prstGeom>
          <a:noFill/>
        </p:spPr>
        <p:txBody>
          <a:bodyPr wrap="square" rtlCol="0">
            <a:spAutoFit/>
          </a:bodyPr>
          <a:lstStyle/>
          <a:p>
            <a:pPr algn="ctr"/>
            <a:r>
              <a:rPr lang="en-US" sz="2000" b="1" dirty="0" err="1">
                <a:latin typeface="Times New Roman" pitchFamily="18" charset="0"/>
                <a:cs typeface="Times New Roman" pitchFamily="18" charset="0"/>
              </a:rPr>
              <a:t>Mầm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mọc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tối</a:t>
            </a:r>
            <a:endParaRPr lang="en-US" sz="2000" dirty="0">
              <a:latin typeface="Times New Roman" pitchFamily="18" charset="0"/>
              <a:cs typeface="Times New Roman" pitchFamily="18" charset="0"/>
            </a:endParaRPr>
          </a:p>
        </p:txBody>
      </p:sp>
      <p:pic>
        <p:nvPicPr>
          <p:cNvPr id="5" name="Content Placeholder 3"/>
          <p:cNvPicPr>
            <a:picLocks noChangeAspect="1"/>
          </p:cNvPicPr>
          <p:nvPr/>
        </p:nvPicPr>
        <p:blipFill>
          <a:blip r:embed="rId3"/>
          <a:srcRect/>
          <a:stretch>
            <a:fillRect/>
          </a:stretch>
        </p:blipFill>
        <p:spPr>
          <a:xfrm>
            <a:off x="4648200" y="685800"/>
            <a:ext cx="4343400" cy="5495092"/>
          </a:xfrm>
          <a:prstGeom prst="rect">
            <a:avLst/>
          </a:prstGeom>
        </p:spPr>
      </p:pic>
      <p:sp>
        <p:nvSpPr>
          <p:cNvPr id="6" name="Text Box 7"/>
          <p:cNvSpPr txBox="1">
            <a:spLocks noChangeArrowheads="1"/>
          </p:cNvSpPr>
          <p:nvPr/>
        </p:nvSpPr>
        <p:spPr bwMode="auto">
          <a:xfrm>
            <a:off x="1600200" y="147935"/>
            <a:ext cx="6400800" cy="461665"/>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Times New Roman" pitchFamily="18" charset="0"/>
                <a:cs typeface="Times New Roman" pitchFamily="18" charset="0"/>
              </a:rPr>
              <a:t>THƯỜNG BIẾN Ở KHOAI TÂY</a:t>
            </a:r>
            <a:endParaRPr lang="en-US" sz="2800" b="1">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G_0001"/>
          <p:cNvPicPr>
            <a:picLocks noChangeAspect="1" noChangeArrowheads="1"/>
          </p:cNvPicPr>
          <p:nvPr/>
        </p:nvPicPr>
        <p:blipFill>
          <a:blip r:embed="rId2" cstate="print"/>
          <a:srcRect/>
          <a:stretch>
            <a:fillRect/>
          </a:stretch>
        </p:blipFill>
        <p:spPr bwMode="auto">
          <a:xfrm>
            <a:off x="76200" y="533400"/>
            <a:ext cx="4419600" cy="5710536"/>
          </a:xfrm>
          <a:prstGeom prst="rect">
            <a:avLst/>
          </a:prstGeom>
          <a:noFill/>
        </p:spPr>
      </p:pic>
      <p:pic>
        <p:nvPicPr>
          <p:cNvPr id="10245" name="Picture 5" descr="Copy of IMG_0004"/>
          <p:cNvPicPr>
            <a:picLocks noChangeAspect="1" noChangeArrowheads="1"/>
          </p:cNvPicPr>
          <p:nvPr/>
        </p:nvPicPr>
        <p:blipFill>
          <a:blip r:embed="rId3" cstate="print"/>
          <a:srcRect/>
          <a:stretch>
            <a:fillRect/>
          </a:stretch>
        </p:blipFill>
        <p:spPr bwMode="auto">
          <a:xfrm>
            <a:off x="4572000" y="540488"/>
            <a:ext cx="4495800" cy="5710535"/>
          </a:xfrm>
          <a:prstGeom prst="rect">
            <a:avLst/>
          </a:prstGeom>
          <a:noFill/>
        </p:spPr>
      </p:pic>
      <p:sp>
        <p:nvSpPr>
          <p:cNvPr id="10246" name="Text Box 6"/>
          <p:cNvSpPr txBox="1">
            <a:spLocks noChangeArrowheads="1"/>
          </p:cNvSpPr>
          <p:nvPr/>
        </p:nvSpPr>
        <p:spPr bwMode="auto">
          <a:xfrm>
            <a:off x="4800600" y="6251024"/>
            <a:ext cx="4572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     Cây đậu trồng trong tối</a:t>
            </a:r>
          </a:p>
        </p:txBody>
      </p:sp>
      <p:sp>
        <p:nvSpPr>
          <p:cNvPr id="10247" name="Text Box 7"/>
          <p:cNvSpPr txBox="1">
            <a:spLocks noChangeArrowheads="1"/>
          </p:cNvSpPr>
          <p:nvPr/>
        </p:nvSpPr>
        <p:spPr bwMode="auto">
          <a:xfrm>
            <a:off x="609600" y="6243936"/>
            <a:ext cx="3581400" cy="457200"/>
          </a:xfrm>
          <a:prstGeom prst="rect">
            <a:avLst/>
          </a:prstGeom>
          <a:noFill/>
          <a:ln w="9525">
            <a:noFill/>
            <a:miter lim="800000"/>
            <a:headEnd/>
            <a:tailEnd/>
          </a:ln>
          <a:effectLst/>
        </p:spPr>
        <p:txBody>
          <a:bodyPr>
            <a:spAutoFit/>
          </a:bodyPr>
          <a:lstStyle/>
          <a:p>
            <a:pPr>
              <a:spcBef>
                <a:spcPct val="50000"/>
              </a:spcBef>
            </a:pP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đậu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endParaRPr lang="en-US" sz="2400" b="1" dirty="0">
              <a:latin typeface="Times New Roman" pitchFamily="18" charset="0"/>
              <a:cs typeface="Times New Roman" pitchFamily="18" charset="0"/>
            </a:endParaRPr>
          </a:p>
        </p:txBody>
      </p:sp>
      <p:sp>
        <p:nvSpPr>
          <p:cNvPr id="6" name="Text Box 7"/>
          <p:cNvSpPr txBox="1">
            <a:spLocks noChangeArrowheads="1"/>
          </p:cNvSpPr>
          <p:nvPr/>
        </p:nvSpPr>
        <p:spPr bwMode="auto">
          <a:xfrm>
            <a:off x="1600200" y="76200"/>
            <a:ext cx="6400800" cy="461665"/>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Times New Roman" pitchFamily="18" charset="0"/>
                <a:cs typeface="Times New Roman" pitchFamily="18" charset="0"/>
              </a:rPr>
              <a:t>THƯỜNG BIẾN Ở CÂY ĐẬU</a:t>
            </a:r>
            <a:endParaRPr lang="en-US" sz="2800" b="1">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pPr algn="ctr"/>
            <a:r>
              <a:rPr lang="en-US" sz="2800" b="1" dirty="0">
                <a:ln w="11430"/>
                <a:solidFill>
                  <a:schemeClr val="tx1"/>
                </a:solidFill>
                <a:latin typeface="Times New Roman" pitchFamily="18" charset="0"/>
                <a:cs typeface="Times New Roman" pitchFamily="18" charset="0"/>
              </a:rPr>
              <a:t>TH</a:t>
            </a:r>
            <a:r>
              <a:rPr lang="vi-VN" sz="2800" b="1" dirty="0">
                <a:ln w="11430"/>
                <a:solidFill>
                  <a:schemeClr val="tx1"/>
                </a:solidFill>
                <a:latin typeface="Times New Roman" pitchFamily="18" charset="0"/>
                <a:cs typeface="Times New Roman" pitchFamily="18" charset="0"/>
              </a:rPr>
              <a:t>ƯỜNG</a:t>
            </a:r>
            <a:r>
              <a:rPr lang="en-US" sz="2800" b="1" dirty="0">
                <a:ln w="11430"/>
                <a:solidFill>
                  <a:schemeClr val="tx1"/>
                </a:solidFill>
                <a:latin typeface="Times New Roman" pitchFamily="18" charset="0"/>
                <a:cs typeface="Times New Roman" pitchFamily="18" charset="0"/>
              </a:rPr>
              <a:t> BIẾN Ở CÂY </a:t>
            </a:r>
            <a:r>
              <a:rPr lang="en-US" sz="2800" b="1" dirty="0" smtClean="0">
                <a:ln w="11430"/>
                <a:solidFill>
                  <a:schemeClr val="tx1"/>
                </a:solidFill>
                <a:latin typeface="Times New Roman" pitchFamily="18" charset="0"/>
                <a:cs typeface="Times New Roman" pitchFamily="18" charset="0"/>
              </a:rPr>
              <a:t>MẠ</a:t>
            </a:r>
            <a:endParaRPr lang="en-US" sz="2800" dirty="0">
              <a:latin typeface="Times New Roman" pitchFamily="18" charset="0"/>
              <a:cs typeface="Times New Roman" pitchFamily="18" charset="0"/>
            </a:endParaRPr>
          </a:p>
        </p:txBody>
      </p:sp>
      <p:pic>
        <p:nvPicPr>
          <p:cNvPr id="9" name="Content Placeholder 8" descr="0.lua_thuong_bien.jpg.jpg"/>
          <p:cNvPicPr>
            <a:picLocks noGrp="1" noChangeAspect="1"/>
          </p:cNvPicPr>
          <p:nvPr>
            <p:ph idx="1"/>
          </p:nvPr>
        </p:nvPicPr>
        <p:blipFill>
          <a:blip r:embed="rId3"/>
          <a:stretch>
            <a:fillRect/>
          </a:stretch>
        </p:blipFill>
        <p:spPr>
          <a:xfrm>
            <a:off x="228600" y="685800"/>
            <a:ext cx="8686800" cy="5486400"/>
          </a:xfrm>
        </p:spPr>
      </p:pic>
      <p:sp>
        <p:nvSpPr>
          <p:cNvPr id="10" name="TextBox 9"/>
          <p:cNvSpPr txBox="1"/>
          <p:nvPr/>
        </p:nvSpPr>
        <p:spPr>
          <a:xfrm>
            <a:off x="76200" y="6243935"/>
            <a:ext cx="8915400" cy="461665"/>
          </a:xfrm>
          <a:prstGeom prst="rect">
            <a:avLst/>
          </a:prstGeom>
          <a:noFill/>
        </p:spPr>
        <p:txBody>
          <a:bodyPr wrap="square" rtlCol="0">
            <a:spAutoFit/>
          </a:bodyPr>
          <a:lstStyle/>
          <a:p>
            <a:pPr algn="ctr"/>
            <a:r>
              <a:rPr lang="vi-VN" sz="2400" dirty="0">
                <a:latin typeface="+mj-lt"/>
              </a:rPr>
              <a:t>Mạ để ở ngoài sáng                   Mạ để ở trong tối</a:t>
            </a:r>
            <a:endParaRPr lang="en-US" sz="2400" dirty="0">
              <a:latin typeface="+mj-lt"/>
            </a:endParaRPr>
          </a:p>
        </p:txBody>
      </p:sp>
    </p:spTree>
    <p:extLst>
      <p:ext uri="{BB962C8B-B14F-4D97-AF65-F5344CB8AC3E}">
        <p14:creationId xmlns:p14="http://schemas.microsoft.com/office/powerpoint/2010/main" val="3783875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648200" y="228600"/>
            <a:ext cx="4343400" cy="6366058"/>
            <a:chOff x="1632" y="1392"/>
            <a:chExt cx="1392" cy="2049"/>
          </a:xfrm>
        </p:grpSpPr>
        <p:pic>
          <p:nvPicPr>
            <p:cNvPr id="6152" name="Picture 5" descr="Ảnh007"/>
            <p:cNvPicPr>
              <a:picLocks noChangeAspect="1" noChangeArrowheads="1"/>
            </p:cNvPicPr>
            <p:nvPr/>
          </p:nvPicPr>
          <p:blipFill>
            <a:blip r:embed="rId3"/>
            <a:srcRect/>
            <a:stretch>
              <a:fillRect/>
            </a:stretch>
          </p:blipFill>
          <p:spPr bwMode="auto">
            <a:xfrm>
              <a:off x="1632" y="1392"/>
              <a:ext cx="1392" cy="1920"/>
            </a:xfrm>
            <a:prstGeom prst="rect">
              <a:avLst/>
            </a:prstGeom>
            <a:noFill/>
            <a:ln w="9525">
              <a:noFill/>
              <a:miter lim="800000"/>
              <a:headEnd/>
              <a:tailEnd/>
            </a:ln>
          </p:spPr>
        </p:pic>
        <p:sp>
          <p:nvSpPr>
            <p:cNvPr id="6153" name="Text Box 6"/>
            <p:cNvSpPr txBox="1">
              <a:spLocks noChangeArrowheads="1"/>
            </p:cNvSpPr>
            <p:nvPr/>
          </p:nvSpPr>
          <p:spPr bwMode="auto">
            <a:xfrm>
              <a:off x="1632" y="3312"/>
              <a:ext cx="1392" cy="129"/>
            </a:xfrm>
            <a:prstGeom prst="rect">
              <a:avLst/>
            </a:prstGeom>
            <a:noFill/>
            <a:ln w="9525">
              <a:noFill/>
              <a:miter lim="800000"/>
              <a:headEnd/>
              <a:tailEnd/>
            </a:ln>
            <a:effectLst/>
          </p:spPr>
          <p:txBody>
            <a:bodyPr>
              <a:spAutoFit/>
            </a:bodyPr>
            <a:lstStyle/>
            <a:p>
              <a:pPr algn="ctr" eaLnBrk="1" hangingPunct="1"/>
              <a:r>
                <a:rPr lang="en-US" altLang="en-US" sz="2000" dirty="0">
                  <a:latin typeface="Arial" charset="0"/>
                </a:rPr>
                <a:t>     </a:t>
              </a:r>
              <a:r>
                <a:rPr lang="en-US" altLang="en-US" sz="2000" b="1" dirty="0" err="1">
                  <a:latin typeface="Times New Roman" panose="02020603050405020304" pitchFamily="18" charset="0"/>
                  <a:cs typeface="Times New Roman" panose="02020603050405020304" pitchFamily="18" charset="0"/>
                </a:rPr>
                <a:t>Chậu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tối</a:t>
              </a:r>
              <a:endParaRPr lang="en-US" altLang="en-US" sz="2000" b="1" dirty="0">
                <a:latin typeface="Times New Roman" panose="02020603050405020304" pitchFamily="18" charset="0"/>
                <a:cs typeface="Times New Roman" panose="02020603050405020304" pitchFamily="18" charset="0"/>
              </a:endParaRPr>
            </a:p>
          </p:txBody>
        </p:sp>
      </p:grpSp>
      <p:grpSp>
        <p:nvGrpSpPr>
          <p:cNvPr id="3" name="Group 7"/>
          <p:cNvGrpSpPr>
            <a:grpSpLocks/>
          </p:cNvGrpSpPr>
          <p:nvPr/>
        </p:nvGrpSpPr>
        <p:grpSpPr bwMode="auto">
          <a:xfrm>
            <a:off x="152400" y="228600"/>
            <a:ext cx="4648200" cy="6378124"/>
            <a:chOff x="179" y="1392"/>
            <a:chExt cx="1488" cy="2050"/>
          </a:xfrm>
        </p:grpSpPr>
        <p:pic>
          <p:nvPicPr>
            <p:cNvPr id="6150" name="Picture 8" descr="Ảnh005"/>
            <p:cNvPicPr>
              <a:picLocks noChangeAspect="1" noChangeArrowheads="1"/>
            </p:cNvPicPr>
            <p:nvPr/>
          </p:nvPicPr>
          <p:blipFill>
            <a:blip r:embed="rId4"/>
            <a:srcRect/>
            <a:stretch>
              <a:fillRect/>
            </a:stretch>
          </p:blipFill>
          <p:spPr bwMode="auto">
            <a:xfrm>
              <a:off x="192" y="1392"/>
              <a:ext cx="1392" cy="1920"/>
            </a:xfrm>
            <a:prstGeom prst="rect">
              <a:avLst/>
            </a:prstGeom>
            <a:noFill/>
            <a:ln w="9525">
              <a:noFill/>
              <a:miter lim="800000"/>
              <a:headEnd/>
              <a:tailEnd/>
            </a:ln>
          </p:spPr>
        </p:pic>
        <p:sp>
          <p:nvSpPr>
            <p:cNvPr id="6151" name="Text Box 9"/>
            <p:cNvSpPr txBox="1">
              <a:spLocks noChangeArrowheads="1"/>
            </p:cNvSpPr>
            <p:nvPr/>
          </p:nvSpPr>
          <p:spPr bwMode="auto">
            <a:xfrm>
              <a:off x="179" y="3312"/>
              <a:ext cx="1488" cy="130"/>
            </a:xfrm>
            <a:prstGeom prst="rect">
              <a:avLst/>
            </a:prstGeom>
            <a:noFill/>
            <a:ln w="9525">
              <a:noFill/>
              <a:miter lim="800000"/>
              <a:headEnd/>
              <a:tailEnd/>
            </a:ln>
            <a:effectLst/>
          </p:spPr>
          <p:txBody>
            <a:bodyPr>
              <a:spAutoFit/>
            </a:bodyPr>
            <a:lstStyle/>
            <a:p>
              <a:pPr algn="ctr" eaLnBrk="1" hangingPunct="1">
                <a:spcBef>
                  <a:spcPct val="50000"/>
                </a:spcBef>
              </a:pPr>
              <a:r>
                <a:rPr lang="en-US" altLang="en-US" sz="2000" dirty="0">
                  <a:latin typeface="Arial" charset="0"/>
                </a:rPr>
                <a:t>      </a:t>
              </a:r>
              <a:r>
                <a:rPr lang="en-US" altLang="en-US" sz="2000" b="1" dirty="0" err="1">
                  <a:latin typeface="Times New Roman" panose="02020603050405020304" pitchFamily="18" charset="0"/>
                  <a:cs typeface="Times New Roman" panose="02020603050405020304" pitchFamily="18" charset="0"/>
                </a:rPr>
                <a:t>Chậu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ngoài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sáng</a:t>
              </a:r>
              <a:endParaRPr lang="en-US" altLang="en-US" sz="2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80588470"/>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2" name="Text Box 7"/>
          <p:cNvSpPr txBox="1">
            <a:spLocks noChangeArrowheads="1"/>
          </p:cNvSpPr>
          <p:nvPr/>
        </p:nvSpPr>
        <p:spPr bwMode="auto">
          <a:xfrm>
            <a:off x="1600200" y="76200"/>
            <a:ext cx="6400800" cy="46166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cs typeface="Times New Roman" pitchFamily="18" charset="0"/>
              </a:rPr>
              <a:t>THƯỜNG BIẾN Ở CÂY RAU DỪA NƯỚC</a:t>
            </a:r>
            <a:endParaRPr lang="en-US" sz="2800" b="1">
              <a:latin typeface="Times New Roman" pitchFamily="18" charset="0"/>
              <a:cs typeface="Times New Roman" pitchFamily="18" charset="0"/>
            </a:endParaRPr>
          </a:p>
        </p:txBody>
      </p:sp>
      <p:grpSp>
        <p:nvGrpSpPr>
          <p:cNvPr id="2" name="Group 54"/>
          <p:cNvGrpSpPr>
            <a:grpSpLocks/>
          </p:cNvGrpSpPr>
          <p:nvPr/>
        </p:nvGrpSpPr>
        <p:grpSpPr bwMode="auto">
          <a:xfrm>
            <a:off x="163469" y="609600"/>
            <a:ext cx="8834138" cy="6097043"/>
            <a:chOff x="288" y="2640"/>
            <a:chExt cx="2594" cy="1633"/>
          </a:xfrm>
        </p:grpSpPr>
        <p:grpSp>
          <p:nvGrpSpPr>
            <p:cNvPr id="3" name="Group 50"/>
            <p:cNvGrpSpPr>
              <a:grpSpLocks/>
            </p:cNvGrpSpPr>
            <p:nvPr/>
          </p:nvGrpSpPr>
          <p:grpSpPr bwMode="auto">
            <a:xfrm>
              <a:off x="288" y="2640"/>
              <a:ext cx="2594" cy="1633"/>
              <a:chOff x="383" y="2784"/>
              <a:chExt cx="2445" cy="1493"/>
            </a:xfrm>
          </p:grpSpPr>
          <p:pic>
            <p:nvPicPr>
              <p:cNvPr id="6158" name="Picture 43" descr="Ảnh015"/>
              <p:cNvPicPr>
                <a:picLocks noChangeAspect="1" noChangeArrowheads="1"/>
              </p:cNvPicPr>
              <p:nvPr/>
            </p:nvPicPr>
            <p:blipFill>
              <a:blip r:embed="rId2"/>
              <a:srcRect l="25000" t="20000" b="25999"/>
              <a:stretch>
                <a:fillRect/>
              </a:stretch>
            </p:blipFill>
            <p:spPr bwMode="auto">
              <a:xfrm>
                <a:off x="384" y="3526"/>
                <a:ext cx="2444" cy="751"/>
              </a:xfrm>
              <a:prstGeom prst="rect">
                <a:avLst/>
              </a:prstGeom>
              <a:noFill/>
              <a:ln w="9525">
                <a:noFill/>
                <a:miter lim="800000"/>
                <a:headEnd/>
                <a:tailEnd/>
              </a:ln>
            </p:spPr>
          </p:pic>
          <p:pic>
            <p:nvPicPr>
              <p:cNvPr id="6159" name="Picture 48" descr="dừanươc"/>
              <p:cNvPicPr>
                <a:picLocks noChangeAspect="1" noChangeArrowheads="1"/>
              </p:cNvPicPr>
              <p:nvPr/>
            </p:nvPicPr>
            <p:blipFill>
              <a:blip r:embed="rId3"/>
              <a:srcRect t="5000"/>
              <a:stretch>
                <a:fillRect/>
              </a:stretch>
            </p:blipFill>
            <p:spPr bwMode="auto">
              <a:xfrm>
                <a:off x="1605" y="2784"/>
                <a:ext cx="1223" cy="720"/>
              </a:xfrm>
              <a:prstGeom prst="rect">
                <a:avLst/>
              </a:prstGeom>
              <a:noFill/>
              <a:ln w="9525">
                <a:noFill/>
                <a:miter lim="800000"/>
                <a:headEnd/>
                <a:tailEnd/>
              </a:ln>
            </p:spPr>
          </p:pic>
          <p:pic>
            <p:nvPicPr>
              <p:cNvPr id="6160" name="Picture 44" descr="Ảnh104"/>
              <p:cNvPicPr>
                <a:picLocks noChangeAspect="1" noChangeArrowheads="1"/>
              </p:cNvPicPr>
              <p:nvPr/>
            </p:nvPicPr>
            <p:blipFill>
              <a:blip r:embed="rId4"/>
              <a:srcRect t="5000"/>
              <a:stretch>
                <a:fillRect/>
              </a:stretch>
            </p:blipFill>
            <p:spPr bwMode="auto">
              <a:xfrm>
                <a:off x="383" y="2784"/>
                <a:ext cx="1199" cy="720"/>
              </a:xfrm>
              <a:prstGeom prst="rect">
                <a:avLst/>
              </a:prstGeom>
              <a:noFill/>
              <a:ln w="9525">
                <a:noFill/>
                <a:miter lim="800000"/>
                <a:headEnd/>
                <a:tailEnd/>
              </a:ln>
            </p:spPr>
          </p:pic>
        </p:grpSp>
        <p:sp>
          <p:nvSpPr>
            <p:cNvPr id="4143" name="Text Box 47"/>
            <p:cNvSpPr txBox="1">
              <a:spLocks noChangeArrowheads="1"/>
            </p:cNvSpPr>
            <p:nvPr/>
          </p:nvSpPr>
          <p:spPr bwMode="auto">
            <a:xfrm>
              <a:off x="2433" y="3255"/>
              <a:ext cx="399" cy="128"/>
            </a:xfrm>
            <a:prstGeom prst="rect">
              <a:avLst/>
            </a:prstGeom>
            <a:solidFill>
              <a:schemeClr val="bg1"/>
            </a:solidFill>
            <a:ln w="9525">
              <a:noFill/>
              <a:miter lim="800000"/>
              <a:headEnd/>
              <a:tailEnd/>
            </a:ln>
            <a:effectLst/>
          </p:spPr>
          <p:txBody>
            <a:bodyPr wrap="square">
              <a:spAutoFit/>
            </a:bodyPr>
            <a:lstStyle/>
            <a:p>
              <a:pPr algn="ctr" eaLnBrk="1" hangingPunct="1">
                <a:spcBef>
                  <a:spcPct val="50000"/>
                </a:spcBef>
                <a:defRPr/>
              </a:pPr>
              <a:r>
                <a:rPr lang="en-US" sz="25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Ven</a:t>
              </a:r>
              <a:r>
                <a:rPr lang="en-US" sz="25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5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bờ</a:t>
              </a:r>
              <a:endParaRPr lang="en-US" sz="25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147" name="Text Box 51"/>
            <p:cNvSpPr txBox="1">
              <a:spLocks noChangeArrowheads="1"/>
            </p:cNvSpPr>
            <p:nvPr/>
          </p:nvSpPr>
          <p:spPr bwMode="auto">
            <a:xfrm>
              <a:off x="2075" y="4109"/>
              <a:ext cx="649" cy="128"/>
            </a:xfrm>
            <a:prstGeom prst="rect">
              <a:avLst/>
            </a:prstGeom>
            <a:solidFill>
              <a:schemeClr val="bg1"/>
            </a:solidFill>
            <a:ln w="9525">
              <a:noFill/>
              <a:miter lim="800000"/>
              <a:headEnd/>
              <a:tailEnd/>
            </a:ln>
            <a:effectLst/>
          </p:spPr>
          <p:txBody>
            <a:bodyPr wrap="square">
              <a:spAutoFit/>
            </a:bodyPr>
            <a:lstStyle/>
            <a:p>
              <a:pPr algn="ctr" eaLnBrk="1" hangingPunct="1">
                <a:spcBef>
                  <a:spcPct val="50000"/>
                </a:spcBef>
                <a:defRPr/>
              </a:pPr>
              <a:r>
                <a:rPr lang="en-US" sz="2500" b="1" dirty="0" err="1">
                  <a:solidFill>
                    <a:srgbClr val="0000FF"/>
                  </a:solidFill>
                  <a:latin typeface="Times New Roman" panose="02020603050405020304" pitchFamily="18" charset="0"/>
                  <a:cs typeface="Times New Roman" pitchFamily="18" charset="0"/>
                </a:rPr>
                <a:t>Trên</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mặt</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nước</a:t>
              </a:r>
              <a:endParaRPr lang="en-US" sz="2500" b="1" dirty="0">
                <a:solidFill>
                  <a:srgbClr val="0000FF"/>
                </a:solidFill>
                <a:latin typeface="Times New Roman" pitchFamily="18" charset="0"/>
                <a:cs typeface="Times New Roman" pitchFamily="18" charset="0"/>
              </a:endParaRPr>
            </a:p>
          </p:txBody>
        </p:sp>
        <p:sp>
          <p:nvSpPr>
            <p:cNvPr id="4148" name="Text Box 52"/>
            <p:cNvSpPr txBox="1">
              <a:spLocks noChangeArrowheads="1"/>
            </p:cNvSpPr>
            <p:nvPr/>
          </p:nvSpPr>
          <p:spPr bwMode="auto">
            <a:xfrm>
              <a:off x="1078" y="3248"/>
              <a:ext cx="470" cy="128"/>
            </a:xfrm>
            <a:prstGeom prst="rect">
              <a:avLst/>
            </a:prstGeom>
            <a:solidFill>
              <a:schemeClr val="bg1"/>
            </a:solidFill>
            <a:ln w="9525">
              <a:noFill/>
              <a:miter lim="800000"/>
              <a:headEnd/>
              <a:tailEnd/>
            </a:ln>
            <a:effectLst/>
          </p:spPr>
          <p:txBody>
            <a:bodyPr wrap="square">
              <a:spAutoFit/>
            </a:bodyPr>
            <a:lstStyle/>
            <a:p>
              <a:pPr algn="ctr" eaLnBrk="1" hangingPunct="1">
                <a:spcBef>
                  <a:spcPct val="50000"/>
                </a:spcBef>
                <a:defRPr/>
              </a:pPr>
              <a:r>
                <a:rPr lang="en-US" sz="2500" b="1" dirty="0" err="1">
                  <a:solidFill>
                    <a:srgbClr val="0000FF"/>
                  </a:solidFill>
                  <a:latin typeface="Times New Roman" panose="02020603050405020304" pitchFamily="18" charset="0"/>
                  <a:cs typeface="Times New Roman" pitchFamily="18" charset="0"/>
                </a:rPr>
                <a:t>Trên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cạn</a:t>
              </a:r>
              <a:endParaRPr lang="en-US" sz="2500" b="1" dirty="0">
                <a:solidFill>
                  <a:srgbClr val="0000FF"/>
                </a:solidFill>
                <a:latin typeface="Times New Roman" pitchFamily="18" charset="0"/>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2900" y="-74612"/>
            <a:ext cx="8458200" cy="1447800"/>
          </a:xfrm>
        </p:spPr>
        <p:txBody>
          <a:bodyPr>
            <a:normAutofit/>
          </a:bodyPr>
          <a:lstStyle/>
          <a:p>
            <a:r>
              <a:rPr lang="en-US" sz="2800" b="1" dirty="0">
                <a:ln w="11430"/>
                <a:solidFill>
                  <a:schemeClr val="tx1"/>
                </a:solidFill>
                <a:latin typeface="Times New Roman" pitchFamily="18" charset="0"/>
                <a:cs typeface="Times New Roman" pitchFamily="18" charset="0"/>
              </a:rPr>
              <a:t>TH</a:t>
            </a:r>
            <a:r>
              <a:rPr lang="vi-VN" sz="2800" b="1" dirty="0">
                <a:ln w="11430"/>
                <a:solidFill>
                  <a:schemeClr val="tx1"/>
                </a:solidFill>
                <a:latin typeface="Times New Roman" pitchFamily="18" charset="0"/>
                <a:cs typeface="Times New Roman" pitchFamily="18" charset="0"/>
              </a:rPr>
              <a:t>ƯỜNG</a:t>
            </a:r>
            <a:r>
              <a:rPr lang="en-US" sz="2800" b="1" dirty="0">
                <a:ln w="11430"/>
                <a:solidFill>
                  <a:schemeClr val="tx1"/>
                </a:solidFill>
                <a:latin typeface="Times New Roman" pitchFamily="18" charset="0"/>
                <a:cs typeface="Times New Roman" pitchFamily="18" charset="0"/>
              </a:rPr>
              <a:t> BIẾN Ở CÂY MẠ (</a:t>
            </a:r>
            <a:r>
              <a:rPr lang="en-US" sz="2800" b="1" dirty="0" err="1">
                <a:ln w="11430"/>
                <a:solidFill>
                  <a:schemeClr val="tx1"/>
                </a:solidFill>
                <a:latin typeface="Times New Roman" pitchFamily="18" charset="0"/>
                <a:cs typeface="Times New Roman" pitchFamily="18" charset="0"/>
              </a:rPr>
              <a:t>ven</a:t>
            </a:r>
            <a:r>
              <a:rPr lang="en-US" sz="2800" b="1" dirty="0">
                <a:ln w="11430"/>
                <a:solidFill>
                  <a:schemeClr val="tx1"/>
                </a:solidFill>
                <a:latin typeface="Times New Roman" pitchFamily="18" charset="0"/>
                <a:cs typeface="Times New Roman" pitchFamily="18" charset="0"/>
              </a:rPr>
              <a:t> </a:t>
            </a:r>
            <a:r>
              <a:rPr lang="en-US" sz="2800" b="1" dirty="0" err="1">
                <a:ln w="11430"/>
                <a:solidFill>
                  <a:schemeClr val="tx1"/>
                </a:solidFill>
                <a:latin typeface="Times New Roman" pitchFamily="18" charset="0"/>
                <a:cs typeface="Times New Roman" pitchFamily="18" charset="0"/>
              </a:rPr>
              <a:t>bờ</a:t>
            </a:r>
            <a:r>
              <a:rPr lang="en-US" sz="2800" b="1" dirty="0">
                <a:ln w="11430"/>
                <a:solidFill>
                  <a:schemeClr val="tx1"/>
                </a:solidFill>
                <a:latin typeface="Times New Roman" pitchFamily="18" charset="0"/>
                <a:cs typeface="Times New Roman" pitchFamily="18" charset="0"/>
              </a:rPr>
              <a:t> </a:t>
            </a:r>
            <a:r>
              <a:rPr lang="en-US" sz="2800" b="1" dirty="0" err="1">
                <a:ln w="11430"/>
                <a:solidFill>
                  <a:schemeClr val="tx1"/>
                </a:solidFill>
                <a:latin typeface="Times New Roman" pitchFamily="18" charset="0"/>
                <a:cs typeface="Times New Roman" pitchFamily="18" charset="0"/>
              </a:rPr>
              <a:t>và</a:t>
            </a:r>
            <a:r>
              <a:rPr lang="en-US" sz="2800" b="1" dirty="0">
                <a:ln w="11430"/>
                <a:solidFill>
                  <a:schemeClr val="tx1"/>
                </a:solidFill>
                <a:latin typeface="Times New Roman" pitchFamily="18" charset="0"/>
                <a:cs typeface="Times New Roman" pitchFamily="18" charset="0"/>
              </a:rPr>
              <a:t> </a:t>
            </a:r>
            <a:r>
              <a:rPr lang="en-US" sz="2800" b="1" dirty="0" err="1" smtClean="0">
                <a:ln w="11430"/>
                <a:solidFill>
                  <a:schemeClr val="tx1"/>
                </a:solidFill>
                <a:latin typeface="Times New Roman" pitchFamily="18" charset="0"/>
                <a:cs typeface="Times New Roman" pitchFamily="18" charset="0"/>
              </a:rPr>
              <a:t>giữa</a:t>
            </a:r>
            <a:r>
              <a:rPr lang="en-US" sz="2800" b="1" dirty="0" smtClean="0">
                <a:ln w="11430"/>
                <a:solidFill>
                  <a:schemeClr val="tx1"/>
                </a:solidFill>
                <a:latin typeface="Times New Roman" pitchFamily="18" charset="0"/>
                <a:cs typeface="Times New Roman" pitchFamily="18" charset="0"/>
              </a:rPr>
              <a:t> </a:t>
            </a:r>
            <a:r>
              <a:rPr lang="en-US" sz="2800" b="1" dirty="0" err="1">
                <a:ln w="11430"/>
                <a:solidFill>
                  <a:schemeClr val="tx1"/>
                </a:solidFill>
                <a:latin typeface="Times New Roman" pitchFamily="18" charset="0"/>
                <a:cs typeface="Times New Roman" pitchFamily="18" charset="0"/>
              </a:rPr>
              <a:t>ruộng</a:t>
            </a:r>
            <a:r>
              <a:rPr lang="en-US" sz="2800" b="1" dirty="0">
                <a:ln w="11430"/>
                <a:solidFill>
                  <a:schemeClr val="tx1"/>
                </a:solidFill>
                <a:latin typeface="Times New Roman" pitchFamily="18" charset="0"/>
                <a:cs typeface="Times New Roman" pitchFamily="18" charset="0"/>
              </a:rPr>
              <a:t>)</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vi-VN"/>
          </a:p>
        </p:txBody>
      </p:sp>
      <p:pic>
        <p:nvPicPr>
          <p:cNvPr id="2050" name="Picture 2" descr="C:\Users\Le Nga\Desktop\ruộng mạ.jpg"/>
          <p:cNvPicPr>
            <a:picLocks noChangeAspect="1" noChangeArrowheads="1"/>
          </p:cNvPicPr>
          <p:nvPr/>
        </p:nvPicPr>
        <p:blipFill>
          <a:blip r:embed="rId2"/>
          <a:srcRect/>
          <a:stretch>
            <a:fillRect/>
          </a:stretch>
        </p:blipFill>
        <p:spPr bwMode="auto">
          <a:xfrm>
            <a:off x="228600" y="762000"/>
            <a:ext cx="8763000" cy="5867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0" y="0"/>
            <a:ext cx="9144000" cy="6858000"/>
            <a:chOff x="0" y="0"/>
            <a:chExt cx="5760" cy="4320"/>
          </a:xfrm>
        </p:grpSpPr>
        <p:grpSp>
          <p:nvGrpSpPr>
            <p:cNvPr id="3" name="Group 4"/>
            <p:cNvGrpSpPr>
              <a:grpSpLocks/>
            </p:cNvGrpSpPr>
            <p:nvPr/>
          </p:nvGrpSpPr>
          <p:grpSpPr bwMode="auto">
            <a:xfrm>
              <a:off x="0" y="0"/>
              <a:ext cx="5760" cy="4320"/>
              <a:chOff x="192" y="816"/>
              <a:chExt cx="2112" cy="2208"/>
            </a:xfrm>
          </p:grpSpPr>
          <p:pic>
            <p:nvPicPr>
              <p:cNvPr id="8197" name="Picture 5" descr="Ảnh047"/>
              <p:cNvPicPr>
                <a:picLocks noChangeAspect="1" noChangeArrowheads="1"/>
              </p:cNvPicPr>
              <p:nvPr/>
            </p:nvPicPr>
            <p:blipFill>
              <a:blip r:embed="rId2"/>
              <a:srcRect/>
              <a:stretch>
                <a:fillRect/>
              </a:stretch>
            </p:blipFill>
            <p:spPr bwMode="auto">
              <a:xfrm>
                <a:off x="192" y="816"/>
                <a:ext cx="2112" cy="2208"/>
              </a:xfrm>
              <a:prstGeom prst="rect">
                <a:avLst/>
              </a:prstGeom>
              <a:noFill/>
              <a:ln w="9525">
                <a:noFill/>
                <a:miter lim="800000"/>
                <a:headEnd/>
                <a:tailEnd/>
              </a:ln>
            </p:spPr>
          </p:pic>
          <p:sp>
            <p:nvSpPr>
              <p:cNvPr id="8198" name="Text Box 6"/>
              <p:cNvSpPr txBox="1">
                <a:spLocks noChangeArrowheads="1"/>
              </p:cNvSpPr>
              <p:nvPr/>
            </p:nvSpPr>
            <p:spPr bwMode="auto">
              <a:xfrm>
                <a:off x="1741" y="2531"/>
                <a:ext cx="339" cy="188"/>
              </a:xfrm>
              <a:prstGeom prst="rect">
                <a:avLst/>
              </a:prstGeom>
              <a:noFill/>
              <a:ln w="9525">
                <a:noFill/>
                <a:miter lim="800000"/>
                <a:headEnd/>
                <a:tailEnd/>
              </a:ln>
              <a:effectLst/>
            </p:spPr>
            <p:txBody>
              <a:bodyPr wrap="square">
                <a:spAutoFit/>
              </a:bodyPr>
              <a:lstStyle/>
              <a:p>
                <a:pPr algn="ctr">
                  <a:spcBef>
                    <a:spcPct val="50000"/>
                  </a:spcBef>
                </a:pPr>
                <a:r>
                  <a:rPr lang="en-US" sz="3200" dirty="0" err="1">
                    <a:solidFill>
                      <a:srgbClr val="FFFF00"/>
                    </a:solidFill>
                    <a:latin typeface="Times New Roman" panose="02020603050405020304" pitchFamily="18" charset="0"/>
                    <a:cs typeface="Times New Roman" panose="02020603050405020304" pitchFamily="18" charset="0"/>
                  </a:rPr>
                  <a:t>Ven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bờ</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8199" name="Text Box 7"/>
              <p:cNvSpPr txBox="1">
                <a:spLocks noChangeArrowheads="1"/>
              </p:cNvSpPr>
              <p:nvPr/>
            </p:nvSpPr>
            <p:spPr bwMode="auto">
              <a:xfrm>
                <a:off x="667" y="2531"/>
                <a:ext cx="501" cy="188"/>
              </a:xfrm>
              <a:prstGeom prst="rect">
                <a:avLst/>
              </a:prstGeom>
              <a:noFill/>
              <a:ln w="9525">
                <a:noFill/>
                <a:miter lim="800000"/>
                <a:headEnd/>
                <a:tailEnd/>
              </a:ln>
              <a:effectLst/>
            </p:spPr>
            <p:txBody>
              <a:bodyPr wrap="square">
                <a:spAutoFit/>
              </a:bodyPr>
              <a:lstStyle/>
              <a:p>
                <a:pPr algn="ctr">
                  <a:spcBef>
                    <a:spcPct val="50000"/>
                  </a:spcBef>
                </a:pPr>
                <a:r>
                  <a:rPr lang="en-US" sz="3200" dirty="0" err="1">
                    <a:solidFill>
                      <a:srgbClr val="FFFF00"/>
                    </a:solidFill>
                    <a:latin typeface="Times New Roman" panose="02020603050405020304" pitchFamily="18" charset="0"/>
                    <a:cs typeface="Times New Roman" panose="02020603050405020304" pitchFamily="18" charset="0"/>
                  </a:rPr>
                  <a:t>Giữa</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ruộng</a:t>
                </a:r>
                <a:endParaRPr lang="en-US" sz="3200" dirty="0">
                  <a:solidFill>
                    <a:srgbClr val="FFFF00"/>
                  </a:solidFill>
                  <a:latin typeface="Times New Roman" panose="02020603050405020304" pitchFamily="18" charset="0"/>
                  <a:cs typeface="Times New Roman" panose="02020603050405020304" pitchFamily="18" charset="0"/>
                </a:endParaRPr>
              </a:p>
            </p:txBody>
          </p:sp>
        </p:grpSp>
        <p:sp>
          <p:nvSpPr>
            <p:cNvPr id="8196" name="Text Box 8"/>
            <p:cNvSpPr txBox="1">
              <a:spLocks noChangeArrowheads="1"/>
            </p:cNvSpPr>
            <p:nvPr/>
          </p:nvSpPr>
          <p:spPr bwMode="auto">
            <a:xfrm>
              <a:off x="1872" y="288"/>
              <a:ext cx="1248" cy="404"/>
            </a:xfrm>
            <a:prstGeom prst="rect">
              <a:avLst/>
            </a:prstGeom>
            <a:noFill/>
            <a:ln w="9525">
              <a:noFill/>
              <a:miter lim="800000"/>
              <a:headEnd/>
              <a:tailEnd/>
            </a:ln>
            <a:effectLst/>
          </p:spPr>
          <p:txBody>
            <a:bodyPr>
              <a:spAutoFit/>
            </a:bodyPr>
            <a:lstStyle/>
            <a:p>
              <a:pPr algn="ctr">
                <a:spcBef>
                  <a:spcPct val="50000"/>
                </a:spcBef>
              </a:pPr>
              <a:r>
                <a:rPr lang="en-US" sz="3600" dirty="0" err="1">
                  <a:solidFill>
                    <a:srgbClr val="FFFF00"/>
                  </a:solidFill>
                  <a:latin typeface="Times New Roman" panose="02020603050405020304" pitchFamily="18" charset="0"/>
                  <a:cs typeface="Times New Roman" panose="02020603050405020304" pitchFamily="18" charset="0"/>
                </a:rPr>
                <a:t>Cây</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mạ</a:t>
              </a:r>
              <a:endParaRPr lang="en-US" sz="3600" dirty="0">
                <a:solidFill>
                  <a:srgbClr val="FFFF00"/>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2017</TotalTime>
  <Words>964</Words>
  <Application>Microsoft Office PowerPoint</Application>
  <PresentationFormat>On-screen Show (4:3)</PresentationFormat>
  <Paragraphs>137</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THƯỜNG BIẾN Ở CÂY MẠ</vt:lpstr>
      <vt:lpstr>PowerPoint Presentation</vt:lpstr>
      <vt:lpstr>PowerPoint Presentation</vt:lpstr>
      <vt:lpstr>THƯỜNG BIẾN Ở CÂY MẠ (ven bờ và giữa ruộng)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Nga</cp:lastModifiedBy>
  <cp:revision>199</cp:revision>
  <dcterms:created xsi:type="dcterms:W3CDTF">2017-12-07T05:37:52Z</dcterms:created>
  <dcterms:modified xsi:type="dcterms:W3CDTF">2023-12-12T16:53:53Z</dcterms:modified>
</cp:coreProperties>
</file>