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1" r:id="rId2"/>
    <p:sldId id="256" r:id="rId3"/>
    <p:sldId id="376" r:id="rId4"/>
    <p:sldId id="358" r:id="rId5"/>
    <p:sldId id="377" r:id="rId6"/>
    <p:sldId id="371" r:id="rId7"/>
    <p:sldId id="276" r:id="rId8"/>
    <p:sldId id="298" r:id="rId9"/>
    <p:sldId id="378" r:id="rId10"/>
    <p:sldId id="373" r:id="rId11"/>
    <p:sldId id="374" r:id="rId12"/>
    <p:sldId id="314" r:id="rId13"/>
    <p:sldId id="330" r:id="rId14"/>
    <p:sldId id="37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4B66"/>
    <a:srgbClr val="FBC6B0"/>
    <a:srgbClr val="AAE0F9"/>
    <a:srgbClr val="E0DFEF"/>
    <a:srgbClr val="D0E39A"/>
    <a:srgbClr val="F26343"/>
    <a:srgbClr val="FF9933"/>
    <a:srgbClr val="5DD2FF"/>
    <a:srgbClr val="FFCC99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30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19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46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323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98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546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387620" y="1207779"/>
            <a:ext cx="502606" cy="502606"/>
          </a:xfrm>
          <a:prstGeom prst="roundRect">
            <a:avLst/>
          </a:prstGeom>
          <a:solidFill>
            <a:srgbClr val="EF4B66"/>
          </a:solidFill>
          <a:ln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6669" y="1081110"/>
            <a:ext cx="10990520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Ask and answer questions about what social media the teens in </a:t>
            </a:r>
            <a:r>
              <a:rPr lang="en-US" sz="2400" b="1" dirty="0" smtClean="0">
                <a:solidFill>
                  <a:srgbClr val="FF9933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3</a:t>
            </a:r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use, why, and how often they use them.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5720" y="110513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546264" y="2122571"/>
            <a:ext cx="10936911" cy="3888917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Tom</a:t>
            </a:r>
            <a:r>
              <a:rPr lang="en-US" sz="3200" dirty="0" smtClean="0"/>
              <a:t>: What social media does </a:t>
            </a:r>
            <a:r>
              <a:rPr lang="en-US" sz="3200" u="sng" dirty="0" smtClean="0"/>
              <a:t>Ann</a:t>
            </a:r>
            <a:r>
              <a:rPr lang="en-US" sz="3200" dirty="0" smtClean="0"/>
              <a:t> use?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Nam</a:t>
            </a:r>
            <a:r>
              <a:rPr lang="en-US" sz="3200" dirty="0" smtClean="0"/>
              <a:t>: </a:t>
            </a:r>
            <a:r>
              <a:rPr lang="en-US" sz="3200" u="sng" dirty="0" smtClean="0"/>
              <a:t>She</a:t>
            </a:r>
            <a:r>
              <a:rPr lang="en-US" sz="3200" dirty="0" smtClean="0"/>
              <a:t> uses </a:t>
            </a:r>
            <a:r>
              <a:rPr lang="en-US" sz="3200" u="sng" dirty="0" smtClean="0"/>
              <a:t>YouTube</a:t>
            </a:r>
            <a:r>
              <a:rPr lang="en-US" sz="3200" dirty="0" smtClean="0"/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Tom</a:t>
            </a:r>
            <a:r>
              <a:rPr lang="en-US" sz="3200" dirty="0" smtClean="0"/>
              <a:t>: What does </a:t>
            </a:r>
            <a:r>
              <a:rPr lang="en-US" sz="3200" u="sng" dirty="0" smtClean="0"/>
              <a:t>she</a:t>
            </a:r>
            <a:r>
              <a:rPr lang="en-US" sz="3200" dirty="0" smtClean="0"/>
              <a:t> use it for?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Nam:</a:t>
            </a:r>
            <a:r>
              <a:rPr lang="en-US" sz="3200" dirty="0" smtClean="0"/>
              <a:t> </a:t>
            </a:r>
            <a:r>
              <a:rPr lang="en-US" sz="3200" u="sng" dirty="0" smtClean="0"/>
              <a:t>She uploads her videos and watch other people’s videos.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Tom</a:t>
            </a:r>
            <a:r>
              <a:rPr lang="en-US" sz="3200" dirty="0" smtClean="0"/>
              <a:t>: How often does </a:t>
            </a:r>
            <a:r>
              <a:rPr lang="en-US" sz="3200" u="sng" dirty="0" smtClean="0"/>
              <a:t>she</a:t>
            </a:r>
            <a:r>
              <a:rPr lang="en-US" sz="3200" dirty="0" smtClean="0"/>
              <a:t> use it?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3200" b="1" dirty="0" smtClean="0"/>
              <a:t>Nam</a:t>
            </a:r>
            <a:r>
              <a:rPr lang="en-US" sz="3200" dirty="0" smtClean="0"/>
              <a:t>: </a:t>
            </a:r>
            <a:r>
              <a:rPr lang="en-US" sz="3200" u="sng" dirty="0" smtClean="0"/>
              <a:t>Every day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438478" y="160296"/>
            <a:ext cx="1124773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SOCIAL MEDIA POPULAR AMONG TEENS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43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604692" y="1340129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7298" y="1359160"/>
            <a:ext cx="665557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groups. Discuss the following questions: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8" y="12358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982728" y="2103811"/>
            <a:ext cx="10515600" cy="2258237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3600" dirty="0" smtClean="0"/>
              <a:t>What social media do you use?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3600" dirty="0" smtClean="0"/>
              <a:t>How often do you use it?</a:t>
            </a: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sz="3600" dirty="0" smtClean="0"/>
              <a:t>What do you use it for?</a:t>
            </a:r>
          </a:p>
          <a:p>
            <a:pPr marL="0" indent="0">
              <a:lnSpc>
                <a:spcPct val="150000"/>
              </a:lnSpc>
              <a:buNone/>
            </a:pPr>
            <a:endParaRPr lang="en-US" sz="3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60083" y="5311737"/>
            <a:ext cx="1033824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Report your group’s results to the class.</a:t>
            </a:r>
            <a:endParaRPr lang="en-US" sz="32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8478" y="160296"/>
            <a:ext cx="1124773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SOCIAL MEDIA POPULAR AMONG TEENS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6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716667" y="1896217"/>
            <a:ext cx="97702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sz="3200" dirty="0" smtClean="0"/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dirty="0" smtClean="0"/>
              <a:t> Retell 2 ways of making requests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sz="3200" dirty="0" smtClean="0"/>
              <a:t> </a:t>
            </a:r>
            <a:r>
              <a:rPr lang="en-US" sz="3200" dirty="0" smtClean="0"/>
              <a:t>List </a:t>
            </a:r>
            <a:r>
              <a:rPr lang="en-US" sz="3200" dirty="0"/>
              <a:t>some popular social media among teens.</a:t>
            </a:r>
            <a:endParaRPr lang="en-US" sz="2000" dirty="0"/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673" y="2181284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4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6603" y="1195393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0394" y="2169849"/>
            <a:ext cx="8149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- Do </a:t>
            </a:r>
            <a:r>
              <a:rPr lang="en-US" sz="3600" dirty="0" smtClean="0"/>
              <a:t>exercises </a:t>
            </a:r>
            <a:r>
              <a:rPr lang="en-US" sz="3600" dirty="0" smtClean="0"/>
              <a:t>in the workbook.</a:t>
            </a:r>
            <a:endParaRPr lang="en-US" sz="3600" dirty="0">
              <a:effectLst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290" y="3324920"/>
            <a:ext cx="2875370" cy="287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hoclieu.vn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 smtClean="0">
                <a:latin typeface="Calibri" panose="020F0502020204030204" pitchFamily="34" charset="0"/>
              </a:rPr>
              <a:t>facebook.com/www.tienganhglobalsuccess.vn</a:t>
            </a:r>
            <a:r>
              <a:rPr lang="en-GB" b="1" i="1">
                <a:latin typeface="Calibri" panose="020F0502020204030204" pitchFamily="34" charset="0"/>
              </a:rPr>
              <a:t>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54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E5A82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E070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52248" y="169354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TEENAGERS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51660" y="6722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87" y="2717566"/>
            <a:ext cx="5847261" cy="38981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776" y="2352072"/>
            <a:ext cx="4299802" cy="4185141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3927147" y="17266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1" y="1558228"/>
            <a:ext cx="964452" cy="91649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294502" y="1839389"/>
            <a:ext cx="33603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4: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435147" y="379976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538750" y="1234448"/>
            <a:ext cx="1835914" cy="612205"/>
          </a:xfrm>
          <a:prstGeom prst="roundRect">
            <a:avLst/>
          </a:prstGeom>
          <a:solidFill>
            <a:srgbClr val="F37D91"/>
          </a:solidFill>
          <a:ln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942781" y="2464235"/>
            <a:ext cx="1835914" cy="617607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EVERYDAY ENGLISH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38750" y="3959290"/>
            <a:ext cx="1835914" cy="1081043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smtClean="0">
                <a:solidFill>
                  <a:schemeClr val="tx1"/>
                </a:solidFill>
                <a:effectLst/>
              </a:rPr>
              <a:t>SOCIAL MEDIA POPULAR AMONG TEENS 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740800" cy="61800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mtClean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80310" y="2017634"/>
            <a:ext cx="5740799" cy="1352054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vi-VN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read the 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dialogues 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Pay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attention to the highlighted sentences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2: Work in pairs. Make similar conversations, using the 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cues.</a:t>
            </a:r>
            <a:endParaRPr lang="en-US" sz="175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374664" y="1540551"/>
            <a:ext cx="1486074" cy="923684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456707" y="2773038"/>
            <a:ext cx="1486074" cy="1186251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4: COMMUNICATION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950737" y="5676276"/>
            <a:ext cx="1836497" cy="604154"/>
          </a:xfrm>
          <a:prstGeom prst="roundRect">
            <a:avLst/>
          </a:prstGeom>
          <a:solidFill>
            <a:srgbClr val="F37D91"/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8" idx="3"/>
            <a:endCxn id="27" idx="0"/>
          </p:cNvCxnSpPr>
          <p:nvPr/>
        </p:nvCxnSpPr>
        <p:spPr>
          <a:xfrm>
            <a:off x="2374664" y="4499812"/>
            <a:ext cx="1494322" cy="1176464"/>
          </a:xfrm>
          <a:prstGeom prst="curvedConnector2">
            <a:avLst/>
          </a:prstGeom>
          <a:ln w="57150">
            <a:solidFill>
              <a:srgbClr val="7192A9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0310" y="5635872"/>
            <a:ext cx="5757857" cy="68496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243" y="240612"/>
            <a:ext cx="964452" cy="91649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5588838" y="3526798"/>
            <a:ext cx="5749329" cy="1959602"/>
          </a:xfrm>
          <a:prstGeom prst="rect">
            <a:avLst/>
          </a:prstGeom>
          <a:solidFill>
            <a:srgbClr val="F7A5A5">
              <a:alpha val="50000"/>
            </a:srgbClr>
          </a:solidFill>
          <a:ln>
            <a:solidFill>
              <a:srgbClr val="719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vi-VN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vi-VN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 some posts on a forum about different social media and match the names of posters with their activities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vi-VN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vi-VN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in pairs. Ask and answer questions 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about the social media.</a:t>
            </a:r>
            <a:endParaRPr lang="en-US" sz="175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</a:t>
            </a:r>
            <a:r>
              <a:rPr lang="en-US" sz="175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Discussion &amp; reporting.</a:t>
            </a:r>
            <a:endParaRPr lang="en-US" sz="175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1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5" name="Round Single Corner Rectangle 14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4175095" y="157318"/>
            <a:ext cx="4401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CHATTING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612271" y="1203641"/>
            <a:ext cx="11527132" cy="1325563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</a:br>
            <a:r>
              <a:rPr lang="en-US" sz="3100" b="1" dirty="0">
                <a:latin typeface="+mn-lt"/>
                <a:ea typeface="+mn-ea"/>
                <a:cs typeface="+mn-cs"/>
              </a:rPr>
              <a:t>- </a:t>
            </a:r>
            <a:r>
              <a:rPr lang="en-US" sz="3100" b="1" dirty="0" smtClean="0">
                <a:latin typeface="+mn-lt"/>
                <a:ea typeface="+mn-ea"/>
                <a:cs typeface="+mn-cs"/>
              </a:rPr>
              <a:t>Answer the following </a:t>
            </a:r>
            <a:r>
              <a:rPr lang="en-US" sz="3100" b="1" dirty="0">
                <a:latin typeface="+mn-lt"/>
                <a:ea typeface="+mn-ea"/>
                <a:cs typeface="+mn-cs"/>
              </a:rPr>
              <a:t>questions:</a:t>
            </a:r>
            <a:br>
              <a:rPr lang="en-US" sz="3100" b="1" dirty="0">
                <a:latin typeface="+mn-lt"/>
                <a:ea typeface="+mn-ea"/>
                <a:cs typeface="+mn-cs"/>
              </a:rPr>
            </a:br>
            <a:endParaRPr lang="en-US" sz="3100" b="1" dirty="0">
              <a:latin typeface="+mn-lt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48936" y="2376827"/>
            <a:ext cx="11443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+ How do you say when you want </a:t>
            </a:r>
            <a:r>
              <a:rPr lang="en-US" sz="2800" dirty="0" err="1"/>
              <a:t>sb</a:t>
            </a:r>
            <a:r>
              <a:rPr lang="en-US" sz="2800" dirty="0"/>
              <a:t> to pass you a pen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748936" y="3093093"/>
            <a:ext cx="111730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+ How do you say when you want </a:t>
            </a:r>
            <a:r>
              <a:rPr lang="en-US" sz="2800" dirty="0" err="1"/>
              <a:t>sb</a:t>
            </a:r>
            <a:r>
              <a:rPr lang="en-US" sz="2800" dirty="0"/>
              <a:t> to tell you more about the music club?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748936" y="3750067"/>
            <a:ext cx="11173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+ What will we do if we want to ask politely somebody to do </a:t>
            </a:r>
            <a:r>
              <a:rPr lang="en-US" sz="2800" dirty="0" err="1"/>
              <a:t>sth</a:t>
            </a:r>
            <a:r>
              <a:rPr lang="en-US" sz="2800" dirty="0"/>
              <a:t>?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053737" y="4981303"/>
            <a:ext cx="1428206" cy="6966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696459" y="4867981"/>
            <a:ext cx="5788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MAKING REQUESTS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946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3" grpId="0"/>
      <p:bldP spid="4" grpId="0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33387" y="167689"/>
            <a:ext cx="707578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</a:t>
            </a:r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ENGLISH</a:t>
            </a:r>
            <a:endParaRPr lang="en-US" sz="3600" b="1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4692" y="1240149"/>
            <a:ext cx="502606" cy="502606"/>
          </a:xfrm>
          <a:prstGeom prst="roundRect">
            <a:avLst/>
          </a:prstGeom>
          <a:solidFill>
            <a:srgbClr val="EF4B66"/>
          </a:solidFill>
          <a:ln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0084" y="1279905"/>
            <a:ext cx="1124933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 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the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dialogues below.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Pay attention to the highlighted sentences.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7478" y="112757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"/>
          </p:nvPr>
        </p:nvSpPr>
        <p:spPr>
          <a:xfrm>
            <a:off x="838200" y="2121167"/>
            <a:ext cx="10001250" cy="157453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Student</a:t>
            </a:r>
            <a:r>
              <a:rPr lang="en-US" dirty="0" smtClean="0"/>
              <a:t>: 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Can you tell me more about the music club, </a:t>
            </a:r>
            <a:r>
              <a:rPr lang="en-US" dirty="0" smtClean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please?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School club leader</a:t>
            </a:r>
            <a:r>
              <a:rPr lang="en-US" dirty="0" smtClean="0"/>
              <a:t>: Certainly. It meets on Mondays and Thursdays.</a:t>
            </a:r>
          </a:p>
        </p:txBody>
      </p:sp>
      <p:pic>
        <p:nvPicPr>
          <p:cNvPr id="2" name="Track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6350" y="1673512"/>
            <a:ext cx="609600" cy="60960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838200" y="4350017"/>
            <a:ext cx="10515600" cy="15745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dirty="0" smtClean="0"/>
              <a:t>Student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</a:rPr>
              <a:t>Could you tell me the time it meets?</a:t>
            </a:r>
            <a:r>
              <a:rPr lang="en-US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 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b="1" dirty="0" smtClean="0"/>
              <a:t>School club leader</a:t>
            </a:r>
            <a:r>
              <a:rPr lang="en-US" dirty="0" smtClean="0"/>
              <a:t>: Yes, it’s after school, from 5:00 p.m. to 6:30 p.m.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000" b="92000" l="17476" r="79612">
                        <a14:foregroundMark x1="50485" y1="36000" x2="50485" y2="36000"/>
                      </a14:backgroundRemoval>
                    </a14:imgEffect>
                  </a14:imgLayer>
                </a14:imgProps>
              </a:ext>
            </a:extLst>
          </a:blip>
          <a:srcRect l="18801" t="11697" r="17121" b="10970"/>
          <a:stretch/>
        </p:blipFill>
        <p:spPr>
          <a:xfrm>
            <a:off x="119062" y="2632208"/>
            <a:ext cx="628650" cy="55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108" b="98649" l="8861" r="8860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150" y="4741177"/>
            <a:ext cx="7524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9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8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2" name="Round Single Corner Rectangle 11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ound Single Corner Rectangle 12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575205"/>
              </p:ext>
            </p:extLst>
          </p:nvPr>
        </p:nvGraphicFramePr>
        <p:xfrm>
          <a:off x="574765" y="1995394"/>
          <a:ext cx="11086011" cy="3097677"/>
        </p:xfrm>
        <a:graphic>
          <a:graphicData uri="http://schemas.openxmlformats.org/drawingml/2006/table">
            <a:tbl>
              <a:tblPr firstRow="1" firstCol="1" bandRow="1"/>
              <a:tblGrid>
                <a:gridCol w="4469205">
                  <a:extLst>
                    <a:ext uri="{9D8B030D-6E8A-4147-A177-3AD203B41FA5}">
                      <a16:colId xmlns:a16="http://schemas.microsoft.com/office/drawing/2014/main" val="1106798697"/>
                    </a:ext>
                  </a:extLst>
                </a:gridCol>
                <a:gridCol w="6616806">
                  <a:extLst>
                    <a:ext uri="{9D8B030D-6E8A-4147-A177-3AD203B41FA5}">
                      <a16:colId xmlns:a16="http://schemas.microsoft.com/office/drawing/2014/main" val="3020371258"/>
                    </a:ext>
                  </a:extLst>
                </a:gridCol>
              </a:tblGrid>
              <a:tr h="253993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Making requests</a:t>
                      </a:r>
                      <a:endParaRPr lang="en-US" sz="3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Examples</a:t>
                      </a:r>
                      <a:endParaRPr lang="en-US" sz="3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426572"/>
                  </a:ext>
                </a:extLst>
              </a:tr>
              <a:tr h="254903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- Can you…, please?</a:t>
                      </a:r>
                      <a:endParaRPr lang="en-US" sz="3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- Could you…(, please)?</a:t>
                      </a:r>
                      <a:endParaRPr lang="en-US" sz="3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635" algn="l">
                        <a:lnSpc>
                          <a:spcPct val="150000"/>
                        </a:lnSpc>
                        <a:spcBef>
                          <a:spcPts val="185"/>
                        </a:spcBef>
                        <a:spcAft>
                          <a:spcPts val="0"/>
                        </a:spcAft>
                      </a:pPr>
                      <a:r>
                        <a:rPr lang="en-US" sz="3200" i="1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-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Can you tell me more about the music club, please? </a:t>
                      </a:r>
                      <a:endParaRPr lang="en-US" sz="3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Bef>
                          <a:spcPts val="5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 Could you tell me the time it meets? </a:t>
                      </a:r>
                      <a:endParaRPr lang="en-US" sz="3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579355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33387" y="167689"/>
            <a:ext cx="707578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</a:t>
            </a:r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ENGLISH</a:t>
            </a:r>
            <a:endParaRPr lang="en-US" sz="3600" b="1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9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39976" y="1185966"/>
            <a:ext cx="878367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Make similar conversations, using the cues below.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37372" y="1165496"/>
            <a:ext cx="502606" cy="502606"/>
          </a:xfrm>
          <a:prstGeom prst="roundRect">
            <a:avLst/>
          </a:prstGeom>
          <a:solidFill>
            <a:srgbClr val="EF4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0157" y="10417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626833" y="2186727"/>
            <a:ext cx="107757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smtClean="0">
                <a:solidFill>
                  <a:srgbClr val="242021"/>
                </a:solidFill>
              </a:rPr>
              <a:t>Ask to borrow a book from your classmate.</a:t>
            </a:r>
          </a:p>
          <a:p>
            <a:pPr>
              <a:lnSpc>
                <a:spcPct val="150000"/>
              </a:lnSpc>
            </a:pPr>
            <a:endParaRPr lang="en-US" sz="3200" dirty="0" smtClean="0">
              <a:solidFill>
                <a:srgbClr val="242021"/>
              </a:solidFill>
            </a:endParaRP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en-US" sz="3200" smtClean="0"/>
              <a:t>Request some advice on how to do your science project.</a:t>
            </a:r>
            <a:endParaRPr lang="en-US" sz="3200" dirty="0" smtClean="0">
              <a:solidFill>
                <a:srgbClr val="24202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3387" y="167689"/>
            <a:ext cx="707578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</a:t>
            </a:r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ENGLISH</a:t>
            </a:r>
            <a:endParaRPr lang="en-US" sz="3600" b="1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ontent Placeholder 2"/>
          <p:cNvSpPr>
            <a:spLocks noGrp="1"/>
          </p:cNvSpPr>
          <p:nvPr>
            <p:ph idx="1"/>
          </p:nvPr>
        </p:nvSpPr>
        <p:spPr>
          <a:xfrm>
            <a:off x="86995" y="2958695"/>
            <a:ext cx="12030075" cy="794156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200" b="1" i="1" dirty="0" smtClean="0">
                <a:solidFill>
                  <a:srgbClr val="FF9933"/>
                </a:solidFill>
              </a:rPr>
              <a:t>Example</a:t>
            </a:r>
            <a:r>
              <a:rPr lang="en-US" sz="3200" i="1" dirty="0">
                <a:solidFill>
                  <a:srgbClr val="FF9933"/>
                </a:solidFill>
              </a:rPr>
              <a:t>:</a:t>
            </a:r>
            <a:r>
              <a:rPr lang="en-US" sz="3200" dirty="0">
                <a:solidFill>
                  <a:srgbClr val="FF9933"/>
                </a:solidFill>
              </a:rPr>
              <a:t> </a:t>
            </a:r>
            <a:r>
              <a:rPr lang="en-US" sz="3200" dirty="0" smtClean="0">
                <a:solidFill>
                  <a:srgbClr val="5DD2FF"/>
                </a:solidFill>
              </a:rPr>
              <a:t>Can </a:t>
            </a:r>
            <a:r>
              <a:rPr lang="en-US" sz="3200" dirty="0">
                <a:solidFill>
                  <a:srgbClr val="5DD2FF"/>
                </a:solidFill>
              </a:rPr>
              <a:t>you lend me your book that you finished reading, please? </a:t>
            </a: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61925" y="4469073"/>
            <a:ext cx="12030075" cy="7941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3200" b="1" i="1" dirty="0" smtClean="0">
                <a:solidFill>
                  <a:srgbClr val="FF9933"/>
                </a:solidFill>
              </a:rPr>
              <a:t>Example</a:t>
            </a:r>
            <a:r>
              <a:rPr lang="en-US" sz="3200" i="1" dirty="0" smtClean="0">
                <a:solidFill>
                  <a:srgbClr val="FF9933"/>
                </a:solidFill>
              </a:rPr>
              <a:t>:</a:t>
            </a:r>
            <a:r>
              <a:rPr lang="en-US" sz="3200" dirty="0">
                <a:solidFill>
                  <a:srgbClr val="FF9933"/>
                </a:solidFill>
              </a:rPr>
              <a:t> </a:t>
            </a:r>
            <a:r>
              <a:rPr lang="en-US" sz="3200" dirty="0">
                <a:solidFill>
                  <a:srgbClr val="5DD2FF"/>
                </a:solidFill>
              </a:rPr>
              <a:t>Could you tell me how to start a science project? </a:t>
            </a: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4" grpId="0" build="p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423717" y="1225829"/>
            <a:ext cx="502606" cy="502606"/>
          </a:xfrm>
          <a:prstGeom prst="roundRect">
            <a:avLst/>
          </a:prstGeom>
          <a:solidFill>
            <a:srgbClr val="EF4B66"/>
          </a:solidFill>
          <a:ln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9109" y="1155503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some posts on a forum about different social media and match the names of the posters with their activities.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6503" y="11215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478" y="160296"/>
            <a:ext cx="1124773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SOCIAL MEDIA POPULAR AMONG TEENS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49753"/>
          <a:stretch/>
        </p:blipFill>
        <p:spPr>
          <a:xfrm>
            <a:off x="108654" y="2060757"/>
            <a:ext cx="5632397" cy="199212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/>
          <a:srcRect t="52382"/>
          <a:stretch/>
        </p:blipFill>
        <p:spPr>
          <a:xfrm>
            <a:off x="108654" y="4127141"/>
            <a:ext cx="5632397" cy="18878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b="49417"/>
          <a:stretch/>
        </p:blipFill>
        <p:spPr>
          <a:xfrm>
            <a:off x="5723603" y="2046286"/>
            <a:ext cx="6468397" cy="197910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/>
          <a:srcRect t="50338"/>
          <a:stretch/>
        </p:blipFill>
        <p:spPr>
          <a:xfrm>
            <a:off x="5803141" y="4118361"/>
            <a:ext cx="6313929" cy="189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620" y="-7620"/>
            <a:ext cx="12192000" cy="1083309"/>
            <a:chOff x="0" y="-3"/>
            <a:chExt cx="12192000" cy="1083309"/>
          </a:xfrm>
        </p:grpSpPr>
        <p:sp>
          <p:nvSpPr>
            <p:cNvPr id="16" name="Round Single Corner Rectangle 15"/>
            <p:cNvSpPr/>
            <p:nvPr/>
          </p:nvSpPr>
          <p:spPr>
            <a:xfrm flipV="1">
              <a:off x="0" y="1741"/>
              <a:ext cx="12192000" cy="1081565"/>
            </a:xfrm>
            <a:prstGeom prst="round1Rect">
              <a:avLst/>
            </a:prstGeom>
            <a:solidFill>
              <a:srgbClr val="F3F6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0" y="-3"/>
              <a:ext cx="12109450" cy="996951"/>
            </a:xfrm>
            <a:prstGeom prst="round1Rect">
              <a:avLst/>
            </a:prstGeom>
            <a:solidFill>
              <a:srgbClr val="D8E5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0" y="-3"/>
              <a:ext cx="12014200" cy="914401"/>
            </a:xfrm>
            <a:prstGeom prst="round1Rect">
              <a:avLst/>
            </a:prstGeom>
            <a:solidFill>
              <a:srgbClr val="7192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423717" y="1225829"/>
            <a:ext cx="502606" cy="502606"/>
          </a:xfrm>
          <a:prstGeom prst="roundRect">
            <a:avLst/>
          </a:prstGeom>
          <a:solidFill>
            <a:srgbClr val="EF4B66"/>
          </a:solidFill>
          <a:ln>
            <a:solidFill>
              <a:srgbClr val="EF4B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9109" y="1155503"/>
            <a:ext cx="1033824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some posts on a forum about different social media and match the names of the posters with their activities.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6503" y="11215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478" y="160296"/>
            <a:ext cx="1124773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SOCIAL MEDIA POPULAR AMONG TEENS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2845" y="1829393"/>
            <a:ext cx="4624387" cy="47027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637" y="2066314"/>
            <a:ext cx="1838367" cy="4276026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914650" y="2562225"/>
            <a:ext cx="3338195" cy="714375"/>
          </a:xfrm>
          <a:prstGeom prst="straightConnector1">
            <a:avLst/>
          </a:prstGeom>
          <a:ln w="57150">
            <a:solidFill>
              <a:srgbClr val="E0DFE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914650" y="3633132"/>
            <a:ext cx="3338195" cy="1449513"/>
          </a:xfrm>
          <a:prstGeom prst="straightConnector1">
            <a:avLst/>
          </a:prstGeom>
          <a:ln w="57150">
            <a:solidFill>
              <a:srgbClr val="D0E3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2914648" y="3633132"/>
            <a:ext cx="3338196" cy="2352537"/>
          </a:xfrm>
          <a:prstGeom prst="straightConnector1">
            <a:avLst/>
          </a:prstGeom>
          <a:ln w="57150">
            <a:solidFill>
              <a:srgbClr val="D0E39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2914646" y="2276554"/>
            <a:ext cx="3338198" cy="2434394"/>
          </a:xfrm>
          <a:prstGeom prst="straightConnector1">
            <a:avLst/>
          </a:prstGeom>
          <a:ln w="57150">
            <a:solidFill>
              <a:srgbClr val="AAE0F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endCxn id="3" idx="1"/>
          </p:cNvCxnSpPr>
          <p:nvPr/>
        </p:nvCxnSpPr>
        <p:spPr>
          <a:xfrm flipV="1">
            <a:off x="2914646" y="4180776"/>
            <a:ext cx="3338199" cy="1596696"/>
          </a:xfrm>
          <a:prstGeom prst="straightConnector1">
            <a:avLst/>
          </a:prstGeom>
          <a:ln w="57150">
            <a:solidFill>
              <a:srgbClr val="FBC6B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84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5019</TotalTime>
  <Words>528</Words>
  <Application>Microsoft Office PowerPoint</Application>
  <PresentationFormat>Widescreen</PresentationFormat>
  <Paragraphs>90</Paragraphs>
  <Slides>14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Adobe Gothic Std B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 - Answer the following questions: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Giang Do</cp:lastModifiedBy>
  <cp:revision>277</cp:revision>
  <dcterms:created xsi:type="dcterms:W3CDTF">2020-12-09T02:04:09Z</dcterms:created>
  <dcterms:modified xsi:type="dcterms:W3CDTF">2023-05-11T08:38:58Z</dcterms:modified>
</cp:coreProperties>
</file>