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49" r:id="rId4"/>
    <p:sldId id="356" r:id="rId5"/>
    <p:sldId id="357" r:id="rId6"/>
    <p:sldId id="358" r:id="rId7"/>
    <p:sldId id="359" r:id="rId8"/>
    <p:sldId id="350" r:id="rId9"/>
    <p:sldId id="343" r:id="rId10"/>
    <p:sldId id="344" r:id="rId11"/>
    <p:sldId id="362" r:id="rId12"/>
    <p:sldId id="363" r:id="rId13"/>
    <p:sldId id="361" r:id="rId14"/>
    <p:sldId id="364" r:id="rId15"/>
  </p:sldIdLst>
  <p:sldSz cx="101504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1286" y="1122363"/>
            <a:ext cx="86279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8810" y="3602038"/>
            <a:ext cx="761285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263934" y="365125"/>
            <a:ext cx="2188696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97846" y="365125"/>
            <a:ext cx="6439208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2559" y="1709740"/>
            <a:ext cx="87547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2559" y="4589465"/>
            <a:ext cx="87547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7845" y="1825625"/>
            <a:ext cx="4313952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38678" y="1825625"/>
            <a:ext cx="4313952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167" y="365127"/>
            <a:ext cx="8754785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168" y="1681163"/>
            <a:ext cx="42941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9168" y="2505075"/>
            <a:ext cx="4294126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38679" y="1681163"/>
            <a:ext cx="43152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38679" y="2505075"/>
            <a:ext cx="4315274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167" y="457200"/>
            <a:ext cx="327379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5274" y="987427"/>
            <a:ext cx="513867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9167" y="2057400"/>
            <a:ext cx="327379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167" y="457200"/>
            <a:ext cx="327379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315274" y="987427"/>
            <a:ext cx="5138678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9167" y="2057400"/>
            <a:ext cx="327379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7845" y="365127"/>
            <a:ext cx="8754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845" y="1825625"/>
            <a:ext cx="87547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845" y="6356352"/>
            <a:ext cx="2283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012F6-B312-49EC-8AB0-35CF0699D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2345" y="6356352"/>
            <a:ext cx="3425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8773" y="6356352"/>
            <a:ext cx="2283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E096-3241-42B4-8F9E-807A0D700A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tags" Target="../tags/tag1.xml"/><Relationship Id="rId2" Type="http://schemas.microsoft.com/office/2007/relationships/media" Target="file:///C:\Users\acer\Downloads\TRUY&#7872;N%20THUY&#7870;T%20H&#7890;%20G&#431;&#416;M%20-%20Truy&#7879;n%20c&#7893;%20t&#237;ch%20hay%20nh&#7845;t%20-%20Phim%20ho&#7841;t%20h&#236;nh%20hay%20nh&#7845;t%20-%20Fairy%20Tales.mp4" TargetMode="External"/><Relationship Id="rId1" Type="http://schemas.openxmlformats.org/officeDocument/2006/relationships/video" Target="file:///C:\Users\acer\Downloads\TRUY&#7872;N%20THUY&#7870;T%20H&#7890;%20G&#431;&#416;M%20-%20Truy&#7879;n%20c&#7893;%20t&#237;ch%20hay%20nh&#7845;t%20-%20Phim%20ho&#7841;t%20h&#236;nh%20hay%20nh&#7845;t%20-%20Fairy%20Tales.mp4" TargetMode="Externa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tags" Target="../tags/tag2.xml"/><Relationship Id="rId2" Type="http://schemas.microsoft.com/office/2007/relationships/media" Target="file:///C:\Users\acer\Downloads\Ph&#249;ng%20H&#432;ng%20&#273;&#7843;%20h&#7893;,%20di&#7879;t%20Cao%20Ch&#237;nh%20B&#236;nh%20_%20PHIM%20HO&#7840;T%20H&#204;NH%20L&#7882;CH%20S&#7916;%20VI&#7878;T%20NAM%20HAY%20NH&#7844;T.mp4" TargetMode="External"/><Relationship Id="rId1" Type="http://schemas.openxmlformats.org/officeDocument/2006/relationships/video" Target="file:///C:\Users\acer\Downloads\Ph&#249;ng%20H&#432;ng%20&#273;&#7843;%20h&#7893;,%20di&#7879;t%20Cao%20Ch&#237;nh%20B&#236;nh%20_%20PHIM%20HO&#7840;T%20H&#204;NH%20L&#7882;CH%20S&#7916;%20VI&#7878;T%20NAM%20HAY%20NH&#7844;T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7730" y="238125"/>
            <a:ext cx="6344285" cy="584835"/>
          </a:xfrm>
          <a:prstGeom prst="rect">
            <a:avLst/>
          </a:prstGeom>
        </p:spPr>
        <p:txBody>
          <a:bodyPr vert="horz" lIns="91440" tIns="45721" rIns="91440" bIns="45721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ĐỊA PHƯƠNG</a:t>
            </a:r>
            <a:r>
              <a:rPr lang="vi-VN" altLang="nl-NL" sz="28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TP HÀ </a:t>
            </a:r>
            <a:r>
              <a:rPr lang="vi-VN" altLang="nl-NL" sz="28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vi-VN" altLang="nl-NL" sz="28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81380" y="3260725"/>
            <a:ext cx="8067675" cy="706120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457835" y="822960"/>
            <a:ext cx="923480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Tiết 1+2+3+4: </a:t>
            </a:r>
            <a:endParaRPr lang="vi-VN" sz="4000" b="1" dirty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Chủ </a:t>
            </a:r>
            <a:r>
              <a:rPr lang="vi-VN" sz="4000" b="1" dirty="0">
                <a:solidFill>
                  <a:srgbClr val="FF0000"/>
                </a:solidFill>
              </a:rPr>
              <a:t>đề 1: LỊCH SỬ HÀ NỘI TỪ THỜI NGUYÊN THUỶ ĐẾN THẾ KỈ 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881380" y="4050665"/>
            <a:ext cx="85928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Lang – Âu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b="1" dirty="0"/>
          </a:p>
        </p:txBody>
      </p:sp>
      <p:sp>
        <p:nvSpPr>
          <p:cNvPr id="9" name="Hộp Văn bản 8"/>
          <p:cNvSpPr txBox="1"/>
          <p:nvPr/>
        </p:nvSpPr>
        <p:spPr>
          <a:xfrm>
            <a:off x="881380" y="4829810"/>
            <a:ext cx="8870315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gianh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 rotWithShape="1">
          <a:blip r:embed="rId1"/>
          <a:srcRect b="19669"/>
          <a:stretch>
            <a:fillRect/>
          </a:stretch>
        </p:blipFill>
        <p:spPr>
          <a:xfrm>
            <a:off x="286385" y="4025265"/>
            <a:ext cx="2326640" cy="157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" y="2189480"/>
            <a:ext cx="2345690" cy="160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" y="294005"/>
            <a:ext cx="2305685" cy="15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/>
          <p:cNvSpPr txBox="1"/>
          <p:nvPr/>
        </p:nvSpPr>
        <p:spPr>
          <a:xfrm>
            <a:off x="2745740" y="294005"/>
            <a:ext cx="3814445" cy="5631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i="0" dirty="0">
                <a:solidFill>
                  <a:srgbClr val="FF0000"/>
                </a:solidFill>
                <a:effectLst/>
              </a:rPr>
              <a:t>Di </a:t>
            </a:r>
            <a:r>
              <a:rPr lang="vi-VN" sz="2000" b="1" i="0" dirty="0" err="1">
                <a:solidFill>
                  <a:srgbClr val="FF0000"/>
                </a:solidFill>
                <a:effectLst/>
              </a:rPr>
              <a:t>chỉ</a:t>
            </a:r>
            <a:r>
              <a:rPr lang="vi-VN" sz="2000" b="1" i="0" dirty="0">
                <a:solidFill>
                  <a:srgbClr val="FF0000"/>
                </a:solidFill>
                <a:effectLst/>
              </a:rPr>
              <a:t> </a:t>
            </a:r>
            <a:r>
              <a:rPr lang="vi-VN" sz="2000" b="1" i="0" dirty="0" err="1">
                <a:solidFill>
                  <a:srgbClr val="FF0000"/>
                </a:solidFill>
                <a:effectLst/>
              </a:rPr>
              <a:t>Đình</a:t>
            </a:r>
            <a:r>
              <a:rPr lang="vi-VN" sz="2000" b="1" i="0" dirty="0">
                <a:solidFill>
                  <a:srgbClr val="FF0000"/>
                </a:solidFill>
                <a:effectLst/>
              </a:rPr>
              <a:t> </a:t>
            </a:r>
            <a:r>
              <a:rPr lang="vi-VN" sz="2000" b="1" i="0" dirty="0" err="1">
                <a:solidFill>
                  <a:srgbClr val="FF0000"/>
                </a:solidFill>
                <a:effectLst/>
              </a:rPr>
              <a:t>Tràng</a:t>
            </a:r>
            <a:r>
              <a:rPr lang="vi-VN" sz="2000" b="1" i="0" dirty="0">
                <a:solidFill>
                  <a:srgbClr val="FF0000"/>
                </a:solidFill>
                <a:effectLst/>
              </a:rPr>
              <a:t> (Đông Anh)</a:t>
            </a:r>
            <a:endParaRPr lang="vi-VN" sz="2000" b="0" i="0" dirty="0">
              <a:effectLst/>
            </a:endParaRPr>
          </a:p>
          <a:p>
            <a:pPr algn="just">
              <a:lnSpc>
                <a:spcPct val="120000"/>
              </a:lnSpc>
            </a:pPr>
            <a:r>
              <a:rPr lang="vi-VN" sz="2000" b="1" i="0" dirty="0">
                <a:effectLst/>
              </a:rPr>
              <a:t>– </a:t>
            </a:r>
            <a:r>
              <a:rPr lang="vi-VN" sz="2000" b="1" i="0" dirty="0" err="1">
                <a:effectLst/>
              </a:rPr>
              <a:t>Đồ</a:t>
            </a:r>
            <a:r>
              <a:rPr lang="vi-VN" sz="2000" b="1" i="0" dirty="0">
                <a:effectLst/>
              </a:rPr>
              <a:t> </a:t>
            </a:r>
            <a:r>
              <a:rPr lang="vi-VN" sz="2000" b="1" i="0" dirty="0" err="1">
                <a:effectLst/>
              </a:rPr>
              <a:t>đá</a:t>
            </a:r>
            <a:r>
              <a:rPr lang="vi-VN" sz="2000" b="1" i="0" dirty="0">
                <a:effectLst/>
              </a:rPr>
              <a:t>:</a:t>
            </a:r>
            <a:r>
              <a:rPr lang="vi-VN" sz="2000" b="0" i="0" dirty="0">
                <a:effectLst/>
              </a:rPr>
              <a:t> 708 </a:t>
            </a:r>
            <a:r>
              <a:rPr lang="vi-VN" sz="2000" b="0" i="0" dirty="0" err="1">
                <a:effectLst/>
              </a:rPr>
              <a:t>hiện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vật</a:t>
            </a:r>
            <a:r>
              <a:rPr lang="vi-VN" sz="2000" b="0" i="0" dirty="0">
                <a:effectLst/>
              </a:rPr>
              <a:t> (</a:t>
            </a:r>
            <a:r>
              <a:rPr lang="vi-VN" sz="2000" b="0" i="0" dirty="0" err="1">
                <a:effectLst/>
              </a:rPr>
              <a:t>rìu</a:t>
            </a:r>
            <a:r>
              <a:rPr lang="vi-VN" sz="2000" b="0" i="0" dirty="0">
                <a:effectLst/>
              </a:rPr>
              <a:t>, bôn, </a:t>
            </a:r>
            <a:r>
              <a:rPr lang="vi-VN" sz="2000" b="0" i="0" dirty="0" err="1">
                <a:effectLst/>
              </a:rPr>
              <a:t>đục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bàn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mài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dọi</a:t>
            </a:r>
            <a:r>
              <a:rPr lang="vi-VN" sz="2000" b="0" i="0" dirty="0">
                <a:effectLst/>
              </a:rPr>
              <a:t> xe </a:t>
            </a:r>
            <a:r>
              <a:rPr lang="vi-VN" sz="2000" b="0" i="0" dirty="0" err="1">
                <a:effectLst/>
              </a:rPr>
              <a:t>chỉ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hòn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ghè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chì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lưới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nạo</a:t>
            </a:r>
            <a:r>
              <a:rPr lang="vi-VN" sz="2000" b="0" i="0" dirty="0">
                <a:effectLst/>
              </a:rPr>
              <a:t>, khuôn </a:t>
            </a:r>
            <a:r>
              <a:rPr lang="vi-VN" sz="2000" b="0" i="0" dirty="0" err="1">
                <a:effectLst/>
              </a:rPr>
              <a:t>đúc</a:t>
            </a:r>
            <a:r>
              <a:rPr lang="vi-VN" sz="2000" b="0" i="0" dirty="0">
                <a:effectLst/>
              </a:rPr>
              <a:t>); </a:t>
            </a:r>
            <a:r>
              <a:rPr lang="vi-VN" sz="2000" b="0" i="0" dirty="0" err="1">
                <a:effectLst/>
              </a:rPr>
              <a:t>đồ</a:t>
            </a:r>
            <a:r>
              <a:rPr lang="vi-VN" sz="2000" b="0" i="0" dirty="0">
                <a:effectLst/>
              </a:rPr>
              <a:t> trang </a:t>
            </a:r>
            <a:r>
              <a:rPr lang="vi-VN" sz="2000" b="0" i="0" dirty="0" err="1">
                <a:effectLst/>
              </a:rPr>
              <a:t>sức</a:t>
            </a:r>
            <a:r>
              <a:rPr lang="vi-VN" sz="2000" b="0" i="0" dirty="0">
                <a:effectLst/>
              </a:rPr>
              <a:t> 108 </a:t>
            </a:r>
            <a:r>
              <a:rPr lang="vi-VN" sz="2000" b="0" i="0" dirty="0" err="1">
                <a:effectLst/>
              </a:rPr>
              <a:t>hiện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vật</a:t>
            </a:r>
            <a:r>
              <a:rPr lang="vi-VN" sz="2000" b="0" i="0" dirty="0">
                <a:effectLst/>
              </a:rPr>
              <a:t> (</a:t>
            </a:r>
            <a:r>
              <a:rPr lang="vi-VN" sz="2000" b="0" i="0" dirty="0" err="1">
                <a:effectLst/>
              </a:rPr>
              <a:t>vòng</a:t>
            </a:r>
            <a:r>
              <a:rPr lang="vi-VN" sz="2000" b="0" i="0" dirty="0">
                <a:effectLst/>
              </a:rPr>
              <a:t> tay, khuyên tai, </a:t>
            </a:r>
            <a:r>
              <a:rPr lang="vi-VN" sz="2000" b="0" i="0" dirty="0" err="1">
                <a:effectLst/>
              </a:rPr>
              <a:t>nhẫn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hạt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chuỗi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lõi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vòng</a:t>
            </a:r>
            <a:r>
              <a:rPr lang="vi-VN" sz="2000" b="0" i="0" dirty="0">
                <a:effectLst/>
              </a:rPr>
              <a:t>).</a:t>
            </a:r>
            <a:endParaRPr lang="vi-VN" sz="2000" b="0" i="0" dirty="0">
              <a:effectLst/>
            </a:endParaRPr>
          </a:p>
          <a:p>
            <a:pPr algn="just">
              <a:lnSpc>
                <a:spcPct val="120000"/>
              </a:lnSpc>
            </a:pPr>
            <a:r>
              <a:rPr lang="vi-VN" sz="2000" b="1" i="0" dirty="0">
                <a:effectLst/>
              </a:rPr>
              <a:t>– </a:t>
            </a:r>
            <a:r>
              <a:rPr lang="vi-VN" sz="2000" b="1" i="0" dirty="0" err="1">
                <a:effectLst/>
              </a:rPr>
              <a:t>Đồ</a:t>
            </a:r>
            <a:r>
              <a:rPr lang="vi-VN" sz="2000" b="1" i="0" dirty="0">
                <a:effectLst/>
              </a:rPr>
              <a:t> </a:t>
            </a:r>
            <a:r>
              <a:rPr lang="vi-VN" sz="2000" b="1" i="0" dirty="0" err="1">
                <a:effectLst/>
              </a:rPr>
              <a:t>đồng</a:t>
            </a:r>
            <a:r>
              <a:rPr lang="vi-VN" sz="2000" b="1" i="0" dirty="0">
                <a:effectLst/>
              </a:rPr>
              <a:t> thau:</a:t>
            </a:r>
            <a:r>
              <a:rPr lang="vi-VN" sz="2000" b="0" i="0" dirty="0">
                <a:effectLst/>
              </a:rPr>
              <a:t> 254 </a:t>
            </a:r>
            <a:r>
              <a:rPr lang="vi-VN" sz="2000" b="0" i="0" dirty="0" err="1">
                <a:effectLst/>
              </a:rPr>
              <a:t>hiện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vật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sắt</a:t>
            </a:r>
            <a:r>
              <a:rPr lang="vi-VN" sz="2000" b="0" i="0" dirty="0">
                <a:effectLst/>
              </a:rPr>
              <a:t> 2 </a:t>
            </a:r>
            <a:r>
              <a:rPr lang="vi-VN" sz="2000" b="0" i="0" dirty="0" err="1">
                <a:effectLst/>
              </a:rPr>
              <a:t>hiện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vật</a:t>
            </a:r>
            <a:endParaRPr lang="vi-VN" sz="2000" b="0" i="0" dirty="0">
              <a:effectLst/>
            </a:endParaRPr>
          </a:p>
          <a:p>
            <a:pPr algn="just">
              <a:lnSpc>
                <a:spcPct val="120000"/>
              </a:lnSpc>
            </a:pPr>
            <a:r>
              <a:rPr lang="vi-VN" sz="2000" b="1" i="0" dirty="0">
                <a:effectLst/>
              </a:rPr>
              <a:t>– </a:t>
            </a:r>
            <a:r>
              <a:rPr lang="vi-VN" sz="2000" b="1" i="0" dirty="0" err="1">
                <a:effectLst/>
              </a:rPr>
              <a:t>Đồ</a:t>
            </a:r>
            <a:r>
              <a:rPr lang="vi-VN" sz="2000" b="1" i="0" dirty="0">
                <a:effectLst/>
              </a:rPr>
              <a:t> </a:t>
            </a:r>
            <a:r>
              <a:rPr lang="vi-VN" sz="2000" b="1" i="0" dirty="0" err="1">
                <a:effectLst/>
              </a:rPr>
              <a:t>gốm</a:t>
            </a:r>
            <a:r>
              <a:rPr lang="vi-VN" sz="2000" b="1" i="0" dirty="0">
                <a:effectLst/>
              </a:rPr>
              <a:t> nguyên </a:t>
            </a:r>
            <a:r>
              <a:rPr lang="vi-VN" sz="2000" b="1" i="0" dirty="0" err="1">
                <a:effectLst/>
              </a:rPr>
              <a:t>và</a:t>
            </a:r>
            <a:r>
              <a:rPr lang="vi-VN" sz="2000" b="1" i="0" dirty="0">
                <a:effectLst/>
              </a:rPr>
              <a:t> </a:t>
            </a:r>
            <a:r>
              <a:rPr lang="vi-VN" sz="2000" b="1" i="0" dirty="0" err="1">
                <a:effectLst/>
              </a:rPr>
              <a:t>đồ</a:t>
            </a:r>
            <a:r>
              <a:rPr lang="vi-VN" sz="2000" b="1" i="0" dirty="0">
                <a:effectLst/>
              </a:rPr>
              <a:t> </a:t>
            </a:r>
            <a:r>
              <a:rPr lang="vi-VN" sz="2000" b="1" i="0" dirty="0" err="1">
                <a:effectLst/>
              </a:rPr>
              <a:t>đất</a:t>
            </a:r>
            <a:r>
              <a:rPr lang="vi-VN" sz="2000" b="1" i="0" dirty="0">
                <a:effectLst/>
              </a:rPr>
              <a:t> nung:</a:t>
            </a:r>
            <a:r>
              <a:rPr lang="vi-VN" sz="2000" b="0" i="0" dirty="0">
                <a:effectLst/>
              </a:rPr>
              <a:t> 582 </a:t>
            </a:r>
            <a:r>
              <a:rPr lang="vi-VN" sz="2000" b="0" i="0" dirty="0" err="1">
                <a:effectLst/>
              </a:rPr>
              <a:t>hiện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vật</a:t>
            </a:r>
            <a:r>
              <a:rPr lang="vi-VN" sz="2000" b="0" i="0" dirty="0">
                <a:effectLst/>
              </a:rPr>
              <a:t> (bi, </a:t>
            </a:r>
            <a:r>
              <a:rPr lang="vi-VN" sz="2000" b="0" i="0" dirty="0" err="1">
                <a:effectLst/>
              </a:rPr>
              <a:t>dọi</a:t>
            </a:r>
            <a:r>
              <a:rPr lang="vi-VN" sz="2000" b="0" i="0" dirty="0">
                <a:effectLst/>
              </a:rPr>
              <a:t> xe </a:t>
            </a:r>
            <a:r>
              <a:rPr lang="vi-VN" sz="2000" b="0" i="0" dirty="0" err="1">
                <a:effectLst/>
              </a:rPr>
              <a:t>chỉ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chì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lưới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nồi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bát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chén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đĩa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lọ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bình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vò</a:t>
            </a:r>
            <a:r>
              <a:rPr lang="vi-VN" sz="2000" b="0" i="0" dirty="0">
                <a:effectLst/>
              </a:rPr>
              <a:t>, </a:t>
            </a:r>
            <a:r>
              <a:rPr lang="vi-VN" sz="2000" b="0" i="0" dirty="0" err="1">
                <a:effectLst/>
              </a:rPr>
              <a:t>tượng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hình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đầu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người</a:t>
            </a:r>
            <a:r>
              <a:rPr lang="vi-VN" sz="2000" b="0" i="0" dirty="0">
                <a:effectLst/>
              </a:rPr>
              <a:t> (</a:t>
            </a:r>
            <a:r>
              <a:rPr lang="vi-VN" sz="2000" b="0" i="0" dirty="0" err="1">
                <a:effectLst/>
              </a:rPr>
              <a:t>và</a:t>
            </a:r>
            <a:r>
              <a:rPr lang="vi-VN" sz="2000" b="0" i="0" dirty="0">
                <a:effectLst/>
              </a:rPr>
              <a:t> 68.744 </a:t>
            </a:r>
            <a:r>
              <a:rPr lang="vi-VN" sz="2000" b="0" i="0" dirty="0" err="1">
                <a:effectLst/>
              </a:rPr>
              <a:t>mảnh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gốm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vỡ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các</a:t>
            </a:r>
            <a:r>
              <a:rPr lang="vi-VN" sz="2000" b="0" i="0" dirty="0">
                <a:effectLst/>
              </a:rPr>
              <a:t> </a:t>
            </a:r>
            <a:r>
              <a:rPr lang="vi-VN" sz="2000" b="0" i="0" dirty="0" err="1">
                <a:effectLst/>
              </a:rPr>
              <a:t>loại</a:t>
            </a:r>
            <a:r>
              <a:rPr lang="vi-VN" sz="2000" b="0" i="0" dirty="0">
                <a:effectLst/>
              </a:rPr>
              <a:t>.</a:t>
            </a:r>
            <a:endParaRPr lang="vi-VN" sz="2000" b="0" i="0" dirty="0">
              <a:effectLst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314960" y="5904865"/>
            <a:ext cx="9521190" cy="953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vi-VN" sz="2800" b="1" dirty="0" err="1">
                <a:solidFill>
                  <a:srgbClr val="FF0000"/>
                </a:solidFill>
              </a:rPr>
              <a:t>Dựa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vào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các</a:t>
            </a:r>
            <a:r>
              <a:rPr lang="vi-VN" sz="2800" b="1" dirty="0">
                <a:solidFill>
                  <a:srgbClr val="FF0000"/>
                </a:solidFill>
              </a:rPr>
              <a:t> thông tin trên, </a:t>
            </a:r>
            <a:r>
              <a:rPr lang="vi-VN" sz="2800" b="1" dirty="0" err="1">
                <a:solidFill>
                  <a:srgbClr val="FF0000"/>
                </a:solidFill>
              </a:rPr>
              <a:t>hãy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nhận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xét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về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quá</a:t>
            </a:r>
            <a:r>
              <a:rPr lang="vi-VN" sz="2800" b="1" dirty="0">
                <a:solidFill>
                  <a:srgbClr val="FF0000"/>
                </a:solidFill>
              </a:rPr>
              <a:t> trinh cư </a:t>
            </a:r>
            <a:r>
              <a:rPr lang="vi-VN" sz="2800" b="1" dirty="0" err="1">
                <a:solidFill>
                  <a:srgbClr val="FF0000"/>
                </a:solidFill>
              </a:rPr>
              <a:t>trú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của</a:t>
            </a:r>
            <a:r>
              <a:rPr lang="vi-VN" sz="2800" b="1" dirty="0">
                <a:solidFill>
                  <a:srgbClr val="FF0000"/>
                </a:solidFill>
              </a:rPr>
              <a:t> con </a:t>
            </a:r>
            <a:r>
              <a:rPr lang="vi-VN" sz="2800" b="1" dirty="0" err="1">
                <a:solidFill>
                  <a:srgbClr val="FF0000"/>
                </a:solidFill>
              </a:rPr>
              <a:t>người</a:t>
            </a:r>
            <a:r>
              <a:rPr lang="vi-VN" sz="2800" b="1" dirty="0">
                <a:solidFill>
                  <a:srgbClr val="FF0000"/>
                </a:solidFill>
              </a:rPr>
              <a:t> ở </a:t>
            </a:r>
            <a:r>
              <a:rPr lang="vi-VN" sz="2800" b="1" dirty="0" err="1">
                <a:solidFill>
                  <a:srgbClr val="FF0000"/>
                </a:solidFill>
              </a:rPr>
              <a:t>Hà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Nội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thời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tiền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sử</a:t>
            </a:r>
            <a:r>
              <a:rPr lang="vi-VN" sz="2800" b="1" dirty="0">
                <a:solidFill>
                  <a:srgbClr val="FF0000"/>
                </a:solidFill>
              </a:rPr>
              <a:t>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26695"/>
            <a:ext cx="3215005" cy="21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ộp Văn bản 18"/>
          <p:cNvSpPr txBox="1"/>
          <p:nvPr/>
        </p:nvSpPr>
        <p:spPr>
          <a:xfrm>
            <a:off x="6767830" y="2531745"/>
            <a:ext cx="3050540" cy="1004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b="1" i="0" dirty="0">
                <a:solidFill>
                  <a:srgbClr val="FF0000"/>
                </a:solidFill>
                <a:effectLst/>
              </a:rPr>
              <a:t>Di </a:t>
            </a:r>
            <a:r>
              <a:rPr lang="vi-VN" b="1" i="0" dirty="0" err="1">
                <a:solidFill>
                  <a:srgbClr val="FF0000"/>
                </a:solidFill>
                <a:effectLst/>
              </a:rPr>
              <a:t>Vườn</a:t>
            </a:r>
            <a:r>
              <a:rPr lang="vi-VN" b="1" i="0" dirty="0">
                <a:solidFill>
                  <a:srgbClr val="FF0000"/>
                </a:solidFill>
                <a:effectLst/>
              </a:rPr>
              <a:t> </a:t>
            </a:r>
            <a:r>
              <a:rPr lang="vi-VN" b="1" i="0" dirty="0" err="1">
                <a:solidFill>
                  <a:srgbClr val="FF0000"/>
                </a:solidFill>
                <a:effectLst/>
              </a:rPr>
              <a:t>Chuối</a:t>
            </a:r>
            <a:r>
              <a:rPr lang="vi-VN" b="1" i="0" dirty="0">
                <a:solidFill>
                  <a:srgbClr val="FF0000"/>
                </a:solidFill>
                <a:effectLst/>
              </a:rPr>
              <a:t> (</a:t>
            </a:r>
            <a:r>
              <a:rPr lang="vi-VN" b="1" i="0" dirty="0" err="1">
                <a:solidFill>
                  <a:srgbClr val="FF0000"/>
                </a:solidFill>
                <a:effectLst/>
              </a:rPr>
              <a:t>Hoài</a:t>
            </a:r>
            <a:r>
              <a:rPr lang="vi-VN" b="1" i="0" dirty="0">
                <a:solidFill>
                  <a:srgbClr val="FF0000"/>
                </a:solidFill>
                <a:effectLst/>
              </a:rPr>
              <a:t> </a:t>
            </a:r>
            <a:r>
              <a:rPr lang="vi-VN" b="1" i="0" dirty="0" err="1">
                <a:solidFill>
                  <a:srgbClr val="FF0000"/>
                </a:solidFill>
                <a:effectLst/>
              </a:rPr>
              <a:t>Đức</a:t>
            </a:r>
            <a:r>
              <a:rPr lang="vi-VN" b="1" i="0" dirty="0">
                <a:solidFill>
                  <a:srgbClr val="FF0000"/>
                </a:solidFill>
                <a:effectLst/>
              </a:rPr>
              <a:t>)</a:t>
            </a:r>
            <a:endParaRPr lang="vi-VN" b="1" i="0" dirty="0">
              <a:solidFill>
                <a:srgbClr val="FF0000"/>
              </a:solidFill>
              <a:effectLst/>
            </a:endParaRPr>
          </a:p>
          <a:p>
            <a:pPr algn="ctr">
              <a:lnSpc>
                <a:spcPct val="110000"/>
              </a:lnSpc>
            </a:pPr>
            <a:r>
              <a:rPr lang="vi-VN" b="0" i="0" dirty="0">
                <a:effectLst/>
              </a:rPr>
              <a:t>– </a:t>
            </a:r>
            <a:r>
              <a:rPr lang="vi-VN" b="0" i="0" dirty="0" err="1">
                <a:effectLst/>
              </a:rPr>
              <a:t>Hàng</a:t>
            </a:r>
            <a:r>
              <a:rPr lang="vi-VN" b="0" i="0" dirty="0">
                <a:effectLst/>
              </a:rPr>
              <a:t> </a:t>
            </a:r>
            <a:r>
              <a:rPr lang="vi-VN" b="0" i="0" dirty="0" err="1">
                <a:effectLst/>
              </a:rPr>
              <a:t>vạn</a:t>
            </a:r>
            <a:r>
              <a:rPr lang="vi-VN" b="0" i="0" dirty="0">
                <a:effectLst/>
              </a:rPr>
              <a:t> </a:t>
            </a:r>
            <a:r>
              <a:rPr lang="vi-VN" b="0" i="0" dirty="0" err="1">
                <a:effectLst/>
              </a:rPr>
              <a:t>mảnh</a:t>
            </a:r>
            <a:r>
              <a:rPr lang="vi-VN" b="0" i="0" dirty="0">
                <a:effectLst/>
              </a:rPr>
              <a:t> </a:t>
            </a:r>
            <a:r>
              <a:rPr lang="vi-VN" b="0" i="0" dirty="0" err="1">
                <a:effectLst/>
              </a:rPr>
              <a:t>gốm</a:t>
            </a:r>
            <a:r>
              <a:rPr lang="vi-VN" b="0" i="0" dirty="0">
                <a:effectLst/>
              </a:rPr>
              <a:t> </a:t>
            </a:r>
            <a:r>
              <a:rPr lang="vi-VN" b="0" i="0" dirty="0" err="1">
                <a:effectLst/>
              </a:rPr>
              <a:t>thuộc</a:t>
            </a:r>
            <a:r>
              <a:rPr lang="vi-VN" b="0" i="0" dirty="0">
                <a:effectLst/>
              </a:rPr>
              <a:t> văn </a:t>
            </a:r>
            <a:r>
              <a:rPr lang="vi-VN" b="0" i="0" dirty="0" err="1">
                <a:effectLst/>
              </a:rPr>
              <a:t>hóa</a:t>
            </a:r>
            <a:r>
              <a:rPr lang="vi-VN" b="0" i="0" dirty="0">
                <a:effectLst/>
              </a:rPr>
              <a:t> Đông Sơn</a:t>
            </a:r>
            <a:endParaRPr lang="vi-VN" b="0" i="0" dirty="0"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/>
          <p:nvPr/>
        </p:nvSpPr>
        <p:spPr>
          <a:xfrm>
            <a:off x="636390" y="1919533"/>
            <a:ext cx="5111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4715220" y="1945856"/>
            <a:ext cx="4461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36270" y="2478405"/>
            <a:ext cx="906589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cư dân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châu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sông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43200" y="870823"/>
            <a:ext cx="5048709" cy="706430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776451" y="307961"/>
            <a:ext cx="892511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LỊCH SỬ HÀ NỘI TỪ THỜI NGUYÊN THUỶ ĐẾN THẾ KỈ 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636389" y="1440867"/>
            <a:ext cx="729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515620" y="3318510"/>
            <a:ext cx="9446895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/>
          <p:cNvSpPr txBox="1"/>
          <p:nvPr/>
        </p:nvSpPr>
        <p:spPr>
          <a:xfrm>
            <a:off x="557530" y="4086860"/>
            <a:ext cx="9143365" cy="171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Nhiều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lâu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đây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UYỀN THUYẾT HỒ GƯƠM - Truyện cổ tích hay nhất - Phim hoạt hình hay nhất - Fairy Tales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195" y="304165"/>
            <a:ext cx="10078085" cy="5914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ùng Hưng đả hổ, diệt Cao Chính Bình _ PHIM HOẠT HÌNH LỊCH SỬ VIỆT NAM HAY NHẤT">
            <a:hlinkClick r:id="" action="ppaction://media"/>
          </p:cNvPr>
          <p:cNvPicPr>
            <a:picLocks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875" y="577850"/>
            <a:ext cx="10134600" cy="5701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051685" y="1818005"/>
            <a:ext cx="6047105" cy="1868170"/>
          </a:xfrm>
        </p:spPr>
        <p:txBody>
          <a:bodyPr>
            <a:normAutofit/>
          </a:bodyPr>
          <a:lstStyle/>
          <a:p>
            <a:r>
              <a:rPr lang="en-US" sz="8890" b="1" dirty="0" err="1">
                <a:solidFill>
                  <a:srgbClr val="FF00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KHỞI</a:t>
            </a:r>
            <a:r>
              <a:rPr lang="en-US" sz="8890" b="1" dirty="0">
                <a:solidFill>
                  <a:srgbClr val="FF00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 </a:t>
            </a:r>
            <a:r>
              <a:rPr lang="en-US" sz="8890" b="1" dirty="0" err="1">
                <a:solidFill>
                  <a:srgbClr val="FF00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ĐỘNG</a:t>
            </a:r>
            <a:endParaRPr lang="en-US" sz="8890" b="1" dirty="0" err="1">
              <a:solidFill>
                <a:srgbClr val="FF0000"/>
              </a:solidFill>
              <a:latin typeface="#9Slide07 IcielBC Cubano Normal" panose="00000500000000000000" charset="0"/>
              <a:cs typeface="#9Slide07 IcielBC Cubano Normal" panose="0000050000000000000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01479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3" r="2" b="5929"/>
          <a:stretch>
            <a:fillRect/>
          </a:stretch>
        </p:blipFill>
        <p:spPr bwMode="auto">
          <a:xfrm>
            <a:off x="266449" y="320040"/>
            <a:ext cx="9615038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67718" y="4782312"/>
            <a:ext cx="9615038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3380108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ộp Văn bản 4"/>
          <p:cNvSpPr txBox="1"/>
          <p:nvPr/>
        </p:nvSpPr>
        <p:spPr>
          <a:xfrm>
            <a:off x="3512994" y="4924666"/>
            <a:ext cx="5808609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 descr="Ảnh có chứa bò sát, rùa&#10;&#10;Mô tả được tạo tự độ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3" y="4867282"/>
            <a:ext cx="2854480" cy="158570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4573"/>
            <a:ext cx="10150474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ạo quanh hồ Tây - Báo Nhân Dâ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r="18612" b="-2"/>
          <a:stretch>
            <a:fillRect/>
          </a:stretch>
        </p:blipFill>
        <p:spPr bwMode="auto">
          <a:xfrm>
            <a:off x="562867" y="2645293"/>
            <a:ext cx="4257675" cy="3419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17716" r="19209" b="21760"/>
          <a:stretch>
            <a:fillRect/>
          </a:stretch>
        </p:blipFill>
        <p:spPr bwMode="auto">
          <a:xfrm>
            <a:off x="5026025" y="2627313"/>
            <a:ext cx="4424363" cy="3419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97815" y="365125"/>
            <a:ext cx="9573260" cy="1325880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97865" y="365125"/>
            <a:ext cx="8754745" cy="9829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1510030" y="1459230"/>
            <a:ext cx="4618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Mai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510030" y="2041525"/>
            <a:ext cx="4618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510030" y="2624455"/>
            <a:ext cx="4618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Bà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1510030" y="3227070"/>
            <a:ext cx="4618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Bầu dục 7"/>
          <p:cNvSpPr/>
          <p:nvPr/>
        </p:nvSpPr>
        <p:spPr>
          <a:xfrm>
            <a:off x="1530849" y="2092343"/>
            <a:ext cx="390418" cy="44152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1"/>
          <p:cNvGrpSpPr/>
          <p:nvPr/>
        </p:nvGrpSpPr>
        <p:grpSpPr>
          <a:xfrm>
            <a:off x="4484741" y="2185396"/>
            <a:ext cx="6276975" cy="4500623"/>
            <a:chOff x="4484741" y="2185396"/>
            <a:chExt cx="6276975" cy="4500623"/>
          </a:xfrm>
        </p:grpSpPr>
        <p:pic>
          <p:nvPicPr>
            <p:cNvPr id="10" name="Hình ảnh 9" descr="Ảnh có chứa văn bản, bi-a, đồ họa véc-tơ&#10;&#10;Mô tả được tạo tự độ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741" y="3076044"/>
              <a:ext cx="6276975" cy="3609975"/>
            </a:xfrm>
            <a:prstGeom prst="rect">
              <a:avLst/>
            </a:prstGeom>
          </p:spPr>
        </p:pic>
        <p:sp>
          <p:nvSpPr>
            <p:cNvPr id="11" name="Bong bóng Ý nghĩ: Hình đám mây 10"/>
            <p:cNvSpPr/>
            <p:nvPr/>
          </p:nvSpPr>
          <p:spPr>
            <a:xfrm>
              <a:off x="6428476" y="2185396"/>
              <a:ext cx="3180080" cy="2486660"/>
            </a:xfrm>
            <a:prstGeom prst="cloudCallout">
              <a:avLst>
                <a:gd name="adj1" fmla="val -17156"/>
                <a:gd name="adj2" fmla="val 7172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6" name="Picture 4" descr="Phùng Hưng diệt hổ và giai thoại giúp Ngô Quyền đánh giặc -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3750945"/>
            <a:ext cx="3985260" cy="27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0150475" cy="6858000"/>
          </a:xfrm>
          <a:prstGeom prst="rect">
            <a:avLst/>
          </a:prstGeom>
          <a:solidFill>
            <a:srgbClr val="3E5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/>
          <p:cNvSpPr txBox="1"/>
          <p:nvPr/>
        </p:nvSpPr>
        <p:spPr>
          <a:xfrm>
            <a:off x="7364086" y="561164"/>
            <a:ext cx="2600874" cy="1703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kiến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trúc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5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5162" y="477647"/>
            <a:ext cx="6767830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oan-tra-lai-khong-gian-cho-dien-kinh-thie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r="10747" b="2"/>
          <a:stretch>
            <a:fillRect/>
          </a:stretch>
        </p:blipFill>
        <p:spPr bwMode="auto">
          <a:xfrm>
            <a:off x="329730" y="561075"/>
            <a:ext cx="6538693" cy="55565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ộp Văn bản 22"/>
          <p:cNvSpPr txBox="1"/>
          <p:nvPr/>
        </p:nvSpPr>
        <p:spPr>
          <a:xfrm>
            <a:off x="7364095" y="2388870"/>
            <a:ext cx="2600960" cy="1270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Thiên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7178675" y="685165"/>
            <a:ext cx="2693670" cy="17030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lnSpcReduction="20000"/>
          </a:bodyPr>
          <a:lstStyle/>
          <a:p>
            <a:pPr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xây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dựng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núi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Hộp Văn bản 24"/>
          <p:cNvSpPr txBox="1"/>
          <p:nvPr/>
        </p:nvSpPr>
        <p:spPr>
          <a:xfrm>
            <a:off x="7364086" y="3660119"/>
            <a:ext cx="2600873" cy="1146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NÚI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NÙNG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ldLvl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á hoạt hình dễ thương | Thư viện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9" y="1739288"/>
            <a:ext cx="3326210" cy="23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ả sấu - Thực Phẩm Nguyên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7" y="613775"/>
            <a:ext cx="4427329" cy="442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Bảng 4"/>
          <p:cNvGraphicFramePr>
            <a:graphicFrameLocks noGrp="1"/>
          </p:cNvGraphicFramePr>
          <p:nvPr/>
        </p:nvGraphicFramePr>
        <p:xfrm>
          <a:off x="3006838" y="5147354"/>
          <a:ext cx="4328910" cy="595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82"/>
                <a:gridCol w="865782"/>
                <a:gridCol w="865782"/>
                <a:gridCol w="865782"/>
                <a:gridCol w="865782"/>
              </a:tblGrid>
              <a:tr h="5958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Á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Ấ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U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Bảng 4"/>
          <p:cNvGraphicFramePr>
            <a:graphicFrameLocks noGrp="1"/>
          </p:cNvGraphicFramePr>
          <p:nvPr/>
        </p:nvGraphicFramePr>
        <p:xfrm>
          <a:off x="3006838" y="5147353"/>
          <a:ext cx="4328910" cy="595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82"/>
                <a:gridCol w="865782"/>
                <a:gridCol w="865782"/>
                <a:gridCol w="865782"/>
                <a:gridCol w="865782"/>
              </a:tblGrid>
              <a:tr h="5958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97844" y="459858"/>
            <a:ext cx="8754785" cy="8771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/>
          <p:cNvGrpSpPr/>
          <p:nvPr/>
        </p:nvGrpSpPr>
        <p:grpSpPr>
          <a:xfrm>
            <a:off x="408999" y="1585847"/>
            <a:ext cx="2936240" cy="1148080"/>
            <a:chOff x="4883765" y="3332874"/>
            <a:chExt cx="2936240" cy="1148080"/>
          </a:xfrm>
        </p:grpSpPr>
        <p:sp>
          <p:nvSpPr>
            <p:cNvPr id="4" name="Lưu đồ: Thẻ 3"/>
            <p:cNvSpPr/>
            <p:nvPr/>
          </p:nvSpPr>
          <p:spPr>
            <a:xfrm>
              <a:off x="4883765" y="3332874"/>
              <a:ext cx="2936240" cy="1148080"/>
            </a:xfrm>
            <a:prstGeom prst="flowChartPunchedCar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ộp Văn bản 4"/>
            <p:cNvSpPr txBox="1"/>
            <p:nvPr/>
          </p:nvSpPr>
          <p:spPr>
            <a:xfrm>
              <a:off x="4980305" y="3441774"/>
              <a:ext cx="2743200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solidFill>
                    <a:schemeClr val="bg1"/>
                  </a:solidFill>
                </a:rPr>
                <a:t>Cáo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chín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đuôi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trong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truyền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thuyết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Hồ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Tây</a:t>
              </a:r>
              <a:r>
                <a:rPr lang="en-US" sz="2000" b="1" dirty="0">
                  <a:solidFill>
                    <a:schemeClr val="bg1"/>
                  </a:solidFill>
                </a:rPr>
                <a:t>/ </a:t>
              </a:r>
              <a:r>
                <a:rPr lang="en-US" sz="2000" b="1" dirty="0" err="1">
                  <a:solidFill>
                    <a:schemeClr val="bg1"/>
                  </a:solidFill>
                </a:rPr>
                <a:t>Hồ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Xác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Cáo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Nhóm 15"/>
          <p:cNvGrpSpPr/>
          <p:nvPr/>
        </p:nvGrpSpPr>
        <p:grpSpPr>
          <a:xfrm>
            <a:off x="5176355" y="1520710"/>
            <a:ext cx="2847995" cy="1148080"/>
            <a:chOff x="3857605" y="1694979"/>
            <a:chExt cx="2847995" cy="114808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Lưu đồ: Thẻ 5"/>
            <p:cNvSpPr/>
            <p:nvPr/>
          </p:nvSpPr>
          <p:spPr>
            <a:xfrm>
              <a:off x="3857605" y="1694979"/>
              <a:ext cx="2847995" cy="1148080"/>
            </a:xfrm>
            <a:prstGeom prst="flowChartPunchedCa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/>
            <p:cNvSpPr txBox="1"/>
            <p:nvPr/>
          </p:nvSpPr>
          <p:spPr>
            <a:xfrm>
              <a:off x="3956665" y="1897544"/>
              <a:ext cx="2627630" cy="829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/>
                <a:t>Rùa</a:t>
              </a:r>
              <a:r>
                <a:rPr lang="en-US" sz="2400" b="1" dirty="0"/>
                <a:t> </a:t>
              </a:r>
              <a:r>
                <a:rPr lang="en-US" sz="2400" b="1" dirty="0" err="1"/>
                <a:t>nổi</a:t>
              </a:r>
              <a:r>
                <a:rPr lang="en-US" sz="2400" b="1" dirty="0"/>
                <a:t> </a:t>
              </a:r>
              <a:r>
                <a:rPr lang="en-US" sz="2400" b="1" dirty="0" err="1"/>
                <a:t>lên</a:t>
              </a:r>
              <a:r>
                <a:rPr lang="en-US" sz="2400" b="1" dirty="0"/>
                <a:t> ở </a:t>
              </a:r>
              <a:r>
                <a:rPr lang="en-US" sz="2400" b="1" dirty="0" err="1"/>
                <a:t>Hồ</a:t>
              </a:r>
              <a:r>
                <a:rPr lang="en-US" sz="2400" b="1" dirty="0"/>
                <a:t> </a:t>
              </a:r>
              <a:r>
                <a:rPr lang="en-US" sz="2400" b="1" dirty="0" err="1"/>
                <a:t>Gươm</a:t>
              </a:r>
              <a:endParaRPr lang="en-US" sz="2400" b="1" dirty="0"/>
            </a:p>
          </p:txBody>
        </p:sp>
      </p:grpSp>
      <p:grpSp>
        <p:nvGrpSpPr>
          <p:cNvPr id="13" name="Nhóm 12"/>
          <p:cNvGrpSpPr/>
          <p:nvPr/>
        </p:nvGrpSpPr>
        <p:grpSpPr>
          <a:xfrm>
            <a:off x="408999" y="3051367"/>
            <a:ext cx="2973070" cy="1277554"/>
            <a:chOff x="1351280" y="3332874"/>
            <a:chExt cx="2973070" cy="1148080"/>
          </a:xfrm>
        </p:grpSpPr>
        <p:sp>
          <p:nvSpPr>
            <p:cNvPr id="8" name="Lưu đồ: Thẻ 7"/>
            <p:cNvSpPr/>
            <p:nvPr/>
          </p:nvSpPr>
          <p:spPr>
            <a:xfrm>
              <a:off x="1351280" y="3332874"/>
              <a:ext cx="2936240" cy="1148080"/>
            </a:xfrm>
            <a:prstGeom prst="flowChartPunchedCar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ộp Văn bản 8"/>
            <p:cNvSpPr txBox="1"/>
            <p:nvPr/>
          </p:nvSpPr>
          <p:spPr>
            <a:xfrm>
              <a:off x="1447800" y="3346570"/>
              <a:ext cx="2876550" cy="107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Sơn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Tây</a:t>
              </a:r>
              <a:endPara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quẩn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chùa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Lê (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kỷ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XV)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Nhóm 2"/>
          <p:cNvGrpSpPr/>
          <p:nvPr/>
        </p:nvGrpSpPr>
        <p:grpSpPr>
          <a:xfrm>
            <a:off x="5048055" y="2879615"/>
            <a:ext cx="3098800" cy="1322070"/>
            <a:chOff x="514965" y="1743952"/>
            <a:chExt cx="3098800" cy="1322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" name="Lưu đồ: Thẻ 9"/>
            <p:cNvSpPr/>
            <p:nvPr/>
          </p:nvSpPr>
          <p:spPr>
            <a:xfrm>
              <a:off x="514965" y="1803007"/>
              <a:ext cx="3098800" cy="1148080"/>
            </a:xfrm>
            <a:prstGeom prst="flowChartPunchedCa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" name="Hộp Văn bản 10"/>
            <p:cNvSpPr txBox="1"/>
            <p:nvPr/>
          </p:nvSpPr>
          <p:spPr>
            <a:xfrm>
              <a:off x="549255" y="1743952"/>
              <a:ext cx="3005455" cy="13220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sấu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sót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bến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kỷ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XIII,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sấu</a:t>
              </a:r>
              <a:r>
                <a:rPr lang="en-US" sz="20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Nhóm 16"/>
          <p:cNvGrpSpPr/>
          <p:nvPr/>
        </p:nvGrpSpPr>
        <p:grpSpPr>
          <a:xfrm>
            <a:off x="5080951" y="4356659"/>
            <a:ext cx="2949114" cy="1203710"/>
            <a:chOff x="6954756" y="1769274"/>
            <a:chExt cx="2743200" cy="120371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Lưu đồ: Thẻ 13"/>
            <p:cNvSpPr/>
            <p:nvPr/>
          </p:nvSpPr>
          <p:spPr>
            <a:xfrm>
              <a:off x="6954756" y="1769274"/>
              <a:ext cx="2743200" cy="1148080"/>
            </a:xfrm>
            <a:prstGeom prst="flowChartPunchedCa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5" name="Hộp Văn bản 14"/>
            <p:cNvSpPr txBox="1"/>
            <p:nvPr/>
          </p:nvSpPr>
          <p:spPr>
            <a:xfrm>
              <a:off x="7043928" y="1774104"/>
              <a:ext cx="2615585" cy="11988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i="0" dirty="0">
                  <a:effectLst/>
                  <a:latin typeface="+mj-lt"/>
                </a:rPr>
                <a:t>N</a:t>
              </a:r>
              <a:r>
                <a:rPr lang="vi-VN" sz="2400" b="1" i="0" dirty="0" err="1">
                  <a:effectLst/>
                  <a:latin typeface="+mj-lt"/>
                </a:rPr>
                <a:t>hững</a:t>
              </a:r>
              <a:r>
                <a:rPr lang="vi-VN" sz="2400" b="1" i="0" dirty="0">
                  <a:effectLst/>
                  <a:latin typeface="+mj-lt"/>
                </a:rPr>
                <a:t> </a:t>
              </a:r>
              <a:r>
                <a:rPr lang="vi-VN" sz="2400" b="1" i="0" dirty="0" err="1">
                  <a:effectLst/>
                  <a:latin typeface="+mj-lt"/>
                </a:rPr>
                <a:t>dải</a:t>
              </a:r>
              <a:r>
                <a:rPr lang="vi-VN" sz="2400" b="1" i="0" dirty="0">
                  <a:effectLst/>
                  <a:latin typeface="+mj-lt"/>
                </a:rPr>
                <a:t> than </a:t>
              </a:r>
              <a:r>
                <a:rPr lang="vi-VN" sz="2400" b="1" i="0" dirty="0" err="1">
                  <a:effectLst/>
                  <a:latin typeface="+mj-lt"/>
                </a:rPr>
                <a:t>bùn</a:t>
              </a:r>
              <a:r>
                <a:rPr lang="vi-VN" sz="2400" b="1" i="0" dirty="0">
                  <a:effectLst/>
                  <a:latin typeface="+mj-lt"/>
                </a:rPr>
                <a:t> </a:t>
              </a:r>
              <a:r>
                <a:rPr lang="vi-VN" sz="2400" b="1" i="0" dirty="0" err="1">
                  <a:effectLst/>
                  <a:latin typeface="+mj-lt"/>
                </a:rPr>
                <a:t>xếp</a:t>
              </a:r>
              <a:r>
                <a:rPr lang="vi-VN" sz="2400" b="1" i="0" dirty="0">
                  <a:effectLst/>
                  <a:latin typeface="+mj-lt"/>
                </a:rPr>
                <a:t> </a:t>
              </a:r>
              <a:r>
                <a:rPr lang="vi-VN" sz="2400" b="1" i="0" dirty="0" err="1">
                  <a:effectLst/>
                  <a:latin typeface="+mj-lt"/>
                </a:rPr>
                <a:t>lớp</a:t>
              </a:r>
              <a:r>
                <a:rPr lang="vi-VN" sz="2400" b="1" i="0" dirty="0">
                  <a:effectLst/>
                  <a:latin typeface="+mj-lt"/>
                </a:rPr>
                <a:t> </a:t>
              </a:r>
              <a:r>
                <a:rPr lang="vi-VN" sz="2400" b="1" i="0" dirty="0" err="1">
                  <a:effectLst/>
                  <a:latin typeface="+mj-lt"/>
                </a:rPr>
                <a:t>dưới</a:t>
              </a:r>
              <a:r>
                <a:rPr lang="vi-VN" sz="2400" b="1" i="0" dirty="0">
                  <a:effectLst/>
                  <a:latin typeface="+mj-lt"/>
                </a:rPr>
                <a:t> </a:t>
              </a:r>
              <a:r>
                <a:rPr lang="vi-VN" sz="2400" b="1" i="0" dirty="0" err="1">
                  <a:effectLst/>
                  <a:latin typeface="+mj-lt"/>
                </a:rPr>
                <a:t>lòng</a:t>
              </a:r>
              <a:r>
                <a:rPr lang="vi-VN" sz="2400" b="1" i="0" dirty="0">
                  <a:effectLst/>
                  <a:latin typeface="+mj-lt"/>
                </a:rPr>
                <a:t> </a:t>
              </a:r>
              <a:r>
                <a:rPr lang="vi-VN" sz="2400" b="1" i="0" dirty="0" err="1">
                  <a:effectLst/>
                  <a:latin typeface="+mj-lt"/>
                </a:rPr>
                <a:t>đất</a:t>
              </a:r>
              <a:r>
                <a:rPr lang="vi-VN" sz="2400" b="1" i="0" dirty="0">
                  <a:effectLst/>
                  <a:latin typeface="+mj-lt"/>
                </a:rPr>
                <a:t> </a:t>
              </a:r>
              <a:r>
                <a:rPr lang="vi-VN" sz="2400" b="1" i="0" dirty="0" err="1">
                  <a:effectLst/>
                  <a:latin typeface="+mj-lt"/>
                </a:rPr>
                <a:t>Hà</a:t>
              </a:r>
              <a:r>
                <a:rPr lang="vi-VN" sz="2400" b="1" i="0" dirty="0">
                  <a:effectLst/>
                  <a:latin typeface="+mj-lt"/>
                </a:rPr>
                <a:t> </a:t>
              </a:r>
              <a:r>
                <a:rPr lang="vi-VN" sz="2400" b="1" i="0" dirty="0" err="1">
                  <a:effectLst/>
                  <a:latin typeface="+mj-lt"/>
                </a:rPr>
                <a:t>Nội</a:t>
              </a:r>
              <a:r>
                <a:rPr lang="vi-VN" sz="2400" b="1" i="0" dirty="0">
                  <a:effectLst/>
                  <a:latin typeface="+mj-lt"/>
                </a:rPr>
                <a:t>.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20" name="Hộp chú thích: Mũi tên Phải 19"/>
          <p:cNvSpPr/>
          <p:nvPr/>
        </p:nvSpPr>
        <p:spPr>
          <a:xfrm rot="5400000">
            <a:off x="6443059" y="4350649"/>
            <a:ext cx="272300" cy="2890279"/>
          </a:xfrm>
          <a:prstGeom prst="rightArrowCallout">
            <a:avLst>
              <a:gd name="adj1" fmla="val 18978"/>
              <a:gd name="adj2" fmla="val 106312"/>
              <a:gd name="adj3" fmla="val 73185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Hộp chú thích: Mũi tên Phải 20"/>
          <p:cNvSpPr/>
          <p:nvPr/>
        </p:nvSpPr>
        <p:spPr>
          <a:xfrm rot="5400000">
            <a:off x="1840142" y="4362101"/>
            <a:ext cx="341165" cy="2936240"/>
          </a:xfrm>
          <a:prstGeom prst="rightArrowCallout">
            <a:avLst>
              <a:gd name="adj1" fmla="val 18978"/>
              <a:gd name="adj2" fmla="val 106312"/>
              <a:gd name="adj3" fmla="val 82219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1"/>
          <p:cNvSpPr txBox="1"/>
          <p:nvPr/>
        </p:nvSpPr>
        <p:spPr>
          <a:xfrm>
            <a:off x="627874" y="6000517"/>
            <a:ext cx="27542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/>
          <p:cNvSpPr txBox="1"/>
          <p:nvPr/>
        </p:nvSpPr>
        <p:spPr>
          <a:xfrm>
            <a:off x="5275613" y="6000988"/>
            <a:ext cx="27542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endPara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on Hổ Thú Vật Bực Bội - Miễn Phí vector hình ảnh trên Pixab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74" y="3134704"/>
            <a:ext cx="1569364" cy="11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18" descr="Ảnh có chứa đồ sứ&#10;&#10;Mô tả được tạo tự độ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47" y="1497990"/>
            <a:ext cx="1640473" cy="1273526"/>
          </a:xfrm>
          <a:prstGeom prst="rect">
            <a:avLst/>
          </a:prstGeom>
        </p:spPr>
      </p:pic>
      <p:pic>
        <p:nvPicPr>
          <p:cNvPr id="27" name="Hình ảnh 26" descr="Ảnh có chứa bò sát, rùa&#10;&#10;Mô tả được tạo tự độ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07" y="1586376"/>
            <a:ext cx="1549206" cy="1053968"/>
          </a:xfrm>
          <a:prstGeom prst="rect">
            <a:avLst/>
          </a:prstGeom>
        </p:spPr>
      </p:pic>
      <p:pic>
        <p:nvPicPr>
          <p:cNvPr id="29" name="Hình ảnh 28" descr="Ảnh có chứa văn bản, bánh xe, bánh răng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6919" y="3135130"/>
            <a:ext cx="1428279" cy="1213068"/>
          </a:xfrm>
          <a:prstGeom prst="rect">
            <a:avLst/>
          </a:prstGeom>
        </p:spPr>
      </p:pic>
      <p:grpSp>
        <p:nvGrpSpPr>
          <p:cNvPr id="31" name="Nhóm 30"/>
          <p:cNvGrpSpPr/>
          <p:nvPr/>
        </p:nvGrpSpPr>
        <p:grpSpPr>
          <a:xfrm>
            <a:off x="408999" y="4464625"/>
            <a:ext cx="2973070" cy="1172845"/>
            <a:chOff x="4883765" y="3332874"/>
            <a:chExt cx="2973070" cy="1172845"/>
          </a:xfrm>
        </p:grpSpPr>
        <p:sp>
          <p:nvSpPr>
            <p:cNvPr id="32" name="Lưu đồ: Thẻ 31"/>
            <p:cNvSpPr/>
            <p:nvPr/>
          </p:nvSpPr>
          <p:spPr>
            <a:xfrm>
              <a:off x="4883765" y="3332874"/>
              <a:ext cx="2936240" cy="1148080"/>
            </a:xfrm>
            <a:prstGeom prst="flowChartPunchedCar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ộp Văn bản 32"/>
            <p:cNvSpPr txBox="1"/>
            <p:nvPr/>
          </p:nvSpPr>
          <p:spPr>
            <a:xfrm>
              <a:off x="5017750" y="3490989"/>
              <a:ext cx="283908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Điện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Kính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Thiên</a:t>
              </a:r>
              <a:r>
                <a:rPr lang="en-US" sz="2000" b="1" dirty="0">
                  <a:solidFill>
                    <a:schemeClr val="bg1"/>
                  </a:solidFill>
                </a:rPr>
                <a:t>- </a:t>
              </a:r>
              <a:r>
                <a:rPr lang="en-US" sz="2000" b="1" dirty="0" err="1">
                  <a:solidFill>
                    <a:schemeClr val="bg1"/>
                  </a:solidFill>
                </a:rPr>
                <a:t>Hoàng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Thành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xây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dựng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trên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núi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Nùng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/>
          <p:nvPr/>
        </p:nvSpPr>
        <p:spPr>
          <a:xfrm>
            <a:off x="645795" y="2890520"/>
            <a:ext cx="7837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946150" y="3481705"/>
            <a:ext cx="667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endParaRPr lang="en-US" sz="32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2120" y="4065270"/>
            <a:ext cx="927798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cư dân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châu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sông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1485" y="1593215"/>
            <a:ext cx="6697980" cy="706120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vi-VN" altLang="en-US" sz="32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612621" y="345426"/>
            <a:ext cx="8925110" cy="1173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LỊCH SỬ HÀ NỘI TỪ THỜI NGUYÊN THUỶ ĐẾN THẾ KỈ X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539750" y="2148205"/>
            <a:ext cx="9071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561975" y="5658485"/>
            <a:ext cx="9588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ldLvl="0" animBg="1"/>
      <p:bldP spid="10" grpId="0"/>
      <p:bldP spid="15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2455</Words>
  <Application>WPS Presentation</Application>
  <PresentationFormat>Tùy chỉnh</PresentationFormat>
  <Paragraphs>118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#9Slide07 IcielBC Cubano Normal</vt:lpstr>
      <vt:lpstr>Calibri</vt:lpstr>
      <vt:lpstr>Arial Black</vt:lpstr>
      <vt:lpstr>Microsoft YaHei</vt:lpstr>
      <vt:lpstr>Arial Unicode MS</vt:lpstr>
      <vt:lpstr>Calibri Light</vt:lpstr>
      <vt:lpstr>Chủ đề Office</vt:lpstr>
      <vt:lpstr>PowerPoint 演示文稿</vt:lpstr>
      <vt:lpstr>KHỞI ĐỘNG</vt:lpstr>
      <vt:lpstr>PowerPoint 演示文稿</vt:lpstr>
      <vt:lpstr>Sự tích Hồ Tây liên quan tới con vật nào?</vt:lpstr>
      <vt:lpstr>Trong các nhân vật sau, ai là người Hà Nội?</vt:lpstr>
      <vt:lpstr>PowerPoint 演示文稿</vt:lpstr>
      <vt:lpstr>PowerPoint 演示文稿</vt:lpstr>
      <vt:lpstr>Từ các thông tin sau hãy nhận định về điều kiện tự nhiên của vùng đất Hà Nội xưa?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lý phan</dc:creator>
  <cp:lastModifiedBy>acer</cp:lastModifiedBy>
  <cp:revision>21</cp:revision>
  <dcterms:created xsi:type="dcterms:W3CDTF">2021-08-31T16:40:00Z</dcterms:created>
  <dcterms:modified xsi:type="dcterms:W3CDTF">2022-09-08T01:07:25Z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AF392EB0799E41CEB0951D2972D84137</vt:lpwstr>
  </property>
  <property fmtid="{D5CDD505-2E9C-101B-9397-08002B2CF9AE}" pid="3" name="KSOProductBuildVer">
    <vt:lpwstr>1033-11.2.0.11306</vt:lpwstr>
  </property>
</Properties>
</file>