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003967B-0E2D-4795-819C-B7C86E35BE48}">
  <a:tblStyle styleId="{2003967B-0E2D-4795-819C-B7C86E35BE48}"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AF7"/>
          </a:solidFill>
        </a:fill>
      </a:tcStyle>
    </a:wholeTbl>
    <a:band1H>
      <a:tcTxStyle/>
      <a:tcStyle>
        <a:fill>
          <a:solidFill>
            <a:srgbClr val="CAD2EE"/>
          </a:solidFill>
        </a:fill>
      </a:tcStyle>
    </a:band1H>
    <a:band2H>
      <a:tcTxStyle/>
    </a:band2H>
    <a:band1V>
      <a:tcTxStyle/>
      <a:tcStyle>
        <a:fill>
          <a:solidFill>
            <a:srgbClr val="CAD2EE"/>
          </a:solidFill>
        </a:fill>
      </a:tcStyle>
    </a:band1V>
    <a:band2V>
      <a:tcTxStyle/>
    </a:band2V>
    <a:lastCol>
      <a:tcTxStyle b="on" i="off">
        <a:font>
          <a:latin typeface="Arial"/>
          <a:ea typeface="Arial"/>
          <a:cs typeface="Arial"/>
        </a:font>
        <a:schemeClr val="lt1"/>
      </a:tcTxStyle>
      <a:tcStyle>
        <a:fill>
          <a:solidFill>
            <a:schemeClr val="accent2"/>
          </a:solidFill>
        </a:fill>
      </a:tcStyle>
    </a:lastCol>
    <a:firstCol>
      <a:tcTxStyle b="on" i="off">
        <a:font>
          <a:latin typeface="Arial"/>
          <a:ea typeface="Arial"/>
          <a:cs typeface="Arial"/>
        </a:font>
        <a:schemeClr val="lt1"/>
      </a:tcTxStyle>
      <a:tcStyle>
        <a:fill>
          <a:solidFill>
            <a:schemeClr val="accent2"/>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 styleId="{1E083923-8BA6-4DA5-807B-78CDEDC77841}"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7E7"/>
          </a:solidFill>
        </a:fill>
      </a:tcStyle>
    </a:wholeTbl>
    <a:band1H>
      <a:tcTxStyle/>
      <a:tcStyle>
        <a:fill>
          <a:solidFill>
            <a:srgbClr val="F5CCCC"/>
          </a:solidFill>
        </a:fill>
      </a:tcStyle>
    </a:band1H>
    <a:band2H>
      <a:tcTxStyle/>
    </a:band2H>
    <a:band1V>
      <a:tcTxStyle/>
      <a:tcStyle>
        <a:fill>
          <a:solidFill>
            <a:srgbClr val="F5CCCC"/>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 name="Shape 16"/>
        <p:cNvGrpSpPr/>
        <p:nvPr/>
      </p:nvGrpSpPr>
      <p:grpSpPr>
        <a:xfrm>
          <a:off x="0" y="0"/>
          <a:ext cx="0" cy="0"/>
          <a:chOff x="0" y="0"/>
          <a:chExt cx="0" cy="0"/>
        </a:xfrm>
      </p:grpSpPr>
      <p:sp>
        <p:nvSpPr>
          <p:cNvPr id="17" name="Google Shape;1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 name="Google Shape;1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 name="Google Shape;1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 name="Google Shape;3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13"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showMasterSp="0">
  <p:cSld name="仅标题">
    <p:spTree>
      <p:nvGrpSpPr>
        <p:cNvPr id="14" name="Shape 1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仅标题">
  <p:cSld name="1_仅标题">
    <p:spTree>
      <p:nvGrpSpPr>
        <p:cNvPr id="15" name="Shape 1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nvSpPr>
        <p:spPr>
          <a:xfrm>
            <a:off x="4318000" y="2971800"/>
            <a:ext cx="3556000" cy="2298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00" u="none" cap="none" strike="noStrike">
                <a:solidFill>
                  <a:schemeClr val="lt1"/>
                </a:solidFill>
                <a:latin typeface="Microsoft Yahei"/>
                <a:ea typeface="Microsoft Yahei"/>
                <a:cs typeface="Microsoft Yahei"/>
                <a:sym typeface="Microsoft Yahei"/>
              </a:rPr>
              <a:t>感谢您下载包图网平台上提供的PPT作品，为了您和包图网以及原创作者的利益，请勿复制、传播、销售，否则将承担法律责任！包图网将对作品进行维权，按照传播下载次数进行十倍的索取赔偿！</a:t>
            </a:r>
            <a:endParaRPr/>
          </a:p>
          <a:p>
            <a:pPr indent="0" lvl="0" marL="0" marR="0" rtl="0" algn="l">
              <a:spcBef>
                <a:spcPts val="0"/>
              </a:spcBef>
              <a:spcAft>
                <a:spcPts val="0"/>
              </a:spcAft>
              <a:buNone/>
            </a:pPr>
            <a:r>
              <a:rPr lang="en-US" sz="600">
                <a:solidFill>
                  <a:schemeClr val="lt1"/>
                </a:solidFill>
                <a:latin typeface="Microsoft Yahei"/>
                <a:ea typeface="Microsoft Yahei"/>
                <a:cs typeface="Microsoft Yahei"/>
                <a:sym typeface="Microsoft Yahei"/>
              </a:rPr>
              <a:t>ibaotu.com</a:t>
            </a:r>
            <a:endParaRPr/>
          </a:p>
        </p:txBody>
      </p:sp>
      <p:pic>
        <p:nvPicPr>
          <p:cNvPr id="11" name="Google Shape;11;p1"/>
          <p:cNvPicPr preferRelativeResize="0"/>
          <p:nvPr/>
        </p:nvPicPr>
        <p:blipFill rotWithShape="1">
          <a:blip r:embed="rId1">
            <a:alphaModFix/>
          </a:blip>
          <a:srcRect b="5304" l="6989" r="10334" t="5304"/>
          <a:stretch/>
        </p:blipFill>
        <p:spPr>
          <a:xfrm>
            <a:off x="-1" y="0"/>
            <a:ext cx="12192001" cy="6858000"/>
          </a:xfrm>
          <a:prstGeom prst="rect">
            <a:avLst/>
          </a:prstGeom>
          <a:noFill/>
          <a:ln>
            <a:noFill/>
          </a:ln>
        </p:spPr>
      </p:pic>
      <p:sp>
        <p:nvSpPr>
          <p:cNvPr id="12" name="Google Shape;12;p1"/>
          <p:cNvSpPr/>
          <p:nvPr/>
        </p:nvSpPr>
        <p:spPr>
          <a:xfrm>
            <a:off x="-1" y="1"/>
            <a:ext cx="12192001" cy="6858000"/>
          </a:xfrm>
          <a:prstGeom prst="rect">
            <a:avLst/>
          </a:prstGeom>
          <a:gradFill>
            <a:gsLst>
              <a:gs pos="0">
                <a:schemeClr val="lt1"/>
              </a:gs>
              <a:gs pos="41700">
                <a:srgbClr val="FFFFFF">
                  <a:alpha val="8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5.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3.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31.png"/><Relationship Id="rId5"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1.png"/><Relationship Id="rId8"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 name="Shape 20"/>
        <p:cNvGrpSpPr/>
        <p:nvPr/>
      </p:nvGrpSpPr>
      <p:grpSpPr>
        <a:xfrm>
          <a:off x="0" y="0"/>
          <a:ext cx="0" cy="0"/>
          <a:chOff x="0" y="0"/>
          <a:chExt cx="0" cy="0"/>
        </a:xfrm>
      </p:grpSpPr>
      <p:pic>
        <p:nvPicPr>
          <p:cNvPr id="21" name="Google Shape;21;p5"/>
          <p:cNvPicPr preferRelativeResize="0"/>
          <p:nvPr/>
        </p:nvPicPr>
        <p:blipFill rotWithShape="1">
          <a:blip r:embed="rId3">
            <a:alphaModFix/>
          </a:blip>
          <a:srcRect b="0" l="0" r="0" t="0"/>
          <a:stretch/>
        </p:blipFill>
        <p:spPr>
          <a:xfrm rot="386955">
            <a:off x="10019888" y="121150"/>
            <a:ext cx="1811617" cy="1545504"/>
          </a:xfrm>
          <a:prstGeom prst="rect">
            <a:avLst/>
          </a:prstGeom>
          <a:noFill/>
          <a:ln>
            <a:noFill/>
          </a:ln>
        </p:spPr>
      </p:pic>
      <p:pic>
        <p:nvPicPr>
          <p:cNvPr id="22" name="Google Shape;22;p5"/>
          <p:cNvPicPr preferRelativeResize="0"/>
          <p:nvPr/>
        </p:nvPicPr>
        <p:blipFill rotWithShape="1">
          <a:blip r:embed="rId4">
            <a:alphaModFix/>
          </a:blip>
          <a:srcRect b="0" l="0" r="0" t="0"/>
          <a:stretch/>
        </p:blipFill>
        <p:spPr>
          <a:xfrm rot="2417529">
            <a:off x="403279" y="465793"/>
            <a:ext cx="828716" cy="687055"/>
          </a:xfrm>
          <a:prstGeom prst="rect">
            <a:avLst/>
          </a:prstGeom>
          <a:noFill/>
          <a:ln>
            <a:noFill/>
          </a:ln>
        </p:spPr>
      </p:pic>
      <p:pic>
        <p:nvPicPr>
          <p:cNvPr id="23" name="Google Shape;23;p5"/>
          <p:cNvPicPr preferRelativeResize="0"/>
          <p:nvPr/>
        </p:nvPicPr>
        <p:blipFill rotWithShape="1">
          <a:blip r:embed="rId5">
            <a:alphaModFix/>
          </a:blip>
          <a:srcRect b="0" l="0" r="0" t="0"/>
          <a:stretch/>
        </p:blipFill>
        <p:spPr>
          <a:xfrm>
            <a:off x="1236388" y="703989"/>
            <a:ext cx="900374" cy="1135648"/>
          </a:xfrm>
          <a:prstGeom prst="rect">
            <a:avLst/>
          </a:prstGeom>
          <a:noFill/>
          <a:ln>
            <a:noFill/>
          </a:ln>
        </p:spPr>
      </p:pic>
      <p:pic>
        <p:nvPicPr>
          <p:cNvPr id="24" name="Google Shape;24;p5"/>
          <p:cNvPicPr preferRelativeResize="0"/>
          <p:nvPr/>
        </p:nvPicPr>
        <p:blipFill rotWithShape="1">
          <a:blip r:embed="rId6">
            <a:alphaModFix/>
          </a:blip>
          <a:srcRect b="0" l="0" r="0" t="0"/>
          <a:stretch/>
        </p:blipFill>
        <p:spPr>
          <a:xfrm rot="-802139">
            <a:off x="3166825" y="1283861"/>
            <a:ext cx="1150768" cy="767178"/>
          </a:xfrm>
          <a:prstGeom prst="rect">
            <a:avLst/>
          </a:prstGeom>
          <a:noFill/>
          <a:ln>
            <a:noFill/>
          </a:ln>
        </p:spPr>
      </p:pic>
      <p:pic>
        <p:nvPicPr>
          <p:cNvPr id="25" name="Google Shape;25;p5"/>
          <p:cNvPicPr preferRelativeResize="0"/>
          <p:nvPr/>
        </p:nvPicPr>
        <p:blipFill rotWithShape="1">
          <a:blip r:embed="rId7">
            <a:alphaModFix/>
          </a:blip>
          <a:srcRect b="0" l="0" r="0" t="0"/>
          <a:stretch/>
        </p:blipFill>
        <p:spPr>
          <a:xfrm>
            <a:off x="4403725" y="4498061"/>
            <a:ext cx="333375" cy="352425"/>
          </a:xfrm>
          <a:prstGeom prst="rect">
            <a:avLst/>
          </a:prstGeom>
          <a:noFill/>
          <a:ln>
            <a:noFill/>
          </a:ln>
        </p:spPr>
      </p:pic>
      <p:pic>
        <p:nvPicPr>
          <p:cNvPr id="26" name="Google Shape;26;p5"/>
          <p:cNvPicPr preferRelativeResize="0"/>
          <p:nvPr/>
        </p:nvPicPr>
        <p:blipFill rotWithShape="1">
          <a:blip r:embed="rId8">
            <a:alphaModFix/>
          </a:blip>
          <a:srcRect b="0" l="0" r="0" t="0"/>
          <a:stretch/>
        </p:blipFill>
        <p:spPr>
          <a:xfrm>
            <a:off x="3623066" y="473504"/>
            <a:ext cx="1481138" cy="887378"/>
          </a:xfrm>
          <a:prstGeom prst="rect">
            <a:avLst/>
          </a:prstGeom>
          <a:noFill/>
          <a:ln>
            <a:noFill/>
          </a:ln>
        </p:spPr>
      </p:pic>
      <p:pic>
        <p:nvPicPr>
          <p:cNvPr id="27" name="Google Shape;27;p5"/>
          <p:cNvPicPr preferRelativeResize="0"/>
          <p:nvPr/>
        </p:nvPicPr>
        <p:blipFill rotWithShape="1">
          <a:blip r:embed="rId8">
            <a:alphaModFix/>
          </a:blip>
          <a:srcRect b="0" l="0" r="0" t="0"/>
          <a:stretch/>
        </p:blipFill>
        <p:spPr>
          <a:xfrm>
            <a:off x="7717018" y="279334"/>
            <a:ext cx="1089168" cy="652541"/>
          </a:xfrm>
          <a:prstGeom prst="rect">
            <a:avLst/>
          </a:prstGeom>
          <a:noFill/>
          <a:ln>
            <a:noFill/>
          </a:ln>
        </p:spPr>
      </p:pic>
      <p:sp>
        <p:nvSpPr>
          <p:cNvPr id="28" name="Google Shape;28;p5"/>
          <p:cNvSpPr txBox="1"/>
          <p:nvPr/>
        </p:nvSpPr>
        <p:spPr>
          <a:xfrm>
            <a:off x="3024884" y="1664212"/>
            <a:ext cx="614223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262626"/>
                </a:solidFill>
                <a:latin typeface="Times New Roman"/>
                <a:ea typeface="Times New Roman"/>
                <a:cs typeface="Times New Roman"/>
                <a:sym typeface="Times New Roman"/>
              </a:rPr>
              <a:t>Chủ đề 1:</a:t>
            </a:r>
            <a:endParaRPr b="1" sz="4000">
              <a:solidFill>
                <a:srgbClr val="262626"/>
              </a:solidFill>
              <a:latin typeface="Times New Roman"/>
              <a:ea typeface="Times New Roman"/>
              <a:cs typeface="Times New Roman"/>
              <a:sym typeface="Times New Roman"/>
            </a:endParaRPr>
          </a:p>
        </p:txBody>
      </p:sp>
      <p:sp>
        <p:nvSpPr>
          <p:cNvPr id="29" name="Google Shape;29;p5"/>
          <p:cNvSpPr txBox="1"/>
          <p:nvPr/>
        </p:nvSpPr>
        <p:spPr>
          <a:xfrm>
            <a:off x="4813391" y="4488796"/>
            <a:ext cx="136191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6E3D65"/>
                </a:solidFill>
                <a:latin typeface="Arial"/>
                <a:ea typeface="Arial"/>
                <a:cs typeface="Arial"/>
                <a:sym typeface="Arial"/>
              </a:rPr>
              <a:t>20/08</a:t>
            </a:r>
            <a:endParaRPr sz="1600">
              <a:solidFill>
                <a:srgbClr val="6E3D65"/>
              </a:solidFill>
              <a:latin typeface="Arial"/>
              <a:ea typeface="Arial"/>
              <a:cs typeface="Arial"/>
              <a:sym typeface="Arial"/>
            </a:endParaRPr>
          </a:p>
        </p:txBody>
      </p:sp>
      <p:pic>
        <p:nvPicPr>
          <p:cNvPr id="30" name="Google Shape;30;p5"/>
          <p:cNvPicPr preferRelativeResize="0"/>
          <p:nvPr/>
        </p:nvPicPr>
        <p:blipFill rotWithShape="1">
          <a:blip r:embed="rId7">
            <a:alphaModFix/>
          </a:blip>
          <a:srcRect b="0" l="0" r="0" t="0"/>
          <a:stretch/>
        </p:blipFill>
        <p:spPr>
          <a:xfrm>
            <a:off x="6251592" y="4498061"/>
            <a:ext cx="333375" cy="352425"/>
          </a:xfrm>
          <a:prstGeom prst="rect">
            <a:avLst/>
          </a:prstGeom>
          <a:noFill/>
          <a:ln>
            <a:noFill/>
          </a:ln>
        </p:spPr>
      </p:pic>
      <p:sp>
        <p:nvSpPr>
          <p:cNvPr id="31" name="Google Shape;31;p5"/>
          <p:cNvSpPr txBox="1"/>
          <p:nvPr/>
        </p:nvSpPr>
        <p:spPr>
          <a:xfrm>
            <a:off x="6661257" y="4488796"/>
            <a:ext cx="160034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CD5161"/>
                </a:solidFill>
                <a:latin typeface="Arial"/>
                <a:ea typeface="Arial"/>
                <a:cs typeface="Arial"/>
                <a:sym typeface="Arial"/>
              </a:rPr>
              <a:t>2021</a:t>
            </a:r>
            <a:endParaRPr sz="1600">
              <a:solidFill>
                <a:srgbClr val="CD5161"/>
              </a:solidFill>
              <a:latin typeface="Arial"/>
              <a:ea typeface="Arial"/>
              <a:cs typeface="Arial"/>
              <a:sym typeface="Arial"/>
            </a:endParaRPr>
          </a:p>
        </p:txBody>
      </p:sp>
      <p:pic>
        <p:nvPicPr>
          <p:cNvPr id="32" name="Google Shape;32;p5"/>
          <p:cNvPicPr preferRelativeResize="0"/>
          <p:nvPr/>
        </p:nvPicPr>
        <p:blipFill rotWithShape="1">
          <a:blip r:embed="rId9">
            <a:alphaModFix/>
          </a:blip>
          <a:srcRect b="0" l="0" r="0" t="0"/>
          <a:stretch/>
        </p:blipFill>
        <p:spPr>
          <a:xfrm>
            <a:off x="-159657" y="-774700"/>
            <a:ext cx="609600" cy="609600"/>
          </a:xfrm>
          <a:prstGeom prst="rect">
            <a:avLst/>
          </a:prstGeom>
          <a:noFill/>
          <a:ln>
            <a:noFill/>
          </a:ln>
        </p:spPr>
      </p:pic>
      <p:sp>
        <p:nvSpPr>
          <p:cNvPr id="33" name="Google Shape;33;p5"/>
          <p:cNvSpPr txBox="1"/>
          <p:nvPr/>
        </p:nvSpPr>
        <p:spPr>
          <a:xfrm>
            <a:off x="179916" y="2697002"/>
            <a:ext cx="11832168" cy="10926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500">
                <a:solidFill>
                  <a:srgbClr val="42B4AA"/>
                </a:solidFill>
                <a:latin typeface="Times New Roman"/>
                <a:ea typeface="Times New Roman"/>
                <a:cs typeface="Times New Roman"/>
                <a:sym typeface="Times New Roman"/>
              </a:rPr>
              <a:t>EM VỚI NHÀ TRƯỜNG</a:t>
            </a:r>
            <a:endParaRPr b="1" sz="6500">
              <a:solidFill>
                <a:srgbClr val="42B4AA"/>
              </a:solidFill>
              <a:latin typeface="Times New Roman"/>
              <a:ea typeface="Times New Roman"/>
              <a:cs typeface="Times New Roman"/>
              <a:sym typeface="Times New Roman"/>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
                                        </p:tgtEl>
                                        <p:attrNameLst>
                                          <p:attrName>style.visibility</p:attrName>
                                        </p:attrNameLst>
                                      </p:cBhvr>
                                      <p:to>
                                        <p:strVal val="visible"/>
                                      </p:to>
                                    </p:set>
                                    <p:animEffect filter="fade" transition="in">
                                      <p:cBhvr>
                                        <p:cTn dur="1"/>
                                        <p:tgtEl>
                                          <p:spTgt spid="32"/>
                                        </p:tgtEl>
                                      </p:cBhvr>
                                    </p:animEffect>
                                  </p:childTnLst>
                                </p:cTn>
                              </p:par>
                              <p:par>
                                <p:cTn fill="hold" nodeType="withEffect" presetClass="entr" presetID="10" presetSubtype="0">
                                  <p:stCondLst>
                                    <p:cond delay="0"/>
                                  </p:stCondLst>
                                  <p:childTnLst>
                                    <p:set>
                                      <p:cBhvr>
                                        <p:cTn dur="1" fill="hold">
                                          <p:stCondLst>
                                            <p:cond delay="0"/>
                                          </p:stCondLst>
                                        </p:cTn>
                                        <p:tgtEl>
                                          <p:spTgt spid="22"/>
                                        </p:tgtEl>
                                        <p:attrNameLst>
                                          <p:attrName>style.visibility</p:attrName>
                                        </p:attrNameLst>
                                      </p:cBhvr>
                                      <p:to>
                                        <p:strVal val="visible"/>
                                      </p:to>
                                    </p:set>
                                    <p:animEffect filter="fade" transition="in">
                                      <p:cBhvr>
                                        <p:cTn dur="1000"/>
                                        <p:tgtEl>
                                          <p:spTgt spid="22"/>
                                        </p:tgtEl>
                                      </p:cBhvr>
                                    </p:animEffect>
                                  </p:childTnLst>
                                </p:cTn>
                              </p:par>
                              <p:par>
                                <p:cTn fill="hold" nodeType="withEffect" presetClass="entr" presetID="10" presetSubtype="0">
                                  <p:stCondLst>
                                    <p:cond delay="0"/>
                                  </p:stCondLst>
                                  <p:childTnLst>
                                    <p:set>
                                      <p:cBhvr>
                                        <p:cTn dur="1" fill="hold">
                                          <p:stCondLst>
                                            <p:cond delay="0"/>
                                          </p:stCondLst>
                                        </p:cTn>
                                        <p:tgtEl>
                                          <p:spTgt spid="23"/>
                                        </p:tgtEl>
                                        <p:attrNameLst>
                                          <p:attrName>style.visibility</p:attrName>
                                        </p:attrNameLst>
                                      </p:cBhvr>
                                      <p:to>
                                        <p:strVal val="visible"/>
                                      </p:to>
                                    </p:set>
                                    <p:animEffect filter="fade" transition="in">
                                      <p:cBhvr>
                                        <p:cTn dur="1000"/>
                                        <p:tgtEl>
                                          <p:spTgt spid="23"/>
                                        </p:tgtEl>
                                      </p:cBhvr>
                                    </p:animEffect>
                                  </p:childTnLst>
                                </p:cTn>
                              </p:par>
                              <p:par>
                                <p:cTn fill="hold" nodeType="withEffect" presetClass="entr" presetID="10" presetSubtype="0">
                                  <p:stCondLst>
                                    <p:cond delay="0"/>
                                  </p:stCondLst>
                                  <p:childTnLst>
                                    <p:set>
                                      <p:cBhvr>
                                        <p:cTn dur="1" fill="hold">
                                          <p:stCondLst>
                                            <p:cond delay="0"/>
                                          </p:stCondLst>
                                        </p:cTn>
                                        <p:tgtEl>
                                          <p:spTgt spid="21"/>
                                        </p:tgtEl>
                                        <p:attrNameLst>
                                          <p:attrName>style.visibility</p:attrName>
                                        </p:attrNameLst>
                                      </p:cBhvr>
                                      <p:to>
                                        <p:strVal val="visible"/>
                                      </p:to>
                                    </p:set>
                                    <p:animEffect filter="fade" transition="in">
                                      <p:cBhvr>
                                        <p:cTn dur="1000"/>
                                        <p:tgtEl>
                                          <p:spTgt spid="21"/>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p:tgtEl>
                                          <p:spTgt spid="26"/>
                                        </p:tgtEl>
                                        <p:attrNameLst>
                                          <p:attrName>ppt_w</p:attrName>
                                        </p:attrNameLst>
                                      </p:cBhvr>
                                      <p:tavLst>
                                        <p:tav fmla="" tm="0">
                                          <p:val>
                                            <p:strVal val="0"/>
                                          </p:val>
                                        </p:tav>
                                        <p:tav fmla="" tm="100000">
                                          <p:val>
                                            <p:strVal val="#ppt_w"/>
                                          </p:val>
                                        </p:tav>
                                      </p:tavLst>
                                    </p:anim>
                                    <p:anim calcmode="lin" valueType="num">
                                      <p:cBhvr additive="base">
                                        <p:cTn dur="500"/>
                                        <p:tgtEl>
                                          <p:spTgt spid="2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ppt_w</p:attrName>
                                        </p:attrNameLst>
                                      </p:cBhvr>
                                      <p:tavLst>
                                        <p:tav fmla="" tm="0">
                                          <p:val>
                                            <p:strVal val="0"/>
                                          </p:val>
                                        </p:tav>
                                        <p:tav fmla="" tm="100000">
                                          <p:val>
                                            <p:strVal val="#ppt_w"/>
                                          </p:val>
                                        </p:tav>
                                      </p:tavLst>
                                    </p:anim>
                                    <p:anim calcmode="lin" valueType="num">
                                      <p:cBhvr additive="base">
                                        <p:cTn dur="500"/>
                                        <p:tgtEl>
                                          <p:spTgt spid="27"/>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4"/>
                                        </p:tgtEl>
                                        <p:attrNameLst>
                                          <p:attrName>style.visibility</p:attrName>
                                        </p:attrNameLst>
                                      </p:cBhvr>
                                      <p:to>
                                        <p:strVal val="visible"/>
                                      </p:to>
                                    </p:set>
                                    <p:animEffect filter="fade" transition="in">
                                      <p:cBhvr>
                                        <p:cTn dur="1000"/>
                                        <p:tgtEl>
                                          <p:spTgt spid="2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8"/>
                                        </p:tgtEl>
                                        <p:attrNameLst>
                                          <p:attrName>style.visibility</p:attrName>
                                        </p:attrNameLst>
                                      </p:cBhvr>
                                      <p:to>
                                        <p:strVal val="visible"/>
                                      </p:to>
                                    </p:set>
                                    <p:animEffect filter="fade" transition="in">
                                      <p:cBhvr>
                                        <p:cTn dur="1000"/>
                                        <p:tgtEl>
                                          <p:spTgt spid="28"/>
                                        </p:tgtEl>
                                      </p:cBhvr>
                                    </p:animEffect>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p:tgtEl>
                                          <p:spTgt spid="25"/>
                                        </p:tgtEl>
                                        <p:attrNameLst>
                                          <p:attrName>ppt_w</p:attrName>
                                        </p:attrNameLst>
                                      </p:cBhvr>
                                      <p:tavLst>
                                        <p:tav fmla="" tm="0">
                                          <p:val>
                                            <p:strVal val="0"/>
                                          </p:val>
                                        </p:tav>
                                        <p:tav fmla="" tm="100000">
                                          <p:val>
                                            <p:strVal val="#ppt_w"/>
                                          </p:val>
                                        </p:tav>
                                      </p:tavLst>
                                    </p:anim>
                                    <p:anim calcmode="lin" valueType="num">
                                      <p:cBhvr additive="base">
                                        <p:cTn dur="500"/>
                                        <p:tgtEl>
                                          <p:spTgt spid="25"/>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9"/>
                                        </p:tgtEl>
                                        <p:attrNameLst>
                                          <p:attrName>style.visibility</p:attrName>
                                        </p:attrNameLst>
                                      </p:cBhvr>
                                      <p:to>
                                        <p:strVal val="visible"/>
                                      </p:to>
                                    </p:set>
                                    <p:animEffect filter="fade" transition="in">
                                      <p:cBhvr>
                                        <p:cTn dur="500"/>
                                        <p:tgtEl>
                                          <p:spTgt spid="29"/>
                                        </p:tgtEl>
                                      </p:cBhvr>
                                    </p:animEffect>
                                  </p:childTnLst>
                                </p:cTn>
                              </p:par>
                            </p:childTnLst>
                          </p:cTn>
                        </p:par>
                        <p:par>
                          <p:cTn fill="hold">
                            <p:stCondLst>
                              <p:cond delay="4500"/>
                            </p:stCondLst>
                            <p:childTnLst>
                              <p:par>
                                <p:cTn fill="hold" nodeType="afterEffect" presetClass="entr" presetID="23" presetSubtype="16">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p:tgtEl>
                                          <p:spTgt spid="30"/>
                                        </p:tgtEl>
                                        <p:attrNameLst>
                                          <p:attrName>ppt_w</p:attrName>
                                        </p:attrNameLst>
                                      </p:cBhvr>
                                      <p:tavLst>
                                        <p:tav fmla="" tm="0">
                                          <p:val>
                                            <p:strVal val="0"/>
                                          </p:val>
                                        </p:tav>
                                        <p:tav fmla="" tm="100000">
                                          <p:val>
                                            <p:strVal val="#ppt_w"/>
                                          </p:val>
                                        </p:tav>
                                      </p:tavLst>
                                    </p:anim>
                                    <p:anim calcmode="lin" valueType="num">
                                      <p:cBhvr additive="base">
                                        <p:cTn dur="500"/>
                                        <p:tgtEl>
                                          <p:spTgt spid="30"/>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500"/>
                                        <p:tgtEl>
                                          <p:spTgt spid="31"/>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10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14"/>
          <p:cNvPicPr preferRelativeResize="0"/>
          <p:nvPr/>
        </p:nvPicPr>
        <p:blipFill rotWithShape="1">
          <a:blip r:embed="rId3">
            <a:alphaModFix/>
          </a:blip>
          <a:srcRect b="0" l="0" r="0" t="0"/>
          <a:stretch/>
        </p:blipFill>
        <p:spPr>
          <a:xfrm>
            <a:off x="1727975" y="228600"/>
            <a:ext cx="3650361" cy="1418536"/>
          </a:xfrm>
          <a:prstGeom prst="rect">
            <a:avLst/>
          </a:prstGeom>
          <a:noFill/>
          <a:ln>
            <a:noFill/>
          </a:ln>
        </p:spPr>
      </p:pic>
      <p:sp>
        <p:nvSpPr>
          <p:cNvPr id="134" name="Google Shape;134;p14"/>
          <p:cNvSpPr txBox="1"/>
          <p:nvPr/>
        </p:nvSpPr>
        <p:spPr>
          <a:xfrm>
            <a:off x="2168666" y="676258"/>
            <a:ext cx="2768978"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KẾT LUẬN</a:t>
            </a:r>
            <a:endParaRPr/>
          </a:p>
        </p:txBody>
      </p:sp>
      <p:sp>
        <p:nvSpPr>
          <p:cNvPr id="135" name="Google Shape;135;p14"/>
          <p:cNvSpPr/>
          <p:nvPr/>
        </p:nvSpPr>
        <p:spPr>
          <a:xfrm>
            <a:off x="717666" y="1647136"/>
            <a:ext cx="6096000" cy="4011098"/>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en-US" sz="3200">
                <a:solidFill>
                  <a:srgbClr val="0D0D0D"/>
                </a:solidFill>
                <a:latin typeface="Times New Roman"/>
                <a:ea typeface="Times New Roman"/>
                <a:cs typeface="Times New Roman"/>
                <a:sym typeface="Times New Roman"/>
              </a:rPr>
              <a:t>Trong môi trường học tập mới, em có nhiều bạn bè và thầy, cô giáo mới. Rất nhiều điều mới mẻ và thú vị đón chờ các em ở phía trước. Các em hãy luôn thân thiện với các bạn mới và thầy cô để tạo nên lớp học gắn bó, đoàn kết và thân ái</a:t>
            </a:r>
            <a:endParaRPr sz="3200">
              <a:solidFill>
                <a:schemeClr val="dk1"/>
              </a:solidFill>
              <a:latin typeface="Times New Roman"/>
              <a:ea typeface="Times New Roman"/>
              <a:cs typeface="Times New Roman"/>
              <a:sym typeface="Times New Roman"/>
            </a:endParaRPr>
          </a:p>
        </p:txBody>
      </p:sp>
      <p:pic>
        <p:nvPicPr>
          <p:cNvPr id="136" name="Google Shape;136;p14"/>
          <p:cNvPicPr preferRelativeResize="0"/>
          <p:nvPr/>
        </p:nvPicPr>
        <p:blipFill rotWithShape="1">
          <a:blip r:embed="rId4">
            <a:alphaModFix/>
          </a:blip>
          <a:srcRect b="0" l="0" r="0" t="0"/>
          <a:stretch/>
        </p:blipFill>
        <p:spPr>
          <a:xfrm>
            <a:off x="6750166" y="1199478"/>
            <a:ext cx="5271714" cy="39016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2000"/>
                                        <p:tgtEl>
                                          <p:spTgt spid="135"/>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2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15"/>
          <p:cNvPicPr preferRelativeResize="0"/>
          <p:nvPr/>
        </p:nvPicPr>
        <p:blipFill rotWithShape="1">
          <a:blip r:embed="rId3">
            <a:alphaModFix/>
          </a:blip>
          <a:srcRect b="0" l="0" r="0" t="0"/>
          <a:stretch/>
        </p:blipFill>
        <p:spPr>
          <a:xfrm>
            <a:off x="1132916" y="0"/>
            <a:ext cx="9926168" cy="5932344"/>
          </a:xfrm>
          <a:prstGeom prst="rect">
            <a:avLst/>
          </a:prstGeom>
          <a:noFill/>
          <a:ln>
            <a:noFill/>
          </a:ln>
        </p:spPr>
      </p:pic>
      <p:sp>
        <p:nvSpPr>
          <p:cNvPr id="143" name="Google Shape;143;p15"/>
          <p:cNvSpPr txBox="1"/>
          <p:nvPr/>
        </p:nvSpPr>
        <p:spPr>
          <a:xfrm>
            <a:off x="2980660" y="2707638"/>
            <a:ext cx="6230679" cy="21698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500">
                <a:solidFill>
                  <a:schemeClr val="lt1"/>
                </a:solidFill>
                <a:latin typeface="Times New Roman"/>
                <a:ea typeface="Times New Roman"/>
                <a:cs typeface="Times New Roman"/>
                <a:sym typeface="Times New Roman"/>
              </a:rPr>
              <a:t>2. Xác định những việc nên làm và không nên làm với bạn bè, thầy cô</a:t>
            </a:r>
            <a:endParaRPr b="1" sz="4500">
              <a:solidFill>
                <a:schemeClr val="lt1"/>
              </a:solidFill>
              <a:latin typeface="Times New Roman"/>
              <a:ea typeface="Times New Roman"/>
              <a:cs typeface="Times New Roman"/>
              <a:sym typeface="Times New Roman"/>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500"/>
                                        <p:tgtEl>
                                          <p:spTgt spid="143"/>
                                        </p:tgtEl>
                                        <p:attrNameLst>
                                          <p:attrName>ppt_w</p:attrName>
                                        </p:attrNameLst>
                                      </p:cBhvr>
                                      <p:tavLst>
                                        <p:tav fmla="" tm="0">
                                          <p:val>
                                            <p:strVal val="0"/>
                                          </p:val>
                                        </p:tav>
                                        <p:tav fmla="" tm="100000">
                                          <p:val>
                                            <p:strVal val="#ppt_w"/>
                                          </p:val>
                                        </p:tav>
                                      </p:tavLst>
                                    </p:anim>
                                    <p:anim calcmode="lin" valueType="num">
                                      <p:cBhvr additive="base">
                                        <p:cTn dur="500"/>
                                        <p:tgtEl>
                                          <p:spTgt spid="14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grpSp>
        <p:nvGrpSpPr>
          <p:cNvPr id="148" name="Google Shape;148;p16"/>
          <p:cNvGrpSpPr/>
          <p:nvPr/>
        </p:nvGrpSpPr>
        <p:grpSpPr>
          <a:xfrm>
            <a:off x="790352" y="552892"/>
            <a:ext cx="4766931" cy="878451"/>
            <a:chOff x="3767469" y="233916"/>
            <a:chExt cx="4766931" cy="878451"/>
          </a:xfrm>
        </p:grpSpPr>
        <p:sp>
          <p:nvSpPr>
            <p:cNvPr id="149" name="Google Shape;149;p16"/>
            <p:cNvSpPr/>
            <p:nvPr/>
          </p:nvSpPr>
          <p:spPr>
            <a:xfrm>
              <a:off x="3767469" y="233916"/>
              <a:ext cx="4657061" cy="789621"/>
            </a:xfrm>
            <a:prstGeom prst="roundRect">
              <a:avLst>
                <a:gd fmla="val 16667" name="adj"/>
              </a:avLst>
            </a:prstGeom>
            <a:solidFill>
              <a:srgbClr val="B4B4B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 name="Google Shape;150;p16"/>
            <p:cNvSpPr/>
            <p:nvPr/>
          </p:nvSpPr>
          <p:spPr>
            <a:xfrm>
              <a:off x="3877339" y="322746"/>
              <a:ext cx="4657061" cy="789621"/>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Times New Roman"/>
                  <a:ea typeface="Times New Roman"/>
                  <a:cs typeface="Times New Roman"/>
                  <a:sym typeface="Times New Roman"/>
                </a:rPr>
                <a:t>Hoạt động nhóm đôi</a:t>
              </a:r>
              <a:endParaRPr/>
            </a:p>
          </p:txBody>
        </p:sp>
      </p:grpSp>
      <p:pic>
        <p:nvPicPr>
          <p:cNvPr descr="A group of people posing for the camera&#10;&#10;Description automatically generated with medium confidence" id="151" name="Google Shape;151;p16"/>
          <p:cNvPicPr preferRelativeResize="0"/>
          <p:nvPr/>
        </p:nvPicPr>
        <p:blipFill rotWithShape="1">
          <a:blip r:embed="rId3">
            <a:alphaModFix/>
          </a:blip>
          <a:srcRect b="0" l="0" r="0" t="0"/>
          <a:stretch/>
        </p:blipFill>
        <p:spPr>
          <a:xfrm>
            <a:off x="6210890" y="641722"/>
            <a:ext cx="5579603" cy="4958478"/>
          </a:xfrm>
          <a:prstGeom prst="rect">
            <a:avLst/>
          </a:prstGeom>
          <a:noFill/>
          <a:ln>
            <a:noFill/>
          </a:ln>
        </p:spPr>
      </p:pic>
      <p:sp>
        <p:nvSpPr>
          <p:cNvPr id="152" name="Google Shape;152;p16"/>
          <p:cNvSpPr/>
          <p:nvPr/>
        </p:nvSpPr>
        <p:spPr>
          <a:xfrm>
            <a:off x="688309" y="1843935"/>
            <a:ext cx="5195778" cy="3170129"/>
          </a:xfrm>
          <a:prstGeom prst="roundRect">
            <a:avLst>
              <a:gd fmla="val 16667" name="adj"/>
            </a:avLst>
          </a:prstGeom>
          <a:solidFill>
            <a:srgbClr val="F5E7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500">
                <a:solidFill>
                  <a:schemeClr val="dk1"/>
                </a:solidFill>
                <a:latin typeface="Times New Roman"/>
                <a:ea typeface="Times New Roman"/>
                <a:cs typeface="Times New Roman"/>
                <a:sym typeface="Times New Roman"/>
              </a:rPr>
              <a:t>Chia sẻ những việc nên và không nên làm nhằm thiết lập mối quan hệ thân thiện với bạn; gần gũi, kính trọng với thầy cô</a:t>
            </a:r>
            <a:endParaRPr sz="3500">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500"/>
                                        <p:tgtEl>
                                          <p:spTgt spid="148"/>
                                        </p:tgtEl>
                                        <p:attrNameLst>
                                          <p:attrName>ppt_w</p:attrName>
                                        </p:attrNameLst>
                                      </p:cBhvr>
                                      <p:tavLst>
                                        <p:tav fmla="" tm="0">
                                          <p:val>
                                            <p:strVal val="0"/>
                                          </p:val>
                                        </p:tav>
                                        <p:tav fmla="" tm="100000">
                                          <p:val>
                                            <p:strVal val="#ppt_w"/>
                                          </p:val>
                                        </p:tav>
                                      </p:tavLst>
                                    </p:anim>
                                    <p:anim calcmode="lin" valueType="num">
                                      <p:cBhvr additive="base">
                                        <p:cTn dur="500"/>
                                        <p:tgtEl>
                                          <p:spTgt spid="14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grpSp>
        <p:nvGrpSpPr>
          <p:cNvPr id="157" name="Google Shape;157;p17"/>
          <p:cNvGrpSpPr/>
          <p:nvPr/>
        </p:nvGrpSpPr>
        <p:grpSpPr>
          <a:xfrm>
            <a:off x="4130748" y="233915"/>
            <a:ext cx="3930504" cy="878451"/>
            <a:chOff x="3767469" y="233916"/>
            <a:chExt cx="4766931" cy="878451"/>
          </a:xfrm>
        </p:grpSpPr>
        <p:sp>
          <p:nvSpPr>
            <p:cNvPr id="158" name="Google Shape;158;p17"/>
            <p:cNvSpPr/>
            <p:nvPr/>
          </p:nvSpPr>
          <p:spPr>
            <a:xfrm>
              <a:off x="3767469" y="233916"/>
              <a:ext cx="4657061" cy="789621"/>
            </a:xfrm>
            <a:prstGeom prst="roundRect">
              <a:avLst>
                <a:gd fmla="val 16667" name="adj"/>
              </a:avLst>
            </a:prstGeom>
            <a:solidFill>
              <a:srgbClr val="B4B4B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9" name="Google Shape;159;p17"/>
            <p:cNvSpPr/>
            <p:nvPr/>
          </p:nvSpPr>
          <p:spPr>
            <a:xfrm>
              <a:off x="3877339" y="322746"/>
              <a:ext cx="4657061" cy="789621"/>
            </a:xfrm>
            <a:prstGeom prst="roundRect">
              <a:avLst>
                <a:gd fmla="val 16667" name="adj"/>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Times New Roman"/>
                  <a:ea typeface="Times New Roman"/>
                  <a:cs typeface="Times New Roman"/>
                  <a:sym typeface="Times New Roman"/>
                </a:rPr>
                <a:t>PHIẾU HỌC TẬP</a:t>
              </a:r>
              <a:endParaRPr/>
            </a:p>
          </p:txBody>
        </p:sp>
      </p:grpSp>
      <p:graphicFrame>
        <p:nvGraphicFramePr>
          <p:cNvPr id="160" name="Google Shape;160;p17"/>
          <p:cNvGraphicFramePr/>
          <p:nvPr/>
        </p:nvGraphicFramePr>
        <p:xfrm>
          <a:off x="444396" y="1378883"/>
          <a:ext cx="3000000" cy="3000000"/>
        </p:xfrm>
        <a:graphic>
          <a:graphicData uri="http://schemas.openxmlformats.org/drawingml/2006/table">
            <a:tbl>
              <a:tblPr bandRow="1" firstRow="1">
                <a:noFill/>
                <a:tableStyleId>{2003967B-0E2D-4795-819C-B7C86E35BE48}</a:tableStyleId>
              </a:tblPr>
              <a:tblGrid>
                <a:gridCol w="2511450"/>
                <a:gridCol w="4486950"/>
                <a:gridCol w="4423150"/>
              </a:tblGrid>
              <a:tr h="939950">
                <a:tc>
                  <a:txBody>
                    <a:bodyPr/>
                    <a:lstStyle/>
                    <a:p>
                      <a:pPr indent="0" lvl="0" marL="0" marR="0" rtl="0" algn="ctr">
                        <a:spcBef>
                          <a:spcPts val="0"/>
                        </a:spcBef>
                        <a:spcAft>
                          <a:spcPts val="0"/>
                        </a:spcAft>
                        <a:buNone/>
                      </a:pPr>
                      <a:r>
                        <a:rPr lang="en-US" sz="2800" u="none" cap="none" strike="noStrike">
                          <a:solidFill>
                            <a:schemeClr val="dk1"/>
                          </a:solidFill>
                          <a:latin typeface="Times New Roman"/>
                          <a:ea typeface="Times New Roman"/>
                          <a:cs typeface="Times New Roman"/>
                          <a:sym typeface="Times New Roman"/>
                        </a:rPr>
                        <a:t>STT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BAF1"/>
                    </a:solidFill>
                  </a:tcPr>
                </a:tc>
                <a:tc>
                  <a:txBody>
                    <a:bodyPr/>
                    <a:lstStyle/>
                    <a:p>
                      <a:pPr indent="0" lvl="0" marL="0" marR="0" rtl="0" algn="ctr">
                        <a:spcBef>
                          <a:spcPts val="0"/>
                        </a:spcBef>
                        <a:spcAft>
                          <a:spcPts val="0"/>
                        </a:spcAft>
                        <a:buNone/>
                      </a:pPr>
                      <a:r>
                        <a:rPr lang="en-US" sz="2800" u="none" cap="none" strike="noStrike">
                          <a:solidFill>
                            <a:schemeClr val="dk1"/>
                          </a:solidFill>
                          <a:latin typeface="Times New Roman"/>
                          <a:ea typeface="Times New Roman"/>
                          <a:cs typeface="Times New Roman"/>
                          <a:sym typeface="Times New Roman"/>
                        </a:rPr>
                        <a:t>Những việc nên làm </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BAF1"/>
                    </a:solidFill>
                  </a:tcPr>
                </a:tc>
                <a:tc>
                  <a:txBody>
                    <a:bodyPr/>
                    <a:lstStyle/>
                    <a:p>
                      <a:pPr indent="0" lvl="0" marL="0" marR="0" rtl="0" algn="ctr">
                        <a:spcBef>
                          <a:spcPts val="0"/>
                        </a:spcBef>
                        <a:spcAft>
                          <a:spcPts val="0"/>
                        </a:spcAft>
                        <a:buNone/>
                      </a:pPr>
                      <a:r>
                        <a:rPr lang="en-US" sz="2800" u="none" cap="none" strike="noStrike">
                          <a:solidFill>
                            <a:schemeClr val="dk1"/>
                          </a:solidFill>
                          <a:latin typeface="Times New Roman"/>
                          <a:ea typeface="Times New Roman"/>
                          <a:cs typeface="Times New Roman"/>
                          <a:sym typeface="Times New Roman"/>
                        </a:rPr>
                        <a:t>Những việc không nên làm</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BAF1"/>
                    </a:solidFill>
                  </a:tcPr>
                </a:tc>
              </a:tr>
              <a:tr h="2108200">
                <a:tc>
                  <a:txBody>
                    <a:bodyPr/>
                    <a:lstStyle/>
                    <a:p>
                      <a:pPr indent="0" lvl="0" marL="0" marR="0" rtl="0" algn="ctr">
                        <a:spcBef>
                          <a:spcPts val="0"/>
                        </a:spcBef>
                        <a:spcAft>
                          <a:spcPts val="0"/>
                        </a:spcAft>
                        <a:buNone/>
                      </a:pPr>
                      <a:r>
                        <a:rPr lang="en-US" sz="2800" u="none" cap="none" strike="noStrike">
                          <a:latin typeface="Times New Roman"/>
                          <a:ea typeface="Times New Roman"/>
                          <a:cs typeface="Times New Roman"/>
                          <a:sym typeface="Times New Roman"/>
                        </a:rPr>
                        <a:t>Thiết lập quan hệ thân thiện với bạn bè</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2800" u="none" cap="none" strike="noStrike">
                        <a:latin typeface="Times New Roman"/>
                        <a:ea typeface="Times New Roman"/>
                        <a:cs typeface="Times New Roman"/>
                        <a:sym typeface="Times New Roman"/>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2800" u="none" cap="none" strike="noStrike">
                        <a:latin typeface="Times New Roman"/>
                        <a:ea typeface="Times New Roman"/>
                        <a:cs typeface="Times New Roman"/>
                        <a:sym typeface="Times New Roman"/>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108200">
                <a:tc>
                  <a:txBody>
                    <a:bodyPr/>
                    <a:lstStyle/>
                    <a:p>
                      <a:pPr indent="0" lvl="0" marL="0" marR="0" rtl="0" algn="ctr">
                        <a:spcBef>
                          <a:spcPts val="0"/>
                        </a:spcBef>
                        <a:spcAft>
                          <a:spcPts val="0"/>
                        </a:spcAft>
                        <a:buNone/>
                      </a:pPr>
                      <a:r>
                        <a:rPr lang="en-US" sz="2800" u="none" cap="none" strike="noStrike">
                          <a:latin typeface="Times New Roman"/>
                          <a:ea typeface="Times New Roman"/>
                          <a:cs typeface="Times New Roman"/>
                          <a:sym typeface="Times New Roman"/>
                        </a:rPr>
                        <a:t>Thiết lập quan hệ gần gũi, kính trọng thầy cô</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2800" u="none" cap="none" strike="noStrike">
                        <a:latin typeface="Times New Roman"/>
                        <a:ea typeface="Times New Roman"/>
                        <a:cs typeface="Times New Roman"/>
                        <a:sym typeface="Times New Roman"/>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2800" u="none" cap="none" strike="noStrike">
                        <a:latin typeface="Times New Roman"/>
                        <a:ea typeface="Times New Roman"/>
                        <a:cs typeface="Times New Roman"/>
                        <a:sym typeface="Times New Roman"/>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18"/>
          <p:cNvPicPr preferRelativeResize="0"/>
          <p:nvPr/>
        </p:nvPicPr>
        <p:blipFill rotWithShape="1">
          <a:blip r:embed="rId3">
            <a:alphaModFix/>
          </a:blip>
          <a:srcRect b="0" l="0" r="0" t="0"/>
          <a:stretch/>
        </p:blipFill>
        <p:spPr>
          <a:xfrm>
            <a:off x="139065" y="297179"/>
            <a:ext cx="3096725" cy="2654335"/>
          </a:xfrm>
          <a:prstGeom prst="rect">
            <a:avLst/>
          </a:prstGeom>
          <a:noFill/>
          <a:ln>
            <a:noFill/>
          </a:ln>
        </p:spPr>
      </p:pic>
      <p:sp>
        <p:nvSpPr>
          <p:cNvPr id="166" name="Google Shape;166;p18"/>
          <p:cNvSpPr txBox="1"/>
          <p:nvPr/>
        </p:nvSpPr>
        <p:spPr>
          <a:xfrm>
            <a:off x="588556" y="549801"/>
            <a:ext cx="2249242" cy="1708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500">
                <a:solidFill>
                  <a:srgbClr val="262626"/>
                </a:solidFill>
                <a:latin typeface="Times New Roman"/>
                <a:ea typeface="Times New Roman"/>
                <a:cs typeface="Times New Roman"/>
                <a:sym typeface="Times New Roman"/>
              </a:rPr>
              <a:t>Trò chơi “Nên và không nên”</a:t>
            </a:r>
            <a:endParaRPr b="1" sz="3500">
              <a:solidFill>
                <a:srgbClr val="262626"/>
              </a:solidFill>
              <a:latin typeface="Times New Roman"/>
              <a:ea typeface="Times New Roman"/>
              <a:cs typeface="Times New Roman"/>
              <a:sym typeface="Times New Roman"/>
            </a:endParaRPr>
          </a:p>
        </p:txBody>
      </p:sp>
      <p:pic>
        <p:nvPicPr>
          <p:cNvPr id="167" name="Google Shape;167;p18"/>
          <p:cNvPicPr preferRelativeResize="0"/>
          <p:nvPr/>
        </p:nvPicPr>
        <p:blipFill rotWithShape="1">
          <a:blip r:embed="rId4">
            <a:alphaModFix/>
          </a:blip>
          <a:srcRect b="0" l="0" r="0" t="0"/>
          <a:stretch/>
        </p:blipFill>
        <p:spPr>
          <a:xfrm>
            <a:off x="333375" y="2694274"/>
            <a:ext cx="1706359" cy="2654336"/>
          </a:xfrm>
          <a:prstGeom prst="rect">
            <a:avLst/>
          </a:prstGeom>
          <a:noFill/>
          <a:ln>
            <a:noFill/>
          </a:ln>
        </p:spPr>
      </p:pic>
      <p:sp>
        <p:nvSpPr>
          <p:cNvPr id="168" name="Google Shape;168;p18"/>
          <p:cNvSpPr/>
          <p:nvPr/>
        </p:nvSpPr>
        <p:spPr>
          <a:xfrm>
            <a:off x="4540002" y="549801"/>
            <a:ext cx="7520021" cy="613245"/>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en-US" sz="3200">
                <a:solidFill>
                  <a:srgbClr val="0D0D0D"/>
                </a:solidFill>
                <a:latin typeface="Times New Roman"/>
                <a:ea typeface="Times New Roman"/>
                <a:cs typeface="Times New Roman"/>
                <a:sym typeface="Times New Roman"/>
              </a:rPr>
              <a:t>Chia lớp thành hai đội chơi</a:t>
            </a:r>
            <a:endParaRPr sz="3200">
              <a:solidFill>
                <a:schemeClr val="dk1"/>
              </a:solidFill>
              <a:latin typeface="Times New Roman"/>
              <a:ea typeface="Times New Roman"/>
              <a:cs typeface="Times New Roman"/>
              <a:sym typeface="Times New Roman"/>
            </a:endParaRPr>
          </a:p>
        </p:txBody>
      </p:sp>
      <p:pic>
        <p:nvPicPr>
          <p:cNvPr id="169" name="Google Shape;169;p18"/>
          <p:cNvPicPr preferRelativeResize="0"/>
          <p:nvPr/>
        </p:nvPicPr>
        <p:blipFill rotWithShape="1">
          <a:blip r:embed="rId5">
            <a:alphaModFix/>
          </a:blip>
          <a:srcRect b="0" l="0" r="0" t="0"/>
          <a:stretch/>
        </p:blipFill>
        <p:spPr>
          <a:xfrm>
            <a:off x="3430100" y="401424"/>
            <a:ext cx="1081533" cy="910000"/>
          </a:xfrm>
          <a:prstGeom prst="rect">
            <a:avLst/>
          </a:prstGeom>
          <a:noFill/>
          <a:ln>
            <a:noFill/>
          </a:ln>
        </p:spPr>
      </p:pic>
      <p:sp>
        <p:nvSpPr>
          <p:cNvPr id="170" name="Google Shape;170;p18"/>
          <p:cNvSpPr/>
          <p:nvPr/>
        </p:nvSpPr>
        <p:spPr>
          <a:xfrm>
            <a:off x="4532914" y="1232321"/>
            <a:ext cx="7141635" cy="1179554"/>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en-US" sz="3200">
                <a:solidFill>
                  <a:srgbClr val="0D0D0D"/>
                </a:solidFill>
                <a:latin typeface="Times New Roman"/>
                <a:ea typeface="Times New Roman"/>
                <a:cs typeface="Times New Roman"/>
                <a:sym typeface="Times New Roman"/>
              </a:rPr>
              <a:t>Giáo viên chia bảng thành các cột như trong phiếu học tập</a:t>
            </a:r>
            <a:endParaRPr sz="3200">
              <a:solidFill>
                <a:schemeClr val="dk1"/>
              </a:solidFill>
              <a:latin typeface="Times New Roman"/>
              <a:ea typeface="Times New Roman"/>
              <a:cs typeface="Times New Roman"/>
              <a:sym typeface="Times New Roman"/>
            </a:endParaRPr>
          </a:p>
        </p:txBody>
      </p:sp>
      <p:pic>
        <p:nvPicPr>
          <p:cNvPr id="171" name="Google Shape;171;p18"/>
          <p:cNvPicPr preferRelativeResize="0"/>
          <p:nvPr/>
        </p:nvPicPr>
        <p:blipFill rotWithShape="1">
          <a:blip r:embed="rId5">
            <a:alphaModFix/>
          </a:blip>
          <a:srcRect b="0" l="0" r="0" t="0"/>
          <a:stretch/>
        </p:blipFill>
        <p:spPr>
          <a:xfrm>
            <a:off x="3430100" y="1367098"/>
            <a:ext cx="1081533" cy="910000"/>
          </a:xfrm>
          <a:prstGeom prst="rect">
            <a:avLst/>
          </a:prstGeom>
          <a:noFill/>
          <a:ln>
            <a:noFill/>
          </a:ln>
        </p:spPr>
      </p:pic>
      <p:sp>
        <p:nvSpPr>
          <p:cNvPr id="172" name="Google Shape;172;p18"/>
          <p:cNvSpPr/>
          <p:nvPr/>
        </p:nvSpPr>
        <p:spPr>
          <a:xfrm>
            <a:off x="4532914" y="2467549"/>
            <a:ext cx="7141635" cy="1179554"/>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en-US" sz="3200">
                <a:solidFill>
                  <a:srgbClr val="0D0D0D"/>
                </a:solidFill>
                <a:latin typeface="Times New Roman"/>
                <a:ea typeface="Times New Roman"/>
                <a:cs typeface="Times New Roman"/>
                <a:sym typeface="Times New Roman"/>
              </a:rPr>
              <a:t>Học sinh của hai đội lần lượt viết các việc nên và không nên làm vào các cột</a:t>
            </a:r>
            <a:endParaRPr sz="3200">
              <a:solidFill>
                <a:schemeClr val="dk1"/>
              </a:solidFill>
              <a:latin typeface="Times New Roman"/>
              <a:ea typeface="Times New Roman"/>
              <a:cs typeface="Times New Roman"/>
              <a:sym typeface="Times New Roman"/>
            </a:endParaRPr>
          </a:p>
        </p:txBody>
      </p:sp>
      <p:pic>
        <p:nvPicPr>
          <p:cNvPr id="173" name="Google Shape;173;p18"/>
          <p:cNvPicPr preferRelativeResize="0"/>
          <p:nvPr/>
        </p:nvPicPr>
        <p:blipFill rotWithShape="1">
          <a:blip r:embed="rId5">
            <a:alphaModFix/>
          </a:blip>
          <a:srcRect b="0" l="0" r="0" t="0"/>
          <a:stretch/>
        </p:blipFill>
        <p:spPr>
          <a:xfrm>
            <a:off x="3430100" y="2602326"/>
            <a:ext cx="1081533" cy="910000"/>
          </a:xfrm>
          <a:prstGeom prst="rect">
            <a:avLst/>
          </a:prstGeom>
          <a:noFill/>
          <a:ln>
            <a:noFill/>
          </a:ln>
        </p:spPr>
      </p:pic>
      <p:sp>
        <p:nvSpPr>
          <p:cNvPr id="174" name="Google Shape;174;p18"/>
          <p:cNvSpPr/>
          <p:nvPr/>
        </p:nvSpPr>
        <p:spPr>
          <a:xfrm>
            <a:off x="4540002" y="3778106"/>
            <a:ext cx="7520021" cy="613245"/>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en-US" sz="3200">
                <a:solidFill>
                  <a:srgbClr val="0D0D0D"/>
                </a:solidFill>
                <a:latin typeface="Times New Roman"/>
                <a:ea typeface="Times New Roman"/>
                <a:cs typeface="Times New Roman"/>
                <a:sym typeface="Times New Roman"/>
              </a:rPr>
              <a:t>Mỗi cột có thời gian viết là 2 phút.</a:t>
            </a:r>
            <a:endParaRPr sz="3200">
              <a:solidFill>
                <a:schemeClr val="dk1"/>
              </a:solidFill>
              <a:latin typeface="Times New Roman"/>
              <a:ea typeface="Times New Roman"/>
              <a:cs typeface="Times New Roman"/>
              <a:sym typeface="Times New Roman"/>
            </a:endParaRPr>
          </a:p>
        </p:txBody>
      </p:sp>
      <p:pic>
        <p:nvPicPr>
          <p:cNvPr id="175" name="Google Shape;175;p18"/>
          <p:cNvPicPr preferRelativeResize="0"/>
          <p:nvPr/>
        </p:nvPicPr>
        <p:blipFill rotWithShape="1">
          <a:blip r:embed="rId5">
            <a:alphaModFix/>
          </a:blip>
          <a:srcRect b="0" l="0" r="0" t="0"/>
          <a:stretch/>
        </p:blipFill>
        <p:spPr>
          <a:xfrm>
            <a:off x="3430100" y="3670762"/>
            <a:ext cx="1081533" cy="910000"/>
          </a:xfrm>
          <a:prstGeom prst="rect">
            <a:avLst/>
          </a:prstGeom>
          <a:noFill/>
          <a:ln>
            <a:noFill/>
          </a:ln>
        </p:spPr>
      </p:pic>
      <p:sp>
        <p:nvSpPr>
          <p:cNvPr id="176" name="Google Shape;176;p18"/>
          <p:cNvSpPr/>
          <p:nvPr/>
        </p:nvSpPr>
        <p:spPr>
          <a:xfrm>
            <a:off x="4540002" y="4688106"/>
            <a:ext cx="7520021" cy="613245"/>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en-US" sz="3200">
                <a:solidFill>
                  <a:srgbClr val="0D0D0D"/>
                </a:solidFill>
                <a:latin typeface="Times New Roman"/>
                <a:ea typeface="Times New Roman"/>
                <a:cs typeface="Times New Roman"/>
                <a:sym typeface="Times New Roman"/>
              </a:rPr>
              <a:t>Đội nào viết được nhiều hơn sẽ chiến thắng</a:t>
            </a:r>
            <a:endParaRPr sz="3200">
              <a:solidFill>
                <a:schemeClr val="dk1"/>
              </a:solidFill>
              <a:latin typeface="Times New Roman"/>
              <a:ea typeface="Times New Roman"/>
              <a:cs typeface="Times New Roman"/>
              <a:sym typeface="Times New Roman"/>
            </a:endParaRPr>
          </a:p>
        </p:txBody>
      </p:sp>
      <p:pic>
        <p:nvPicPr>
          <p:cNvPr id="177" name="Google Shape;177;p18"/>
          <p:cNvPicPr preferRelativeResize="0"/>
          <p:nvPr/>
        </p:nvPicPr>
        <p:blipFill rotWithShape="1">
          <a:blip r:embed="rId5">
            <a:alphaModFix/>
          </a:blip>
          <a:srcRect b="0" l="0" r="0" t="0"/>
          <a:stretch/>
        </p:blipFill>
        <p:spPr>
          <a:xfrm>
            <a:off x="3430100" y="4580762"/>
            <a:ext cx="1081533" cy="910000"/>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500"/>
                                        <p:tgtEl>
                                          <p:spTgt spid="169"/>
                                        </p:tgtEl>
                                        <p:attrNameLst>
                                          <p:attrName>ppt_w</p:attrName>
                                        </p:attrNameLst>
                                      </p:cBhvr>
                                      <p:tavLst>
                                        <p:tav fmla="" tm="0">
                                          <p:val>
                                            <p:strVal val="0"/>
                                          </p:val>
                                        </p:tav>
                                        <p:tav fmla="" tm="100000">
                                          <p:val>
                                            <p:strVal val="#ppt_w"/>
                                          </p:val>
                                        </p:tav>
                                      </p:tavLst>
                                    </p:anim>
                                    <p:anim calcmode="lin" valueType="num">
                                      <p:cBhvr additive="base">
                                        <p:cTn dur="500"/>
                                        <p:tgtEl>
                                          <p:spTgt spid="16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500"/>
                                        <p:tgtEl>
                                          <p:spTgt spid="171"/>
                                        </p:tgtEl>
                                        <p:attrNameLst>
                                          <p:attrName>ppt_w</p:attrName>
                                        </p:attrNameLst>
                                      </p:cBhvr>
                                      <p:tavLst>
                                        <p:tav fmla="" tm="0">
                                          <p:val>
                                            <p:strVal val="0"/>
                                          </p:val>
                                        </p:tav>
                                        <p:tav fmla="" tm="100000">
                                          <p:val>
                                            <p:strVal val="#ppt_w"/>
                                          </p:val>
                                        </p:tav>
                                      </p:tavLst>
                                    </p:anim>
                                    <p:anim calcmode="lin" valueType="num">
                                      <p:cBhvr additive="base">
                                        <p:cTn dur="500"/>
                                        <p:tgtEl>
                                          <p:spTgt spid="17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500"/>
                                        <p:tgtEl>
                                          <p:spTgt spid="173"/>
                                        </p:tgtEl>
                                        <p:attrNameLst>
                                          <p:attrName>ppt_w</p:attrName>
                                        </p:attrNameLst>
                                      </p:cBhvr>
                                      <p:tavLst>
                                        <p:tav fmla="" tm="0">
                                          <p:val>
                                            <p:strVal val="0"/>
                                          </p:val>
                                        </p:tav>
                                        <p:tav fmla="" tm="100000">
                                          <p:val>
                                            <p:strVal val="#ppt_w"/>
                                          </p:val>
                                        </p:tav>
                                      </p:tavLst>
                                    </p:anim>
                                    <p:anim calcmode="lin" valueType="num">
                                      <p:cBhvr additive="base">
                                        <p:cTn dur="500"/>
                                        <p:tgtEl>
                                          <p:spTgt spid="17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p:tgtEl>
                                          <p:spTgt spid="175"/>
                                        </p:tgtEl>
                                        <p:attrNameLst>
                                          <p:attrName>ppt_w</p:attrName>
                                        </p:attrNameLst>
                                      </p:cBhvr>
                                      <p:tavLst>
                                        <p:tav fmla="" tm="0">
                                          <p:val>
                                            <p:strVal val="0"/>
                                          </p:val>
                                        </p:tav>
                                        <p:tav fmla="" tm="100000">
                                          <p:val>
                                            <p:strVal val="#ppt_w"/>
                                          </p:val>
                                        </p:tav>
                                      </p:tavLst>
                                    </p:anim>
                                    <p:anim calcmode="lin" valueType="num">
                                      <p:cBhvr additive="base">
                                        <p:cTn dur="500"/>
                                        <p:tgtEl>
                                          <p:spTgt spid="17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500"/>
                                        <p:tgtEl>
                                          <p:spTgt spid="177"/>
                                        </p:tgtEl>
                                        <p:attrNameLst>
                                          <p:attrName>ppt_w</p:attrName>
                                        </p:attrNameLst>
                                      </p:cBhvr>
                                      <p:tavLst>
                                        <p:tav fmla="" tm="0">
                                          <p:val>
                                            <p:strVal val="0"/>
                                          </p:val>
                                        </p:tav>
                                        <p:tav fmla="" tm="100000">
                                          <p:val>
                                            <p:strVal val="#ppt_w"/>
                                          </p:val>
                                        </p:tav>
                                      </p:tavLst>
                                    </p:anim>
                                    <p:anim calcmode="lin" valueType="num">
                                      <p:cBhvr additive="base">
                                        <p:cTn dur="500"/>
                                        <p:tgtEl>
                                          <p:spTgt spid="17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graphicFrame>
        <p:nvGraphicFramePr>
          <p:cNvPr id="182" name="Google Shape;182;p19"/>
          <p:cNvGraphicFramePr/>
          <p:nvPr/>
        </p:nvGraphicFramePr>
        <p:xfrm>
          <a:off x="348040" y="574159"/>
          <a:ext cx="3000000" cy="3000000"/>
        </p:xfrm>
        <a:graphic>
          <a:graphicData uri="http://schemas.openxmlformats.org/drawingml/2006/table">
            <a:tbl>
              <a:tblPr bandRow="1" firstCol="1" firstRow="1">
                <a:noFill/>
                <a:tableStyleId>{1E083923-8BA6-4DA5-807B-78CDEDC77841}</a:tableStyleId>
              </a:tblPr>
              <a:tblGrid>
                <a:gridCol w="7604400"/>
                <a:gridCol w="3891525"/>
              </a:tblGrid>
              <a:tr h="527775">
                <a:tc>
                  <a:txBody>
                    <a:bodyPr/>
                    <a:lstStyle/>
                    <a:p>
                      <a:pPr indent="0" lvl="0" marL="0" marR="0" rtl="0" algn="ctr">
                        <a:lnSpc>
                          <a:spcPct val="115000"/>
                        </a:lnSpc>
                        <a:spcBef>
                          <a:spcPts val="0"/>
                        </a:spcBef>
                        <a:spcAft>
                          <a:spcPts val="0"/>
                        </a:spcAft>
                        <a:buNone/>
                      </a:pPr>
                      <a:r>
                        <a:rPr b="1" lang="en-US" sz="2000" u="none" cap="none" strike="noStrike">
                          <a:solidFill>
                            <a:schemeClr val="lt1"/>
                          </a:solidFill>
                          <a:latin typeface="Times New Roman"/>
                          <a:ea typeface="Times New Roman"/>
                          <a:cs typeface="Times New Roman"/>
                          <a:sym typeface="Times New Roman"/>
                        </a:rPr>
                        <a:t>        Những việc nên làm</a:t>
                      </a:r>
                      <a:endParaRPr b="1" sz="2000" u="none" cap="none" strike="noStrike">
                        <a:solidFill>
                          <a:schemeClr val="lt1"/>
                        </a:solidFill>
                        <a:latin typeface="Times New Roman"/>
                        <a:ea typeface="Times New Roman"/>
                        <a:cs typeface="Times New Roman"/>
                        <a:sym typeface="Times New Roman"/>
                      </a:endParaRPr>
                    </a:p>
                  </a:txBody>
                  <a:tcPr marT="0" marB="0" marR="65850" marL="65850"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rgbClr val="7030A0"/>
                    </a:solidFill>
                  </a:tcPr>
                </a:tc>
                <a:tc>
                  <a:txBody>
                    <a:bodyPr/>
                    <a:lstStyle/>
                    <a:p>
                      <a:pPr indent="0" lvl="0" marL="0" marR="0" rtl="0" algn="ctr">
                        <a:lnSpc>
                          <a:spcPct val="115000"/>
                        </a:lnSpc>
                        <a:spcBef>
                          <a:spcPts val="0"/>
                        </a:spcBef>
                        <a:spcAft>
                          <a:spcPts val="0"/>
                        </a:spcAft>
                        <a:buNone/>
                      </a:pPr>
                      <a:r>
                        <a:rPr b="1" lang="en-US" sz="2000" u="none" cap="none" strike="noStrike">
                          <a:solidFill>
                            <a:schemeClr val="lt1"/>
                          </a:solidFill>
                          <a:latin typeface="Times New Roman"/>
                          <a:ea typeface="Times New Roman"/>
                          <a:cs typeface="Times New Roman"/>
                          <a:sym typeface="Times New Roman"/>
                        </a:rPr>
                        <a:t>     Những việcc không nên làm</a:t>
                      </a:r>
                      <a:endParaRPr b="1" sz="2000" u="none" cap="none" strike="noStrike">
                        <a:solidFill>
                          <a:schemeClr val="lt1"/>
                        </a:solidFill>
                        <a:latin typeface="Times New Roman"/>
                        <a:ea typeface="Times New Roman"/>
                        <a:cs typeface="Times New Roman"/>
                        <a:sym typeface="Times New Roman"/>
                      </a:endParaRPr>
                    </a:p>
                  </a:txBody>
                  <a:tcPr marT="0" marB="0" marR="65850" marL="65850"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rgbClr val="7030A0"/>
                    </a:solidFill>
                  </a:tcPr>
                </a:tc>
              </a:tr>
              <a:tr h="749800">
                <a:tc>
                  <a:txBody>
                    <a:bodyPr/>
                    <a:lstStyle/>
                    <a:p>
                      <a:pPr indent="0" lvl="0" marL="0" marR="0" rtl="0" algn="just">
                        <a:lnSpc>
                          <a:spcPct val="115000"/>
                        </a:lnSpc>
                        <a:spcBef>
                          <a:spcPts val="0"/>
                        </a:spcBef>
                        <a:spcAft>
                          <a:spcPts val="0"/>
                        </a:spcAft>
                        <a:buNone/>
                      </a:pPr>
                      <a:r>
                        <a:rPr b="0" lang="en-US" sz="2000" u="none" cap="none" strike="noStrike">
                          <a:solidFill>
                            <a:schemeClr val="dk1"/>
                          </a:solidFill>
                          <a:latin typeface="Times New Roman"/>
                          <a:ea typeface="Times New Roman"/>
                          <a:cs typeface="Times New Roman"/>
                          <a:sym typeface="Times New Roman"/>
                        </a:rPr>
                        <a:t>Cởi mở, hòa đồng với các bạn</a:t>
                      </a:r>
                      <a:endParaRPr b="0" sz="2000" u="none" cap="none" strike="noStrike">
                        <a:solidFill>
                          <a:schemeClr val="dk1"/>
                        </a:solidFill>
                        <a:latin typeface="Times New Roman"/>
                        <a:ea typeface="Times New Roman"/>
                        <a:cs typeface="Times New Roman"/>
                        <a:sym typeface="Times New Roman"/>
                      </a:endParaRPr>
                    </a:p>
                  </a:txBody>
                  <a:tcPr marT="0" marB="0" marR="65850" marL="65850"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lang="en-US" sz="2000" u="none" cap="none" strike="noStrike">
                          <a:solidFill>
                            <a:schemeClr val="dk1"/>
                          </a:solidFill>
                          <a:latin typeface="Times New Roman"/>
                          <a:ea typeface="Times New Roman"/>
                          <a:cs typeface="Times New Roman"/>
                          <a:sym typeface="Times New Roman"/>
                        </a:rPr>
                        <a:t>Tự cao, chỉ chơi với những bạn cho là hợp với mình</a:t>
                      </a:r>
                      <a:endParaRPr b="0" sz="2000" u="none" cap="none" strike="noStrike">
                        <a:solidFill>
                          <a:schemeClr val="dk1"/>
                        </a:solidFill>
                        <a:latin typeface="Times New Roman"/>
                        <a:ea typeface="Times New Roman"/>
                        <a:cs typeface="Times New Roman"/>
                        <a:sym typeface="Times New Roman"/>
                      </a:endParaRPr>
                    </a:p>
                  </a:txBody>
                  <a:tcPr marT="0" marB="0" marR="65850" marL="65850"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r>
              <a:tr h="359225">
                <a:tc>
                  <a:txBody>
                    <a:bodyPr/>
                    <a:lstStyle/>
                    <a:p>
                      <a:pPr indent="0" lvl="0" marL="0" marR="0" rtl="0" algn="just">
                        <a:lnSpc>
                          <a:spcPct val="115000"/>
                        </a:lnSpc>
                        <a:spcBef>
                          <a:spcPts val="0"/>
                        </a:spcBef>
                        <a:spcAft>
                          <a:spcPts val="0"/>
                        </a:spcAft>
                        <a:buNone/>
                      </a:pPr>
                      <a:r>
                        <a:rPr b="0" lang="en-US" sz="2000" u="none" cap="none" strike="noStrike">
                          <a:solidFill>
                            <a:schemeClr val="dk1"/>
                          </a:solidFill>
                          <a:latin typeface="Times New Roman"/>
                          <a:ea typeface="Times New Roman"/>
                          <a:cs typeface="Times New Roman"/>
                          <a:sym typeface="Times New Roman"/>
                        </a:rPr>
                        <a:t>Chân thành, thiện ý với bạn</a:t>
                      </a:r>
                      <a:endParaRPr b="0" sz="2000" u="none" cap="none" strike="noStrike">
                        <a:solidFill>
                          <a:schemeClr val="dk1"/>
                        </a:solidFill>
                        <a:latin typeface="Times New Roman"/>
                        <a:ea typeface="Times New Roman"/>
                        <a:cs typeface="Times New Roman"/>
                        <a:sym typeface="Times New Roman"/>
                      </a:endParaRPr>
                    </a:p>
                  </a:txBody>
                  <a:tcPr marT="0" marB="0" marR="65850" marL="65850"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lang="en-US" sz="2000" u="none" cap="none" strike="noStrike">
                          <a:solidFill>
                            <a:schemeClr val="dk1"/>
                          </a:solidFill>
                          <a:latin typeface="Times New Roman"/>
                          <a:ea typeface="Times New Roman"/>
                          <a:cs typeface="Times New Roman"/>
                          <a:sym typeface="Times New Roman"/>
                        </a:rPr>
                        <a:t>Đố kị, ganh đua</a:t>
                      </a:r>
                      <a:endParaRPr b="0" sz="2000" u="none" cap="none" strike="noStrike">
                        <a:solidFill>
                          <a:schemeClr val="dk1"/>
                        </a:solidFill>
                        <a:latin typeface="Times New Roman"/>
                        <a:ea typeface="Times New Roman"/>
                        <a:cs typeface="Times New Roman"/>
                        <a:sym typeface="Times New Roman"/>
                      </a:endParaRPr>
                    </a:p>
                  </a:txBody>
                  <a:tcPr marT="0" marB="0" marR="65850" marL="65850"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r>
              <a:tr h="749800">
                <a:tc>
                  <a:txBody>
                    <a:bodyPr/>
                    <a:lstStyle/>
                    <a:p>
                      <a:pPr indent="0" lvl="0" marL="0" marR="0" rtl="0" algn="just">
                        <a:lnSpc>
                          <a:spcPct val="115000"/>
                        </a:lnSpc>
                        <a:spcBef>
                          <a:spcPts val="0"/>
                        </a:spcBef>
                        <a:spcAft>
                          <a:spcPts val="0"/>
                        </a:spcAft>
                        <a:buNone/>
                      </a:pPr>
                      <a:r>
                        <a:rPr b="0" lang="en-US" sz="2000" u="none" cap="none" strike="noStrike">
                          <a:solidFill>
                            <a:schemeClr val="dk1"/>
                          </a:solidFill>
                          <a:latin typeface="Times New Roman"/>
                          <a:ea typeface="Times New Roman"/>
                          <a:cs typeface="Times New Roman"/>
                          <a:sym typeface="Times New Roman"/>
                        </a:rPr>
                        <a:t>Thẳng thắn nhưng tế nhị trong góp ý</a:t>
                      </a:r>
                      <a:endParaRPr b="0" sz="2000" u="none" cap="none" strike="noStrike">
                        <a:solidFill>
                          <a:schemeClr val="dk1"/>
                        </a:solidFill>
                        <a:latin typeface="Times New Roman"/>
                        <a:ea typeface="Times New Roman"/>
                        <a:cs typeface="Times New Roman"/>
                        <a:sym typeface="Times New Roman"/>
                      </a:endParaRPr>
                    </a:p>
                  </a:txBody>
                  <a:tcPr marT="0" marB="0" marR="65850" marL="65850"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lang="en-US" sz="2000" u="none" cap="none" strike="noStrike">
                          <a:solidFill>
                            <a:schemeClr val="dk1"/>
                          </a:solidFill>
                          <a:latin typeface="Times New Roman"/>
                          <a:ea typeface="Times New Roman"/>
                          <a:cs typeface="Times New Roman"/>
                          <a:sym typeface="Times New Roman"/>
                        </a:rPr>
                        <a:t>Không thẳng thắn, thích nói xấu sau lưng bạn</a:t>
                      </a:r>
                      <a:endParaRPr b="0" sz="2000" u="none" cap="none" strike="noStrike">
                        <a:solidFill>
                          <a:schemeClr val="dk1"/>
                        </a:solidFill>
                        <a:latin typeface="Times New Roman"/>
                        <a:ea typeface="Times New Roman"/>
                        <a:cs typeface="Times New Roman"/>
                        <a:sym typeface="Times New Roman"/>
                      </a:endParaRPr>
                    </a:p>
                  </a:txBody>
                  <a:tcPr marT="0" marB="0" marR="65850" marL="65850"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r>
              <a:tr h="749800">
                <a:tc>
                  <a:txBody>
                    <a:bodyPr/>
                    <a:lstStyle/>
                    <a:p>
                      <a:pPr indent="0" lvl="0" marL="0" marR="0" rtl="0" algn="just">
                        <a:lnSpc>
                          <a:spcPct val="115000"/>
                        </a:lnSpc>
                        <a:spcBef>
                          <a:spcPts val="0"/>
                        </a:spcBef>
                        <a:spcAft>
                          <a:spcPts val="0"/>
                        </a:spcAft>
                        <a:buNone/>
                      </a:pPr>
                      <a:r>
                        <a:rPr b="0" lang="en-US" sz="2000" u="none" cap="none" strike="noStrike">
                          <a:solidFill>
                            <a:schemeClr val="dk1"/>
                          </a:solidFill>
                          <a:latin typeface="Times New Roman"/>
                          <a:ea typeface="Times New Roman"/>
                          <a:cs typeface="Times New Roman"/>
                          <a:sym typeface="Times New Roman"/>
                        </a:rPr>
                        <a:t>Tránh thái độ, lời nói, hành vi làm bạn tự ái hay tổn thương</a:t>
                      </a:r>
                      <a:endParaRPr b="0" sz="2000" u="none" cap="none" strike="noStrike">
                        <a:solidFill>
                          <a:schemeClr val="dk1"/>
                        </a:solidFill>
                        <a:latin typeface="Times New Roman"/>
                        <a:ea typeface="Times New Roman"/>
                        <a:cs typeface="Times New Roman"/>
                        <a:sym typeface="Times New Roman"/>
                      </a:endParaRPr>
                    </a:p>
                  </a:txBody>
                  <a:tcPr marT="0" marB="0" marR="65850" marL="65850"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lang="en-US" sz="2000" u="none" cap="none" strike="noStrike">
                          <a:solidFill>
                            <a:schemeClr val="dk1"/>
                          </a:solidFill>
                          <a:latin typeface="Times New Roman"/>
                          <a:ea typeface="Times New Roman"/>
                          <a:cs typeface="Times New Roman"/>
                          <a:sym typeface="Times New Roman"/>
                        </a:rPr>
                        <a:t>Để cảm xúc tức giận chi phối thể hiện thái độ, lời nói xúc phạm</a:t>
                      </a:r>
                      <a:endParaRPr b="0" sz="2000" u="none" cap="none" strike="noStrike">
                        <a:solidFill>
                          <a:schemeClr val="dk1"/>
                        </a:solidFill>
                        <a:latin typeface="Times New Roman"/>
                        <a:ea typeface="Times New Roman"/>
                        <a:cs typeface="Times New Roman"/>
                        <a:sym typeface="Times New Roman"/>
                      </a:endParaRPr>
                    </a:p>
                  </a:txBody>
                  <a:tcPr marT="0" marB="0" marR="65850" marL="65850"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r>
              <a:tr h="749800">
                <a:tc>
                  <a:txBody>
                    <a:bodyPr/>
                    <a:lstStyle/>
                    <a:p>
                      <a:pPr indent="0" lvl="0" marL="0" marR="0" rtl="0" algn="just">
                        <a:lnSpc>
                          <a:spcPct val="115000"/>
                        </a:lnSpc>
                        <a:spcBef>
                          <a:spcPts val="0"/>
                        </a:spcBef>
                        <a:spcAft>
                          <a:spcPts val="0"/>
                        </a:spcAft>
                        <a:buNone/>
                      </a:pPr>
                      <a:r>
                        <a:rPr b="0" lang="en-US" sz="2000" u="none" cap="none" strike="noStrike">
                          <a:solidFill>
                            <a:schemeClr val="dk1"/>
                          </a:solidFill>
                          <a:latin typeface="Times New Roman"/>
                          <a:ea typeface="Times New Roman"/>
                          <a:cs typeface="Times New Roman"/>
                          <a:sym typeface="Times New Roman"/>
                        </a:rPr>
                        <a:t>Cảm thông, chia sẻ, giúp đỡ nhau</a:t>
                      </a:r>
                      <a:endParaRPr b="0" sz="2000" u="none" cap="none" strike="noStrike">
                        <a:solidFill>
                          <a:schemeClr val="dk1"/>
                        </a:solidFill>
                        <a:latin typeface="Times New Roman"/>
                        <a:ea typeface="Times New Roman"/>
                        <a:cs typeface="Times New Roman"/>
                        <a:sym typeface="Times New Roman"/>
                      </a:endParaRPr>
                    </a:p>
                  </a:txBody>
                  <a:tcPr marT="0" marB="0" marR="65850" marL="65850"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lang="en-US" sz="2000" u="none" cap="none" strike="noStrike">
                          <a:solidFill>
                            <a:schemeClr val="dk1"/>
                          </a:solidFill>
                          <a:latin typeface="Times New Roman"/>
                          <a:ea typeface="Times New Roman"/>
                          <a:cs typeface="Times New Roman"/>
                          <a:sym typeface="Times New Roman"/>
                        </a:rPr>
                        <a:t>Ích kỉ, không biết cảm thâm, chia sẻ, giúp đỡ bạn</a:t>
                      </a:r>
                      <a:endParaRPr b="0" sz="2000" u="none" cap="none" strike="noStrike">
                        <a:solidFill>
                          <a:schemeClr val="dk1"/>
                        </a:solidFill>
                        <a:latin typeface="Times New Roman"/>
                        <a:ea typeface="Times New Roman"/>
                        <a:cs typeface="Times New Roman"/>
                        <a:sym typeface="Times New Roman"/>
                      </a:endParaRPr>
                    </a:p>
                  </a:txBody>
                  <a:tcPr marT="0" marB="0" marR="65850" marL="65850"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r>
              <a:tr h="1140350">
                <a:tc>
                  <a:txBody>
                    <a:bodyPr/>
                    <a:lstStyle/>
                    <a:p>
                      <a:pPr indent="0" lvl="0" marL="0" marR="0" rtl="0" algn="just">
                        <a:lnSpc>
                          <a:spcPct val="115000"/>
                        </a:lnSpc>
                        <a:spcBef>
                          <a:spcPts val="0"/>
                        </a:spcBef>
                        <a:spcAft>
                          <a:spcPts val="0"/>
                        </a:spcAft>
                        <a:buNone/>
                      </a:pPr>
                      <a:r>
                        <a:rPr b="0" lang="en-US" sz="2000" u="none" cap="none" strike="noStrike">
                          <a:solidFill>
                            <a:schemeClr val="dk1"/>
                          </a:solidFill>
                          <a:latin typeface="Times New Roman"/>
                          <a:ea typeface="Times New Roman"/>
                          <a:cs typeface="Times New Roman"/>
                          <a:sym typeface="Times New Roman"/>
                        </a:rPr>
                        <a:t>Khi có mâu thuẫn cần chủ động tìm hiểu nguyên nhân. Nếu mình có lỗi thì cần dùng cảm xin lỗi bạn. Nếu bạn hiểu lầm cần giải thích để bạn hiểu hoặc tìm kiếm sự giúp đỡ từ bạn bè, thầy cô</a:t>
                      </a:r>
                      <a:endParaRPr b="0" sz="2000" u="none" cap="none" strike="noStrike">
                        <a:solidFill>
                          <a:schemeClr val="dk1"/>
                        </a:solidFill>
                        <a:latin typeface="Times New Roman"/>
                        <a:ea typeface="Times New Roman"/>
                        <a:cs typeface="Times New Roman"/>
                        <a:sym typeface="Times New Roman"/>
                      </a:endParaRPr>
                    </a:p>
                  </a:txBody>
                  <a:tcPr marT="0" marB="0" marR="65850" marL="65850"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lang="en-US" sz="2000" u="none" cap="none" strike="noStrike">
                          <a:solidFill>
                            <a:schemeClr val="dk1"/>
                          </a:solidFill>
                          <a:latin typeface="Times New Roman"/>
                          <a:ea typeface="Times New Roman"/>
                          <a:cs typeface="Times New Roman"/>
                          <a:sym typeface="Times New Roman"/>
                        </a:rPr>
                        <a:t>Khi có mâu thuẫn, để sự giận dỗi, thù hận trong lòng hoặc nói xấu bạn</a:t>
                      </a:r>
                      <a:endParaRPr b="0" sz="2000" u="none" cap="none" strike="noStrike">
                        <a:solidFill>
                          <a:schemeClr val="dk1"/>
                        </a:solidFill>
                        <a:latin typeface="Times New Roman"/>
                        <a:ea typeface="Times New Roman"/>
                        <a:cs typeface="Times New Roman"/>
                        <a:sym typeface="Times New Roman"/>
                      </a:endParaRPr>
                    </a:p>
                  </a:txBody>
                  <a:tcPr marT="0" marB="0" marR="65850" marL="65850"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r>
              <a:tr h="1140350">
                <a:tc>
                  <a:txBody>
                    <a:bodyPr/>
                    <a:lstStyle/>
                    <a:p>
                      <a:pPr indent="0" lvl="0" marL="0" marR="0" rtl="0" algn="just">
                        <a:lnSpc>
                          <a:spcPct val="115000"/>
                        </a:lnSpc>
                        <a:spcBef>
                          <a:spcPts val="0"/>
                        </a:spcBef>
                        <a:spcAft>
                          <a:spcPts val="0"/>
                        </a:spcAft>
                        <a:buNone/>
                      </a:pPr>
                      <a:r>
                        <a:rPr b="0" lang="en-US" sz="2000" u="none" cap="none" strike="noStrike">
                          <a:solidFill>
                            <a:schemeClr val="dk1"/>
                          </a:solidFill>
                          <a:latin typeface="Times New Roman"/>
                          <a:ea typeface="Times New Roman"/>
                          <a:cs typeface="Times New Roman"/>
                          <a:sym typeface="Times New Roman"/>
                        </a:rPr>
                        <a:t>Thấy bạn có biểu hiện tiêu cực hoặc bạn lôi kéo, rủ rê các bạn khác trong lớp làm những việc không tốt cần góp ý mang tính xây dựng hoặc tìm kiếm sự giúp đỡ để ngăn bạn phạm sai lầm</a:t>
                      </a:r>
                      <a:endParaRPr b="0" sz="2000" u="none" cap="none" strike="noStrike">
                        <a:solidFill>
                          <a:schemeClr val="dk1"/>
                        </a:solidFill>
                        <a:latin typeface="Times New Roman"/>
                        <a:ea typeface="Times New Roman"/>
                        <a:cs typeface="Times New Roman"/>
                        <a:sym typeface="Times New Roman"/>
                      </a:endParaRPr>
                    </a:p>
                  </a:txBody>
                  <a:tcPr marT="0" marB="0" marR="65850" marL="65850"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lang="en-US" sz="2000" u="none" cap="none" strike="noStrike">
                          <a:solidFill>
                            <a:schemeClr val="dk1"/>
                          </a:solidFill>
                          <a:latin typeface="Times New Roman"/>
                          <a:ea typeface="Times New Roman"/>
                          <a:cs typeface="Times New Roman"/>
                          <a:sym typeface="Times New Roman"/>
                        </a:rPr>
                        <a:t>Làm ngơ, mặc kê bạn để tránh phiền hà.</a:t>
                      </a:r>
                      <a:endParaRPr b="0" sz="2000" u="none" cap="none" strike="noStrike">
                        <a:solidFill>
                          <a:schemeClr val="dk1"/>
                        </a:solidFill>
                        <a:latin typeface="Times New Roman"/>
                        <a:ea typeface="Times New Roman"/>
                        <a:cs typeface="Times New Roman"/>
                        <a:sym typeface="Times New Roman"/>
                      </a:endParaRPr>
                    </a:p>
                  </a:txBody>
                  <a:tcPr marT="0" marB="0" marR="65850" marL="65850"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r>
            </a:tbl>
          </a:graphicData>
        </a:graphic>
      </p:graphicFrame>
      <p:sp>
        <p:nvSpPr>
          <p:cNvPr id="183" name="Google Shape;183;p19"/>
          <p:cNvSpPr txBox="1"/>
          <p:nvPr/>
        </p:nvSpPr>
        <p:spPr>
          <a:xfrm>
            <a:off x="348040" y="0"/>
            <a:ext cx="1167454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C00000"/>
                </a:solidFill>
                <a:latin typeface="Times New Roman"/>
                <a:ea typeface="Times New Roman"/>
                <a:cs typeface="Times New Roman"/>
                <a:sym typeface="Times New Roman"/>
              </a:rPr>
              <a:t>ĐỐI VỚI BẠN BÈ</a:t>
            </a:r>
            <a:endParaRPr b="1" sz="3200">
              <a:solidFill>
                <a:srgbClr val="C00000"/>
              </a:solidFill>
              <a:latin typeface="Times New Roman"/>
              <a:ea typeface="Times New Roman"/>
              <a:cs typeface="Times New Roman"/>
              <a:sym typeface="Times New Roman"/>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0"/>
          <p:cNvSpPr txBox="1"/>
          <p:nvPr/>
        </p:nvSpPr>
        <p:spPr>
          <a:xfrm>
            <a:off x="348040" y="0"/>
            <a:ext cx="1167454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C00000"/>
                </a:solidFill>
                <a:latin typeface="Times New Roman"/>
                <a:ea typeface="Times New Roman"/>
                <a:cs typeface="Times New Roman"/>
                <a:sym typeface="Times New Roman"/>
              </a:rPr>
              <a:t>ĐỐI VỚI THẦY CÔ</a:t>
            </a:r>
            <a:endParaRPr b="1" sz="3200">
              <a:solidFill>
                <a:srgbClr val="C00000"/>
              </a:solidFill>
              <a:latin typeface="Times New Roman"/>
              <a:ea typeface="Times New Roman"/>
              <a:cs typeface="Times New Roman"/>
              <a:sym typeface="Times New Roman"/>
            </a:endParaRPr>
          </a:p>
        </p:txBody>
      </p:sp>
      <p:graphicFrame>
        <p:nvGraphicFramePr>
          <p:cNvPr id="189" name="Google Shape;189;p20"/>
          <p:cNvGraphicFramePr/>
          <p:nvPr/>
        </p:nvGraphicFramePr>
        <p:xfrm>
          <a:off x="348039" y="712381"/>
          <a:ext cx="3000000" cy="3000000"/>
        </p:xfrm>
        <a:graphic>
          <a:graphicData uri="http://schemas.openxmlformats.org/drawingml/2006/table">
            <a:tbl>
              <a:tblPr bandRow="1" firstCol="1" firstRow="1">
                <a:noFill/>
                <a:tableStyleId>{1E083923-8BA6-4DA5-807B-78CDEDC77841}</a:tableStyleId>
              </a:tblPr>
              <a:tblGrid>
                <a:gridCol w="6984675"/>
                <a:gridCol w="4689875"/>
              </a:tblGrid>
              <a:tr h="584200">
                <a:tc>
                  <a:txBody>
                    <a:bodyPr/>
                    <a:lstStyle/>
                    <a:p>
                      <a:pPr indent="0" lvl="0" marL="0" marR="0" rtl="0" algn="ctr">
                        <a:lnSpc>
                          <a:spcPct val="115000"/>
                        </a:lnSpc>
                        <a:spcBef>
                          <a:spcPts val="0"/>
                        </a:spcBef>
                        <a:spcAft>
                          <a:spcPts val="0"/>
                        </a:spcAft>
                        <a:buNone/>
                      </a:pPr>
                      <a:r>
                        <a:rPr b="1" lang="en-US" sz="2500" u="none" cap="none" strike="noStrike">
                          <a:solidFill>
                            <a:schemeClr val="lt1"/>
                          </a:solidFill>
                          <a:latin typeface="Times New Roman"/>
                          <a:ea typeface="Times New Roman"/>
                          <a:cs typeface="Times New Roman"/>
                          <a:sym typeface="Times New Roman"/>
                        </a:rPr>
                        <a:t>      Những việc nên làm</a:t>
                      </a:r>
                      <a:endParaRPr b="1" sz="2500" u="none" cap="none" strike="noStrike">
                        <a:solidFill>
                          <a:schemeClr val="lt1"/>
                        </a:solidFill>
                        <a:latin typeface="Times New Roman"/>
                        <a:ea typeface="Times New Roman"/>
                        <a:cs typeface="Times New Roman"/>
                        <a:sym typeface="Times New Roman"/>
                      </a:endParaRPr>
                    </a:p>
                  </a:txBody>
                  <a:tcPr marT="0" marB="0" marR="68575" marL="68575"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rgbClr val="42B4AA"/>
                    </a:solidFill>
                  </a:tcPr>
                </a:tc>
                <a:tc>
                  <a:txBody>
                    <a:bodyPr/>
                    <a:lstStyle/>
                    <a:p>
                      <a:pPr indent="177800" lvl="0" marL="0" marR="0" rtl="0" algn="ctr">
                        <a:lnSpc>
                          <a:spcPct val="115000"/>
                        </a:lnSpc>
                        <a:spcBef>
                          <a:spcPts val="0"/>
                        </a:spcBef>
                        <a:spcAft>
                          <a:spcPts val="0"/>
                        </a:spcAft>
                        <a:buNone/>
                      </a:pPr>
                      <a:r>
                        <a:rPr b="1" lang="en-US" sz="2500" u="none" cap="none" strike="noStrike">
                          <a:solidFill>
                            <a:schemeClr val="lt1"/>
                          </a:solidFill>
                          <a:latin typeface="Times New Roman"/>
                          <a:ea typeface="Times New Roman"/>
                          <a:cs typeface="Times New Roman"/>
                          <a:sym typeface="Times New Roman"/>
                        </a:rPr>
                        <a:t>Những việc không nên làm</a:t>
                      </a:r>
                      <a:endParaRPr b="1" sz="2500" u="none" cap="none" strike="noStrike">
                        <a:solidFill>
                          <a:schemeClr val="lt1"/>
                        </a:solidFill>
                        <a:latin typeface="Times New Roman"/>
                        <a:ea typeface="Times New Roman"/>
                        <a:cs typeface="Times New Roman"/>
                        <a:sym typeface="Times New Roman"/>
                      </a:endParaRPr>
                    </a:p>
                  </a:txBody>
                  <a:tcPr marT="0" marB="0" marR="68575" marL="68575"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rgbClr val="42B4AA"/>
                    </a:solidFill>
                  </a:tcPr>
                </a:tc>
              </a:tr>
              <a:tr h="839975">
                <a:tc>
                  <a:txBody>
                    <a:bodyPr/>
                    <a:lstStyle/>
                    <a:p>
                      <a:pPr indent="0" lvl="0" marL="0" marR="0" rtl="0" algn="just">
                        <a:lnSpc>
                          <a:spcPct val="115000"/>
                        </a:lnSpc>
                        <a:spcBef>
                          <a:spcPts val="0"/>
                        </a:spcBef>
                        <a:spcAft>
                          <a:spcPts val="0"/>
                        </a:spcAft>
                        <a:buNone/>
                      </a:pPr>
                      <a:r>
                        <a:rPr b="0" lang="en-US" sz="2500" u="none" cap="none" strike="noStrike">
                          <a:solidFill>
                            <a:schemeClr val="dk1"/>
                          </a:solidFill>
                          <a:latin typeface="Times New Roman"/>
                          <a:ea typeface="Times New Roman"/>
                          <a:cs typeface="Times New Roman"/>
                          <a:sym typeface="Times New Roman"/>
                        </a:rPr>
                        <a:t>Tôn trọng, lễ phép với thầy cô</a:t>
                      </a:r>
                      <a:endParaRPr b="0" sz="2500" u="none" cap="none" strike="noStrike">
                        <a:solidFill>
                          <a:schemeClr val="dk1"/>
                        </a:solidFill>
                        <a:latin typeface="Times New Roman"/>
                        <a:ea typeface="Times New Roman"/>
                        <a:cs typeface="Times New Roman"/>
                        <a:sym typeface="Times New Roman"/>
                      </a:endParaRPr>
                    </a:p>
                  </a:txBody>
                  <a:tcPr marT="0" marB="0" marR="68575" marL="68575"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lang="en-US" sz="2500" u="none" cap="none" strike="noStrike">
                          <a:solidFill>
                            <a:schemeClr val="dk1"/>
                          </a:solidFill>
                          <a:latin typeface="Times New Roman"/>
                          <a:ea typeface="Times New Roman"/>
                          <a:cs typeface="Times New Roman"/>
                          <a:sym typeface="Times New Roman"/>
                        </a:rPr>
                        <a:t>Có thái độ, lời nói, hành vi thiếu tôn trọng làm thầy cô buồn</a:t>
                      </a:r>
                      <a:endParaRPr b="0" sz="2500" u="none" cap="none" strike="noStrike">
                        <a:solidFill>
                          <a:schemeClr val="dk1"/>
                        </a:solidFill>
                        <a:latin typeface="Times New Roman"/>
                        <a:ea typeface="Times New Roman"/>
                        <a:cs typeface="Times New Roman"/>
                        <a:sym typeface="Times New Roman"/>
                      </a:endParaRPr>
                    </a:p>
                  </a:txBody>
                  <a:tcPr marT="0" marB="0" marR="68575" marL="68575"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r>
              <a:tr h="839975">
                <a:tc>
                  <a:txBody>
                    <a:bodyPr/>
                    <a:lstStyle/>
                    <a:p>
                      <a:pPr indent="0" lvl="0" marL="0" marR="0" rtl="0" algn="just">
                        <a:lnSpc>
                          <a:spcPct val="115000"/>
                        </a:lnSpc>
                        <a:spcBef>
                          <a:spcPts val="0"/>
                        </a:spcBef>
                        <a:spcAft>
                          <a:spcPts val="0"/>
                        </a:spcAft>
                        <a:buNone/>
                      </a:pPr>
                      <a:r>
                        <a:rPr b="0" lang="en-US" sz="2500" u="none" cap="none" strike="noStrike">
                          <a:solidFill>
                            <a:schemeClr val="dk1"/>
                          </a:solidFill>
                          <a:latin typeface="Times New Roman"/>
                          <a:ea typeface="Times New Roman"/>
                          <a:cs typeface="Times New Roman"/>
                          <a:sym typeface="Times New Roman"/>
                        </a:rPr>
                        <a:t>Lắng nghe thầy cô để hiểu được thiện chí, tình cảm của thầy cô</a:t>
                      </a:r>
                      <a:endParaRPr b="0" sz="2500" u="none" cap="none" strike="noStrike">
                        <a:solidFill>
                          <a:schemeClr val="dk1"/>
                        </a:solidFill>
                        <a:latin typeface="Times New Roman"/>
                        <a:ea typeface="Times New Roman"/>
                        <a:cs typeface="Times New Roman"/>
                        <a:sym typeface="Times New Roman"/>
                      </a:endParaRPr>
                    </a:p>
                  </a:txBody>
                  <a:tcPr marT="0" marB="0" marR="68575" marL="68575"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lang="en-US" sz="2500" u="none" cap="none" strike="noStrike">
                          <a:solidFill>
                            <a:schemeClr val="dk1"/>
                          </a:solidFill>
                          <a:latin typeface="Times New Roman"/>
                          <a:ea typeface="Times New Roman"/>
                          <a:cs typeface="Times New Roman"/>
                          <a:sym typeface="Times New Roman"/>
                        </a:rPr>
                        <a:t>Không lắng nghe thầy cô</a:t>
                      </a:r>
                      <a:endParaRPr b="0" sz="2500" u="none" cap="none" strike="noStrike">
                        <a:solidFill>
                          <a:schemeClr val="dk1"/>
                        </a:solidFill>
                        <a:latin typeface="Times New Roman"/>
                        <a:ea typeface="Times New Roman"/>
                        <a:cs typeface="Times New Roman"/>
                        <a:sym typeface="Times New Roman"/>
                      </a:endParaRPr>
                    </a:p>
                  </a:txBody>
                  <a:tcPr marT="0" marB="0" marR="68575" marL="68575"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r>
              <a:tr h="1277500">
                <a:tc>
                  <a:txBody>
                    <a:bodyPr/>
                    <a:lstStyle/>
                    <a:p>
                      <a:pPr indent="0" lvl="0" marL="0" marR="0" rtl="0" algn="just">
                        <a:lnSpc>
                          <a:spcPct val="115000"/>
                        </a:lnSpc>
                        <a:spcBef>
                          <a:spcPts val="0"/>
                        </a:spcBef>
                        <a:spcAft>
                          <a:spcPts val="0"/>
                        </a:spcAft>
                        <a:buNone/>
                      </a:pPr>
                      <a:r>
                        <a:rPr b="0" lang="en-US" sz="2500" u="none" cap="none" strike="noStrike">
                          <a:solidFill>
                            <a:schemeClr val="dk1"/>
                          </a:solidFill>
                          <a:latin typeface="Times New Roman"/>
                          <a:ea typeface="Times New Roman"/>
                          <a:cs typeface="Times New Roman"/>
                          <a:sym typeface="Times New Roman"/>
                        </a:rPr>
                        <a:t>Quan niệm thầy vô như người bạn lớn tuổi, chủ động hỏi những gì chưa hiểu hoặc xin lời khuyên, tư vấn</a:t>
                      </a:r>
                      <a:endParaRPr b="0" sz="2500" u="none" cap="none" strike="noStrike">
                        <a:solidFill>
                          <a:schemeClr val="dk1"/>
                        </a:solidFill>
                        <a:latin typeface="Times New Roman"/>
                        <a:ea typeface="Times New Roman"/>
                        <a:cs typeface="Times New Roman"/>
                        <a:sym typeface="Times New Roman"/>
                      </a:endParaRPr>
                    </a:p>
                  </a:txBody>
                  <a:tcPr marT="0" marB="0" marR="68575" marL="68575"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lang="en-US" sz="2500" u="none" cap="none" strike="noStrike">
                          <a:solidFill>
                            <a:schemeClr val="dk1"/>
                          </a:solidFill>
                          <a:latin typeface="Times New Roman"/>
                          <a:ea typeface="Times New Roman"/>
                          <a:cs typeface="Times New Roman"/>
                          <a:sym typeface="Times New Roman"/>
                        </a:rPr>
                        <a:t>Giữ khoảng cách với thầy cô, chỉ quan hệ với thầy cô trong giờ học</a:t>
                      </a:r>
                      <a:endParaRPr b="0" sz="2500" u="none" cap="none" strike="noStrike">
                        <a:solidFill>
                          <a:schemeClr val="dk1"/>
                        </a:solidFill>
                        <a:latin typeface="Times New Roman"/>
                        <a:ea typeface="Times New Roman"/>
                        <a:cs typeface="Times New Roman"/>
                        <a:sym typeface="Times New Roman"/>
                      </a:endParaRPr>
                    </a:p>
                  </a:txBody>
                  <a:tcPr marT="0" marB="0" marR="68575" marL="68575"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r>
              <a:tr h="402425">
                <a:tc>
                  <a:txBody>
                    <a:bodyPr/>
                    <a:lstStyle/>
                    <a:p>
                      <a:pPr indent="0" lvl="0" marL="0" marR="0" rtl="0" algn="just">
                        <a:lnSpc>
                          <a:spcPct val="115000"/>
                        </a:lnSpc>
                        <a:spcBef>
                          <a:spcPts val="0"/>
                        </a:spcBef>
                        <a:spcAft>
                          <a:spcPts val="0"/>
                        </a:spcAft>
                        <a:buNone/>
                      </a:pPr>
                      <a:r>
                        <a:rPr b="0" lang="en-US" sz="2500" u="none" cap="none" strike="noStrike">
                          <a:solidFill>
                            <a:schemeClr val="dk1"/>
                          </a:solidFill>
                          <a:latin typeface="Times New Roman"/>
                          <a:ea typeface="Times New Roman"/>
                          <a:cs typeface="Times New Roman"/>
                          <a:sym typeface="Times New Roman"/>
                        </a:rPr>
                        <a:t>Cảm thông, chia sẻ, giúp đỡ thầy cô khi cần thiết</a:t>
                      </a:r>
                      <a:endParaRPr b="0" sz="2500" u="none" cap="none" strike="noStrike">
                        <a:solidFill>
                          <a:schemeClr val="dk1"/>
                        </a:solidFill>
                        <a:latin typeface="Times New Roman"/>
                        <a:ea typeface="Times New Roman"/>
                        <a:cs typeface="Times New Roman"/>
                        <a:sym typeface="Times New Roman"/>
                      </a:endParaRPr>
                    </a:p>
                  </a:txBody>
                  <a:tcPr marT="0" marB="0" marR="68575" marL="68575"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lang="en-US" sz="2500" u="none" cap="none" strike="noStrike">
                          <a:solidFill>
                            <a:schemeClr val="dk1"/>
                          </a:solidFill>
                          <a:latin typeface="Times New Roman"/>
                          <a:ea typeface="Times New Roman"/>
                          <a:cs typeface="Times New Roman"/>
                          <a:sym typeface="Times New Roman"/>
                        </a:rPr>
                        <a:t>Thờ ơ, lãnh đạm với thầy cô</a:t>
                      </a:r>
                      <a:endParaRPr b="0" sz="2500" u="none" cap="none" strike="noStrike">
                        <a:solidFill>
                          <a:schemeClr val="dk1"/>
                        </a:solidFill>
                        <a:latin typeface="Times New Roman"/>
                        <a:ea typeface="Times New Roman"/>
                        <a:cs typeface="Times New Roman"/>
                        <a:sym typeface="Times New Roman"/>
                      </a:endParaRPr>
                    </a:p>
                  </a:txBody>
                  <a:tcPr marT="0" marB="0" marR="68575" marL="68575"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r>
              <a:tr h="839975">
                <a:tc>
                  <a:txBody>
                    <a:bodyPr/>
                    <a:lstStyle/>
                    <a:p>
                      <a:pPr indent="0" lvl="0" marL="0" marR="0" rtl="0" algn="just">
                        <a:lnSpc>
                          <a:spcPct val="115000"/>
                        </a:lnSpc>
                        <a:spcBef>
                          <a:spcPts val="0"/>
                        </a:spcBef>
                        <a:spcAft>
                          <a:spcPts val="0"/>
                        </a:spcAft>
                        <a:buNone/>
                      </a:pPr>
                      <a:r>
                        <a:rPr b="0" lang="en-US" sz="2500" u="none" cap="none" strike="noStrike">
                          <a:solidFill>
                            <a:schemeClr val="dk1"/>
                          </a:solidFill>
                          <a:latin typeface="Times New Roman"/>
                          <a:ea typeface="Times New Roman"/>
                          <a:cs typeface="Times New Roman"/>
                          <a:sym typeface="Times New Roman"/>
                        </a:rPr>
                        <a:t>Suy nghĩ tích cực về những điều góp ý thẳng thắn của thầy cô</a:t>
                      </a:r>
                      <a:endParaRPr b="0" sz="2500" u="none" cap="none" strike="noStrike">
                        <a:solidFill>
                          <a:schemeClr val="dk1"/>
                        </a:solidFill>
                        <a:latin typeface="Times New Roman"/>
                        <a:ea typeface="Times New Roman"/>
                        <a:cs typeface="Times New Roman"/>
                        <a:sym typeface="Times New Roman"/>
                      </a:endParaRPr>
                    </a:p>
                  </a:txBody>
                  <a:tcPr marT="0" marB="0" marR="68575" marL="68575"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lang="en-US" sz="2500" u="none" cap="none" strike="noStrike">
                          <a:solidFill>
                            <a:schemeClr val="dk1"/>
                          </a:solidFill>
                          <a:latin typeface="Times New Roman"/>
                          <a:ea typeface="Times New Roman"/>
                          <a:cs typeface="Times New Roman"/>
                          <a:sym typeface="Times New Roman"/>
                        </a:rPr>
                        <a:t>Vì tự ái mà nghĩ sai về động cơ góp ý của thầy cô</a:t>
                      </a:r>
                      <a:endParaRPr b="0" sz="2500" u="none" cap="none" strike="noStrike">
                        <a:solidFill>
                          <a:schemeClr val="dk1"/>
                        </a:solidFill>
                        <a:latin typeface="Times New Roman"/>
                        <a:ea typeface="Times New Roman"/>
                        <a:cs typeface="Times New Roman"/>
                        <a:sym typeface="Times New Roman"/>
                      </a:endParaRPr>
                    </a:p>
                  </a:txBody>
                  <a:tcPr marT="0" marB="0" marR="68575" marL="68575"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r>
              <a:tr h="1277500">
                <a:tc>
                  <a:txBody>
                    <a:bodyPr/>
                    <a:lstStyle/>
                    <a:p>
                      <a:pPr indent="0" lvl="0" marL="0" marR="0" rtl="0" algn="just">
                        <a:lnSpc>
                          <a:spcPct val="115000"/>
                        </a:lnSpc>
                        <a:spcBef>
                          <a:spcPts val="0"/>
                        </a:spcBef>
                        <a:spcAft>
                          <a:spcPts val="0"/>
                        </a:spcAft>
                        <a:buNone/>
                      </a:pPr>
                      <a:r>
                        <a:rPr b="0" lang="en-US" sz="2500" u="none" cap="none" strike="noStrike">
                          <a:solidFill>
                            <a:schemeClr val="dk1"/>
                          </a:solidFill>
                          <a:latin typeface="Times New Roman"/>
                          <a:ea typeface="Times New Roman"/>
                          <a:cs typeface="Times New Roman"/>
                          <a:sym typeface="Times New Roman"/>
                        </a:rPr>
                        <a:t>Khi có khúc mắc với thầy cô cần chủ động giải thích để thầy cô hiểu hoặc tìm kiếm sự giúp đỡ từ bạn bè, thầy cô giáo khác</a:t>
                      </a:r>
                      <a:endParaRPr b="0" sz="2500" u="none" cap="none" strike="noStrike">
                        <a:solidFill>
                          <a:schemeClr val="dk1"/>
                        </a:solidFill>
                        <a:latin typeface="Times New Roman"/>
                        <a:ea typeface="Times New Roman"/>
                        <a:cs typeface="Times New Roman"/>
                        <a:sym typeface="Times New Roman"/>
                      </a:endParaRPr>
                    </a:p>
                  </a:txBody>
                  <a:tcPr marT="0" marB="0" marR="68575" marL="68575"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lang="en-US" sz="2500" u="none" cap="none" strike="noStrike">
                          <a:solidFill>
                            <a:schemeClr val="dk1"/>
                          </a:solidFill>
                          <a:latin typeface="Times New Roman"/>
                          <a:ea typeface="Times New Roman"/>
                          <a:cs typeface="Times New Roman"/>
                          <a:sym typeface="Times New Roman"/>
                        </a:rPr>
                        <a:t>Phàn nàn về thầy cô với gia đình, bạn bè</a:t>
                      </a:r>
                      <a:endParaRPr b="0" sz="2500" u="none" cap="none" strike="noStrike">
                        <a:solidFill>
                          <a:schemeClr val="dk1"/>
                        </a:solidFill>
                        <a:latin typeface="Times New Roman"/>
                        <a:ea typeface="Times New Roman"/>
                        <a:cs typeface="Times New Roman"/>
                        <a:sym typeface="Times New Roman"/>
                      </a:endParaRPr>
                    </a:p>
                  </a:txBody>
                  <a:tcPr marT="0" marB="0" marR="68575" marL="68575" anchor="ctr">
                    <a:lnL cap="flat" cmpd="sng" w="12700">
                      <a:solidFill>
                        <a:srgbClr val="787878"/>
                      </a:solidFill>
                      <a:prstDash val="solid"/>
                      <a:round/>
                      <a:headEnd len="sm" w="sm" type="none"/>
                      <a:tailEnd len="sm" w="sm" type="none"/>
                    </a:lnL>
                    <a:lnR cap="flat" cmpd="sng" w="12700">
                      <a:solidFill>
                        <a:srgbClr val="787878"/>
                      </a:solidFill>
                      <a:prstDash val="solid"/>
                      <a:round/>
                      <a:headEnd len="sm" w="sm" type="none"/>
                      <a:tailEnd len="sm" w="sm" type="none"/>
                    </a:lnR>
                    <a:lnT cap="flat" cmpd="sng" w="12700">
                      <a:solidFill>
                        <a:srgbClr val="787878"/>
                      </a:solidFill>
                      <a:prstDash val="solid"/>
                      <a:round/>
                      <a:headEnd len="sm" w="sm" type="none"/>
                      <a:tailEnd len="sm" w="sm" type="none"/>
                    </a:lnT>
                    <a:lnB cap="flat" cmpd="sng" w="12700">
                      <a:solidFill>
                        <a:srgbClr val="787878"/>
                      </a:solidFill>
                      <a:prstDash val="solid"/>
                      <a:round/>
                      <a:headEnd len="sm" w="sm" type="none"/>
                      <a:tailEnd len="sm" w="sm" type="none"/>
                    </a:lnB>
                    <a:solidFill>
                      <a:schemeClr val="lt1"/>
                    </a:solidFill>
                  </a:tcPr>
                </a:tc>
              </a:tr>
            </a:tbl>
          </a:graphicData>
        </a:graphic>
      </p:graphicFrame>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21"/>
          <p:cNvPicPr preferRelativeResize="0"/>
          <p:nvPr/>
        </p:nvPicPr>
        <p:blipFill rotWithShape="1">
          <a:blip r:embed="rId3">
            <a:alphaModFix/>
          </a:blip>
          <a:srcRect b="0" l="0" r="0" t="0"/>
          <a:stretch/>
        </p:blipFill>
        <p:spPr>
          <a:xfrm>
            <a:off x="1132916" y="0"/>
            <a:ext cx="9926168" cy="5932344"/>
          </a:xfrm>
          <a:prstGeom prst="rect">
            <a:avLst/>
          </a:prstGeom>
          <a:noFill/>
          <a:ln>
            <a:noFill/>
          </a:ln>
        </p:spPr>
      </p:pic>
      <p:sp>
        <p:nvSpPr>
          <p:cNvPr id="196" name="Google Shape;196;p21"/>
          <p:cNvSpPr txBox="1"/>
          <p:nvPr/>
        </p:nvSpPr>
        <p:spPr>
          <a:xfrm>
            <a:off x="2980660" y="2707638"/>
            <a:ext cx="6230679" cy="21698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500">
                <a:solidFill>
                  <a:schemeClr val="lt1"/>
                </a:solidFill>
                <a:latin typeface="Times New Roman"/>
                <a:ea typeface="Times New Roman"/>
                <a:cs typeface="Times New Roman"/>
                <a:sym typeface="Times New Roman"/>
              </a:rPr>
              <a:t>3. Xử lí tình huống để thiết lập quan hệ thân thiện với bạn bè, thầy cô</a:t>
            </a:r>
            <a:endParaRPr b="1" sz="4500">
              <a:solidFill>
                <a:schemeClr val="lt1"/>
              </a:solidFill>
              <a:latin typeface="Times New Roman"/>
              <a:ea typeface="Times New Roman"/>
              <a:cs typeface="Times New Roman"/>
              <a:sym typeface="Times New Roman"/>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96"/>
                                        </p:tgtEl>
                                        <p:attrNameLst>
                                          <p:attrName>style.visibility</p:attrName>
                                        </p:attrNameLst>
                                      </p:cBhvr>
                                      <p:to>
                                        <p:strVal val="visible"/>
                                      </p:to>
                                    </p:set>
                                    <p:anim calcmode="lin" valueType="num">
                                      <p:cBhvr additive="base">
                                        <p:cTn dur="500"/>
                                        <p:tgtEl>
                                          <p:spTgt spid="196"/>
                                        </p:tgtEl>
                                        <p:attrNameLst>
                                          <p:attrName>ppt_w</p:attrName>
                                        </p:attrNameLst>
                                      </p:cBhvr>
                                      <p:tavLst>
                                        <p:tav fmla="" tm="0">
                                          <p:val>
                                            <p:strVal val="0"/>
                                          </p:val>
                                        </p:tav>
                                        <p:tav fmla="" tm="100000">
                                          <p:val>
                                            <p:strVal val="#ppt_w"/>
                                          </p:val>
                                        </p:tav>
                                      </p:tavLst>
                                    </p:anim>
                                    <p:anim calcmode="lin" valueType="num">
                                      <p:cBhvr additive="base">
                                        <p:cTn dur="500"/>
                                        <p:tgtEl>
                                          <p:spTgt spid="19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22"/>
          <p:cNvPicPr preferRelativeResize="0"/>
          <p:nvPr/>
        </p:nvPicPr>
        <p:blipFill rotWithShape="1">
          <a:blip r:embed="rId3">
            <a:alphaModFix/>
          </a:blip>
          <a:srcRect b="0" l="0" r="0" t="0"/>
          <a:stretch/>
        </p:blipFill>
        <p:spPr>
          <a:xfrm>
            <a:off x="7336439" y="-451612"/>
            <a:ext cx="5443715" cy="5762625"/>
          </a:xfrm>
          <a:prstGeom prst="rect">
            <a:avLst/>
          </a:prstGeom>
          <a:noFill/>
          <a:ln>
            <a:noFill/>
          </a:ln>
        </p:spPr>
      </p:pic>
      <p:sp>
        <p:nvSpPr>
          <p:cNvPr id="202" name="Google Shape;202;p22"/>
          <p:cNvSpPr/>
          <p:nvPr/>
        </p:nvSpPr>
        <p:spPr>
          <a:xfrm>
            <a:off x="1520355" y="957210"/>
            <a:ext cx="5816084" cy="1179554"/>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en-US" sz="3200">
                <a:solidFill>
                  <a:srgbClr val="0D0D0D"/>
                </a:solidFill>
                <a:latin typeface="Times New Roman"/>
                <a:ea typeface="Times New Roman"/>
                <a:cs typeface="Times New Roman"/>
                <a:sym typeface="Times New Roman"/>
              </a:rPr>
              <a:t>Chia lớp thành các nhóm, mỗi nhóm không quá 8 người. </a:t>
            </a:r>
            <a:endParaRPr sz="3200">
              <a:solidFill>
                <a:schemeClr val="dk1"/>
              </a:solidFill>
              <a:latin typeface="Times New Roman"/>
              <a:ea typeface="Times New Roman"/>
              <a:cs typeface="Times New Roman"/>
              <a:sym typeface="Times New Roman"/>
            </a:endParaRPr>
          </a:p>
        </p:txBody>
      </p:sp>
      <p:pic>
        <p:nvPicPr>
          <p:cNvPr id="203" name="Google Shape;203;p22"/>
          <p:cNvPicPr preferRelativeResize="0"/>
          <p:nvPr/>
        </p:nvPicPr>
        <p:blipFill rotWithShape="1">
          <a:blip r:embed="rId4">
            <a:alphaModFix/>
          </a:blip>
          <a:srcRect b="0" l="0" r="0" t="0"/>
          <a:stretch/>
        </p:blipFill>
        <p:spPr>
          <a:xfrm>
            <a:off x="438821" y="1091987"/>
            <a:ext cx="1081533" cy="910000"/>
          </a:xfrm>
          <a:prstGeom prst="rect">
            <a:avLst/>
          </a:prstGeom>
          <a:noFill/>
          <a:ln>
            <a:noFill/>
          </a:ln>
        </p:spPr>
      </p:pic>
      <p:sp>
        <p:nvSpPr>
          <p:cNvPr id="204" name="Google Shape;204;p22"/>
          <p:cNvSpPr/>
          <p:nvPr/>
        </p:nvSpPr>
        <p:spPr>
          <a:xfrm>
            <a:off x="1520355" y="2791124"/>
            <a:ext cx="5816084" cy="1745863"/>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en-US" sz="3200">
                <a:solidFill>
                  <a:srgbClr val="0D0D0D"/>
                </a:solidFill>
                <a:latin typeface="Times New Roman"/>
                <a:ea typeface="Times New Roman"/>
                <a:cs typeface="Times New Roman"/>
                <a:sym typeface="Times New Roman"/>
              </a:rPr>
              <a:t>Các thành viên thảo luận, sắm vai thể hiện cách giải quyết các tình huống (mỗi nhóm 1 tình huống).</a:t>
            </a:r>
            <a:endParaRPr sz="3200">
              <a:solidFill>
                <a:schemeClr val="dk1"/>
              </a:solidFill>
              <a:latin typeface="Times New Roman"/>
              <a:ea typeface="Times New Roman"/>
              <a:cs typeface="Times New Roman"/>
              <a:sym typeface="Times New Roman"/>
            </a:endParaRPr>
          </a:p>
        </p:txBody>
      </p:sp>
      <p:pic>
        <p:nvPicPr>
          <p:cNvPr id="205" name="Google Shape;205;p22"/>
          <p:cNvPicPr preferRelativeResize="0"/>
          <p:nvPr/>
        </p:nvPicPr>
        <p:blipFill rotWithShape="1">
          <a:blip r:embed="rId4">
            <a:alphaModFix/>
          </a:blip>
          <a:srcRect b="0" l="0" r="0" t="0"/>
          <a:stretch/>
        </p:blipFill>
        <p:spPr>
          <a:xfrm>
            <a:off x="438821" y="3183040"/>
            <a:ext cx="1081533" cy="91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03"/>
                                        </p:tgtEl>
                                        <p:attrNameLst>
                                          <p:attrName>style.visibility</p:attrName>
                                        </p:attrNameLst>
                                      </p:cBhvr>
                                      <p:to>
                                        <p:strVal val="visible"/>
                                      </p:to>
                                    </p:set>
                                    <p:anim calcmode="lin" valueType="num">
                                      <p:cBhvr additive="base">
                                        <p:cTn dur="500"/>
                                        <p:tgtEl>
                                          <p:spTgt spid="203"/>
                                        </p:tgtEl>
                                        <p:attrNameLst>
                                          <p:attrName>ppt_w</p:attrName>
                                        </p:attrNameLst>
                                      </p:cBhvr>
                                      <p:tavLst>
                                        <p:tav fmla="" tm="0">
                                          <p:val>
                                            <p:strVal val="0"/>
                                          </p:val>
                                        </p:tav>
                                        <p:tav fmla="" tm="100000">
                                          <p:val>
                                            <p:strVal val="#ppt_w"/>
                                          </p:val>
                                        </p:tav>
                                      </p:tavLst>
                                    </p:anim>
                                    <p:anim calcmode="lin" valueType="num">
                                      <p:cBhvr additive="base">
                                        <p:cTn dur="500"/>
                                        <p:tgtEl>
                                          <p:spTgt spid="20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500"/>
                                        <p:tgtEl>
                                          <p:spTgt spid="205"/>
                                        </p:tgtEl>
                                        <p:attrNameLst>
                                          <p:attrName>ppt_w</p:attrName>
                                        </p:attrNameLst>
                                      </p:cBhvr>
                                      <p:tavLst>
                                        <p:tav fmla="" tm="0">
                                          <p:val>
                                            <p:strVal val="0"/>
                                          </p:val>
                                        </p:tav>
                                        <p:tav fmla="" tm="100000">
                                          <p:val>
                                            <p:strVal val="#ppt_w"/>
                                          </p:val>
                                        </p:tav>
                                      </p:tavLst>
                                    </p:anim>
                                    <p:anim calcmode="lin" valueType="num">
                                      <p:cBhvr additive="base">
                                        <p:cTn dur="500"/>
                                        <p:tgtEl>
                                          <p:spTgt spid="20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23"/>
          <p:cNvPicPr preferRelativeResize="0"/>
          <p:nvPr/>
        </p:nvPicPr>
        <p:blipFill rotWithShape="1">
          <a:blip r:embed="rId3">
            <a:alphaModFix/>
          </a:blip>
          <a:srcRect b="0" l="0" r="0" t="0"/>
          <a:stretch/>
        </p:blipFill>
        <p:spPr>
          <a:xfrm>
            <a:off x="1069861" y="248750"/>
            <a:ext cx="4459069" cy="1791567"/>
          </a:xfrm>
          <a:prstGeom prst="rect">
            <a:avLst/>
          </a:prstGeom>
          <a:noFill/>
          <a:ln>
            <a:noFill/>
          </a:ln>
        </p:spPr>
      </p:pic>
      <p:sp>
        <p:nvSpPr>
          <p:cNvPr id="211" name="Google Shape;211;p23"/>
          <p:cNvSpPr txBox="1"/>
          <p:nvPr/>
        </p:nvSpPr>
        <p:spPr>
          <a:xfrm>
            <a:off x="1620801" y="634505"/>
            <a:ext cx="3357190" cy="6309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500">
                <a:solidFill>
                  <a:srgbClr val="262626"/>
                </a:solidFill>
                <a:latin typeface="Times New Roman"/>
                <a:ea typeface="Times New Roman"/>
                <a:cs typeface="Times New Roman"/>
                <a:sym typeface="Times New Roman"/>
              </a:rPr>
              <a:t>Tình huống 1</a:t>
            </a:r>
            <a:endParaRPr b="1" sz="3500">
              <a:solidFill>
                <a:srgbClr val="262626"/>
              </a:solidFill>
              <a:latin typeface="Times New Roman"/>
              <a:ea typeface="Times New Roman"/>
              <a:cs typeface="Times New Roman"/>
              <a:sym typeface="Times New Roman"/>
            </a:endParaRPr>
          </a:p>
        </p:txBody>
      </p:sp>
      <p:pic>
        <p:nvPicPr>
          <p:cNvPr id="212" name="Google Shape;212;p23"/>
          <p:cNvPicPr preferRelativeResize="0"/>
          <p:nvPr/>
        </p:nvPicPr>
        <p:blipFill rotWithShape="1">
          <a:blip r:embed="rId3">
            <a:alphaModFix/>
          </a:blip>
          <a:srcRect b="0" l="0" r="0" t="0"/>
          <a:stretch/>
        </p:blipFill>
        <p:spPr>
          <a:xfrm>
            <a:off x="6663070" y="248750"/>
            <a:ext cx="4459069" cy="1791567"/>
          </a:xfrm>
          <a:prstGeom prst="rect">
            <a:avLst/>
          </a:prstGeom>
          <a:noFill/>
          <a:ln>
            <a:noFill/>
          </a:ln>
        </p:spPr>
      </p:pic>
      <p:sp>
        <p:nvSpPr>
          <p:cNvPr id="213" name="Google Shape;213;p23"/>
          <p:cNvSpPr txBox="1"/>
          <p:nvPr/>
        </p:nvSpPr>
        <p:spPr>
          <a:xfrm>
            <a:off x="7214010" y="634505"/>
            <a:ext cx="3357190" cy="6309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500">
                <a:solidFill>
                  <a:srgbClr val="262626"/>
                </a:solidFill>
                <a:latin typeface="Times New Roman"/>
                <a:ea typeface="Times New Roman"/>
                <a:cs typeface="Times New Roman"/>
                <a:sym typeface="Times New Roman"/>
              </a:rPr>
              <a:t>Tình huống 2</a:t>
            </a:r>
            <a:endParaRPr b="1" sz="3500">
              <a:solidFill>
                <a:srgbClr val="262626"/>
              </a:solidFill>
              <a:latin typeface="Times New Roman"/>
              <a:ea typeface="Times New Roman"/>
              <a:cs typeface="Times New Roman"/>
              <a:sym typeface="Times New Roman"/>
            </a:endParaRPr>
          </a:p>
        </p:txBody>
      </p:sp>
      <p:sp>
        <p:nvSpPr>
          <p:cNvPr id="214" name="Google Shape;214;p23"/>
          <p:cNvSpPr/>
          <p:nvPr/>
        </p:nvSpPr>
        <p:spPr>
          <a:xfrm>
            <a:off x="1069861" y="1686182"/>
            <a:ext cx="4650455" cy="3485635"/>
          </a:xfrm>
          <a:prstGeom prst="roundRect">
            <a:avLst>
              <a:gd fmla="val 16667" name="adj"/>
            </a:avLst>
          </a:prstGeom>
          <a:solidFill>
            <a:srgbClr val="EBFE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Times New Roman"/>
                <a:ea typeface="Times New Roman"/>
                <a:cs typeface="Times New Roman"/>
                <a:sym typeface="Times New Roman"/>
              </a:rPr>
              <a:t>Trong mấy ngày qua, Hương nhận thấy bạn Tâm trong lớp có vẻ khép mình và nhút nhát. Nếu là hương, em sẽ làm gì để Tâm hoà đồng với các bạn trong lớp?</a:t>
            </a:r>
            <a:endParaRPr/>
          </a:p>
        </p:txBody>
      </p:sp>
      <p:sp>
        <p:nvSpPr>
          <p:cNvPr id="215" name="Google Shape;215;p23"/>
          <p:cNvSpPr/>
          <p:nvPr/>
        </p:nvSpPr>
        <p:spPr>
          <a:xfrm>
            <a:off x="6854456" y="1678705"/>
            <a:ext cx="4459069" cy="3485635"/>
          </a:xfrm>
          <a:prstGeom prst="roundRect">
            <a:avLst>
              <a:gd fmla="val 16667" name="adj"/>
            </a:avLst>
          </a:prstGeom>
          <a:solidFill>
            <a:srgbClr val="FBE6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Times New Roman"/>
                <a:ea typeface="Times New Roman"/>
                <a:cs typeface="Times New Roman"/>
                <a:sym typeface="Times New Roman"/>
              </a:rPr>
              <a:t>Tiết học Toán đã kết thúc mà Hưng vẫn cảm thấy chưa hiểu rõ về nội dung đã học. Nếu là Hưng, em sẽ làm gì để hiểu rõ bài hơn?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211"/>
                                        </p:tgtEl>
                                        <p:attrNameLst>
                                          <p:attrName>style.visibility</p:attrName>
                                        </p:attrNameLst>
                                      </p:cBhvr>
                                      <p:to>
                                        <p:strVal val="visible"/>
                                      </p:to>
                                    </p:set>
                                    <p:anim calcmode="lin" valueType="num">
                                      <p:cBhvr additive="base">
                                        <p:cTn dur="500"/>
                                        <p:tgtEl>
                                          <p:spTgt spid="21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500"/>
                                        <p:tgtEl>
                                          <p:spTgt spid="210"/>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213"/>
                                        </p:tgtEl>
                                        <p:attrNameLst>
                                          <p:attrName>style.visibility</p:attrName>
                                        </p:attrNameLst>
                                      </p:cBhvr>
                                      <p:to>
                                        <p:strVal val="visible"/>
                                      </p:to>
                                    </p:set>
                                    <p:anim calcmode="lin" valueType="num">
                                      <p:cBhvr additive="base">
                                        <p:cTn dur="500"/>
                                        <p:tgtEl>
                                          <p:spTgt spid="21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12"/>
                                        </p:tgtEl>
                                        <p:attrNameLst>
                                          <p:attrName>style.visibility</p:attrName>
                                        </p:attrNameLst>
                                      </p:cBhvr>
                                      <p:to>
                                        <p:strVal val="visible"/>
                                      </p:to>
                                    </p:set>
                                    <p:anim calcmode="lin" valueType="num">
                                      <p:cBhvr additive="base">
                                        <p:cTn dur="500"/>
                                        <p:tgtEl>
                                          <p:spTgt spid="212"/>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20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2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6"/>
          <p:cNvSpPr txBox="1"/>
          <p:nvPr/>
        </p:nvSpPr>
        <p:spPr>
          <a:xfrm>
            <a:off x="222288" y="946221"/>
            <a:ext cx="11747421" cy="483209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800"/>
              <a:buFont typeface="Noto Sans Symbols"/>
              <a:buChar char="▪"/>
            </a:pPr>
            <a:r>
              <a:rPr lang="en-US" sz="2800">
                <a:solidFill>
                  <a:schemeClr val="dk1"/>
                </a:solidFill>
                <a:latin typeface="Times New Roman"/>
                <a:ea typeface="Times New Roman"/>
                <a:cs typeface="Times New Roman"/>
                <a:sym typeface="Times New Roman"/>
              </a:rPr>
              <a:t>Nêu và thực hiện được những việc nên làm để thiết lập được các mối quan hệ với bạn, thầy cô và giữ gìn được tình bạn, tình thầy trò;</a:t>
            </a:r>
            <a:endParaRPr sz="28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2800"/>
              <a:buFont typeface="Noto Sans Symbols"/>
              <a:buChar char="▪"/>
            </a:pPr>
            <a:r>
              <a:rPr lang="en-US" sz="2800">
                <a:solidFill>
                  <a:schemeClr val="dk1"/>
                </a:solidFill>
                <a:latin typeface="Times New Roman"/>
                <a:ea typeface="Times New Roman"/>
                <a:cs typeface="Times New Roman"/>
                <a:sym typeface="Times New Roman"/>
              </a:rPr>
              <a:t>Giới thiệu được những nét nổi bật của nhà trường và tự giác tham gia xây dựng truyền thống nhà trường.</a:t>
            </a:r>
            <a:endParaRPr sz="28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2800"/>
              <a:buFont typeface="Noto Sans Symbols"/>
              <a:buChar char="▪"/>
            </a:pPr>
            <a:r>
              <a:rPr lang="en-US" sz="2800">
                <a:solidFill>
                  <a:schemeClr val="dk1"/>
                </a:solidFill>
                <a:latin typeface="Times New Roman"/>
                <a:ea typeface="Times New Roman"/>
                <a:cs typeface="Times New Roman"/>
                <a:sym typeface="Times New Roman"/>
              </a:rPr>
              <a:t>Nêu và thực hiện được những việc nên làm để điều chỉnh bản thân cho phù hợp với môi trường học tập mới;</a:t>
            </a:r>
            <a:endParaRPr sz="28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2800"/>
              <a:buFont typeface="Noto Sans Symbols"/>
              <a:buChar char="▪"/>
            </a:pPr>
            <a:r>
              <a:rPr lang="en-US" sz="2800">
                <a:solidFill>
                  <a:schemeClr val="dk1"/>
                </a:solidFill>
                <a:latin typeface="Times New Roman"/>
                <a:ea typeface="Times New Roman"/>
                <a:cs typeface="Times New Roman"/>
                <a:sym typeface="Times New Roman"/>
              </a:rPr>
              <a:t>Xác định và giải quyết được một số vấn đề nảy sinh trong quan hệ bạn bè;</a:t>
            </a:r>
            <a:endParaRPr sz="28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2800"/>
              <a:buFont typeface="Noto Sans Symbols"/>
              <a:buChar char="▪"/>
            </a:pPr>
            <a:r>
              <a:rPr lang="en-US" sz="2800">
                <a:solidFill>
                  <a:schemeClr val="dk1"/>
                </a:solidFill>
                <a:latin typeface="Times New Roman"/>
                <a:ea typeface="Times New Roman"/>
                <a:cs typeface="Times New Roman"/>
                <a:sym typeface="Times New Roman"/>
              </a:rPr>
              <a:t>Tham gia hoạt động giáo dục theo chủ đề của Đội Thiếu niên Tiền phong Hồ Chí Minh và nhà trường</a:t>
            </a:r>
            <a:endParaRPr sz="28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2800"/>
              <a:buFont typeface="Noto Sans Symbols"/>
              <a:buChar char="▪"/>
            </a:pPr>
            <a:r>
              <a:rPr lang="en-US" sz="2800">
                <a:solidFill>
                  <a:schemeClr val="dk1"/>
                </a:solidFill>
                <a:latin typeface="Times New Roman"/>
                <a:ea typeface="Times New Roman"/>
                <a:cs typeface="Times New Roman"/>
                <a:sym typeface="Times New Roman"/>
              </a:rPr>
              <a:t>Rèn luyện năng lực giao tiếp và hợp tác, tự chủ, thích ứng với cuộc sống; phẩm chất nhân ái; trách nhiệm.</a:t>
            </a:r>
            <a:endParaRPr sz="2800">
              <a:solidFill>
                <a:schemeClr val="dk1"/>
              </a:solidFill>
              <a:latin typeface="Times New Roman"/>
              <a:ea typeface="Times New Roman"/>
              <a:cs typeface="Times New Roman"/>
              <a:sym typeface="Times New Roman"/>
            </a:endParaRPr>
          </a:p>
        </p:txBody>
      </p:sp>
      <p:sp>
        <p:nvSpPr>
          <p:cNvPr id="40" name="Google Shape;40;p6"/>
          <p:cNvSpPr txBox="1"/>
          <p:nvPr/>
        </p:nvSpPr>
        <p:spPr>
          <a:xfrm>
            <a:off x="1865589" y="238335"/>
            <a:ext cx="8460817"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262626"/>
                </a:solidFill>
                <a:latin typeface="Times New Roman"/>
                <a:ea typeface="Times New Roman"/>
                <a:cs typeface="Times New Roman"/>
                <a:sym typeface="Times New Roman"/>
              </a:rPr>
              <a:t>MỤC TIÊU</a:t>
            </a:r>
            <a:endParaRPr b="1" sz="4000">
              <a:solidFill>
                <a:srgbClr val="262626"/>
              </a:solidFill>
              <a:latin typeface="Times New Roman"/>
              <a:ea typeface="Times New Roman"/>
              <a:cs typeface="Times New Roman"/>
              <a:sym typeface="Times New Roman"/>
            </a:endParaRPr>
          </a:p>
        </p:txBody>
      </p:sp>
      <p:grpSp>
        <p:nvGrpSpPr>
          <p:cNvPr id="41" name="Google Shape;41;p6"/>
          <p:cNvGrpSpPr/>
          <p:nvPr/>
        </p:nvGrpSpPr>
        <p:grpSpPr>
          <a:xfrm>
            <a:off x="3419147" y="217070"/>
            <a:ext cx="855141" cy="707886"/>
            <a:chOff x="2802458" y="-236105"/>
            <a:chExt cx="3433527" cy="3584458"/>
          </a:xfrm>
        </p:grpSpPr>
        <p:sp>
          <p:nvSpPr>
            <p:cNvPr id="42" name="Google Shape;42;p6"/>
            <p:cNvSpPr/>
            <p:nvPr/>
          </p:nvSpPr>
          <p:spPr>
            <a:xfrm>
              <a:off x="2802458" y="-85174"/>
              <a:ext cx="3433527" cy="3433527"/>
            </a:xfrm>
            <a:prstGeom prst="ellipse">
              <a:avLst/>
            </a:prstGeom>
            <a:noFill/>
            <a:ln cap="flat" cmpd="sng" w="28575">
              <a:solidFill>
                <a:srgbClr val="7F99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grpSp>
          <p:nvGrpSpPr>
            <p:cNvPr id="43" name="Google Shape;43;p6"/>
            <p:cNvGrpSpPr/>
            <p:nvPr/>
          </p:nvGrpSpPr>
          <p:grpSpPr>
            <a:xfrm>
              <a:off x="3239095" y="333840"/>
              <a:ext cx="2599079" cy="2595500"/>
              <a:chOff x="4962095" y="2615460"/>
              <a:chExt cx="2306638" cy="2303463"/>
            </a:xfrm>
          </p:grpSpPr>
          <p:sp>
            <p:nvSpPr>
              <p:cNvPr id="44" name="Google Shape;44;p6"/>
              <p:cNvSpPr/>
              <p:nvPr/>
            </p:nvSpPr>
            <p:spPr>
              <a:xfrm>
                <a:off x="4962095" y="2615460"/>
                <a:ext cx="2306638" cy="2303463"/>
              </a:xfrm>
              <a:prstGeom prst="ellipse">
                <a:avLst/>
              </a:prstGeom>
              <a:solidFill>
                <a:srgbClr val="5EC6D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chemeClr val="dk1"/>
                  </a:solidFill>
                  <a:latin typeface="Arial"/>
                  <a:ea typeface="Arial"/>
                  <a:cs typeface="Arial"/>
                  <a:sym typeface="Arial"/>
                </a:endParaRPr>
              </a:p>
            </p:txBody>
          </p:sp>
          <p:sp>
            <p:nvSpPr>
              <p:cNvPr id="45" name="Google Shape;45;p6"/>
              <p:cNvSpPr/>
              <p:nvPr/>
            </p:nvSpPr>
            <p:spPr>
              <a:xfrm>
                <a:off x="5192283" y="2844060"/>
                <a:ext cx="1843088" cy="1846263"/>
              </a:xfrm>
              <a:prstGeom prst="ellipse">
                <a:avLst/>
              </a:prstGeom>
              <a:solidFill>
                <a:srgbClr val="F1F1F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chemeClr val="dk1"/>
                  </a:solidFill>
                  <a:latin typeface="Arial"/>
                  <a:ea typeface="Arial"/>
                  <a:cs typeface="Arial"/>
                  <a:sym typeface="Arial"/>
                </a:endParaRPr>
              </a:p>
            </p:txBody>
          </p:sp>
          <p:sp>
            <p:nvSpPr>
              <p:cNvPr id="46" name="Google Shape;46;p6"/>
              <p:cNvSpPr/>
              <p:nvPr/>
            </p:nvSpPr>
            <p:spPr>
              <a:xfrm>
                <a:off x="5422470" y="3077422"/>
                <a:ext cx="1382713" cy="1379538"/>
              </a:xfrm>
              <a:prstGeom prst="ellipse">
                <a:avLst/>
              </a:prstGeom>
              <a:solidFill>
                <a:srgbClr val="5EC6D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chemeClr val="dk1"/>
                  </a:solidFill>
                  <a:latin typeface="Arial"/>
                  <a:ea typeface="Arial"/>
                  <a:cs typeface="Arial"/>
                  <a:sym typeface="Arial"/>
                </a:endParaRPr>
              </a:p>
            </p:txBody>
          </p:sp>
          <p:sp>
            <p:nvSpPr>
              <p:cNvPr id="47" name="Google Shape;47;p6"/>
              <p:cNvSpPr/>
              <p:nvPr/>
            </p:nvSpPr>
            <p:spPr>
              <a:xfrm>
                <a:off x="5655833" y="3307610"/>
                <a:ext cx="919163" cy="919163"/>
              </a:xfrm>
              <a:prstGeom prst="ellipse">
                <a:avLst/>
              </a:prstGeom>
              <a:solidFill>
                <a:srgbClr val="F1F1F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chemeClr val="dk1"/>
                  </a:solidFill>
                  <a:latin typeface="Arial"/>
                  <a:ea typeface="Arial"/>
                  <a:cs typeface="Arial"/>
                  <a:sym typeface="Arial"/>
                </a:endParaRPr>
              </a:p>
            </p:txBody>
          </p:sp>
          <p:sp>
            <p:nvSpPr>
              <p:cNvPr id="48" name="Google Shape;48;p6"/>
              <p:cNvSpPr/>
              <p:nvPr/>
            </p:nvSpPr>
            <p:spPr>
              <a:xfrm>
                <a:off x="5886020" y="3537797"/>
                <a:ext cx="458788" cy="458788"/>
              </a:xfrm>
              <a:prstGeom prst="ellipse">
                <a:avLst/>
              </a:prstGeom>
              <a:solidFill>
                <a:srgbClr val="5EC6D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chemeClr val="dk1"/>
                  </a:solidFill>
                  <a:latin typeface="Arial"/>
                  <a:ea typeface="Arial"/>
                  <a:cs typeface="Arial"/>
                  <a:sym typeface="Arial"/>
                </a:endParaRPr>
              </a:p>
            </p:txBody>
          </p:sp>
        </p:grpSp>
        <p:cxnSp>
          <p:nvCxnSpPr>
            <p:cNvPr id="49" name="Google Shape;49;p6"/>
            <p:cNvCxnSpPr/>
            <p:nvPr/>
          </p:nvCxnSpPr>
          <p:spPr>
            <a:xfrm flipH="1" rot="10800000">
              <a:off x="4520380" y="403657"/>
              <a:ext cx="123825" cy="1228725"/>
            </a:xfrm>
            <a:prstGeom prst="straightConnector1">
              <a:avLst/>
            </a:prstGeom>
            <a:noFill/>
            <a:ln cap="rnd" cmpd="sng" w="68250">
              <a:solidFill>
                <a:srgbClr val="3D5163"/>
              </a:solidFill>
              <a:prstDash val="solid"/>
              <a:miter lim="800000"/>
              <a:headEnd len="sm" w="sm" type="none"/>
              <a:tailEnd len="sm" w="sm" type="none"/>
            </a:ln>
          </p:spPr>
        </p:cxnSp>
        <p:sp>
          <p:nvSpPr>
            <p:cNvPr id="50" name="Google Shape;50;p6"/>
            <p:cNvSpPr/>
            <p:nvPr/>
          </p:nvSpPr>
          <p:spPr>
            <a:xfrm>
              <a:off x="4477516" y="-236105"/>
              <a:ext cx="422275" cy="655639"/>
            </a:xfrm>
            <a:custGeom>
              <a:rect b="b" l="l" r="r" t="t"/>
              <a:pathLst>
                <a:path extrusionOk="0" h="413" w="266">
                  <a:moveTo>
                    <a:pt x="91" y="410"/>
                  </a:moveTo>
                  <a:lnTo>
                    <a:pt x="0" y="218"/>
                  </a:lnTo>
                  <a:lnTo>
                    <a:pt x="24" y="0"/>
                  </a:lnTo>
                  <a:lnTo>
                    <a:pt x="131" y="133"/>
                  </a:lnTo>
                  <a:lnTo>
                    <a:pt x="266" y="26"/>
                  </a:lnTo>
                  <a:lnTo>
                    <a:pt x="243" y="244"/>
                  </a:lnTo>
                  <a:lnTo>
                    <a:pt x="117" y="413"/>
                  </a:lnTo>
                  <a:lnTo>
                    <a:pt x="91" y="410"/>
                  </a:lnTo>
                  <a:close/>
                </a:path>
              </a:pathLst>
            </a:custGeom>
            <a:solidFill>
              <a:srgbClr val="3D516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chemeClr val="dk1"/>
                </a:solidFill>
                <a:latin typeface="Arial"/>
                <a:ea typeface="Arial"/>
                <a:cs typeface="Arial"/>
                <a:sym typeface="Arial"/>
              </a:endParaRPr>
            </a:p>
          </p:txBody>
        </p:sp>
        <p:cxnSp>
          <p:nvCxnSpPr>
            <p:cNvPr id="51" name="Google Shape;51;p6"/>
            <p:cNvCxnSpPr/>
            <p:nvPr/>
          </p:nvCxnSpPr>
          <p:spPr>
            <a:xfrm flipH="1" rot="10800000">
              <a:off x="4518334" y="845286"/>
              <a:ext cx="793836" cy="793836"/>
            </a:xfrm>
            <a:prstGeom prst="straightConnector1">
              <a:avLst/>
            </a:prstGeom>
            <a:noFill/>
            <a:ln cap="rnd" cmpd="sng" w="68250">
              <a:solidFill>
                <a:srgbClr val="3D5163"/>
              </a:solidFill>
              <a:prstDash val="solid"/>
              <a:miter lim="800000"/>
              <a:headEnd len="sm" w="sm" type="none"/>
              <a:tailEnd len="sm" w="sm" type="none"/>
            </a:ln>
          </p:spPr>
        </p:cxnSp>
        <p:sp>
          <p:nvSpPr>
            <p:cNvPr id="52" name="Google Shape;52;p6"/>
            <p:cNvSpPr/>
            <p:nvPr/>
          </p:nvSpPr>
          <p:spPr>
            <a:xfrm>
              <a:off x="5263296" y="355540"/>
              <a:ext cx="540000" cy="540000"/>
            </a:xfrm>
            <a:custGeom>
              <a:rect b="b" l="l" r="r" t="t"/>
              <a:pathLst>
                <a:path extrusionOk="0" h="377" w="378">
                  <a:moveTo>
                    <a:pt x="0" y="361"/>
                  </a:moveTo>
                  <a:lnTo>
                    <a:pt x="53" y="157"/>
                  </a:lnTo>
                  <a:lnTo>
                    <a:pt x="207" y="0"/>
                  </a:lnTo>
                  <a:lnTo>
                    <a:pt x="207" y="173"/>
                  </a:lnTo>
                  <a:lnTo>
                    <a:pt x="378" y="173"/>
                  </a:lnTo>
                  <a:lnTo>
                    <a:pt x="224" y="328"/>
                  </a:lnTo>
                  <a:lnTo>
                    <a:pt x="19" y="377"/>
                  </a:lnTo>
                  <a:lnTo>
                    <a:pt x="0" y="361"/>
                  </a:lnTo>
                  <a:close/>
                </a:path>
              </a:pathLst>
            </a:custGeom>
            <a:solidFill>
              <a:srgbClr val="3D516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chemeClr val="dk1"/>
                </a:solidFill>
                <a:latin typeface="Arial"/>
                <a:ea typeface="Arial"/>
                <a:cs typeface="Arial"/>
                <a:sym typeface="Arial"/>
              </a:endParaRPr>
            </a:p>
          </p:txBody>
        </p:sp>
      </p:grpSp>
      <p:grpSp>
        <p:nvGrpSpPr>
          <p:cNvPr id="53" name="Google Shape;53;p6"/>
          <p:cNvGrpSpPr/>
          <p:nvPr/>
        </p:nvGrpSpPr>
        <p:grpSpPr>
          <a:xfrm>
            <a:off x="7822931" y="217070"/>
            <a:ext cx="855141" cy="707886"/>
            <a:chOff x="2802458" y="-236105"/>
            <a:chExt cx="3433527" cy="3584458"/>
          </a:xfrm>
        </p:grpSpPr>
        <p:sp>
          <p:nvSpPr>
            <p:cNvPr id="54" name="Google Shape;54;p6"/>
            <p:cNvSpPr/>
            <p:nvPr/>
          </p:nvSpPr>
          <p:spPr>
            <a:xfrm>
              <a:off x="2802458" y="-85174"/>
              <a:ext cx="3433527" cy="3433527"/>
            </a:xfrm>
            <a:prstGeom prst="ellipse">
              <a:avLst/>
            </a:prstGeom>
            <a:noFill/>
            <a:ln cap="flat" cmpd="sng" w="28575">
              <a:solidFill>
                <a:srgbClr val="7F99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grpSp>
          <p:nvGrpSpPr>
            <p:cNvPr id="55" name="Google Shape;55;p6"/>
            <p:cNvGrpSpPr/>
            <p:nvPr/>
          </p:nvGrpSpPr>
          <p:grpSpPr>
            <a:xfrm>
              <a:off x="3239095" y="333840"/>
              <a:ext cx="2599079" cy="2595500"/>
              <a:chOff x="4962095" y="2615460"/>
              <a:chExt cx="2306638" cy="2303463"/>
            </a:xfrm>
          </p:grpSpPr>
          <p:sp>
            <p:nvSpPr>
              <p:cNvPr id="56" name="Google Shape;56;p6"/>
              <p:cNvSpPr/>
              <p:nvPr/>
            </p:nvSpPr>
            <p:spPr>
              <a:xfrm>
                <a:off x="4962095" y="2615460"/>
                <a:ext cx="2306638" cy="2303463"/>
              </a:xfrm>
              <a:prstGeom prst="ellipse">
                <a:avLst/>
              </a:prstGeom>
              <a:solidFill>
                <a:srgbClr val="5EC6D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chemeClr val="dk1"/>
                  </a:solidFill>
                  <a:latin typeface="Arial"/>
                  <a:ea typeface="Arial"/>
                  <a:cs typeface="Arial"/>
                  <a:sym typeface="Arial"/>
                </a:endParaRPr>
              </a:p>
            </p:txBody>
          </p:sp>
          <p:sp>
            <p:nvSpPr>
              <p:cNvPr id="57" name="Google Shape;57;p6"/>
              <p:cNvSpPr/>
              <p:nvPr/>
            </p:nvSpPr>
            <p:spPr>
              <a:xfrm>
                <a:off x="5192283" y="2844060"/>
                <a:ext cx="1843088" cy="1846263"/>
              </a:xfrm>
              <a:prstGeom prst="ellipse">
                <a:avLst/>
              </a:prstGeom>
              <a:solidFill>
                <a:srgbClr val="F1F1F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chemeClr val="dk1"/>
                  </a:solidFill>
                  <a:latin typeface="Arial"/>
                  <a:ea typeface="Arial"/>
                  <a:cs typeface="Arial"/>
                  <a:sym typeface="Arial"/>
                </a:endParaRPr>
              </a:p>
            </p:txBody>
          </p:sp>
          <p:sp>
            <p:nvSpPr>
              <p:cNvPr id="58" name="Google Shape;58;p6"/>
              <p:cNvSpPr/>
              <p:nvPr/>
            </p:nvSpPr>
            <p:spPr>
              <a:xfrm>
                <a:off x="5422470" y="3077422"/>
                <a:ext cx="1382713" cy="1379538"/>
              </a:xfrm>
              <a:prstGeom prst="ellipse">
                <a:avLst/>
              </a:prstGeom>
              <a:solidFill>
                <a:srgbClr val="5EC6D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chemeClr val="dk1"/>
                  </a:solidFill>
                  <a:latin typeface="Arial"/>
                  <a:ea typeface="Arial"/>
                  <a:cs typeface="Arial"/>
                  <a:sym typeface="Arial"/>
                </a:endParaRPr>
              </a:p>
            </p:txBody>
          </p:sp>
          <p:sp>
            <p:nvSpPr>
              <p:cNvPr id="59" name="Google Shape;59;p6"/>
              <p:cNvSpPr/>
              <p:nvPr/>
            </p:nvSpPr>
            <p:spPr>
              <a:xfrm>
                <a:off x="5655833" y="3307610"/>
                <a:ext cx="919163" cy="919163"/>
              </a:xfrm>
              <a:prstGeom prst="ellipse">
                <a:avLst/>
              </a:prstGeom>
              <a:solidFill>
                <a:srgbClr val="F1F1F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chemeClr val="dk1"/>
                  </a:solidFill>
                  <a:latin typeface="Arial"/>
                  <a:ea typeface="Arial"/>
                  <a:cs typeface="Arial"/>
                  <a:sym typeface="Arial"/>
                </a:endParaRPr>
              </a:p>
            </p:txBody>
          </p:sp>
          <p:sp>
            <p:nvSpPr>
              <p:cNvPr id="60" name="Google Shape;60;p6"/>
              <p:cNvSpPr/>
              <p:nvPr/>
            </p:nvSpPr>
            <p:spPr>
              <a:xfrm>
                <a:off x="5886020" y="3537797"/>
                <a:ext cx="458788" cy="458788"/>
              </a:xfrm>
              <a:prstGeom prst="ellipse">
                <a:avLst/>
              </a:prstGeom>
              <a:solidFill>
                <a:srgbClr val="5EC6D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chemeClr val="dk1"/>
                  </a:solidFill>
                  <a:latin typeface="Arial"/>
                  <a:ea typeface="Arial"/>
                  <a:cs typeface="Arial"/>
                  <a:sym typeface="Arial"/>
                </a:endParaRPr>
              </a:p>
            </p:txBody>
          </p:sp>
        </p:grpSp>
        <p:cxnSp>
          <p:nvCxnSpPr>
            <p:cNvPr id="61" name="Google Shape;61;p6"/>
            <p:cNvCxnSpPr/>
            <p:nvPr/>
          </p:nvCxnSpPr>
          <p:spPr>
            <a:xfrm flipH="1" rot="10800000">
              <a:off x="4520380" y="403657"/>
              <a:ext cx="123825" cy="1228725"/>
            </a:xfrm>
            <a:prstGeom prst="straightConnector1">
              <a:avLst/>
            </a:prstGeom>
            <a:noFill/>
            <a:ln cap="rnd" cmpd="sng" w="68250">
              <a:solidFill>
                <a:srgbClr val="3D5163"/>
              </a:solidFill>
              <a:prstDash val="solid"/>
              <a:miter lim="800000"/>
              <a:headEnd len="sm" w="sm" type="none"/>
              <a:tailEnd len="sm" w="sm" type="none"/>
            </a:ln>
          </p:spPr>
        </p:cxnSp>
        <p:sp>
          <p:nvSpPr>
            <p:cNvPr id="62" name="Google Shape;62;p6"/>
            <p:cNvSpPr/>
            <p:nvPr/>
          </p:nvSpPr>
          <p:spPr>
            <a:xfrm>
              <a:off x="4477516" y="-236105"/>
              <a:ext cx="422275" cy="655639"/>
            </a:xfrm>
            <a:custGeom>
              <a:rect b="b" l="l" r="r" t="t"/>
              <a:pathLst>
                <a:path extrusionOk="0" h="413" w="266">
                  <a:moveTo>
                    <a:pt x="91" y="410"/>
                  </a:moveTo>
                  <a:lnTo>
                    <a:pt x="0" y="218"/>
                  </a:lnTo>
                  <a:lnTo>
                    <a:pt x="24" y="0"/>
                  </a:lnTo>
                  <a:lnTo>
                    <a:pt x="131" y="133"/>
                  </a:lnTo>
                  <a:lnTo>
                    <a:pt x="266" y="26"/>
                  </a:lnTo>
                  <a:lnTo>
                    <a:pt x="243" y="244"/>
                  </a:lnTo>
                  <a:lnTo>
                    <a:pt x="117" y="413"/>
                  </a:lnTo>
                  <a:lnTo>
                    <a:pt x="91" y="410"/>
                  </a:lnTo>
                  <a:close/>
                </a:path>
              </a:pathLst>
            </a:custGeom>
            <a:solidFill>
              <a:srgbClr val="3D516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chemeClr val="dk1"/>
                </a:solidFill>
                <a:latin typeface="Arial"/>
                <a:ea typeface="Arial"/>
                <a:cs typeface="Arial"/>
                <a:sym typeface="Arial"/>
              </a:endParaRPr>
            </a:p>
          </p:txBody>
        </p:sp>
        <p:cxnSp>
          <p:nvCxnSpPr>
            <p:cNvPr id="63" name="Google Shape;63;p6"/>
            <p:cNvCxnSpPr/>
            <p:nvPr/>
          </p:nvCxnSpPr>
          <p:spPr>
            <a:xfrm flipH="1" rot="10800000">
              <a:off x="4518334" y="845286"/>
              <a:ext cx="793836" cy="793836"/>
            </a:xfrm>
            <a:prstGeom prst="straightConnector1">
              <a:avLst/>
            </a:prstGeom>
            <a:noFill/>
            <a:ln cap="rnd" cmpd="sng" w="68250">
              <a:solidFill>
                <a:srgbClr val="3D5163"/>
              </a:solidFill>
              <a:prstDash val="solid"/>
              <a:miter lim="800000"/>
              <a:headEnd len="sm" w="sm" type="none"/>
              <a:tailEnd len="sm" w="sm" type="none"/>
            </a:ln>
          </p:spPr>
        </p:cxnSp>
        <p:sp>
          <p:nvSpPr>
            <p:cNvPr id="64" name="Google Shape;64;p6"/>
            <p:cNvSpPr/>
            <p:nvPr/>
          </p:nvSpPr>
          <p:spPr>
            <a:xfrm>
              <a:off x="5263296" y="355540"/>
              <a:ext cx="540000" cy="540000"/>
            </a:xfrm>
            <a:custGeom>
              <a:rect b="b" l="l" r="r" t="t"/>
              <a:pathLst>
                <a:path extrusionOk="0" h="377" w="378">
                  <a:moveTo>
                    <a:pt x="0" y="361"/>
                  </a:moveTo>
                  <a:lnTo>
                    <a:pt x="53" y="157"/>
                  </a:lnTo>
                  <a:lnTo>
                    <a:pt x="207" y="0"/>
                  </a:lnTo>
                  <a:lnTo>
                    <a:pt x="207" y="173"/>
                  </a:lnTo>
                  <a:lnTo>
                    <a:pt x="378" y="173"/>
                  </a:lnTo>
                  <a:lnTo>
                    <a:pt x="224" y="328"/>
                  </a:lnTo>
                  <a:lnTo>
                    <a:pt x="19" y="377"/>
                  </a:lnTo>
                  <a:lnTo>
                    <a:pt x="0" y="361"/>
                  </a:lnTo>
                  <a:close/>
                </a:path>
              </a:pathLst>
            </a:custGeom>
            <a:solidFill>
              <a:srgbClr val="3D516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chemeClr val="dk1"/>
                </a:solidFill>
                <a:latin typeface="Arial"/>
                <a:ea typeface="Arial"/>
                <a:cs typeface="Arial"/>
                <a:sym typeface="Arial"/>
              </a:endParaRPr>
            </a:p>
          </p:txBody>
        </p:sp>
      </p:gr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500"/>
                                        <p:tgtEl>
                                          <p:spTgt spid="3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0"/>
                                        </p:tgtEl>
                                        <p:attrNameLst>
                                          <p:attrName>style.visibility</p:attrName>
                                        </p:attrNameLst>
                                      </p:cBhvr>
                                      <p:to>
                                        <p:strVal val="visible"/>
                                      </p:to>
                                    </p:set>
                                    <p:animEffect filter="fade" transition="in">
                                      <p:cBhvr>
                                        <p:cTn dur="500"/>
                                        <p:tgtEl>
                                          <p:spTgt spid="40"/>
                                        </p:tgtEl>
                                      </p:cBhvr>
                                    </p:animEffect>
                                  </p:childTnLst>
                                </p:cTn>
                              </p:par>
                              <p:par>
                                <p:cTn fill="hold" nodeType="withEffect" presetClass="entr" presetID="10" presetSubtype="0">
                                  <p:stCondLst>
                                    <p:cond delay="0"/>
                                  </p:stCondLst>
                                  <p:childTnLst>
                                    <p:set>
                                      <p:cBhvr>
                                        <p:cTn dur="1" fill="hold">
                                          <p:stCondLst>
                                            <p:cond delay="0"/>
                                          </p:stCondLst>
                                        </p:cTn>
                                        <p:tgtEl>
                                          <p:spTgt spid="41"/>
                                        </p:tgtEl>
                                        <p:attrNameLst>
                                          <p:attrName>style.visibility</p:attrName>
                                        </p:attrNameLst>
                                      </p:cBhvr>
                                      <p:to>
                                        <p:strVal val="visible"/>
                                      </p:to>
                                    </p:set>
                                    <p:animEffect filter="fade" transition="in">
                                      <p:cBhvr>
                                        <p:cTn dur="2000"/>
                                        <p:tgtEl>
                                          <p:spTgt spid="41"/>
                                        </p:tgtEl>
                                      </p:cBhvr>
                                    </p:animEffect>
                                  </p:childTnLst>
                                </p:cTn>
                              </p:par>
                              <p:par>
                                <p:cTn fill="hold" nodeType="with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2000"/>
                                        <p:tgtEl>
                                          <p:spTgt spid="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24"/>
          <p:cNvPicPr preferRelativeResize="0"/>
          <p:nvPr/>
        </p:nvPicPr>
        <p:blipFill rotWithShape="1">
          <a:blip r:embed="rId3">
            <a:alphaModFix/>
          </a:blip>
          <a:srcRect b="0" l="0" r="0" t="0"/>
          <a:stretch/>
        </p:blipFill>
        <p:spPr>
          <a:xfrm>
            <a:off x="2820864" y="448250"/>
            <a:ext cx="6550266" cy="3914747"/>
          </a:xfrm>
          <a:prstGeom prst="rect">
            <a:avLst/>
          </a:prstGeom>
          <a:noFill/>
          <a:ln>
            <a:noFill/>
          </a:ln>
        </p:spPr>
      </p:pic>
      <p:sp>
        <p:nvSpPr>
          <p:cNvPr id="222" name="Google Shape;222;p24"/>
          <p:cNvSpPr txBox="1"/>
          <p:nvPr/>
        </p:nvSpPr>
        <p:spPr>
          <a:xfrm>
            <a:off x="2980658" y="2644170"/>
            <a:ext cx="6230679" cy="7848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500">
                <a:solidFill>
                  <a:schemeClr val="lt1"/>
                </a:solidFill>
                <a:latin typeface="Times New Roman"/>
                <a:ea typeface="Times New Roman"/>
                <a:cs typeface="Times New Roman"/>
                <a:sym typeface="Times New Roman"/>
              </a:rPr>
              <a:t>VẬN DỤNG</a:t>
            </a:r>
            <a:endParaRPr b="1" sz="4500">
              <a:solidFill>
                <a:schemeClr val="lt1"/>
              </a:solidFill>
              <a:latin typeface="Times New Roman"/>
              <a:ea typeface="Times New Roman"/>
              <a:cs typeface="Times New Roman"/>
              <a:sym typeface="Times New Roman"/>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22"/>
                                        </p:tgtEl>
                                        <p:attrNameLst>
                                          <p:attrName>style.visibility</p:attrName>
                                        </p:attrNameLst>
                                      </p:cBhvr>
                                      <p:to>
                                        <p:strVal val="visible"/>
                                      </p:to>
                                    </p:set>
                                    <p:anim calcmode="lin" valueType="num">
                                      <p:cBhvr additive="base">
                                        <p:cTn dur="500"/>
                                        <p:tgtEl>
                                          <p:spTgt spid="222"/>
                                        </p:tgtEl>
                                        <p:attrNameLst>
                                          <p:attrName>ppt_w</p:attrName>
                                        </p:attrNameLst>
                                      </p:cBhvr>
                                      <p:tavLst>
                                        <p:tav fmla="" tm="0">
                                          <p:val>
                                            <p:strVal val="0"/>
                                          </p:val>
                                        </p:tav>
                                        <p:tav fmla="" tm="100000">
                                          <p:val>
                                            <p:strVal val="#ppt_w"/>
                                          </p:val>
                                        </p:tav>
                                      </p:tavLst>
                                    </p:anim>
                                    <p:anim calcmode="lin" valueType="num">
                                      <p:cBhvr additive="base">
                                        <p:cTn dur="500"/>
                                        <p:tgtEl>
                                          <p:spTgt spid="22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25"/>
          <p:cNvPicPr preferRelativeResize="0"/>
          <p:nvPr/>
        </p:nvPicPr>
        <p:blipFill rotWithShape="1">
          <a:blip r:embed="rId3">
            <a:alphaModFix/>
          </a:blip>
          <a:srcRect b="0" l="0" r="0" t="0"/>
          <a:stretch/>
        </p:blipFill>
        <p:spPr>
          <a:xfrm>
            <a:off x="716374" y="1829805"/>
            <a:ext cx="4002110" cy="3465827"/>
          </a:xfrm>
          <a:prstGeom prst="rect">
            <a:avLst/>
          </a:prstGeom>
          <a:noFill/>
          <a:ln>
            <a:noFill/>
          </a:ln>
        </p:spPr>
      </p:pic>
      <p:pic>
        <p:nvPicPr>
          <p:cNvPr id="228" name="Google Shape;228;p25"/>
          <p:cNvPicPr preferRelativeResize="0"/>
          <p:nvPr/>
        </p:nvPicPr>
        <p:blipFill rotWithShape="1">
          <a:blip r:embed="rId4">
            <a:alphaModFix/>
          </a:blip>
          <a:srcRect b="0" l="0" r="0" t="0"/>
          <a:stretch/>
        </p:blipFill>
        <p:spPr>
          <a:xfrm>
            <a:off x="1448562" y="134112"/>
            <a:ext cx="3135630" cy="2292903"/>
          </a:xfrm>
          <a:prstGeom prst="rect">
            <a:avLst/>
          </a:prstGeom>
          <a:noFill/>
          <a:ln>
            <a:noFill/>
          </a:ln>
        </p:spPr>
      </p:pic>
      <p:sp>
        <p:nvSpPr>
          <p:cNvPr id="229" name="Google Shape;229;p25"/>
          <p:cNvSpPr txBox="1"/>
          <p:nvPr/>
        </p:nvSpPr>
        <p:spPr>
          <a:xfrm>
            <a:off x="2034921" y="803509"/>
            <a:ext cx="1962911"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262626"/>
                </a:solidFill>
                <a:latin typeface="Times New Roman"/>
                <a:ea typeface="Times New Roman"/>
                <a:cs typeface="Times New Roman"/>
                <a:sym typeface="Times New Roman"/>
              </a:rPr>
              <a:t>VẬN </a:t>
            </a:r>
            <a:endParaRPr/>
          </a:p>
          <a:p>
            <a:pPr indent="0" lvl="0" marL="0" marR="0" rtl="0" algn="ctr">
              <a:spcBef>
                <a:spcPts val="0"/>
              </a:spcBef>
              <a:spcAft>
                <a:spcPts val="0"/>
              </a:spcAft>
              <a:buNone/>
            </a:pPr>
            <a:r>
              <a:rPr b="1" lang="en-US" sz="2800">
                <a:solidFill>
                  <a:srgbClr val="262626"/>
                </a:solidFill>
                <a:latin typeface="Times New Roman"/>
                <a:ea typeface="Times New Roman"/>
                <a:cs typeface="Times New Roman"/>
                <a:sym typeface="Times New Roman"/>
              </a:rPr>
              <a:t>DỤNG</a:t>
            </a:r>
            <a:endParaRPr b="1" sz="2800">
              <a:solidFill>
                <a:srgbClr val="262626"/>
              </a:solidFill>
              <a:latin typeface="Times New Roman"/>
              <a:ea typeface="Times New Roman"/>
              <a:cs typeface="Times New Roman"/>
              <a:sym typeface="Times New Roman"/>
            </a:endParaRPr>
          </a:p>
        </p:txBody>
      </p:sp>
      <p:sp>
        <p:nvSpPr>
          <p:cNvPr id="230" name="Google Shape;230;p25"/>
          <p:cNvSpPr/>
          <p:nvPr/>
        </p:nvSpPr>
        <p:spPr>
          <a:xfrm>
            <a:off x="5148290" y="389010"/>
            <a:ext cx="6568789" cy="4906622"/>
          </a:xfrm>
          <a:prstGeom prst="roundRect">
            <a:avLst>
              <a:gd fmla="val 16667" name="adj"/>
            </a:avLst>
          </a:prstGeom>
          <a:solidFill>
            <a:srgbClr val="EBFEF9"/>
          </a:solidFill>
          <a:ln>
            <a:noFill/>
          </a:ln>
        </p:spPr>
        <p:txBody>
          <a:bodyPr anchorCtr="0" anchor="ctr" bIns="45700" lIns="91425" spcFirstLastPara="1" rIns="91425" wrap="square" tIns="45700">
            <a:noAutofit/>
          </a:bodyPr>
          <a:lstStyle/>
          <a:p>
            <a:pPr indent="-457200" lvl="0" marL="457200" marR="0" rtl="0" algn="just">
              <a:spcBef>
                <a:spcPts val="0"/>
              </a:spcBef>
              <a:spcAft>
                <a:spcPts val="0"/>
              </a:spcAft>
              <a:buClr>
                <a:schemeClr val="dk1"/>
              </a:buClr>
              <a:buSzPts val="2800"/>
              <a:buFont typeface="Noto Sans Symbols"/>
              <a:buChar char="▪"/>
            </a:pPr>
            <a:r>
              <a:rPr lang="en-US" sz="2800">
                <a:solidFill>
                  <a:schemeClr val="dk1"/>
                </a:solidFill>
                <a:latin typeface="Times New Roman"/>
                <a:ea typeface="Times New Roman"/>
                <a:cs typeface="Times New Roman"/>
                <a:sym typeface="Times New Roman"/>
              </a:rPr>
              <a:t>Tìm hiểu thêm về bạn bè, thầy cô giáo mới – đặc biệt là những thầy cô dạy lớp mình.</a:t>
            </a:r>
            <a:endParaRPr sz="2800">
              <a:solidFill>
                <a:schemeClr val="dk1"/>
              </a:solidFill>
              <a:latin typeface="Times New Roman"/>
              <a:ea typeface="Times New Roman"/>
              <a:cs typeface="Times New Roman"/>
              <a:sym typeface="Times New Roman"/>
            </a:endParaRPr>
          </a:p>
          <a:p>
            <a:pPr indent="-457200" lvl="0" marL="457200" marR="0" rtl="0" algn="just">
              <a:spcBef>
                <a:spcPts val="0"/>
              </a:spcBef>
              <a:spcAft>
                <a:spcPts val="0"/>
              </a:spcAft>
              <a:buClr>
                <a:schemeClr val="dk1"/>
              </a:buClr>
              <a:buSzPts val="2800"/>
              <a:buFont typeface="Noto Sans Symbols"/>
              <a:buChar char="▪"/>
            </a:pPr>
            <a:r>
              <a:rPr lang="en-US" sz="2800">
                <a:solidFill>
                  <a:schemeClr val="dk1"/>
                </a:solidFill>
                <a:latin typeface="Times New Roman"/>
                <a:ea typeface="Times New Roman"/>
                <a:cs typeface="Times New Roman"/>
                <a:sym typeface="Times New Roman"/>
              </a:rPr>
              <a:t>Hàng ngày thực hiện những điều nên làm để thiết lập quan hệ thân thiện với bạn bè, kính trọng và gần gũi với thầy cô.</a:t>
            </a:r>
            <a:endParaRPr sz="2800">
              <a:solidFill>
                <a:schemeClr val="dk1"/>
              </a:solidFill>
              <a:latin typeface="Times New Roman"/>
              <a:ea typeface="Times New Roman"/>
              <a:cs typeface="Times New Roman"/>
              <a:sym typeface="Times New Roman"/>
            </a:endParaRPr>
          </a:p>
          <a:p>
            <a:pPr indent="-457200" lvl="0" marL="457200" marR="0" rtl="0" algn="just">
              <a:spcBef>
                <a:spcPts val="0"/>
              </a:spcBef>
              <a:spcAft>
                <a:spcPts val="0"/>
              </a:spcAft>
              <a:buClr>
                <a:schemeClr val="dk1"/>
              </a:buClr>
              <a:buSzPts val="2800"/>
              <a:buFont typeface="Noto Sans Symbols"/>
              <a:buChar char="▪"/>
            </a:pPr>
            <a:r>
              <a:rPr lang="en-US" sz="2800">
                <a:solidFill>
                  <a:schemeClr val="dk1"/>
                </a:solidFill>
                <a:latin typeface="Times New Roman"/>
                <a:ea typeface="Times New Roman"/>
                <a:cs typeface="Times New Roman"/>
                <a:sym typeface="Times New Roman"/>
              </a:rPr>
              <a:t>Gợi ý HS làm một món quà để tặng bạn hoặc thầy, cô giáo mà em mới quen.</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26"/>
          <p:cNvPicPr preferRelativeResize="0"/>
          <p:nvPr/>
        </p:nvPicPr>
        <p:blipFill rotWithShape="1">
          <a:blip r:embed="rId3">
            <a:alphaModFix/>
          </a:blip>
          <a:srcRect b="66667" l="49472" r="18331" t="11389"/>
          <a:stretch/>
        </p:blipFill>
        <p:spPr>
          <a:xfrm>
            <a:off x="305488" y="70150"/>
            <a:ext cx="4911121" cy="5021507"/>
          </a:xfrm>
          <a:prstGeom prst="rect">
            <a:avLst/>
          </a:prstGeom>
          <a:noFill/>
          <a:ln>
            <a:noFill/>
          </a:ln>
        </p:spPr>
      </p:pic>
      <p:sp>
        <p:nvSpPr>
          <p:cNvPr id="237" name="Google Shape;237;p26"/>
          <p:cNvSpPr/>
          <p:nvPr/>
        </p:nvSpPr>
        <p:spPr>
          <a:xfrm>
            <a:off x="5196355" y="431540"/>
            <a:ext cx="6462463" cy="4906622"/>
          </a:xfrm>
          <a:prstGeom prst="roundRect">
            <a:avLst>
              <a:gd fmla="val 16667" name="adj"/>
            </a:avLst>
          </a:prstGeom>
          <a:solidFill>
            <a:srgbClr val="F3C4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Times New Roman"/>
                <a:ea typeface="Times New Roman"/>
                <a:cs typeface="Times New Roman"/>
                <a:sym typeface="Times New Roman"/>
              </a:rPr>
              <a:t>Thiết lập quan hệ thân thiện với bạn bè, gần gũi, kính trọng thầy cô là rất cần thiết nhằm tạo nên sự gắn bó, tin cậy giữa em với bạn bè, thầy cô và tạo nên môi trường học tập thân thiện cho các em.Mỗi HS cần thực hiện những việc nên làm và tránh những việc không nên đối với bạn bè và thầy cô</a:t>
            </a:r>
            <a:endParaRPr sz="3200">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500"/>
                                        <p:tgtEl>
                                          <p:spTgt spid="236"/>
                                        </p:tgtEl>
                                        <p:attrNameLst>
                                          <p:attrName>ppt_w</p:attrName>
                                        </p:attrNameLst>
                                      </p:cBhvr>
                                      <p:tavLst>
                                        <p:tav fmla="" tm="0">
                                          <p:val>
                                            <p:strVal val="0"/>
                                          </p:val>
                                        </p:tav>
                                        <p:tav fmla="" tm="100000">
                                          <p:val>
                                            <p:strVal val="#ppt_w"/>
                                          </p:val>
                                        </p:tav>
                                      </p:tavLst>
                                    </p:anim>
                                    <p:anim calcmode="lin" valueType="num">
                                      <p:cBhvr additive="base">
                                        <p:cTn dur="500"/>
                                        <p:tgtEl>
                                          <p:spTgt spid="23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2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27"/>
          <p:cNvPicPr preferRelativeResize="0"/>
          <p:nvPr/>
        </p:nvPicPr>
        <p:blipFill rotWithShape="1">
          <a:blip r:embed="rId3">
            <a:alphaModFix/>
          </a:blip>
          <a:srcRect b="0" l="0" r="0" t="0"/>
          <a:stretch/>
        </p:blipFill>
        <p:spPr>
          <a:xfrm>
            <a:off x="1019175" y="688976"/>
            <a:ext cx="4645025" cy="4645025"/>
          </a:xfrm>
          <a:prstGeom prst="rect">
            <a:avLst/>
          </a:prstGeom>
          <a:noFill/>
          <a:ln>
            <a:noFill/>
          </a:ln>
        </p:spPr>
      </p:pic>
      <p:sp>
        <p:nvSpPr>
          <p:cNvPr id="244" name="Google Shape;244;p27"/>
          <p:cNvSpPr txBox="1"/>
          <p:nvPr/>
        </p:nvSpPr>
        <p:spPr>
          <a:xfrm>
            <a:off x="4621618" y="2382559"/>
            <a:ext cx="7570382" cy="20928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500">
                <a:solidFill>
                  <a:srgbClr val="42B4AA"/>
                </a:solidFill>
                <a:latin typeface="Times New Roman"/>
                <a:ea typeface="Times New Roman"/>
                <a:cs typeface="Times New Roman"/>
                <a:sym typeface="Times New Roman"/>
              </a:rPr>
              <a:t>Tạm biệt!</a:t>
            </a:r>
            <a:endParaRPr/>
          </a:p>
          <a:p>
            <a:pPr indent="0" lvl="0" marL="0" marR="0" rtl="0" algn="ctr">
              <a:spcBef>
                <a:spcPts val="0"/>
              </a:spcBef>
              <a:spcAft>
                <a:spcPts val="0"/>
              </a:spcAft>
              <a:buNone/>
            </a:pPr>
            <a:r>
              <a:rPr b="1" lang="en-US" sz="6500">
                <a:solidFill>
                  <a:srgbClr val="42B4AA"/>
                </a:solidFill>
                <a:latin typeface="Times New Roman"/>
                <a:ea typeface="Times New Roman"/>
                <a:cs typeface="Times New Roman"/>
                <a:sym typeface="Times New Roman"/>
              </a:rPr>
              <a:t>Chúc các em học tốt!</a:t>
            </a:r>
            <a:endParaRPr b="1" sz="6500">
              <a:solidFill>
                <a:srgbClr val="42B4AA"/>
              </a:solidFill>
              <a:latin typeface="Times New Roman"/>
              <a:ea typeface="Times New Roman"/>
              <a:cs typeface="Times New Roman"/>
              <a:sym typeface="Times New Roman"/>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7"/>
          <p:cNvPicPr preferRelativeResize="0"/>
          <p:nvPr/>
        </p:nvPicPr>
        <p:blipFill rotWithShape="1">
          <a:blip r:embed="rId3">
            <a:alphaModFix/>
          </a:blip>
          <a:srcRect b="0" l="0" r="0" t="0"/>
          <a:stretch/>
        </p:blipFill>
        <p:spPr>
          <a:xfrm rot="386955">
            <a:off x="10019888" y="121150"/>
            <a:ext cx="1811617" cy="1545504"/>
          </a:xfrm>
          <a:prstGeom prst="rect">
            <a:avLst/>
          </a:prstGeom>
          <a:noFill/>
          <a:ln>
            <a:noFill/>
          </a:ln>
        </p:spPr>
      </p:pic>
      <p:pic>
        <p:nvPicPr>
          <p:cNvPr id="71" name="Google Shape;71;p7"/>
          <p:cNvPicPr preferRelativeResize="0"/>
          <p:nvPr/>
        </p:nvPicPr>
        <p:blipFill rotWithShape="1">
          <a:blip r:embed="rId4">
            <a:alphaModFix/>
          </a:blip>
          <a:srcRect b="0" l="0" r="0" t="0"/>
          <a:stretch/>
        </p:blipFill>
        <p:spPr>
          <a:xfrm rot="2417529">
            <a:off x="403279" y="465793"/>
            <a:ext cx="828716" cy="687055"/>
          </a:xfrm>
          <a:prstGeom prst="rect">
            <a:avLst/>
          </a:prstGeom>
          <a:noFill/>
          <a:ln>
            <a:noFill/>
          </a:ln>
        </p:spPr>
      </p:pic>
      <p:pic>
        <p:nvPicPr>
          <p:cNvPr id="72" name="Google Shape;72;p7"/>
          <p:cNvPicPr preferRelativeResize="0"/>
          <p:nvPr/>
        </p:nvPicPr>
        <p:blipFill rotWithShape="1">
          <a:blip r:embed="rId5">
            <a:alphaModFix/>
          </a:blip>
          <a:srcRect b="0" l="0" r="0" t="0"/>
          <a:stretch/>
        </p:blipFill>
        <p:spPr>
          <a:xfrm>
            <a:off x="1236388" y="703989"/>
            <a:ext cx="900374" cy="1135648"/>
          </a:xfrm>
          <a:prstGeom prst="rect">
            <a:avLst/>
          </a:prstGeom>
          <a:noFill/>
          <a:ln>
            <a:noFill/>
          </a:ln>
        </p:spPr>
      </p:pic>
      <p:pic>
        <p:nvPicPr>
          <p:cNvPr id="73" name="Google Shape;73;p7"/>
          <p:cNvPicPr preferRelativeResize="0"/>
          <p:nvPr/>
        </p:nvPicPr>
        <p:blipFill rotWithShape="1">
          <a:blip r:embed="rId6">
            <a:alphaModFix/>
          </a:blip>
          <a:srcRect b="0" l="0" r="0" t="0"/>
          <a:stretch/>
        </p:blipFill>
        <p:spPr>
          <a:xfrm rot="-802139">
            <a:off x="5857538" y="1343891"/>
            <a:ext cx="1150768" cy="767178"/>
          </a:xfrm>
          <a:prstGeom prst="rect">
            <a:avLst/>
          </a:prstGeom>
          <a:noFill/>
          <a:ln>
            <a:noFill/>
          </a:ln>
        </p:spPr>
      </p:pic>
      <p:pic>
        <p:nvPicPr>
          <p:cNvPr id="74" name="Google Shape;74;p7"/>
          <p:cNvPicPr preferRelativeResize="0"/>
          <p:nvPr/>
        </p:nvPicPr>
        <p:blipFill rotWithShape="1">
          <a:blip r:embed="rId7">
            <a:alphaModFix/>
          </a:blip>
          <a:srcRect b="0" l="0" r="0" t="0"/>
          <a:stretch/>
        </p:blipFill>
        <p:spPr>
          <a:xfrm>
            <a:off x="3623066" y="473504"/>
            <a:ext cx="1481138" cy="887378"/>
          </a:xfrm>
          <a:prstGeom prst="rect">
            <a:avLst/>
          </a:prstGeom>
          <a:noFill/>
          <a:ln>
            <a:noFill/>
          </a:ln>
        </p:spPr>
      </p:pic>
      <p:pic>
        <p:nvPicPr>
          <p:cNvPr id="75" name="Google Shape;75;p7"/>
          <p:cNvPicPr preferRelativeResize="0"/>
          <p:nvPr/>
        </p:nvPicPr>
        <p:blipFill rotWithShape="1">
          <a:blip r:embed="rId7">
            <a:alphaModFix/>
          </a:blip>
          <a:srcRect b="0" l="0" r="0" t="0"/>
          <a:stretch/>
        </p:blipFill>
        <p:spPr>
          <a:xfrm>
            <a:off x="7717018" y="279334"/>
            <a:ext cx="1089168" cy="652541"/>
          </a:xfrm>
          <a:prstGeom prst="rect">
            <a:avLst/>
          </a:prstGeom>
          <a:noFill/>
          <a:ln>
            <a:noFill/>
          </a:ln>
        </p:spPr>
      </p:pic>
      <p:pic>
        <p:nvPicPr>
          <p:cNvPr id="76" name="Google Shape;76;p7"/>
          <p:cNvPicPr preferRelativeResize="0"/>
          <p:nvPr/>
        </p:nvPicPr>
        <p:blipFill rotWithShape="1">
          <a:blip r:embed="rId8">
            <a:alphaModFix/>
          </a:blip>
          <a:srcRect b="0" l="0" r="0" t="0"/>
          <a:stretch/>
        </p:blipFill>
        <p:spPr>
          <a:xfrm>
            <a:off x="-159657" y="-774700"/>
            <a:ext cx="609600" cy="609600"/>
          </a:xfrm>
          <a:prstGeom prst="rect">
            <a:avLst/>
          </a:prstGeom>
          <a:noFill/>
          <a:ln>
            <a:noFill/>
          </a:ln>
        </p:spPr>
      </p:pic>
      <p:sp>
        <p:nvSpPr>
          <p:cNvPr id="77" name="Google Shape;77;p7"/>
          <p:cNvSpPr txBox="1"/>
          <p:nvPr/>
        </p:nvSpPr>
        <p:spPr>
          <a:xfrm>
            <a:off x="179916" y="2697002"/>
            <a:ext cx="11832168" cy="10926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500">
                <a:solidFill>
                  <a:srgbClr val="42B4AA"/>
                </a:solidFill>
                <a:latin typeface="Times New Roman"/>
                <a:ea typeface="Times New Roman"/>
                <a:cs typeface="Times New Roman"/>
                <a:sym typeface="Times New Roman"/>
              </a:rPr>
              <a:t>LỚP HỌC MỚI CỦA EM</a:t>
            </a:r>
            <a:endParaRPr b="1" sz="6500">
              <a:solidFill>
                <a:srgbClr val="42B4AA"/>
              </a:solidFill>
              <a:latin typeface="Times New Roman"/>
              <a:ea typeface="Times New Roman"/>
              <a:cs typeface="Times New Roman"/>
              <a:sym typeface="Times New Roman"/>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
                                        <p:tgtEl>
                                          <p:spTgt spid="76"/>
                                        </p:tgtEl>
                                      </p:cBhvr>
                                    </p:animEffect>
                                  </p:childTnLst>
                                </p:cTn>
                              </p:par>
                              <p:par>
                                <p:cTn fill="hold" nodeType="with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par>
                                <p:cTn fill="hold" nodeType="with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par>
                                <p:cTn fill="hold" nodeType="with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500"/>
                                        <p:tgtEl>
                                          <p:spTgt spid="74"/>
                                        </p:tgtEl>
                                        <p:attrNameLst>
                                          <p:attrName>ppt_w</p:attrName>
                                        </p:attrNameLst>
                                      </p:cBhvr>
                                      <p:tavLst>
                                        <p:tav fmla="" tm="0">
                                          <p:val>
                                            <p:strVal val="0"/>
                                          </p:val>
                                        </p:tav>
                                        <p:tav fmla="" tm="100000">
                                          <p:val>
                                            <p:strVal val="#ppt_w"/>
                                          </p:val>
                                        </p:tav>
                                      </p:tavLst>
                                    </p:anim>
                                    <p:anim calcmode="lin" valueType="num">
                                      <p:cBhvr additive="base">
                                        <p:cTn dur="500"/>
                                        <p:tgtEl>
                                          <p:spTgt spid="7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p:tgtEl>
                                          <p:spTgt spid="75"/>
                                        </p:tgtEl>
                                        <p:attrNameLst>
                                          <p:attrName>ppt_w</p:attrName>
                                        </p:attrNameLst>
                                      </p:cBhvr>
                                      <p:tavLst>
                                        <p:tav fmla="" tm="0">
                                          <p:val>
                                            <p:strVal val="0"/>
                                          </p:val>
                                        </p:tav>
                                        <p:tav fmla="" tm="100000">
                                          <p:val>
                                            <p:strVal val="#ppt_w"/>
                                          </p:val>
                                        </p:tav>
                                      </p:tavLst>
                                    </p:anim>
                                    <p:anim calcmode="lin" valueType="num">
                                      <p:cBhvr additive="base">
                                        <p:cTn dur="500"/>
                                        <p:tgtEl>
                                          <p:spTgt spid="75"/>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8"/>
          <p:cNvPicPr preferRelativeResize="0"/>
          <p:nvPr/>
        </p:nvPicPr>
        <p:blipFill rotWithShape="1">
          <a:blip r:embed="rId3">
            <a:alphaModFix/>
          </a:blip>
          <a:srcRect b="0" l="0" r="0" t="0"/>
          <a:stretch/>
        </p:blipFill>
        <p:spPr>
          <a:xfrm>
            <a:off x="2381250" y="319600"/>
            <a:ext cx="7429500" cy="4440218"/>
          </a:xfrm>
          <a:prstGeom prst="rect">
            <a:avLst/>
          </a:prstGeom>
          <a:noFill/>
          <a:ln>
            <a:noFill/>
          </a:ln>
        </p:spPr>
      </p:pic>
      <p:sp>
        <p:nvSpPr>
          <p:cNvPr id="84" name="Google Shape;84;p8"/>
          <p:cNvSpPr txBox="1"/>
          <p:nvPr/>
        </p:nvSpPr>
        <p:spPr>
          <a:xfrm>
            <a:off x="3987800" y="2539709"/>
            <a:ext cx="421640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Times New Roman"/>
                <a:ea typeface="Times New Roman"/>
                <a:cs typeface="Times New Roman"/>
                <a:sym typeface="Times New Roman"/>
              </a:rPr>
              <a:t>1. Tìm hiểu </a:t>
            </a:r>
            <a:endParaRPr/>
          </a:p>
          <a:p>
            <a:pPr indent="0" lvl="0" marL="0" marR="0" rtl="0" algn="ctr">
              <a:spcBef>
                <a:spcPts val="0"/>
              </a:spcBef>
              <a:spcAft>
                <a:spcPts val="0"/>
              </a:spcAft>
              <a:buNone/>
            </a:pPr>
            <a:r>
              <a:rPr b="1" lang="en-US" sz="4000">
                <a:solidFill>
                  <a:schemeClr val="lt1"/>
                </a:solidFill>
                <a:latin typeface="Times New Roman"/>
                <a:ea typeface="Times New Roman"/>
                <a:cs typeface="Times New Roman"/>
                <a:sym typeface="Times New Roman"/>
              </a:rPr>
              <a:t>lớp học mới</a:t>
            </a:r>
            <a:endParaRPr b="1" sz="4000">
              <a:solidFill>
                <a:schemeClr val="lt1"/>
              </a:solidFill>
              <a:latin typeface="Times New Roman"/>
              <a:ea typeface="Times New Roman"/>
              <a:cs typeface="Times New Roman"/>
              <a:sym typeface="Times New Roman"/>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500"/>
                                        <p:tgtEl>
                                          <p:spTgt spid="84"/>
                                        </p:tgtEl>
                                        <p:attrNameLst>
                                          <p:attrName>ppt_w</p:attrName>
                                        </p:attrNameLst>
                                      </p:cBhvr>
                                      <p:tavLst>
                                        <p:tav fmla="" tm="0">
                                          <p:val>
                                            <p:strVal val="0"/>
                                          </p:val>
                                        </p:tav>
                                        <p:tav fmla="" tm="100000">
                                          <p:val>
                                            <p:strVal val="#ppt_w"/>
                                          </p:val>
                                        </p:tav>
                                      </p:tavLst>
                                    </p:anim>
                                    <p:anim calcmode="lin" valueType="num">
                                      <p:cBhvr additive="base">
                                        <p:cTn dur="500"/>
                                        <p:tgtEl>
                                          <p:spTgt spid="8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A group of children sitting at a table&#10;&#10;Description automatically generated with medium confidence" id="89" name="Google Shape;89;p9"/>
          <p:cNvPicPr preferRelativeResize="0"/>
          <p:nvPr/>
        </p:nvPicPr>
        <p:blipFill rotWithShape="1">
          <a:blip r:embed="rId3">
            <a:alphaModFix/>
          </a:blip>
          <a:srcRect b="0" l="0" r="0" t="0"/>
          <a:stretch/>
        </p:blipFill>
        <p:spPr>
          <a:xfrm>
            <a:off x="980705" y="1963632"/>
            <a:ext cx="10230589" cy="4894368"/>
          </a:xfrm>
          <a:prstGeom prst="rect">
            <a:avLst/>
          </a:prstGeom>
          <a:noFill/>
          <a:ln>
            <a:noFill/>
          </a:ln>
        </p:spPr>
      </p:pic>
      <p:sp>
        <p:nvSpPr>
          <p:cNvPr id="90" name="Google Shape;90;p9"/>
          <p:cNvSpPr txBox="1"/>
          <p:nvPr/>
        </p:nvSpPr>
        <p:spPr>
          <a:xfrm>
            <a:off x="258725" y="1201197"/>
            <a:ext cx="1167454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C00000"/>
                </a:solidFill>
                <a:latin typeface="Times New Roman"/>
                <a:ea typeface="Times New Roman"/>
                <a:cs typeface="Times New Roman"/>
                <a:sym typeface="Times New Roman"/>
              </a:rPr>
              <a:t>Tự giới thiệu về bản thân và lắng nghe các bạn chia sẻ</a:t>
            </a:r>
            <a:endParaRPr b="1" sz="3200">
              <a:solidFill>
                <a:srgbClr val="C00000"/>
              </a:solidFill>
              <a:latin typeface="Times New Roman"/>
              <a:ea typeface="Times New Roman"/>
              <a:cs typeface="Times New Roman"/>
              <a:sym typeface="Times New Roman"/>
            </a:endParaRPr>
          </a:p>
        </p:txBody>
      </p:sp>
      <p:grpSp>
        <p:nvGrpSpPr>
          <p:cNvPr id="91" name="Google Shape;91;p9"/>
          <p:cNvGrpSpPr/>
          <p:nvPr/>
        </p:nvGrpSpPr>
        <p:grpSpPr>
          <a:xfrm>
            <a:off x="3767469" y="233916"/>
            <a:ext cx="4766931" cy="878451"/>
            <a:chOff x="3767469" y="233916"/>
            <a:chExt cx="4766931" cy="878451"/>
          </a:xfrm>
        </p:grpSpPr>
        <p:sp>
          <p:nvSpPr>
            <p:cNvPr id="92" name="Google Shape;92;p9"/>
            <p:cNvSpPr/>
            <p:nvPr/>
          </p:nvSpPr>
          <p:spPr>
            <a:xfrm>
              <a:off x="3767469" y="233916"/>
              <a:ext cx="4657061" cy="789621"/>
            </a:xfrm>
            <a:prstGeom prst="roundRect">
              <a:avLst>
                <a:gd fmla="val 16667" name="adj"/>
              </a:avLst>
            </a:prstGeom>
            <a:solidFill>
              <a:srgbClr val="B4B4B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 name="Google Shape;93;p9"/>
            <p:cNvSpPr/>
            <p:nvPr/>
          </p:nvSpPr>
          <p:spPr>
            <a:xfrm>
              <a:off x="3877339" y="322746"/>
              <a:ext cx="4657061" cy="789621"/>
            </a:xfrm>
            <a:prstGeom prst="roundRect">
              <a:avLst>
                <a:gd fmla="val 16667" name="adj"/>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Times New Roman"/>
                  <a:ea typeface="Times New Roman"/>
                  <a:cs typeface="Times New Roman"/>
                  <a:sym typeface="Times New Roman"/>
                </a:rPr>
                <a:t>HOẠT ĐỘNG NHÓM</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2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0"/>
          <p:cNvPicPr preferRelativeResize="0"/>
          <p:nvPr/>
        </p:nvPicPr>
        <p:blipFill rotWithShape="1">
          <a:blip r:embed="rId3">
            <a:alphaModFix/>
          </a:blip>
          <a:srcRect b="0" l="0" r="0" t="0"/>
          <a:stretch/>
        </p:blipFill>
        <p:spPr>
          <a:xfrm>
            <a:off x="8815666" y="895904"/>
            <a:ext cx="2440869" cy="4300988"/>
          </a:xfrm>
          <a:prstGeom prst="rect">
            <a:avLst/>
          </a:prstGeom>
          <a:noFill/>
          <a:ln>
            <a:noFill/>
          </a:ln>
        </p:spPr>
      </p:pic>
      <p:pic>
        <p:nvPicPr>
          <p:cNvPr id="100" name="Google Shape;100;p10"/>
          <p:cNvPicPr preferRelativeResize="0"/>
          <p:nvPr/>
        </p:nvPicPr>
        <p:blipFill rotWithShape="1">
          <a:blip r:embed="rId4">
            <a:alphaModFix/>
          </a:blip>
          <a:srcRect b="0" l="0" r="0" t="0"/>
          <a:stretch/>
        </p:blipFill>
        <p:spPr>
          <a:xfrm>
            <a:off x="488657" y="548150"/>
            <a:ext cx="1109902" cy="910000"/>
          </a:xfrm>
          <a:prstGeom prst="rect">
            <a:avLst/>
          </a:prstGeom>
          <a:noFill/>
          <a:ln>
            <a:noFill/>
          </a:ln>
        </p:spPr>
      </p:pic>
      <p:sp>
        <p:nvSpPr>
          <p:cNvPr id="101" name="Google Shape;101;p10"/>
          <p:cNvSpPr/>
          <p:nvPr/>
        </p:nvSpPr>
        <p:spPr>
          <a:xfrm>
            <a:off x="1598559" y="333299"/>
            <a:ext cx="6673572" cy="1339702"/>
          </a:xfrm>
          <a:prstGeom prst="roundRect">
            <a:avLst>
              <a:gd fmla="val 16667" name="adj"/>
            </a:avLst>
          </a:prstGeom>
          <a:solidFill>
            <a:srgbClr val="EBFE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Times New Roman"/>
                <a:ea typeface="Times New Roman"/>
                <a:cs typeface="Times New Roman"/>
                <a:sym typeface="Times New Roman"/>
              </a:rPr>
              <a:t>Họ tên đầy đủ (có thể nói về ý nghĩa tên của mình với các bạn)</a:t>
            </a:r>
            <a:endParaRPr/>
          </a:p>
        </p:txBody>
      </p:sp>
      <p:pic>
        <p:nvPicPr>
          <p:cNvPr id="102" name="Google Shape;102;p10"/>
          <p:cNvPicPr preferRelativeResize="0"/>
          <p:nvPr/>
        </p:nvPicPr>
        <p:blipFill rotWithShape="1">
          <a:blip r:embed="rId4">
            <a:alphaModFix/>
          </a:blip>
          <a:srcRect b="0" l="0" r="0" t="0"/>
          <a:stretch/>
        </p:blipFill>
        <p:spPr>
          <a:xfrm>
            <a:off x="488657" y="2114825"/>
            <a:ext cx="1109902" cy="910000"/>
          </a:xfrm>
          <a:prstGeom prst="rect">
            <a:avLst/>
          </a:prstGeom>
          <a:noFill/>
          <a:ln>
            <a:noFill/>
          </a:ln>
        </p:spPr>
      </p:pic>
      <p:sp>
        <p:nvSpPr>
          <p:cNvPr id="103" name="Google Shape;103;p10"/>
          <p:cNvSpPr/>
          <p:nvPr/>
        </p:nvSpPr>
        <p:spPr>
          <a:xfrm>
            <a:off x="1598559" y="2089298"/>
            <a:ext cx="6673572" cy="910000"/>
          </a:xfrm>
          <a:prstGeom prst="roundRect">
            <a:avLst>
              <a:gd fmla="val 16667" name="adj"/>
            </a:avLst>
          </a:prstGeom>
          <a:solidFill>
            <a:srgbClr val="FEF1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Times New Roman"/>
                <a:ea typeface="Times New Roman"/>
                <a:cs typeface="Times New Roman"/>
                <a:sym typeface="Times New Roman"/>
              </a:rPr>
              <a:t>Đã học ở trường tiểu học nào</a:t>
            </a:r>
            <a:endParaRPr/>
          </a:p>
        </p:txBody>
      </p:sp>
      <p:pic>
        <p:nvPicPr>
          <p:cNvPr id="104" name="Google Shape;104;p10"/>
          <p:cNvPicPr preferRelativeResize="0"/>
          <p:nvPr/>
        </p:nvPicPr>
        <p:blipFill rotWithShape="1">
          <a:blip r:embed="rId4">
            <a:alphaModFix/>
          </a:blip>
          <a:srcRect b="0" l="0" r="0" t="0"/>
          <a:stretch/>
        </p:blipFill>
        <p:spPr>
          <a:xfrm>
            <a:off x="488657" y="3415595"/>
            <a:ext cx="1109902" cy="910000"/>
          </a:xfrm>
          <a:prstGeom prst="rect">
            <a:avLst/>
          </a:prstGeom>
          <a:noFill/>
          <a:ln>
            <a:noFill/>
          </a:ln>
        </p:spPr>
      </p:pic>
      <p:sp>
        <p:nvSpPr>
          <p:cNvPr id="105" name="Google Shape;105;p10"/>
          <p:cNvSpPr/>
          <p:nvPr/>
        </p:nvSpPr>
        <p:spPr>
          <a:xfrm>
            <a:off x="1598559" y="3415595"/>
            <a:ext cx="6673572" cy="910000"/>
          </a:xfrm>
          <a:prstGeom prst="roundRect">
            <a:avLst>
              <a:gd fmla="val 16667" name="adj"/>
            </a:avLst>
          </a:prstGeom>
          <a:solidFill>
            <a:srgbClr val="F5E7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Times New Roman"/>
                <a:ea typeface="Times New Roman"/>
                <a:cs typeface="Times New Roman"/>
                <a:sym typeface="Times New Roman"/>
              </a:rPr>
              <a:t>Địa chỉ nơi đang sống</a:t>
            </a:r>
            <a:endParaRPr/>
          </a:p>
        </p:txBody>
      </p:sp>
      <p:sp>
        <p:nvSpPr>
          <p:cNvPr id="106" name="Google Shape;106;p10"/>
          <p:cNvSpPr/>
          <p:nvPr/>
        </p:nvSpPr>
        <p:spPr>
          <a:xfrm>
            <a:off x="1598559" y="4741892"/>
            <a:ext cx="6673572" cy="910000"/>
          </a:xfrm>
          <a:prstGeom prst="roundRect">
            <a:avLst>
              <a:gd fmla="val 16667" name="adj"/>
            </a:avLst>
          </a:prstGeom>
          <a:solidFill>
            <a:srgbClr val="D8EF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Times New Roman"/>
                <a:ea typeface="Times New Roman"/>
                <a:cs typeface="Times New Roman"/>
                <a:sym typeface="Times New Roman"/>
              </a:rPr>
              <a:t>Sở trường, sở thích cá nhân</a:t>
            </a:r>
            <a:endParaRPr/>
          </a:p>
        </p:txBody>
      </p:sp>
      <p:pic>
        <p:nvPicPr>
          <p:cNvPr id="107" name="Google Shape;107;p10"/>
          <p:cNvPicPr preferRelativeResize="0"/>
          <p:nvPr/>
        </p:nvPicPr>
        <p:blipFill rotWithShape="1">
          <a:blip r:embed="rId4">
            <a:alphaModFix/>
          </a:blip>
          <a:srcRect b="0" l="0" r="0" t="0"/>
          <a:stretch/>
        </p:blipFill>
        <p:spPr>
          <a:xfrm>
            <a:off x="488657" y="4741892"/>
            <a:ext cx="1109902" cy="910000"/>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p:tgtEl>
                                          <p:spTgt spid="100"/>
                                        </p:tgtEl>
                                        <p:attrNameLst>
                                          <p:attrName>ppt_w</p:attrName>
                                        </p:attrNameLst>
                                      </p:cBhvr>
                                      <p:tavLst>
                                        <p:tav fmla="" tm="0">
                                          <p:val>
                                            <p:strVal val="0"/>
                                          </p:val>
                                        </p:tav>
                                        <p:tav fmla="" tm="100000">
                                          <p:val>
                                            <p:strVal val="#ppt_w"/>
                                          </p:val>
                                        </p:tav>
                                      </p:tavLst>
                                    </p:anim>
                                    <p:anim calcmode="lin" valueType="num">
                                      <p:cBhvr additive="base">
                                        <p:cTn dur="500"/>
                                        <p:tgtEl>
                                          <p:spTgt spid="10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2000"/>
                                        <p:tgtEl>
                                          <p:spTgt spid="101"/>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500"/>
                                        <p:tgtEl>
                                          <p:spTgt spid="102"/>
                                        </p:tgtEl>
                                        <p:attrNameLst>
                                          <p:attrName>ppt_w</p:attrName>
                                        </p:attrNameLst>
                                      </p:cBhvr>
                                      <p:tavLst>
                                        <p:tav fmla="" tm="0">
                                          <p:val>
                                            <p:strVal val="0"/>
                                          </p:val>
                                        </p:tav>
                                        <p:tav fmla="" tm="100000">
                                          <p:val>
                                            <p:strVal val="#ppt_w"/>
                                          </p:val>
                                        </p:tav>
                                      </p:tavLst>
                                    </p:anim>
                                    <p:anim calcmode="lin" valueType="num">
                                      <p:cBhvr additive="base">
                                        <p:cTn dur="500"/>
                                        <p:tgtEl>
                                          <p:spTgt spid="102"/>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2000"/>
                                        <p:tgtEl>
                                          <p:spTgt spid="103"/>
                                        </p:tgtEl>
                                      </p:cBhvr>
                                    </p:animEffect>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p:tgtEl>
                                          <p:spTgt spid="104"/>
                                        </p:tgtEl>
                                        <p:attrNameLst>
                                          <p:attrName>ppt_w</p:attrName>
                                        </p:attrNameLst>
                                      </p:cBhvr>
                                      <p:tavLst>
                                        <p:tav fmla="" tm="0">
                                          <p:val>
                                            <p:strVal val="0"/>
                                          </p:val>
                                        </p:tav>
                                        <p:tav fmla="" tm="100000">
                                          <p:val>
                                            <p:strVal val="#ppt_w"/>
                                          </p:val>
                                        </p:tav>
                                      </p:tavLst>
                                    </p:anim>
                                    <p:anim calcmode="lin" valueType="num">
                                      <p:cBhvr additive="base">
                                        <p:cTn dur="500"/>
                                        <p:tgtEl>
                                          <p:spTgt spid="10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2000"/>
                                        <p:tgtEl>
                                          <p:spTgt spid="105"/>
                                        </p:tgtEl>
                                      </p:cBhvr>
                                    </p:animEffect>
                                  </p:childTnLst>
                                </p:cTn>
                              </p:par>
                            </p:childTnLst>
                          </p:cTn>
                        </p:par>
                        <p:par>
                          <p:cTn fill="hold">
                            <p:stCondLst>
                              <p:cond delay="7000"/>
                            </p:stCondLst>
                            <p:childTnLst>
                              <p:par>
                                <p:cTn fill="hold" nodeType="afterEffect" presetClass="entr" presetID="23" presetSubtype="16">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500"/>
                                        <p:tgtEl>
                                          <p:spTgt spid="107"/>
                                        </p:tgtEl>
                                        <p:attrNameLst>
                                          <p:attrName>ppt_w</p:attrName>
                                        </p:attrNameLst>
                                      </p:cBhvr>
                                      <p:tavLst>
                                        <p:tav fmla="" tm="0">
                                          <p:val>
                                            <p:strVal val="0"/>
                                          </p:val>
                                        </p:tav>
                                        <p:tav fmla="" tm="100000">
                                          <p:val>
                                            <p:strVal val="#ppt_w"/>
                                          </p:val>
                                        </p:tav>
                                      </p:tavLst>
                                    </p:anim>
                                    <p:anim calcmode="lin" valueType="num">
                                      <p:cBhvr additive="base">
                                        <p:cTn dur="500"/>
                                        <p:tgtEl>
                                          <p:spTgt spid="10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2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1"/>
          <p:cNvSpPr/>
          <p:nvPr/>
        </p:nvSpPr>
        <p:spPr>
          <a:xfrm>
            <a:off x="7142816" y="1298092"/>
            <a:ext cx="4685414" cy="3485635"/>
          </a:xfrm>
          <a:prstGeom prst="roundRect">
            <a:avLst>
              <a:gd fmla="val 16667" name="adj"/>
            </a:avLst>
          </a:prstGeom>
          <a:solidFill>
            <a:srgbClr val="EBFE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500">
                <a:solidFill>
                  <a:schemeClr val="dk1"/>
                </a:solidFill>
                <a:latin typeface="Times New Roman"/>
                <a:ea typeface="Times New Roman"/>
                <a:cs typeface="Times New Roman"/>
                <a:sym typeface="Times New Roman"/>
              </a:rPr>
              <a:t>Đại diện tổ giới thiệu với lớp </a:t>
            </a:r>
            <a:endParaRPr/>
          </a:p>
          <a:p>
            <a:pPr indent="0" lvl="0" marL="0" marR="0" rtl="0" algn="ctr">
              <a:spcBef>
                <a:spcPts val="0"/>
              </a:spcBef>
              <a:spcAft>
                <a:spcPts val="0"/>
              </a:spcAft>
              <a:buNone/>
            </a:pPr>
            <a:r>
              <a:rPr b="1" lang="en-US" sz="4500">
                <a:solidFill>
                  <a:schemeClr val="dk1"/>
                </a:solidFill>
                <a:latin typeface="Times New Roman"/>
                <a:ea typeface="Times New Roman"/>
                <a:cs typeface="Times New Roman"/>
                <a:sym typeface="Times New Roman"/>
              </a:rPr>
              <a:t>về các thành viên của tổ mình</a:t>
            </a:r>
            <a:endParaRPr/>
          </a:p>
        </p:txBody>
      </p:sp>
      <p:pic>
        <p:nvPicPr>
          <p:cNvPr descr="A picture containing toy, doll&#10;&#10;Description automatically generated" id="113" name="Google Shape;113;p11"/>
          <p:cNvPicPr preferRelativeResize="0"/>
          <p:nvPr/>
        </p:nvPicPr>
        <p:blipFill rotWithShape="1">
          <a:blip r:embed="rId3">
            <a:alphaModFix/>
          </a:blip>
          <a:srcRect b="0" l="0" r="0" t="0"/>
          <a:stretch/>
        </p:blipFill>
        <p:spPr>
          <a:xfrm>
            <a:off x="444714" y="-161309"/>
            <a:ext cx="6387360" cy="6404439"/>
          </a:xfrm>
          <a:prstGeom prst="rect">
            <a:avLst/>
          </a:prstGeom>
          <a:noFill/>
          <a:ln>
            <a:noFill/>
          </a:ln>
        </p:spPr>
      </p:pic>
      <p:pic>
        <p:nvPicPr>
          <p:cNvPr id="114" name="Google Shape;114;p11"/>
          <p:cNvPicPr preferRelativeResize="0"/>
          <p:nvPr/>
        </p:nvPicPr>
        <p:blipFill rotWithShape="1">
          <a:blip r:embed="rId4">
            <a:alphaModFix/>
          </a:blip>
          <a:srcRect b="0" l="0" r="0" t="0"/>
          <a:stretch/>
        </p:blipFill>
        <p:spPr>
          <a:xfrm>
            <a:off x="6832074" y="843092"/>
            <a:ext cx="1109902" cy="91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500"/>
                                        <p:tgtEl>
                                          <p:spTgt spid="114"/>
                                        </p:tgtEl>
                                        <p:attrNameLst>
                                          <p:attrName>ppt_w</p:attrName>
                                        </p:attrNameLst>
                                      </p:cBhvr>
                                      <p:tavLst>
                                        <p:tav fmla="" tm="0">
                                          <p:val>
                                            <p:strVal val="0"/>
                                          </p:val>
                                        </p:tav>
                                        <p:tav fmla="" tm="100000">
                                          <p:val>
                                            <p:strVal val="#ppt_w"/>
                                          </p:val>
                                        </p:tav>
                                      </p:tavLst>
                                    </p:anim>
                                    <p:anim calcmode="lin" valueType="num">
                                      <p:cBhvr additive="base">
                                        <p:cTn dur="500"/>
                                        <p:tgtEl>
                                          <p:spTgt spid="11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20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2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2"/>
          <p:cNvSpPr/>
          <p:nvPr/>
        </p:nvSpPr>
        <p:spPr>
          <a:xfrm>
            <a:off x="6617126" y="1089837"/>
            <a:ext cx="4589590" cy="3652283"/>
          </a:xfrm>
          <a:prstGeom prst="roundRect">
            <a:avLst>
              <a:gd fmla="val 16667" name="adj"/>
            </a:avLst>
          </a:prstGeom>
          <a:solidFill>
            <a:srgbClr val="FEF1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dk1"/>
                </a:solidFill>
                <a:latin typeface="Times New Roman"/>
                <a:ea typeface="Times New Roman"/>
                <a:cs typeface="Times New Roman"/>
                <a:sym typeface="Times New Roman"/>
              </a:rPr>
              <a:t>Lắng nghe thầy, cô giáo chủ nhiệm giới thiệu về bản thân và các thầy, cô giáo bộ môn</a:t>
            </a:r>
            <a:endParaRPr/>
          </a:p>
        </p:txBody>
      </p:sp>
      <p:pic>
        <p:nvPicPr>
          <p:cNvPr descr="A group of people posing for the camera&#10;&#10;Description automatically generated with medium confidence" id="120" name="Google Shape;120;p12"/>
          <p:cNvPicPr preferRelativeResize="0"/>
          <p:nvPr/>
        </p:nvPicPr>
        <p:blipFill rotWithShape="1">
          <a:blip r:embed="rId3">
            <a:alphaModFix/>
          </a:blip>
          <a:srcRect b="0" l="0" r="0" t="0"/>
          <a:stretch/>
        </p:blipFill>
        <p:spPr>
          <a:xfrm>
            <a:off x="427371" y="634838"/>
            <a:ext cx="5404456" cy="5404456"/>
          </a:xfrm>
          <a:prstGeom prst="rect">
            <a:avLst/>
          </a:prstGeom>
          <a:noFill/>
          <a:ln>
            <a:noFill/>
          </a:ln>
        </p:spPr>
      </p:pic>
      <p:pic>
        <p:nvPicPr>
          <p:cNvPr id="121" name="Google Shape;121;p12"/>
          <p:cNvPicPr preferRelativeResize="0"/>
          <p:nvPr/>
        </p:nvPicPr>
        <p:blipFill rotWithShape="1">
          <a:blip r:embed="rId4">
            <a:alphaModFix/>
          </a:blip>
          <a:srcRect b="0" l="0" r="0" t="0"/>
          <a:stretch/>
        </p:blipFill>
        <p:spPr>
          <a:xfrm>
            <a:off x="6187372" y="634837"/>
            <a:ext cx="1109902" cy="91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p:tgtEl>
                                          <p:spTgt spid="121"/>
                                        </p:tgtEl>
                                        <p:attrNameLst>
                                          <p:attrName>ppt_w</p:attrName>
                                        </p:attrNameLst>
                                      </p:cBhvr>
                                      <p:tavLst>
                                        <p:tav fmla="" tm="0">
                                          <p:val>
                                            <p:strVal val="0"/>
                                          </p:val>
                                        </p:tav>
                                        <p:tav fmla="" tm="100000">
                                          <p:val>
                                            <p:strVal val="#ppt_w"/>
                                          </p:val>
                                        </p:tav>
                                      </p:tavLst>
                                    </p:anim>
                                    <p:anim calcmode="lin" valueType="num">
                                      <p:cBhvr additive="base">
                                        <p:cTn dur="500"/>
                                        <p:tgtEl>
                                          <p:spTgt spid="121"/>
                                        </p:tgtEl>
                                        <p:attrNameLst>
                                          <p:attrName>ppt_h</p:attrName>
                                        </p:attrNameLst>
                                      </p:cBhvr>
                                      <p:tavLst>
                                        <p:tav fmla="" tm="0">
                                          <p:val>
                                            <p:strVal val="0"/>
                                          </p:val>
                                        </p:tav>
                                        <p:tav fmla="" tm="100000">
                                          <p:val>
                                            <p:strVal val="#ppt_h"/>
                                          </p:val>
                                        </p:tav>
                                      </p:tavLst>
                                    </p:anim>
                                  </p:childTnLst>
                                </p:cTn>
                              </p:par>
                              <p:par>
                                <p:cTn fill="hold" nodeType="withEffect" presetClass="entr" presetID="2" presetSubtype="8">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1000"/>
                                        <p:tgtEl>
                                          <p:spTgt spid="120"/>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2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3"/>
          <p:cNvSpPr/>
          <p:nvPr/>
        </p:nvSpPr>
        <p:spPr>
          <a:xfrm>
            <a:off x="6659656" y="1382233"/>
            <a:ext cx="4759711" cy="3170129"/>
          </a:xfrm>
          <a:prstGeom prst="roundRect">
            <a:avLst>
              <a:gd fmla="val 16667" name="adj"/>
            </a:avLst>
          </a:prstGeom>
          <a:solidFill>
            <a:srgbClr val="F5E7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dk1"/>
                </a:solidFill>
                <a:latin typeface="Times New Roman"/>
                <a:ea typeface="Times New Roman"/>
                <a:cs typeface="Times New Roman"/>
                <a:sym typeface="Times New Roman"/>
              </a:rPr>
              <a:t>Chia sẻ cảm xúc và mong muốn của em về môi trường lớp học thân thiện</a:t>
            </a:r>
            <a:endParaRPr/>
          </a:p>
        </p:txBody>
      </p:sp>
      <p:pic>
        <p:nvPicPr>
          <p:cNvPr id="127" name="Google Shape;127;p13"/>
          <p:cNvPicPr preferRelativeResize="0"/>
          <p:nvPr/>
        </p:nvPicPr>
        <p:blipFill rotWithShape="1">
          <a:blip r:embed="rId3">
            <a:alphaModFix/>
          </a:blip>
          <a:srcRect b="0" l="0" r="0" t="0"/>
          <a:stretch/>
        </p:blipFill>
        <p:spPr>
          <a:xfrm>
            <a:off x="6304330" y="927233"/>
            <a:ext cx="1109902" cy="910000"/>
          </a:xfrm>
          <a:prstGeom prst="rect">
            <a:avLst/>
          </a:prstGeom>
          <a:noFill/>
          <a:ln>
            <a:noFill/>
          </a:ln>
        </p:spPr>
      </p:pic>
      <p:pic>
        <p:nvPicPr>
          <p:cNvPr descr="A picture containing text, toy, vector graphics&#10;&#10;Description automatically generated" id="128" name="Google Shape;128;p13"/>
          <p:cNvPicPr preferRelativeResize="0"/>
          <p:nvPr/>
        </p:nvPicPr>
        <p:blipFill rotWithShape="1">
          <a:blip r:embed="rId4">
            <a:alphaModFix/>
          </a:blip>
          <a:srcRect b="0" l="0" r="0" t="0"/>
          <a:stretch/>
        </p:blipFill>
        <p:spPr>
          <a:xfrm>
            <a:off x="131993" y="0"/>
            <a:ext cx="6350000" cy="635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500"/>
                                        <p:tgtEl>
                                          <p:spTgt spid="127"/>
                                        </p:tgtEl>
                                        <p:attrNameLst>
                                          <p:attrName>ppt_w</p:attrName>
                                        </p:attrNameLst>
                                      </p:cBhvr>
                                      <p:tavLst>
                                        <p:tav fmla="" tm="0">
                                          <p:val>
                                            <p:strVal val="0"/>
                                          </p:val>
                                        </p:tav>
                                        <p:tav fmla="" tm="100000">
                                          <p:val>
                                            <p:strVal val="#ppt_w"/>
                                          </p:val>
                                        </p:tav>
                                      </p:tavLst>
                                    </p:anim>
                                    <p:anim calcmode="lin" valueType="num">
                                      <p:cBhvr additive="base">
                                        <p:cTn dur="500"/>
                                        <p:tgtEl>
                                          <p:spTgt spid="12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20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