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77" r:id="rId2"/>
    <p:sldId id="292" r:id="rId3"/>
    <p:sldId id="275" r:id="rId4"/>
    <p:sldId id="293" r:id="rId5"/>
    <p:sldId id="366" r:id="rId6"/>
    <p:sldId id="367" r:id="rId7"/>
    <p:sldId id="369" r:id="rId8"/>
    <p:sldId id="368" r:id="rId9"/>
    <p:sldId id="370" r:id="rId10"/>
    <p:sldId id="371" r:id="rId11"/>
    <p:sldId id="372" r:id="rId12"/>
    <p:sldId id="373" r:id="rId13"/>
    <p:sldId id="374" r:id="rId14"/>
    <p:sldId id="375" r:id="rId15"/>
    <p:sldId id="376" r:id="rId16"/>
    <p:sldId id="3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EA1D18"/>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12/8/2022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87" y="0"/>
            <a:ext cx="9144000" cy="7162801"/>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pic>
        <p:nvPicPr>
          <p:cNvPr id="2" name="Picture 1"/>
          <p:cNvPicPr>
            <a:picLocks noChangeAspect="1"/>
          </p:cNvPicPr>
          <p:nvPr/>
        </p:nvPicPr>
        <p:blipFill>
          <a:blip r:embed="rId4"/>
          <a:stretch>
            <a:fillRect/>
          </a:stretch>
        </p:blipFill>
        <p:spPr>
          <a:xfrm>
            <a:off x="-228600" y="-304801"/>
            <a:ext cx="9169179" cy="7187807"/>
          </a:xfrm>
          <a:prstGeom prst="rect">
            <a:avLst/>
          </a:prstGeom>
        </p:spPr>
      </p:pic>
      <p:sp>
        <p:nvSpPr>
          <p:cNvPr id="4" name="TextBox 3"/>
          <p:cNvSpPr txBox="1"/>
          <p:nvPr/>
        </p:nvSpPr>
        <p:spPr>
          <a:xfrm>
            <a:off x="1752600" y="533400"/>
            <a:ext cx="6274594" cy="1938992"/>
          </a:xfrm>
          <a:prstGeom prst="rect">
            <a:avLst/>
          </a:prstGeom>
          <a:noFill/>
        </p:spPr>
        <p:txBody>
          <a:bodyPr wrap="square" rtlCol="0">
            <a:spAutoFit/>
          </a:bodyPr>
          <a:lstStyle/>
          <a:p>
            <a:pPr algn="ctr"/>
            <a:r>
              <a:rPr lang="en-US" sz="6000" dirty="0" smtClean="0">
                <a:solidFill>
                  <a:srgbClr val="00B0F0"/>
                </a:solidFill>
                <a:latin typeface="Times New Roman" panose="02020603050405020304" pitchFamily="18" charset="0"/>
                <a:cs typeface="Times New Roman" panose="02020603050405020304" pitchFamily="18" charset="0"/>
              </a:rPr>
              <a:t>BÀI 13: BẾP HỒNG NGOẠI</a:t>
            </a:r>
            <a:endParaRPr lang="en-US" sz="6000" dirty="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stretch>
            <a:fillRect/>
          </a:stretch>
        </p:blipFill>
        <p:spPr>
          <a:xfrm>
            <a:off x="381000" y="942218"/>
            <a:ext cx="1615580" cy="1481456"/>
          </a:xfrm>
          <a:prstGeom prst="rect">
            <a:avLst/>
          </a:prstGeom>
        </p:spPr>
      </p:pic>
      <p:pic>
        <p:nvPicPr>
          <p:cNvPr id="17" name="Picture 16"/>
          <p:cNvPicPr>
            <a:picLocks noChangeAspect="1"/>
          </p:cNvPicPr>
          <p:nvPr/>
        </p:nvPicPr>
        <p:blipFill>
          <a:blip r:embed="rId5"/>
          <a:stretch>
            <a:fillRect/>
          </a:stretch>
        </p:blipFill>
        <p:spPr>
          <a:xfrm>
            <a:off x="7175736" y="638562"/>
            <a:ext cx="1615580" cy="1481456"/>
          </a:xfrm>
          <a:prstGeom prst="rect">
            <a:avLst/>
          </a:prstGeom>
        </p:spPr>
      </p:pic>
    </p:spTree>
    <p:extLst>
      <p:ext uri="{BB962C8B-B14F-4D97-AF65-F5344CB8AC3E}">
        <p14:creationId xmlns:p14="http://schemas.microsoft.com/office/powerpoint/2010/main" val="383361117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458" name="Picture 27" descr="b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460" name="Freeform 19"/>
          <p:cNvSpPr>
            <a:spLocks/>
          </p:cNvSpPr>
          <p:nvPr/>
        </p:nvSpPr>
        <p:spPr bwMode="auto">
          <a:xfrm rot="5400000">
            <a:off x="1350171"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19461"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Một</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lưu</a:t>
            </a:r>
            <a:r>
              <a:rPr lang="en-US" sz="2800" dirty="0">
                <a:solidFill>
                  <a:srgbClr val="00B050"/>
                </a:solidFill>
                <a:cs typeface="Times New Roman" panose="02020603050405020304" pitchFamily="18" charset="0"/>
              </a:rPr>
              <a:t> ý </a:t>
            </a:r>
            <a:r>
              <a:rPr lang="en-US" sz="2800" dirty="0" err="1">
                <a:solidFill>
                  <a:srgbClr val="00B050"/>
                </a:solidFill>
                <a:cs typeface="Times New Roman" panose="02020603050405020304" pitchFamily="18" charset="0"/>
              </a:rPr>
              <a:t>khi</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51657" y="1757561"/>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smtClean="0">
                <a:solidFill>
                  <a:srgbClr val="0070C0"/>
                </a:solidFill>
                <a:cs typeface="Times New Roman" panose="02020603050405020304" pitchFamily="18" charset="0"/>
              </a:rPr>
              <a:t>-Đặt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ở </a:t>
            </a:r>
            <a:r>
              <a:rPr lang="en-US" sz="2800" dirty="0" err="1">
                <a:solidFill>
                  <a:srgbClr val="0070C0"/>
                </a:solidFill>
                <a:cs typeface="Times New Roman" panose="02020603050405020304" pitchFamily="18" charset="0"/>
              </a:rPr>
              <a:t>nơi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khô</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ráo</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thoáng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mát</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565512" y="2700212"/>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smtClean="0">
                <a:solidFill>
                  <a:srgbClr val="0070C0"/>
                </a:solidFill>
                <a:cs typeface="Times New Roman" panose="02020603050405020304" pitchFamily="18" charset="0"/>
              </a:rPr>
              <a:t>-Không </a:t>
            </a:r>
            <a:r>
              <a:rPr lang="en-US" sz="2800" dirty="0" err="1">
                <a:solidFill>
                  <a:srgbClr val="0070C0"/>
                </a:solidFill>
                <a:cs typeface="Times New Roman" panose="02020603050405020304" pitchFamily="18" charset="0"/>
              </a:rPr>
              <a:t>đ</a:t>
            </a:r>
            <a:r>
              <a:rPr lang="en-US" sz="2800" dirty="0" err="1" smtClean="0">
                <a:solidFill>
                  <a:srgbClr val="0070C0"/>
                </a:solidFill>
                <a:cs typeface="Times New Roman" panose="02020603050405020304" pitchFamily="18" charset="0"/>
              </a:rPr>
              <a:t>ược</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chạm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tay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trên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bề</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khi</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đang</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hoặc</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vừa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nấu</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xong</a:t>
            </a:r>
            <a:r>
              <a:rPr lang="en-US" sz="2800" dirty="0">
                <a:solidFill>
                  <a:srgbClr val="0070C0"/>
                </a:solidFill>
                <a:cs typeface="Times New Roman" panose="02020603050405020304" pitchFamily="18" charset="0"/>
              </a:rPr>
              <a:t> </a:t>
            </a:r>
          </a:p>
        </p:txBody>
      </p:sp>
      <p:sp>
        <p:nvSpPr>
          <p:cNvPr id="11" name="Rectangle 1"/>
          <p:cNvSpPr>
            <a:spLocks noChangeArrowheads="1"/>
          </p:cNvSpPr>
          <p:nvPr/>
        </p:nvSpPr>
        <p:spPr bwMode="auto">
          <a:xfrm>
            <a:off x="565512" y="4075628"/>
            <a:ext cx="449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smtClean="0">
                <a:solidFill>
                  <a:srgbClr val="0070C0"/>
                </a:solidFill>
                <a:cs typeface="Times New Roman" panose="02020603050405020304" pitchFamily="18" charset="0"/>
              </a:rPr>
              <a:t>-Khi </a:t>
            </a:r>
            <a:r>
              <a:rPr lang="en-US" sz="2800" dirty="0" err="1">
                <a:solidFill>
                  <a:srgbClr val="0070C0"/>
                </a:solidFill>
                <a:cs typeface="Times New Roman" panose="02020603050405020304" pitchFamily="18" charset="0"/>
              </a:rPr>
              <a:t>vệ</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sinh</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mặt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cần</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sử</a:t>
            </a:r>
            <a:r>
              <a:rPr lang="en-US" sz="2800" dirty="0">
                <a:solidFill>
                  <a:srgbClr val="0070C0"/>
                </a:solidFill>
                <a:cs typeface="Times New Roman" panose="02020603050405020304" pitchFamily="18" charset="0"/>
              </a:rPr>
              <a:t> </a:t>
            </a:r>
            <a:r>
              <a:rPr lang="en-US" sz="2800" err="1">
                <a:solidFill>
                  <a:srgbClr val="0070C0"/>
                </a:solidFill>
                <a:cs typeface="Times New Roman" panose="02020603050405020304" pitchFamily="18" charset="0"/>
              </a:rPr>
              <a:t>dụng</a:t>
            </a:r>
            <a:r>
              <a:rPr lang="en-US" sz="2800">
                <a:solidFill>
                  <a:srgbClr val="0070C0"/>
                </a:solidFill>
                <a:cs typeface="Times New Roman" panose="02020603050405020304" pitchFamily="18" charset="0"/>
              </a:rPr>
              <a:t> </a:t>
            </a:r>
            <a:r>
              <a:rPr lang="en-US" sz="2800" smtClean="0">
                <a:solidFill>
                  <a:srgbClr val="0070C0"/>
                </a:solidFill>
                <a:cs typeface="Times New Roman" panose="02020603050405020304" pitchFamily="18" charset="0"/>
              </a:rPr>
              <a:t>khăn </a:t>
            </a:r>
            <a:r>
              <a:rPr lang="en-US" sz="2800" dirty="0" err="1">
                <a:solidFill>
                  <a:srgbClr val="0070C0"/>
                </a:solidFill>
                <a:cs typeface="Times New Roman" panose="02020603050405020304" pitchFamily="18" charset="0"/>
              </a:rPr>
              <a:t>mềm</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và</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chất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tẩy</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rửa</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phù</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hợp</a:t>
            </a:r>
            <a:r>
              <a:rPr lang="en-US" sz="2800" dirty="0">
                <a:solidFill>
                  <a:srgbClr val="0070C0"/>
                </a:solidFill>
                <a:cs typeface="Times New Roman" panose="02020603050405020304" pitchFamily="18" charset="0"/>
              </a:rPr>
              <a:t> </a:t>
            </a:r>
          </a:p>
        </p:txBody>
      </p:sp>
      <p:pic>
        <p:nvPicPr>
          <p:cNvPr id="58370" name="Picture 2" descr="bếp hồng ngoại tự tắt , nguyên nhân và cách khắc phụ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4633" y="2069306"/>
            <a:ext cx="4448968" cy="41719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
          <p:cNvSpPr>
            <a:spLocks noChangeArrowheads="1"/>
          </p:cNvSpPr>
          <p:nvPr/>
        </p:nvSpPr>
        <p:spPr bwMode="auto">
          <a:xfrm>
            <a:off x="481663" y="5541455"/>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smtClean="0">
                <a:solidFill>
                  <a:srgbClr val="0070C0"/>
                </a:solidFill>
                <a:cs typeface="Times New Roman" panose="02020603050405020304" pitchFamily="18" charset="0"/>
              </a:rPr>
              <a:t>-Sử dụng nồi nấu có đáy phẳng để đun nấu.</a:t>
            </a:r>
            <a:endParaRPr lang="en-US" sz="2800"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822689996"/>
      </p:ext>
    </p:extLst>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6737" y="2089805"/>
            <a:ext cx="463551" cy="279399"/>
          </a:xfrm>
          <a:prstGeom prst="rect">
            <a:avLst/>
          </a:prstGeom>
          <a:solidFill>
            <a:srgbClr val="E1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33010" y="629215"/>
            <a:ext cx="6577589" cy="1384995"/>
          </a:xfrm>
          <a:prstGeom prst="rect">
            <a:avLst/>
          </a:prstGeom>
        </p:spPr>
        <p:txBody>
          <a:bodyPr wrap="square">
            <a:spAutoFit/>
          </a:bodyPr>
          <a:lstStyle/>
          <a:p>
            <a:pPr>
              <a:spcBef>
                <a:spcPct val="50000"/>
              </a:spcBef>
            </a:pPr>
            <a:r>
              <a:rPr lang="vi-VN" sz="2800" dirty="0">
                <a:solidFill>
                  <a:srgbClr val="00B050"/>
                </a:solidFill>
                <a:latin typeface="Times New Roman" panose="02020603050405020304" pitchFamily="18" charset="0"/>
              </a:rPr>
              <a:t>  Khi sử dụng bếp hồng ngoại, để tiết kiệm điện năng  có thể tắt bếp trước  vài phút và sử dụng nhiệt dư ở bếp để tiếp tục đun nấu</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133600" y="2229504"/>
            <a:ext cx="4876800" cy="3906390"/>
          </a:xfrm>
          <a:prstGeom prst="rect">
            <a:avLst/>
          </a:prstGeom>
        </p:spPr>
      </p:pic>
      <p:pic>
        <p:nvPicPr>
          <p:cNvPr id="10" name="Picture 9"/>
          <p:cNvPicPr>
            <a:picLocks noChangeAspect="1"/>
          </p:cNvPicPr>
          <p:nvPr/>
        </p:nvPicPr>
        <p:blipFill>
          <a:blip r:embed="rId3"/>
          <a:stretch>
            <a:fillRect/>
          </a:stretch>
        </p:blipFill>
        <p:spPr>
          <a:xfrm>
            <a:off x="8482300" y="71438"/>
            <a:ext cx="609600" cy="609600"/>
          </a:xfrm>
          <a:prstGeom prst="rect">
            <a:avLst/>
          </a:prstGeom>
        </p:spPr>
      </p:pic>
    </p:spTree>
    <p:extLst>
      <p:ext uri="{BB962C8B-B14F-4D97-AF65-F5344CB8AC3E}">
        <p14:creationId xmlns:p14="http://schemas.microsoft.com/office/powerpoint/2010/main" val="572083449"/>
      </p:ext>
    </p:extLst>
  </p:cSld>
  <p:clrMapOvr>
    <a:masterClrMapping/>
  </p:clrMapOvr>
  <p:transition spd="slow" advClick="0">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11113"/>
            <a:ext cx="8812213" cy="6858000"/>
          </a:xfrm>
          <a:prstGeom prst="rect">
            <a:avLst/>
          </a:prstGeom>
          <a:solidFill>
            <a:schemeClr val="tx2">
              <a:lumMod val="60000"/>
              <a:lumOff val="40000"/>
            </a:schemeClr>
          </a:solidFill>
          <a:ln w="9525" algn="ctr">
            <a:solidFill>
              <a:schemeClr val="tx1"/>
            </a:solidFill>
            <a:round/>
            <a:headEnd/>
            <a:tailEnd/>
          </a:ln>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endParaRPr lang="vi-VN" altLang="en-US" sz="1800">
              <a:latin typeface="Times New Roman" panose="02020603050405020304" pitchFamily="18" charset="0"/>
            </a:endParaRPr>
          </a:p>
        </p:txBody>
      </p:sp>
      <p:sp>
        <p:nvSpPr>
          <p:cNvPr id="77829" name="Text Box 5"/>
          <p:cNvSpPr txBox="1">
            <a:spLocks noChangeArrowheads="1"/>
          </p:cNvSpPr>
          <p:nvPr/>
        </p:nvSpPr>
        <p:spPr bwMode="auto">
          <a:xfrm>
            <a:off x="3962400" y="1087438"/>
            <a:ext cx="46482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accent1"/>
              </a:buClr>
              <a:buFont typeface="Wingdings" panose="05000000000000000000" pitchFamily="2" charset="2"/>
              <a:buChar char="l"/>
            </a:pPr>
            <a:r>
              <a:rPr lang="vi-VN" sz="2800" dirty="0" smtClean="0">
                <a:solidFill>
                  <a:schemeClr val="bg1"/>
                </a:solidFill>
                <a:latin typeface="+mj-lt"/>
              </a:rPr>
              <a:t>Kỹ sư  điện là người tốt nghiệp chuyên ngành điện tại Trường đại học. </a:t>
            </a:r>
            <a:r>
              <a:rPr lang="en-US" sz="2800" dirty="0" smtClean="0">
                <a:solidFill>
                  <a:schemeClr val="bg1"/>
                </a:solidFill>
                <a:latin typeface="+mj-lt"/>
              </a:rPr>
              <a:t>C</a:t>
            </a:r>
            <a:r>
              <a:rPr lang="vi-VN" sz="2800" dirty="0" smtClean="0">
                <a:solidFill>
                  <a:schemeClr val="bg1"/>
                </a:solidFill>
                <a:latin typeface="+mj-lt"/>
              </a:rPr>
              <a:t>ông việc chính của người kỹ sư điện là xây dựng, thiết kế thử nghiệm giám sát và phát triển các hệ thống điện</a:t>
            </a:r>
            <a:endParaRPr lang="en-US" altLang="en-US" sz="2800" dirty="0">
              <a:solidFill>
                <a:schemeClr val="bg1"/>
              </a:solidFill>
              <a:latin typeface="+mj-lt"/>
            </a:endParaRPr>
          </a:p>
        </p:txBody>
      </p:sp>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7650"/>
            <a:ext cx="86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3"/>
          <p:cNvSpPr txBox="1">
            <a:spLocks/>
          </p:cNvSpPr>
          <p:nvPr/>
        </p:nvSpPr>
        <p:spPr bwMode="auto">
          <a:xfrm>
            <a:off x="2293938" y="409575"/>
            <a:ext cx="3709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08ABE6"/>
                </a:solidFill>
                <a:latin typeface="#9Slide04 AdrianeSwash" panose="02000504060000090004" pitchFamily="2" charset="-93"/>
              </a:rPr>
              <a:t>Kết nối nghề nghiệp</a:t>
            </a:r>
          </a:p>
        </p:txBody>
      </p:sp>
      <p:pic>
        <p:nvPicPr>
          <p:cNvPr id="4" name="Picture 3"/>
          <p:cNvPicPr>
            <a:picLocks noChangeAspect="1"/>
          </p:cNvPicPr>
          <p:nvPr/>
        </p:nvPicPr>
        <p:blipFill>
          <a:blip r:embed="rId3"/>
          <a:stretch>
            <a:fillRect/>
          </a:stretch>
        </p:blipFill>
        <p:spPr>
          <a:xfrm>
            <a:off x="796708" y="1243878"/>
            <a:ext cx="2724150" cy="3885406"/>
          </a:xfrm>
          <a:prstGeom prst="rect">
            <a:avLst/>
          </a:prstGeom>
        </p:spPr>
      </p:pic>
    </p:spTree>
    <p:extLst>
      <p:ext uri="{BB962C8B-B14F-4D97-AF65-F5344CB8AC3E}">
        <p14:creationId xmlns:p14="http://schemas.microsoft.com/office/powerpoint/2010/main" val="1656242358"/>
      </p:ext>
    </p:extLst>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Effect transition="in" filter="fade">
                                      <p:cBhvr>
                                        <p:cTn id="12" dur="500"/>
                                        <p:tgtEl>
                                          <p:spTgt spid="778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13855" y="1129209"/>
            <a:ext cx="28924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 </a:t>
            </a:r>
            <a:r>
              <a:rPr lang="en-US" altLang="en-US" sz="3200" b="1" dirty="0" err="1" smtClean="0">
                <a:solidFill>
                  <a:srgbClr val="64C5B4"/>
                </a:solidFill>
                <a:latin typeface="#9Slide05 Habano" panose="02040603050506020204" pitchFamily="18" charset="0"/>
              </a:rPr>
              <a:t>Chuẩn</a:t>
            </a:r>
            <a:r>
              <a:rPr lang="en-US" altLang="en-US" sz="3200" b="1" dirty="0" smtClean="0">
                <a:solidFill>
                  <a:srgbClr val="64C5B4"/>
                </a:solidFill>
                <a:latin typeface="#9Slide05 Habano" panose="02040603050506020204" pitchFamily="18" charset="0"/>
              </a:rPr>
              <a:t> </a:t>
            </a:r>
            <a:r>
              <a:rPr lang="en-US" altLang="en-US" sz="3200" b="1" dirty="0" err="1" smtClean="0">
                <a:solidFill>
                  <a:srgbClr val="64C5B4"/>
                </a:solidFill>
                <a:latin typeface="#9Slide05 Habano" panose="02040603050506020204" pitchFamily="18" charset="0"/>
              </a:rPr>
              <a:t>bị</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41375" y="1765206"/>
            <a:ext cx="7235825" cy="1815882"/>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Dụng</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cụ</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thiết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bị</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a:p>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điện</a:t>
            </a:r>
            <a:r>
              <a:rPr lang="en-US" sz="2800" dirty="0">
                <a:solidFill>
                  <a:srgbClr val="0070C0"/>
                </a:solidFill>
                <a:latin typeface="Times New Roman" panose="02020603050405020304" pitchFamily="18" charset="0"/>
                <a:ea typeface="Times New Roman" panose="02020603050405020304" pitchFamily="18" charset="0"/>
              </a:rPr>
              <a:t> 220v </a:t>
            </a:r>
          </a:p>
          <a:p>
            <a:r>
              <a:rPr lang="en-US" sz="2800" dirty="0" err="1">
                <a:solidFill>
                  <a:srgbClr val="0070C0"/>
                </a:solidFill>
                <a:latin typeface="Times New Roman" panose="02020603050405020304" pitchFamily="18" charset="0"/>
                <a:ea typeface="Times New Roman" panose="02020603050405020304" pitchFamily="18" charset="0"/>
              </a:rPr>
              <a:t>Phiếu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thực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hành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nhân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theo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mẫu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hình</a:t>
            </a:r>
            <a:r>
              <a:rPr lang="en-US" sz="2800" dirty="0">
                <a:solidFill>
                  <a:srgbClr val="0070C0"/>
                </a:solidFill>
                <a:latin typeface="Times New Roman" panose="02020603050405020304" pitchFamily="18" charset="0"/>
                <a:ea typeface="Times New Roman" panose="02020603050405020304" pitchFamily="18" charset="0"/>
              </a:rPr>
              <a:t> 13.4)</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574161"/>
            <a:ext cx="5687219" cy="1876687"/>
          </a:xfrm>
          <a:prstGeom prst="rect">
            <a:avLst/>
          </a:prstGeom>
        </p:spPr>
      </p:pic>
      <p:pic>
        <p:nvPicPr>
          <p:cNvPr id="4" name="Picture 3"/>
          <p:cNvPicPr>
            <a:picLocks noChangeAspect="1"/>
          </p:cNvPicPr>
          <p:nvPr/>
        </p:nvPicPr>
        <p:blipFill>
          <a:blip r:embed="rId4"/>
          <a:stretch>
            <a:fillRect/>
          </a:stretch>
        </p:blipFill>
        <p:spPr>
          <a:xfrm>
            <a:off x="7924800" y="207651"/>
            <a:ext cx="609600" cy="609600"/>
          </a:xfrm>
          <a:prstGeom prst="rect">
            <a:avLst/>
          </a:prstGeom>
        </p:spPr>
      </p:pic>
    </p:spTree>
    <p:extLst>
      <p:ext uri="{BB962C8B-B14F-4D97-AF65-F5344CB8AC3E}">
        <p14:creationId xmlns:p14="http://schemas.microsoft.com/office/powerpoint/2010/main" val="88278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
            <a:ext cx="92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3"/>
          <p:cNvSpPr txBox="1">
            <a:spLocks/>
          </p:cNvSpPr>
          <p:nvPr/>
        </p:nvSpPr>
        <p:spPr bwMode="auto">
          <a:xfrm>
            <a:off x="1600200" y="231775"/>
            <a:ext cx="19161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a:solidFill>
                  <a:srgbClr val="64C5B4"/>
                </a:solidFill>
                <a:latin typeface="#9Slide05 Habano" panose="02040603050506020204" pitchFamily="18" charset="0"/>
              </a:rPr>
              <a:t>Thực hành</a:t>
            </a:r>
          </a:p>
        </p:txBody>
      </p:sp>
      <p:sp>
        <p:nvSpPr>
          <p:cNvPr id="25604" name="Title 13"/>
          <p:cNvSpPr txBox="1">
            <a:spLocks/>
          </p:cNvSpPr>
          <p:nvPr/>
        </p:nvSpPr>
        <p:spPr bwMode="auto">
          <a:xfrm>
            <a:off x="766185" y="604196"/>
            <a:ext cx="55002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4400" dirty="0">
                <a:latin typeface="Calibri" panose="020F0502020204030204" pitchFamily="34" charset="0"/>
              </a:rPr>
              <a:t> </a:t>
            </a:r>
            <a:r>
              <a:rPr lang="en-US" altLang="en-US" sz="3200" b="1" dirty="0" smtClean="0">
                <a:solidFill>
                  <a:srgbClr val="64C5B4"/>
                </a:solidFill>
                <a:latin typeface="#9Slide05 Habano" panose="02040603050506020204" pitchFamily="18" charset="0"/>
              </a:rPr>
              <a:t>I.</a:t>
            </a:r>
            <a:r>
              <a:rPr lang="en-US" altLang="en-US" dirty="0"/>
              <a:t> </a:t>
            </a:r>
            <a:r>
              <a:rPr lang="en-US" sz="3200" b="1" dirty="0" err="1" smtClean="0">
                <a:solidFill>
                  <a:srgbClr val="64C5B4"/>
                </a:solidFill>
                <a:latin typeface="#9Slide05 Habano" panose="02040603050506020204" pitchFamily="18" charset="0"/>
              </a:rPr>
              <a:t>Nội</a:t>
            </a:r>
            <a:r>
              <a:rPr lang="en-US" sz="3200" b="1" dirty="0" smtClean="0">
                <a:solidFill>
                  <a:srgbClr val="64C5B4"/>
                </a:solidFill>
                <a:latin typeface="#9Slide05 Habano" panose="02040603050506020204" pitchFamily="18" charset="0"/>
              </a:rPr>
              <a:t> </a:t>
            </a:r>
            <a:r>
              <a:rPr lang="en-US" sz="3200" b="1" dirty="0">
                <a:solidFill>
                  <a:srgbClr val="64C5B4"/>
                </a:solidFill>
                <a:latin typeface="#9Slide05 Habano" panose="02040603050506020204" pitchFamily="18" charset="0"/>
              </a:rPr>
              <a:t>dung </a:t>
            </a:r>
            <a:r>
              <a:rPr lang="en-US" sz="3200" b="1" dirty="0" err="1">
                <a:solidFill>
                  <a:srgbClr val="64C5B4"/>
                </a:solidFill>
                <a:latin typeface="#9Slide05 Habano" panose="02040603050506020204" pitchFamily="18" charset="0"/>
              </a:rPr>
              <a:t>và</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trình</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tự</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thực</a:t>
            </a:r>
            <a:r>
              <a:rPr lang="en-US" sz="3200" b="1" dirty="0">
                <a:solidFill>
                  <a:srgbClr val="64C5B4"/>
                </a:solidFill>
                <a:latin typeface="#9Slide05 Habano" panose="02040603050506020204" pitchFamily="18" charset="0"/>
              </a:rPr>
              <a:t> </a:t>
            </a:r>
            <a:r>
              <a:rPr lang="en-US" sz="3200" b="1" dirty="0" err="1">
                <a:solidFill>
                  <a:srgbClr val="64C5B4"/>
                </a:solidFill>
                <a:latin typeface="#9Slide05 Habano" panose="02040603050506020204" pitchFamily="18" charset="0"/>
              </a:rPr>
              <a:t>hành</a:t>
            </a:r>
            <a:endParaRPr lang="en-US" altLang="en-US" sz="3200" b="1" dirty="0">
              <a:solidFill>
                <a:srgbClr val="64C5B4"/>
              </a:solidFill>
              <a:latin typeface="#9Slide05 Habano" panose="02040603050506020204" pitchFamily="18" charset="0"/>
            </a:endParaRPr>
          </a:p>
        </p:txBody>
      </p:sp>
      <p:sp>
        <p:nvSpPr>
          <p:cNvPr id="2" name="Rectangle 1"/>
          <p:cNvSpPr/>
          <p:nvPr/>
        </p:nvSpPr>
        <p:spPr>
          <a:xfrm>
            <a:off x="839210" y="1373637"/>
            <a:ext cx="7847590" cy="523220"/>
          </a:xfrm>
          <a:prstGeom prst="rect">
            <a:avLst/>
          </a:prstGeom>
        </p:spPr>
        <p:txBody>
          <a:bodyPr wrap="square">
            <a:spAutoFit/>
          </a:bodyPr>
          <a:lstStyle/>
          <a:p>
            <a:r>
              <a:rPr lang="en-US" sz="2800" dirty="0" err="1">
                <a:solidFill>
                  <a:srgbClr val="0070C0"/>
                </a:solidFill>
                <a:latin typeface="Times New Roman" panose="02020603050405020304" pitchFamily="18" charset="0"/>
                <a:ea typeface="Times New Roman" panose="02020603050405020304" pitchFamily="18" charset="0"/>
              </a:rPr>
              <a:t>Đ</a:t>
            </a:r>
            <a:r>
              <a:rPr lang="en-US" sz="2800" dirty="0" err="1" smtClean="0">
                <a:solidFill>
                  <a:srgbClr val="0070C0"/>
                </a:solidFill>
                <a:latin typeface="Times New Roman" panose="02020603050405020304" pitchFamily="18" charset="0"/>
                <a:ea typeface="Times New Roman" panose="02020603050405020304" pitchFamily="18" charset="0"/>
              </a:rPr>
              <a:t>ọc</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thông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kỹ</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thuật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ghi</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trên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05" y="3810000"/>
            <a:ext cx="7847590" cy="3352800"/>
          </a:xfrm>
          <a:prstGeom prst="rect">
            <a:avLst/>
          </a:prstGeom>
        </p:spPr>
      </p:pic>
      <p:sp>
        <p:nvSpPr>
          <p:cNvPr id="7" name="Rectangle 6"/>
          <p:cNvSpPr/>
          <p:nvPr/>
        </p:nvSpPr>
        <p:spPr>
          <a:xfrm>
            <a:off x="843972" y="1969167"/>
            <a:ext cx="8710757"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Quan</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sát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Chỉ</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ra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và</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nêu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chức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năng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các</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phận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chính</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endParaRPr lang="en-US" sz="2800" dirty="0">
              <a:solidFill>
                <a:srgbClr val="0070C0"/>
              </a:solidFill>
              <a:latin typeface="Times New Roman" panose="02020603050405020304" pitchFamily="18" charset="0"/>
              <a:ea typeface="Times New Roman" panose="02020603050405020304" pitchFamily="18" charset="0"/>
            </a:endParaRPr>
          </a:p>
        </p:txBody>
      </p:sp>
      <p:sp>
        <p:nvSpPr>
          <p:cNvPr id="8" name="Rectangle 7"/>
          <p:cNvSpPr/>
          <p:nvPr/>
        </p:nvSpPr>
        <p:spPr>
          <a:xfrm>
            <a:off x="839210" y="2923274"/>
            <a:ext cx="8152390" cy="954107"/>
          </a:xfrm>
          <a:prstGeom prst="rect">
            <a:avLst/>
          </a:prstGeom>
        </p:spPr>
        <p:txBody>
          <a:bodyPr wrap="square">
            <a:spAutoFit/>
          </a:bodyPr>
          <a:lstStyle/>
          <a:p>
            <a:r>
              <a:rPr lang="en-US" sz="2800" dirty="0" err="1" smtClean="0">
                <a:solidFill>
                  <a:srgbClr val="0070C0"/>
                </a:solidFill>
                <a:latin typeface="Times New Roman" panose="02020603050405020304" pitchFamily="18" charset="0"/>
                <a:ea typeface="Times New Roman" panose="02020603050405020304" pitchFamily="18" charset="0"/>
              </a:rPr>
              <a:t>Cấp</a:t>
            </a:r>
            <a:r>
              <a:rPr lang="en-US" sz="2800" dirty="0" smtClean="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nguồn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cho</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bật</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tắt</a:t>
            </a:r>
            <a:r>
              <a:rPr lang="en-US" sz="2800" dirty="0">
                <a:solidFill>
                  <a:srgbClr val="0070C0"/>
                </a:solidFill>
                <a:latin typeface="Times New Roman" panose="02020603050405020304" pitchFamily="18" charset="0"/>
                <a:ea typeface="Times New Roman" panose="02020603050405020304" pitchFamily="18" charset="0"/>
              </a:rPr>
              <a:t>, tang/ </a:t>
            </a:r>
            <a:r>
              <a:rPr lang="en-US" sz="2800" dirty="0" err="1">
                <a:solidFill>
                  <a:srgbClr val="0070C0"/>
                </a:solidFill>
                <a:latin typeface="Times New Roman" panose="02020603050405020304" pitchFamily="18" charset="0"/>
                <a:ea typeface="Times New Roman" panose="02020603050405020304" pitchFamily="18" charset="0"/>
              </a:rPr>
              <a:t>giảm</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nhiện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chọn</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chế</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độ</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nấu</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bếp</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hồng</a:t>
            </a:r>
            <a:r>
              <a:rPr lang="en-US" sz="2800" dirty="0">
                <a:solidFill>
                  <a:srgbClr val="0070C0"/>
                </a:solidFill>
                <a:latin typeface="Times New Roman" panose="02020603050405020304" pitchFamily="18" charset="0"/>
                <a:ea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rPr>
              <a:t>ngoại</a:t>
            </a:r>
            <a:r>
              <a:rPr lang="en-US" sz="2800" dirty="0">
                <a:solidFill>
                  <a:srgbClr val="0070C0"/>
                </a:solidFill>
                <a:latin typeface="Times New Roman" panose="02020603050405020304" pitchFamily="18" charset="0"/>
                <a:ea typeface="Times New Roman" panose="02020603050405020304" pitchFamily="18" charset="0"/>
              </a:rPr>
              <a:t>.</a:t>
            </a:r>
          </a:p>
        </p:txBody>
      </p:sp>
      <p:pic>
        <p:nvPicPr>
          <p:cNvPr id="3" name="Picture 2"/>
          <p:cNvPicPr>
            <a:picLocks noChangeAspect="1"/>
          </p:cNvPicPr>
          <p:nvPr/>
        </p:nvPicPr>
        <p:blipFill>
          <a:blip r:embed="rId4"/>
          <a:stretch>
            <a:fillRect/>
          </a:stretch>
        </p:blipFill>
        <p:spPr>
          <a:xfrm>
            <a:off x="8190995" y="250829"/>
            <a:ext cx="609600" cy="609600"/>
          </a:xfrm>
          <a:prstGeom prst="rect">
            <a:avLst/>
          </a:prstGeom>
        </p:spPr>
      </p:pic>
    </p:spTree>
    <p:extLst>
      <p:ext uri="{BB962C8B-B14F-4D97-AF65-F5344CB8AC3E}">
        <p14:creationId xmlns:p14="http://schemas.microsoft.com/office/powerpoint/2010/main" val="4233611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84" name="Freeform 19"/>
          <p:cNvSpPr>
            <a:spLocks/>
          </p:cNvSpPr>
          <p:nvPr/>
        </p:nvSpPr>
        <p:spPr bwMode="auto">
          <a:xfrm rot="5400000">
            <a:off x="1329387" y="-1322459"/>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20485" name="Rectangle 1"/>
          <p:cNvSpPr>
            <a:spLocks noChangeArrowheads="1"/>
          </p:cNvSpPr>
          <p:nvPr/>
        </p:nvSpPr>
        <p:spPr bwMode="auto">
          <a:xfrm>
            <a:off x="990600" y="1617663"/>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1. </a:t>
            </a:r>
            <a:r>
              <a:rPr lang="en-US" sz="2800" b="1" dirty="0" err="1" smtClean="0">
                <a:solidFill>
                  <a:srgbClr val="339966"/>
                </a:solidFill>
                <a:latin typeface="Times New Roman" panose="02020603050405020304" pitchFamily="18" charset="0"/>
              </a:rPr>
              <a:t>Nhà</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hồng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ngoại</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không</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Hãy</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quan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sát</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và</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lại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những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tình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huống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có</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thể</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mất</a:t>
            </a:r>
            <a:r>
              <a:rPr lang="en-US" sz="2800" b="1" dirty="0">
                <a:solidFill>
                  <a:srgbClr val="339966"/>
                </a:solidFill>
                <a:latin typeface="Times New Roman" panose="02020603050405020304" pitchFamily="18" charset="0"/>
              </a:rPr>
              <a:t> an </a:t>
            </a:r>
            <a:r>
              <a:rPr lang="en-US" sz="2800" b="1" dirty="0" err="1">
                <a:solidFill>
                  <a:srgbClr val="339966"/>
                </a:solidFill>
                <a:latin typeface="Times New Roman" panose="02020603050405020304" pitchFamily="18" charset="0"/>
              </a:rPr>
              <a:t>toàn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khi</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sử</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dụng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trong</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đình</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a:solidFill>
                  <a:srgbClr val="339966"/>
                </a:solidFill>
                <a:latin typeface="Times New Roman" panose="02020603050405020304" pitchFamily="18" charset="0"/>
              </a:rPr>
              <a:t>.</a:t>
            </a:r>
          </a:p>
          <a:p>
            <a:r>
              <a:rPr lang="en-US" dirty="0" smtClean="0"/>
              <a:t>?</a:t>
            </a:r>
            <a:r>
              <a:rPr lang="vi-VN" dirty="0"/>
              <a:t/>
            </a:r>
            <a:br>
              <a:rPr lang="vi-VN" dirty="0"/>
            </a:br>
            <a:endParaRPr lang="en-US" altLang="en-US" dirty="0"/>
          </a:p>
        </p:txBody>
      </p:sp>
      <p:pic>
        <p:nvPicPr>
          <p:cNvPr id="20486" name="Picture 1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81000"/>
            <a:ext cx="819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3"/>
          <p:cNvSpPr>
            <a:spLocks noChangeArrowheads="1"/>
          </p:cNvSpPr>
          <p:nvPr/>
        </p:nvSpPr>
        <p:spPr bwMode="auto">
          <a:xfrm>
            <a:off x="2057400" y="533400"/>
            <a:ext cx="1439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dirty="0" err="1">
                <a:solidFill>
                  <a:srgbClr val="3DB043"/>
                </a:solidFill>
                <a:latin typeface="#9Slide04 HLT Aquus" panose="00000500000000000000" pitchFamily="2" charset="0"/>
              </a:rPr>
              <a:t>Vận</a:t>
            </a:r>
            <a:r>
              <a:rPr lang="en-US" altLang="en-US" sz="2800" b="1" dirty="0">
                <a:solidFill>
                  <a:srgbClr val="3DB043"/>
                </a:solidFill>
                <a:latin typeface="#9Slide04 HLT Aquus" panose="00000500000000000000" pitchFamily="2" charset="0"/>
              </a:rPr>
              <a:t> </a:t>
            </a:r>
            <a:r>
              <a:rPr lang="en-US" altLang="en-US" sz="2800" b="1" dirty="0" err="1">
                <a:solidFill>
                  <a:srgbClr val="3DB043"/>
                </a:solidFill>
                <a:latin typeface="#9Slide04 HLT Aquus" panose="00000500000000000000" pitchFamily="2" charset="0"/>
              </a:rPr>
              <a:t>dụng</a:t>
            </a:r>
            <a:endParaRPr lang="en-US" altLang="en-US" sz="2800" b="1" dirty="0">
              <a:solidFill>
                <a:srgbClr val="3DB043"/>
              </a:solidFill>
              <a:latin typeface="#9Slide04 HLT Aquus" panose="00000500000000000000" pitchFamily="2" charset="0"/>
            </a:endParaRPr>
          </a:p>
        </p:txBody>
      </p:sp>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
          <p:cNvSpPr>
            <a:spLocks noChangeArrowheads="1"/>
          </p:cNvSpPr>
          <p:nvPr/>
        </p:nvSpPr>
        <p:spPr bwMode="auto">
          <a:xfrm>
            <a:off x="1120806" y="3118844"/>
            <a:ext cx="7829550" cy="923330"/>
          </a:xfrm>
          <a:prstGeom prst="rect">
            <a:avLst/>
          </a:pr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r>
              <a:rPr lang="en-US" sz="2800" b="1" dirty="0" smtClean="0">
                <a:solidFill>
                  <a:srgbClr val="339966"/>
                </a:solidFill>
                <a:latin typeface="Times New Roman" panose="02020603050405020304" pitchFamily="18" charset="0"/>
              </a:rPr>
              <a:t>2. </a:t>
            </a:r>
            <a:r>
              <a:rPr lang="en-US" sz="2800" b="1" dirty="0" err="1" smtClean="0">
                <a:solidFill>
                  <a:srgbClr val="339966"/>
                </a:solidFill>
                <a:latin typeface="Times New Roman" panose="02020603050405020304" pitchFamily="18" charset="0"/>
              </a:rPr>
              <a:t>Nếu</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được</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mua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một</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loại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bếp</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điện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cho</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gia</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đình</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Em</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sẽ</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bếp</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nào</a:t>
            </a:r>
            <a:r>
              <a:rPr lang="en-US" sz="2800" b="1" dirty="0" smtClean="0">
                <a:solidFill>
                  <a:srgbClr val="339966"/>
                </a:solidFill>
                <a:latin typeface="Times New Roman" panose="02020603050405020304" pitchFamily="18" charset="0"/>
              </a:rPr>
              <a:t>? </a:t>
            </a:r>
            <a:r>
              <a:rPr lang="en-US" sz="2800" b="1" dirty="0" err="1" smtClean="0">
                <a:solidFill>
                  <a:srgbClr val="339966"/>
                </a:solidFill>
                <a:latin typeface="Times New Roman" panose="02020603050405020304" pitchFamily="18" charset="0"/>
              </a:rPr>
              <a:t>Giải</a:t>
            </a:r>
            <a:r>
              <a:rPr lang="en-US" sz="2800" b="1" dirty="0" smtClean="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thích</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sự</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lựa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chọn</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của</a:t>
            </a:r>
            <a:r>
              <a:rPr lang="en-US" sz="2800" b="1" dirty="0">
                <a:solidFill>
                  <a:srgbClr val="339966"/>
                </a:solidFill>
                <a:latin typeface="Times New Roman" panose="02020603050405020304" pitchFamily="18" charset="0"/>
              </a:rPr>
              <a:t> </a:t>
            </a:r>
            <a:r>
              <a:rPr lang="en-US" sz="2800" b="1" dirty="0" err="1">
                <a:solidFill>
                  <a:srgbClr val="339966"/>
                </a:solidFill>
                <a:latin typeface="Times New Roman" panose="02020603050405020304" pitchFamily="18" charset="0"/>
              </a:rPr>
              <a:t>em</a:t>
            </a:r>
            <a:endParaRPr lang="en-US" sz="2800" b="1" dirty="0">
              <a:solidFill>
                <a:srgbClr val="339966"/>
              </a:solidFill>
              <a:latin typeface="Times New Roman" panose="02020603050405020304" pitchFamily="18" charset="0"/>
            </a:endParaRPr>
          </a:p>
        </p:txBody>
      </p:sp>
    </p:spTree>
    <p:extLst>
      <p:ext uri="{BB962C8B-B14F-4D97-AF65-F5344CB8AC3E}">
        <p14:creationId xmlns:p14="http://schemas.microsoft.com/office/powerpoint/2010/main" val="376915023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fade">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fade">
                                      <p:cBhvr>
                                        <p:cTn id="12" dur="500"/>
                                        <p:tgtEl>
                                          <p:spTgt spid="204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2362200"/>
            <a:ext cx="5566130" cy="1066892"/>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38200" y="3352800"/>
            <a:ext cx="1959429" cy="11430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52055" y="1108364"/>
            <a:ext cx="1959429" cy="11430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810000" y="1305791"/>
            <a:ext cx="1959429" cy="11430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1600" y="3429092"/>
            <a:ext cx="1959429" cy="11430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72200" y="914400"/>
            <a:ext cx="1959429" cy="11430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332792" y="4402282"/>
            <a:ext cx="1959429" cy="11430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769429" y="5372284"/>
            <a:ext cx="1959429" cy="11430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23594" y="2743200"/>
            <a:ext cx="1959429" cy="11430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07289" y="5468990"/>
            <a:ext cx="1959429" cy="1143000"/>
          </a:xfrm>
          <a:prstGeom prst="rect">
            <a:avLst/>
          </a:prstGeom>
        </p:spPr>
      </p:pic>
    </p:spTree>
    <p:extLst>
      <p:ext uri="{BB962C8B-B14F-4D97-AF65-F5344CB8AC3E}">
        <p14:creationId xmlns:p14="http://schemas.microsoft.com/office/powerpoint/2010/main" val="6999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repeatCount="indefinite"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repeatCount="indefinite"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repeatCount="indefinite"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repeatCount="indefinite"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repeatCount="indefinite"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repeatCount="indefinite"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repeatCount="indefinite"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Nhận</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nêu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chức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bộ</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phận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chính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endParaRPr lang="en-US" sz="3200" dirty="0">
              <a:solidFill>
                <a:srgbClr val="0070C0"/>
              </a:solidFill>
              <a:ea typeface="+mj-ea"/>
              <a:cs typeface="Times New Roman" panose="02020603050405020304" pitchFamily="18" charset="0"/>
            </a:endParaRPr>
          </a:p>
          <a:p>
            <a:r>
              <a:rPr lang="en-US" dirty="0"/>
              <a:t> </a:t>
            </a:r>
          </a:p>
          <a:p>
            <a:r>
              <a:rPr lang="en-US" dirty="0"/>
              <a:t>  </a:t>
            </a:r>
          </a:p>
        </p:txBody>
      </p:sp>
      <p:sp>
        <p:nvSpPr>
          <p:cNvPr id="9" name="Text Box 11"/>
          <p:cNvSpPr txBox="1">
            <a:spLocks noChangeArrowheads="1"/>
          </p:cNvSpPr>
          <p:nvPr/>
        </p:nvSpPr>
        <p:spPr bwMode="auto">
          <a:xfrm>
            <a:off x="609600" y="2895600"/>
            <a:ext cx="8153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2800" dirty="0" smtClean="0">
                <a:solidFill>
                  <a:srgbClr val="0000FF"/>
                </a:solidFill>
                <a:latin typeface=".VnTime" panose="020B7200000000000000" pitchFamily="34"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Vẽ</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sơ</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đồ</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khối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mô</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tả</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lý</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p>
          <a:p>
            <a:r>
              <a:rPr lang="en-US" dirty="0"/>
              <a:t> </a:t>
            </a:r>
          </a:p>
        </p:txBody>
      </p:sp>
      <p:sp>
        <p:nvSpPr>
          <p:cNvPr id="10" name="Text Box 11"/>
          <p:cNvSpPr txBox="1">
            <a:spLocks noChangeArrowheads="1"/>
          </p:cNvSpPr>
          <p:nvPr/>
        </p:nvSpPr>
        <p:spPr bwMode="auto">
          <a:xfrm>
            <a:off x="495300" y="4314441"/>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3200" dirty="0">
                <a:solidFill>
                  <a:srgbClr val="0070C0"/>
                </a:solidFill>
                <a:ea typeface="+mj-ea"/>
                <a:cs typeface="Times New Roman" panose="02020603050405020304" pitchFamily="18" charset="0"/>
              </a:rPr>
              <a: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Lựa</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bếp</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hồng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ngoại</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endParaRPr lang="en-US" sz="3200" dirty="0">
              <a:solidFill>
                <a:srgbClr val="0070C0"/>
              </a:solidFill>
              <a:ea typeface="+mj-ea"/>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543800" y="162575"/>
            <a:ext cx="914400" cy="996300"/>
          </a:xfrm>
          <a:prstGeom prst="rect">
            <a:avLst/>
          </a:prstGeom>
        </p:spPr>
      </p:pic>
      <p:pic>
        <p:nvPicPr>
          <p:cNvPr id="3" name="Picture 2"/>
          <p:cNvPicPr>
            <a:picLocks noChangeAspect="1"/>
          </p:cNvPicPr>
          <p:nvPr/>
        </p:nvPicPr>
        <p:blipFill>
          <a:blip r:embed="rId3"/>
          <a:stretch>
            <a:fillRect/>
          </a:stretch>
        </p:blipFill>
        <p:spPr>
          <a:xfrm>
            <a:off x="762000" y="355925"/>
            <a:ext cx="609600" cy="609600"/>
          </a:xfrm>
          <a:prstGeom prst="rect">
            <a:avLst/>
          </a:prstGeom>
        </p:spPr>
      </p:pic>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57200" y="3276600"/>
            <a:ext cx="8229600" cy="1143000"/>
          </a:xfrm>
        </p:spPr>
        <p:txBody>
          <a:bodyPr>
            <a:noAutofit/>
          </a:bodyPr>
          <a:lstStyle/>
          <a:p>
            <a:r>
              <a:rPr lang="vi-VN" sz="3200" dirty="0">
                <a:solidFill>
                  <a:srgbClr val="0070C0"/>
                </a:solidFill>
              </a:rPr>
              <a:t>Sử dụng bếp điện để đun nấu có những ưu điểm gì so với các loại bếp khác?  </a:t>
            </a:r>
            <a:r>
              <a:rPr lang="en-US" sz="3200" dirty="0" smtClean="0">
                <a:solidFill>
                  <a:srgbClr val="0070C0"/>
                </a:solidFill>
              </a:rPr>
              <a:t> B</a:t>
            </a:r>
            <a:r>
              <a:rPr lang="vi-VN" sz="3200" dirty="0" smtClean="0">
                <a:solidFill>
                  <a:srgbClr val="0070C0"/>
                </a:solidFill>
              </a:rPr>
              <a:t>ếp </a:t>
            </a:r>
            <a:r>
              <a:rPr lang="vi-VN" sz="3200" dirty="0">
                <a:solidFill>
                  <a:srgbClr val="0070C0"/>
                </a:solidFill>
              </a:rPr>
              <a:t>hồng ngoại hoạt động như thế nào?  Làm thế nào để lựa chọn sử dụng bếp hồng ngoại đúng cách tiết kiệm và an toàn?</a:t>
            </a:r>
            <a:r>
              <a:rPr lang="vi-VN" dirty="0"/>
              <a:t/>
            </a:r>
            <a:br>
              <a:rPr lang="vi-VN" dirty="0"/>
            </a:br>
            <a:r>
              <a:rPr lang="vi-VN" dirty="0"/>
              <a:t/>
            </a:r>
            <a:br>
              <a:rPr lang="vi-VN" dirty="0"/>
            </a:br>
            <a:r>
              <a:rPr lang="vi-VN" dirty="0"/>
              <a:t/>
            </a:r>
            <a:br>
              <a:rPr lang="vi-VN" dirty="0"/>
            </a:br>
            <a:r>
              <a:rPr lang="vi-VN" dirty="0"/>
              <a:t/>
            </a:r>
            <a:br>
              <a:rPr lang="vi-VN" dirty="0"/>
            </a:br>
            <a:r>
              <a:rPr lang="en-US" dirty="0"/>
              <a:t/>
            </a:r>
            <a:br>
              <a:rPr lang="en-US" dirty="0"/>
            </a:br>
            <a:endParaRPr lang="en-US" sz="3200" dirty="0">
              <a:solidFill>
                <a:srgbClr val="0070C0"/>
              </a:solidFill>
            </a:endParaRPr>
          </a:p>
        </p:txBody>
      </p:sp>
      <p:pic>
        <p:nvPicPr>
          <p:cNvPr id="8" name="Picture 7"/>
          <p:cNvPicPr>
            <a:picLocks noChangeAspect="1"/>
          </p:cNvPicPr>
          <p:nvPr/>
        </p:nvPicPr>
        <p:blipFill>
          <a:blip r:embed="rId2"/>
          <a:stretch>
            <a:fillRect/>
          </a:stretch>
        </p:blipFill>
        <p:spPr>
          <a:xfrm>
            <a:off x="457200" y="309643"/>
            <a:ext cx="908383" cy="1072989"/>
          </a:xfrm>
          <a:prstGeom prst="rect">
            <a:avLst/>
          </a:prstGeom>
        </p:spPr>
      </p:pic>
      <p:pic>
        <p:nvPicPr>
          <p:cNvPr id="2" name="Picture 1"/>
          <p:cNvPicPr>
            <a:picLocks noChangeAspect="1"/>
          </p:cNvPicPr>
          <p:nvPr/>
        </p:nvPicPr>
        <p:blipFill>
          <a:blip r:embed="rId3"/>
          <a:stretch>
            <a:fillRect/>
          </a:stretch>
        </p:blipFill>
        <p:spPr>
          <a:xfrm>
            <a:off x="7696200" y="295788"/>
            <a:ext cx="1143000" cy="694812"/>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2143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 </a:t>
            </a:r>
            <a:r>
              <a:rPr lang="en-US" sz="2800" b="1" u="sng" dirty="0" smtClean="0">
                <a:solidFill>
                  <a:srgbClr val="339966"/>
                </a:solidFill>
              </a:rPr>
              <a:t>CẤU TẠO</a:t>
            </a:r>
            <a:endParaRPr lang="en-US" altLang="vi-VN" sz="2800" b="1" u="sng" dirty="0">
              <a:solidFill>
                <a:srgbClr val="339966"/>
              </a:solidFill>
            </a:endParaRPr>
          </a:p>
        </p:txBody>
      </p:sp>
      <p:sp>
        <p:nvSpPr>
          <p:cNvPr id="24" name="Rectangle 23"/>
          <p:cNvSpPr/>
          <p:nvPr/>
        </p:nvSpPr>
        <p:spPr>
          <a:xfrm>
            <a:off x="361950" y="896002"/>
            <a:ext cx="7315200" cy="954107"/>
          </a:xfrm>
          <a:prstGeom prst="rect">
            <a:avLst/>
          </a:prstGeom>
        </p:spPr>
        <p:txBody>
          <a:bodyPr wrap="square">
            <a:spAutoFit/>
          </a:bodyPr>
          <a:lstStyle/>
          <a:p>
            <a:r>
              <a:rPr lang="en-US" sz="2800" smtClean="0">
                <a:solidFill>
                  <a:srgbClr val="0070C0"/>
                </a:solidFill>
                <a:latin typeface="Times New Roman" panose="02020603050405020304" pitchFamily="18" charset="0"/>
                <a:cs typeface="Times New Roman" panose="02020603050405020304" pitchFamily="18" charset="0"/>
              </a:rPr>
              <a:t>-Mặt bếp: là nơi đặt nồi nấu, có chức năng dẫn nhiệt, thường được làm bằng kính chịu nhiệt.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54550" y="1850109"/>
            <a:ext cx="8423483" cy="954107"/>
          </a:xfrm>
          <a:prstGeom prst="rect">
            <a:avLst/>
          </a:prstGeom>
        </p:spPr>
        <p:txBody>
          <a:bodyPr wrap="square">
            <a:spAutoFit/>
          </a:bodyPr>
          <a:lstStyle/>
          <a:p>
            <a:r>
              <a:rPr lang="en-US" sz="2800" smtClean="0">
                <a:solidFill>
                  <a:srgbClr val="0070C0"/>
                </a:solidFill>
                <a:latin typeface="Times New Roman" panose="02020603050405020304" pitchFamily="18" charset="0"/>
                <a:cs typeface="Times New Roman" panose="02020603050405020304" pitchFamily="18" charset="0"/>
              </a:rPr>
              <a:t>-Bảng </a:t>
            </a:r>
            <a:r>
              <a:rPr lang="en-US" sz="2800" err="1">
                <a:solidFill>
                  <a:srgbClr val="0070C0"/>
                </a:solidFill>
                <a:latin typeface="Times New Roman" panose="02020603050405020304" pitchFamily="18" charset="0"/>
                <a:cs typeface="Times New Roman" panose="02020603050405020304" pitchFamily="18" charset="0"/>
              </a:rPr>
              <a:t>điều</a:t>
            </a:r>
            <a:r>
              <a:rPr lang="en-US" sz="2800">
                <a:solidFill>
                  <a:srgbClr val="0070C0"/>
                </a:solidFill>
                <a:latin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cs typeface="Times New Roman" panose="02020603050405020304" pitchFamily="18" charset="0"/>
              </a:rPr>
              <a:t>khiển: Là  nơi điều chỉnh nhiệt độ, chế độ nấu của bếp. </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242125" y="2715469"/>
            <a:ext cx="7599218" cy="1384995"/>
          </a:xfrm>
          <a:prstGeom prst="rect">
            <a:avLst/>
          </a:prstGeom>
        </p:spPr>
        <p:txBody>
          <a:bodyPr wrap="square">
            <a:spAutoFit/>
          </a:bodyPr>
          <a:lstStyle/>
          <a:p>
            <a:r>
              <a:rPr lang="en-US" sz="2800" smtClean="0">
                <a:solidFill>
                  <a:srgbClr val="0070C0"/>
                </a:solidFill>
                <a:latin typeface="Times New Roman" panose="02020603050405020304" pitchFamily="18" charset="0"/>
                <a:cs typeface="Times New Roman" panose="02020603050405020304" pitchFamily="18" charset="0"/>
              </a:rPr>
              <a:t>-Thân bếp: là toàn bộ phần bên dưới của bếp, có chức năng bao kín và bảo vệ các bộ phận bên trong</a:t>
            </a:r>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72215" y="3635956"/>
            <a:ext cx="8427714" cy="1815882"/>
          </a:xfrm>
          <a:prstGeom prst="rect">
            <a:avLst/>
          </a:prstGeom>
        </p:spPr>
        <p:txBody>
          <a:bodyPr wrap="square">
            <a:spAutoFit/>
          </a:bodyPr>
          <a:lstStyle/>
          <a:p>
            <a:r>
              <a:rPr lang="en-US"/>
              <a:t> </a:t>
            </a:r>
            <a:r>
              <a:rPr lang="en-US" smtClean="0"/>
              <a:t>-</a:t>
            </a:r>
            <a:r>
              <a:rPr lang="en-US" sz="2800" smtClean="0">
                <a:solidFill>
                  <a:srgbClr val="0070C0"/>
                </a:solidFill>
                <a:latin typeface="Times New Roman" panose="02020603050405020304" pitchFamily="18" charset="0"/>
                <a:cs typeface="Times New Roman" panose="02020603050405020304" pitchFamily="18" charset="0"/>
              </a:rPr>
              <a:t>Mâm </a:t>
            </a:r>
            <a:r>
              <a:rPr lang="en-US" sz="2800" dirty="0" err="1" smtClean="0">
                <a:solidFill>
                  <a:srgbClr val="0070C0"/>
                </a:solidFill>
                <a:latin typeface="Times New Roman" panose="02020603050405020304" pitchFamily="18" charset="0"/>
                <a:cs typeface="Times New Roman" panose="02020603050405020304" pitchFamily="18" charset="0"/>
              </a:rPr>
              <a:t>nhiệt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err="1" smtClean="0">
                <a:solidFill>
                  <a:srgbClr val="0070C0"/>
                </a:solidFill>
                <a:latin typeface="Times New Roman" panose="02020603050405020304" pitchFamily="18" charset="0"/>
                <a:cs typeface="Times New Roman" panose="02020603050405020304" pitchFamily="18" charset="0"/>
              </a:rPr>
              <a:t>hồng</a:t>
            </a:r>
            <a:r>
              <a:rPr lang="en-US" sz="2800" smtClean="0">
                <a:solidFill>
                  <a:srgbClr val="0070C0"/>
                </a:solidFill>
                <a:latin typeface="Times New Roman" panose="02020603050405020304" pitchFamily="18" charset="0"/>
                <a:cs typeface="Times New Roman" panose="02020603050405020304" pitchFamily="18" charset="0"/>
              </a:rPr>
              <a:t> ngoại: là phần nằm phía trong thân bếp và sát với mặt bếp, có chức năng cung cấp nhiệt cho bếp</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vi-VN" sz="2800" dirty="0" smtClean="0">
                <a:solidFill>
                  <a:srgbClr val="0070C0"/>
                </a:solidFill>
                <a:latin typeface="Times New Roman" panose="02020603050405020304" pitchFamily="18" charset="0"/>
                <a:cs typeface="Times New Roman" panose="02020603050405020304" pitchFamily="18" charset="0"/>
              </a:rPr>
              <a:t/>
            </a:r>
            <a:br>
              <a:rPr lang="vi-VN" sz="2800" dirty="0" smtClean="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b="10176"/>
          <a:stretch/>
        </p:blipFill>
        <p:spPr>
          <a:xfrm>
            <a:off x="2550909" y="4809808"/>
            <a:ext cx="5938464" cy="1634585"/>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1+#ppt_w/2"/>
                                          </p:val>
                                        </p:tav>
                                        <p:tav tm="100000">
                                          <p:val>
                                            <p:strVal val="#ppt_x"/>
                                          </p:val>
                                        </p:tav>
                                      </p:tavLst>
                                    </p:anim>
                                    <p:anim calcmode="lin" valueType="num">
                                      <p:cBhvr additive="base">
                                        <p:cTn id="1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1+#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1+#ppt_w/2"/>
                                          </p:val>
                                        </p:tav>
                                        <p:tav tm="100000">
                                          <p:val>
                                            <p:strVal val="#ppt_x"/>
                                          </p:val>
                                        </p:tav>
                                      </p:tavLst>
                                    </p:anim>
                                    <p:anim calcmode="lin" valueType="num">
                                      <p:cBhvr additive="base">
                                        <p:cTn id="3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3" name="Oval 2"/>
          <p:cNvSpPr/>
          <p:nvPr/>
        </p:nvSpPr>
        <p:spPr bwMode="auto">
          <a:xfrm>
            <a:off x="609600" y="334963"/>
            <a:ext cx="914400" cy="884237"/>
          </a:xfrm>
          <a:prstGeom prst="ellipse">
            <a:avLst/>
          </a:prstGeom>
          <a:solidFill>
            <a:srgbClr val="2828F3"/>
          </a:solidFill>
          <a:ln w="9525" cap="flat" cmpd="sng" algn="ctr">
            <a:noFill/>
            <a:prstDash val="solid"/>
            <a:round/>
            <a:headEnd type="none" w="med" len="med"/>
            <a:tailEnd type="none" w="med" len="med"/>
          </a:ln>
        </p:spPr>
        <p:txBody>
          <a:bodyPr/>
          <a:lstStyle/>
          <a:p>
            <a:pPr>
              <a:defRPr/>
            </a:pPr>
            <a:endParaRPr lang="en-US" sz="14200" dirty="0">
              <a:solidFill>
                <a:schemeClr val="bg1"/>
              </a:solidFill>
              <a:latin typeface="UVN Ke Chuyen1" panose="03030602030607080B05" pitchFamily="66" charset="0"/>
            </a:endParaRPr>
          </a:p>
        </p:txBody>
      </p:sp>
      <p:sp>
        <p:nvSpPr>
          <p:cNvPr id="11269" name="Freeform 15"/>
          <p:cNvSpPr>
            <a:spLocks/>
          </p:cNvSpPr>
          <p:nvPr/>
        </p:nvSpPr>
        <p:spPr bwMode="auto">
          <a:xfrm>
            <a:off x="1049338" y="376238"/>
            <a:ext cx="379412" cy="801687"/>
          </a:xfrm>
          <a:custGeom>
            <a:avLst/>
            <a:gdLst>
              <a:gd name="T0" fmla="*/ 0 w 380990"/>
              <a:gd name="T1" fmla="*/ 0 h 800806"/>
              <a:gd name="T2" fmla="*/ 110311 w 380990"/>
              <a:gd name="T3" fmla="*/ 0 h 800806"/>
              <a:gd name="T4" fmla="*/ 110311 w 380990"/>
              <a:gd name="T5" fmla="*/ 514663 h 800806"/>
              <a:gd name="T6" fmla="*/ 126298 w 380990"/>
              <a:gd name="T7" fmla="*/ 514663 h 800806"/>
              <a:gd name="T8" fmla="*/ 152102 w 380990"/>
              <a:gd name="T9" fmla="*/ 642713 h 800806"/>
              <a:gd name="T10" fmla="*/ 252554 w 380990"/>
              <a:gd name="T11" fmla="*/ 555553 h 800806"/>
              <a:gd name="T12" fmla="*/ 251343 w 380990"/>
              <a:gd name="T13" fmla="*/ 463733 h 800806"/>
              <a:gd name="T14" fmla="*/ 356890 w 380990"/>
              <a:gd name="T15" fmla="*/ 375390 h 800806"/>
              <a:gd name="T16" fmla="*/ 364938 w 380990"/>
              <a:gd name="T17" fmla="*/ 629601 h 800806"/>
              <a:gd name="T18" fmla="*/ 112286 w 380990"/>
              <a:gd name="T19" fmla="*/ 775511 h 800806"/>
              <a:gd name="T20" fmla="*/ 30516 w 380990"/>
              <a:gd name="T21" fmla="*/ 669965 h 800806"/>
              <a:gd name="T22" fmla="*/ 21225 w 380990"/>
              <a:gd name="T23" fmla="*/ 639699 h 800806"/>
              <a:gd name="T24" fmla="*/ 0 w 380990"/>
              <a:gd name="T25" fmla="*/ 639699 h 800806"/>
              <a:gd name="T26" fmla="*/ 0 w 380990"/>
              <a:gd name="T27" fmla="*/ 514663 h 8008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0990" h="800806">
                <a:moveTo>
                  <a:pt x="0" y="0"/>
                </a:moveTo>
                <a:lnTo>
                  <a:pt x="110311" y="0"/>
                </a:lnTo>
                <a:lnTo>
                  <a:pt x="110311" y="514663"/>
                </a:lnTo>
                <a:lnTo>
                  <a:pt x="126298" y="514663"/>
                </a:lnTo>
                <a:cubicBezTo>
                  <a:pt x="126298" y="565089"/>
                  <a:pt x="135863" y="612556"/>
                  <a:pt x="152102" y="642713"/>
                </a:cubicBezTo>
                <a:cubicBezTo>
                  <a:pt x="188541" y="710384"/>
                  <a:pt x="240918" y="664936"/>
                  <a:pt x="252554" y="555553"/>
                </a:cubicBezTo>
                <a:cubicBezTo>
                  <a:pt x="255771" y="525311"/>
                  <a:pt x="255350" y="493385"/>
                  <a:pt x="251343" y="463733"/>
                </a:cubicBezTo>
                <a:lnTo>
                  <a:pt x="356890" y="375390"/>
                </a:lnTo>
                <a:cubicBezTo>
                  <a:pt x="385907" y="453570"/>
                  <a:pt x="388885" y="547639"/>
                  <a:pt x="364938" y="629601"/>
                </a:cubicBezTo>
                <a:cubicBezTo>
                  <a:pt x="322380" y="775263"/>
                  <a:pt x="208870" y="840817"/>
                  <a:pt x="112286" y="775511"/>
                </a:cubicBezTo>
                <a:cubicBezTo>
                  <a:pt x="78116" y="752407"/>
                  <a:pt x="50045" y="715332"/>
                  <a:pt x="30516" y="669965"/>
                </a:cubicBezTo>
                <a:lnTo>
                  <a:pt x="21225" y="639699"/>
                </a:lnTo>
                <a:lnTo>
                  <a:pt x="0" y="639699"/>
                </a:lnTo>
                <a:lnTo>
                  <a:pt x="0" y="514663"/>
                </a:lnTo>
                <a:lnTo>
                  <a:pt x="0" y="0"/>
                </a:lnTo>
                <a:close/>
              </a:path>
            </a:pathLst>
          </a:custGeom>
          <a:solidFill>
            <a:schemeClr val="bg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Oval 5"/>
          <p:cNvSpPr/>
          <p:nvPr/>
        </p:nvSpPr>
        <p:spPr bwMode="auto">
          <a:xfrm flipH="1">
            <a:off x="1019175" y="177800"/>
            <a:ext cx="203200" cy="239713"/>
          </a:xfrm>
          <a:prstGeom prst="ellipse">
            <a:avLst/>
          </a:prstGeom>
          <a:solidFill>
            <a:schemeClr val="accent5">
              <a:lumMod val="50000"/>
            </a:schemeClr>
          </a:solidFill>
          <a:ln w="9525" cap="flat" cmpd="sng" algn="ctr">
            <a:noFill/>
            <a:prstDash val="solid"/>
            <a:round/>
            <a:headEnd type="none" w="med" len="med"/>
            <a:tailEnd type="none" w="med" len="med"/>
          </a:ln>
        </p:spPr>
        <p:txBody>
          <a:bodyPr/>
          <a:lstStyle/>
          <a:p>
            <a:pPr>
              <a:defRPr/>
            </a:pPr>
            <a:endParaRPr lang="en-US"/>
          </a:p>
        </p:txBody>
      </p:sp>
      <p:sp>
        <p:nvSpPr>
          <p:cNvPr id="11271" name="Freeform 19"/>
          <p:cNvSpPr>
            <a:spLocks/>
          </p:cNvSpPr>
          <p:nvPr/>
        </p:nvSpPr>
        <p:spPr bwMode="auto">
          <a:xfrm>
            <a:off x="1333500" y="22225"/>
            <a:ext cx="381000" cy="381000"/>
          </a:xfrm>
          <a:custGeom>
            <a:avLst/>
            <a:gdLst>
              <a:gd name="T0" fmla="*/ 190495 w 380990"/>
              <a:gd name="T1" fmla="*/ 0 h 380991"/>
              <a:gd name="T2" fmla="*/ 236214 w 380990"/>
              <a:gd name="T3" fmla="*/ 0 h 380991"/>
              <a:gd name="T4" fmla="*/ 236214 w 380990"/>
              <a:gd name="T5" fmla="*/ 144777 h 380991"/>
              <a:gd name="T6" fmla="*/ 380990 w 380990"/>
              <a:gd name="T7" fmla="*/ 144777 h 380991"/>
              <a:gd name="T8" fmla="*/ 380990 w 380990"/>
              <a:gd name="T9" fmla="*/ 190496 h 380991"/>
              <a:gd name="T10" fmla="*/ 236214 w 380990"/>
              <a:gd name="T11" fmla="*/ 190496 h 380991"/>
              <a:gd name="T12" fmla="*/ 236214 w 380990"/>
              <a:gd name="T13" fmla="*/ 380991 h 380991"/>
              <a:gd name="T14" fmla="*/ 190495 w 380990"/>
              <a:gd name="T15" fmla="*/ 380991 h 380991"/>
              <a:gd name="T16" fmla="*/ 190495 w 380990"/>
              <a:gd name="T17" fmla="*/ 190496 h 380991"/>
              <a:gd name="T18" fmla="*/ 0 w 380990"/>
              <a:gd name="T19" fmla="*/ 190496 h 380991"/>
              <a:gd name="T20" fmla="*/ 0 w 380990"/>
              <a:gd name="T21" fmla="*/ 144777 h 380991"/>
              <a:gd name="T22" fmla="*/ 190495 w 380990"/>
              <a:gd name="T23" fmla="*/ 144777 h 3809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990" h="380991">
                <a:moveTo>
                  <a:pt x="190495" y="0"/>
                </a:moveTo>
                <a:lnTo>
                  <a:pt x="236214" y="0"/>
                </a:lnTo>
                <a:lnTo>
                  <a:pt x="236214" y="144777"/>
                </a:lnTo>
                <a:lnTo>
                  <a:pt x="380990" y="144777"/>
                </a:lnTo>
                <a:lnTo>
                  <a:pt x="380990" y="190496"/>
                </a:lnTo>
                <a:lnTo>
                  <a:pt x="236214" y="190496"/>
                </a:lnTo>
                <a:lnTo>
                  <a:pt x="236214" y="380991"/>
                </a:lnTo>
                <a:lnTo>
                  <a:pt x="190495" y="380991"/>
                </a:lnTo>
                <a:lnTo>
                  <a:pt x="190495" y="190496"/>
                </a:lnTo>
                <a:lnTo>
                  <a:pt x="0" y="190496"/>
                </a:lnTo>
                <a:lnTo>
                  <a:pt x="0" y="144777"/>
                </a:lnTo>
                <a:lnTo>
                  <a:pt x="190495" y="144777"/>
                </a:lnTo>
                <a:lnTo>
                  <a:pt x="190495" y="0"/>
                </a:lnTo>
                <a:close/>
              </a:path>
            </a:pathLst>
          </a:custGeom>
          <a:solidFill>
            <a:srgbClr val="0000F1"/>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457200" y="1752600"/>
            <a:ext cx="561975"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26573" y="1297238"/>
            <a:ext cx="7239000" cy="1815882"/>
          </a:xfrm>
          <a:prstGeom prst="rect">
            <a:avLst/>
          </a:prstGeom>
        </p:spPr>
        <p:txBody>
          <a:bodyPr wrap="square">
            <a:spAutoFit/>
          </a:bodyPr>
          <a:lstStyle/>
          <a:p>
            <a:r>
              <a:rPr lang="vi-VN" sz="2800" dirty="0">
                <a:solidFill>
                  <a:srgbClr val="00B050"/>
                </a:solidFill>
                <a:latin typeface="Times New Roman" panose="02020603050405020304" pitchFamily="18" charset="0"/>
              </a:rPr>
              <a:t>  Ngoài bếp hồng </a:t>
            </a:r>
            <a:r>
              <a:rPr lang="vi-VN" sz="2800" dirty="0" smtClean="0">
                <a:solidFill>
                  <a:srgbClr val="00B050"/>
                </a:solidFill>
                <a:latin typeface="Times New Roman" panose="02020603050405020304" pitchFamily="18" charset="0"/>
              </a:rPr>
              <a:t>ngoại</a:t>
            </a:r>
            <a:r>
              <a:rPr lang="en-US" sz="2800" dirty="0" smtClean="0">
                <a:solidFill>
                  <a:srgbClr val="00B050"/>
                </a:solidFill>
                <a:latin typeface="Times New Roman" panose="02020603050405020304" pitchFamily="18" charset="0"/>
              </a:rPr>
              <a:t>,</a:t>
            </a:r>
            <a:r>
              <a:rPr lang="vi-VN" sz="2800" dirty="0" smtClean="0">
                <a:solidFill>
                  <a:srgbClr val="00B050"/>
                </a:solidFill>
                <a:latin typeface="Times New Roman" panose="02020603050405020304" pitchFamily="18" charset="0"/>
              </a:rPr>
              <a:t> </a:t>
            </a:r>
            <a:r>
              <a:rPr lang="vi-VN" sz="2800" dirty="0">
                <a:solidFill>
                  <a:srgbClr val="00B050"/>
                </a:solidFill>
                <a:latin typeface="Times New Roman" panose="02020603050405020304" pitchFamily="18" charset="0"/>
              </a:rPr>
              <a:t>bếp từ cũng là một loại bếp được sử dụng phổ biến hiện nay. </a:t>
            </a:r>
            <a:r>
              <a:rPr lang="en-US" sz="2800" dirty="0" smtClean="0">
                <a:solidFill>
                  <a:srgbClr val="00B050"/>
                </a:solidFill>
                <a:latin typeface="Times New Roman" panose="02020603050405020304" pitchFamily="18" charset="0"/>
              </a:rPr>
              <a:t>B</a:t>
            </a:r>
            <a:r>
              <a:rPr lang="vi-VN" sz="2800" dirty="0" smtClean="0">
                <a:solidFill>
                  <a:srgbClr val="00B050"/>
                </a:solidFill>
                <a:latin typeface="Times New Roman" panose="02020603050405020304" pitchFamily="18" charset="0"/>
              </a:rPr>
              <a:t>ếp </a:t>
            </a:r>
            <a:r>
              <a:rPr lang="vi-VN" sz="2800" dirty="0">
                <a:solidFill>
                  <a:srgbClr val="00B050"/>
                </a:solidFill>
                <a:latin typeface="Times New Roman" panose="02020603050405020304" pitchFamily="18" charset="0"/>
              </a:rPr>
              <a:t>từ có cấu tạo tương tự bếp hồng ngoại. </a:t>
            </a:r>
            <a:r>
              <a:rPr lang="en-US" sz="2800" dirty="0" smtClean="0">
                <a:solidFill>
                  <a:srgbClr val="00B050"/>
                </a:solidFill>
                <a:latin typeface="Times New Roman" panose="02020603050405020304" pitchFamily="18" charset="0"/>
              </a:rPr>
              <a:t>Ở </a:t>
            </a:r>
            <a:r>
              <a:rPr lang="vi-VN" sz="2800" dirty="0" smtClean="0">
                <a:solidFill>
                  <a:srgbClr val="00B050"/>
                </a:solidFill>
                <a:latin typeface="Times New Roman" panose="02020603050405020304" pitchFamily="18" charset="0"/>
              </a:rPr>
              <a:t>bếp </a:t>
            </a:r>
            <a:r>
              <a:rPr lang="vi-VN" sz="2800" dirty="0">
                <a:solidFill>
                  <a:srgbClr val="00B050"/>
                </a:solidFill>
                <a:latin typeface="Times New Roman" panose="02020603050405020304" pitchFamily="18" charset="0"/>
              </a:rPr>
              <a:t>từ mâm từ có chức năng cung cấp nhiệt cho bếp</a:t>
            </a:r>
            <a:endParaRPr lang="en-US" sz="2800" dirty="0">
              <a:solidFill>
                <a:srgbClr val="00B050"/>
              </a:solidFill>
              <a:latin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3312436" y="4328198"/>
            <a:ext cx="2619375" cy="1743075"/>
          </a:xfrm>
          <a:prstGeom prst="rect">
            <a:avLst/>
          </a:prstGeom>
        </p:spPr>
      </p:pic>
      <p:pic>
        <p:nvPicPr>
          <p:cNvPr id="2" name="Picture 1"/>
          <p:cNvPicPr>
            <a:picLocks noChangeAspect="1"/>
          </p:cNvPicPr>
          <p:nvPr/>
        </p:nvPicPr>
        <p:blipFill>
          <a:blip r:embed="rId3"/>
          <a:stretch>
            <a:fillRect/>
          </a:stretch>
        </p:blipFill>
        <p:spPr>
          <a:xfrm>
            <a:off x="7983682" y="269947"/>
            <a:ext cx="609600" cy="609600"/>
          </a:xfrm>
          <a:prstGeom prst="rect">
            <a:avLst/>
          </a:prstGeom>
        </p:spPr>
      </p:pic>
    </p:spTree>
    <p:extLst>
      <p:ext uri="{BB962C8B-B14F-4D97-AF65-F5344CB8AC3E}">
        <p14:creationId xmlns:p14="http://schemas.microsoft.com/office/powerpoint/2010/main" val="3714663294"/>
      </p:ext>
    </p:extLst>
  </p:cSld>
  <p:clrMapOvr>
    <a:masterClrMapping/>
  </p:clrMapOvr>
  <p:transition spd="slow" advClick="0">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4695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 </a:t>
            </a:r>
            <a:r>
              <a:rPr lang="en-US" sz="2800" b="1" u="sng" dirty="0" smtClean="0">
                <a:solidFill>
                  <a:srgbClr val="339966"/>
                </a:solidFill>
              </a:rPr>
              <a:t>NGUYÊN LÝ LÀM VIỆC</a:t>
            </a:r>
            <a:endParaRPr lang="en-US" altLang="vi-VN" sz="2800" b="1" u="sng" dirty="0">
              <a:solidFill>
                <a:srgbClr val="339966"/>
              </a:solidFill>
            </a:endParaRPr>
          </a:p>
        </p:txBody>
      </p:sp>
      <p:sp>
        <p:nvSpPr>
          <p:cNvPr id="24" name="Rectangle 23"/>
          <p:cNvSpPr/>
          <p:nvPr/>
        </p:nvSpPr>
        <p:spPr>
          <a:xfrm>
            <a:off x="990600" y="800417"/>
            <a:ext cx="4572000" cy="1815882"/>
          </a:xfrm>
          <a:prstGeom prst="rect">
            <a:avLst/>
          </a:prstGeom>
        </p:spPr>
        <p:txBody>
          <a:bodyPr>
            <a:spAutoFit/>
          </a:bodyPr>
          <a:lstStyle/>
          <a:p>
            <a:r>
              <a:rPr lang="vi-VN" sz="2800" dirty="0" smtClean="0">
                <a:solidFill>
                  <a:srgbClr val="0070C0"/>
                </a:solidFill>
                <a:latin typeface="Times New Roman" panose="02020603050405020304" pitchFamily="18" charset="0"/>
                <a:cs typeface="Times New Roman" panose="02020603050405020304" pitchFamily="18" charset="0"/>
              </a:rPr>
              <a:t>Khi </a:t>
            </a:r>
            <a:r>
              <a:rPr lang="vi-VN" sz="2800" dirty="0">
                <a:solidFill>
                  <a:srgbClr val="0070C0"/>
                </a:solidFill>
                <a:latin typeface="Times New Roman" panose="02020603050405020304" pitchFamily="18" charset="0"/>
                <a:cs typeface="Times New Roman" panose="02020603050405020304" pitchFamily="18" charset="0"/>
              </a:rPr>
              <a:t>được cấp điện, mâm nhiệt hồng ngoại  nóng lên, truyền nhiệt tới nồi nấu và làm chín thức ăn</a:t>
            </a:r>
            <a:r>
              <a:rPr lang="en-US" sz="2800" dirty="0">
                <a:solidFill>
                  <a:srgbClr val="0070C0"/>
                </a:solidFill>
                <a:latin typeface="Times New Roman" panose="02020603050405020304" pitchFamily="18" charset="0"/>
                <a:cs typeface="Times New Roman" panose="02020603050405020304" pitchFamily="18" charset="0"/>
              </a:rPr>
              <a:t> </a:t>
            </a:r>
          </a:p>
        </p:txBody>
      </p:sp>
      <p:pic>
        <p:nvPicPr>
          <p:cNvPr id="11" name="Picture 10" descr="Screen Clipping"/>
          <p:cNvPicPr>
            <a:picLocks noChangeAspect="1"/>
          </p:cNvPicPr>
          <p:nvPr/>
        </p:nvPicPr>
        <p:blipFill rotWithShape="1">
          <a:blip r:embed="rId2">
            <a:extLst>
              <a:ext uri="{28A0092B-C50C-407E-A947-70E740481C1C}">
                <a14:useLocalDpi xmlns:a14="http://schemas.microsoft.com/office/drawing/2010/main" val="0"/>
              </a:ext>
            </a:extLst>
          </a:blip>
          <a:srcRect b="16169"/>
          <a:stretch/>
        </p:blipFill>
        <p:spPr>
          <a:xfrm>
            <a:off x="822444" y="3126463"/>
            <a:ext cx="7487696" cy="3114559"/>
          </a:xfrm>
          <a:prstGeom prst="rect">
            <a:avLst/>
          </a:prstGeom>
        </p:spPr>
      </p:pic>
      <p:pic>
        <p:nvPicPr>
          <p:cNvPr id="2" name="Picture 1"/>
          <p:cNvPicPr>
            <a:picLocks noChangeAspect="1"/>
          </p:cNvPicPr>
          <p:nvPr/>
        </p:nvPicPr>
        <p:blipFill>
          <a:blip r:embed="rId3"/>
          <a:stretch>
            <a:fillRect/>
          </a:stretch>
        </p:blipFill>
        <p:spPr>
          <a:xfrm>
            <a:off x="8005340" y="203200"/>
            <a:ext cx="609600" cy="609600"/>
          </a:xfrm>
          <a:prstGeom prst="rect">
            <a:avLst/>
          </a:prstGeom>
        </p:spPr>
      </p:pic>
    </p:spTree>
    <p:extLst>
      <p:ext uri="{BB962C8B-B14F-4D97-AF65-F5344CB8AC3E}">
        <p14:creationId xmlns:p14="http://schemas.microsoft.com/office/powerpoint/2010/main" val="107328230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sp>
        <p:nvSpPr>
          <p:cNvPr id="14" name="Rectangle 13"/>
          <p:cNvSpPr/>
          <p:nvPr/>
        </p:nvSpPr>
        <p:spPr>
          <a:xfrm>
            <a:off x="1022958" y="1630363"/>
            <a:ext cx="7511442" cy="1815882"/>
          </a:xfrm>
          <a:prstGeom prst="rect">
            <a:avLst/>
          </a:prstGeom>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Việc lựa chọn bếp hồng ngoại cần quan </a:t>
            </a:r>
            <a:r>
              <a:rPr lang="vi-VN" sz="2800">
                <a:solidFill>
                  <a:srgbClr val="0070C0"/>
                </a:solidFill>
                <a:latin typeface="Times New Roman" panose="02020603050405020304" pitchFamily="18" charset="0"/>
                <a:cs typeface="Times New Roman" panose="02020603050405020304" pitchFamily="18" charset="0"/>
              </a:rPr>
              <a:t>tâm </a:t>
            </a:r>
            <a:r>
              <a:rPr lang="vi-VN" sz="2800" smtClean="0">
                <a:solidFill>
                  <a:srgbClr val="0070C0"/>
                </a:solidFill>
                <a:latin typeface="Times New Roman" panose="02020603050405020304" pitchFamily="18" charset="0"/>
                <a:cs typeface="Times New Roman" panose="02020603050405020304" pitchFamily="18" charset="0"/>
              </a:rPr>
              <a:t>đến </a:t>
            </a:r>
            <a:r>
              <a:rPr lang="vi-VN" sz="2800" dirty="0">
                <a:solidFill>
                  <a:srgbClr val="0070C0"/>
                </a:solidFill>
                <a:latin typeface="Times New Roman" panose="02020603050405020304" pitchFamily="18" charset="0"/>
                <a:cs typeface="Times New Roman" panose="02020603050405020304" pitchFamily="18" charset="0"/>
              </a:rPr>
              <a:t>nhu cầu sử dụng điều kiện kinh tế của gia đình để lựa chọn </a:t>
            </a:r>
            <a:r>
              <a:rPr lang="vi-VN" sz="2800">
                <a:solidFill>
                  <a:srgbClr val="0070C0"/>
                </a:solidFill>
                <a:latin typeface="Times New Roman" panose="02020603050405020304" pitchFamily="18" charset="0"/>
                <a:cs typeface="Times New Roman" panose="02020603050405020304" pitchFamily="18" charset="0"/>
              </a:rPr>
              <a:t>chức </a:t>
            </a:r>
            <a:r>
              <a:rPr lang="vi-VN" sz="2800" smtClean="0">
                <a:solidFill>
                  <a:srgbClr val="0070C0"/>
                </a:solidFill>
                <a:latin typeface="Times New Roman" panose="02020603050405020304" pitchFamily="18" charset="0"/>
                <a:cs typeface="Times New Roman" panose="02020603050405020304" pitchFamily="18" charset="0"/>
              </a:rPr>
              <a:t>năng</a:t>
            </a:r>
            <a:r>
              <a:rPr lang="en-US" sz="2800" smtClean="0">
                <a:solidFill>
                  <a:srgbClr val="0070C0"/>
                </a:solidFill>
                <a:latin typeface="Times New Roman" panose="02020603050405020304" pitchFamily="18" charset="0"/>
                <a:cs typeface="Times New Roman" panose="02020603050405020304" pitchFamily="18" charset="0"/>
              </a:rPr>
              <a:t> kiểu dáng</a:t>
            </a:r>
            <a:r>
              <a:rPr lang="vi-VN" sz="280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công suất thương hiệu của bếp</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992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1. </a:t>
            </a:r>
            <a:r>
              <a:rPr lang="en-US" sz="2800" dirty="0" err="1" smtClean="0">
                <a:solidFill>
                  <a:srgbClr val="8DC7B0"/>
                </a:solidFill>
              </a:rPr>
              <a:t>Lựa</a:t>
            </a:r>
            <a:r>
              <a:rPr lang="en-US" sz="2800" dirty="0" smtClean="0">
                <a:solidFill>
                  <a:srgbClr val="8DC7B0"/>
                </a:solidFill>
              </a:rPr>
              <a:t> </a:t>
            </a:r>
            <a:r>
              <a:rPr lang="en-US" sz="2800" dirty="0" err="1">
                <a:solidFill>
                  <a:srgbClr val="8DC7B0"/>
                </a:solidFill>
              </a:rPr>
              <a:t>chọn</a:t>
            </a:r>
            <a:r>
              <a:rPr lang="en-US" sz="2800" dirty="0">
                <a:solidFill>
                  <a:srgbClr val="8DC7B0"/>
                </a:solidFill>
              </a:rPr>
              <a:t> </a:t>
            </a:r>
            <a:endParaRPr lang="en-US" altLang="vi-VN" sz="2800" dirty="0">
              <a:solidFill>
                <a:srgbClr val="8DC7B0"/>
              </a:solidFill>
            </a:endParaRPr>
          </a:p>
        </p:txBody>
      </p:sp>
      <p:pic>
        <p:nvPicPr>
          <p:cNvPr id="10" name="Picture 9"/>
          <p:cNvPicPr>
            <a:picLocks noChangeAspect="1"/>
          </p:cNvPicPr>
          <p:nvPr/>
        </p:nvPicPr>
        <p:blipFill rotWithShape="1">
          <a:blip r:embed="rId2"/>
          <a:srcRect b="10176"/>
          <a:stretch/>
        </p:blipFill>
        <p:spPr>
          <a:xfrm>
            <a:off x="1447800" y="3614006"/>
            <a:ext cx="5938464" cy="3243994"/>
          </a:xfrm>
          <a:prstGeom prst="rect">
            <a:avLst/>
          </a:prstGeom>
        </p:spPr>
      </p:pic>
      <p:pic>
        <p:nvPicPr>
          <p:cNvPr id="2" name="Picture 1"/>
          <p:cNvPicPr>
            <a:picLocks noChangeAspect="1"/>
          </p:cNvPicPr>
          <p:nvPr/>
        </p:nvPicPr>
        <p:blipFill>
          <a:blip r:embed="rId3"/>
          <a:stretch>
            <a:fillRect/>
          </a:stretch>
        </p:blipFill>
        <p:spPr>
          <a:xfrm>
            <a:off x="7924800" y="342675"/>
            <a:ext cx="609600" cy="609600"/>
          </a:xfrm>
          <a:prstGeom prst="rect">
            <a:avLst/>
          </a:prstGeom>
        </p:spPr>
      </p:pic>
    </p:spTree>
    <p:extLst>
      <p:ext uri="{BB962C8B-B14F-4D97-AF65-F5344CB8AC3E}">
        <p14:creationId xmlns:p14="http://schemas.microsoft.com/office/powerpoint/2010/main" val="128606748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13"/>
          <p:cNvSpPr/>
          <p:nvPr/>
        </p:nvSpPr>
        <p:spPr>
          <a:xfrm>
            <a:off x="466739" y="1258676"/>
            <a:ext cx="4572000" cy="1384995"/>
          </a:xfrm>
          <a:prstGeom prst="rect">
            <a:avLst/>
          </a:prstGeom>
        </p:spPr>
        <p:txBody>
          <a:bodyPr>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a)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82073" y="790317"/>
            <a:ext cx="1745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dirty="0" smtClean="0">
                <a:solidFill>
                  <a:srgbClr val="8DC7B0"/>
                </a:solidFill>
              </a:rPr>
              <a:t>2. </a:t>
            </a:r>
            <a:r>
              <a:rPr lang="en-US" sz="2800" dirty="0" err="1" smtClean="0">
                <a:solidFill>
                  <a:srgbClr val="8DC7B0"/>
                </a:solidFill>
              </a:rPr>
              <a:t>Sử</a:t>
            </a:r>
            <a:r>
              <a:rPr lang="en-US" sz="2800" dirty="0" smtClean="0">
                <a:solidFill>
                  <a:srgbClr val="8DC7B0"/>
                </a:solidFill>
              </a:rPr>
              <a:t> </a:t>
            </a:r>
            <a:r>
              <a:rPr lang="en-US" sz="2800" dirty="0" err="1">
                <a:solidFill>
                  <a:srgbClr val="8DC7B0"/>
                </a:solidFill>
              </a:rPr>
              <a:t>dụng</a:t>
            </a:r>
            <a:endParaRPr lang="en-US" altLang="vi-VN" sz="2800" dirty="0">
              <a:solidFill>
                <a:srgbClr val="8DC7B0"/>
              </a:solidFill>
            </a:endParaRPr>
          </a:p>
        </p:txBody>
      </p:sp>
      <p:sp>
        <p:nvSpPr>
          <p:cNvPr id="10" name="Rectangle 9"/>
          <p:cNvSpPr/>
          <p:nvPr/>
        </p:nvSpPr>
        <p:spPr>
          <a:xfrm>
            <a:off x="865174" y="2252713"/>
            <a:ext cx="4572000" cy="954107"/>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Chuẩn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69190" y="4905622"/>
            <a:ext cx="4572000" cy="1661993"/>
          </a:xfrm>
          <a:prstGeom prst="rect">
            <a:avLst/>
          </a:prstGeom>
        </p:spPr>
        <p:txBody>
          <a:bodyPr>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Tắt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endParaRPr lang="vi-VN"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30457" y="3367504"/>
            <a:ext cx="4572000" cy="1661993"/>
          </a:xfrm>
          <a:prstGeom prst="rect">
            <a:avLst/>
          </a:prstGeom>
        </p:spPr>
        <p:txBody>
          <a:bodyPr>
            <a:spAutoFit/>
          </a:bodyPr>
          <a:lstStyle/>
          <a:p>
            <a:r>
              <a:rPr lang="vi-VN" dirty="0"/>
              <a:t> </a:t>
            </a:r>
            <a:r>
              <a:rPr lang="en-US" dirty="0"/>
              <a:t> </a:t>
            </a:r>
            <a:r>
              <a:rPr lang="en-US" sz="2800" dirty="0" err="1" smtClean="0">
                <a:solidFill>
                  <a:srgbClr val="0070C0"/>
                </a:solidFill>
                <a:latin typeface="Times New Roman" panose="02020603050405020304" pitchFamily="18" charset="0"/>
                <a:cs typeface="Times New Roman" panose="02020603050405020304" pitchFamily="18" charset="0"/>
              </a:rPr>
              <a:t>Bật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sz="2800" dirty="0">
                <a:solidFill>
                  <a:srgbClr val="0070C0"/>
                </a:solidFill>
                <a:latin typeface="Times New Roman" panose="02020603050405020304" pitchFamily="18" charset="0"/>
                <a:cs typeface="Times New Roman" panose="02020603050405020304" pitchFamily="18" charset="0"/>
              </a:rPr>
              <a:t> </a:t>
            </a:r>
            <a:br>
              <a:rPr lang="vi-VN" sz="2800" dirty="0">
                <a:solidFill>
                  <a:srgbClr val="0070C0"/>
                </a:solidFill>
                <a:latin typeface="Times New Roman" panose="02020603050405020304" pitchFamily="18" charset="0"/>
                <a:cs typeface="Times New Roman" panose="02020603050405020304" pitchFamily="18" charset="0"/>
              </a:rPr>
            </a:b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916864" y="3312428"/>
            <a:ext cx="1863472" cy="1593194"/>
          </a:xfrm>
          <a:prstGeom prst="rect">
            <a:avLst/>
          </a:prstGeom>
        </p:spPr>
      </p:pic>
      <p:pic>
        <p:nvPicPr>
          <p:cNvPr id="56324" name="Picture 4" descr="8 lưu ý không thể không biết khi dùng bếp hồng ngoạ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0405" y="3157572"/>
            <a:ext cx="3730893" cy="24872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
          <p:cNvSpPr>
            <a:spLocks noChangeArrowheads="1"/>
          </p:cNvSpPr>
          <p:nvPr/>
        </p:nvSpPr>
        <p:spPr bwMode="auto">
          <a:xfrm>
            <a:off x="169863" y="203200"/>
            <a:ext cx="5039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III. </a:t>
            </a:r>
            <a:r>
              <a:rPr lang="en-US" sz="2800" b="1" u="sng" dirty="0" smtClean="0">
                <a:solidFill>
                  <a:srgbClr val="339966"/>
                </a:solidFill>
              </a:rPr>
              <a:t>LỰA CHỌN VÀ SỬ DỤNG</a:t>
            </a:r>
            <a:endParaRPr lang="en-US" altLang="vi-VN" sz="2800" b="1" u="sng" dirty="0">
              <a:solidFill>
                <a:srgbClr val="339966"/>
              </a:solidFill>
            </a:endParaRPr>
          </a:p>
        </p:txBody>
      </p:sp>
      <p:pic>
        <p:nvPicPr>
          <p:cNvPr id="2" name="Picture 1"/>
          <p:cNvPicPr>
            <a:picLocks noChangeAspect="1"/>
          </p:cNvPicPr>
          <p:nvPr/>
        </p:nvPicPr>
        <p:blipFill>
          <a:blip r:embed="rId4"/>
          <a:stretch>
            <a:fillRect/>
          </a:stretch>
        </p:blipFill>
        <p:spPr>
          <a:xfrm>
            <a:off x="8305800" y="160010"/>
            <a:ext cx="609600" cy="609600"/>
          </a:xfrm>
          <a:prstGeom prst="rect">
            <a:avLst/>
          </a:prstGeom>
        </p:spPr>
      </p:pic>
    </p:spTree>
    <p:extLst>
      <p:ext uri="{BB962C8B-B14F-4D97-AF65-F5344CB8AC3E}">
        <p14:creationId xmlns:p14="http://schemas.microsoft.com/office/powerpoint/2010/main" val="210609454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0" grpId="0"/>
      <p:bldP spid="13" grpId="0"/>
      <p:bldP spid="17"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Freeform 19"/>
          <p:cNvSpPr>
            <a:spLocks/>
          </p:cNvSpPr>
          <p:nvPr/>
        </p:nvSpPr>
        <p:spPr bwMode="auto">
          <a:xfrm rot="5400000">
            <a:off x="1323710" y="-1447800"/>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9461"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084"/>
            <a:ext cx="914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itle 13"/>
          <p:cNvSpPr txBox="1">
            <a:spLocks/>
          </p:cNvSpPr>
          <p:nvPr/>
        </p:nvSpPr>
        <p:spPr bwMode="auto">
          <a:xfrm>
            <a:off x="1676400" y="265984"/>
            <a:ext cx="2160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dirty="0" err="1">
                <a:solidFill>
                  <a:srgbClr val="4ABFB6"/>
                </a:solidFill>
                <a:latin typeface="#9Slide04 AdrianeSwash" panose="02000504060000090004" pitchFamily="2" charset="-93"/>
              </a:rPr>
              <a:t>Luyện</a:t>
            </a:r>
            <a:r>
              <a:rPr lang="en-US" altLang="en-US" sz="3200" b="1" dirty="0">
                <a:solidFill>
                  <a:srgbClr val="4ABFB6"/>
                </a:solidFill>
                <a:latin typeface="#9Slide04 AdrianeSwash" panose="02000504060000090004" pitchFamily="2" charset="-93"/>
              </a:rPr>
              <a:t> </a:t>
            </a:r>
            <a:r>
              <a:rPr lang="en-US" altLang="en-US" sz="3200" b="1" dirty="0" err="1">
                <a:solidFill>
                  <a:srgbClr val="4ABFB6"/>
                </a:solidFill>
                <a:latin typeface="#9Slide04 AdrianeSwash" panose="02000504060000090004" pitchFamily="2" charset="-93"/>
              </a:rPr>
              <a:t>tập</a:t>
            </a:r>
            <a:endParaRPr lang="en-US" altLang="en-US" sz="3200" b="1" dirty="0">
              <a:solidFill>
                <a:srgbClr val="4ABFB6"/>
              </a:solidFill>
              <a:latin typeface="#9Slide04 AdrianeSwash" panose="02000504060000090004" pitchFamily="2" charset="-93"/>
            </a:endParaRPr>
          </a:p>
        </p:txBody>
      </p:sp>
      <p:sp>
        <p:nvSpPr>
          <p:cNvPr id="19463" name="Rectangle 1"/>
          <p:cNvSpPr>
            <a:spLocks noChangeArrowheads="1"/>
          </p:cNvSpPr>
          <p:nvPr/>
        </p:nvSpPr>
        <p:spPr bwMode="auto">
          <a:xfrm>
            <a:off x="762000" y="1184374"/>
            <a:ext cx="637222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B050"/>
                </a:solidFill>
                <a:cs typeface="Times New Roman" panose="02020603050405020304" pitchFamily="18" charset="0"/>
              </a:rPr>
              <a:t>Căn</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cứ</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bảng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điều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hình</a:t>
            </a:r>
            <a:r>
              <a:rPr lang="en-US" sz="2800" dirty="0">
                <a:solidFill>
                  <a:srgbClr val="00B050"/>
                </a:solidFill>
                <a:cs typeface="Times New Roman" panose="02020603050405020304" pitchFamily="18" charset="0"/>
              </a:rPr>
              <a:t> 13.3 </a:t>
            </a:r>
            <a:r>
              <a:rPr lang="en-US" sz="2800" dirty="0" err="1">
                <a:solidFill>
                  <a:srgbClr val="00B050"/>
                </a:solidFill>
                <a:cs typeface="Times New Roman" panose="02020603050405020304" pitchFamily="18" charset="0"/>
              </a:rPr>
              <a:t>mô</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tả</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thao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tác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để</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số</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yêu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sau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đây</a:t>
            </a:r>
            <a:endParaRPr lang="en-US" sz="2800" dirty="0">
              <a:solidFill>
                <a:srgbClr val="00B050"/>
              </a:solidFill>
              <a:cs typeface="Times New Roman" panose="02020603050405020304" pitchFamily="18" charset="0"/>
            </a:endParaRPr>
          </a:p>
        </p:txBody>
      </p:sp>
      <p:sp>
        <p:nvSpPr>
          <p:cNvPr id="9" name="Rectangle 1"/>
          <p:cNvSpPr>
            <a:spLocks noChangeArrowheads="1"/>
          </p:cNvSpPr>
          <p:nvPr/>
        </p:nvSpPr>
        <p:spPr bwMode="auto">
          <a:xfrm>
            <a:off x="508794" y="3129756"/>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a:solidFill>
                  <a:srgbClr val="0070C0"/>
                </a:solidFill>
                <a:cs typeface="Times New Roman" panose="02020603050405020304" pitchFamily="18" charset="0"/>
              </a:rPr>
              <a:t>Bật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tắt</a:t>
            </a:r>
            <a:r>
              <a:rPr lang="en-US" sz="2800" dirty="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bếp</a:t>
            </a:r>
            <a:endParaRPr lang="en-US" sz="2800" dirty="0">
              <a:solidFill>
                <a:srgbClr val="0070C0"/>
              </a:solidFill>
              <a:cs typeface="Times New Roman" panose="02020603050405020304" pitchFamily="18" charset="0"/>
            </a:endParaRPr>
          </a:p>
        </p:txBody>
      </p:sp>
      <p:sp>
        <p:nvSpPr>
          <p:cNvPr id="10" name="Rectangle 1"/>
          <p:cNvSpPr>
            <a:spLocks noChangeArrowheads="1"/>
          </p:cNvSpPr>
          <p:nvPr/>
        </p:nvSpPr>
        <p:spPr bwMode="auto">
          <a:xfrm>
            <a:off x="488099" y="3826124"/>
            <a:ext cx="449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Tăng</a:t>
            </a:r>
            <a:r>
              <a:rPr lang="en-US" sz="2800" dirty="0" smtClean="0">
                <a:solidFill>
                  <a:srgbClr val="0070C0"/>
                </a:solidFill>
                <a:cs typeface="Times New Roman" panose="02020603050405020304" pitchFamily="18" charset="0"/>
              </a:rPr>
              <a:t> </a:t>
            </a:r>
            <a:r>
              <a:rPr lang="en-US" sz="2800" dirty="0" err="1" smtClean="0">
                <a:solidFill>
                  <a:srgbClr val="0070C0"/>
                </a:solidFill>
                <a:cs typeface="Times New Roman" panose="02020603050405020304" pitchFamily="18" charset="0"/>
              </a:rPr>
              <a:t>giảm</a:t>
            </a:r>
            <a:r>
              <a:rPr lang="en-US" sz="2800" dirty="0" smtClean="0">
                <a:solidFill>
                  <a:srgbClr val="0070C0"/>
                </a:solidFill>
                <a:cs typeface="Times New Roman" panose="02020603050405020304" pitchFamily="18" charset="0"/>
              </a:rPr>
              <a:t> </a:t>
            </a:r>
          </a:p>
          <a:p>
            <a:r>
              <a:rPr lang="en-US" sz="2800" dirty="0" err="1" smtClean="0">
                <a:solidFill>
                  <a:srgbClr val="0070C0"/>
                </a:solidFill>
                <a:cs typeface="Times New Roman" panose="02020603050405020304" pitchFamily="18" charset="0"/>
              </a:rPr>
              <a:t>nhiệt</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độ</a:t>
            </a:r>
            <a:endParaRPr lang="en-US" sz="2800" dirty="0">
              <a:solidFill>
                <a:srgbClr val="0070C0"/>
              </a:solidFill>
              <a:cs typeface="Times New Roman" panose="02020603050405020304" pitchFamily="18" charset="0"/>
            </a:endParaRPr>
          </a:p>
        </p:txBody>
      </p:sp>
      <p:sp>
        <p:nvSpPr>
          <p:cNvPr id="11" name="Rectangle 1"/>
          <p:cNvSpPr>
            <a:spLocks noChangeArrowheads="1"/>
          </p:cNvSpPr>
          <p:nvPr/>
        </p:nvSpPr>
        <p:spPr bwMode="auto">
          <a:xfrm>
            <a:off x="579467" y="4704418"/>
            <a:ext cx="449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err="1" smtClean="0">
                <a:solidFill>
                  <a:srgbClr val="0070C0"/>
                </a:solidFill>
                <a:cs typeface="Times New Roman" panose="02020603050405020304" pitchFamily="18" charset="0"/>
              </a:rPr>
              <a:t>Nấu</a:t>
            </a:r>
            <a:r>
              <a:rPr lang="en-US" sz="2800" dirty="0" smtClean="0">
                <a:solidFill>
                  <a:srgbClr val="0070C0"/>
                </a:solidFill>
                <a:cs typeface="Times New Roman" panose="02020603050405020304" pitchFamily="18" charset="0"/>
              </a:rPr>
              <a:t> </a:t>
            </a:r>
            <a:r>
              <a:rPr lang="en-US" sz="2800" dirty="0" err="1">
                <a:solidFill>
                  <a:srgbClr val="0070C0"/>
                </a:solidFill>
                <a:cs typeface="Times New Roman" panose="02020603050405020304" pitchFamily="18" charset="0"/>
              </a:rPr>
              <a:t>lẩu</a:t>
            </a:r>
            <a:endParaRPr lang="en-US" sz="2800" dirty="0">
              <a:solidFill>
                <a:srgbClr val="0070C0"/>
              </a:solidFill>
              <a:cs typeface="Times New Roman" panose="02020603050405020304" pitchFamily="18" charset="0"/>
            </a:endParaRPr>
          </a:p>
        </p:txBody>
      </p:sp>
      <p:sp>
        <p:nvSpPr>
          <p:cNvPr id="12" name="Rectangle 1"/>
          <p:cNvSpPr>
            <a:spLocks noChangeArrowheads="1"/>
          </p:cNvSpPr>
          <p:nvPr/>
        </p:nvSpPr>
        <p:spPr bwMode="auto">
          <a:xfrm>
            <a:off x="488099" y="5396915"/>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Hẹn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giờ</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1181" t="6048" r="1181" b="11298"/>
          <a:stretch/>
        </p:blipFill>
        <p:spPr>
          <a:xfrm>
            <a:off x="2753083" y="2166500"/>
            <a:ext cx="6230454" cy="4462900"/>
          </a:xfrm>
          <a:prstGeom prst="rect">
            <a:avLst/>
          </a:prstGeom>
        </p:spPr>
      </p:pic>
      <p:pic>
        <p:nvPicPr>
          <p:cNvPr id="2" name="Picture 1"/>
          <p:cNvPicPr>
            <a:picLocks noChangeAspect="1"/>
          </p:cNvPicPr>
          <p:nvPr/>
        </p:nvPicPr>
        <p:blipFill>
          <a:blip r:embed="rId4"/>
          <a:stretch>
            <a:fillRect/>
          </a:stretch>
        </p:blipFill>
        <p:spPr>
          <a:xfrm>
            <a:off x="8229600" y="184011"/>
            <a:ext cx="609600" cy="609600"/>
          </a:xfrm>
          <a:prstGeom prst="rect">
            <a:avLst/>
          </a:prstGeom>
        </p:spPr>
      </p:pic>
    </p:spTree>
    <p:extLst>
      <p:ext uri="{BB962C8B-B14F-4D97-AF65-F5344CB8AC3E}">
        <p14:creationId xmlns:p14="http://schemas.microsoft.com/office/powerpoint/2010/main" val="22111145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463"/>
                                        </p:tgtEl>
                                        <p:attrNameLst>
                                          <p:attrName>style.visibility</p:attrName>
                                        </p:attrNameLst>
                                      </p:cBhvr>
                                      <p:to>
                                        <p:strVal val="visible"/>
                                      </p:to>
                                    </p:set>
                                    <p:animEffect transition="in" filter="fade">
                                      <p:cBhvr>
                                        <p:cTn id="13" dur="500"/>
                                        <p:tgtEl>
                                          <p:spTgt spid="1946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979</TotalTime>
  <Words>461</Words>
  <Application>Microsoft Office PowerPoint</Application>
  <PresentationFormat>On-screen Show (4:3)</PresentationFormat>
  <Paragraphs>58</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#9Slide04 AdrianeSwash</vt:lpstr>
      <vt:lpstr>#9Slide04 HLT Aquus</vt:lpstr>
      <vt:lpstr>#9Slide05 Garris</vt:lpstr>
      <vt:lpstr>#9Slide05 Habano</vt:lpstr>
      <vt:lpstr>.VnAristote</vt:lpstr>
      <vt:lpstr>.VnTime</vt:lpstr>
      <vt:lpstr>Arial</vt:lpstr>
      <vt:lpstr>Calibri</vt:lpstr>
      <vt:lpstr>Lato Light</vt:lpstr>
      <vt:lpstr>Times New Roman</vt:lpstr>
      <vt:lpstr>UVN Ke Chuyen1</vt:lpstr>
      <vt:lpstr>Wingdings</vt:lpstr>
      <vt:lpstr>Office Theme</vt:lpstr>
      <vt:lpstr>PowerPoint Presentation</vt:lpstr>
      <vt:lpstr>PowerPoint Presentation</vt:lpstr>
      <vt:lpstr>Sử dụng bếp điện để đun nấu có những ưu điểm gì so với các loại bếp khác?   Bếp hồng ngoại hoạt động như thế nào?  Làm thế nào để lựa chọn sử dụng bếp hồng ngoại đúng cách tiết kiệm và an toàn?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THAY DZU</cp:lastModifiedBy>
  <cp:revision>104</cp:revision>
  <dcterms:created xsi:type="dcterms:W3CDTF">2013-08-28T08:21:51Z</dcterms:created>
  <dcterms:modified xsi:type="dcterms:W3CDTF">2022-12-08T01:30:54Z</dcterms:modified>
</cp:coreProperties>
</file>