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9073474-C275-4907-AC29-4E7843DCD473}">
  <a:tblStyle styleId="{C9073474-C275-4907-AC29-4E7843DCD47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a:p>
            <a:pPr indent="0" lvl="0" marL="0" rtl="0" algn="l">
              <a:spcBef>
                <a:spcPts val="0"/>
              </a:spcBef>
              <a:spcAft>
                <a:spcPts val="0"/>
              </a:spcAft>
              <a:buNone/>
            </a:pPr>
            <a:r>
              <a:t/>
            </a:r>
            <a:endParaRPr/>
          </a:p>
        </p:txBody>
      </p:sp>
      <p:sp>
        <p:nvSpPr>
          <p:cNvPr id="89" name="Google Shape;8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a:p>
            <a:pPr indent="0" lvl="0" marL="0" rtl="0" algn="l">
              <a:spcBef>
                <a:spcPts val="0"/>
              </a:spcBef>
              <a:spcAft>
                <a:spcPts val="0"/>
              </a:spcAft>
              <a:buNone/>
            </a:pPr>
            <a:r>
              <a:t/>
            </a:r>
            <a:endParaRPr/>
          </a:p>
        </p:txBody>
      </p:sp>
      <p:sp>
        <p:nvSpPr>
          <p:cNvPr id="243" name="Google Shape;24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a:p>
            <a:pPr indent="0" lvl="0" marL="0" rtl="0" algn="l">
              <a:spcBef>
                <a:spcPts val="0"/>
              </a:spcBef>
              <a:spcAft>
                <a:spcPts val="0"/>
              </a:spcAft>
              <a:buNone/>
            </a:pPr>
            <a:r>
              <a:t/>
            </a:r>
            <a:endParaRPr/>
          </a:p>
        </p:txBody>
      </p:sp>
      <p:sp>
        <p:nvSpPr>
          <p:cNvPr id="260" name="Google Shape;26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a:p>
            <a:pPr indent="0" lvl="0" marL="0" rtl="0" algn="l">
              <a:spcBef>
                <a:spcPts val="0"/>
              </a:spcBef>
              <a:spcAft>
                <a:spcPts val="0"/>
              </a:spcAft>
              <a:buNone/>
            </a:pPr>
            <a:r>
              <a:t/>
            </a:r>
            <a:endParaRPr/>
          </a:p>
        </p:txBody>
      </p:sp>
      <p:sp>
        <p:nvSpPr>
          <p:cNvPr id="100" name="Google Shape;10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a:p>
            <a:pPr indent="0" lvl="0" marL="0" rtl="0" algn="l">
              <a:spcBef>
                <a:spcPts val="0"/>
              </a:spcBef>
              <a:spcAft>
                <a:spcPts val="0"/>
              </a:spcAft>
              <a:buNone/>
            </a:pPr>
            <a:r>
              <a:t/>
            </a:r>
            <a:endParaRPr/>
          </a:p>
        </p:txBody>
      </p:sp>
      <p:sp>
        <p:nvSpPr>
          <p:cNvPr id="322" name="Google Shape;32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a:p>
            <a:pPr indent="0" lvl="0" marL="0" rtl="0" algn="l">
              <a:spcBef>
                <a:spcPts val="0"/>
              </a:spcBef>
              <a:spcAft>
                <a:spcPts val="0"/>
              </a:spcAft>
              <a:buNone/>
            </a:pPr>
            <a:r>
              <a:t/>
            </a:r>
            <a:endParaRPr/>
          </a:p>
        </p:txBody>
      </p:sp>
      <p:sp>
        <p:nvSpPr>
          <p:cNvPr id="341" name="Google Shape;341;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a:p>
            <a:pPr indent="0" lvl="0" marL="0" rtl="0" algn="l">
              <a:spcBef>
                <a:spcPts val="0"/>
              </a:spcBef>
              <a:spcAft>
                <a:spcPts val="0"/>
              </a:spcAft>
              <a:buNone/>
            </a:pPr>
            <a:r>
              <a:t/>
            </a:r>
            <a:endParaRPr/>
          </a:p>
        </p:txBody>
      </p:sp>
      <p:sp>
        <p:nvSpPr>
          <p:cNvPr id="117" name="Google Shape;11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Giáo án biên soạn bởi </a:t>
            </a:r>
            <a:r>
              <a:rPr b="1" lang="en-US"/>
              <a:t>Kim Dung </a:t>
            </a:r>
            <a:r>
              <a:rPr b="1" lang="en-US">
                <a:solidFill>
                  <a:srgbClr val="E76784"/>
                </a:solidFill>
              </a:rPr>
              <a:t>0336032445</a:t>
            </a:r>
            <a:r>
              <a:rPr lang="en-US"/>
              <a:t> https://www.facebook.com/phamkimdung25/ . Chỉ được phép chia sẻ bởi chủ sở hữu. </a:t>
            </a:r>
            <a:endParaRPr/>
          </a:p>
          <a:p>
            <a:pPr indent="0" lvl="0" marL="0" rtl="0" algn="l">
              <a:spcBef>
                <a:spcPts val="0"/>
              </a:spcBef>
              <a:spcAft>
                <a:spcPts val="0"/>
              </a:spcAft>
              <a:buNone/>
            </a:pPr>
            <a:r>
              <a:t/>
            </a:r>
            <a:endParaRPr/>
          </a:p>
        </p:txBody>
      </p:sp>
      <p:sp>
        <p:nvSpPr>
          <p:cNvPr id="156" name="Google Shape;15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自定义版式">
  <p:cSld name="自定义版式">
    <p:spTree>
      <p:nvGrpSpPr>
        <p:cNvPr id="15"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type="objTx">
  <p:cSld name="OBJECT_WITH_CAPTION_TEXT">
    <p:spTree>
      <p:nvGrpSpPr>
        <p:cNvPr id="60" name="Shape 60"/>
        <p:cNvGrpSpPr/>
        <p:nvPr/>
      </p:nvGrpSpPr>
      <p:grpSpPr>
        <a:xfrm>
          <a:off x="0" y="0"/>
          <a:ext cx="0" cy="0"/>
          <a:chOff x="0" y="0"/>
          <a:chExt cx="0" cy="0"/>
        </a:xfrm>
      </p:grpSpPr>
      <p:sp>
        <p:nvSpPr>
          <p:cNvPr id="61" name="Google Shape;61;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1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type="picTx">
  <p:cSld name="PICTURE_WITH_CAPTION_TEXT">
    <p:spTree>
      <p:nvGrpSpPr>
        <p:cNvPr id="67" name="Shape 67"/>
        <p:cNvGrpSpPr/>
        <p:nvPr/>
      </p:nvGrpSpPr>
      <p:grpSpPr>
        <a:xfrm>
          <a:off x="0" y="0"/>
          <a:ext cx="0" cy="0"/>
          <a:chOff x="0" y="0"/>
          <a:chExt cx="0" cy="0"/>
        </a:xfrm>
      </p:grpSpPr>
      <p:sp>
        <p:nvSpPr>
          <p:cNvPr id="68" name="Google Shape;68;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2"/>
          <p:cNvSpPr/>
          <p:nvPr>
            <p:ph idx="2" type="pic"/>
          </p:nvPr>
        </p:nvSpPr>
        <p:spPr>
          <a:xfrm>
            <a:off x="5183188" y="987425"/>
            <a:ext cx="6172200" cy="4873625"/>
          </a:xfrm>
          <a:prstGeom prst="rect">
            <a:avLst/>
          </a:prstGeom>
          <a:noFill/>
          <a:ln>
            <a:noFill/>
          </a:ln>
        </p:spPr>
      </p:sp>
      <p:sp>
        <p:nvSpPr>
          <p:cNvPr id="70" name="Google Shape;70;p1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74" name="Shape 74"/>
        <p:cNvGrpSpPr/>
        <p:nvPr/>
      </p:nvGrpSpPr>
      <p:grpSpPr>
        <a:xfrm>
          <a:off x="0" y="0"/>
          <a:ext cx="0" cy="0"/>
          <a:chOff x="0" y="0"/>
          <a:chExt cx="0" cy="0"/>
        </a:xfrm>
      </p:grpSpPr>
      <p:sp>
        <p:nvSpPr>
          <p:cNvPr id="75" name="Google Shape;75;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竖排标题与文本" type="vertTitleAndTx">
  <p:cSld name="VERTICAL_TITLE_AND_VERTICAL_TEXT">
    <p:spTree>
      <p:nvGrpSpPr>
        <p:cNvPr id="80" name="Shape 80"/>
        <p:cNvGrpSpPr/>
        <p:nvPr/>
      </p:nvGrpSpPr>
      <p:grpSpPr>
        <a:xfrm>
          <a:off x="0" y="0"/>
          <a:ext cx="0" cy="0"/>
          <a:chOff x="0" y="0"/>
          <a:chExt cx="0" cy="0"/>
        </a:xfrm>
      </p:grpSpPr>
      <p:sp>
        <p:nvSpPr>
          <p:cNvPr id="81" name="Google Shape;81;p1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标题和内容">
  <p:cSld name="1_标题和内容">
    <p:spTree>
      <p:nvGrpSpPr>
        <p:cNvPr id="16"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17" name="Shape 17"/>
        <p:cNvGrpSpPr/>
        <p:nvPr/>
      </p:nvGrpSpPr>
      <p:grpSpPr>
        <a:xfrm>
          <a:off x="0" y="0"/>
          <a:ext cx="0" cy="0"/>
          <a:chOff x="0" y="0"/>
          <a:chExt cx="0" cy="0"/>
        </a:xfrm>
      </p:grpSpPr>
      <p:sp>
        <p:nvSpPr>
          <p:cNvPr id="18" name="Google Shape;1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21" name="Shape 21"/>
        <p:cNvGrpSpPr/>
        <p:nvPr/>
      </p:nvGrpSpPr>
      <p:grpSpPr>
        <a:xfrm>
          <a:off x="0" y="0"/>
          <a:ext cx="0" cy="0"/>
          <a:chOff x="0" y="0"/>
          <a:chExt cx="0" cy="0"/>
        </a:xfrm>
      </p:grpSpPr>
      <p:sp>
        <p:nvSpPr>
          <p:cNvPr id="22" name="Google Shape;22;p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27" name="Shape 27"/>
        <p:cNvGrpSpPr/>
        <p:nvPr/>
      </p:nvGrpSpPr>
      <p:grpSpPr>
        <a:xfrm>
          <a:off x="0" y="0"/>
          <a:ext cx="0" cy="0"/>
          <a:chOff x="0" y="0"/>
          <a:chExt cx="0" cy="0"/>
        </a:xfrm>
      </p:grpSpPr>
      <p:sp>
        <p:nvSpPr>
          <p:cNvPr id="28" name="Google Shape;2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33" name="Shape 33"/>
        <p:cNvGrpSpPr/>
        <p:nvPr/>
      </p:nvGrpSpPr>
      <p:grpSpPr>
        <a:xfrm>
          <a:off x="0" y="0"/>
          <a:ext cx="0" cy="0"/>
          <a:chOff x="0" y="0"/>
          <a:chExt cx="0" cy="0"/>
        </a:xfrm>
      </p:grpSpPr>
      <p:sp>
        <p:nvSpPr>
          <p:cNvPr id="34" name="Google Shape;34;p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6" name="Google Shape;3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39" name="Shape 39"/>
        <p:cNvGrpSpPr/>
        <p:nvPr/>
      </p:nvGrpSpPr>
      <p:grpSpPr>
        <a:xfrm>
          <a:off x="0" y="0"/>
          <a:ext cx="0" cy="0"/>
          <a:chOff x="0" y="0"/>
          <a:chExt cx="0" cy="0"/>
        </a:xfrm>
      </p:grpSpPr>
      <p:sp>
        <p:nvSpPr>
          <p:cNvPr id="40" name="Google Shape;4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46" name="Shape 46"/>
        <p:cNvGrpSpPr/>
        <p:nvPr/>
      </p:nvGrpSpPr>
      <p:grpSpPr>
        <a:xfrm>
          <a:off x="0" y="0"/>
          <a:ext cx="0" cy="0"/>
          <a:chOff x="0" y="0"/>
          <a:chExt cx="0" cy="0"/>
        </a:xfrm>
      </p:grpSpPr>
      <p:sp>
        <p:nvSpPr>
          <p:cNvPr id="47" name="Google Shape;47;p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55" name="Shape 55"/>
        <p:cNvGrpSpPr/>
        <p:nvPr/>
      </p:nvGrpSpPr>
      <p:grpSpPr>
        <a:xfrm>
          <a:off x="0" y="0"/>
          <a:ext cx="0" cy="0"/>
          <a:chOff x="0" y="0"/>
          <a:chExt cx="0" cy="0"/>
        </a:xfrm>
      </p:grpSpPr>
      <p:sp>
        <p:nvSpPr>
          <p:cNvPr id="56" name="Google Shape;56;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spd="slow">
    <p:push/>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1.png"/><Relationship Id="rId7"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2.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 Id="rId4" Type="http://schemas.openxmlformats.org/officeDocument/2006/relationships/image" Target="../media/image30.png"/><Relationship Id="rId5"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5"/>
          <p:cNvPicPr preferRelativeResize="0"/>
          <p:nvPr/>
        </p:nvPicPr>
        <p:blipFill rotWithShape="1">
          <a:blip r:embed="rId3">
            <a:alphaModFix/>
          </a:blip>
          <a:srcRect b="0" l="0" r="0" t="0"/>
          <a:stretch/>
        </p:blipFill>
        <p:spPr>
          <a:xfrm>
            <a:off x="2205" y="1240"/>
            <a:ext cx="12187592" cy="6855520"/>
          </a:xfrm>
          <a:prstGeom prst="rect">
            <a:avLst/>
          </a:prstGeom>
          <a:noFill/>
          <a:ln>
            <a:noFill/>
          </a:ln>
        </p:spPr>
      </p:pic>
      <p:sp>
        <p:nvSpPr>
          <p:cNvPr id="92" name="Google Shape;92;p15"/>
          <p:cNvSpPr/>
          <p:nvPr/>
        </p:nvSpPr>
        <p:spPr>
          <a:xfrm>
            <a:off x="2169664" y="1949338"/>
            <a:ext cx="8217920" cy="1154162"/>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7500" u="none" cap="none" strike="noStrike">
                <a:solidFill>
                  <a:srgbClr val="7CAE6E"/>
                </a:solidFill>
                <a:latin typeface="Times New Roman"/>
                <a:ea typeface="Times New Roman"/>
                <a:cs typeface="Times New Roman"/>
                <a:sym typeface="Times New Roman"/>
              </a:rPr>
              <a:t>EM VÀ CÁC BẠN</a:t>
            </a:r>
            <a:endParaRPr/>
          </a:p>
        </p:txBody>
      </p:sp>
      <p:grpSp>
        <p:nvGrpSpPr>
          <p:cNvPr id="93" name="Google Shape;93;p15"/>
          <p:cNvGrpSpPr/>
          <p:nvPr/>
        </p:nvGrpSpPr>
        <p:grpSpPr>
          <a:xfrm>
            <a:off x="5330721" y="1073056"/>
            <a:ext cx="1895806" cy="542428"/>
            <a:chOff x="5606963" y="3560300"/>
            <a:chExt cx="1895806" cy="542428"/>
          </a:xfrm>
        </p:grpSpPr>
        <p:sp>
          <p:nvSpPr>
            <p:cNvPr id="94" name="Google Shape;94;p15"/>
            <p:cNvSpPr/>
            <p:nvPr/>
          </p:nvSpPr>
          <p:spPr>
            <a:xfrm>
              <a:off x="5606963" y="3560300"/>
              <a:ext cx="1895806" cy="542428"/>
            </a:xfrm>
            <a:prstGeom prst="roundRect">
              <a:avLst>
                <a:gd fmla="val 50000" name="adj"/>
              </a:avLst>
            </a:prstGeom>
            <a:solidFill>
              <a:srgbClr val="7CAE6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rgbClr val="B68452"/>
                </a:solidFill>
                <a:latin typeface="Microsoft Yahei"/>
                <a:ea typeface="Microsoft Yahei"/>
                <a:cs typeface="Microsoft Yahei"/>
                <a:sym typeface="Microsoft Yahei"/>
              </a:endParaRPr>
            </a:p>
          </p:txBody>
        </p:sp>
        <p:sp>
          <p:nvSpPr>
            <p:cNvPr id="95" name="Google Shape;95;p15"/>
            <p:cNvSpPr txBox="1"/>
            <p:nvPr/>
          </p:nvSpPr>
          <p:spPr>
            <a:xfrm>
              <a:off x="5606963" y="3560300"/>
              <a:ext cx="1895806" cy="496867"/>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b="1" i="0" lang="en-US" sz="2400" u="none" cap="none" strike="noStrike">
                  <a:solidFill>
                    <a:schemeClr val="lt1"/>
                  </a:solidFill>
                  <a:latin typeface="Times New Roman"/>
                  <a:ea typeface="Times New Roman"/>
                  <a:cs typeface="Times New Roman"/>
                  <a:sym typeface="Times New Roman"/>
                </a:rPr>
                <a:t>CHỦ ĐỀ 1</a:t>
              </a:r>
              <a:endParaRPr/>
            </a:p>
          </p:txBody>
        </p:sp>
      </p:grpSp>
      <p:sp>
        <p:nvSpPr>
          <p:cNvPr id="96" name="Google Shape;96;p15"/>
          <p:cNvSpPr/>
          <p:nvPr/>
        </p:nvSpPr>
        <p:spPr>
          <a:xfrm>
            <a:off x="3048000" y="-1255944"/>
            <a:ext cx="6096000"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Giáo án biên soạn bởi </a:t>
            </a:r>
            <a:r>
              <a:rPr b="1" i="0" lang="en-US" sz="1800" u="none" cap="none" strike="noStrike">
                <a:solidFill>
                  <a:schemeClr val="dk1"/>
                </a:solidFill>
                <a:latin typeface="Times New Roman"/>
                <a:ea typeface="Times New Roman"/>
                <a:cs typeface="Times New Roman"/>
                <a:sym typeface="Times New Roman"/>
              </a:rPr>
              <a:t>Kim Dung </a:t>
            </a:r>
            <a:r>
              <a:rPr b="1" i="0" lang="en-US" sz="1800" u="none" cap="none" strike="noStrike">
                <a:solidFill>
                  <a:srgbClr val="E76784"/>
                </a:solidFill>
                <a:latin typeface="Times New Roman"/>
                <a:ea typeface="Times New Roman"/>
                <a:cs typeface="Times New Roman"/>
                <a:sym typeface="Times New Roman"/>
              </a:rPr>
              <a:t>0336032445</a:t>
            </a:r>
            <a:r>
              <a:rPr b="0" i="0" lang="en-US" sz="1800" u="none" cap="none" strike="noStrike">
                <a:solidFill>
                  <a:schemeClr val="dk1"/>
                </a:solidFill>
                <a:latin typeface="Times New Roman"/>
                <a:ea typeface="Times New Roman"/>
                <a:cs typeface="Times New Roman"/>
                <a:sym typeface="Times New Roman"/>
              </a:rPr>
              <a:t> https://www.facebook.com/phamkimdung25/ . </a:t>
            </a:r>
            <a:endParaRPr/>
          </a:p>
          <a:p>
            <a:pPr indent="0" lvl="0" marL="0" marR="0" rtl="0" algn="ctr">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Chỉ được phép chia sẻ bởi chủ sở hữu. </a:t>
            </a:r>
            <a:endParaRPr/>
          </a:p>
        </p:txBody>
      </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750"/>
                                        <p:tgtEl>
                                          <p:spTgt spid="91"/>
                                        </p:tgtEl>
                                      </p:cBhvr>
                                    </p:animEffect>
                                  </p:childTnLst>
                                </p:cTn>
                              </p:par>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childTnLst>
                          </p:cTn>
                        </p:par>
                        <p:par>
                          <p:cTn fill="hold">
                            <p:stCondLst>
                              <p:cond delay="750"/>
                            </p:stCondLst>
                            <p:childTnLst>
                              <p:par>
                                <p:cTn fill="hold" nodeType="afterEffect" presetClass="entr" presetID="2" presetSubtype="1">
                                  <p:stCondLst>
                                    <p:cond delay="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500"/>
                                        <p:tgtEl>
                                          <p:spTgt spid="9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descr="未标题-1.png" id="200" name="Google Shape;200;p24"/>
          <p:cNvPicPr preferRelativeResize="0"/>
          <p:nvPr/>
        </p:nvPicPr>
        <p:blipFill rotWithShape="1">
          <a:blip r:embed="rId3">
            <a:alphaModFix/>
          </a:blip>
          <a:srcRect b="0" l="0" r="0" t="0"/>
          <a:stretch/>
        </p:blipFill>
        <p:spPr>
          <a:xfrm>
            <a:off x="457158" y="-727072"/>
            <a:ext cx="4672966" cy="4873770"/>
          </a:xfrm>
          <a:prstGeom prst="rect">
            <a:avLst/>
          </a:prstGeom>
          <a:noFill/>
          <a:ln>
            <a:noFill/>
          </a:ln>
        </p:spPr>
      </p:pic>
      <p:sp>
        <p:nvSpPr>
          <p:cNvPr id="201" name="Google Shape;201;p24"/>
          <p:cNvSpPr txBox="1"/>
          <p:nvPr/>
        </p:nvSpPr>
        <p:spPr>
          <a:xfrm>
            <a:off x="1049469" y="1432814"/>
            <a:ext cx="3871113" cy="101566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chemeClr val="dk1"/>
                </a:solidFill>
                <a:latin typeface="Times New Roman"/>
                <a:ea typeface="Times New Roman"/>
                <a:cs typeface="Times New Roman"/>
                <a:sym typeface="Times New Roman"/>
              </a:rPr>
              <a:t>THẢO LUẬN </a:t>
            </a:r>
            <a:endParaRPr/>
          </a:p>
          <a:p>
            <a:pPr indent="0" lvl="0" marL="0" marR="0" rtl="0" algn="ctr">
              <a:spcBef>
                <a:spcPts val="0"/>
              </a:spcBef>
              <a:spcAft>
                <a:spcPts val="0"/>
              </a:spcAft>
              <a:buNone/>
            </a:pPr>
            <a:r>
              <a:rPr b="1" lang="en-US" sz="3000">
                <a:solidFill>
                  <a:schemeClr val="dk1"/>
                </a:solidFill>
                <a:latin typeface="Times New Roman"/>
                <a:ea typeface="Times New Roman"/>
                <a:cs typeface="Times New Roman"/>
                <a:sym typeface="Times New Roman"/>
              </a:rPr>
              <a:t>NHÓM</a:t>
            </a:r>
            <a:endParaRPr/>
          </a:p>
        </p:txBody>
      </p:sp>
      <p:pic>
        <p:nvPicPr>
          <p:cNvPr descr="A picture containing text, vector graphics&#10;&#10;Description automatically generated" id="202" name="Google Shape;202;p24"/>
          <p:cNvPicPr preferRelativeResize="0"/>
          <p:nvPr/>
        </p:nvPicPr>
        <p:blipFill rotWithShape="1">
          <a:blip r:embed="rId4">
            <a:alphaModFix/>
          </a:blip>
          <a:srcRect b="0" l="0" r="0" t="0"/>
          <a:stretch/>
        </p:blipFill>
        <p:spPr>
          <a:xfrm>
            <a:off x="1259012" y="2936298"/>
            <a:ext cx="3452028" cy="3296653"/>
          </a:xfrm>
          <a:prstGeom prst="rect">
            <a:avLst/>
          </a:prstGeom>
          <a:noFill/>
          <a:ln>
            <a:noFill/>
          </a:ln>
        </p:spPr>
      </p:pic>
      <p:sp>
        <p:nvSpPr>
          <p:cNvPr id="203" name="Google Shape;203;p24"/>
          <p:cNvSpPr/>
          <p:nvPr/>
        </p:nvSpPr>
        <p:spPr>
          <a:xfrm>
            <a:off x="5656521" y="659219"/>
            <a:ext cx="6078321" cy="5784111"/>
          </a:xfrm>
          <a:prstGeom prst="roundRect">
            <a:avLst>
              <a:gd fmla="val 16667" name="adj"/>
            </a:avLst>
          </a:prstGeom>
          <a:solidFill>
            <a:srgbClr val="FBE4D4"/>
          </a:solidFill>
          <a:ln cap="flat" cmpd="sng" w="57150">
            <a:solidFill>
              <a:srgbClr val="C55A11"/>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dk1"/>
                </a:solidFill>
                <a:latin typeface="Times New Roman"/>
                <a:ea typeface="Times New Roman"/>
                <a:cs typeface="Times New Roman"/>
                <a:sym typeface="Times New Roman"/>
              </a:rPr>
              <a:t>Minh và Thanh ngồi cạnh nhau. Trong giờ kiểm tra Toán, Minh không làm được bài nên muốn Thanh cho chép bài nhưng Thanh không đồng ý. Sau giờ kiểm tra, Minh nói xấu về Thanh với các bạn. Nghe được điều Minh nói, Thanh rất tức giận, gặp Minh để mắng. Cuộc cãi vã giữa họ khiến cả hai bị tổn thương. </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grpSp>
        <p:nvGrpSpPr>
          <p:cNvPr id="208" name="Google Shape;208;p25"/>
          <p:cNvGrpSpPr/>
          <p:nvPr/>
        </p:nvGrpSpPr>
        <p:grpSpPr>
          <a:xfrm>
            <a:off x="660895" y="1281401"/>
            <a:ext cx="794563" cy="635201"/>
            <a:chOff x="477164" y="1358011"/>
            <a:chExt cx="898272" cy="718110"/>
          </a:xfrm>
        </p:grpSpPr>
        <p:pic>
          <p:nvPicPr>
            <p:cNvPr descr="未标题-2.png" id="209" name="Google Shape;209;p25"/>
            <p:cNvPicPr preferRelativeResize="0"/>
            <p:nvPr/>
          </p:nvPicPr>
          <p:blipFill rotWithShape="1">
            <a:blip r:embed="rId3">
              <a:alphaModFix/>
            </a:blip>
            <a:srcRect b="0" l="0" r="0" t="0"/>
            <a:stretch/>
          </p:blipFill>
          <p:spPr>
            <a:xfrm>
              <a:off x="477164" y="1358011"/>
              <a:ext cx="898272" cy="718110"/>
            </a:xfrm>
            <a:prstGeom prst="rect">
              <a:avLst/>
            </a:prstGeom>
            <a:noFill/>
            <a:ln>
              <a:noFill/>
            </a:ln>
          </p:spPr>
        </p:pic>
        <p:sp>
          <p:nvSpPr>
            <p:cNvPr id="210" name="Google Shape;210;p25"/>
            <p:cNvSpPr txBox="1"/>
            <p:nvPr/>
          </p:nvSpPr>
          <p:spPr>
            <a:xfrm>
              <a:off x="714348" y="1428742"/>
              <a:ext cx="381000" cy="457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1</a:t>
              </a:r>
              <a:endParaRPr/>
            </a:p>
          </p:txBody>
        </p:sp>
      </p:grpSp>
      <p:grpSp>
        <p:nvGrpSpPr>
          <p:cNvPr id="211" name="Google Shape;211;p25"/>
          <p:cNvGrpSpPr/>
          <p:nvPr/>
        </p:nvGrpSpPr>
        <p:grpSpPr>
          <a:xfrm>
            <a:off x="660895" y="2327560"/>
            <a:ext cx="794563" cy="635201"/>
            <a:chOff x="500034" y="2214560"/>
            <a:chExt cx="898272" cy="718110"/>
          </a:xfrm>
        </p:grpSpPr>
        <p:pic>
          <p:nvPicPr>
            <p:cNvPr descr="未标题-2.png" id="212" name="Google Shape;212;p25"/>
            <p:cNvPicPr preferRelativeResize="0"/>
            <p:nvPr/>
          </p:nvPicPr>
          <p:blipFill rotWithShape="1">
            <a:blip r:embed="rId4">
              <a:alphaModFix/>
            </a:blip>
            <a:srcRect b="0" l="0" r="0" t="0"/>
            <a:stretch/>
          </p:blipFill>
          <p:spPr>
            <a:xfrm>
              <a:off x="500034" y="2214560"/>
              <a:ext cx="898272" cy="718110"/>
            </a:xfrm>
            <a:prstGeom prst="rect">
              <a:avLst/>
            </a:prstGeom>
            <a:noFill/>
            <a:ln>
              <a:noFill/>
            </a:ln>
          </p:spPr>
        </p:pic>
        <p:sp>
          <p:nvSpPr>
            <p:cNvPr id="213" name="Google Shape;213;p25"/>
            <p:cNvSpPr txBox="1"/>
            <p:nvPr/>
          </p:nvSpPr>
          <p:spPr>
            <a:xfrm>
              <a:off x="714348" y="2285998"/>
              <a:ext cx="381000" cy="457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2</a:t>
              </a:r>
              <a:endParaRPr/>
            </a:p>
          </p:txBody>
        </p:sp>
      </p:grpSp>
      <p:grpSp>
        <p:nvGrpSpPr>
          <p:cNvPr id="214" name="Google Shape;214;p25"/>
          <p:cNvGrpSpPr/>
          <p:nvPr/>
        </p:nvGrpSpPr>
        <p:grpSpPr>
          <a:xfrm>
            <a:off x="660895" y="3373719"/>
            <a:ext cx="794563" cy="635201"/>
            <a:chOff x="477164" y="3023248"/>
            <a:chExt cx="898272" cy="718110"/>
          </a:xfrm>
        </p:grpSpPr>
        <p:pic>
          <p:nvPicPr>
            <p:cNvPr descr="未标题-2.png" id="215" name="Google Shape;215;p25"/>
            <p:cNvPicPr preferRelativeResize="0"/>
            <p:nvPr/>
          </p:nvPicPr>
          <p:blipFill rotWithShape="1">
            <a:blip r:embed="rId5">
              <a:alphaModFix/>
            </a:blip>
            <a:srcRect b="0" l="0" r="0" t="0"/>
            <a:stretch/>
          </p:blipFill>
          <p:spPr>
            <a:xfrm>
              <a:off x="477164" y="3023248"/>
              <a:ext cx="898272" cy="718110"/>
            </a:xfrm>
            <a:prstGeom prst="rect">
              <a:avLst/>
            </a:prstGeom>
            <a:noFill/>
            <a:ln>
              <a:noFill/>
            </a:ln>
          </p:spPr>
        </p:pic>
        <p:sp>
          <p:nvSpPr>
            <p:cNvPr id="216" name="Google Shape;216;p25"/>
            <p:cNvSpPr txBox="1"/>
            <p:nvPr/>
          </p:nvSpPr>
          <p:spPr>
            <a:xfrm>
              <a:off x="714348" y="3143254"/>
              <a:ext cx="381000" cy="457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3</a:t>
              </a:r>
              <a:endParaRPr/>
            </a:p>
          </p:txBody>
        </p:sp>
      </p:grpSp>
      <p:grpSp>
        <p:nvGrpSpPr>
          <p:cNvPr id="217" name="Google Shape;217;p25"/>
          <p:cNvGrpSpPr/>
          <p:nvPr/>
        </p:nvGrpSpPr>
        <p:grpSpPr>
          <a:xfrm>
            <a:off x="641919" y="4555859"/>
            <a:ext cx="794563" cy="635201"/>
            <a:chOff x="477164" y="3855866"/>
            <a:chExt cx="898272" cy="718110"/>
          </a:xfrm>
        </p:grpSpPr>
        <p:pic>
          <p:nvPicPr>
            <p:cNvPr descr="未标题-2.png" id="218" name="Google Shape;218;p25"/>
            <p:cNvPicPr preferRelativeResize="0"/>
            <p:nvPr/>
          </p:nvPicPr>
          <p:blipFill rotWithShape="1">
            <a:blip r:embed="rId6">
              <a:alphaModFix/>
            </a:blip>
            <a:srcRect b="0" l="0" r="0" t="0"/>
            <a:stretch/>
          </p:blipFill>
          <p:spPr>
            <a:xfrm>
              <a:off x="477164" y="3855866"/>
              <a:ext cx="898272" cy="718110"/>
            </a:xfrm>
            <a:prstGeom prst="rect">
              <a:avLst/>
            </a:prstGeom>
            <a:noFill/>
            <a:ln>
              <a:noFill/>
            </a:ln>
          </p:spPr>
        </p:pic>
        <p:sp>
          <p:nvSpPr>
            <p:cNvPr id="219" name="Google Shape;219;p25"/>
            <p:cNvSpPr txBox="1"/>
            <p:nvPr/>
          </p:nvSpPr>
          <p:spPr>
            <a:xfrm>
              <a:off x="714348" y="3929072"/>
              <a:ext cx="381000" cy="457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4</a:t>
              </a:r>
              <a:endParaRPr/>
            </a:p>
          </p:txBody>
        </p:sp>
      </p:grpSp>
      <p:sp>
        <p:nvSpPr>
          <p:cNvPr id="220" name="Google Shape;220;p25"/>
          <p:cNvSpPr txBox="1"/>
          <p:nvPr/>
        </p:nvSpPr>
        <p:spPr>
          <a:xfrm>
            <a:off x="1559224" y="1062033"/>
            <a:ext cx="7630349" cy="10772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200">
                <a:solidFill>
                  <a:schemeClr val="dk1"/>
                </a:solidFill>
                <a:latin typeface="Times New Roman"/>
                <a:ea typeface="Times New Roman"/>
                <a:cs typeface="Times New Roman"/>
                <a:sym typeface="Times New Roman"/>
              </a:rPr>
              <a:t>Em có nhận xét gì về cách giải quyết mâu thuẫn của Minh và Thanh?</a:t>
            </a:r>
            <a:endParaRPr/>
          </a:p>
        </p:txBody>
      </p:sp>
      <p:sp>
        <p:nvSpPr>
          <p:cNvPr id="221" name="Google Shape;221;p25"/>
          <p:cNvSpPr txBox="1"/>
          <p:nvPr/>
        </p:nvSpPr>
        <p:spPr>
          <a:xfrm>
            <a:off x="1555144" y="2351586"/>
            <a:ext cx="7610924"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200">
                <a:solidFill>
                  <a:schemeClr val="dk1"/>
                </a:solidFill>
                <a:latin typeface="Times New Roman"/>
                <a:ea typeface="Times New Roman"/>
                <a:cs typeface="Times New Roman"/>
                <a:sym typeface="Times New Roman"/>
              </a:rPr>
              <a:t>Nếu là Minh, em sẽ ứng xử như thế nào?</a:t>
            </a:r>
            <a:endParaRPr/>
          </a:p>
        </p:txBody>
      </p:sp>
      <p:sp>
        <p:nvSpPr>
          <p:cNvPr id="222" name="Google Shape;222;p25"/>
          <p:cNvSpPr txBox="1"/>
          <p:nvPr/>
        </p:nvSpPr>
        <p:spPr>
          <a:xfrm>
            <a:off x="1535719" y="3389911"/>
            <a:ext cx="7630349"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200">
                <a:solidFill>
                  <a:schemeClr val="dk1"/>
                </a:solidFill>
                <a:latin typeface="Times New Roman"/>
                <a:ea typeface="Times New Roman"/>
                <a:cs typeface="Times New Roman"/>
                <a:sym typeface="Times New Roman"/>
              </a:rPr>
              <a:t>Nếu là Thanh, em sẽ giải quyết như thế nào?</a:t>
            </a:r>
            <a:endParaRPr/>
          </a:p>
        </p:txBody>
      </p:sp>
      <p:sp>
        <p:nvSpPr>
          <p:cNvPr id="223" name="Google Shape;223;p25"/>
          <p:cNvSpPr txBox="1"/>
          <p:nvPr/>
        </p:nvSpPr>
        <p:spPr>
          <a:xfrm>
            <a:off x="1535719" y="4194294"/>
            <a:ext cx="8012318" cy="15696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200">
                <a:solidFill>
                  <a:schemeClr val="dk1"/>
                </a:solidFill>
                <a:latin typeface="Times New Roman"/>
                <a:ea typeface="Times New Roman"/>
                <a:cs typeface="Times New Roman"/>
                <a:sym typeface="Times New Roman"/>
              </a:rPr>
              <a:t>Ngoài ra, em thấy các bạn thường có những cách giải quyết mâu thuẫn nào khác trong quan hệ bạn bè? Cách giải quyết nào là phù hợp?</a:t>
            </a:r>
            <a:endParaRPr/>
          </a:p>
        </p:txBody>
      </p:sp>
      <p:pic>
        <p:nvPicPr>
          <p:cNvPr descr="F:\未标题-1.png" id="224" name="Google Shape;224;p25"/>
          <p:cNvPicPr preferRelativeResize="0"/>
          <p:nvPr/>
        </p:nvPicPr>
        <p:blipFill rotWithShape="1">
          <a:blip r:embed="rId7">
            <a:alphaModFix/>
          </a:blip>
          <a:srcRect b="7680" l="26573" r="32921" t="6173"/>
          <a:stretch/>
        </p:blipFill>
        <p:spPr>
          <a:xfrm flipH="1">
            <a:off x="9390208" y="2139251"/>
            <a:ext cx="2719522" cy="4109241"/>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250"/>
                                        <p:tgtEl>
                                          <p:spTgt spid="208"/>
                                        </p:tgtEl>
                                      </p:cBhvr>
                                    </p:animEffect>
                                  </p:childTnLst>
                                </p:cTn>
                              </p:par>
                              <p:par>
                                <p:cTn fill="hold" nodeType="with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25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250"/>
                                        <p:tgtEl>
                                          <p:spTgt spid="214"/>
                                        </p:tgtEl>
                                      </p:cBhvr>
                                    </p:animEffect>
                                  </p:childTnLst>
                                </p:cTn>
                              </p:par>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250"/>
                                        <p:tgtEl>
                                          <p:spTgt spid="217"/>
                                        </p:tgtEl>
                                      </p:cBhvr>
                                    </p:animEffect>
                                  </p:childTnLst>
                                </p:cTn>
                              </p:par>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6"/>
          <p:cNvSpPr/>
          <p:nvPr/>
        </p:nvSpPr>
        <p:spPr>
          <a:xfrm>
            <a:off x="772631" y="582067"/>
            <a:ext cx="8435163" cy="5693866"/>
          </a:xfrm>
          <a:prstGeom prst="rect">
            <a:avLst/>
          </a:prstGeom>
          <a:noFill/>
          <a:ln>
            <a:noFill/>
          </a:ln>
        </p:spPr>
        <p:txBody>
          <a:bodyPr anchorCtr="0" anchor="t" bIns="45700" lIns="91425" spcFirstLastPara="1" rIns="91425" wrap="square" tIns="45700">
            <a:noAutofit/>
          </a:bodyPr>
          <a:lstStyle/>
          <a:p>
            <a:pPr indent="-457200" lvl="0" marL="457200" marR="0" rtl="0" algn="just">
              <a:spcBef>
                <a:spcPts val="0"/>
              </a:spcBef>
              <a:spcAft>
                <a:spcPts val="0"/>
              </a:spcAft>
              <a:buClr>
                <a:srgbClr val="0D0D0D"/>
              </a:buClr>
              <a:buSzPts val="2800"/>
              <a:buFont typeface="Noto Sans Symbols"/>
              <a:buChar char="▪"/>
            </a:pPr>
            <a:r>
              <a:rPr lang="en-US" sz="2800">
                <a:solidFill>
                  <a:srgbClr val="0D0D0D"/>
                </a:solidFill>
                <a:latin typeface="Times New Roman"/>
                <a:ea typeface="Times New Roman"/>
                <a:cs typeface="Times New Roman"/>
                <a:sym typeface="Times New Roman"/>
              </a:rPr>
              <a:t>Khi có vấn đề nảy sinh trong quan hệ bạn bè, chúng ta không nên im lặng dẫn đến mất đoàn kết. </a:t>
            </a:r>
            <a:endParaRPr/>
          </a:p>
          <a:p>
            <a:pPr indent="-457200" lvl="0" marL="457200" marR="0" rtl="0" algn="just">
              <a:spcBef>
                <a:spcPts val="0"/>
              </a:spcBef>
              <a:spcAft>
                <a:spcPts val="0"/>
              </a:spcAft>
              <a:buClr>
                <a:srgbClr val="0D0D0D"/>
              </a:buClr>
              <a:buSzPts val="2800"/>
              <a:buFont typeface="Noto Sans Symbols"/>
              <a:buChar char="▪"/>
            </a:pPr>
            <a:r>
              <a:rPr lang="en-US" sz="2800">
                <a:solidFill>
                  <a:srgbClr val="0D0D0D"/>
                </a:solidFill>
                <a:latin typeface="Times New Roman"/>
                <a:ea typeface="Times New Roman"/>
                <a:cs typeface="Times New Roman"/>
                <a:sym typeface="Times New Roman"/>
              </a:rPr>
              <a:t>Chúng ta cần: </a:t>
            </a:r>
            <a:endParaRPr/>
          </a:p>
          <a:p>
            <a:pPr indent="0" lvl="0" marL="0" marR="0" rtl="0" algn="just">
              <a:spcBef>
                <a:spcPts val="0"/>
              </a:spcBef>
              <a:spcAft>
                <a:spcPts val="0"/>
              </a:spcAft>
              <a:buNone/>
            </a:pPr>
            <a:r>
              <a:rPr lang="en-US" sz="2800">
                <a:solidFill>
                  <a:srgbClr val="0D0D0D"/>
                </a:solidFill>
                <a:latin typeface="Times New Roman"/>
                <a:ea typeface="Times New Roman"/>
                <a:cs typeface="Times New Roman"/>
                <a:sym typeface="Times New Roman"/>
              </a:rPr>
              <a:t>+ Cùng bạn giải quyết những vấn đề khúc mắc, nảy sinh một cách thiện chí.</a:t>
            </a:r>
            <a:endParaRPr/>
          </a:p>
          <a:p>
            <a:pPr indent="0" lvl="0" marL="0" marR="0" rtl="0" algn="just">
              <a:spcBef>
                <a:spcPts val="0"/>
              </a:spcBef>
              <a:spcAft>
                <a:spcPts val="0"/>
              </a:spcAft>
              <a:buNone/>
            </a:pPr>
            <a:r>
              <a:rPr lang="en-US" sz="2800">
                <a:solidFill>
                  <a:srgbClr val="0D0D0D"/>
                </a:solidFill>
                <a:latin typeface="Times New Roman"/>
                <a:ea typeface="Times New Roman"/>
                <a:cs typeface="Times New Roman"/>
                <a:sym typeface="Times New Roman"/>
              </a:rPr>
              <a:t>+ Gặp bạn nói chuyện chân thành và thẳng thắn.</a:t>
            </a:r>
            <a:endParaRPr/>
          </a:p>
          <a:p>
            <a:pPr indent="0" lvl="0" marL="0" marR="0" rtl="0" algn="just">
              <a:spcBef>
                <a:spcPts val="0"/>
              </a:spcBef>
              <a:spcAft>
                <a:spcPts val="0"/>
              </a:spcAft>
              <a:buNone/>
            </a:pPr>
            <a:r>
              <a:rPr lang="en-US" sz="2800">
                <a:solidFill>
                  <a:srgbClr val="0D0D0D"/>
                </a:solidFill>
                <a:latin typeface="Times New Roman"/>
                <a:ea typeface="Times New Roman"/>
                <a:cs typeface="Times New Roman"/>
                <a:sym typeface="Times New Roman"/>
              </a:rPr>
              <a:t>+ Lắng nghe bạn nói, đặt mình vào vị trí của bạn để thấu hiểu, đồng thời nói rõ suy nghĩ, cảm xúc của mình về vấn đề xảy ra.</a:t>
            </a:r>
            <a:endParaRPr/>
          </a:p>
          <a:p>
            <a:pPr indent="0" lvl="0" marL="0" marR="0" rtl="0" algn="just">
              <a:spcBef>
                <a:spcPts val="0"/>
              </a:spcBef>
              <a:spcAft>
                <a:spcPts val="0"/>
              </a:spcAft>
              <a:buNone/>
            </a:pPr>
            <a:r>
              <a:rPr lang="en-US" sz="2800">
                <a:solidFill>
                  <a:srgbClr val="0D0D0D"/>
                </a:solidFill>
                <a:latin typeface="Times New Roman"/>
                <a:ea typeface="Times New Roman"/>
                <a:cs typeface="Times New Roman"/>
                <a:sym typeface="Times New Roman"/>
              </a:rPr>
              <a:t>+ Kiên quyết từ chối mọi sự rủ rê, lôi kéo làm việc không nên của bạn.</a:t>
            </a:r>
            <a:endParaRPr/>
          </a:p>
          <a:p>
            <a:pPr indent="0" lvl="0" marL="0" marR="0" rtl="0" algn="just">
              <a:spcBef>
                <a:spcPts val="0"/>
              </a:spcBef>
              <a:spcAft>
                <a:spcPts val="0"/>
              </a:spcAft>
              <a:buNone/>
            </a:pPr>
            <a:r>
              <a:rPr lang="en-US" sz="2800">
                <a:solidFill>
                  <a:srgbClr val="0D0D0D"/>
                </a:solidFill>
                <a:latin typeface="Times New Roman"/>
                <a:ea typeface="Times New Roman"/>
                <a:cs typeface="Times New Roman"/>
                <a:sym typeface="Times New Roman"/>
              </a:rPr>
              <a:t>+ Khi bị ép buộc, bắt nạt, cần phải tìm kiếm sự giúp đỡ của bạn bè và thầy cô.</a:t>
            </a:r>
            <a:endParaRPr sz="2800">
              <a:solidFill>
                <a:schemeClr val="dk1"/>
              </a:solidFill>
              <a:latin typeface="Arial"/>
              <a:ea typeface="Arial"/>
              <a:cs typeface="Arial"/>
              <a:sym typeface="Arial"/>
            </a:endParaRPr>
          </a:p>
        </p:txBody>
      </p:sp>
      <p:pic>
        <p:nvPicPr>
          <p:cNvPr descr="A group of people posing for the camera&#10;&#10;Description automatically generated with medium confidence" id="230" name="Google Shape;230;p26"/>
          <p:cNvPicPr preferRelativeResize="0"/>
          <p:nvPr/>
        </p:nvPicPr>
        <p:blipFill rotWithShape="1">
          <a:blip r:embed="rId3">
            <a:alphaModFix/>
          </a:blip>
          <a:srcRect b="0" l="0" r="0" t="0"/>
          <a:stretch/>
        </p:blipFill>
        <p:spPr>
          <a:xfrm>
            <a:off x="9119927" y="2846135"/>
            <a:ext cx="3159937" cy="2808170"/>
          </a:xfrm>
          <a:prstGeom prst="rect">
            <a:avLst/>
          </a:prstGeom>
          <a:noFill/>
          <a:ln>
            <a:noFill/>
          </a:ln>
        </p:spPr>
      </p:pic>
      <p:pic>
        <p:nvPicPr>
          <p:cNvPr descr="16" id="231" name="Google Shape;231;p26"/>
          <p:cNvPicPr preferRelativeResize="0"/>
          <p:nvPr/>
        </p:nvPicPr>
        <p:blipFill rotWithShape="1">
          <a:blip r:embed="rId4">
            <a:alphaModFix/>
          </a:blip>
          <a:srcRect b="0" l="0" r="0" t="0"/>
          <a:stretch/>
        </p:blipFill>
        <p:spPr>
          <a:xfrm rot="1121491">
            <a:off x="9548816" y="1483525"/>
            <a:ext cx="2302159" cy="1020635"/>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27"/>
          <p:cNvPicPr preferRelativeResize="0"/>
          <p:nvPr/>
        </p:nvPicPr>
        <p:blipFill rotWithShape="1">
          <a:blip r:embed="rId3">
            <a:alphaModFix/>
          </a:blip>
          <a:srcRect b="0" l="0" r="0" t="0"/>
          <a:stretch/>
        </p:blipFill>
        <p:spPr>
          <a:xfrm>
            <a:off x="353680" y="120650"/>
            <a:ext cx="6083300" cy="6616700"/>
          </a:xfrm>
          <a:prstGeom prst="rect">
            <a:avLst/>
          </a:prstGeom>
          <a:noFill/>
          <a:ln>
            <a:noFill/>
          </a:ln>
        </p:spPr>
      </p:pic>
      <p:pic>
        <p:nvPicPr>
          <p:cNvPr id="237" name="Google Shape;237;p27"/>
          <p:cNvPicPr preferRelativeResize="0"/>
          <p:nvPr/>
        </p:nvPicPr>
        <p:blipFill rotWithShape="1">
          <a:blip r:embed="rId4">
            <a:alphaModFix/>
          </a:blip>
          <a:srcRect b="0" l="0" r="0" t="0"/>
          <a:stretch/>
        </p:blipFill>
        <p:spPr>
          <a:xfrm>
            <a:off x="5756497" y="-742388"/>
            <a:ext cx="5755020" cy="6233986"/>
          </a:xfrm>
          <a:prstGeom prst="rect">
            <a:avLst/>
          </a:prstGeom>
          <a:noFill/>
          <a:ln>
            <a:noFill/>
          </a:ln>
        </p:spPr>
      </p:pic>
      <p:sp>
        <p:nvSpPr>
          <p:cNvPr id="238" name="Google Shape;238;p27"/>
          <p:cNvSpPr/>
          <p:nvPr/>
        </p:nvSpPr>
        <p:spPr>
          <a:xfrm>
            <a:off x="6617721" y="2621086"/>
            <a:ext cx="4542196" cy="161582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3500">
                <a:solidFill>
                  <a:schemeClr val="dk1"/>
                </a:solidFill>
                <a:latin typeface="Times New Roman"/>
                <a:ea typeface="Times New Roman"/>
                <a:cs typeface="Times New Roman"/>
                <a:sym typeface="Times New Roman"/>
              </a:rPr>
              <a:t>Xử lí tình huống khi có vấn đề nảy sinh trong quan hệ bạn bè</a:t>
            </a:r>
            <a:endParaRPr b="1" sz="3500">
              <a:solidFill>
                <a:schemeClr val="dk1"/>
              </a:solidFill>
              <a:latin typeface="Times New Roman"/>
              <a:ea typeface="Times New Roman"/>
              <a:cs typeface="Times New Roman"/>
              <a:sym typeface="Times New Roman"/>
            </a:endParaRPr>
          </a:p>
        </p:txBody>
      </p:sp>
      <p:sp>
        <p:nvSpPr>
          <p:cNvPr id="239" name="Google Shape;239;p27"/>
          <p:cNvSpPr/>
          <p:nvPr/>
        </p:nvSpPr>
        <p:spPr>
          <a:xfrm>
            <a:off x="8420986" y="1786271"/>
            <a:ext cx="935666" cy="685960"/>
          </a:xfrm>
          <a:prstGeom prst="diamond">
            <a:avLst/>
          </a:prstGeom>
          <a:gradFill>
            <a:gsLst>
              <a:gs pos="0">
                <a:srgbClr val="5F82CA"/>
              </a:gs>
              <a:gs pos="50000">
                <a:srgbClr val="3C70CA"/>
              </a:gs>
              <a:gs pos="100000">
                <a:srgbClr val="2E60B9"/>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lt1"/>
                </a:solidFill>
                <a:latin typeface="Times New Roman"/>
                <a:ea typeface="Times New Roman"/>
                <a:cs typeface="Times New Roman"/>
                <a:sym typeface="Times New Roman"/>
              </a:rPr>
              <a:t>3</a:t>
            </a:r>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28"/>
          <p:cNvPicPr preferRelativeResize="0"/>
          <p:nvPr/>
        </p:nvPicPr>
        <p:blipFill rotWithShape="1">
          <a:blip r:embed="rId3">
            <a:alphaModFix/>
          </a:blip>
          <a:srcRect b="0" l="0" r="0" t="0"/>
          <a:stretch/>
        </p:blipFill>
        <p:spPr>
          <a:xfrm>
            <a:off x="3539771" y="63641"/>
            <a:ext cx="3824530" cy="3553829"/>
          </a:xfrm>
          <a:prstGeom prst="rect">
            <a:avLst/>
          </a:prstGeom>
          <a:noFill/>
          <a:ln>
            <a:noFill/>
          </a:ln>
        </p:spPr>
      </p:pic>
      <p:sp>
        <p:nvSpPr>
          <p:cNvPr id="246" name="Google Shape;246;p28"/>
          <p:cNvSpPr txBox="1"/>
          <p:nvPr/>
        </p:nvSpPr>
        <p:spPr>
          <a:xfrm>
            <a:off x="203448" y="965999"/>
            <a:ext cx="3336323"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800">
                <a:solidFill>
                  <a:schemeClr val="dk1"/>
                </a:solidFill>
                <a:latin typeface="Times New Roman"/>
                <a:ea typeface="Times New Roman"/>
                <a:cs typeface="Times New Roman"/>
                <a:sym typeface="Times New Roman"/>
              </a:rPr>
              <a:t>Chia HS thành các nhóm, mỗi nhóm không quá 8 em.</a:t>
            </a:r>
            <a:endParaRPr b="0" sz="2800">
              <a:solidFill>
                <a:schemeClr val="dk1"/>
              </a:solidFill>
              <a:latin typeface="Times New Roman"/>
              <a:ea typeface="Times New Roman"/>
              <a:cs typeface="Times New Roman"/>
              <a:sym typeface="Times New Roman"/>
            </a:endParaRPr>
          </a:p>
        </p:txBody>
      </p:sp>
      <p:sp>
        <p:nvSpPr>
          <p:cNvPr id="247" name="Google Shape;247;p28"/>
          <p:cNvSpPr txBox="1"/>
          <p:nvPr/>
        </p:nvSpPr>
        <p:spPr>
          <a:xfrm>
            <a:off x="2671031" y="3335820"/>
            <a:ext cx="684993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Times New Roman"/>
                <a:ea typeface="Times New Roman"/>
                <a:cs typeface="Times New Roman"/>
                <a:sym typeface="Times New Roman"/>
              </a:rPr>
              <a:t>Phân công sắm vai xử lí các tình huống</a:t>
            </a:r>
            <a:endParaRPr b="1" sz="2800">
              <a:solidFill>
                <a:schemeClr val="dk1"/>
              </a:solidFill>
              <a:latin typeface="Times New Roman"/>
              <a:ea typeface="Times New Roman"/>
              <a:cs typeface="Times New Roman"/>
              <a:sym typeface="Times New Roman"/>
            </a:endParaRPr>
          </a:p>
        </p:txBody>
      </p:sp>
      <p:sp>
        <p:nvSpPr>
          <p:cNvPr id="248" name="Google Shape;248;p28"/>
          <p:cNvSpPr txBox="1"/>
          <p:nvPr/>
        </p:nvSpPr>
        <p:spPr>
          <a:xfrm>
            <a:off x="7614959" y="879190"/>
            <a:ext cx="3984945" cy="18158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2800">
                <a:solidFill>
                  <a:schemeClr val="dk1"/>
                </a:solidFill>
                <a:latin typeface="Times New Roman"/>
                <a:ea typeface="Times New Roman"/>
                <a:cs typeface="Times New Roman"/>
                <a:sym typeface="Times New Roman"/>
              </a:rPr>
              <a:t>Mỗi nhóm thảo luận, tìm cách xử lí / giải quyết phù hợp một trong hai tình huống trong SGK</a:t>
            </a:r>
            <a:endParaRPr b="0" sz="2800">
              <a:solidFill>
                <a:schemeClr val="dk1"/>
              </a:solidFill>
              <a:latin typeface="Times New Roman"/>
              <a:ea typeface="Times New Roman"/>
              <a:cs typeface="Times New Roman"/>
              <a:sym typeface="Times New Roman"/>
            </a:endParaRPr>
          </a:p>
        </p:txBody>
      </p:sp>
      <p:cxnSp>
        <p:nvCxnSpPr>
          <p:cNvPr id="249" name="Google Shape;249;p28"/>
          <p:cNvCxnSpPr/>
          <p:nvPr/>
        </p:nvCxnSpPr>
        <p:spPr>
          <a:xfrm>
            <a:off x="7020650" y="1604777"/>
            <a:ext cx="568411" cy="0"/>
          </a:xfrm>
          <a:prstGeom prst="straightConnector1">
            <a:avLst/>
          </a:prstGeom>
          <a:noFill/>
          <a:ln cap="flat" cmpd="sng" w="38100">
            <a:solidFill>
              <a:schemeClr val="accent1"/>
            </a:solidFill>
            <a:prstDash val="dot"/>
            <a:miter lim="800000"/>
            <a:headEnd len="sm" w="sm" type="none"/>
            <a:tailEnd len="med" w="med" type="triangle"/>
          </a:ln>
        </p:spPr>
      </p:cxnSp>
      <p:cxnSp>
        <p:nvCxnSpPr>
          <p:cNvPr id="250" name="Google Shape;250;p28"/>
          <p:cNvCxnSpPr/>
          <p:nvPr/>
        </p:nvCxnSpPr>
        <p:spPr>
          <a:xfrm>
            <a:off x="6096000" y="2870382"/>
            <a:ext cx="0" cy="465438"/>
          </a:xfrm>
          <a:prstGeom prst="straightConnector1">
            <a:avLst/>
          </a:prstGeom>
          <a:noFill/>
          <a:ln cap="flat" cmpd="sng" w="38100">
            <a:solidFill>
              <a:srgbClr val="C55A11"/>
            </a:solidFill>
            <a:prstDash val="dot"/>
            <a:miter lim="800000"/>
            <a:headEnd len="sm" w="sm" type="none"/>
            <a:tailEnd len="med" w="med" type="triangle"/>
          </a:ln>
        </p:spPr>
      </p:cxnSp>
      <p:cxnSp>
        <p:nvCxnSpPr>
          <p:cNvPr id="251" name="Google Shape;251;p28"/>
          <p:cNvCxnSpPr/>
          <p:nvPr/>
        </p:nvCxnSpPr>
        <p:spPr>
          <a:xfrm rot="10800000">
            <a:off x="3539771" y="1316169"/>
            <a:ext cx="511139" cy="0"/>
          </a:xfrm>
          <a:prstGeom prst="straightConnector1">
            <a:avLst/>
          </a:prstGeom>
          <a:noFill/>
          <a:ln cap="flat" cmpd="sng" w="38100">
            <a:solidFill>
              <a:srgbClr val="00B050"/>
            </a:solidFill>
            <a:prstDash val="dot"/>
            <a:miter lim="800000"/>
            <a:headEnd len="sm" w="sm" type="none"/>
            <a:tailEnd len="med" w="med" type="triangle"/>
          </a:ln>
        </p:spPr>
      </p:cxnSp>
      <p:sp>
        <p:nvSpPr>
          <p:cNvPr id="252" name="Google Shape;252;p28"/>
          <p:cNvSpPr/>
          <p:nvPr/>
        </p:nvSpPr>
        <p:spPr>
          <a:xfrm>
            <a:off x="3048000" y="-1255944"/>
            <a:ext cx="6096000"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Giáo án biên soạn bởi </a:t>
            </a:r>
            <a:r>
              <a:rPr b="1" lang="en-US" sz="1800">
                <a:solidFill>
                  <a:schemeClr val="dk1"/>
                </a:solidFill>
                <a:latin typeface="Times New Roman"/>
                <a:ea typeface="Times New Roman"/>
                <a:cs typeface="Times New Roman"/>
                <a:sym typeface="Times New Roman"/>
              </a:rPr>
              <a:t>Kim Dung </a:t>
            </a:r>
            <a:r>
              <a:rPr b="1" lang="en-US" sz="1800">
                <a:solidFill>
                  <a:srgbClr val="E76784"/>
                </a:solidFill>
                <a:latin typeface="Times New Roman"/>
                <a:ea typeface="Times New Roman"/>
                <a:cs typeface="Times New Roman"/>
                <a:sym typeface="Times New Roman"/>
              </a:rPr>
              <a:t>0336032445</a:t>
            </a:r>
            <a:r>
              <a:rPr lang="en-US" sz="1800">
                <a:solidFill>
                  <a:schemeClr val="dk1"/>
                </a:solidFill>
                <a:latin typeface="Times New Roman"/>
                <a:ea typeface="Times New Roman"/>
                <a:cs typeface="Times New Roman"/>
                <a:sym typeface="Times New Roman"/>
              </a:rPr>
              <a:t> https://www.facebook.com/phamkimdung25/ . </a:t>
            </a:r>
            <a:endParaRPr/>
          </a:p>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Chỉ được phép chia sẻ bởi chủ sở hữu. </a:t>
            </a:r>
            <a:endParaRPr/>
          </a:p>
        </p:txBody>
      </p:sp>
      <p:sp>
        <p:nvSpPr>
          <p:cNvPr id="253" name="Google Shape;253;p28"/>
          <p:cNvSpPr/>
          <p:nvPr/>
        </p:nvSpPr>
        <p:spPr>
          <a:xfrm>
            <a:off x="203448" y="3967640"/>
            <a:ext cx="5362395" cy="2667076"/>
          </a:xfrm>
          <a:prstGeom prst="roundRect">
            <a:avLst>
              <a:gd fmla="val 16667" name="adj"/>
            </a:avLst>
          </a:prstGeom>
          <a:solidFill>
            <a:srgbClr val="FDFFF3"/>
          </a:solidFill>
          <a:ln cap="flat" cmpd="sng" w="57150">
            <a:solidFill>
              <a:srgbClr val="FFC000"/>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chemeClr val="dk1"/>
                </a:solidFill>
                <a:latin typeface="Times New Roman"/>
                <a:ea typeface="Times New Roman"/>
                <a:cs typeface="Times New Roman"/>
                <a:sym typeface="Times New Roman"/>
              </a:rPr>
              <a:t>          Từ đầu năm học, Hương và Lan đi đâu cũng có nhau vì học cùng lớp ở trường tiểu học. Hôm nay, Hương thấy Lan đi với Mai – một bạn mới quen, mà không để ý gì đến mình nên rất giận Lan. Lan không hiểu vì sao Hương lại giận mình. Nếu là Lan, em sẽ làm gì?</a:t>
            </a:r>
            <a:endParaRPr/>
          </a:p>
        </p:txBody>
      </p:sp>
      <p:sp>
        <p:nvSpPr>
          <p:cNvPr id="254" name="Google Shape;254;p28"/>
          <p:cNvSpPr/>
          <p:nvPr/>
        </p:nvSpPr>
        <p:spPr>
          <a:xfrm>
            <a:off x="6462802" y="3906876"/>
            <a:ext cx="5362395" cy="2667076"/>
          </a:xfrm>
          <a:prstGeom prst="roundRect">
            <a:avLst>
              <a:gd fmla="val 16667" name="adj"/>
            </a:avLst>
          </a:prstGeom>
          <a:solidFill>
            <a:srgbClr val="DAF9FA"/>
          </a:solidFill>
          <a:ln cap="flat" cmpd="sng" w="57150">
            <a:solidFill>
              <a:srgbClr val="A8D08C"/>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400">
                <a:solidFill>
                  <a:schemeClr val="dk1"/>
                </a:solidFill>
                <a:latin typeface="Times New Roman"/>
                <a:ea typeface="Times New Roman"/>
                <a:cs typeface="Times New Roman"/>
                <a:sym typeface="Times New Roman"/>
              </a:rPr>
              <a:t>   Hải và Nam chơi thân với nhau </a:t>
            </a:r>
            <a:endParaRPr/>
          </a:p>
          <a:p>
            <a:pPr indent="0" lvl="0" marL="0" marR="0" rtl="0" algn="just">
              <a:spcBef>
                <a:spcPts val="0"/>
              </a:spcBef>
              <a:spcAft>
                <a:spcPts val="0"/>
              </a:spcAft>
              <a:buNone/>
            </a:pPr>
            <a:r>
              <a:rPr lang="en-US" sz="2400">
                <a:solidFill>
                  <a:schemeClr val="dk1"/>
                </a:solidFill>
                <a:latin typeface="Times New Roman"/>
                <a:ea typeface="Times New Roman"/>
                <a:cs typeface="Times New Roman"/>
                <a:sym typeface="Times New Roman"/>
              </a:rPr>
              <a:t>từ khi còn là học sinh tiểu học. Nam rất ham chơi điện tử. Một lần, Nam rủ Hải đi chơi điện tử nhưng Hải không muốn đi. Nam nói: “Nếu cậu không đi chơi cùng tớ, tớ sẽ không chơi với cậu nữa”. Nếu là Hải, em sẽ làm gì?</a:t>
            </a:r>
            <a:endParaRPr sz="2400">
              <a:solidFill>
                <a:schemeClr val="dk1"/>
              </a:solidFill>
              <a:latin typeface="Times New Roman"/>
              <a:ea typeface="Times New Roman"/>
              <a:cs typeface="Times New Roman"/>
              <a:sym typeface="Times New Roman"/>
            </a:endParaRPr>
          </a:p>
        </p:txBody>
      </p:sp>
      <p:sp>
        <p:nvSpPr>
          <p:cNvPr id="255" name="Google Shape;255;p28"/>
          <p:cNvSpPr/>
          <p:nvPr/>
        </p:nvSpPr>
        <p:spPr>
          <a:xfrm>
            <a:off x="366803" y="3552822"/>
            <a:ext cx="815124" cy="721037"/>
          </a:xfrm>
          <a:prstGeom prst="ellipse">
            <a:avLst/>
          </a:prstGeom>
          <a:gradFill>
            <a:gsLst>
              <a:gs pos="0">
                <a:srgbClr val="FFC647"/>
              </a:gs>
              <a:gs pos="50000">
                <a:srgbClr val="FFC600"/>
              </a:gs>
              <a:gs pos="100000">
                <a:srgbClr val="E3B400"/>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lt1"/>
                </a:solidFill>
                <a:latin typeface="Times New Roman"/>
                <a:ea typeface="Times New Roman"/>
                <a:cs typeface="Times New Roman"/>
                <a:sym typeface="Times New Roman"/>
              </a:rPr>
              <a:t>1</a:t>
            </a:r>
            <a:endParaRPr/>
          </a:p>
        </p:txBody>
      </p:sp>
      <p:sp>
        <p:nvSpPr>
          <p:cNvPr id="256" name="Google Shape;256;p28"/>
          <p:cNvSpPr/>
          <p:nvPr/>
        </p:nvSpPr>
        <p:spPr>
          <a:xfrm>
            <a:off x="10846718" y="3546357"/>
            <a:ext cx="815124" cy="721037"/>
          </a:xfrm>
          <a:prstGeom prst="ellipse">
            <a:avLst/>
          </a:prstGeom>
          <a:gradFill>
            <a:gsLst>
              <a:gs pos="0">
                <a:srgbClr val="7FB75F"/>
              </a:gs>
              <a:gs pos="50000">
                <a:srgbClr val="6EB141"/>
              </a:gs>
              <a:gs pos="100000">
                <a:srgbClr val="5FA134"/>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chemeClr val="lt1"/>
                </a:solidFill>
                <a:latin typeface="Times New Roman"/>
                <a:ea typeface="Times New Roman"/>
                <a:cs typeface="Times New Roman"/>
                <a:sym typeface="Times New Roman"/>
              </a:rPr>
              <a:t>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45"/>
                                        </p:tgtEl>
                                        <p:attrNameLst>
                                          <p:attrName>style.visibility</p:attrName>
                                        </p:attrNameLst>
                                      </p:cBhvr>
                                      <p:to>
                                        <p:strVal val="visible"/>
                                      </p:to>
                                    </p:set>
                                    <p:anim calcmode="lin" valueType="num">
                                      <p:cBhvr additive="base">
                                        <p:cTn dur="500"/>
                                        <p:tgtEl>
                                          <p:spTgt spid="245"/>
                                        </p:tgtEl>
                                        <p:attrNameLst>
                                          <p:attrName>ppt_w</p:attrName>
                                        </p:attrNameLst>
                                      </p:cBhvr>
                                      <p:tavLst>
                                        <p:tav fmla="" tm="0">
                                          <p:val>
                                            <p:strVal val="0"/>
                                          </p:val>
                                        </p:tav>
                                        <p:tav fmla="" tm="100000">
                                          <p:val>
                                            <p:strVal val="#ppt_w"/>
                                          </p:val>
                                        </p:tav>
                                      </p:tavLst>
                                    </p:anim>
                                    <p:anim calcmode="lin" valueType="num">
                                      <p:cBhvr additive="base">
                                        <p:cTn dur="500"/>
                                        <p:tgtEl>
                                          <p:spTgt spid="245"/>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80"/>
                                        <p:tgtEl>
                                          <p:spTgt spid="246"/>
                                        </p:tgtEl>
                                      </p:cBhvr>
                                    </p:animEffect>
                                  </p:childTnLst>
                                </p:cTn>
                              </p:par>
                            </p:childTnLst>
                          </p:cTn>
                        </p:par>
                        <p:par>
                          <p:cTn fill="hold">
                            <p:stCondLst>
                              <p:cond delay="580"/>
                            </p:stCondLst>
                            <p:childTnLst>
                              <p:par>
                                <p:cTn fill="hold" nodeType="after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80"/>
                                        <p:tgtEl>
                                          <p:spTgt spid="248"/>
                                        </p:tgtEl>
                                      </p:cBhvr>
                                    </p:animEffect>
                                  </p:childTnLst>
                                </p:cTn>
                              </p:par>
                            </p:childTnLst>
                          </p:cTn>
                        </p:par>
                        <p:par>
                          <p:cTn fill="hold">
                            <p:stCondLst>
                              <p:cond delay="660"/>
                            </p:stCondLst>
                            <p:childTnLst>
                              <p:par>
                                <p:cTn fill="hold" nodeType="after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8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descr="未标题-2.png" id="262" name="Google Shape;262;p29"/>
          <p:cNvPicPr preferRelativeResize="0"/>
          <p:nvPr/>
        </p:nvPicPr>
        <p:blipFill rotWithShape="1">
          <a:blip r:embed="rId3">
            <a:alphaModFix/>
          </a:blip>
          <a:srcRect b="0" l="0" r="0" t="0"/>
          <a:stretch/>
        </p:blipFill>
        <p:spPr>
          <a:xfrm>
            <a:off x="1326394" y="0"/>
            <a:ext cx="6656047" cy="6432901"/>
          </a:xfrm>
          <a:prstGeom prst="rect">
            <a:avLst/>
          </a:prstGeom>
          <a:noFill/>
          <a:ln>
            <a:noFill/>
          </a:ln>
        </p:spPr>
      </p:pic>
      <p:sp>
        <p:nvSpPr>
          <p:cNvPr id="263" name="Google Shape;263;p29"/>
          <p:cNvSpPr txBox="1"/>
          <p:nvPr/>
        </p:nvSpPr>
        <p:spPr>
          <a:xfrm>
            <a:off x="2428363" y="2062603"/>
            <a:ext cx="4232031" cy="329320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600">
                <a:solidFill>
                  <a:schemeClr val="dk1"/>
                </a:solidFill>
                <a:latin typeface="Times New Roman"/>
                <a:ea typeface="Times New Roman"/>
                <a:cs typeface="Times New Roman"/>
                <a:sym typeface="Times New Roman"/>
              </a:rPr>
              <a:t>Không nên né tránh khi có khúc mắc với bạn mà cần chân thành, thiện chí trao đổi để giải quyết. Khi bạn ép buộc, dọa nạt để mình phải làm theo ý họ thì cần dũng cảm tự bảo vệ bản thân cũng như chính kiến của mình</a:t>
            </a:r>
            <a:endParaRPr sz="2600">
              <a:solidFill>
                <a:schemeClr val="dk1"/>
              </a:solidFill>
              <a:latin typeface="Times New Roman"/>
              <a:ea typeface="Times New Roman"/>
              <a:cs typeface="Times New Roman"/>
              <a:sym typeface="Times New Roman"/>
            </a:endParaRPr>
          </a:p>
        </p:txBody>
      </p:sp>
      <p:sp>
        <p:nvSpPr>
          <p:cNvPr id="264" name="Google Shape;264;p29"/>
          <p:cNvSpPr/>
          <p:nvPr/>
        </p:nvSpPr>
        <p:spPr>
          <a:xfrm>
            <a:off x="3048000" y="-1255944"/>
            <a:ext cx="6096000"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Giáo án biên soạn bởi </a:t>
            </a:r>
            <a:r>
              <a:rPr b="1" lang="en-US" sz="1800">
                <a:solidFill>
                  <a:schemeClr val="dk1"/>
                </a:solidFill>
                <a:latin typeface="Times New Roman"/>
                <a:ea typeface="Times New Roman"/>
                <a:cs typeface="Times New Roman"/>
                <a:sym typeface="Times New Roman"/>
              </a:rPr>
              <a:t>Kim Dung </a:t>
            </a:r>
            <a:r>
              <a:rPr b="1" lang="en-US" sz="1800">
                <a:solidFill>
                  <a:srgbClr val="E76784"/>
                </a:solidFill>
                <a:latin typeface="Times New Roman"/>
                <a:ea typeface="Times New Roman"/>
                <a:cs typeface="Times New Roman"/>
                <a:sym typeface="Times New Roman"/>
              </a:rPr>
              <a:t>0336032445</a:t>
            </a:r>
            <a:r>
              <a:rPr lang="en-US" sz="1800">
                <a:solidFill>
                  <a:schemeClr val="dk1"/>
                </a:solidFill>
                <a:latin typeface="Times New Roman"/>
                <a:ea typeface="Times New Roman"/>
                <a:cs typeface="Times New Roman"/>
                <a:sym typeface="Times New Roman"/>
              </a:rPr>
              <a:t> https://www.facebook.com/phamkimdung25/ . </a:t>
            </a:r>
            <a:endParaRPr/>
          </a:p>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Chỉ được phép chia sẻ bởi chủ sở hữu. </a:t>
            </a:r>
            <a:endParaRPr/>
          </a:p>
        </p:txBody>
      </p:sp>
      <p:pic>
        <p:nvPicPr>
          <p:cNvPr descr="F:\360安全浏览器下载\六一\Nipic_2531170_b95b5e79d8a6cffe\4.png" id="265" name="Google Shape;265;p29"/>
          <p:cNvPicPr preferRelativeResize="0"/>
          <p:nvPr/>
        </p:nvPicPr>
        <p:blipFill rotWithShape="1">
          <a:blip r:embed="rId4">
            <a:alphaModFix/>
          </a:blip>
          <a:srcRect b="0" l="0" r="0" t="0"/>
          <a:stretch/>
        </p:blipFill>
        <p:spPr>
          <a:xfrm>
            <a:off x="7982441" y="1352433"/>
            <a:ext cx="3394395" cy="476443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822"/>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30"/>
          <p:cNvPicPr preferRelativeResize="0"/>
          <p:nvPr/>
        </p:nvPicPr>
        <p:blipFill rotWithShape="1">
          <a:blip r:embed="rId3">
            <a:alphaModFix/>
          </a:blip>
          <a:srcRect b="0" l="0" r="0" t="0"/>
          <a:stretch/>
        </p:blipFill>
        <p:spPr>
          <a:xfrm>
            <a:off x="353680" y="120650"/>
            <a:ext cx="6083300" cy="6616700"/>
          </a:xfrm>
          <a:prstGeom prst="rect">
            <a:avLst/>
          </a:prstGeom>
          <a:noFill/>
          <a:ln>
            <a:noFill/>
          </a:ln>
        </p:spPr>
      </p:pic>
      <p:pic>
        <p:nvPicPr>
          <p:cNvPr id="271" name="Google Shape;271;p30"/>
          <p:cNvPicPr preferRelativeResize="0"/>
          <p:nvPr/>
        </p:nvPicPr>
        <p:blipFill rotWithShape="1">
          <a:blip r:embed="rId4">
            <a:alphaModFix/>
          </a:blip>
          <a:srcRect b="0" l="0" r="0" t="0"/>
          <a:stretch/>
        </p:blipFill>
        <p:spPr>
          <a:xfrm>
            <a:off x="5756497" y="-742388"/>
            <a:ext cx="5755020" cy="6233986"/>
          </a:xfrm>
          <a:prstGeom prst="rect">
            <a:avLst/>
          </a:prstGeom>
          <a:noFill/>
          <a:ln>
            <a:noFill/>
          </a:ln>
        </p:spPr>
      </p:pic>
      <p:sp>
        <p:nvSpPr>
          <p:cNvPr id="272" name="Google Shape;272;p30"/>
          <p:cNvSpPr/>
          <p:nvPr/>
        </p:nvSpPr>
        <p:spPr>
          <a:xfrm>
            <a:off x="6459282" y="2374605"/>
            <a:ext cx="4542196" cy="1519070"/>
          </a:xfrm>
          <a:prstGeom prst="rect">
            <a:avLst/>
          </a:prstGeom>
          <a:noFill/>
          <a:ln>
            <a:noFill/>
          </a:ln>
        </p:spPr>
        <p:txBody>
          <a:bodyPr anchorCtr="0" anchor="t" bIns="0" lIns="0" spcFirstLastPara="1" rIns="0" wrap="square" tIns="0">
            <a:noAutofit/>
          </a:bodyPr>
          <a:lstStyle/>
          <a:p>
            <a:pPr indent="0" lvl="0" marL="0" marR="0" rtl="0" algn="ctr">
              <a:lnSpc>
                <a:spcPct val="150000"/>
              </a:lnSpc>
              <a:spcBef>
                <a:spcPts val="0"/>
              </a:spcBef>
              <a:spcAft>
                <a:spcPts val="0"/>
              </a:spcAft>
              <a:buNone/>
            </a:pPr>
            <a:r>
              <a:rPr b="1" lang="en-US" sz="3500">
                <a:solidFill>
                  <a:schemeClr val="dk1"/>
                </a:solidFill>
                <a:latin typeface="Times New Roman"/>
                <a:ea typeface="Times New Roman"/>
                <a:cs typeface="Times New Roman"/>
                <a:sym typeface="Times New Roman"/>
              </a:rPr>
              <a:t>VẬN DỤNG – HOẠT ĐỘNG SAU GIỜ HỌC</a:t>
            </a:r>
            <a:endParaRPr b="1" sz="3500">
              <a:solidFill>
                <a:schemeClr val="dk1"/>
              </a:solidFill>
              <a:latin typeface="Times New Roman"/>
              <a:ea typeface="Times New Roman"/>
              <a:cs typeface="Times New Roman"/>
              <a:sym typeface="Times New Roman"/>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cxnSp>
        <p:nvCxnSpPr>
          <p:cNvPr id="277" name="Google Shape;277;p31"/>
          <p:cNvCxnSpPr/>
          <p:nvPr/>
        </p:nvCxnSpPr>
        <p:spPr>
          <a:xfrm>
            <a:off x="5412089" y="3310340"/>
            <a:ext cx="3636404" cy="0"/>
          </a:xfrm>
          <a:prstGeom prst="straightConnector1">
            <a:avLst/>
          </a:prstGeom>
          <a:noFill/>
          <a:ln cap="flat" cmpd="sng" w="9525">
            <a:solidFill>
              <a:srgbClr val="7F7F7F"/>
            </a:solidFill>
            <a:prstDash val="dash"/>
            <a:miter lim="800000"/>
            <a:headEnd len="med" w="med" type="oval"/>
            <a:tailEnd len="med" w="med" type="oval"/>
          </a:ln>
        </p:spPr>
      </p:cxnSp>
      <p:sp>
        <p:nvSpPr>
          <p:cNvPr id="278" name="Google Shape;278;p31"/>
          <p:cNvSpPr/>
          <p:nvPr/>
        </p:nvSpPr>
        <p:spPr>
          <a:xfrm>
            <a:off x="5782831" y="1594485"/>
            <a:ext cx="5883739" cy="1598378"/>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3A3838"/>
              </a:buClr>
              <a:buSzPts val="2800"/>
              <a:buFont typeface="Arial"/>
              <a:buNone/>
            </a:pPr>
            <a:r>
              <a:rPr lang="en-US" sz="2800">
                <a:solidFill>
                  <a:srgbClr val="3A3838"/>
                </a:solidFill>
                <a:latin typeface="Times New Roman"/>
                <a:ea typeface="Times New Roman"/>
                <a:cs typeface="Times New Roman"/>
                <a:sym typeface="Times New Roman"/>
              </a:rPr>
              <a:t>Thay đổi thói quen dùng lời nói, hành động thiếu thân thiện trong giải quyết mâu thuẫn với bạn.</a:t>
            </a:r>
            <a:endParaRPr sz="2800">
              <a:solidFill>
                <a:srgbClr val="3A3838"/>
              </a:solidFill>
              <a:latin typeface="Times New Roman"/>
              <a:ea typeface="Times New Roman"/>
              <a:cs typeface="Times New Roman"/>
              <a:sym typeface="Times New Roman"/>
            </a:endParaRPr>
          </a:p>
        </p:txBody>
      </p:sp>
      <p:cxnSp>
        <p:nvCxnSpPr>
          <p:cNvPr id="279" name="Google Shape;279;p31"/>
          <p:cNvCxnSpPr/>
          <p:nvPr/>
        </p:nvCxnSpPr>
        <p:spPr>
          <a:xfrm>
            <a:off x="5373402" y="5706195"/>
            <a:ext cx="3636404" cy="0"/>
          </a:xfrm>
          <a:prstGeom prst="straightConnector1">
            <a:avLst/>
          </a:prstGeom>
          <a:noFill/>
          <a:ln cap="flat" cmpd="sng" w="9525">
            <a:solidFill>
              <a:srgbClr val="7F7F7F"/>
            </a:solidFill>
            <a:prstDash val="dash"/>
            <a:miter lim="800000"/>
            <a:headEnd len="med" w="med" type="oval"/>
            <a:tailEnd len="med" w="med" type="oval"/>
          </a:ln>
        </p:spPr>
      </p:cxnSp>
      <p:sp>
        <p:nvSpPr>
          <p:cNvPr id="280" name="Google Shape;280;p31"/>
          <p:cNvSpPr/>
          <p:nvPr/>
        </p:nvSpPr>
        <p:spPr>
          <a:xfrm>
            <a:off x="5602910" y="3496835"/>
            <a:ext cx="5883739" cy="2115443"/>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3A3838"/>
              </a:buClr>
              <a:buSzPts val="2800"/>
              <a:buFont typeface="Arial"/>
              <a:buNone/>
            </a:pPr>
            <a:r>
              <a:rPr lang="en-US" sz="2800">
                <a:solidFill>
                  <a:srgbClr val="3A3838"/>
                </a:solidFill>
                <a:latin typeface="Times New Roman"/>
                <a:ea typeface="Times New Roman"/>
                <a:cs typeface="Times New Roman"/>
                <a:sym typeface="Times New Roman"/>
              </a:rPr>
              <a:t>Thực hiện cách giải quyết mâu thuẫn với bạn theo hướng tích cực (VD: gặp bạn nói chuyện để hiểu và thông cảm cho nhau,…)</a:t>
            </a:r>
            <a:endParaRPr sz="2800">
              <a:solidFill>
                <a:srgbClr val="3A3838"/>
              </a:solidFill>
              <a:latin typeface="Times New Roman"/>
              <a:ea typeface="Times New Roman"/>
              <a:cs typeface="Times New Roman"/>
              <a:sym typeface="Times New Roman"/>
            </a:endParaRPr>
          </a:p>
        </p:txBody>
      </p:sp>
      <p:sp>
        <p:nvSpPr>
          <p:cNvPr id="281" name="Google Shape;281;p31"/>
          <p:cNvSpPr/>
          <p:nvPr/>
        </p:nvSpPr>
        <p:spPr>
          <a:xfrm rot="1855731">
            <a:off x="4736521" y="2314298"/>
            <a:ext cx="936104" cy="844004"/>
          </a:xfrm>
          <a:custGeom>
            <a:rect b="b" l="l" r="r" t="t"/>
            <a:pathLst>
              <a:path extrusionOk="0"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7CAE6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282" name="Google Shape;282;p31"/>
          <p:cNvSpPr txBox="1"/>
          <p:nvPr/>
        </p:nvSpPr>
        <p:spPr>
          <a:xfrm>
            <a:off x="4995606" y="2385478"/>
            <a:ext cx="37779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Microsoft Yahei"/>
                <a:ea typeface="Microsoft Yahei"/>
                <a:cs typeface="Microsoft Yahei"/>
                <a:sym typeface="Microsoft Yahei"/>
              </a:rPr>
              <a:t>1</a:t>
            </a:r>
            <a:endParaRPr b="1" sz="3600">
              <a:solidFill>
                <a:schemeClr val="lt1"/>
              </a:solidFill>
              <a:latin typeface="Microsoft Yahei"/>
              <a:ea typeface="Microsoft Yahei"/>
              <a:cs typeface="Microsoft Yahei"/>
              <a:sym typeface="Microsoft Yahei"/>
            </a:endParaRPr>
          </a:p>
        </p:txBody>
      </p:sp>
      <p:sp>
        <p:nvSpPr>
          <p:cNvPr id="283" name="Google Shape;283;p31"/>
          <p:cNvSpPr/>
          <p:nvPr/>
        </p:nvSpPr>
        <p:spPr>
          <a:xfrm rot="1855731">
            <a:off x="4677765" y="4663566"/>
            <a:ext cx="936104" cy="844004"/>
          </a:xfrm>
          <a:custGeom>
            <a:rect b="b" l="l" r="r" t="t"/>
            <a:pathLst>
              <a:path extrusionOk="0" h="2446" w="2740">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7CAE6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sp>
        <p:nvSpPr>
          <p:cNvPr id="284" name="Google Shape;284;p31"/>
          <p:cNvSpPr txBox="1"/>
          <p:nvPr/>
        </p:nvSpPr>
        <p:spPr>
          <a:xfrm>
            <a:off x="4956919" y="4762402"/>
            <a:ext cx="37779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Microsoft Yahei"/>
                <a:ea typeface="Microsoft Yahei"/>
                <a:cs typeface="Microsoft Yahei"/>
                <a:sym typeface="Microsoft Yahei"/>
              </a:rPr>
              <a:t>2</a:t>
            </a:r>
            <a:endParaRPr b="1" sz="3600">
              <a:solidFill>
                <a:schemeClr val="lt1"/>
              </a:solidFill>
              <a:latin typeface="Microsoft Yahei"/>
              <a:ea typeface="Microsoft Yahei"/>
              <a:cs typeface="Microsoft Yahei"/>
              <a:sym typeface="Microsoft Yahei"/>
            </a:endParaRPr>
          </a:p>
        </p:txBody>
      </p:sp>
      <p:pic>
        <p:nvPicPr>
          <p:cNvPr descr="A picture containing text, toy&#10;&#10;Description automatically generated" id="285" name="Google Shape;285;p31"/>
          <p:cNvPicPr preferRelativeResize="0"/>
          <p:nvPr/>
        </p:nvPicPr>
        <p:blipFill rotWithShape="1">
          <a:blip r:embed="rId3">
            <a:alphaModFix/>
          </a:blip>
          <a:srcRect b="0" l="0" r="0" t="0"/>
          <a:stretch/>
        </p:blipFill>
        <p:spPr>
          <a:xfrm>
            <a:off x="0" y="762574"/>
            <a:ext cx="5805127" cy="5805127"/>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par>
                                <p:cTn fill="hold" nodeType="with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graphicFrame>
        <p:nvGraphicFramePr>
          <p:cNvPr id="290" name="Google Shape;290;p32"/>
          <p:cNvGraphicFramePr/>
          <p:nvPr/>
        </p:nvGraphicFramePr>
        <p:xfrm>
          <a:off x="643467" y="691368"/>
          <a:ext cx="3000000" cy="3000000"/>
        </p:xfrm>
        <a:graphic>
          <a:graphicData uri="http://schemas.openxmlformats.org/drawingml/2006/table">
            <a:tbl>
              <a:tblPr>
                <a:noFill/>
                <a:tableStyleId>{C9073474-C275-4907-AC29-4E7843DCD473}</a:tableStyleId>
              </a:tblPr>
              <a:tblGrid>
                <a:gridCol w="6030575"/>
                <a:gridCol w="2437250"/>
                <a:gridCol w="2437250"/>
              </a:tblGrid>
              <a:tr h="429475">
                <a:tc rowSpan="2">
                  <a:txBody>
                    <a:bodyPr/>
                    <a:lstStyle/>
                    <a:p>
                      <a:pPr indent="0" lvl="0" marL="0" marR="0" rtl="0" algn="ctr">
                        <a:lnSpc>
                          <a:spcPct val="115000"/>
                        </a:lnSpc>
                        <a:spcBef>
                          <a:spcPts val="0"/>
                        </a:spcBef>
                        <a:spcAft>
                          <a:spcPts val="0"/>
                        </a:spcAft>
                        <a:buNone/>
                      </a:pPr>
                      <a:r>
                        <a:rPr b="1" i="0" lang="en-US" sz="1600" u="none" cap="none" strike="noStrike">
                          <a:solidFill>
                            <a:schemeClr val="lt1"/>
                          </a:solidFill>
                          <a:latin typeface="Times New Roman"/>
                          <a:ea typeface="Times New Roman"/>
                          <a:cs typeface="Times New Roman"/>
                          <a:sym typeface="Times New Roman"/>
                        </a:rPr>
                        <a:t>Yêu cầu cần đạt</a:t>
                      </a:r>
                      <a:endParaRPr b="0" i="0" sz="2100" u="none" cap="none" strike="noStrike">
                        <a:solidFill>
                          <a:schemeClr val="lt1"/>
                        </a:solidFill>
                        <a:latin typeface="Arial"/>
                        <a:ea typeface="Arial"/>
                        <a:cs typeface="Arial"/>
                        <a:sym typeface="Arial"/>
                      </a:endParaRPr>
                    </a:p>
                  </a:txBody>
                  <a:tcPr marT="52600" marB="52600" marR="105175" marL="1051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B050"/>
                    </a:solidFill>
                  </a:tcPr>
                </a:tc>
                <a:tc gridSpan="2">
                  <a:txBody>
                    <a:bodyPr/>
                    <a:lstStyle/>
                    <a:p>
                      <a:pPr indent="0" lvl="0" marL="0" marR="0" rtl="0" algn="ctr">
                        <a:lnSpc>
                          <a:spcPct val="115000"/>
                        </a:lnSpc>
                        <a:spcBef>
                          <a:spcPts val="0"/>
                        </a:spcBef>
                        <a:spcAft>
                          <a:spcPts val="0"/>
                        </a:spcAft>
                        <a:buNone/>
                      </a:pPr>
                      <a:r>
                        <a:rPr b="1" i="0" lang="en-US" sz="1600" u="none" cap="none" strike="noStrike">
                          <a:solidFill>
                            <a:schemeClr val="lt1"/>
                          </a:solidFill>
                          <a:latin typeface="Times New Roman"/>
                          <a:ea typeface="Times New Roman"/>
                          <a:cs typeface="Times New Roman"/>
                          <a:sym typeface="Times New Roman"/>
                        </a:rPr>
                        <a:t>Mức độ em đạt được</a:t>
                      </a:r>
                      <a:endParaRPr b="0" i="0" sz="2100" u="none" cap="none" strike="noStrike">
                        <a:solidFill>
                          <a:schemeClr val="lt1"/>
                        </a:solidFill>
                        <a:latin typeface="Arial"/>
                        <a:ea typeface="Arial"/>
                        <a:cs typeface="Arial"/>
                        <a:sym typeface="Arial"/>
                      </a:endParaRPr>
                    </a:p>
                  </a:txBody>
                  <a:tcPr marT="52600" marB="52600" marR="105175" marL="1051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B050"/>
                    </a:solidFill>
                  </a:tcPr>
                </a:tc>
                <a:tc hMerge="1"/>
              </a:tr>
              <a:tr h="335250">
                <a:tc vMerge="1"/>
                <a:tc>
                  <a:txBody>
                    <a:bodyPr/>
                    <a:lstStyle/>
                    <a:p>
                      <a:pPr indent="0" lvl="0" marL="0" marR="0" rtl="0" algn="ctr">
                        <a:lnSpc>
                          <a:spcPct val="115000"/>
                        </a:lnSpc>
                        <a:spcBef>
                          <a:spcPts val="0"/>
                        </a:spcBef>
                        <a:spcAft>
                          <a:spcPts val="0"/>
                        </a:spcAft>
                        <a:buNone/>
                      </a:pPr>
                      <a:r>
                        <a:rPr b="1" i="0" lang="en-US" sz="1600" u="none" cap="none" strike="noStrike">
                          <a:solidFill>
                            <a:schemeClr val="lt1"/>
                          </a:solidFill>
                          <a:latin typeface="Times New Roman"/>
                          <a:ea typeface="Times New Roman"/>
                          <a:cs typeface="Times New Roman"/>
                          <a:sym typeface="Times New Roman"/>
                        </a:rPr>
                        <a:t>Đạt yêu cầu</a:t>
                      </a:r>
                      <a:endParaRPr b="0" i="0" sz="2100" u="none" cap="none" strike="noStrike">
                        <a:solidFill>
                          <a:schemeClr val="lt1"/>
                        </a:solidFill>
                        <a:latin typeface="Arial"/>
                        <a:ea typeface="Arial"/>
                        <a:cs typeface="Arial"/>
                        <a:sym typeface="Arial"/>
                      </a:endParaRPr>
                    </a:p>
                  </a:txBody>
                  <a:tcPr marT="10950" marB="0" marR="78875" marL="78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B050"/>
                    </a:solidFill>
                  </a:tcPr>
                </a:tc>
                <a:tc>
                  <a:txBody>
                    <a:bodyPr/>
                    <a:lstStyle/>
                    <a:p>
                      <a:pPr indent="0" lvl="0" marL="0" marR="0" rtl="0" algn="ctr">
                        <a:lnSpc>
                          <a:spcPct val="115000"/>
                        </a:lnSpc>
                        <a:spcBef>
                          <a:spcPts val="0"/>
                        </a:spcBef>
                        <a:spcAft>
                          <a:spcPts val="0"/>
                        </a:spcAft>
                        <a:buNone/>
                      </a:pPr>
                      <a:r>
                        <a:rPr b="1" i="0" lang="en-US" sz="1600" u="none" cap="none" strike="noStrike">
                          <a:solidFill>
                            <a:schemeClr val="lt1"/>
                          </a:solidFill>
                          <a:latin typeface="Times New Roman"/>
                          <a:ea typeface="Times New Roman"/>
                          <a:cs typeface="Times New Roman"/>
                          <a:sym typeface="Times New Roman"/>
                        </a:rPr>
                        <a:t>Chưa đạt yêu cầu</a:t>
                      </a:r>
                      <a:endParaRPr b="0" i="0" sz="2100" u="none" cap="none" strike="noStrike">
                        <a:solidFill>
                          <a:schemeClr val="lt1"/>
                        </a:solidFill>
                        <a:latin typeface="Arial"/>
                        <a:ea typeface="Arial"/>
                        <a:cs typeface="Arial"/>
                        <a:sym typeface="Arial"/>
                      </a:endParaRPr>
                    </a:p>
                  </a:txBody>
                  <a:tcPr marT="10950" marB="0" marR="78875" marL="788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B050"/>
                    </a:solidFill>
                  </a:tcPr>
                </a:tc>
              </a:tr>
              <a:tr h="617475">
                <a:tc>
                  <a:txBody>
                    <a:bodyPr/>
                    <a:lstStyle/>
                    <a:p>
                      <a:pPr indent="0" lvl="0" marL="0" marR="0" rtl="0" algn="just">
                        <a:lnSpc>
                          <a:spcPct val="115000"/>
                        </a:lnSpc>
                        <a:spcBef>
                          <a:spcPts val="0"/>
                        </a:spcBef>
                        <a:spcAft>
                          <a:spcPts val="0"/>
                        </a:spcAft>
                        <a:buNone/>
                      </a:pPr>
                      <a:r>
                        <a:rPr b="0" i="0" lang="en-US" sz="1600" u="none" cap="none" strike="noStrike">
                          <a:solidFill>
                            <a:srgbClr val="0D0D0D"/>
                          </a:solidFill>
                          <a:latin typeface="Times New Roman"/>
                          <a:ea typeface="Times New Roman"/>
                          <a:cs typeface="Times New Roman"/>
                          <a:sym typeface="Times New Roman"/>
                        </a:rPr>
                        <a:t>1/ Nêu được ít nhất 5 việc nên làm để thiết lập quan hệ thân thiện với bạn , kính trọng thầy cô.</a:t>
                      </a:r>
                      <a:endParaRPr b="0" i="0" sz="2100" u="none" cap="none" strike="noStrike">
                        <a:latin typeface="Arial"/>
                        <a:ea typeface="Arial"/>
                        <a:cs typeface="Arial"/>
                        <a:sym typeface="Arial"/>
                      </a:endParaRPr>
                    </a:p>
                  </a:txBody>
                  <a:tcPr marT="10950" marB="0" marR="78875" marL="78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just">
                        <a:lnSpc>
                          <a:spcPct val="115000"/>
                        </a:lnSpc>
                        <a:spcBef>
                          <a:spcPts val="0"/>
                        </a:spcBef>
                        <a:spcAft>
                          <a:spcPts val="0"/>
                        </a:spcAft>
                        <a:buNone/>
                      </a:pPr>
                      <a:r>
                        <a:rPr b="0" i="0" lang="en-US" sz="1600" u="none" cap="none" strike="noStrike">
                          <a:solidFill>
                            <a:srgbClr val="0D0D0D"/>
                          </a:solidFill>
                          <a:latin typeface="Times New Roman"/>
                          <a:ea typeface="Times New Roman"/>
                          <a:cs typeface="Times New Roman"/>
                          <a:sym typeface="Times New Roman"/>
                        </a:rPr>
                        <a:t> </a:t>
                      </a:r>
                      <a:endParaRPr b="0" i="0" sz="2100" u="none" cap="none" strike="noStrike">
                        <a:latin typeface="Arial"/>
                        <a:ea typeface="Arial"/>
                        <a:cs typeface="Arial"/>
                        <a:sym typeface="Arial"/>
                      </a:endParaRPr>
                    </a:p>
                  </a:txBody>
                  <a:tcPr marT="10950" marB="0" marR="78875" marL="78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just">
                        <a:lnSpc>
                          <a:spcPct val="115000"/>
                        </a:lnSpc>
                        <a:spcBef>
                          <a:spcPts val="0"/>
                        </a:spcBef>
                        <a:spcAft>
                          <a:spcPts val="0"/>
                        </a:spcAft>
                        <a:buNone/>
                      </a:pPr>
                      <a:r>
                        <a:rPr b="0" i="0" lang="en-US" sz="1600" u="none" cap="none" strike="noStrike">
                          <a:solidFill>
                            <a:srgbClr val="0D0D0D"/>
                          </a:solidFill>
                          <a:latin typeface="Times New Roman"/>
                          <a:ea typeface="Times New Roman"/>
                          <a:cs typeface="Times New Roman"/>
                          <a:sym typeface="Times New Roman"/>
                        </a:rPr>
                        <a:t> </a:t>
                      </a:r>
                      <a:endParaRPr b="0" i="0" sz="2100" u="none" cap="none" strike="noStrike">
                        <a:latin typeface="Arial"/>
                        <a:ea typeface="Arial"/>
                        <a:cs typeface="Arial"/>
                        <a:sym typeface="Arial"/>
                      </a:endParaRPr>
                    </a:p>
                  </a:txBody>
                  <a:tcPr marT="10950" marB="0" marR="78875" marL="78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335250">
                <a:tc>
                  <a:txBody>
                    <a:bodyPr/>
                    <a:lstStyle/>
                    <a:p>
                      <a:pPr indent="0" lvl="0" marL="0" marR="0" rtl="0" algn="just">
                        <a:lnSpc>
                          <a:spcPct val="115000"/>
                        </a:lnSpc>
                        <a:spcBef>
                          <a:spcPts val="0"/>
                        </a:spcBef>
                        <a:spcAft>
                          <a:spcPts val="0"/>
                        </a:spcAft>
                        <a:buNone/>
                      </a:pPr>
                      <a:r>
                        <a:rPr b="0" i="0" lang="en-US" sz="1600" u="none" cap="none" strike="noStrike">
                          <a:solidFill>
                            <a:srgbClr val="0D0D0D"/>
                          </a:solidFill>
                          <a:latin typeface="Times New Roman"/>
                          <a:ea typeface="Times New Roman"/>
                          <a:cs typeface="Times New Roman"/>
                          <a:sym typeface="Times New Roman"/>
                        </a:rPr>
                        <a:t>2/ Thường xuyên thực hiện được những việc nên làm với bạn</a:t>
                      </a:r>
                      <a:endParaRPr b="0" i="0" sz="2100" u="none" cap="none" strike="noStrike">
                        <a:latin typeface="Arial"/>
                        <a:ea typeface="Arial"/>
                        <a:cs typeface="Arial"/>
                        <a:sym typeface="Arial"/>
                      </a:endParaRPr>
                    </a:p>
                  </a:txBody>
                  <a:tcPr marT="10950" marB="0" marR="78875" marL="78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just">
                        <a:lnSpc>
                          <a:spcPct val="115000"/>
                        </a:lnSpc>
                        <a:spcBef>
                          <a:spcPts val="0"/>
                        </a:spcBef>
                        <a:spcAft>
                          <a:spcPts val="0"/>
                        </a:spcAft>
                        <a:buNone/>
                      </a:pPr>
                      <a:r>
                        <a:rPr b="0" i="0" lang="en-US" sz="1600" u="none" cap="none" strike="noStrike">
                          <a:solidFill>
                            <a:srgbClr val="0D0D0D"/>
                          </a:solidFill>
                          <a:latin typeface="Times New Roman"/>
                          <a:ea typeface="Times New Roman"/>
                          <a:cs typeface="Times New Roman"/>
                          <a:sym typeface="Times New Roman"/>
                        </a:rPr>
                        <a:t> </a:t>
                      </a:r>
                      <a:endParaRPr b="0" i="0" sz="2100" u="none" cap="none" strike="noStrike">
                        <a:latin typeface="Arial"/>
                        <a:ea typeface="Arial"/>
                        <a:cs typeface="Arial"/>
                        <a:sym typeface="Arial"/>
                      </a:endParaRPr>
                    </a:p>
                  </a:txBody>
                  <a:tcPr marT="10950" marB="0" marR="78875" marL="78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just">
                        <a:lnSpc>
                          <a:spcPct val="115000"/>
                        </a:lnSpc>
                        <a:spcBef>
                          <a:spcPts val="0"/>
                        </a:spcBef>
                        <a:spcAft>
                          <a:spcPts val="0"/>
                        </a:spcAft>
                        <a:buNone/>
                      </a:pPr>
                      <a:r>
                        <a:rPr b="0" i="0" lang="en-US" sz="1600" u="none" cap="none" strike="noStrike">
                          <a:solidFill>
                            <a:srgbClr val="0D0D0D"/>
                          </a:solidFill>
                          <a:latin typeface="Times New Roman"/>
                          <a:ea typeface="Times New Roman"/>
                          <a:cs typeface="Times New Roman"/>
                          <a:sym typeface="Times New Roman"/>
                        </a:rPr>
                        <a:t> </a:t>
                      </a:r>
                      <a:endParaRPr b="0" i="0" sz="2100" u="none" cap="none" strike="noStrike">
                        <a:latin typeface="Arial"/>
                        <a:ea typeface="Arial"/>
                        <a:cs typeface="Arial"/>
                        <a:sym typeface="Arial"/>
                      </a:endParaRPr>
                    </a:p>
                  </a:txBody>
                  <a:tcPr marT="10950" marB="0" marR="78875" marL="78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335250">
                <a:tc>
                  <a:txBody>
                    <a:bodyPr/>
                    <a:lstStyle/>
                    <a:p>
                      <a:pPr indent="0" lvl="0" marL="0" marR="0" rtl="0" algn="just">
                        <a:lnSpc>
                          <a:spcPct val="115000"/>
                        </a:lnSpc>
                        <a:spcBef>
                          <a:spcPts val="0"/>
                        </a:spcBef>
                        <a:spcAft>
                          <a:spcPts val="0"/>
                        </a:spcAft>
                        <a:buNone/>
                      </a:pPr>
                      <a:r>
                        <a:rPr b="0" i="0" lang="en-US" sz="1600" u="none" cap="none" strike="noStrike">
                          <a:solidFill>
                            <a:srgbClr val="0D0D0D"/>
                          </a:solidFill>
                          <a:latin typeface="Times New Roman"/>
                          <a:ea typeface="Times New Roman"/>
                          <a:cs typeface="Times New Roman"/>
                          <a:sym typeface="Times New Roman"/>
                        </a:rPr>
                        <a:t>3/ Thường xuyên thực hiện được những việc nên làm với thầy cô</a:t>
                      </a:r>
                      <a:endParaRPr b="0" i="0" sz="2100" u="none" cap="none" strike="noStrike">
                        <a:latin typeface="Arial"/>
                        <a:ea typeface="Arial"/>
                        <a:cs typeface="Arial"/>
                        <a:sym typeface="Arial"/>
                      </a:endParaRPr>
                    </a:p>
                  </a:txBody>
                  <a:tcPr marT="10950" marB="0" marR="78875" marL="78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just">
                        <a:lnSpc>
                          <a:spcPct val="115000"/>
                        </a:lnSpc>
                        <a:spcBef>
                          <a:spcPts val="0"/>
                        </a:spcBef>
                        <a:spcAft>
                          <a:spcPts val="0"/>
                        </a:spcAft>
                        <a:buNone/>
                      </a:pPr>
                      <a:r>
                        <a:rPr b="0" i="0" lang="en-US" sz="1600" u="none" cap="none" strike="noStrike">
                          <a:solidFill>
                            <a:srgbClr val="0D0D0D"/>
                          </a:solidFill>
                          <a:latin typeface="Times New Roman"/>
                          <a:ea typeface="Times New Roman"/>
                          <a:cs typeface="Times New Roman"/>
                          <a:sym typeface="Times New Roman"/>
                        </a:rPr>
                        <a:t> </a:t>
                      </a:r>
                      <a:endParaRPr b="0" i="0" sz="2100" u="none" cap="none" strike="noStrike">
                        <a:latin typeface="Arial"/>
                        <a:ea typeface="Arial"/>
                        <a:cs typeface="Arial"/>
                        <a:sym typeface="Arial"/>
                      </a:endParaRPr>
                    </a:p>
                  </a:txBody>
                  <a:tcPr marT="10950" marB="0" marR="78875" marL="78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just">
                        <a:lnSpc>
                          <a:spcPct val="115000"/>
                        </a:lnSpc>
                        <a:spcBef>
                          <a:spcPts val="0"/>
                        </a:spcBef>
                        <a:spcAft>
                          <a:spcPts val="0"/>
                        </a:spcAft>
                        <a:buNone/>
                      </a:pPr>
                      <a:r>
                        <a:rPr b="0" i="0" lang="en-US" sz="1600" u="none" cap="none" strike="noStrike">
                          <a:solidFill>
                            <a:srgbClr val="0D0D0D"/>
                          </a:solidFill>
                          <a:latin typeface="Times New Roman"/>
                          <a:ea typeface="Times New Roman"/>
                          <a:cs typeface="Times New Roman"/>
                          <a:sym typeface="Times New Roman"/>
                        </a:rPr>
                        <a:t> </a:t>
                      </a:r>
                      <a:endParaRPr b="0" i="0" sz="2100" u="none" cap="none" strike="noStrike">
                        <a:latin typeface="Arial"/>
                        <a:ea typeface="Arial"/>
                        <a:cs typeface="Arial"/>
                        <a:sym typeface="Arial"/>
                      </a:endParaRPr>
                    </a:p>
                  </a:txBody>
                  <a:tcPr marT="10950" marB="0" marR="78875" marL="78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335250">
                <a:tc>
                  <a:txBody>
                    <a:bodyPr/>
                    <a:lstStyle/>
                    <a:p>
                      <a:pPr indent="0" lvl="0" marL="0" marR="0" rtl="0" algn="just">
                        <a:lnSpc>
                          <a:spcPct val="115000"/>
                        </a:lnSpc>
                        <a:spcBef>
                          <a:spcPts val="0"/>
                        </a:spcBef>
                        <a:spcAft>
                          <a:spcPts val="0"/>
                        </a:spcAft>
                        <a:buNone/>
                      </a:pPr>
                      <a:r>
                        <a:rPr b="0" i="0" lang="en-US" sz="1600" u="none" cap="none" strike="noStrike">
                          <a:solidFill>
                            <a:srgbClr val="0D0D0D"/>
                          </a:solidFill>
                          <a:latin typeface="Times New Roman"/>
                          <a:ea typeface="Times New Roman"/>
                          <a:cs typeface="Times New Roman"/>
                          <a:sym typeface="Times New Roman"/>
                        </a:rPr>
                        <a:t>4/ Giới thiệu được ít nhất 3 nét nổi bật của truyền thống nhà trường</a:t>
                      </a:r>
                      <a:endParaRPr b="0" i="0" sz="2100" u="none" cap="none" strike="noStrike">
                        <a:latin typeface="Arial"/>
                        <a:ea typeface="Arial"/>
                        <a:cs typeface="Arial"/>
                        <a:sym typeface="Arial"/>
                      </a:endParaRPr>
                    </a:p>
                  </a:txBody>
                  <a:tcPr marT="10950" marB="0" marR="78875" marL="78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just">
                        <a:lnSpc>
                          <a:spcPct val="115000"/>
                        </a:lnSpc>
                        <a:spcBef>
                          <a:spcPts val="0"/>
                        </a:spcBef>
                        <a:spcAft>
                          <a:spcPts val="0"/>
                        </a:spcAft>
                        <a:buNone/>
                      </a:pPr>
                      <a:r>
                        <a:rPr b="0" i="0" lang="en-US" sz="1600" u="none" cap="none" strike="noStrike">
                          <a:solidFill>
                            <a:srgbClr val="0D0D0D"/>
                          </a:solidFill>
                          <a:latin typeface="Times New Roman"/>
                          <a:ea typeface="Times New Roman"/>
                          <a:cs typeface="Times New Roman"/>
                          <a:sym typeface="Times New Roman"/>
                        </a:rPr>
                        <a:t> </a:t>
                      </a:r>
                      <a:endParaRPr b="0" i="0" sz="2100" u="none" cap="none" strike="noStrike">
                        <a:latin typeface="Arial"/>
                        <a:ea typeface="Arial"/>
                        <a:cs typeface="Arial"/>
                        <a:sym typeface="Arial"/>
                      </a:endParaRPr>
                    </a:p>
                  </a:txBody>
                  <a:tcPr marT="10950" marB="0" marR="78875" marL="78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just">
                        <a:lnSpc>
                          <a:spcPct val="115000"/>
                        </a:lnSpc>
                        <a:spcBef>
                          <a:spcPts val="0"/>
                        </a:spcBef>
                        <a:spcAft>
                          <a:spcPts val="0"/>
                        </a:spcAft>
                        <a:buNone/>
                      </a:pPr>
                      <a:r>
                        <a:rPr b="0" i="0" lang="en-US" sz="1600" u="none" cap="none" strike="noStrike">
                          <a:solidFill>
                            <a:srgbClr val="0D0D0D"/>
                          </a:solidFill>
                          <a:latin typeface="Times New Roman"/>
                          <a:ea typeface="Times New Roman"/>
                          <a:cs typeface="Times New Roman"/>
                          <a:sym typeface="Times New Roman"/>
                        </a:rPr>
                        <a:t> </a:t>
                      </a:r>
                      <a:endParaRPr b="0" i="0" sz="2100" u="none" cap="none" strike="noStrike">
                        <a:latin typeface="Arial"/>
                        <a:ea typeface="Arial"/>
                        <a:cs typeface="Arial"/>
                        <a:sym typeface="Arial"/>
                      </a:endParaRPr>
                    </a:p>
                  </a:txBody>
                  <a:tcPr marT="10950" marB="0" marR="78875" marL="78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617475">
                <a:tc>
                  <a:txBody>
                    <a:bodyPr/>
                    <a:lstStyle/>
                    <a:p>
                      <a:pPr indent="0" lvl="0" marL="0" marR="0" rtl="0" algn="just">
                        <a:lnSpc>
                          <a:spcPct val="115000"/>
                        </a:lnSpc>
                        <a:spcBef>
                          <a:spcPts val="0"/>
                        </a:spcBef>
                        <a:spcAft>
                          <a:spcPts val="0"/>
                        </a:spcAft>
                        <a:buNone/>
                      </a:pPr>
                      <a:r>
                        <a:rPr b="0" i="0" lang="en-US" sz="1600" u="none" cap="none" strike="noStrike">
                          <a:solidFill>
                            <a:srgbClr val="0D0D0D"/>
                          </a:solidFill>
                          <a:latin typeface="Times New Roman"/>
                          <a:ea typeface="Times New Roman"/>
                          <a:cs typeface="Times New Roman"/>
                          <a:sym typeface="Times New Roman"/>
                        </a:rPr>
                        <a:t>5/ Tham gia đầy đủ các hoạt động xây dựng truyền thống của nhà trường</a:t>
                      </a:r>
                      <a:endParaRPr b="0" i="0" sz="2100" u="none" cap="none" strike="noStrike">
                        <a:latin typeface="Arial"/>
                        <a:ea typeface="Arial"/>
                        <a:cs typeface="Arial"/>
                        <a:sym typeface="Arial"/>
                      </a:endParaRPr>
                    </a:p>
                  </a:txBody>
                  <a:tcPr marT="10950" marB="0" marR="78875" marL="78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just">
                        <a:lnSpc>
                          <a:spcPct val="115000"/>
                        </a:lnSpc>
                        <a:spcBef>
                          <a:spcPts val="0"/>
                        </a:spcBef>
                        <a:spcAft>
                          <a:spcPts val="0"/>
                        </a:spcAft>
                        <a:buNone/>
                      </a:pPr>
                      <a:r>
                        <a:rPr b="0" i="0" lang="en-US" sz="1600" u="none" cap="none" strike="noStrike">
                          <a:solidFill>
                            <a:srgbClr val="0D0D0D"/>
                          </a:solidFill>
                          <a:latin typeface="Times New Roman"/>
                          <a:ea typeface="Times New Roman"/>
                          <a:cs typeface="Times New Roman"/>
                          <a:sym typeface="Times New Roman"/>
                        </a:rPr>
                        <a:t> </a:t>
                      </a:r>
                      <a:endParaRPr b="0" i="0" sz="2100" u="none" cap="none" strike="noStrike">
                        <a:latin typeface="Arial"/>
                        <a:ea typeface="Arial"/>
                        <a:cs typeface="Arial"/>
                        <a:sym typeface="Arial"/>
                      </a:endParaRPr>
                    </a:p>
                  </a:txBody>
                  <a:tcPr marT="10950" marB="0" marR="78875" marL="78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just">
                        <a:lnSpc>
                          <a:spcPct val="115000"/>
                        </a:lnSpc>
                        <a:spcBef>
                          <a:spcPts val="0"/>
                        </a:spcBef>
                        <a:spcAft>
                          <a:spcPts val="0"/>
                        </a:spcAft>
                        <a:buNone/>
                      </a:pPr>
                      <a:r>
                        <a:rPr b="0" i="0" lang="en-US" sz="1600" u="none" cap="none" strike="noStrike">
                          <a:solidFill>
                            <a:srgbClr val="0D0D0D"/>
                          </a:solidFill>
                          <a:latin typeface="Times New Roman"/>
                          <a:ea typeface="Times New Roman"/>
                          <a:cs typeface="Times New Roman"/>
                          <a:sym typeface="Times New Roman"/>
                        </a:rPr>
                        <a:t> </a:t>
                      </a:r>
                      <a:endParaRPr b="0" i="0" sz="2100" u="none" cap="none" strike="noStrike">
                        <a:latin typeface="Arial"/>
                        <a:ea typeface="Arial"/>
                        <a:cs typeface="Arial"/>
                        <a:sym typeface="Arial"/>
                      </a:endParaRPr>
                    </a:p>
                  </a:txBody>
                  <a:tcPr marT="10950" marB="0" marR="78875" marL="78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617475">
                <a:tc>
                  <a:txBody>
                    <a:bodyPr/>
                    <a:lstStyle/>
                    <a:p>
                      <a:pPr indent="0" lvl="0" marL="0" marR="0" rtl="0" algn="just">
                        <a:lnSpc>
                          <a:spcPct val="115000"/>
                        </a:lnSpc>
                        <a:spcBef>
                          <a:spcPts val="0"/>
                        </a:spcBef>
                        <a:spcAft>
                          <a:spcPts val="0"/>
                        </a:spcAft>
                        <a:buNone/>
                      </a:pPr>
                      <a:r>
                        <a:rPr b="0" i="0" lang="en-US" sz="1600" u="none" cap="none" strike="noStrike">
                          <a:solidFill>
                            <a:srgbClr val="0D0D0D"/>
                          </a:solidFill>
                          <a:latin typeface="Times New Roman"/>
                          <a:ea typeface="Times New Roman"/>
                          <a:cs typeface="Times New Roman"/>
                          <a:sym typeface="Times New Roman"/>
                        </a:rPr>
                        <a:t>6/ Nêu được ít nhất 3 việc nên làm để điều chỉnh bản thân cho phù hợp với môi trường học tập mới</a:t>
                      </a:r>
                      <a:endParaRPr b="0" i="0" sz="2100" u="none" cap="none" strike="noStrike">
                        <a:latin typeface="Arial"/>
                        <a:ea typeface="Arial"/>
                        <a:cs typeface="Arial"/>
                        <a:sym typeface="Arial"/>
                      </a:endParaRPr>
                    </a:p>
                  </a:txBody>
                  <a:tcPr marT="10950" marB="0" marR="78875" marL="78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just">
                        <a:lnSpc>
                          <a:spcPct val="115000"/>
                        </a:lnSpc>
                        <a:spcBef>
                          <a:spcPts val="0"/>
                        </a:spcBef>
                        <a:spcAft>
                          <a:spcPts val="0"/>
                        </a:spcAft>
                        <a:buNone/>
                      </a:pPr>
                      <a:r>
                        <a:rPr b="0" i="0" lang="en-US" sz="1600" u="none" cap="none" strike="noStrike">
                          <a:solidFill>
                            <a:srgbClr val="0D0D0D"/>
                          </a:solidFill>
                          <a:latin typeface="Times New Roman"/>
                          <a:ea typeface="Times New Roman"/>
                          <a:cs typeface="Times New Roman"/>
                          <a:sym typeface="Times New Roman"/>
                        </a:rPr>
                        <a:t> </a:t>
                      </a:r>
                      <a:endParaRPr b="0" i="0" sz="2100" u="none" cap="none" strike="noStrike">
                        <a:latin typeface="Arial"/>
                        <a:ea typeface="Arial"/>
                        <a:cs typeface="Arial"/>
                        <a:sym typeface="Arial"/>
                      </a:endParaRPr>
                    </a:p>
                  </a:txBody>
                  <a:tcPr marT="10950" marB="0" marR="78875" marL="78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just">
                        <a:lnSpc>
                          <a:spcPct val="115000"/>
                        </a:lnSpc>
                        <a:spcBef>
                          <a:spcPts val="0"/>
                        </a:spcBef>
                        <a:spcAft>
                          <a:spcPts val="0"/>
                        </a:spcAft>
                        <a:buNone/>
                      </a:pPr>
                      <a:r>
                        <a:rPr b="0" i="0" lang="en-US" sz="1600" u="none" cap="none" strike="noStrike">
                          <a:solidFill>
                            <a:srgbClr val="0D0D0D"/>
                          </a:solidFill>
                          <a:latin typeface="Times New Roman"/>
                          <a:ea typeface="Times New Roman"/>
                          <a:cs typeface="Times New Roman"/>
                          <a:sym typeface="Times New Roman"/>
                        </a:rPr>
                        <a:t> </a:t>
                      </a:r>
                      <a:endParaRPr b="0" i="0" sz="2100" u="none" cap="none" strike="noStrike">
                        <a:latin typeface="Arial"/>
                        <a:ea typeface="Arial"/>
                        <a:cs typeface="Arial"/>
                        <a:sym typeface="Arial"/>
                      </a:endParaRPr>
                    </a:p>
                  </a:txBody>
                  <a:tcPr marT="10950" marB="0" marR="78875" marL="78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617475">
                <a:tc>
                  <a:txBody>
                    <a:bodyPr/>
                    <a:lstStyle/>
                    <a:p>
                      <a:pPr indent="0" lvl="0" marL="0" marR="0" rtl="0" algn="just">
                        <a:lnSpc>
                          <a:spcPct val="115000"/>
                        </a:lnSpc>
                        <a:spcBef>
                          <a:spcPts val="0"/>
                        </a:spcBef>
                        <a:spcAft>
                          <a:spcPts val="0"/>
                        </a:spcAft>
                        <a:buNone/>
                      </a:pPr>
                      <a:r>
                        <a:rPr b="0" i="0" lang="en-US" sz="1600" u="none" cap="none" strike="noStrike">
                          <a:solidFill>
                            <a:srgbClr val="0D0D0D"/>
                          </a:solidFill>
                          <a:latin typeface="Times New Roman"/>
                          <a:ea typeface="Times New Roman"/>
                          <a:cs typeface="Times New Roman"/>
                          <a:sym typeface="Times New Roman"/>
                        </a:rPr>
                        <a:t>7/ Bước đầu điều chỉnh được cách học cho phù hợp với môi trường học tập mới</a:t>
                      </a:r>
                      <a:endParaRPr b="0" i="0" sz="2100" u="none" cap="none" strike="noStrike">
                        <a:latin typeface="Arial"/>
                        <a:ea typeface="Arial"/>
                        <a:cs typeface="Arial"/>
                        <a:sym typeface="Arial"/>
                      </a:endParaRPr>
                    </a:p>
                  </a:txBody>
                  <a:tcPr marT="10950" marB="0" marR="78875" marL="78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just">
                        <a:lnSpc>
                          <a:spcPct val="115000"/>
                        </a:lnSpc>
                        <a:spcBef>
                          <a:spcPts val="0"/>
                        </a:spcBef>
                        <a:spcAft>
                          <a:spcPts val="0"/>
                        </a:spcAft>
                        <a:buNone/>
                      </a:pPr>
                      <a:r>
                        <a:rPr b="0" i="0" lang="en-US" sz="1600" u="none" cap="none" strike="noStrike">
                          <a:solidFill>
                            <a:srgbClr val="0D0D0D"/>
                          </a:solidFill>
                          <a:latin typeface="Times New Roman"/>
                          <a:ea typeface="Times New Roman"/>
                          <a:cs typeface="Times New Roman"/>
                          <a:sym typeface="Times New Roman"/>
                        </a:rPr>
                        <a:t> </a:t>
                      </a:r>
                      <a:endParaRPr b="0" i="0" sz="2100" u="none" cap="none" strike="noStrike">
                        <a:latin typeface="Arial"/>
                        <a:ea typeface="Arial"/>
                        <a:cs typeface="Arial"/>
                        <a:sym typeface="Arial"/>
                      </a:endParaRPr>
                    </a:p>
                  </a:txBody>
                  <a:tcPr marT="10950" marB="0" marR="78875" marL="78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just">
                        <a:lnSpc>
                          <a:spcPct val="115000"/>
                        </a:lnSpc>
                        <a:spcBef>
                          <a:spcPts val="0"/>
                        </a:spcBef>
                        <a:spcAft>
                          <a:spcPts val="0"/>
                        </a:spcAft>
                        <a:buNone/>
                      </a:pPr>
                      <a:r>
                        <a:rPr b="0" i="0" lang="en-US" sz="1600" u="none" cap="none" strike="noStrike">
                          <a:solidFill>
                            <a:srgbClr val="0D0D0D"/>
                          </a:solidFill>
                          <a:latin typeface="Times New Roman"/>
                          <a:ea typeface="Times New Roman"/>
                          <a:cs typeface="Times New Roman"/>
                          <a:sym typeface="Times New Roman"/>
                        </a:rPr>
                        <a:t> </a:t>
                      </a:r>
                      <a:endParaRPr b="0" i="0" sz="2100" u="none" cap="none" strike="noStrike">
                        <a:latin typeface="Arial"/>
                        <a:ea typeface="Arial"/>
                        <a:cs typeface="Arial"/>
                        <a:sym typeface="Arial"/>
                      </a:endParaRPr>
                    </a:p>
                  </a:txBody>
                  <a:tcPr marT="10950" marB="0" marR="78875" marL="78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617475">
                <a:tc>
                  <a:txBody>
                    <a:bodyPr/>
                    <a:lstStyle/>
                    <a:p>
                      <a:pPr indent="0" lvl="0" marL="0" marR="0" rtl="0" algn="just">
                        <a:lnSpc>
                          <a:spcPct val="115000"/>
                        </a:lnSpc>
                        <a:spcBef>
                          <a:spcPts val="0"/>
                        </a:spcBef>
                        <a:spcAft>
                          <a:spcPts val="0"/>
                        </a:spcAft>
                        <a:buNone/>
                      </a:pPr>
                      <a:r>
                        <a:rPr b="0" i="0" lang="en-US" sz="1600" u="none" cap="none" strike="noStrike">
                          <a:solidFill>
                            <a:srgbClr val="0D0D0D"/>
                          </a:solidFill>
                          <a:latin typeface="Times New Roman"/>
                          <a:ea typeface="Times New Roman"/>
                          <a:cs typeface="Times New Roman"/>
                          <a:sym typeface="Times New Roman"/>
                        </a:rPr>
                        <a:t>8/ Xác định được ít nhất 3 vấn đề thường nảy sinh trong quan hệ bạn bè ở lứa tuổi này</a:t>
                      </a:r>
                      <a:endParaRPr b="0" i="0" sz="2100" u="none" cap="none" strike="noStrike">
                        <a:latin typeface="Arial"/>
                        <a:ea typeface="Arial"/>
                        <a:cs typeface="Arial"/>
                        <a:sym typeface="Arial"/>
                      </a:endParaRPr>
                    </a:p>
                  </a:txBody>
                  <a:tcPr marT="10950" marB="0" marR="78875" marL="78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just">
                        <a:lnSpc>
                          <a:spcPct val="115000"/>
                        </a:lnSpc>
                        <a:spcBef>
                          <a:spcPts val="0"/>
                        </a:spcBef>
                        <a:spcAft>
                          <a:spcPts val="0"/>
                        </a:spcAft>
                        <a:buNone/>
                      </a:pPr>
                      <a:r>
                        <a:rPr b="0" i="0" lang="en-US" sz="1600" u="none" cap="none" strike="noStrike">
                          <a:solidFill>
                            <a:srgbClr val="0D0D0D"/>
                          </a:solidFill>
                          <a:latin typeface="Times New Roman"/>
                          <a:ea typeface="Times New Roman"/>
                          <a:cs typeface="Times New Roman"/>
                          <a:sym typeface="Times New Roman"/>
                        </a:rPr>
                        <a:t> </a:t>
                      </a:r>
                      <a:endParaRPr b="0" i="0" sz="2100" u="none" cap="none" strike="noStrike">
                        <a:latin typeface="Arial"/>
                        <a:ea typeface="Arial"/>
                        <a:cs typeface="Arial"/>
                        <a:sym typeface="Arial"/>
                      </a:endParaRPr>
                    </a:p>
                  </a:txBody>
                  <a:tcPr marT="10950" marB="0" marR="78875" marL="78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just">
                        <a:lnSpc>
                          <a:spcPct val="115000"/>
                        </a:lnSpc>
                        <a:spcBef>
                          <a:spcPts val="0"/>
                        </a:spcBef>
                        <a:spcAft>
                          <a:spcPts val="0"/>
                        </a:spcAft>
                        <a:buNone/>
                      </a:pPr>
                      <a:r>
                        <a:rPr b="0" i="0" lang="en-US" sz="1600" u="none" cap="none" strike="noStrike">
                          <a:solidFill>
                            <a:srgbClr val="0D0D0D"/>
                          </a:solidFill>
                          <a:latin typeface="Times New Roman"/>
                          <a:ea typeface="Times New Roman"/>
                          <a:cs typeface="Times New Roman"/>
                          <a:sym typeface="Times New Roman"/>
                        </a:rPr>
                        <a:t> </a:t>
                      </a:r>
                      <a:endParaRPr b="0" i="0" sz="2100" u="none" cap="none" strike="noStrike">
                        <a:latin typeface="Arial"/>
                        <a:ea typeface="Arial"/>
                        <a:cs typeface="Arial"/>
                        <a:sym typeface="Arial"/>
                      </a:endParaRPr>
                    </a:p>
                  </a:txBody>
                  <a:tcPr marT="10950" marB="0" marR="78875" marL="78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617475">
                <a:tc>
                  <a:txBody>
                    <a:bodyPr/>
                    <a:lstStyle/>
                    <a:p>
                      <a:pPr indent="0" lvl="0" marL="0" marR="0" rtl="0" algn="just">
                        <a:lnSpc>
                          <a:spcPct val="115000"/>
                        </a:lnSpc>
                        <a:spcBef>
                          <a:spcPts val="0"/>
                        </a:spcBef>
                        <a:spcAft>
                          <a:spcPts val="0"/>
                        </a:spcAft>
                        <a:buNone/>
                      </a:pPr>
                      <a:r>
                        <a:rPr b="0" i="0" lang="en-US" sz="1600" u="none" cap="none" strike="noStrike">
                          <a:solidFill>
                            <a:srgbClr val="0D0D0D"/>
                          </a:solidFill>
                          <a:latin typeface="Times New Roman"/>
                          <a:ea typeface="Times New Roman"/>
                          <a:cs typeface="Times New Roman"/>
                          <a:sym typeface="Times New Roman"/>
                        </a:rPr>
                        <a:t>9/ Giải quyết được những vấn đề đơn giản nảy sinh trong quan hệ với bạn</a:t>
                      </a:r>
                      <a:endParaRPr b="0" i="0" sz="2100" u="none" cap="none" strike="noStrike">
                        <a:latin typeface="Arial"/>
                        <a:ea typeface="Arial"/>
                        <a:cs typeface="Arial"/>
                        <a:sym typeface="Arial"/>
                      </a:endParaRPr>
                    </a:p>
                  </a:txBody>
                  <a:tcPr marT="10950" marB="0" marR="78875" marL="78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just">
                        <a:lnSpc>
                          <a:spcPct val="115000"/>
                        </a:lnSpc>
                        <a:spcBef>
                          <a:spcPts val="0"/>
                        </a:spcBef>
                        <a:spcAft>
                          <a:spcPts val="0"/>
                        </a:spcAft>
                        <a:buNone/>
                      </a:pPr>
                      <a:r>
                        <a:rPr b="0" i="0" lang="en-US" sz="1600" u="none" cap="none" strike="noStrike">
                          <a:solidFill>
                            <a:srgbClr val="0D0D0D"/>
                          </a:solidFill>
                          <a:latin typeface="Times New Roman"/>
                          <a:ea typeface="Times New Roman"/>
                          <a:cs typeface="Times New Roman"/>
                          <a:sym typeface="Times New Roman"/>
                        </a:rPr>
                        <a:t> </a:t>
                      </a:r>
                      <a:endParaRPr b="0" i="0" sz="2100" u="none" cap="none" strike="noStrike">
                        <a:latin typeface="Arial"/>
                        <a:ea typeface="Arial"/>
                        <a:cs typeface="Arial"/>
                        <a:sym typeface="Arial"/>
                      </a:endParaRPr>
                    </a:p>
                  </a:txBody>
                  <a:tcPr marT="10950" marB="0" marR="78875" marL="78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just">
                        <a:lnSpc>
                          <a:spcPct val="115000"/>
                        </a:lnSpc>
                        <a:spcBef>
                          <a:spcPts val="0"/>
                        </a:spcBef>
                        <a:spcAft>
                          <a:spcPts val="0"/>
                        </a:spcAft>
                        <a:buNone/>
                      </a:pPr>
                      <a:r>
                        <a:rPr b="0" i="0" lang="en-US" sz="1600" u="none" cap="none" strike="noStrike">
                          <a:solidFill>
                            <a:srgbClr val="0D0D0D"/>
                          </a:solidFill>
                          <a:latin typeface="Times New Roman"/>
                          <a:ea typeface="Times New Roman"/>
                          <a:cs typeface="Times New Roman"/>
                          <a:sym typeface="Times New Roman"/>
                        </a:rPr>
                        <a:t> </a:t>
                      </a:r>
                      <a:endParaRPr b="0" i="0" sz="2100" u="none" cap="none" strike="noStrike">
                        <a:latin typeface="Arial"/>
                        <a:ea typeface="Arial"/>
                        <a:cs typeface="Arial"/>
                        <a:sym typeface="Arial"/>
                      </a:endParaRPr>
                    </a:p>
                  </a:txBody>
                  <a:tcPr marT="10950" marB="0" marR="78875" marL="788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bl>
          </a:graphicData>
        </a:graphic>
      </p:graphicFrame>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3"/>
          <p:cNvSpPr txBox="1"/>
          <p:nvPr/>
        </p:nvSpPr>
        <p:spPr>
          <a:xfrm>
            <a:off x="1054747" y="463659"/>
            <a:ext cx="10082506" cy="2461571"/>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b="1" lang="en-US" sz="3199">
                <a:solidFill>
                  <a:srgbClr val="385623"/>
                </a:solidFill>
                <a:latin typeface="Times New Roman"/>
                <a:ea typeface="Times New Roman"/>
                <a:cs typeface="Times New Roman"/>
                <a:sym typeface="Times New Roman"/>
              </a:rPr>
              <a:t>Chọn phương án phù hợp cho tình huống sau:</a:t>
            </a:r>
            <a:endParaRPr/>
          </a:p>
          <a:p>
            <a:pPr indent="0" lvl="0" marL="0" marR="0" rtl="0" algn="ctr">
              <a:spcBef>
                <a:spcPts val="0"/>
              </a:spcBef>
              <a:spcAft>
                <a:spcPts val="0"/>
              </a:spcAft>
              <a:buNone/>
            </a:pPr>
            <a:r>
              <a:rPr i="1" lang="en-US" sz="3199">
                <a:solidFill>
                  <a:srgbClr val="385623"/>
                </a:solidFill>
                <a:latin typeface="Times New Roman"/>
                <a:ea typeface="Times New Roman"/>
                <a:cs typeface="Times New Roman"/>
                <a:sym typeface="Times New Roman"/>
              </a:rPr>
              <a:t>Nhà Nam, Hằng và Hà ở cùng khu tập thể nên ba bạn thường đi học với nhau. Mấy hôm nay Hằng bị đau chân nên Nam quan tâm chở Hằng đi học. Hà cảm thấy không vui và tỏ ra giận dỗi với cả Nam và hằng. Nếu là Hằng, em sẽ: </a:t>
            </a:r>
            <a:endParaRPr i="1" sz="3199">
              <a:solidFill>
                <a:srgbClr val="385623"/>
              </a:solidFill>
              <a:latin typeface="Times New Roman"/>
              <a:ea typeface="Times New Roman"/>
              <a:cs typeface="Times New Roman"/>
              <a:sym typeface="Times New Roman"/>
            </a:endParaRPr>
          </a:p>
        </p:txBody>
      </p:sp>
      <p:sp>
        <p:nvSpPr>
          <p:cNvPr id="296" name="Google Shape;296;p33"/>
          <p:cNvSpPr/>
          <p:nvPr/>
        </p:nvSpPr>
        <p:spPr>
          <a:xfrm>
            <a:off x="1616149" y="3056861"/>
            <a:ext cx="850604" cy="744279"/>
          </a:xfrm>
          <a:prstGeom prst="roundRect">
            <a:avLst>
              <a:gd fmla="val 16667" name="adj"/>
            </a:avLst>
          </a:prstGeom>
          <a:solidFill>
            <a:schemeClr val="lt1"/>
          </a:solidFill>
          <a:ln cap="flat" cmpd="sng" w="2857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97" name="Google Shape;297;p33"/>
          <p:cNvSpPr/>
          <p:nvPr/>
        </p:nvSpPr>
        <p:spPr>
          <a:xfrm>
            <a:off x="1607640" y="3896833"/>
            <a:ext cx="850604" cy="744279"/>
          </a:xfrm>
          <a:prstGeom prst="roundRect">
            <a:avLst>
              <a:gd fmla="val 16667" name="adj"/>
            </a:avLst>
          </a:prstGeom>
          <a:solidFill>
            <a:schemeClr val="lt1"/>
          </a:solidFill>
          <a:ln cap="flat" cmpd="sng" w="2857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98" name="Google Shape;298;p33"/>
          <p:cNvSpPr/>
          <p:nvPr/>
        </p:nvSpPr>
        <p:spPr>
          <a:xfrm>
            <a:off x="1616149" y="4736805"/>
            <a:ext cx="850604" cy="744279"/>
          </a:xfrm>
          <a:prstGeom prst="roundRect">
            <a:avLst>
              <a:gd fmla="val 16667" name="adj"/>
            </a:avLst>
          </a:prstGeom>
          <a:solidFill>
            <a:schemeClr val="lt1"/>
          </a:solidFill>
          <a:ln cap="flat" cmpd="sng" w="2857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99" name="Google Shape;299;p33"/>
          <p:cNvSpPr/>
          <p:nvPr/>
        </p:nvSpPr>
        <p:spPr>
          <a:xfrm>
            <a:off x="1616149" y="5608675"/>
            <a:ext cx="850604" cy="744279"/>
          </a:xfrm>
          <a:prstGeom prst="roundRect">
            <a:avLst>
              <a:gd fmla="val 16667" name="adj"/>
            </a:avLst>
          </a:prstGeom>
          <a:solidFill>
            <a:schemeClr val="lt1"/>
          </a:solidFill>
          <a:ln cap="flat" cmpd="sng" w="2857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00" name="Google Shape;300;p33"/>
          <p:cNvSpPr/>
          <p:nvPr/>
        </p:nvSpPr>
        <p:spPr>
          <a:xfrm>
            <a:off x="2683652" y="3146875"/>
            <a:ext cx="10082506" cy="564249"/>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3A3838"/>
              </a:buClr>
              <a:buSzPts val="2800"/>
              <a:buFont typeface="Arial"/>
              <a:buNone/>
            </a:pPr>
            <a:r>
              <a:rPr lang="en-US" sz="2800">
                <a:solidFill>
                  <a:srgbClr val="3A3838"/>
                </a:solidFill>
                <a:latin typeface="Times New Roman"/>
                <a:ea typeface="Times New Roman"/>
                <a:cs typeface="Times New Roman"/>
                <a:sym typeface="Times New Roman"/>
              </a:rPr>
              <a:t>Mặc kệ Hà</a:t>
            </a:r>
            <a:endParaRPr sz="2800">
              <a:solidFill>
                <a:srgbClr val="3A3838"/>
              </a:solidFill>
              <a:latin typeface="Times New Roman"/>
              <a:ea typeface="Times New Roman"/>
              <a:cs typeface="Times New Roman"/>
              <a:sym typeface="Times New Roman"/>
            </a:endParaRPr>
          </a:p>
        </p:txBody>
      </p:sp>
      <p:sp>
        <p:nvSpPr>
          <p:cNvPr id="301" name="Google Shape;301;p33"/>
          <p:cNvSpPr/>
          <p:nvPr/>
        </p:nvSpPr>
        <p:spPr>
          <a:xfrm>
            <a:off x="2683652" y="3961181"/>
            <a:ext cx="10082506" cy="564249"/>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3A3838"/>
              </a:buClr>
              <a:buSzPts val="2800"/>
              <a:buFont typeface="Arial"/>
              <a:buNone/>
            </a:pPr>
            <a:r>
              <a:rPr lang="en-US" sz="2800">
                <a:solidFill>
                  <a:srgbClr val="3A3838"/>
                </a:solidFill>
                <a:latin typeface="Times New Roman"/>
                <a:ea typeface="Times New Roman"/>
                <a:cs typeface="Times New Roman"/>
                <a:sym typeface="Times New Roman"/>
              </a:rPr>
              <a:t>Hỏi Hà vì sao lại giận dỗi để xác định rõ nguyên nhân</a:t>
            </a:r>
            <a:endParaRPr sz="2800">
              <a:solidFill>
                <a:srgbClr val="3A3838"/>
              </a:solidFill>
              <a:latin typeface="Times New Roman"/>
              <a:ea typeface="Times New Roman"/>
              <a:cs typeface="Times New Roman"/>
              <a:sym typeface="Times New Roman"/>
            </a:endParaRPr>
          </a:p>
        </p:txBody>
      </p:sp>
      <p:sp>
        <p:nvSpPr>
          <p:cNvPr id="302" name="Google Shape;302;p33"/>
          <p:cNvSpPr/>
          <p:nvPr/>
        </p:nvSpPr>
        <p:spPr>
          <a:xfrm>
            <a:off x="2683652" y="4826819"/>
            <a:ext cx="10082506" cy="564249"/>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3A3838"/>
              </a:buClr>
              <a:buSzPts val="2800"/>
              <a:buFont typeface="Arial"/>
              <a:buNone/>
            </a:pPr>
            <a:r>
              <a:rPr lang="en-US" sz="2800">
                <a:solidFill>
                  <a:srgbClr val="3A3838"/>
                </a:solidFill>
                <a:latin typeface="Times New Roman"/>
                <a:ea typeface="Times New Roman"/>
                <a:cs typeface="Times New Roman"/>
                <a:sym typeface="Times New Roman"/>
              </a:rPr>
              <a:t>Giải thích cho Hà biết lí do vì sao Nam làm như vậy</a:t>
            </a:r>
            <a:endParaRPr sz="2800">
              <a:solidFill>
                <a:srgbClr val="3A3838"/>
              </a:solidFill>
              <a:latin typeface="Times New Roman"/>
              <a:ea typeface="Times New Roman"/>
              <a:cs typeface="Times New Roman"/>
              <a:sym typeface="Times New Roman"/>
            </a:endParaRPr>
          </a:p>
        </p:txBody>
      </p:sp>
      <p:sp>
        <p:nvSpPr>
          <p:cNvPr id="303" name="Google Shape;303;p33"/>
          <p:cNvSpPr/>
          <p:nvPr/>
        </p:nvSpPr>
        <p:spPr>
          <a:xfrm>
            <a:off x="2683652" y="5698689"/>
            <a:ext cx="10082506" cy="564249"/>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3A3838"/>
              </a:buClr>
              <a:buSzPts val="2800"/>
              <a:buFont typeface="Arial"/>
              <a:buNone/>
            </a:pPr>
            <a:r>
              <a:rPr lang="en-US" sz="2800">
                <a:solidFill>
                  <a:srgbClr val="3A3838"/>
                </a:solidFill>
                <a:latin typeface="Times New Roman"/>
                <a:ea typeface="Times New Roman"/>
                <a:cs typeface="Times New Roman"/>
                <a:sym typeface="Times New Roman"/>
              </a:rPr>
              <a:t>Cách khác: …………………………………………..</a:t>
            </a:r>
            <a:endParaRPr sz="2800">
              <a:solidFill>
                <a:srgbClr val="3A3838"/>
              </a:solidFill>
              <a:latin typeface="Times New Roman"/>
              <a:ea typeface="Times New Roman"/>
              <a:cs typeface="Times New Roman"/>
              <a:sym typeface="Times New Roman"/>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6"/>
          <p:cNvPicPr preferRelativeResize="0"/>
          <p:nvPr/>
        </p:nvPicPr>
        <p:blipFill rotWithShape="1">
          <a:blip r:embed="rId3">
            <a:alphaModFix/>
          </a:blip>
          <a:srcRect b="0" l="0" r="0" t="0"/>
          <a:stretch/>
        </p:blipFill>
        <p:spPr>
          <a:xfrm flipH="1">
            <a:off x="2205" y="1240"/>
            <a:ext cx="12187592" cy="6855520"/>
          </a:xfrm>
          <a:prstGeom prst="rect">
            <a:avLst/>
          </a:prstGeom>
          <a:noFill/>
          <a:ln>
            <a:noFill/>
          </a:ln>
        </p:spPr>
      </p:pic>
      <p:grpSp>
        <p:nvGrpSpPr>
          <p:cNvPr id="103" name="Google Shape;103;p16"/>
          <p:cNvGrpSpPr/>
          <p:nvPr/>
        </p:nvGrpSpPr>
        <p:grpSpPr>
          <a:xfrm>
            <a:off x="3716045" y="859743"/>
            <a:ext cx="6061001" cy="3453863"/>
            <a:chOff x="6018346" y="2393130"/>
            <a:chExt cx="5036677" cy="2870154"/>
          </a:xfrm>
        </p:grpSpPr>
        <p:sp>
          <p:nvSpPr>
            <p:cNvPr id="104" name="Google Shape;104;p16"/>
            <p:cNvSpPr/>
            <p:nvPr/>
          </p:nvSpPr>
          <p:spPr>
            <a:xfrm>
              <a:off x="6300825" y="2393130"/>
              <a:ext cx="4754198" cy="46037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Nhận thức được tình bạn là một khía cạnh tình cảm quan trọng đối với lứa tuổi THCS nên cần phải giữ gìn </a:t>
              </a:r>
              <a:endParaRPr b="0" i="0" sz="1800" u="none" cap="none" strike="noStrike">
                <a:solidFill>
                  <a:srgbClr val="3A3838"/>
                </a:solidFill>
                <a:latin typeface="Times New Roman"/>
                <a:ea typeface="Times New Roman"/>
                <a:cs typeface="Times New Roman"/>
                <a:sym typeface="Times New Roman"/>
              </a:endParaRPr>
            </a:p>
          </p:txBody>
        </p:sp>
        <p:sp>
          <p:nvSpPr>
            <p:cNvPr id="105" name="Google Shape;105;p16"/>
            <p:cNvSpPr/>
            <p:nvPr/>
          </p:nvSpPr>
          <p:spPr>
            <a:xfrm>
              <a:off x="6018347" y="2547662"/>
              <a:ext cx="161072" cy="161072"/>
            </a:xfrm>
            <a:prstGeom prst="ellipse">
              <a:avLst/>
            </a:prstGeom>
            <a:solidFill>
              <a:srgbClr val="7CAE6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000" u="none" cap="none" strike="noStrike">
                <a:solidFill>
                  <a:srgbClr val="3A3838"/>
                </a:solidFill>
                <a:latin typeface="Times New Roman"/>
                <a:ea typeface="Times New Roman"/>
                <a:cs typeface="Times New Roman"/>
                <a:sym typeface="Times New Roman"/>
              </a:endParaRPr>
            </a:p>
          </p:txBody>
        </p:sp>
        <p:sp>
          <p:nvSpPr>
            <p:cNvPr id="106" name="Google Shape;106;p16"/>
            <p:cNvSpPr/>
            <p:nvPr/>
          </p:nvSpPr>
          <p:spPr>
            <a:xfrm>
              <a:off x="6300825" y="3134291"/>
              <a:ext cx="4754198" cy="46037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Nhận diện, xác định được một số vấn đề nảy sinh trong quan hệ bạn bè </a:t>
              </a:r>
              <a:endParaRPr b="0" i="0" sz="1800" u="none" cap="none" strike="noStrike">
                <a:solidFill>
                  <a:srgbClr val="3A3838"/>
                </a:solidFill>
                <a:latin typeface="Times New Roman"/>
                <a:ea typeface="Times New Roman"/>
                <a:cs typeface="Times New Roman"/>
                <a:sym typeface="Times New Roman"/>
              </a:endParaRPr>
            </a:p>
          </p:txBody>
        </p:sp>
        <p:sp>
          <p:nvSpPr>
            <p:cNvPr id="107" name="Google Shape;107;p16"/>
            <p:cNvSpPr/>
            <p:nvPr/>
          </p:nvSpPr>
          <p:spPr>
            <a:xfrm>
              <a:off x="6018346" y="3193302"/>
              <a:ext cx="161072" cy="161072"/>
            </a:xfrm>
            <a:prstGeom prst="ellipse">
              <a:avLst/>
            </a:prstGeom>
            <a:solidFill>
              <a:srgbClr val="7CAE6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000" u="none" cap="none" strike="noStrike">
                <a:solidFill>
                  <a:srgbClr val="3A3838"/>
                </a:solidFill>
                <a:latin typeface="Times New Roman"/>
                <a:ea typeface="Times New Roman"/>
                <a:cs typeface="Times New Roman"/>
                <a:sym typeface="Times New Roman"/>
              </a:endParaRPr>
            </a:p>
          </p:txBody>
        </p:sp>
        <p:sp>
          <p:nvSpPr>
            <p:cNvPr id="108" name="Google Shape;108;p16"/>
            <p:cNvSpPr/>
            <p:nvPr/>
          </p:nvSpPr>
          <p:spPr>
            <a:xfrm>
              <a:off x="6300825" y="3830635"/>
              <a:ext cx="4754198" cy="46037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Giải quyết được một số vấn đề nảy sinh trong tình bạn một cách tích cực, mang tính xây dựng </a:t>
              </a:r>
              <a:endParaRPr b="0" i="0" sz="1800" u="none" cap="none" strike="noStrike">
                <a:solidFill>
                  <a:srgbClr val="3A3838"/>
                </a:solidFill>
                <a:latin typeface="Times New Roman"/>
                <a:ea typeface="Times New Roman"/>
                <a:cs typeface="Times New Roman"/>
                <a:sym typeface="Times New Roman"/>
              </a:endParaRPr>
            </a:p>
          </p:txBody>
        </p:sp>
        <p:sp>
          <p:nvSpPr>
            <p:cNvPr id="109" name="Google Shape;109;p16"/>
            <p:cNvSpPr/>
            <p:nvPr/>
          </p:nvSpPr>
          <p:spPr>
            <a:xfrm>
              <a:off x="6018346" y="3889645"/>
              <a:ext cx="161072" cy="161072"/>
            </a:xfrm>
            <a:prstGeom prst="ellipse">
              <a:avLst/>
            </a:prstGeom>
            <a:solidFill>
              <a:srgbClr val="7CAE6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000" u="none" cap="none" strike="noStrike">
                <a:solidFill>
                  <a:srgbClr val="3A3838"/>
                </a:solidFill>
                <a:latin typeface="Times New Roman"/>
                <a:ea typeface="Times New Roman"/>
                <a:cs typeface="Times New Roman"/>
                <a:sym typeface="Times New Roman"/>
              </a:endParaRPr>
            </a:p>
          </p:txBody>
        </p:sp>
        <p:sp>
          <p:nvSpPr>
            <p:cNvPr id="110" name="Google Shape;110;p16"/>
            <p:cNvSpPr/>
            <p:nvPr/>
          </p:nvSpPr>
          <p:spPr>
            <a:xfrm>
              <a:off x="6300825" y="4572727"/>
              <a:ext cx="4754198" cy="69055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Rèn luyện kĩ năng tự nhận thức bản thân, làm chủ cảm xúc, lắng nghe tích cực, kĩ năng trình bày suy nghĩ, ý tưởng, kĩ năng thể hiện sự thiện chí trong tình bạn,… </a:t>
              </a:r>
              <a:endParaRPr b="0" i="0" sz="1800" u="none" cap="none" strike="noStrike">
                <a:solidFill>
                  <a:srgbClr val="3A3838"/>
                </a:solidFill>
                <a:latin typeface="Times New Roman"/>
                <a:ea typeface="Times New Roman"/>
                <a:cs typeface="Times New Roman"/>
                <a:sym typeface="Times New Roman"/>
              </a:endParaRPr>
            </a:p>
          </p:txBody>
        </p:sp>
        <p:sp>
          <p:nvSpPr>
            <p:cNvPr id="111" name="Google Shape;111;p16"/>
            <p:cNvSpPr/>
            <p:nvPr/>
          </p:nvSpPr>
          <p:spPr>
            <a:xfrm>
              <a:off x="6018346" y="4774213"/>
              <a:ext cx="161072" cy="161072"/>
            </a:xfrm>
            <a:prstGeom prst="ellipse">
              <a:avLst/>
            </a:prstGeom>
            <a:solidFill>
              <a:srgbClr val="7CAE6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000" u="none" cap="none" strike="noStrike">
                <a:solidFill>
                  <a:srgbClr val="3A3838"/>
                </a:solidFill>
                <a:latin typeface="Times New Roman"/>
                <a:ea typeface="Times New Roman"/>
                <a:cs typeface="Times New Roman"/>
                <a:sym typeface="Times New Roman"/>
              </a:endParaRPr>
            </a:p>
          </p:txBody>
        </p:sp>
      </p:grpSp>
      <p:sp>
        <p:nvSpPr>
          <p:cNvPr id="112" name="Google Shape;112;p16"/>
          <p:cNvSpPr txBox="1"/>
          <p:nvPr/>
        </p:nvSpPr>
        <p:spPr>
          <a:xfrm rot="5400000">
            <a:off x="2031754" y="1726332"/>
            <a:ext cx="2148481" cy="4317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2799" u="none" cap="none" strike="noStrike">
                <a:solidFill>
                  <a:srgbClr val="7CAE6E"/>
                </a:solidFill>
                <a:latin typeface="Times New Roman"/>
                <a:ea typeface="Times New Roman"/>
                <a:cs typeface="Times New Roman"/>
                <a:sym typeface="Times New Roman"/>
              </a:rPr>
              <a:t>MỤC TIÊU</a:t>
            </a:r>
            <a:endParaRPr b="1" i="0" sz="2799" u="none" cap="none" strike="noStrike">
              <a:solidFill>
                <a:srgbClr val="7CAE6E"/>
              </a:solidFill>
              <a:latin typeface="Times New Roman"/>
              <a:ea typeface="Times New Roman"/>
              <a:cs typeface="Times New Roman"/>
              <a:sym typeface="Times New Roman"/>
            </a:endParaRPr>
          </a:p>
        </p:txBody>
      </p:sp>
      <p:sp>
        <p:nvSpPr>
          <p:cNvPr id="113" name="Google Shape;113;p16"/>
          <p:cNvSpPr/>
          <p:nvPr/>
        </p:nvSpPr>
        <p:spPr>
          <a:xfrm>
            <a:off x="3048000" y="-1255944"/>
            <a:ext cx="6096000"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Giáo án biên soạn bởi </a:t>
            </a:r>
            <a:r>
              <a:rPr b="1" i="0" lang="en-US" sz="1800" u="none" cap="none" strike="noStrike">
                <a:solidFill>
                  <a:schemeClr val="dk1"/>
                </a:solidFill>
                <a:latin typeface="Times New Roman"/>
                <a:ea typeface="Times New Roman"/>
                <a:cs typeface="Times New Roman"/>
                <a:sym typeface="Times New Roman"/>
              </a:rPr>
              <a:t>Kim Dung </a:t>
            </a:r>
            <a:r>
              <a:rPr b="1" i="0" lang="en-US" sz="1800" u="none" cap="none" strike="noStrike">
                <a:solidFill>
                  <a:srgbClr val="E76784"/>
                </a:solidFill>
                <a:latin typeface="Times New Roman"/>
                <a:ea typeface="Times New Roman"/>
                <a:cs typeface="Times New Roman"/>
                <a:sym typeface="Times New Roman"/>
              </a:rPr>
              <a:t>0336032445</a:t>
            </a:r>
            <a:r>
              <a:rPr b="0" i="0" lang="en-US" sz="1800" u="none" cap="none" strike="noStrike">
                <a:solidFill>
                  <a:schemeClr val="dk1"/>
                </a:solidFill>
                <a:latin typeface="Times New Roman"/>
                <a:ea typeface="Times New Roman"/>
                <a:cs typeface="Times New Roman"/>
                <a:sym typeface="Times New Roman"/>
              </a:rPr>
              <a:t> https://www.facebook.com/phamkimdung25/ . </a:t>
            </a:r>
            <a:endParaRPr/>
          </a:p>
          <a:p>
            <a:pPr indent="0" lvl="0" marL="0" marR="0" rtl="0" algn="ctr">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Chỉ được phép chia sẻ bởi chủ sở hữu. </a:t>
            </a:r>
            <a:endParaRPr/>
          </a:p>
        </p:txBody>
      </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750"/>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1250"/>
                                        <p:tgtEl>
                                          <p:spTgt spid="10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4"/>
          <p:cNvSpPr txBox="1"/>
          <p:nvPr/>
        </p:nvSpPr>
        <p:spPr>
          <a:xfrm>
            <a:off x="1331194" y="466875"/>
            <a:ext cx="10082506" cy="1476943"/>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b="1" lang="en-US" sz="3199">
                <a:solidFill>
                  <a:srgbClr val="385623"/>
                </a:solidFill>
                <a:latin typeface="Times New Roman"/>
                <a:ea typeface="Times New Roman"/>
                <a:cs typeface="Times New Roman"/>
                <a:sym typeface="Times New Roman"/>
              </a:rPr>
              <a:t>Chọn phương án phù hợp cho tình huống sau:</a:t>
            </a:r>
            <a:endParaRPr/>
          </a:p>
          <a:p>
            <a:pPr indent="0" lvl="0" marL="0" marR="0" rtl="0" algn="ctr">
              <a:spcBef>
                <a:spcPts val="0"/>
              </a:spcBef>
              <a:spcAft>
                <a:spcPts val="0"/>
              </a:spcAft>
              <a:buNone/>
            </a:pPr>
            <a:r>
              <a:rPr i="1" lang="en-US" sz="3199">
                <a:solidFill>
                  <a:srgbClr val="385623"/>
                </a:solidFill>
                <a:latin typeface="Times New Roman"/>
                <a:ea typeface="Times New Roman"/>
                <a:cs typeface="Times New Roman"/>
                <a:sym typeface="Times New Roman"/>
              </a:rPr>
              <a:t>Do hiểu lầm là em đã mách tội quay cóp của Linh với cô giáo, nên Linh đã có lời nói xúc phạm em. Em sẽ:</a:t>
            </a:r>
            <a:endParaRPr i="1" sz="3199">
              <a:solidFill>
                <a:srgbClr val="385623"/>
              </a:solidFill>
              <a:latin typeface="Times New Roman"/>
              <a:ea typeface="Times New Roman"/>
              <a:cs typeface="Times New Roman"/>
              <a:sym typeface="Times New Roman"/>
            </a:endParaRPr>
          </a:p>
        </p:txBody>
      </p:sp>
      <p:sp>
        <p:nvSpPr>
          <p:cNvPr id="309" name="Google Shape;309;p34"/>
          <p:cNvSpPr/>
          <p:nvPr/>
        </p:nvSpPr>
        <p:spPr>
          <a:xfrm>
            <a:off x="1318438" y="2116836"/>
            <a:ext cx="850604" cy="744279"/>
          </a:xfrm>
          <a:prstGeom prst="roundRect">
            <a:avLst>
              <a:gd fmla="val 16667" name="adj"/>
            </a:avLst>
          </a:prstGeom>
          <a:solidFill>
            <a:schemeClr val="lt1"/>
          </a:solidFill>
          <a:ln cap="flat" cmpd="sng" w="2857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10" name="Google Shape;310;p34"/>
          <p:cNvSpPr/>
          <p:nvPr/>
        </p:nvSpPr>
        <p:spPr>
          <a:xfrm>
            <a:off x="1309929" y="2956808"/>
            <a:ext cx="850604" cy="744279"/>
          </a:xfrm>
          <a:prstGeom prst="roundRect">
            <a:avLst>
              <a:gd fmla="val 16667" name="adj"/>
            </a:avLst>
          </a:prstGeom>
          <a:solidFill>
            <a:schemeClr val="lt1"/>
          </a:solidFill>
          <a:ln cap="flat" cmpd="sng" w="2857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11" name="Google Shape;311;p34"/>
          <p:cNvSpPr/>
          <p:nvPr/>
        </p:nvSpPr>
        <p:spPr>
          <a:xfrm>
            <a:off x="1318438" y="3796780"/>
            <a:ext cx="850604" cy="744279"/>
          </a:xfrm>
          <a:prstGeom prst="roundRect">
            <a:avLst>
              <a:gd fmla="val 16667" name="adj"/>
            </a:avLst>
          </a:prstGeom>
          <a:solidFill>
            <a:schemeClr val="lt1"/>
          </a:solidFill>
          <a:ln cap="flat" cmpd="sng" w="2857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12" name="Google Shape;312;p34"/>
          <p:cNvSpPr/>
          <p:nvPr/>
        </p:nvSpPr>
        <p:spPr>
          <a:xfrm>
            <a:off x="1318438" y="4668650"/>
            <a:ext cx="850604" cy="744279"/>
          </a:xfrm>
          <a:prstGeom prst="roundRect">
            <a:avLst>
              <a:gd fmla="val 16667" name="adj"/>
            </a:avLst>
          </a:prstGeom>
          <a:solidFill>
            <a:schemeClr val="lt1"/>
          </a:solidFill>
          <a:ln cap="flat" cmpd="sng" w="2857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13" name="Google Shape;313;p34"/>
          <p:cNvSpPr/>
          <p:nvPr/>
        </p:nvSpPr>
        <p:spPr>
          <a:xfrm>
            <a:off x="2385941" y="2206850"/>
            <a:ext cx="7396013" cy="564249"/>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3A3838"/>
              </a:buClr>
              <a:buSzPts val="2800"/>
              <a:buFont typeface="Arial"/>
              <a:buNone/>
            </a:pPr>
            <a:r>
              <a:rPr lang="en-US" sz="2800">
                <a:solidFill>
                  <a:srgbClr val="3A3838"/>
                </a:solidFill>
                <a:latin typeface="Times New Roman"/>
                <a:ea typeface="Times New Roman"/>
                <a:cs typeface="Times New Roman"/>
                <a:sym typeface="Times New Roman"/>
              </a:rPr>
              <a:t>Cãi nhau và xúc phạm Linh</a:t>
            </a:r>
            <a:endParaRPr sz="2800">
              <a:solidFill>
                <a:srgbClr val="3A3838"/>
              </a:solidFill>
              <a:latin typeface="Times New Roman"/>
              <a:ea typeface="Times New Roman"/>
              <a:cs typeface="Times New Roman"/>
              <a:sym typeface="Times New Roman"/>
            </a:endParaRPr>
          </a:p>
        </p:txBody>
      </p:sp>
      <p:sp>
        <p:nvSpPr>
          <p:cNvPr id="314" name="Google Shape;314;p34"/>
          <p:cNvSpPr/>
          <p:nvPr/>
        </p:nvSpPr>
        <p:spPr>
          <a:xfrm>
            <a:off x="2385941" y="3021156"/>
            <a:ext cx="7396013" cy="564249"/>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3A3838"/>
              </a:buClr>
              <a:buSzPts val="2800"/>
              <a:buFont typeface="Arial"/>
              <a:buNone/>
            </a:pPr>
            <a:r>
              <a:rPr lang="en-US" sz="2800">
                <a:solidFill>
                  <a:srgbClr val="3A3838"/>
                </a:solidFill>
                <a:latin typeface="Times New Roman"/>
                <a:ea typeface="Times New Roman"/>
                <a:cs typeface="Times New Roman"/>
                <a:sym typeface="Times New Roman"/>
              </a:rPr>
              <a:t>Không nói gì và không chơi với Linh nữa</a:t>
            </a:r>
            <a:endParaRPr sz="2800">
              <a:solidFill>
                <a:srgbClr val="3A3838"/>
              </a:solidFill>
              <a:latin typeface="Times New Roman"/>
              <a:ea typeface="Times New Roman"/>
              <a:cs typeface="Times New Roman"/>
              <a:sym typeface="Times New Roman"/>
            </a:endParaRPr>
          </a:p>
        </p:txBody>
      </p:sp>
      <p:sp>
        <p:nvSpPr>
          <p:cNvPr id="315" name="Google Shape;315;p34"/>
          <p:cNvSpPr/>
          <p:nvPr/>
        </p:nvSpPr>
        <p:spPr>
          <a:xfrm>
            <a:off x="2385941" y="3886794"/>
            <a:ext cx="7396013" cy="564249"/>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3A3838"/>
              </a:buClr>
              <a:buSzPts val="2800"/>
              <a:buFont typeface="Arial"/>
              <a:buNone/>
            </a:pPr>
            <a:r>
              <a:rPr lang="en-US" sz="2800">
                <a:solidFill>
                  <a:srgbClr val="3A3838"/>
                </a:solidFill>
                <a:latin typeface="Times New Roman"/>
                <a:ea typeface="Times New Roman"/>
                <a:cs typeface="Times New Roman"/>
                <a:sym typeface="Times New Roman"/>
              </a:rPr>
              <a:t>Chờ Linh bình tĩnh rồi nói chuyện cho Linh hiểu</a:t>
            </a:r>
            <a:endParaRPr sz="2800">
              <a:solidFill>
                <a:srgbClr val="3A3838"/>
              </a:solidFill>
              <a:latin typeface="Times New Roman"/>
              <a:ea typeface="Times New Roman"/>
              <a:cs typeface="Times New Roman"/>
              <a:sym typeface="Times New Roman"/>
            </a:endParaRPr>
          </a:p>
        </p:txBody>
      </p:sp>
      <p:sp>
        <p:nvSpPr>
          <p:cNvPr id="316" name="Google Shape;316;p34"/>
          <p:cNvSpPr/>
          <p:nvPr/>
        </p:nvSpPr>
        <p:spPr>
          <a:xfrm>
            <a:off x="2385941" y="4758664"/>
            <a:ext cx="7396013" cy="564249"/>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3A3838"/>
              </a:buClr>
              <a:buSzPts val="2800"/>
              <a:buFont typeface="Arial"/>
              <a:buNone/>
            </a:pPr>
            <a:r>
              <a:rPr lang="en-US" sz="2800">
                <a:solidFill>
                  <a:srgbClr val="3A3838"/>
                </a:solidFill>
                <a:latin typeface="Times New Roman"/>
                <a:ea typeface="Times New Roman"/>
                <a:cs typeface="Times New Roman"/>
                <a:sym typeface="Times New Roman"/>
              </a:rPr>
              <a:t>Nhờ bạn khác nói cho Linh hiểu</a:t>
            </a:r>
            <a:endParaRPr sz="2800">
              <a:solidFill>
                <a:srgbClr val="3A3838"/>
              </a:solidFill>
              <a:latin typeface="Times New Roman"/>
              <a:ea typeface="Times New Roman"/>
              <a:cs typeface="Times New Roman"/>
              <a:sym typeface="Times New Roman"/>
            </a:endParaRPr>
          </a:p>
        </p:txBody>
      </p:sp>
      <p:sp>
        <p:nvSpPr>
          <p:cNvPr id="317" name="Google Shape;317;p34"/>
          <p:cNvSpPr/>
          <p:nvPr/>
        </p:nvSpPr>
        <p:spPr>
          <a:xfrm>
            <a:off x="1331194" y="5540520"/>
            <a:ext cx="850604" cy="744279"/>
          </a:xfrm>
          <a:prstGeom prst="roundRect">
            <a:avLst>
              <a:gd fmla="val 16667" name="adj"/>
            </a:avLst>
          </a:prstGeom>
          <a:solidFill>
            <a:schemeClr val="lt1"/>
          </a:solidFill>
          <a:ln cap="flat" cmpd="sng" w="2857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18" name="Google Shape;318;p34"/>
          <p:cNvSpPr/>
          <p:nvPr/>
        </p:nvSpPr>
        <p:spPr>
          <a:xfrm>
            <a:off x="2398697" y="5630534"/>
            <a:ext cx="7396013" cy="564249"/>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rgbClr val="3A3838"/>
              </a:buClr>
              <a:buSzPts val="2800"/>
              <a:buFont typeface="Arial"/>
              <a:buNone/>
            </a:pPr>
            <a:r>
              <a:rPr lang="en-US" sz="2800">
                <a:solidFill>
                  <a:srgbClr val="3A3838"/>
                </a:solidFill>
                <a:latin typeface="Times New Roman"/>
                <a:ea typeface="Times New Roman"/>
                <a:cs typeface="Times New Roman"/>
                <a:sym typeface="Times New Roman"/>
              </a:rPr>
              <a:t>Cách khác là: ……………………………………..</a:t>
            </a:r>
            <a:endParaRPr sz="2800">
              <a:solidFill>
                <a:srgbClr val="3A3838"/>
              </a:solidFill>
              <a:latin typeface="Times New Roman"/>
              <a:ea typeface="Times New Roman"/>
              <a:cs typeface="Times New Roman"/>
              <a:sym typeface="Times New Roman"/>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500"/>
                                        <p:tgtEl>
                                          <p:spTgt spid="313"/>
                                        </p:tgtEl>
                                      </p:cBhvr>
                                    </p:animEffect>
                                  </p:childTnLst>
                                </p:cTn>
                              </p:par>
                              <p:par>
                                <p:cTn fill="hold" nodeType="with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par>
                                <p:cTn fill="hold" nodeType="with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par>
                                <p:cTn fill="hold" nodeType="with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5"/>
          <p:cNvSpPr/>
          <p:nvPr/>
        </p:nvSpPr>
        <p:spPr>
          <a:xfrm>
            <a:off x="3297693" y="4128719"/>
            <a:ext cx="2288055" cy="2288055"/>
          </a:xfrm>
          <a:prstGeom prst="ellipse">
            <a:avLst/>
          </a:prstGeom>
          <a:solidFill>
            <a:srgbClr val="FEE599">
              <a:alpha val="4784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5" name="Google Shape;325;p35"/>
          <p:cNvSpPr/>
          <p:nvPr/>
        </p:nvSpPr>
        <p:spPr>
          <a:xfrm>
            <a:off x="66716" y="4312165"/>
            <a:ext cx="2104609" cy="2104609"/>
          </a:xfrm>
          <a:prstGeom prst="ellipse">
            <a:avLst/>
          </a:prstGeom>
          <a:noFill/>
          <a:ln cap="flat" cmpd="sng" w="38100">
            <a:solidFill>
              <a:srgbClr val="F7E3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6" name="Google Shape;326;p35"/>
          <p:cNvSpPr/>
          <p:nvPr/>
        </p:nvSpPr>
        <p:spPr>
          <a:xfrm>
            <a:off x="10441480" y="2696691"/>
            <a:ext cx="1615474" cy="1615474"/>
          </a:xfrm>
          <a:prstGeom prst="ellipse">
            <a:avLst/>
          </a:prstGeom>
          <a:solidFill>
            <a:srgbClr val="FEE599">
              <a:alpha val="4784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327" name="Google Shape;327;p35"/>
          <p:cNvGrpSpPr/>
          <p:nvPr/>
        </p:nvGrpSpPr>
        <p:grpSpPr>
          <a:xfrm>
            <a:off x="3297693" y="-487254"/>
            <a:ext cx="5809496" cy="5760000"/>
            <a:chOff x="3084810" y="-335112"/>
            <a:chExt cx="5809496" cy="5760000"/>
          </a:xfrm>
        </p:grpSpPr>
        <p:grpSp>
          <p:nvGrpSpPr>
            <p:cNvPr id="328" name="Google Shape;328;p35"/>
            <p:cNvGrpSpPr/>
            <p:nvPr/>
          </p:nvGrpSpPr>
          <p:grpSpPr>
            <a:xfrm>
              <a:off x="3297693" y="-335112"/>
              <a:ext cx="5596613" cy="5760000"/>
              <a:chOff x="3297693" y="-335112"/>
              <a:chExt cx="5596613" cy="5760000"/>
            </a:xfrm>
          </p:grpSpPr>
          <p:cxnSp>
            <p:nvCxnSpPr>
              <p:cNvPr id="329" name="Google Shape;329;p35"/>
              <p:cNvCxnSpPr/>
              <p:nvPr/>
            </p:nvCxnSpPr>
            <p:spPr>
              <a:xfrm>
                <a:off x="6154058" y="-335112"/>
                <a:ext cx="0" cy="5760000"/>
              </a:xfrm>
              <a:prstGeom prst="straightConnector1">
                <a:avLst/>
              </a:prstGeom>
              <a:noFill/>
              <a:ln cap="rnd" cmpd="sng" w="76200">
                <a:solidFill>
                  <a:srgbClr val="F7E3AD"/>
                </a:solidFill>
                <a:prstDash val="solid"/>
                <a:miter lim="800000"/>
                <a:headEnd len="sm" w="sm" type="none"/>
                <a:tailEnd len="sm" w="sm" type="none"/>
              </a:ln>
            </p:spPr>
          </p:cxnSp>
          <p:pic>
            <p:nvPicPr>
              <p:cNvPr id="330" name="Google Shape;330;p35"/>
              <p:cNvPicPr preferRelativeResize="0"/>
              <p:nvPr/>
            </p:nvPicPr>
            <p:blipFill rotWithShape="1">
              <a:blip r:embed="rId3">
                <a:alphaModFix/>
              </a:blip>
              <a:srcRect b="0" l="0" r="0" t="48492"/>
              <a:stretch/>
            </p:blipFill>
            <p:spPr>
              <a:xfrm>
                <a:off x="3297693" y="2256270"/>
                <a:ext cx="5596613" cy="2885850"/>
              </a:xfrm>
              <a:prstGeom prst="rect">
                <a:avLst/>
              </a:prstGeom>
              <a:noFill/>
              <a:ln>
                <a:noFill/>
              </a:ln>
            </p:spPr>
          </p:pic>
        </p:grpSp>
        <p:pic>
          <p:nvPicPr>
            <p:cNvPr id="331" name="Google Shape;331;p35"/>
            <p:cNvPicPr preferRelativeResize="0"/>
            <p:nvPr/>
          </p:nvPicPr>
          <p:blipFill rotWithShape="1">
            <a:blip r:embed="rId4">
              <a:alphaModFix/>
            </a:blip>
            <a:srcRect b="0" l="0" r="0" t="0"/>
            <a:stretch/>
          </p:blipFill>
          <p:spPr>
            <a:xfrm>
              <a:off x="3084810" y="1126386"/>
              <a:ext cx="5809496" cy="1403988"/>
            </a:xfrm>
            <a:prstGeom prst="rect">
              <a:avLst/>
            </a:prstGeom>
            <a:noFill/>
            <a:ln>
              <a:noFill/>
            </a:ln>
          </p:spPr>
        </p:pic>
      </p:grpSp>
      <p:sp>
        <p:nvSpPr>
          <p:cNvPr id="332" name="Google Shape;332;p35"/>
          <p:cNvSpPr/>
          <p:nvPr/>
        </p:nvSpPr>
        <p:spPr>
          <a:xfrm>
            <a:off x="10020674" y="3202741"/>
            <a:ext cx="1652476" cy="1652476"/>
          </a:xfrm>
          <a:prstGeom prst="ellipse">
            <a:avLst/>
          </a:prstGeom>
          <a:noFill/>
          <a:ln cap="flat" cmpd="sng" w="38100">
            <a:solidFill>
              <a:srgbClr val="F7E3A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3" name="Google Shape;333;p35"/>
          <p:cNvSpPr txBox="1"/>
          <p:nvPr/>
        </p:nvSpPr>
        <p:spPr>
          <a:xfrm>
            <a:off x="4148837" y="2509508"/>
            <a:ext cx="4436207"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rgbClr val="865B3E"/>
                </a:solidFill>
                <a:latin typeface="Calibri"/>
                <a:ea typeface="Calibri"/>
                <a:cs typeface="Calibri"/>
                <a:sym typeface="Calibri"/>
              </a:rPr>
              <a:t>THANK YOU</a:t>
            </a:r>
            <a:endParaRPr b="1" sz="6000">
              <a:solidFill>
                <a:srgbClr val="865B3E"/>
              </a:solidFill>
              <a:latin typeface="Calibri"/>
              <a:ea typeface="Calibri"/>
              <a:cs typeface="Calibri"/>
              <a:sym typeface="Calibri"/>
            </a:endParaRPr>
          </a:p>
        </p:txBody>
      </p:sp>
      <p:pic>
        <p:nvPicPr>
          <p:cNvPr id="334" name="Google Shape;334;p35"/>
          <p:cNvPicPr preferRelativeResize="0"/>
          <p:nvPr/>
        </p:nvPicPr>
        <p:blipFill rotWithShape="1">
          <a:blip r:embed="rId5">
            <a:alphaModFix/>
          </a:blip>
          <a:srcRect b="81649" l="53606" r="26891" t="-1143"/>
          <a:stretch/>
        </p:blipFill>
        <p:spPr>
          <a:xfrm>
            <a:off x="9418174" y="-61878"/>
            <a:ext cx="2346661" cy="979237"/>
          </a:xfrm>
          <a:prstGeom prst="rect">
            <a:avLst/>
          </a:prstGeom>
          <a:noFill/>
          <a:ln>
            <a:noFill/>
          </a:ln>
        </p:spPr>
      </p:pic>
      <p:sp>
        <p:nvSpPr>
          <p:cNvPr id="335" name="Google Shape;335;p35"/>
          <p:cNvSpPr/>
          <p:nvPr/>
        </p:nvSpPr>
        <p:spPr>
          <a:xfrm>
            <a:off x="-409854" y="-345522"/>
            <a:ext cx="1183530" cy="1183530"/>
          </a:xfrm>
          <a:prstGeom prst="ellipse">
            <a:avLst/>
          </a:prstGeom>
          <a:solidFill>
            <a:srgbClr val="A5C0A4">
              <a:alpha val="4784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6" name="Google Shape;336;p35"/>
          <p:cNvSpPr/>
          <p:nvPr/>
        </p:nvSpPr>
        <p:spPr>
          <a:xfrm>
            <a:off x="181911" y="479246"/>
            <a:ext cx="717524" cy="717524"/>
          </a:xfrm>
          <a:prstGeom prst="ellipse">
            <a:avLst/>
          </a:prstGeom>
          <a:solidFill>
            <a:srgbClr val="F7E3AD">
              <a:alpha val="4784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7" name="Google Shape;337;p35"/>
          <p:cNvSpPr/>
          <p:nvPr/>
        </p:nvSpPr>
        <p:spPr>
          <a:xfrm>
            <a:off x="3048000" y="-1255944"/>
            <a:ext cx="6096000"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Giáo án biên soạn bởi </a:t>
            </a:r>
            <a:r>
              <a:rPr b="1" lang="en-US" sz="1800">
                <a:solidFill>
                  <a:schemeClr val="dk1"/>
                </a:solidFill>
                <a:latin typeface="Times New Roman"/>
                <a:ea typeface="Times New Roman"/>
                <a:cs typeface="Times New Roman"/>
                <a:sym typeface="Times New Roman"/>
              </a:rPr>
              <a:t>Kim Dung </a:t>
            </a:r>
            <a:r>
              <a:rPr b="1" lang="en-US" sz="1800">
                <a:solidFill>
                  <a:srgbClr val="E76784"/>
                </a:solidFill>
                <a:latin typeface="Times New Roman"/>
                <a:ea typeface="Times New Roman"/>
                <a:cs typeface="Times New Roman"/>
                <a:sym typeface="Times New Roman"/>
              </a:rPr>
              <a:t>0336032445</a:t>
            </a:r>
            <a:r>
              <a:rPr lang="en-US" sz="1800">
                <a:solidFill>
                  <a:schemeClr val="dk1"/>
                </a:solidFill>
                <a:latin typeface="Times New Roman"/>
                <a:ea typeface="Times New Roman"/>
                <a:cs typeface="Times New Roman"/>
                <a:sym typeface="Times New Roman"/>
              </a:rPr>
              <a:t> https://www.facebook.com/phamkimdung25/ . </a:t>
            </a:r>
            <a:endParaRPr/>
          </a:p>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Chỉ được phép chia sẻ bởi chủ sở hữu. </a:t>
            </a:r>
            <a:endParaRPr/>
          </a:p>
        </p:txBody>
      </p:sp>
    </p:spTree>
  </p:cSld>
  <p:clrMapOvr>
    <a:masterClrMapping/>
  </p:clrMapOvr>
  <mc:AlternateContent>
    <mc:Choice Requires="p14">
      <p:transition spd="slow" p14:dur="16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327"/>
                                        </p:tgtEl>
                                        <p:attrNameLst>
                                          <p:attrName>style.visibility</p:attrName>
                                        </p:attrNameLst>
                                      </p:cBhvr>
                                      <p:to>
                                        <p:strVal val="visible"/>
                                      </p:to>
                                    </p:set>
                                    <p:anim calcmode="lin" valueType="num">
                                      <p:cBhvr additive="base">
                                        <p:cTn dur="1000"/>
                                        <p:tgtEl>
                                          <p:spTgt spid="327"/>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par>
                                <p:cTn fill="hold" nodeType="with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par>
                                <p:cTn fill="hold" nodeType="with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par>
                                <p:cTn fill="hold" nodeType="with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par>
                                <p:cTn fill="hold" nodeType="with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par>
                                <p:cTn fill="hold" nodeType="with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id="343" name="Google Shape;343;p36"/>
          <p:cNvPicPr preferRelativeResize="0"/>
          <p:nvPr/>
        </p:nvPicPr>
        <p:blipFill rotWithShape="1">
          <a:blip r:embed="rId3">
            <a:alphaModFix/>
          </a:blip>
          <a:srcRect b="0" l="0" r="0" t="0"/>
          <a:stretch/>
        </p:blipFill>
        <p:spPr>
          <a:xfrm>
            <a:off x="0" y="2528"/>
            <a:ext cx="12192000" cy="6852944"/>
          </a:xfrm>
          <a:prstGeom prst="rect">
            <a:avLst/>
          </a:prstGeom>
          <a:noFill/>
          <a:ln>
            <a:noFill/>
          </a:ln>
        </p:spPr>
      </p:pic>
      <p:sp>
        <p:nvSpPr>
          <p:cNvPr id="344" name="Google Shape;344;p36"/>
          <p:cNvSpPr/>
          <p:nvPr/>
        </p:nvSpPr>
        <p:spPr>
          <a:xfrm>
            <a:off x="3048000" y="-1255944"/>
            <a:ext cx="6096000"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Giáo án biên soạn bởi </a:t>
            </a:r>
            <a:r>
              <a:rPr b="1" lang="en-US" sz="1800">
                <a:solidFill>
                  <a:schemeClr val="dk1"/>
                </a:solidFill>
                <a:latin typeface="Times New Roman"/>
                <a:ea typeface="Times New Roman"/>
                <a:cs typeface="Times New Roman"/>
                <a:sym typeface="Times New Roman"/>
              </a:rPr>
              <a:t>Kim Dung </a:t>
            </a:r>
            <a:r>
              <a:rPr b="1" lang="en-US" sz="1800">
                <a:solidFill>
                  <a:srgbClr val="E76784"/>
                </a:solidFill>
                <a:latin typeface="Times New Roman"/>
                <a:ea typeface="Times New Roman"/>
                <a:cs typeface="Times New Roman"/>
                <a:sym typeface="Times New Roman"/>
              </a:rPr>
              <a:t>0336032445</a:t>
            </a:r>
            <a:r>
              <a:rPr lang="en-US" sz="1800">
                <a:solidFill>
                  <a:schemeClr val="dk1"/>
                </a:solidFill>
                <a:latin typeface="Times New Roman"/>
                <a:ea typeface="Times New Roman"/>
                <a:cs typeface="Times New Roman"/>
                <a:sym typeface="Times New Roman"/>
              </a:rPr>
              <a:t> https://www.facebook.com/phamkimdung25/ . </a:t>
            </a:r>
            <a:endParaRPr/>
          </a:p>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Chỉ được phép chia sẻ bởi chủ sở hữu. </a:t>
            </a:r>
            <a:endParaRPr/>
          </a:p>
        </p:txBody>
      </p:sp>
    </p:spTree>
  </p:cSld>
  <p:clrMapOvr>
    <a:masterClrMapping/>
  </p:clrMapOvr>
  <mc:AlternateContent>
    <mc:Choice Requires="p14">
      <p:transition spd="slow" p14:dur="1250">
        <p:fade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17"/>
          <p:cNvPicPr preferRelativeResize="0"/>
          <p:nvPr/>
        </p:nvPicPr>
        <p:blipFill rotWithShape="1">
          <a:blip r:embed="rId3">
            <a:alphaModFix/>
          </a:blip>
          <a:srcRect b="0" l="0" r="0" t="0"/>
          <a:stretch/>
        </p:blipFill>
        <p:spPr>
          <a:xfrm>
            <a:off x="2205" y="1240"/>
            <a:ext cx="12187592" cy="6855520"/>
          </a:xfrm>
          <a:prstGeom prst="rect">
            <a:avLst/>
          </a:prstGeom>
          <a:noFill/>
          <a:ln>
            <a:noFill/>
          </a:ln>
        </p:spPr>
      </p:pic>
      <p:pic>
        <p:nvPicPr>
          <p:cNvPr id="120" name="Google Shape;120;p17"/>
          <p:cNvPicPr preferRelativeResize="0"/>
          <p:nvPr/>
        </p:nvPicPr>
        <p:blipFill rotWithShape="1">
          <a:blip r:embed="rId4">
            <a:alphaModFix/>
          </a:blip>
          <a:srcRect b="0" l="0" r="0" t="0"/>
          <a:stretch/>
        </p:blipFill>
        <p:spPr>
          <a:xfrm>
            <a:off x="1029080" y="-1599830"/>
            <a:ext cx="609459" cy="609459"/>
          </a:xfrm>
          <a:prstGeom prst="rect">
            <a:avLst/>
          </a:prstGeom>
          <a:noFill/>
          <a:ln>
            <a:noFill/>
          </a:ln>
        </p:spPr>
      </p:pic>
      <p:sp>
        <p:nvSpPr>
          <p:cNvPr id="121" name="Google Shape;121;p17"/>
          <p:cNvSpPr/>
          <p:nvPr/>
        </p:nvSpPr>
        <p:spPr>
          <a:xfrm>
            <a:off x="3048000" y="-1255944"/>
            <a:ext cx="6096000"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Giáo án biên soạn bởi </a:t>
            </a:r>
            <a:r>
              <a:rPr b="1" i="0" lang="en-US" sz="1800" u="none" cap="none" strike="noStrike">
                <a:solidFill>
                  <a:schemeClr val="dk1"/>
                </a:solidFill>
                <a:latin typeface="Times New Roman"/>
                <a:ea typeface="Times New Roman"/>
                <a:cs typeface="Times New Roman"/>
                <a:sym typeface="Times New Roman"/>
              </a:rPr>
              <a:t>Kim Dung </a:t>
            </a:r>
            <a:r>
              <a:rPr b="1" i="0" lang="en-US" sz="1800" u="none" cap="none" strike="noStrike">
                <a:solidFill>
                  <a:srgbClr val="E76784"/>
                </a:solidFill>
                <a:latin typeface="Times New Roman"/>
                <a:ea typeface="Times New Roman"/>
                <a:cs typeface="Times New Roman"/>
                <a:sym typeface="Times New Roman"/>
              </a:rPr>
              <a:t>0336032445</a:t>
            </a:r>
            <a:r>
              <a:rPr b="0" i="0" lang="en-US" sz="1800" u="none" cap="none" strike="noStrike">
                <a:solidFill>
                  <a:schemeClr val="dk1"/>
                </a:solidFill>
                <a:latin typeface="Times New Roman"/>
                <a:ea typeface="Times New Roman"/>
                <a:cs typeface="Times New Roman"/>
                <a:sym typeface="Times New Roman"/>
              </a:rPr>
              <a:t> https://www.facebook.com/phamkimdung25/ . </a:t>
            </a:r>
            <a:endParaRPr/>
          </a:p>
          <a:p>
            <a:pPr indent="0" lvl="0" marL="0" marR="0" rtl="0" algn="ctr">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Chỉ được phép chia sẻ bởi chủ sở hữu. </a:t>
            </a:r>
            <a:endParaRPr/>
          </a:p>
        </p:txBody>
      </p:sp>
      <p:sp>
        <p:nvSpPr>
          <p:cNvPr id="122" name="Google Shape;122;p17"/>
          <p:cNvSpPr/>
          <p:nvPr/>
        </p:nvSpPr>
        <p:spPr>
          <a:xfrm>
            <a:off x="4342839" y="957673"/>
            <a:ext cx="3506321" cy="2204627"/>
          </a:xfrm>
          <a:prstGeom prst="wedgeRectCallout">
            <a:avLst>
              <a:gd fmla="val 7159" name="adj1"/>
              <a:gd fmla="val 86353" name="adj2"/>
            </a:avLst>
          </a:prstGeom>
          <a:gradFill>
            <a:gsLst>
              <a:gs pos="0">
                <a:srgbClr val="FFC000"/>
              </a:gs>
              <a:gs pos="100000">
                <a:srgbClr val="FFDE7E"/>
              </a:gs>
            </a:gsLst>
            <a:lin ang="5400000" scaled="0"/>
          </a:gradFill>
          <a:ln cap="flat" cmpd="sng" w="28575">
            <a:solidFill>
              <a:schemeClr val="lt1"/>
            </a:solidFill>
            <a:prstDash val="solid"/>
            <a:miter lim="800000"/>
            <a:headEnd len="sm" w="sm" type="none"/>
            <a:tailEnd len="sm" w="sm" type="none"/>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3" name="Google Shape;123;p17"/>
          <p:cNvSpPr txBox="1"/>
          <p:nvPr/>
        </p:nvSpPr>
        <p:spPr>
          <a:xfrm>
            <a:off x="4599166" y="1205906"/>
            <a:ext cx="2993666" cy="1708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500" u="none" cap="none" strike="noStrike">
                <a:solidFill>
                  <a:schemeClr val="dk1"/>
                </a:solidFill>
                <a:latin typeface="Times New Roman"/>
                <a:ea typeface="Times New Roman"/>
                <a:cs typeface="Times New Roman"/>
                <a:sym typeface="Times New Roman"/>
              </a:rPr>
              <a:t>Cảm xúc của em khi nghe bài hát này?</a:t>
            </a:r>
            <a:endParaRPr b="0" i="1" sz="3500" u="none" cap="none" strike="noStrike">
              <a:solidFill>
                <a:schemeClr val="dk1"/>
              </a:solidFill>
              <a:latin typeface="Times New Roman"/>
              <a:ea typeface="Times New Roman"/>
              <a:cs typeface="Times New Roman"/>
              <a:sym typeface="Times New Roman"/>
            </a:endParaRPr>
          </a:p>
        </p:txBody>
      </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75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0"/>
                                        <p:tgtEl>
                                          <p:spTgt spid="120"/>
                                        </p:tgtEl>
                                      </p:cBhvr>
                                    </p:animEffec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30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animEffect filter="fade" transition="in">
                                      <p:cBhvr>
                                        <p:cTn dur="500"/>
                                        <p:tgtEl>
                                          <p:spTgt spid="12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Vào Đời: Câu chuyện về chàng trai học cách vượt qua tình bạn xấu xí" id="128" name="Google Shape;128;p18"/>
          <p:cNvPicPr preferRelativeResize="0"/>
          <p:nvPr/>
        </p:nvPicPr>
        <p:blipFill rotWithShape="1">
          <a:blip r:embed="rId3">
            <a:alphaModFix/>
          </a:blip>
          <a:srcRect b="0" l="0" r="0" t="0"/>
          <a:stretch/>
        </p:blipFill>
        <p:spPr>
          <a:xfrm>
            <a:off x="1588" y="0"/>
            <a:ext cx="12190412" cy="6858000"/>
          </a:xfrm>
          <a:prstGeom prst="rect">
            <a:avLst/>
          </a:prstGeom>
          <a:noFill/>
          <a:ln>
            <a:noFill/>
          </a:ln>
        </p:spPr>
      </p:pic>
      <p:pic>
        <p:nvPicPr>
          <p:cNvPr descr="Tam-Biet-Quang-Vinh.mp3" id="129" name="Google Shape;129;p18"/>
          <p:cNvPicPr preferRelativeResize="0"/>
          <p:nvPr/>
        </p:nvPicPr>
        <p:blipFill rotWithShape="1">
          <a:blip r:embed="rId4">
            <a:alphaModFix/>
          </a:blip>
          <a:srcRect b="0" l="0" r="0" t="0"/>
          <a:stretch/>
        </p:blipFill>
        <p:spPr>
          <a:xfrm>
            <a:off x="572722" y="5700712"/>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descr="F:\1-原创素材\1_mm1102\PPT\PPT_014\materaials\pageimg_g21.png" id="134" name="Google Shape;134;p19"/>
          <p:cNvPicPr preferRelativeResize="0"/>
          <p:nvPr/>
        </p:nvPicPr>
        <p:blipFill rotWithShape="1">
          <a:blip r:embed="rId3">
            <a:alphaModFix/>
          </a:blip>
          <a:srcRect b="0" l="0" r="0" t="0"/>
          <a:stretch/>
        </p:blipFill>
        <p:spPr>
          <a:xfrm>
            <a:off x="1091985" y="280627"/>
            <a:ext cx="10008030" cy="5460954"/>
          </a:xfrm>
          <a:prstGeom prst="rect">
            <a:avLst/>
          </a:prstGeom>
          <a:noFill/>
          <a:ln>
            <a:noFill/>
          </a:ln>
        </p:spPr>
      </p:pic>
      <p:sp>
        <p:nvSpPr>
          <p:cNvPr id="135" name="Google Shape;135;p19"/>
          <p:cNvSpPr/>
          <p:nvPr/>
        </p:nvSpPr>
        <p:spPr>
          <a:xfrm>
            <a:off x="2588680" y="3181225"/>
            <a:ext cx="7788697" cy="161582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3500" u="none" cap="none" strike="noStrike">
                <a:solidFill>
                  <a:schemeClr val="dk1"/>
                </a:solidFill>
                <a:latin typeface="Times New Roman"/>
                <a:ea typeface="Times New Roman"/>
                <a:cs typeface="Times New Roman"/>
                <a:sym typeface="Times New Roman"/>
              </a:rPr>
              <a:t>Tình bạn rất đáng trân quý với mỗi người. Tình bạn đối với lứa tuổi học sinh lại càng có ý nghĩa và đáng được trân trọng</a:t>
            </a:r>
            <a:endParaRPr b="0" i="0" sz="35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1500"/>
                                        <p:tgtEl>
                                          <p:spTgt spid="134"/>
                                        </p:tgtEl>
                                        <p:attrNameLst>
                                          <p:attrName>ppt_w</p:attrName>
                                        </p:attrNameLst>
                                      </p:cBhvr>
                                      <p:tavLst>
                                        <p:tav fmla="" tm="0">
                                          <p:val>
                                            <p:strVal val="0"/>
                                          </p:val>
                                        </p:tav>
                                        <p:tav fmla="" tm="100000">
                                          <p:val>
                                            <p:strVal val="#ppt_w"/>
                                          </p:val>
                                        </p:tav>
                                      </p:tavLst>
                                    </p:anim>
                                    <p:anim calcmode="lin" valueType="num">
                                      <p:cBhvr additive="base">
                                        <p:cTn dur="1500"/>
                                        <p:tgtEl>
                                          <p:spTgt spid="134"/>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20"/>
          <p:cNvPicPr preferRelativeResize="0"/>
          <p:nvPr/>
        </p:nvPicPr>
        <p:blipFill rotWithShape="1">
          <a:blip r:embed="rId3">
            <a:alphaModFix/>
          </a:blip>
          <a:srcRect b="0" l="0" r="0" t="0"/>
          <a:stretch/>
        </p:blipFill>
        <p:spPr>
          <a:xfrm>
            <a:off x="353680" y="120650"/>
            <a:ext cx="6083300" cy="6616700"/>
          </a:xfrm>
          <a:prstGeom prst="rect">
            <a:avLst/>
          </a:prstGeom>
          <a:noFill/>
          <a:ln>
            <a:noFill/>
          </a:ln>
        </p:spPr>
      </p:pic>
      <p:pic>
        <p:nvPicPr>
          <p:cNvPr id="141" name="Google Shape;141;p20"/>
          <p:cNvPicPr preferRelativeResize="0"/>
          <p:nvPr/>
        </p:nvPicPr>
        <p:blipFill rotWithShape="1">
          <a:blip r:embed="rId4">
            <a:alphaModFix/>
          </a:blip>
          <a:srcRect b="0" l="0" r="0" t="0"/>
          <a:stretch/>
        </p:blipFill>
        <p:spPr>
          <a:xfrm>
            <a:off x="5756497" y="-742388"/>
            <a:ext cx="5755020" cy="6233986"/>
          </a:xfrm>
          <a:prstGeom prst="rect">
            <a:avLst/>
          </a:prstGeom>
          <a:noFill/>
          <a:ln>
            <a:noFill/>
          </a:ln>
        </p:spPr>
      </p:pic>
      <p:sp>
        <p:nvSpPr>
          <p:cNvPr id="142" name="Google Shape;142;p20"/>
          <p:cNvSpPr/>
          <p:nvPr/>
        </p:nvSpPr>
        <p:spPr>
          <a:xfrm>
            <a:off x="6600725" y="2621086"/>
            <a:ext cx="4747047" cy="1615827"/>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i="0" lang="en-US" sz="3500" u="none" cap="none" strike="noStrike">
                <a:solidFill>
                  <a:schemeClr val="dk1"/>
                </a:solidFill>
                <a:latin typeface="Times New Roman"/>
                <a:ea typeface="Times New Roman"/>
                <a:cs typeface="Times New Roman"/>
                <a:sym typeface="Times New Roman"/>
              </a:rPr>
              <a:t>Nhận diện một số vấn đề thường nảy sinh trong quan hệ bạn bè</a:t>
            </a:r>
            <a:endParaRPr b="1" i="0" sz="3500" u="none" cap="none" strike="noStrike">
              <a:solidFill>
                <a:schemeClr val="dk1"/>
              </a:solidFill>
              <a:latin typeface="Times New Roman"/>
              <a:ea typeface="Times New Roman"/>
              <a:cs typeface="Times New Roman"/>
              <a:sym typeface="Times New Roman"/>
            </a:endParaRPr>
          </a:p>
        </p:txBody>
      </p:sp>
      <p:sp>
        <p:nvSpPr>
          <p:cNvPr id="143" name="Google Shape;143;p20"/>
          <p:cNvSpPr/>
          <p:nvPr/>
        </p:nvSpPr>
        <p:spPr>
          <a:xfrm>
            <a:off x="8484781" y="1935126"/>
            <a:ext cx="935666" cy="685960"/>
          </a:xfrm>
          <a:prstGeom prst="diamond">
            <a:avLst/>
          </a:prstGeom>
          <a:gradFill>
            <a:gsLst>
              <a:gs pos="0">
                <a:srgbClr val="5F82CA"/>
              </a:gs>
              <a:gs pos="50000">
                <a:srgbClr val="3C70CA"/>
              </a:gs>
              <a:gs pos="100000">
                <a:srgbClr val="2E60B9"/>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chemeClr val="lt1"/>
                </a:solidFill>
                <a:latin typeface="Times New Roman"/>
                <a:ea typeface="Times New Roman"/>
                <a:cs typeface="Times New Roman"/>
                <a:sym typeface="Times New Roman"/>
              </a:rPr>
              <a:t>1</a:t>
            </a:r>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1"/>
          <p:cNvSpPr/>
          <p:nvPr/>
        </p:nvSpPr>
        <p:spPr>
          <a:xfrm>
            <a:off x="1157108" y="1339907"/>
            <a:ext cx="3632927" cy="4178186"/>
          </a:xfrm>
          <a:prstGeom prst="roundRect">
            <a:avLst>
              <a:gd fmla="val 16667" name="adj"/>
            </a:avLst>
          </a:prstGeom>
          <a:gradFill>
            <a:gsLst>
              <a:gs pos="0">
                <a:srgbClr val="FFC647"/>
              </a:gs>
              <a:gs pos="50000">
                <a:srgbClr val="FFC600"/>
              </a:gs>
              <a:gs pos="100000">
                <a:srgbClr val="E3B400"/>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Ghim png | PNGEgg" id="149" name="Google Shape;149;p21"/>
          <p:cNvPicPr preferRelativeResize="0"/>
          <p:nvPr/>
        </p:nvPicPr>
        <p:blipFill rotWithShape="1">
          <a:blip r:embed="rId3">
            <a:alphaModFix/>
          </a:blip>
          <a:srcRect b="0" l="0" r="0" t="0"/>
          <a:stretch/>
        </p:blipFill>
        <p:spPr>
          <a:xfrm>
            <a:off x="2391100" y="819376"/>
            <a:ext cx="1518138" cy="837593"/>
          </a:xfrm>
          <a:prstGeom prst="rect">
            <a:avLst/>
          </a:prstGeom>
          <a:noFill/>
          <a:ln>
            <a:noFill/>
          </a:ln>
        </p:spPr>
      </p:pic>
      <p:sp>
        <p:nvSpPr>
          <p:cNvPr id="150" name="Google Shape;150;p21"/>
          <p:cNvSpPr txBox="1"/>
          <p:nvPr/>
        </p:nvSpPr>
        <p:spPr>
          <a:xfrm>
            <a:off x="1230376" y="1885112"/>
            <a:ext cx="3486389"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002060"/>
                </a:solidFill>
                <a:latin typeface="Times New Roman"/>
                <a:ea typeface="Times New Roman"/>
                <a:cs typeface="Times New Roman"/>
                <a:sym typeface="Times New Roman"/>
              </a:rPr>
              <a:t>Hoạt động cặp đôi</a:t>
            </a:r>
            <a:endParaRPr/>
          </a:p>
        </p:txBody>
      </p:sp>
      <p:sp>
        <p:nvSpPr>
          <p:cNvPr id="151" name="Google Shape;151;p21"/>
          <p:cNvSpPr txBox="1"/>
          <p:nvPr/>
        </p:nvSpPr>
        <p:spPr>
          <a:xfrm>
            <a:off x="1230376" y="2698030"/>
            <a:ext cx="3486389" cy="255454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1" lang="en-US" sz="3200" u="none" cap="none" strike="noStrike">
                <a:solidFill>
                  <a:srgbClr val="002060"/>
                </a:solidFill>
                <a:latin typeface="Times New Roman"/>
                <a:ea typeface="Times New Roman"/>
                <a:cs typeface="Times New Roman"/>
                <a:sym typeface="Times New Roman"/>
              </a:rPr>
              <a:t>Nêu những vướng mắc mà lứa tuổi các em thường gặp phải trong quan hệ bạn bè.</a:t>
            </a:r>
            <a:endParaRPr/>
          </a:p>
        </p:txBody>
      </p:sp>
      <p:pic>
        <p:nvPicPr>
          <p:cNvPr descr="A picture containing toy, vector graphics&#10;&#10;Description automatically generated" id="152" name="Google Shape;152;p21"/>
          <p:cNvPicPr preferRelativeResize="0"/>
          <p:nvPr/>
        </p:nvPicPr>
        <p:blipFill rotWithShape="1">
          <a:blip r:embed="rId4">
            <a:alphaModFix/>
          </a:blip>
          <a:srcRect b="0" l="0" r="0" t="0"/>
          <a:stretch/>
        </p:blipFill>
        <p:spPr>
          <a:xfrm>
            <a:off x="5386277" y="571500"/>
            <a:ext cx="5715000" cy="5715000"/>
          </a:xfrm>
          <a:prstGeom prst="rect">
            <a:avLst/>
          </a:prstGeom>
          <a:noFill/>
          <a:ln>
            <a:noFill/>
          </a:ln>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grpSp>
        <p:nvGrpSpPr>
          <p:cNvPr id="158" name="Google Shape;158;p22"/>
          <p:cNvGrpSpPr/>
          <p:nvPr/>
        </p:nvGrpSpPr>
        <p:grpSpPr>
          <a:xfrm>
            <a:off x="4346689" y="3857166"/>
            <a:ext cx="1617194" cy="1612445"/>
            <a:chOff x="4923532" y="2276872"/>
            <a:chExt cx="2060748" cy="2054696"/>
          </a:xfrm>
        </p:grpSpPr>
        <p:sp>
          <p:nvSpPr>
            <p:cNvPr id="159" name="Google Shape;159;p22"/>
            <p:cNvSpPr/>
            <p:nvPr/>
          </p:nvSpPr>
          <p:spPr>
            <a:xfrm>
              <a:off x="4923532" y="2382416"/>
              <a:ext cx="1949152" cy="1949152"/>
            </a:xfrm>
            <a:custGeom>
              <a:rect b="b" l="l" r="r" t="t"/>
              <a:pathLst>
                <a:path extrusionOk="0" h="3384376" w="3384376">
                  <a:moveTo>
                    <a:pt x="1692188" y="504056"/>
                  </a:moveTo>
                  <a:cubicBezTo>
                    <a:pt x="1036001" y="504056"/>
                    <a:pt x="504056" y="1036001"/>
                    <a:pt x="504056" y="1692188"/>
                  </a:cubicBezTo>
                  <a:cubicBezTo>
                    <a:pt x="504056" y="2348375"/>
                    <a:pt x="1036001" y="2880320"/>
                    <a:pt x="1692188" y="2880320"/>
                  </a:cubicBezTo>
                  <a:cubicBezTo>
                    <a:pt x="2348375" y="2880320"/>
                    <a:pt x="2880320" y="2348375"/>
                    <a:pt x="2880320" y="1692188"/>
                  </a:cubicBezTo>
                  <a:lnTo>
                    <a:pt x="2880320" y="504056"/>
                  </a:lnTo>
                  <a:close/>
                  <a:moveTo>
                    <a:pt x="1692188" y="0"/>
                  </a:moveTo>
                  <a:lnTo>
                    <a:pt x="3384376" y="0"/>
                  </a:lnTo>
                  <a:lnTo>
                    <a:pt x="3384376" y="1692188"/>
                  </a:lnTo>
                  <a:cubicBezTo>
                    <a:pt x="3384376" y="2626758"/>
                    <a:pt x="2626758" y="3384376"/>
                    <a:pt x="1692188" y="3384376"/>
                  </a:cubicBezTo>
                  <a:cubicBezTo>
                    <a:pt x="757618" y="3384376"/>
                    <a:pt x="0" y="2626758"/>
                    <a:pt x="0" y="1692188"/>
                  </a:cubicBezTo>
                  <a:cubicBezTo>
                    <a:pt x="0" y="757618"/>
                    <a:pt x="757618" y="0"/>
                    <a:pt x="1692188" y="0"/>
                  </a:cubicBezTo>
                  <a:close/>
                </a:path>
              </a:pathLst>
            </a:custGeom>
            <a:gradFill>
              <a:gsLst>
                <a:gs pos="0">
                  <a:srgbClr val="C73E01"/>
                </a:gs>
                <a:gs pos="27000">
                  <a:srgbClr val="FF7711"/>
                </a:gs>
                <a:gs pos="58999">
                  <a:srgbClr val="FFAA01"/>
                </a:gs>
                <a:gs pos="80000">
                  <a:srgbClr val="FFC000"/>
                </a:gs>
                <a:gs pos="100000">
                  <a:srgbClr val="FECE02"/>
                </a:gs>
              </a:gsLst>
              <a:lin ang="0" scaled="0"/>
            </a:gra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60" name="Google Shape;160;p22"/>
            <p:cNvSpPr/>
            <p:nvPr/>
          </p:nvSpPr>
          <p:spPr>
            <a:xfrm>
              <a:off x="5035128" y="2276872"/>
              <a:ext cx="1949152" cy="1949152"/>
            </a:xfrm>
            <a:custGeom>
              <a:rect b="b" l="l" r="r" t="t"/>
              <a:pathLst>
                <a:path extrusionOk="0" h="3384376" w="3384376">
                  <a:moveTo>
                    <a:pt x="1692188" y="504056"/>
                  </a:moveTo>
                  <a:cubicBezTo>
                    <a:pt x="1036001" y="504056"/>
                    <a:pt x="504056" y="1036001"/>
                    <a:pt x="504056" y="1692188"/>
                  </a:cubicBezTo>
                  <a:cubicBezTo>
                    <a:pt x="504056" y="2348375"/>
                    <a:pt x="1036001" y="2880320"/>
                    <a:pt x="1692188" y="2880320"/>
                  </a:cubicBezTo>
                  <a:cubicBezTo>
                    <a:pt x="2348375" y="2880320"/>
                    <a:pt x="2880320" y="2348375"/>
                    <a:pt x="2880320" y="1692188"/>
                  </a:cubicBezTo>
                  <a:lnTo>
                    <a:pt x="2880320" y="504056"/>
                  </a:lnTo>
                  <a:close/>
                  <a:moveTo>
                    <a:pt x="1692188" y="0"/>
                  </a:moveTo>
                  <a:lnTo>
                    <a:pt x="3384376" y="0"/>
                  </a:lnTo>
                  <a:lnTo>
                    <a:pt x="3384376" y="1692188"/>
                  </a:lnTo>
                  <a:cubicBezTo>
                    <a:pt x="3384376" y="2626758"/>
                    <a:pt x="2626758" y="3384376"/>
                    <a:pt x="1692188" y="3384376"/>
                  </a:cubicBezTo>
                  <a:cubicBezTo>
                    <a:pt x="757618" y="3384376"/>
                    <a:pt x="0" y="2626758"/>
                    <a:pt x="0" y="1692188"/>
                  </a:cubicBezTo>
                  <a:cubicBezTo>
                    <a:pt x="0" y="757618"/>
                    <a:pt x="757618" y="0"/>
                    <a:pt x="1692188" y="0"/>
                  </a:cubicBezTo>
                  <a:close/>
                </a:path>
              </a:pathLst>
            </a:custGeom>
            <a:gradFill>
              <a:gsLst>
                <a:gs pos="0">
                  <a:srgbClr val="C73E01"/>
                </a:gs>
                <a:gs pos="27000">
                  <a:srgbClr val="FF7711"/>
                </a:gs>
                <a:gs pos="58999">
                  <a:srgbClr val="FFAA01"/>
                </a:gs>
                <a:gs pos="80000">
                  <a:srgbClr val="FFC000"/>
                </a:gs>
                <a:gs pos="100000">
                  <a:srgbClr val="FECE02"/>
                </a:gs>
              </a:gsLst>
              <a:lin ang="10800000" scaled="0"/>
            </a:gra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61" name="Google Shape;161;p22"/>
            <p:cNvSpPr/>
            <p:nvPr/>
          </p:nvSpPr>
          <p:spPr>
            <a:xfrm>
              <a:off x="5212281" y="2276872"/>
              <a:ext cx="1771999" cy="1007429"/>
            </a:xfrm>
            <a:custGeom>
              <a:rect b="b" l="l" r="r" t="t"/>
              <a:pathLst>
                <a:path extrusionOk="0" h="1007429" w="1771999">
                  <a:moveTo>
                    <a:pt x="797423" y="0"/>
                  </a:moveTo>
                  <a:lnTo>
                    <a:pt x="1771999" y="0"/>
                  </a:lnTo>
                  <a:lnTo>
                    <a:pt x="1771999" y="974576"/>
                  </a:lnTo>
                  <a:lnTo>
                    <a:pt x="1770340" y="1007429"/>
                  </a:lnTo>
                  <a:cubicBezTo>
                    <a:pt x="1680293" y="944072"/>
                    <a:pt x="1584156" y="885326"/>
                    <a:pt x="1481700" y="833308"/>
                  </a:cubicBezTo>
                  <a:lnTo>
                    <a:pt x="1481700" y="290299"/>
                  </a:lnTo>
                  <a:lnTo>
                    <a:pt x="797423" y="290299"/>
                  </a:lnTo>
                  <a:cubicBezTo>
                    <a:pt x="626144" y="290299"/>
                    <a:pt x="469563" y="353229"/>
                    <a:pt x="351465" y="459450"/>
                  </a:cubicBezTo>
                  <a:cubicBezTo>
                    <a:pt x="236922" y="439028"/>
                    <a:pt x="119532" y="425171"/>
                    <a:pt x="0" y="416700"/>
                  </a:cubicBezTo>
                  <a:cubicBezTo>
                    <a:pt x="175048" y="164401"/>
                    <a:pt x="467037" y="0"/>
                    <a:pt x="797423" y="0"/>
                  </a:cubicBezTo>
                  <a:close/>
                </a:path>
              </a:pathLst>
            </a:custGeom>
            <a:gradFill>
              <a:gsLst>
                <a:gs pos="0">
                  <a:srgbClr val="FFFFFF">
                    <a:alpha val="49803"/>
                  </a:srgbClr>
                </a:gs>
                <a:gs pos="23000">
                  <a:srgbClr val="FFFFFF">
                    <a:alpha val="49803"/>
                  </a:srgbClr>
                </a:gs>
                <a:gs pos="69000">
                  <a:srgbClr val="FFFFFF">
                    <a:alpha val="0"/>
                  </a:srgbClr>
                </a:gs>
                <a:gs pos="100000">
                  <a:srgbClr val="FFFFFF">
                    <a:alpha val="0"/>
                  </a:srgbClr>
                </a:gs>
              </a:gsLst>
              <a:lin ang="16200000" scaled="0"/>
            </a:gra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grpSp>
      <p:grpSp>
        <p:nvGrpSpPr>
          <p:cNvPr id="162" name="Google Shape;162;p22"/>
          <p:cNvGrpSpPr/>
          <p:nvPr/>
        </p:nvGrpSpPr>
        <p:grpSpPr>
          <a:xfrm rot="5400000">
            <a:off x="4339423" y="2264297"/>
            <a:ext cx="1617194" cy="1612445"/>
            <a:chOff x="4923532" y="2276872"/>
            <a:chExt cx="2060748" cy="2054696"/>
          </a:xfrm>
        </p:grpSpPr>
        <p:sp>
          <p:nvSpPr>
            <p:cNvPr id="163" name="Google Shape;163;p22"/>
            <p:cNvSpPr/>
            <p:nvPr/>
          </p:nvSpPr>
          <p:spPr>
            <a:xfrm>
              <a:off x="4923532" y="2382416"/>
              <a:ext cx="1949152" cy="1949152"/>
            </a:xfrm>
            <a:custGeom>
              <a:rect b="b" l="l" r="r" t="t"/>
              <a:pathLst>
                <a:path extrusionOk="0" h="3384376" w="3384376">
                  <a:moveTo>
                    <a:pt x="1692188" y="504056"/>
                  </a:moveTo>
                  <a:cubicBezTo>
                    <a:pt x="1036001" y="504056"/>
                    <a:pt x="504056" y="1036001"/>
                    <a:pt x="504056" y="1692188"/>
                  </a:cubicBezTo>
                  <a:cubicBezTo>
                    <a:pt x="504056" y="2348375"/>
                    <a:pt x="1036001" y="2880320"/>
                    <a:pt x="1692188" y="2880320"/>
                  </a:cubicBezTo>
                  <a:cubicBezTo>
                    <a:pt x="2348375" y="2880320"/>
                    <a:pt x="2880320" y="2348375"/>
                    <a:pt x="2880320" y="1692188"/>
                  </a:cubicBezTo>
                  <a:lnTo>
                    <a:pt x="2880320" y="504056"/>
                  </a:lnTo>
                  <a:close/>
                  <a:moveTo>
                    <a:pt x="1692188" y="0"/>
                  </a:moveTo>
                  <a:lnTo>
                    <a:pt x="3384376" y="0"/>
                  </a:lnTo>
                  <a:lnTo>
                    <a:pt x="3384376" y="1692188"/>
                  </a:lnTo>
                  <a:cubicBezTo>
                    <a:pt x="3384376" y="2626758"/>
                    <a:pt x="2626758" y="3384376"/>
                    <a:pt x="1692188" y="3384376"/>
                  </a:cubicBezTo>
                  <a:cubicBezTo>
                    <a:pt x="757618" y="3384376"/>
                    <a:pt x="0" y="2626758"/>
                    <a:pt x="0" y="1692188"/>
                  </a:cubicBezTo>
                  <a:cubicBezTo>
                    <a:pt x="0" y="757618"/>
                    <a:pt x="757618" y="0"/>
                    <a:pt x="1692188" y="0"/>
                  </a:cubicBezTo>
                  <a:close/>
                </a:path>
              </a:pathLst>
            </a:custGeom>
            <a:gradFill>
              <a:gsLst>
                <a:gs pos="0">
                  <a:srgbClr val="119707"/>
                </a:gs>
                <a:gs pos="18000">
                  <a:srgbClr val="119707"/>
                </a:gs>
                <a:gs pos="67000">
                  <a:srgbClr val="8AD53F"/>
                </a:gs>
                <a:gs pos="100000">
                  <a:srgbClr val="BCEB6F"/>
                </a:gs>
              </a:gsLst>
              <a:lin ang="0" scaled="0"/>
            </a:gra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164" name="Google Shape;164;p22"/>
            <p:cNvSpPr/>
            <p:nvPr/>
          </p:nvSpPr>
          <p:spPr>
            <a:xfrm>
              <a:off x="5035128" y="2276872"/>
              <a:ext cx="1949152" cy="1949152"/>
            </a:xfrm>
            <a:custGeom>
              <a:rect b="b" l="l" r="r" t="t"/>
              <a:pathLst>
                <a:path extrusionOk="0" h="3384376" w="3384376">
                  <a:moveTo>
                    <a:pt x="1692188" y="504056"/>
                  </a:moveTo>
                  <a:cubicBezTo>
                    <a:pt x="1036001" y="504056"/>
                    <a:pt x="504056" y="1036001"/>
                    <a:pt x="504056" y="1692188"/>
                  </a:cubicBezTo>
                  <a:cubicBezTo>
                    <a:pt x="504056" y="2348375"/>
                    <a:pt x="1036001" y="2880320"/>
                    <a:pt x="1692188" y="2880320"/>
                  </a:cubicBezTo>
                  <a:cubicBezTo>
                    <a:pt x="2348375" y="2880320"/>
                    <a:pt x="2880320" y="2348375"/>
                    <a:pt x="2880320" y="1692188"/>
                  </a:cubicBezTo>
                  <a:lnTo>
                    <a:pt x="2880320" y="504056"/>
                  </a:lnTo>
                  <a:close/>
                  <a:moveTo>
                    <a:pt x="1692188" y="0"/>
                  </a:moveTo>
                  <a:lnTo>
                    <a:pt x="3384376" y="0"/>
                  </a:lnTo>
                  <a:lnTo>
                    <a:pt x="3384376" y="1692188"/>
                  </a:lnTo>
                  <a:cubicBezTo>
                    <a:pt x="3384376" y="2626758"/>
                    <a:pt x="2626758" y="3384376"/>
                    <a:pt x="1692188" y="3384376"/>
                  </a:cubicBezTo>
                  <a:cubicBezTo>
                    <a:pt x="757618" y="3384376"/>
                    <a:pt x="0" y="2626758"/>
                    <a:pt x="0" y="1692188"/>
                  </a:cubicBezTo>
                  <a:cubicBezTo>
                    <a:pt x="0" y="757618"/>
                    <a:pt x="757618" y="0"/>
                    <a:pt x="1692188" y="0"/>
                  </a:cubicBezTo>
                  <a:close/>
                </a:path>
              </a:pathLst>
            </a:custGeom>
            <a:gradFill>
              <a:gsLst>
                <a:gs pos="0">
                  <a:srgbClr val="119707"/>
                </a:gs>
                <a:gs pos="18000">
                  <a:srgbClr val="119707"/>
                </a:gs>
                <a:gs pos="67000">
                  <a:srgbClr val="8AD53F"/>
                </a:gs>
                <a:gs pos="100000">
                  <a:srgbClr val="BCEB6F"/>
                </a:gs>
              </a:gsLst>
              <a:lin ang="10800000" scaled="0"/>
            </a:gra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165" name="Google Shape;165;p22"/>
            <p:cNvSpPr/>
            <p:nvPr/>
          </p:nvSpPr>
          <p:spPr>
            <a:xfrm>
              <a:off x="5212281" y="2276872"/>
              <a:ext cx="1771999" cy="1007429"/>
            </a:xfrm>
            <a:custGeom>
              <a:rect b="b" l="l" r="r" t="t"/>
              <a:pathLst>
                <a:path extrusionOk="0" h="1007429" w="1771999">
                  <a:moveTo>
                    <a:pt x="797423" y="0"/>
                  </a:moveTo>
                  <a:lnTo>
                    <a:pt x="1771999" y="0"/>
                  </a:lnTo>
                  <a:lnTo>
                    <a:pt x="1771999" y="974576"/>
                  </a:lnTo>
                  <a:lnTo>
                    <a:pt x="1770340" y="1007429"/>
                  </a:lnTo>
                  <a:cubicBezTo>
                    <a:pt x="1680293" y="944072"/>
                    <a:pt x="1584156" y="885326"/>
                    <a:pt x="1481700" y="833308"/>
                  </a:cubicBezTo>
                  <a:lnTo>
                    <a:pt x="1481700" y="290299"/>
                  </a:lnTo>
                  <a:lnTo>
                    <a:pt x="797423" y="290299"/>
                  </a:lnTo>
                  <a:cubicBezTo>
                    <a:pt x="626144" y="290299"/>
                    <a:pt x="469563" y="353229"/>
                    <a:pt x="351465" y="459450"/>
                  </a:cubicBezTo>
                  <a:cubicBezTo>
                    <a:pt x="236922" y="439028"/>
                    <a:pt x="119532" y="425171"/>
                    <a:pt x="0" y="416700"/>
                  </a:cubicBezTo>
                  <a:cubicBezTo>
                    <a:pt x="175048" y="164401"/>
                    <a:pt x="467037" y="0"/>
                    <a:pt x="797423" y="0"/>
                  </a:cubicBezTo>
                  <a:close/>
                </a:path>
              </a:pathLst>
            </a:custGeom>
            <a:gradFill>
              <a:gsLst>
                <a:gs pos="0">
                  <a:srgbClr val="FFFFFF">
                    <a:alpha val="49803"/>
                  </a:srgbClr>
                </a:gs>
                <a:gs pos="23000">
                  <a:srgbClr val="FFFFFF">
                    <a:alpha val="49803"/>
                  </a:srgbClr>
                </a:gs>
                <a:gs pos="69000">
                  <a:srgbClr val="FFFFFF">
                    <a:alpha val="0"/>
                  </a:srgbClr>
                </a:gs>
                <a:gs pos="100000">
                  <a:srgbClr val="FFFFFF">
                    <a:alpha val="0"/>
                  </a:srgbClr>
                </a:gs>
              </a:gsLst>
              <a:lin ang="16200000" scaled="0"/>
            </a:gra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grpSp>
      <p:grpSp>
        <p:nvGrpSpPr>
          <p:cNvPr id="166" name="Google Shape;166;p22"/>
          <p:cNvGrpSpPr/>
          <p:nvPr/>
        </p:nvGrpSpPr>
        <p:grpSpPr>
          <a:xfrm rot="-5400000">
            <a:off x="5940577" y="3860189"/>
            <a:ext cx="1617194" cy="1612445"/>
            <a:chOff x="4923532" y="2276872"/>
            <a:chExt cx="2060748" cy="2054696"/>
          </a:xfrm>
        </p:grpSpPr>
        <p:sp>
          <p:nvSpPr>
            <p:cNvPr id="167" name="Google Shape;167;p22"/>
            <p:cNvSpPr/>
            <p:nvPr/>
          </p:nvSpPr>
          <p:spPr>
            <a:xfrm>
              <a:off x="4923532" y="2382416"/>
              <a:ext cx="1949152" cy="1949152"/>
            </a:xfrm>
            <a:custGeom>
              <a:rect b="b" l="l" r="r" t="t"/>
              <a:pathLst>
                <a:path extrusionOk="0" h="3384376" w="3384376">
                  <a:moveTo>
                    <a:pt x="1692188" y="504056"/>
                  </a:moveTo>
                  <a:cubicBezTo>
                    <a:pt x="1036001" y="504056"/>
                    <a:pt x="504056" y="1036001"/>
                    <a:pt x="504056" y="1692188"/>
                  </a:cubicBezTo>
                  <a:cubicBezTo>
                    <a:pt x="504056" y="2348375"/>
                    <a:pt x="1036001" y="2880320"/>
                    <a:pt x="1692188" y="2880320"/>
                  </a:cubicBezTo>
                  <a:cubicBezTo>
                    <a:pt x="2348375" y="2880320"/>
                    <a:pt x="2880320" y="2348375"/>
                    <a:pt x="2880320" y="1692188"/>
                  </a:cubicBezTo>
                  <a:lnTo>
                    <a:pt x="2880320" y="504056"/>
                  </a:lnTo>
                  <a:close/>
                  <a:moveTo>
                    <a:pt x="1692188" y="0"/>
                  </a:moveTo>
                  <a:lnTo>
                    <a:pt x="3384376" y="0"/>
                  </a:lnTo>
                  <a:lnTo>
                    <a:pt x="3384376" y="1692188"/>
                  </a:lnTo>
                  <a:cubicBezTo>
                    <a:pt x="3384376" y="2626758"/>
                    <a:pt x="2626758" y="3384376"/>
                    <a:pt x="1692188" y="3384376"/>
                  </a:cubicBezTo>
                  <a:cubicBezTo>
                    <a:pt x="757618" y="3384376"/>
                    <a:pt x="0" y="2626758"/>
                    <a:pt x="0" y="1692188"/>
                  </a:cubicBezTo>
                  <a:cubicBezTo>
                    <a:pt x="0" y="757618"/>
                    <a:pt x="757618" y="0"/>
                    <a:pt x="1692188" y="0"/>
                  </a:cubicBezTo>
                  <a:close/>
                </a:path>
              </a:pathLst>
            </a:custGeom>
            <a:gradFill>
              <a:gsLst>
                <a:gs pos="0">
                  <a:srgbClr val="BE1247"/>
                </a:gs>
                <a:gs pos="27000">
                  <a:srgbClr val="D2144F"/>
                </a:gs>
                <a:gs pos="66000">
                  <a:srgbClr val="F87477"/>
                </a:gs>
                <a:gs pos="100000">
                  <a:srgbClr val="FA9496"/>
                </a:gs>
              </a:gsLst>
              <a:lin ang="0" scaled="0"/>
            </a:gra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168" name="Google Shape;168;p22"/>
            <p:cNvSpPr/>
            <p:nvPr/>
          </p:nvSpPr>
          <p:spPr>
            <a:xfrm>
              <a:off x="5035128" y="2276872"/>
              <a:ext cx="1949152" cy="1949152"/>
            </a:xfrm>
            <a:custGeom>
              <a:rect b="b" l="l" r="r" t="t"/>
              <a:pathLst>
                <a:path extrusionOk="0" h="3384376" w="3384376">
                  <a:moveTo>
                    <a:pt x="1692188" y="504056"/>
                  </a:moveTo>
                  <a:cubicBezTo>
                    <a:pt x="1036001" y="504056"/>
                    <a:pt x="504056" y="1036001"/>
                    <a:pt x="504056" y="1692188"/>
                  </a:cubicBezTo>
                  <a:cubicBezTo>
                    <a:pt x="504056" y="2348375"/>
                    <a:pt x="1036001" y="2880320"/>
                    <a:pt x="1692188" y="2880320"/>
                  </a:cubicBezTo>
                  <a:cubicBezTo>
                    <a:pt x="2348375" y="2880320"/>
                    <a:pt x="2880320" y="2348375"/>
                    <a:pt x="2880320" y="1692188"/>
                  </a:cubicBezTo>
                  <a:lnTo>
                    <a:pt x="2880320" y="504056"/>
                  </a:lnTo>
                  <a:close/>
                  <a:moveTo>
                    <a:pt x="1692188" y="0"/>
                  </a:moveTo>
                  <a:lnTo>
                    <a:pt x="3384376" y="0"/>
                  </a:lnTo>
                  <a:lnTo>
                    <a:pt x="3384376" y="1692188"/>
                  </a:lnTo>
                  <a:cubicBezTo>
                    <a:pt x="3384376" y="2626758"/>
                    <a:pt x="2626758" y="3384376"/>
                    <a:pt x="1692188" y="3384376"/>
                  </a:cubicBezTo>
                  <a:cubicBezTo>
                    <a:pt x="757618" y="3384376"/>
                    <a:pt x="0" y="2626758"/>
                    <a:pt x="0" y="1692188"/>
                  </a:cubicBezTo>
                  <a:cubicBezTo>
                    <a:pt x="0" y="757618"/>
                    <a:pt x="757618" y="0"/>
                    <a:pt x="1692188" y="0"/>
                  </a:cubicBezTo>
                  <a:close/>
                </a:path>
              </a:pathLst>
            </a:custGeom>
            <a:gradFill>
              <a:gsLst>
                <a:gs pos="0">
                  <a:srgbClr val="BE1247"/>
                </a:gs>
                <a:gs pos="27000">
                  <a:srgbClr val="D2144F"/>
                </a:gs>
                <a:gs pos="66000">
                  <a:srgbClr val="F87477"/>
                </a:gs>
                <a:gs pos="100000">
                  <a:srgbClr val="FA9496"/>
                </a:gs>
              </a:gsLst>
              <a:lin ang="10800000" scaled="0"/>
            </a:gra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169" name="Google Shape;169;p22"/>
            <p:cNvSpPr/>
            <p:nvPr/>
          </p:nvSpPr>
          <p:spPr>
            <a:xfrm>
              <a:off x="5212281" y="2276872"/>
              <a:ext cx="1771999" cy="1007429"/>
            </a:xfrm>
            <a:custGeom>
              <a:rect b="b" l="l" r="r" t="t"/>
              <a:pathLst>
                <a:path extrusionOk="0" h="1007429" w="1771999">
                  <a:moveTo>
                    <a:pt x="797423" y="0"/>
                  </a:moveTo>
                  <a:lnTo>
                    <a:pt x="1771999" y="0"/>
                  </a:lnTo>
                  <a:lnTo>
                    <a:pt x="1771999" y="974576"/>
                  </a:lnTo>
                  <a:lnTo>
                    <a:pt x="1770340" y="1007429"/>
                  </a:lnTo>
                  <a:cubicBezTo>
                    <a:pt x="1680293" y="944072"/>
                    <a:pt x="1584156" y="885326"/>
                    <a:pt x="1481700" y="833308"/>
                  </a:cubicBezTo>
                  <a:lnTo>
                    <a:pt x="1481700" y="290299"/>
                  </a:lnTo>
                  <a:lnTo>
                    <a:pt x="797423" y="290299"/>
                  </a:lnTo>
                  <a:cubicBezTo>
                    <a:pt x="626144" y="290299"/>
                    <a:pt x="469563" y="353229"/>
                    <a:pt x="351465" y="459450"/>
                  </a:cubicBezTo>
                  <a:cubicBezTo>
                    <a:pt x="236922" y="439028"/>
                    <a:pt x="119532" y="425171"/>
                    <a:pt x="0" y="416700"/>
                  </a:cubicBezTo>
                  <a:cubicBezTo>
                    <a:pt x="175048" y="164401"/>
                    <a:pt x="467037" y="0"/>
                    <a:pt x="797423" y="0"/>
                  </a:cubicBezTo>
                  <a:close/>
                </a:path>
              </a:pathLst>
            </a:custGeom>
            <a:gradFill>
              <a:gsLst>
                <a:gs pos="0">
                  <a:srgbClr val="FFFFFF">
                    <a:alpha val="49803"/>
                  </a:srgbClr>
                </a:gs>
                <a:gs pos="23000">
                  <a:srgbClr val="FFFFFF">
                    <a:alpha val="49803"/>
                  </a:srgbClr>
                </a:gs>
                <a:gs pos="69000">
                  <a:srgbClr val="FFFFFF">
                    <a:alpha val="0"/>
                  </a:srgbClr>
                </a:gs>
                <a:gs pos="100000">
                  <a:srgbClr val="FFFFFF">
                    <a:alpha val="0"/>
                  </a:srgbClr>
                </a:gs>
              </a:gsLst>
              <a:lin ang="16200000" scaled="0"/>
            </a:gra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grpSp>
      <p:grpSp>
        <p:nvGrpSpPr>
          <p:cNvPr id="170" name="Google Shape;170;p22"/>
          <p:cNvGrpSpPr/>
          <p:nvPr/>
        </p:nvGrpSpPr>
        <p:grpSpPr>
          <a:xfrm rot="10800000">
            <a:off x="5942951" y="2267000"/>
            <a:ext cx="1617194" cy="1612445"/>
            <a:chOff x="4923532" y="2276872"/>
            <a:chExt cx="2060748" cy="2054696"/>
          </a:xfrm>
        </p:grpSpPr>
        <p:sp>
          <p:nvSpPr>
            <p:cNvPr id="171" name="Google Shape;171;p22"/>
            <p:cNvSpPr/>
            <p:nvPr/>
          </p:nvSpPr>
          <p:spPr>
            <a:xfrm>
              <a:off x="4923532" y="2382416"/>
              <a:ext cx="1949152" cy="1949152"/>
            </a:xfrm>
            <a:custGeom>
              <a:rect b="b" l="l" r="r" t="t"/>
              <a:pathLst>
                <a:path extrusionOk="0" h="3384376" w="3384376">
                  <a:moveTo>
                    <a:pt x="1692188" y="504056"/>
                  </a:moveTo>
                  <a:cubicBezTo>
                    <a:pt x="1036001" y="504056"/>
                    <a:pt x="504056" y="1036001"/>
                    <a:pt x="504056" y="1692188"/>
                  </a:cubicBezTo>
                  <a:cubicBezTo>
                    <a:pt x="504056" y="2348375"/>
                    <a:pt x="1036001" y="2880320"/>
                    <a:pt x="1692188" y="2880320"/>
                  </a:cubicBezTo>
                  <a:cubicBezTo>
                    <a:pt x="2348375" y="2880320"/>
                    <a:pt x="2880320" y="2348375"/>
                    <a:pt x="2880320" y="1692188"/>
                  </a:cubicBezTo>
                  <a:lnTo>
                    <a:pt x="2880320" y="504056"/>
                  </a:lnTo>
                  <a:close/>
                  <a:moveTo>
                    <a:pt x="1692188" y="0"/>
                  </a:moveTo>
                  <a:lnTo>
                    <a:pt x="3384376" y="0"/>
                  </a:lnTo>
                  <a:lnTo>
                    <a:pt x="3384376" y="1692188"/>
                  </a:lnTo>
                  <a:cubicBezTo>
                    <a:pt x="3384376" y="2626758"/>
                    <a:pt x="2626758" y="3384376"/>
                    <a:pt x="1692188" y="3384376"/>
                  </a:cubicBezTo>
                  <a:cubicBezTo>
                    <a:pt x="757618" y="3384376"/>
                    <a:pt x="0" y="2626758"/>
                    <a:pt x="0" y="1692188"/>
                  </a:cubicBezTo>
                  <a:cubicBezTo>
                    <a:pt x="0" y="757618"/>
                    <a:pt x="757618" y="0"/>
                    <a:pt x="1692188" y="0"/>
                  </a:cubicBezTo>
                  <a:close/>
                </a:path>
              </a:pathLst>
            </a:custGeom>
            <a:gradFill>
              <a:gsLst>
                <a:gs pos="0">
                  <a:srgbClr val="006994"/>
                </a:gs>
                <a:gs pos="17000">
                  <a:srgbClr val="006994"/>
                </a:gs>
                <a:gs pos="56000">
                  <a:srgbClr val="009AD7"/>
                </a:gs>
                <a:gs pos="100000">
                  <a:srgbClr val="00B8FF"/>
                </a:gs>
              </a:gsLst>
              <a:lin ang="0" scaled="0"/>
            </a:gra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172" name="Google Shape;172;p22"/>
            <p:cNvSpPr/>
            <p:nvPr/>
          </p:nvSpPr>
          <p:spPr>
            <a:xfrm>
              <a:off x="5035128" y="2276872"/>
              <a:ext cx="1949152" cy="1949152"/>
            </a:xfrm>
            <a:custGeom>
              <a:rect b="b" l="l" r="r" t="t"/>
              <a:pathLst>
                <a:path extrusionOk="0" h="3384376" w="3384376">
                  <a:moveTo>
                    <a:pt x="1692188" y="504056"/>
                  </a:moveTo>
                  <a:cubicBezTo>
                    <a:pt x="1036001" y="504056"/>
                    <a:pt x="504056" y="1036001"/>
                    <a:pt x="504056" y="1692188"/>
                  </a:cubicBezTo>
                  <a:cubicBezTo>
                    <a:pt x="504056" y="2348375"/>
                    <a:pt x="1036001" y="2880320"/>
                    <a:pt x="1692188" y="2880320"/>
                  </a:cubicBezTo>
                  <a:cubicBezTo>
                    <a:pt x="2348375" y="2880320"/>
                    <a:pt x="2880320" y="2348375"/>
                    <a:pt x="2880320" y="1692188"/>
                  </a:cubicBezTo>
                  <a:lnTo>
                    <a:pt x="2880320" y="504056"/>
                  </a:lnTo>
                  <a:close/>
                  <a:moveTo>
                    <a:pt x="1692188" y="0"/>
                  </a:moveTo>
                  <a:lnTo>
                    <a:pt x="3384376" y="0"/>
                  </a:lnTo>
                  <a:lnTo>
                    <a:pt x="3384376" y="1692188"/>
                  </a:lnTo>
                  <a:cubicBezTo>
                    <a:pt x="3384376" y="2626758"/>
                    <a:pt x="2626758" y="3384376"/>
                    <a:pt x="1692188" y="3384376"/>
                  </a:cubicBezTo>
                  <a:cubicBezTo>
                    <a:pt x="757618" y="3384376"/>
                    <a:pt x="0" y="2626758"/>
                    <a:pt x="0" y="1692188"/>
                  </a:cubicBezTo>
                  <a:cubicBezTo>
                    <a:pt x="0" y="757618"/>
                    <a:pt x="757618" y="0"/>
                    <a:pt x="1692188" y="0"/>
                  </a:cubicBezTo>
                  <a:close/>
                </a:path>
              </a:pathLst>
            </a:custGeom>
            <a:gradFill>
              <a:gsLst>
                <a:gs pos="0">
                  <a:srgbClr val="006994"/>
                </a:gs>
                <a:gs pos="17000">
                  <a:srgbClr val="006994"/>
                </a:gs>
                <a:gs pos="56000">
                  <a:srgbClr val="009AD7"/>
                </a:gs>
                <a:gs pos="100000">
                  <a:srgbClr val="00B8FF"/>
                </a:gs>
              </a:gsLst>
              <a:lin ang="10800000" scaled="0"/>
            </a:gra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00" u="none" cap="none" strike="noStrike">
                <a:solidFill>
                  <a:schemeClr val="lt1"/>
                </a:solidFill>
                <a:latin typeface="Arial"/>
                <a:ea typeface="Arial"/>
                <a:cs typeface="Arial"/>
                <a:sym typeface="Arial"/>
              </a:endParaRPr>
            </a:p>
          </p:txBody>
        </p:sp>
        <p:sp>
          <p:nvSpPr>
            <p:cNvPr id="173" name="Google Shape;173;p22"/>
            <p:cNvSpPr/>
            <p:nvPr/>
          </p:nvSpPr>
          <p:spPr>
            <a:xfrm>
              <a:off x="5212281" y="2276872"/>
              <a:ext cx="1771999" cy="1007429"/>
            </a:xfrm>
            <a:custGeom>
              <a:rect b="b" l="l" r="r" t="t"/>
              <a:pathLst>
                <a:path extrusionOk="0" h="1007429" w="1771999">
                  <a:moveTo>
                    <a:pt x="797423" y="0"/>
                  </a:moveTo>
                  <a:lnTo>
                    <a:pt x="1771999" y="0"/>
                  </a:lnTo>
                  <a:lnTo>
                    <a:pt x="1771999" y="974576"/>
                  </a:lnTo>
                  <a:lnTo>
                    <a:pt x="1770340" y="1007429"/>
                  </a:lnTo>
                  <a:cubicBezTo>
                    <a:pt x="1680293" y="944072"/>
                    <a:pt x="1584156" y="885326"/>
                    <a:pt x="1481700" y="833308"/>
                  </a:cubicBezTo>
                  <a:lnTo>
                    <a:pt x="1481700" y="290299"/>
                  </a:lnTo>
                  <a:lnTo>
                    <a:pt x="797423" y="290299"/>
                  </a:lnTo>
                  <a:cubicBezTo>
                    <a:pt x="626144" y="290299"/>
                    <a:pt x="469563" y="353229"/>
                    <a:pt x="351465" y="459450"/>
                  </a:cubicBezTo>
                  <a:cubicBezTo>
                    <a:pt x="236922" y="439028"/>
                    <a:pt x="119532" y="425171"/>
                    <a:pt x="0" y="416700"/>
                  </a:cubicBezTo>
                  <a:cubicBezTo>
                    <a:pt x="175048" y="164401"/>
                    <a:pt x="467037" y="0"/>
                    <a:pt x="797423" y="0"/>
                  </a:cubicBezTo>
                  <a:close/>
                </a:path>
              </a:pathLst>
            </a:custGeom>
            <a:gradFill>
              <a:gsLst>
                <a:gs pos="0">
                  <a:srgbClr val="FFFFFF">
                    <a:alpha val="49803"/>
                  </a:srgbClr>
                </a:gs>
                <a:gs pos="23000">
                  <a:srgbClr val="FFFFFF">
                    <a:alpha val="49803"/>
                  </a:srgbClr>
                </a:gs>
                <a:gs pos="69000">
                  <a:srgbClr val="FFFFFF">
                    <a:alpha val="0"/>
                  </a:srgbClr>
                </a:gs>
                <a:gs pos="100000">
                  <a:srgbClr val="FFFFFF">
                    <a:alpha val="0"/>
                  </a:srgbClr>
                </a:gs>
              </a:gsLst>
              <a:lin ang="16200000" scaled="0"/>
            </a:gra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grpSp>
      <p:sp>
        <p:nvSpPr>
          <p:cNvPr id="174" name="Google Shape;174;p22"/>
          <p:cNvSpPr txBox="1"/>
          <p:nvPr/>
        </p:nvSpPr>
        <p:spPr>
          <a:xfrm>
            <a:off x="5005647" y="2832784"/>
            <a:ext cx="69762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latin typeface="Arial"/>
                <a:ea typeface="Arial"/>
                <a:cs typeface="Arial"/>
                <a:sym typeface="Arial"/>
              </a:rPr>
              <a:t>01</a:t>
            </a:r>
            <a:endParaRPr b="1" sz="2000">
              <a:latin typeface="Arial"/>
              <a:ea typeface="Arial"/>
              <a:cs typeface="Arial"/>
              <a:sym typeface="Arial"/>
            </a:endParaRPr>
          </a:p>
        </p:txBody>
      </p:sp>
      <p:sp>
        <p:nvSpPr>
          <p:cNvPr id="175" name="Google Shape;175;p22"/>
          <p:cNvSpPr txBox="1"/>
          <p:nvPr/>
        </p:nvSpPr>
        <p:spPr>
          <a:xfrm>
            <a:off x="6310470" y="2832784"/>
            <a:ext cx="69762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latin typeface="Arial"/>
                <a:ea typeface="Arial"/>
                <a:cs typeface="Arial"/>
                <a:sym typeface="Arial"/>
              </a:rPr>
              <a:t>02</a:t>
            </a:r>
            <a:endParaRPr b="1" sz="2000">
              <a:latin typeface="Arial"/>
              <a:ea typeface="Arial"/>
              <a:cs typeface="Arial"/>
              <a:sym typeface="Arial"/>
            </a:endParaRPr>
          </a:p>
        </p:txBody>
      </p:sp>
      <p:sp>
        <p:nvSpPr>
          <p:cNvPr id="176" name="Google Shape;176;p22"/>
          <p:cNvSpPr txBox="1"/>
          <p:nvPr/>
        </p:nvSpPr>
        <p:spPr>
          <a:xfrm>
            <a:off x="4934839" y="4151890"/>
            <a:ext cx="69762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latin typeface="Arial"/>
                <a:ea typeface="Arial"/>
                <a:cs typeface="Arial"/>
                <a:sym typeface="Arial"/>
              </a:rPr>
              <a:t>04</a:t>
            </a:r>
            <a:endParaRPr b="1" sz="2000">
              <a:latin typeface="Arial"/>
              <a:ea typeface="Arial"/>
              <a:cs typeface="Arial"/>
              <a:sym typeface="Arial"/>
            </a:endParaRPr>
          </a:p>
        </p:txBody>
      </p:sp>
      <p:sp>
        <p:nvSpPr>
          <p:cNvPr id="177" name="Google Shape;177;p22"/>
          <p:cNvSpPr txBox="1"/>
          <p:nvPr/>
        </p:nvSpPr>
        <p:spPr>
          <a:xfrm>
            <a:off x="6292105" y="4151890"/>
            <a:ext cx="69762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latin typeface="Arial"/>
                <a:ea typeface="Arial"/>
                <a:cs typeface="Arial"/>
                <a:sym typeface="Arial"/>
              </a:rPr>
              <a:t>03</a:t>
            </a:r>
            <a:endParaRPr b="1" sz="2000">
              <a:latin typeface="Arial"/>
              <a:ea typeface="Arial"/>
              <a:cs typeface="Arial"/>
              <a:sym typeface="Arial"/>
            </a:endParaRPr>
          </a:p>
        </p:txBody>
      </p:sp>
      <p:sp>
        <p:nvSpPr>
          <p:cNvPr id="178" name="Google Shape;178;p22"/>
          <p:cNvSpPr txBox="1"/>
          <p:nvPr/>
        </p:nvSpPr>
        <p:spPr>
          <a:xfrm flipH="1">
            <a:off x="1512707" y="1925747"/>
            <a:ext cx="317963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3200" u="none">
                <a:solidFill>
                  <a:schemeClr val="dk1"/>
                </a:solidFill>
                <a:latin typeface="Times New Roman"/>
                <a:ea typeface="Times New Roman"/>
                <a:cs typeface="Times New Roman"/>
                <a:sym typeface="Times New Roman"/>
              </a:rPr>
              <a:t>Bị bạn nói xấu</a:t>
            </a:r>
            <a:endParaRPr b="0" sz="3200" u="none">
              <a:solidFill>
                <a:schemeClr val="dk1"/>
              </a:solidFill>
              <a:latin typeface="Times New Roman"/>
              <a:ea typeface="Times New Roman"/>
              <a:cs typeface="Times New Roman"/>
              <a:sym typeface="Times New Roman"/>
            </a:endParaRPr>
          </a:p>
        </p:txBody>
      </p:sp>
      <p:cxnSp>
        <p:nvCxnSpPr>
          <p:cNvPr id="179" name="Google Shape;179;p22"/>
          <p:cNvCxnSpPr/>
          <p:nvPr/>
        </p:nvCxnSpPr>
        <p:spPr>
          <a:xfrm>
            <a:off x="2340133" y="2605555"/>
            <a:ext cx="2095777" cy="0"/>
          </a:xfrm>
          <a:prstGeom prst="straightConnector1">
            <a:avLst/>
          </a:prstGeom>
          <a:noFill/>
          <a:ln cap="flat" cmpd="sng" w="38100">
            <a:solidFill>
              <a:srgbClr val="99FF66"/>
            </a:solidFill>
            <a:prstDash val="dot"/>
            <a:miter lim="800000"/>
            <a:headEnd len="med" w="med" type="oval"/>
            <a:tailEnd len="med" w="med" type="oval"/>
          </a:ln>
        </p:spPr>
      </p:cxnSp>
      <p:sp>
        <p:nvSpPr>
          <p:cNvPr id="180" name="Google Shape;180;p22"/>
          <p:cNvSpPr txBox="1"/>
          <p:nvPr/>
        </p:nvSpPr>
        <p:spPr>
          <a:xfrm flipH="1">
            <a:off x="1123313" y="4761725"/>
            <a:ext cx="3179636"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3200" u="none">
                <a:solidFill>
                  <a:schemeClr val="dk1"/>
                </a:solidFill>
                <a:latin typeface="Times New Roman"/>
                <a:ea typeface="Times New Roman"/>
                <a:cs typeface="Times New Roman"/>
                <a:sym typeface="Times New Roman"/>
              </a:rPr>
              <a:t>Bạn rủ rê, lôi kéo làm những việc không nên làm,…</a:t>
            </a:r>
            <a:endParaRPr/>
          </a:p>
        </p:txBody>
      </p:sp>
      <p:cxnSp>
        <p:nvCxnSpPr>
          <p:cNvPr id="181" name="Google Shape;181;p22"/>
          <p:cNvCxnSpPr/>
          <p:nvPr/>
        </p:nvCxnSpPr>
        <p:spPr>
          <a:xfrm>
            <a:off x="2340133" y="4674254"/>
            <a:ext cx="2095777" cy="0"/>
          </a:xfrm>
          <a:prstGeom prst="straightConnector1">
            <a:avLst/>
          </a:prstGeom>
          <a:noFill/>
          <a:ln cap="flat" cmpd="sng" w="38100">
            <a:solidFill>
              <a:srgbClr val="FFC000"/>
            </a:solidFill>
            <a:prstDash val="dot"/>
            <a:miter lim="800000"/>
            <a:headEnd len="med" w="med" type="oval"/>
            <a:tailEnd len="med" w="med" type="oval"/>
          </a:ln>
        </p:spPr>
      </p:cxnSp>
      <p:sp>
        <p:nvSpPr>
          <p:cNvPr id="182" name="Google Shape;182;p22"/>
          <p:cNvSpPr txBox="1"/>
          <p:nvPr/>
        </p:nvSpPr>
        <p:spPr>
          <a:xfrm flipH="1">
            <a:off x="7599135" y="1900824"/>
            <a:ext cx="2592727"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3200" u="none">
                <a:solidFill>
                  <a:schemeClr val="dk1"/>
                </a:solidFill>
                <a:latin typeface="Times New Roman"/>
                <a:ea typeface="Times New Roman"/>
                <a:cs typeface="Times New Roman"/>
                <a:sym typeface="Times New Roman"/>
              </a:rPr>
              <a:t>Bị bạn bắt nạt</a:t>
            </a:r>
            <a:endParaRPr b="0" sz="3200" u="none">
              <a:solidFill>
                <a:schemeClr val="dk1"/>
              </a:solidFill>
              <a:latin typeface="Times New Roman"/>
              <a:ea typeface="Times New Roman"/>
              <a:cs typeface="Times New Roman"/>
              <a:sym typeface="Times New Roman"/>
            </a:endParaRPr>
          </a:p>
        </p:txBody>
      </p:sp>
      <p:cxnSp>
        <p:nvCxnSpPr>
          <p:cNvPr id="183" name="Google Shape;183;p22"/>
          <p:cNvCxnSpPr/>
          <p:nvPr/>
        </p:nvCxnSpPr>
        <p:spPr>
          <a:xfrm>
            <a:off x="7599135" y="2605555"/>
            <a:ext cx="2095777" cy="0"/>
          </a:xfrm>
          <a:prstGeom prst="straightConnector1">
            <a:avLst/>
          </a:prstGeom>
          <a:noFill/>
          <a:ln cap="flat" cmpd="sng" w="38100">
            <a:solidFill>
              <a:srgbClr val="79DFF7"/>
            </a:solidFill>
            <a:prstDash val="dot"/>
            <a:miter lim="800000"/>
            <a:headEnd len="med" w="med" type="oval"/>
            <a:tailEnd len="med" w="med" type="oval"/>
          </a:ln>
        </p:spPr>
      </p:cxnSp>
      <p:sp>
        <p:nvSpPr>
          <p:cNvPr id="184" name="Google Shape;184;p22"/>
          <p:cNvSpPr/>
          <p:nvPr/>
        </p:nvSpPr>
        <p:spPr>
          <a:xfrm>
            <a:off x="3048000" y="-1255944"/>
            <a:ext cx="6096000"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Giáo án biên soạn bởi </a:t>
            </a:r>
            <a:r>
              <a:rPr b="1" lang="en-US" sz="1800">
                <a:solidFill>
                  <a:schemeClr val="dk1"/>
                </a:solidFill>
                <a:latin typeface="Times New Roman"/>
                <a:ea typeface="Times New Roman"/>
                <a:cs typeface="Times New Roman"/>
                <a:sym typeface="Times New Roman"/>
              </a:rPr>
              <a:t>Kim Dung </a:t>
            </a:r>
            <a:r>
              <a:rPr b="1" lang="en-US" sz="1800">
                <a:solidFill>
                  <a:srgbClr val="E76784"/>
                </a:solidFill>
                <a:latin typeface="Times New Roman"/>
                <a:ea typeface="Times New Roman"/>
                <a:cs typeface="Times New Roman"/>
                <a:sym typeface="Times New Roman"/>
              </a:rPr>
              <a:t>0336032445</a:t>
            </a:r>
            <a:r>
              <a:rPr lang="en-US" sz="1800">
                <a:solidFill>
                  <a:schemeClr val="dk1"/>
                </a:solidFill>
                <a:latin typeface="Times New Roman"/>
                <a:ea typeface="Times New Roman"/>
                <a:cs typeface="Times New Roman"/>
                <a:sym typeface="Times New Roman"/>
              </a:rPr>
              <a:t> https://www.facebook.com/phamkimdung25/ . </a:t>
            </a:r>
            <a:endParaRPr/>
          </a:p>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Chỉ được phép chia sẻ bởi chủ sở hữu. </a:t>
            </a:r>
            <a:endParaRPr/>
          </a:p>
        </p:txBody>
      </p:sp>
      <p:cxnSp>
        <p:nvCxnSpPr>
          <p:cNvPr id="185" name="Google Shape;185;p22"/>
          <p:cNvCxnSpPr/>
          <p:nvPr/>
        </p:nvCxnSpPr>
        <p:spPr>
          <a:xfrm>
            <a:off x="7666475" y="4761725"/>
            <a:ext cx="2095777" cy="0"/>
          </a:xfrm>
          <a:prstGeom prst="straightConnector1">
            <a:avLst/>
          </a:prstGeom>
          <a:noFill/>
          <a:ln cap="flat" cmpd="sng" w="38100">
            <a:solidFill>
              <a:srgbClr val="FF2F92"/>
            </a:solidFill>
            <a:prstDash val="dot"/>
            <a:miter lim="800000"/>
            <a:headEnd len="med" w="med" type="oval"/>
            <a:tailEnd len="med" w="med" type="oval"/>
          </a:ln>
        </p:spPr>
      </p:cxnSp>
      <p:sp>
        <p:nvSpPr>
          <p:cNvPr id="186" name="Google Shape;186;p22"/>
          <p:cNvSpPr txBox="1"/>
          <p:nvPr/>
        </p:nvSpPr>
        <p:spPr>
          <a:xfrm flipH="1">
            <a:off x="7333546" y="4980781"/>
            <a:ext cx="3353608"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3200" u="none">
                <a:solidFill>
                  <a:schemeClr val="dk1"/>
                </a:solidFill>
                <a:latin typeface="Times New Roman"/>
                <a:ea typeface="Times New Roman"/>
                <a:cs typeface="Times New Roman"/>
                <a:sym typeface="Times New Roman"/>
              </a:rPr>
              <a:t>Bị bạn giận dỗi</a:t>
            </a:r>
            <a:endParaRPr b="0" sz="3200" u="none">
              <a:solidFill>
                <a:schemeClr val="dk1"/>
              </a:solidFill>
              <a:latin typeface="Times New Roman"/>
              <a:ea typeface="Times New Roman"/>
              <a:cs typeface="Times New Roman"/>
              <a:sym typeface="Times New Roman"/>
            </a:endParaRPr>
          </a:p>
        </p:txBody>
      </p:sp>
      <p:sp>
        <p:nvSpPr>
          <p:cNvPr id="187" name="Google Shape;187;p22"/>
          <p:cNvSpPr txBox="1"/>
          <p:nvPr/>
        </p:nvSpPr>
        <p:spPr>
          <a:xfrm>
            <a:off x="1666563" y="746539"/>
            <a:ext cx="9287813" cy="492314"/>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b="1" lang="en-US" sz="3199">
                <a:solidFill>
                  <a:srgbClr val="385623"/>
                </a:solidFill>
                <a:latin typeface="Times New Roman"/>
                <a:ea typeface="Times New Roman"/>
                <a:cs typeface="Times New Roman"/>
                <a:sym typeface="Times New Roman"/>
              </a:rPr>
              <a:t>Những vấn đề thường nảy sinh trong quan hệ bạn bè</a:t>
            </a:r>
            <a:endParaRPr b="1" sz="3199">
              <a:solidFill>
                <a:srgbClr val="385623"/>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500"/>
                                        <p:tgtEl>
                                          <p:spTgt spid="15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62"/>
                                        </p:tgtEl>
                                        <p:attrNameLst>
                                          <p:attrName>style.visibility</p:attrName>
                                        </p:attrNameLst>
                                      </p:cBhvr>
                                      <p:to>
                                        <p:strVal val="visible"/>
                                      </p:to>
                                    </p:set>
                                    <p:anim calcmode="lin" valueType="num">
                                      <p:cBhvr additive="base">
                                        <p:cTn dur="500"/>
                                        <p:tgtEl>
                                          <p:spTgt spid="16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500"/>
                                        <p:tgtEl>
                                          <p:spTgt spid="166"/>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170"/>
                                        </p:tgtEl>
                                        <p:attrNameLst>
                                          <p:attrName>style.visibility</p:attrName>
                                        </p:attrNameLst>
                                      </p:cBhvr>
                                      <p:to>
                                        <p:strVal val="visible"/>
                                      </p:to>
                                    </p:set>
                                    <p:anim calcmode="lin" valueType="num">
                                      <p:cBhvr additive="base">
                                        <p:cTn dur="500"/>
                                        <p:tgtEl>
                                          <p:spTgt spid="170"/>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500"/>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23"/>
          <p:cNvPicPr preferRelativeResize="0"/>
          <p:nvPr/>
        </p:nvPicPr>
        <p:blipFill rotWithShape="1">
          <a:blip r:embed="rId3">
            <a:alphaModFix/>
          </a:blip>
          <a:srcRect b="0" l="0" r="0" t="0"/>
          <a:stretch/>
        </p:blipFill>
        <p:spPr>
          <a:xfrm>
            <a:off x="353680" y="120650"/>
            <a:ext cx="6083300" cy="6616700"/>
          </a:xfrm>
          <a:prstGeom prst="rect">
            <a:avLst/>
          </a:prstGeom>
          <a:noFill/>
          <a:ln>
            <a:noFill/>
          </a:ln>
        </p:spPr>
      </p:pic>
      <p:pic>
        <p:nvPicPr>
          <p:cNvPr id="193" name="Google Shape;193;p23"/>
          <p:cNvPicPr preferRelativeResize="0"/>
          <p:nvPr/>
        </p:nvPicPr>
        <p:blipFill rotWithShape="1">
          <a:blip r:embed="rId4">
            <a:alphaModFix/>
          </a:blip>
          <a:srcRect b="0" l="0" r="0" t="0"/>
          <a:stretch/>
        </p:blipFill>
        <p:spPr>
          <a:xfrm>
            <a:off x="5756497" y="-742388"/>
            <a:ext cx="5755020" cy="6233986"/>
          </a:xfrm>
          <a:prstGeom prst="rect">
            <a:avLst/>
          </a:prstGeom>
          <a:noFill/>
          <a:ln>
            <a:noFill/>
          </a:ln>
        </p:spPr>
      </p:pic>
      <p:sp>
        <p:nvSpPr>
          <p:cNvPr id="194" name="Google Shape;194;p23"/>
          <p:cNvSpPr/>
          <p:nvPr/>
        </p:nvSpPr>
        <p:spPr>
          <a:xfrm>
            <a:off x="6436980" y="2401347"/>
            <a:ext cx="4542196" cy="215443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3500">
                <a:solidFill>
                  <a:schemeClr val="dk1"/>
                </a:solidFill>
                <a:latin typeface="Times New Roman"/>
                <a:ea typeface="Times New Roman"/>
                <a:cs typeface="Times New Roman"/>
                <a:sym typeface="Times New Roman"/>
              </a:rPr>
              <a:t>Xác định cách giải quyết phù hợp những vấn đề nảy sinh trong quan hệ bạn bè</a:t>
            </a:r>
            <a:endParaRPr b="1" sz="3500">
              <a:solidFill>
                <a:schemeClr val="dk1"/>
              </a:solidFill>
              <a:latin typeface="Times New Roman"/>
              <a:ea typeface="Times New Roman"/>
              <a:cs typeface="Times New Roman"/>
              <a:sym typeface="Times New Roman"/>
            </a:endParaRPr>
          </a:p>
        </p:txBody>
      </p:sp>
      <p:sp>
        <p:nvSpPr>
          <p:cNvPr id="195" name="Google Shape;195;p23"/>
          <p:cNvSpPr/>
          <p:nvPr/>
        </p:nvSpPr>
        <p:spPr>
          <a:xfrm>
            <a:off x="8420986" y="1786271"/>
            <a:ext cx="935666" cy="685960"/>
          </a:xfrm>
          <a:prstGeom prst="diamond">
            <a:avLst/>
          </a:prstGeom>
          <a:gradFill>
            <a:gsLst>
              <a:gs pos="0">
                <a:srgbClr val="5F82CA"/>
              </a:gs>
              <a:gs pos="50000">
                <a:srgbClr val="3C70CA"/>
              </a:gs>
              <a:gs pos="100000">
                <a:srgbClr val="2E60B9"/>
              </a:gs>
            </a:gsLst>
            <a:lin ang="5400000" scaled="0"/>
          </a:gradFill>
          <a:ln>
            <a:noFill/>
          </a:ln>
          <a:effectLst>
            <a:outerShdw blurRad="57150" rotWithShape="0" algn="ctr"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lt1"/>
                </a:solidFill>
                <a:latin typeface="Times New Roman"/>
                <a:ea typeface="Times New Roman"/>
                <a:cs typeface="Times New Roman"/>
                <a:sym typeface="Times New Roman"/>
              </a:rPr>
              <a:t>2</a:t>
            </a:r>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千图网拥有20W+精美PPT模板 更多PPT模板下载至：www.58pic.com/office/pp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