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9"/>
  </p:notesMasterIdLst>
  <p:sldIdLst>
    <p:sldId id="379" r:id="rId4"/>
    <p:sldId id="258" r:id="rId5"/>
    <p:sldId id="257" r:id="rId6"/>
    <p:sldId id="392" r:id="rId7"/>
    <p:sldId id="394" r:id="rId8"/>
    <p:sldId id="375" r:id="rId9"/>
    <p:sldId id="373" r:id="rId10"/>
    <p:sldId id="374" r:id="rId11"/>
    <p:sldId id="299" r:id="rId12"/>
    <p:sldId id="377" r:id="rId13"/>
    <p:sldId id="393" r:id="rId14"/>
    <p:sldId id="376" r:id="rId15"/>
    <p:sldId id="367" r:id="rId16"/>
    <p:sldId id="405" r:id="rId17"/>
    <p:sldId id="371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31092-F2C0-4066-BF77-C3515AB6C931}" type="datetimeFigureOut">
              <a:rPr lang="vi-VN" smtClean="0"/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88BB8-981E-4FFF-A4E2-0193021BCCC5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tags" Target="../tags/tag1.xml"/><Relationship Id="rId2" Type="http://schemas.microsoft.com/office/2007/relationships/media" Target="file:///C:\Users\acer\Downloads\yt1s.com%20-%20Kh&#7903;i%20Ngh&#297;a%20Hai%20B&#224;%20Tr&#432;ng%20%20%20T&#243;m%20t&#7855;t%20nhanh%20l&#7883;ch%20s&#7917;%20Vi&#7879;t%20Nam%20%20K&#234;nh%20t&#243;m%20t&#7855;t%20l&#7883;ch%20s&#7917;%20EZ%20S&#7917;%20.mp4" TargetMode="External"/><Relationship Id="rId1" Type="http://schemas.openxmlformats.org/officeDocument/2006/relationships/video" Target="file:///C:\Users\acer\Downloads\yt1s.com%20-%20Kh&#7903;i%20Ngh&#297;a%20Hai%20B&#224;%20Tr&#432;ng%20%20%20T&#243;m%20t&#7855;t%20nhanh%20l&#7883;ch%20s&#7917;%20Vi&#7879;t%20Nam%20%20K&#234;nh%20t&#243;m%20t&#7855;t%20l&#7883;ch%20s&#7917;%20EZ%20S&#7917;%20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c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1664012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GIÁO DỤC ĐỊA PHƯƠNG 6</a:t>
            </a:r>
            <a:endParaRPr lang="vi-V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yền thuyết Hai Bà Trưng - Kho Tàng Truyện Cổ Tích Chọn Lọc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10"/>
          <a:stretch>
            <a:fillRect/>
          </a:stretch>
        </p:blipFill>
        <p:spPr bwMode="auto">
          <a:xfrm>
            <a:off x="6161405" y="1227455"/>
            <a:ext cx="6030595" cy="56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iai cau do bang tho anh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165" cy="439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/>
          <p:cNvSpPr txBox="1"/>
          <p:nvPr/>
        </p:nvSpPr>
        <p:spPr>
          <a:xfrm>
            <a:off x="6710680" y="441325"/>
            <a:ext cx="5062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Bà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615950" y="4877435"/>
            <a:ext cx="48094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933003" y="4834396"/>
            <a:ext cx="279070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gô Quyền – Thi Ca Nhạc S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555" y="2696210"/>
            <a:ext cx="6227445" cy="416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ài 22: Khởi nghĩa Lý Bí. Nước Vạn Xuân (542-602) (Tiếp theo) | Hoc360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13755" cy="439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/>
          <p:cNvSpPr txBox="1"/>
          <p:nvPr/>
        </p:nvSpPr>
        <p:spPr>
          <a:xfrm>
            <a:off x="8224672" y="1652358"/>
            <a:ext cx="279070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2350210" y="206437"/>
            <a:ext cx="8110962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ĐẤT HÀ NỘI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KÌ BẮC THUỘC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>
            <a:fillRect/>
          </a:stretch>
        </p:blipFill>
        <p:spPr>
          <a:xfrm>
            <a:off x="10116366" y="4495255"/>
            <a:ext cx="2075628" cy="2457176"/>
          </a:xfrm>
          <a:prstGeom prst="rect">
            <a:avLst/>
          </a:prstGeom>
        </p:spPr>
      </p:pic>
      <p:sp>
        <p:nvSpPr>
          <p:cNvPr id="4" name="Đám mây 3"/>
          <p:cNvSpPr/>
          <p:nvPr/>
        </p:nvSpPr>
        <p:spPr>
          <a:xfrm>
            <a:off x="6405880" y="1153795"/>
            <a:ext cx="5786120" cy="34067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Hà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Nội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được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lựa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chọn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làm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kinh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đô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trong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cuộc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đấu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tranh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nào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thời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kì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Bắc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thuộc</a:t>
            </a:r>
            <a:r>
              <a:rPr lang="en-US" sz="3200" b="1" dirty="0">
                <a:solidFill>
                  <a:srgbClr val="FFFF00"/>
                </a:solidFill>
              </a:rPr>
              <a:t>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377825" y="3820160"/>
            <a:ext cx="784796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Danh nhân </a:t>
            </a:r>
            <a:r>
              <a:rPr lang="vi-VN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sz="3200" b="1" u="sng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443768" y="4661996"/>
            <a:ext cx="624840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3850" indent="-285750" algn="just">
              <a:lnSpc>
                <a:spcPct val="100000"/>
              </a:lnSpc>
              <a:buFontTx/>
              <a:buChar char="-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444077" y="5357945"/>
            <a:ext cx="624840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3850" indent="-285750" algn="just">
              <a:lnSpc>
                <a:spcPct val="100000"/>
              </a:lnSpc>
              <a:buFontTx/>
              <a:buChar char="-"/>
            </a:pPr>
            <a:r>
              <a:rPr lang="vi-VN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Hưng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443865" y="5992378"/>
            <a:ext cx="624840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3850" indent="-285750" algn="just">
              <a:lnSpc>
                <a:spcPct val="100000"/>
              </a:lnSpc>
              <a:buFontTx/>
              <a:buChar char="-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4"/>
          <p:cNvSpPr txBox="1"/>
          <p:nvPr/>
        </p:nvSpPr>
        <p:spPr>
          <a:xfrm>
            <a:off x="313055" y="1018540"/>
            <a:ext cx="8632190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/>
            <a:r>
              <a:rPr lang="vi-V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vi-VN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danh </a:t>
            </a:r>
            <a:r>
              <a:rPr lang="vi-VN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vi-V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vi-VN" sz="3200" b="1" u="sng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9"/>
          <p:cNvSpPr txBox="1"/>
          <p:nvPr/>
        </p:nvSpPr>
        <p:spPr>
          <a:xfrm>
            <a:off x="377825" y="1960245"/>
            <a:ext cx="5528310" cy="13093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23850" indent="-285750" algn="just">
              <a:lnSpc>
                <a:spcPct val="110000"/>
              </a:lnSpc>
              <a:buFontTx/>
              <a:buChar char="-"/>
            </a:pP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kinh đô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Tri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Khởi nghĩa Khúc Thừa Dụ (905): Chấm dứt 1000 năm Bắc Thuộc! | Cổ vật Việt  Na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2" y="485825"/>
            <a:ext cx="8750086" cy="57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ng bóng Lời nói: Hình chữ nhật với Góc Tròn 9"/>
          <p:cNvSpPr/>
          <p:nvPr/>
        </p:nvSpPr>
        <p:spPr>
          <a:xfrm>
            <a:off x="1931670" y="1361440"/>
            <a:ext cx="2550160" cy="410845"/>
          </a:xfrm>
          <a:prstGeom prst="wedgeRoundRectCallout">
            <a:avLst>
              <a:gd name="adj1" fmla="val 59592"/>
              <a:gd name="adj2" fmla="val 3250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Bà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Thay đổi Tiến Trình 11"/>
          <p:cNvSpPr/>
          <p:nvPr/>
        </p:nvSpPr>
        <p:spPr>
          <a:xfrm>
            <a:off x="5043805" y="3335655"/>
            <a:ext cx="1458595" cy="248920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Thay đổi Tiến Trình 12"/>
          <p:cNvSpPr/>
          <p:nvPr/>
        </p:nvSpPr>
        <p:spPr>
          <a:xfrm>
            <a:off x="4255135" y="2944495"/>
            <a:ext cx="1645920" cy="248920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Thay đổi Tiến Trình 13"/>
          <p:cNvSpPr/>
          <p:nvPr/>
        </p:nvSpPr>
        <p:spPr>
          <a:xfrm>
            <a:off x="3802380" y="3642995"/>
            <a:ext cx="2021205" cy="248920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Thay đổi Tiến Trình 14"/>
          <p:cNvSpPr/>
          <p:nvPr/>
        </p:nvSpPr>
        <p:spPr>
          <a:xfrm>
            <a:off x="3411855" y="3248660"/>
            <a:ext cx="1590040" cy="248920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ong bóng Lời nói: Hình chữ nhật với Góc Tròn 15"/>
          <p:cNvSpPr/>
          <p:nvPr/>
        </p:nvSpPr>
        <p:spPr>
          <a:xfrm>
            <a:off x="254635" y="2533650"/>
            <a:ext cx="3069590" cy="410845"/>
          </a:xfrm>
          <a:prstGeom prst="wedgeRoundRectCallout">
            <a:avLst>
              <a:gd name="adj1" fmla="val 53434"/>
              <a:gd name="adj2" fmla="val 1482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Bong bóng Lời nói: Hình chữ nhật với Góc Tròn 16"/>
          <p:cNvSpPr/>
          <p:nvPr/>
        </p:nvSpPr>
        <p:spPr>
          <a:xfrm>
            <a:off x="6286500" y="2533650"/>
            <a:ext cx="2953385" cy="410845"/>
          </a:xfrm>
          <a:prstGeom prst="wedgeRoundRectCallout">
            <a:avLst>
              <a:gd name="adj1" fmla="val -59342"/>
              <a:gd name="adj2" fmla="val 1404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Bong bóng Lời nói: Hình chữ nhật với Góc Tròn 17"/>
          <p:cNvSpPr/>
          <p:nvPr/>
        </p:nvSpPr>
        <p:spPr>
          <a:xfrm>
            <a:off x="6502400" y="4351655"/>
            <a:ext cx="2161540" cy="410845"/>
          </a:xfrm>
          <a:prstGeom prst="wedgeRoundRectCallout">
            <a:avLst>
              <a:gd name="adj1" fmla="val -88719"/>
              <a:gd name="adj2" fmla="val -185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>
            <a:fillRect/>
          </a:stretch>
        </p:blipFill>
        <p:spPr>
          <a:xfrm>
            <a:off x="9622971" y="3246845"/>
            <a:ext cx="2075628" cy="2457176"/>
          </a:xfrm>
          <a:prstGeom prst="rect">
            <a:avLst/>
          </a:prstGeom>
        </p:spPr>
      </p:pic>
      <p:sp>
        <p:nvSpPr>
          <p:cNvPr id="3" name="Đám mây 2"/>
          <p:cNvSpPr/>
          <p:nvPr/>
        </p:nvSpPr>
        <p:spPr>
          <a:xfrm>
            <a:off x="5447665" y="0"/>
            <a:ext cx="6655435" cy="23704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yt1s.com - Khởi Nghĩa Hai Bà Trưng   Tóm tắt nhanh lịch sử Việt Nam  Kênh tóm tắt lịch sử EZ Sử ">
            <a:hlinkClick r:id="" action="ppaction://media"/>
          </p:cNvPr>
          <p:cNvPicPr>
            <a:picLocks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8935" y="99060"/>
            <a:ext cx="11453495" cy="6443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90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Tri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41985" y="623570"/>
            <a:ext cx="6139815" cy="1186815"/>
          </a:xfrm>
        </p:spPr>
        <p:txBody>
          <a:bodyPr anchor="b">
            <a:noAutofit/>
          </a:bodyPr>
          <a:lstStyle/>
          <a:p>
            <a:pPr algn="l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/>
          <p:cNvSpPr txBox="1"/>
          <p:nvPr/>
        </p:nvSpPr>
        <p:spPr>
          <a:xfrm>
            <a:off x="1012190" y="1915795"/>
            <a:ext cx="104394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90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</a:rPr>
              <a:t>KHỞI ĐỘNG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173" y="266939"/>
            <a:ext cx="3734829" cy="2051504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73" y="2416630"/>
            <a:ext cx="3734830" cy="1905000"/>
          </a:xfrm>
          <a:prstGeom prst="rect">
            <a:avLst/>
          </a:prstGeom>
        </p:spPr>
      </p:pic>
      <p:pic>
        <p:nvPicPr>
          <p:cNvPr id="6" name="Hình ảnh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44" y="4506686"/>
            <a:ext cx="3731258" cy="1986189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028" y="507674"/>
            <a:ext cx="3647653" cy="2863158"/>
          </a:xfrm>
          <a:prstGeom prst="rect">
            <a:avLst/>
          </a:prstGeom>
        </p:spPr>
      </p:pic>
      <p:pic>
        <p:nvPicPr>
          <p:cNvPr id="8" name="Hình ảnh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706" y="507674"/>
            <a:ext cx="3547806" cy="2863158"/>
          </a:xfrm>
          <a:prstGeom prst="rect">
            <a:avLst/>
          </a:prstGeom>
        </p:spPr>
      </p:pic>
      <p:sp>
        <p:nvSpPr>
          <p:cNvPr id="9" name="Hình chữ nhật 8"/>
          <p:cNvSpPr/>
          <p:nvPr/>
        </p:nvSpPr>
        <p:spPr>
          <a:xfrm>
            <a:off x="4573270" y="3668395"/>
            <a:ext cx="7531735" cy="2824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Dựa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vào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các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hình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ảnh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trên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hãy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dựng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lại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câu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chuyện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lịch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sử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về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sự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sụp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đổ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của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nhà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nước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Âu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Lạc</a:t>
            </a:r>
            <a:r>
              <a:rPr lang="en-US" sz="4400" dirty="0">
                <a:solidFill>
                  <a:srgbClr val="FF0000"/>
                </a:solidFill>
              </a:rPr>
              <a:t>?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0" name="Hình ảnh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7758" y="3897087"/>
            <a:ext cx="7747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178493" y="238125"/>
            <a:ext cx="6344285" cy="584835"/>
          </a:xfrm>
          <a:prstGeom prst="rect">
            <a:avLst/>
          </a:prstGeom>
        </p:spPr>
        <p:txBody>
          <a:bodyPr vert="horz" lIns="91440" tIns="45721" rIns="91440" bIns="45721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en-US" sz="2800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ĐỊA PHƯƠNG</a:t>
            </a:r>
            <a:r>
              <a:rPr lang="vi-VN" altLang="nl-NL" sz="2800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TP HÀ </a:t>
            </a:r>
            <a:r>
              <a:rPr lang="vi-VN" altLang="nl-NL" sz="2800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vi-VN" altLang="nl-NL" sz="2800" b="1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02143" y="3260725"/>
            <a:ext cx="8067675" cy="706120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1478598" y="822960"/>
            <a:ext cx="9234805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vi-VN" sz="4000" b="1" dirty="0">
                <a:solidFill>
                  <a:srgbClr val="002060"/>
                </a:solidFill>
              </a:rPr>
              <a:t>Tiết 1+2+3+4: </a:t>
            </a:r>
            <a:endParaRPr lang="vi-VN" sz="4000" b="1" dirty="0"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4000" b="1" dirty="0">
                <a:solidFill>
                  <a:srgbClr val="FF0000"/>
                </a:solidFill>
              </a:rPr>
              <a:t>Chủ </a:t>
            </a:r>
            <a:r>
              <a:rPr lang="vi-VN" sz="4000" b="1" dirty="0">
                <a:solidFill>
                  <a:srgbClr val="FF0000"/>
                </a:solidFill>
              </a:rPr>
              <a:t>đề 1: LỊCH SỬ HÀ NỘI TỪ THỜI NGUYÊN THUỶ ĐẾN THẾ KỈ X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1902143" y="4050665"/>
            <a:ext cx="859282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Lang – Âu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3200" b="1" dirty="0"/>
          </a:p>
        </p:txBody>
      </p:sp>
      <p:sp>
        <p:nvSpPr>
          <p:cNvPr id="9" name="Hộp Văn bản 8"/>
          <p:cNvSpPr txBox="1"/>
          <p:nvPr/>
        </p:nvSpPr>
        <p:spPr>
          <a:xfrm>
            <a:off x="1902143" y="4829810"/>
            <a:ext cx="887031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Bắc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1521143" y="2118995"/>
            <a:ext cx="8870315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đất </a:t>
            </a:r>
            <a:r>
              <a:rPr lang="vi-VN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Bắc thuộc</a:t>
            </a:r>
            <a:endParaRPr lang="vi-VN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/>
          <p:cNvSpPr txBox="1"/>
          <p:nvPr/>
        </p:nvSpPr>
        <p:spPr>
          <a:xfrm>
            <a:off x="309880" y="1002030"/>
            <a:ext cx="834707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u="sng" dirty="0">
                <a:solidFill>
                  <a:srgbClr val="C00000"/>
                </a:solidFill>
              </a:rPr>
              <a:t>1) </a:t>
            </a:r>
            <a:r>
              <a:rPr lang="vi-VN" sz="3200" b="1" u="sng" dirty="0" err="1">
                <a:solidFill>
                  <a:srgbClr val="C00000"/>
                </a:solidFill>
              </a:rPr>
              <a:t>Địa</a:t>
            </a:r>
            <a:r>
              <a:rPr lang="vi-VN" sz="3200" b="1" u="sng" dirty="0">
                <a:solidFill>
                  <a:srgbClr val="C00000"/>
                </a:solidFill>
              </a:rPr>
              <a:t> danh </a:t>
            </a:r>
            <a:r>
              <a:rPr lang="vi-VN" sz="3200" b="1" u="sng" dirty="0" err="1">
                <a:solidFill>
                  <a:srgbClr val="C00000"/>
                </a:solidFill>
              </a:rPr>
              <a:t>Hà</a:t>
            </a:r>
            <a:r>
              <a:rPr lang="vi-VN" sz="3200" b="1" u="sng" dirty="0">
                <a:solidFill>
                  <a:srgbClr val="C00000"/>
                </a:solidFill>
              </a:rPr>
              <a:t> </a:t>
            </a:r>
            <a:r>
              <a:rPr lang="vi-VN" sz="3200" b="1" u="sng" dirty="0" err="1">
                <a:solidFill>
                  <a:srgbClr val="C00000"/>
                </a:solidFill>
              </a:rPr>
              <a:t>Nội</a:t>
            </a:r>
            <a:r>
              <a:rPr lang="vi-VN" sz="3200" b="1" u="sng" dirty="0">
                <a:solidFill>
                  <a:srgbClr val="C00000"/>
                </a:solidFill>
              </a:rPr>
              <a:t> </a:t>
            </a:r>
            <a:r>
              <a:rPr lang="vi-VN" sz="3200" b="1" u="sng" dirty="0" err="1">
                <a:solidFill>
                  <a:srgbClr val="C00000"/>
                </a:solidFill>
              </a:rPr>
              <a:t>thời</a:t>
            </a:r>
            <a:r>
              <a:rPr lang="vi-VN" sz="3200" b="1" u="sng" dirty="0">
                <a:solidFill>
                  <a:srgbClr val="C00000"/>
                </a:solidFill>
              </a:rPr>
              <a:t> </a:t>
            </a:r>
            <a:r>
              <a:rPr lang="vi-VN" sz="3200" b="1" u="sng" dirty="0" err="1">
                <a:solidFill>
                  <a:srgbClr val="C00000"/>
                </a:solidFill>
              </a:rPr>
              <a:t>kì</a:t>
            </a:r>
            <a:r>
              <a:rPr lang="vi-VN" sz="3200" b="1" u="sng" dirty="0">
                <a:solidFill>
                  <a:srgbClr val="C00000"/>
                </a:solidFill>
              </a:rPr>
              <a:t> </a:t>
            </a:r>
            <a:r>
              <a:rPr lang="vi-VN" sz="3200" b="1" u="sng" dirty="0" err="1">
                <a:solidFill>
                  <a:srgbClr val="C00000"/>
                </a:solidFill>
              </a:rPr>
              <a:t>Bắc</a:t>
            </a:r>
            <a:r>
              <a:rPr lang="vi-VN" sz="3200" b="1" u="sng" dirty="0">
                <a:solidFill>
                  <a:srgbClr val="C00000"/>
                </a:solidFill>
              </a:rPr>
              <a:t> </a:t>
            </a:r>
            <a:r>
              <a:rPr lang="vi-VN" sz="3200" b="1" u="sng" dirty="0" err="1">
                <a:solidFill>
                  <a:srgbClr val="C00000"/>
                </a:solidFill>
              </a:rPr>
              <a:t>thuộc</a:t>
            </a:r>
            <a:endParaRPr lang="vi-VN" sz="3200" b="1" u="sng" dirty="0" err="1">
              <a:solidFill>
                <a:srgbClr val="C00000"/>
              </a:solidFill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2350210" y="206437"/>
            <a:ext cx="8110962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ĐẤT HÀ NỘI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KÌ BẮC THUỘC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Sao: 6 Cánh 8"/>
          <p:cNvSpPr/>
          <p:nvPr/>
        </p:nvSpPr>
        <p:spPr>
          <a:xfrm>
            <a:off x="9514113" y="2088568"/>
            <a:ext cx="108858" cy="143003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>
            <a:fillRect/>
          </a:stretch>
        </p:blipFill>
        <p:spPr>
          <a:xfrm>
            <a:off x="9784209" y="3290205"/>
            <a:ext cx="2075628" cy="2457176"/>
          </a:xfrm>
          <a:prstGeom prst="rect">
            <a:avLst/>
          </a:prstGeom>
        </p:spPr>
      </p:pic>
      <p:pic>
        <p:nvPicPr>
          <p:cNvPr id="3" name="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>
            <a:fillRect/>
          </a:stretch>
        </p:blipFill>
        <p:spPr>
          <a:xfrm>
            <a:off x="9145623" y="5445252"/>
            <a:ext cx="3352800" cy="1412748"/>
          </a:xfrm>
          <a:prstGeom prst="rect">
            <a:avLst/>
          </a:prstGeom>
        </p:spPr>
      </p:pic>
      <p:sp>
        <p:nvSpPr>
          <p:cNvPr id="4" name="Đám mây 3"/>
          <p:cNvSpPr/>
          <p:nvPr/>
        </p:nvSpPr>
        <p:spPr>
          <a:xfrm>
            <a:off x="1082040" y="2622550"/>
            <a:ext cx="7574915" cy="23685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Nêu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gọi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của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Hà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Nội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thời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kì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Bắc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thuộc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/>
          <p:cNvSpPr txBox="1"/>
          <p:nvPr/>
        </p:nvSpPr>
        <p:spPr>
          <a:xfrm>
            <a:off x="309691" y="1001877"/>
            <a:ext cx="609600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u="sng" dirty="0">
                <a:solidFill>
                  <a:srgbClr val="C00000"/>
                </a:solidFill>
              </a:rPr>
              <a:t>1) </a:t>
            </a:r>
            <a:r>
              <a:rPr lang="vi-VN" sz="2400" b="1" u="sng" dirty="0" err="1">
                <a:solidFill>
                  <a:srgbClr val="C00000"/>
                </a:solidFill>
              </a:rPr>
              <a:t>Địa</a:t>
            </a:r>
            <a:r>
              <a:rPr lang="vi-VN" sz="2400" b="1" u="sng" dirty="0">
                <a:solidFill>
                  <a:srgbClr val="C00000"/>
                </a:solidFill>
              </a:rPr>
              <a:t> danh </a:t>
            </a:r>
            <a:r>
              <a:rPr lang="vi-VN" sz="2400" b="1" u="sng" dirty="0" err="1">
                <a:solidFill>
                  <a:srgbClr val="C00000"/>
                </a:solidFill>
              </a:rPr>
              <a:t>Hà</a:t>
            </a:r>
            <a:r>
              <a:rPr lang="vi-VN" sz="2400" b="1" u="sng" dirty="0">
                <a:solidFill>
                  <a:srgbClr val="C00000"/>
                </a:solidFill>
              </a:rPr>
              <a:t> </a:t>
            </a:r>
            <a:r>
              <a:rPr lang="vi-VN" sz="2400" b="1" u="sng" dirty="0" err="1">
                <a:solidFill>
                  <a:srgbClr val="C00000"/>
                </a:solidFill>
              </a:rPr>
              <a:t>Nội</a:t>
            </a:r>
            <a:r>
              <a:rPr lang="vi-VN" sz="2400" b="1" u="sng" dirty="0">
                <a:solidFill>
                  <a:srgbClr val="C00000"/>
                </a:solidFill>
              </a:rPr>
              <a:t> </a:t>
            </a:r>
            <a:r>
              <a:rPr lang="vi-VN" sz="2400" b="1" u="sng" dirty="0" err="1">
                <a:solidFill>
                  <a:srgbClr val="C00000"/>
                </a:solidFill>
              </a:rPr>
              <a:t>thời</a:t>
            </a:r>
            <a:r>
              <a:rPr lang="vi-VN" sz="2400" b="1" u="sng" dirty="0">
                <a:solidFill>
                  <a:srgbClr val="C00000"/>
                </a:solidFill>
              </a:rPr>
              <a:t> </a:t>
            </a:r>
            <a:r>
              <a:rPr lang="vi-VN" sz="2400" b="1" u="sng" dirty="0" err="1">
                <a:solidFill>
                  <a:srgbClr val="C00000"/>
                </a:solidFill>
              </a:rPr>
              <a:t>kì</a:t>
            </a:r>
            <a:r>
              <a:rPr lang="vi-VN" sz="2400" b="1" u="sng" dirty="0">
                <a:solidFill>
                  <a:srgbClr val="C00000"/>
                </a:solidFill>
              </a:rPr>
              <a:t> </a:t>
            </a:r>
            <a:r>
              <a:rPr lang="vi-VN" sz="2400" b="1" u="sng" dirty="0" err="1">
                <a:solidFill>
                  <a:srgbClr val="C00000"/>
                </a:solidFill>
              </a:rPr>
              <a:t>Bắc</a:t>
            </a:r>
            <a:r>
              <a:rPr lang="vi-VN" sz="2400" b="1" u="sng" dirty="0">
                <a:solidFill>
                  <a:srgbClr val="C00000"/>
                </a:solidFill>
              </a:rPr>
              <a:t> </a:t>
            </a:r>
            <a:r>
              <a:rPr lang="vi-VN" sz="2400" b="1" u="sng" dirty="0" err="1">
                <a:solidFill>
                  <a:srgbClr val="C00000"/>
                </a:solidFill>
              </a:rPr>
              <a:t>thuộc</a:t>
            </a:r>
            <a:endParaRPr lang="vi-VN" sz="2400" b="1" u="sng" dirty="0" err="1">
              <a:solidFill>
                <a:srgbClr val="C00000"/>
              </a:solidFill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2350210" y="206437"/>
            <a:ext cx="8110962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ĐẤT HÀ NỘI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KÌ BẮC THUỘC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Lý thuyết Sử 10: Bài 15: Thời Bắc thuộc và các cuộc đấu tranh giành độc lập  dân tộc (Từ thế kỉ II TCN đến đầu thế kỉ X) - THPT Ni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666" y="1186222"/>
            <a:ext cx="5665334" cy="550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/>
          <p:cNvSpPr txBox="1"/>
          <p:nvPr/>
        </p:nvSpPr>
        <p:spPr>
          <a:xfrm>
            <a:off x="96520" y="1602740"/>
            <a:ext cx="6707505" cy="4961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3850" indent="-285750" algn="just">
              <a:lnSpc>
                <a:spcPct val="110000"/>
              </a:lnSpc>
              <a:buFontTx/>
              <a:buChar char="-"/>
            </a:pPr>
            <a:r>
              <a:rPr lang="vi-VN" sz="3200" dirty="0">
                <a:latin typeface="+mj-lt"/>
              </a:rPr>
              <a:t>Năm 179 TCN, </a:t>
            </a:r>
            <a:r>
              <a:rPr lang="vi-VN" sz="3200" dirty="0" err="1">
                <a:latin typeface="+mj-lt"/>
              </a:rPr>
              <a:t>nước</a:t>
            </a:r>
            <a:r>
              <a:rPr lang="vi-VN" sz="3200" dirty="0">
                <a:latin typeface="+mj-lt"/>
              </a:rPr>
              <a:t> Âu </a:t>
            </a:r>
            <a:r>
              <a:rPr lang="vi-VN" sz="3200" dirty="0" err="1">
                <a:latin typeface="+mj-lt"/>
              </a:rPr>
              <a:t>Lạc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bị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Triệu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Đà</a:t>
            </a:r>
            <a:r>
              <a:rPr lang="vi-VN" sz="3200" dirty="0">
                <a:latin typeface="+mj-lt"/>
              </a:rPr>
              <a:t> xâm </a:t>
            </a:r>
            <a:r>
              <a:rPr lang="vi-VN" sz="3200" dirty="0" err="1">
                <a:latin typeface="+mj-lt"/>
              </a:rPr>
              <a:t>lược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và</a:t>
            </a:r>
            <a:r>
              <a:rPr lang="vi-VN" sz="3200" dirty="0">
                <a:latin typeface="+mj-lt"/>
              </a:rPr>
              <a:t> đô </a:t>
            </a:r>
            <a:r>
              <a:rPr lang="vi-VN" sz="3200" dirty="0" err="1">
                <a:latin typeface="+mj-lt"/>
              </a:rPr>
              <a:t>hộ</a:t>
            </a:r>
            <a:r>
              <a:rPr lang="vi-VN" sz="3200" dirty="0">
                <a:latin typeface="+mj-lt"/>
              </a:rPr>
              <a:t>. </a:t>
            </a:r>
            <a:r>
              <a:rPr lang="vi-VN" sz="3200" dirty="0" err="1">
                <a:latin typeface="+mj-lt"/>
              </a:rPr>
              <a:t>Hà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Nội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thuộc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quận</a:t>
            </a:r>
            <a:r>
              <a:rPr lang="vi-VN" sz="3200" dirty="0">
                <a:latin typeface="+mj-lt"/>
              </a:rPr>
              <a:t> Giao </a:t>
            </a:r>
            <a:r>
              <a:rPr lang="vi-VN" sz="3200" dirty="0" err="1">
                <a:latin typeface="+mj-lt"/>
              </a:rPr>
              <a:t>Chỉ</a:t>
            </a:r>
            <a:r>
              <a:rPr lang="vi-VN" sz="3200" dirty="0">
                <a:latin typeface="+mj-lt"/>
              </a:rPr>
              <a:t>. </a:t>
            </a:r>
            <a:endParaRPr lang="vi-VN" sz="3200" dirty="0">
              <a:latin typeface="+mj-lt"/>
            </a:endParaRPr>
          </a:p>
          <a:p>
            <a:pPr marL="323850" indent="-285750" algn="just">
              <a:lnSpc>
                <a:spcPct val="110000"/>
              </a:lnSpc>
              <a:buFontTx/>
              <a:buChar char="-"/>
            </a:pPr>
            <a:r>
              <a:rPr lang="vi-VN" sz="3200" dirty="0" err="1">
                <a:latin typeface="+mj-lt"/>
              </a:rPr>
              <a:t>Từ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thế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kỉ</a:t>
            </a:r>
            <a:r>
              <a:rPr lang="vi-VN" sz="3200" dirty="0">
                <a:latin typeface="+mj-lt"/>
              </a:rPr>
              <a:t> V, </a:t>
            </a:r>
            <a:r>
              <a:rPr lang="vi-VN" sz="3200" dirty="0" err="1">
                <a:latin typeface="+mj-lt"/>
              </a:rPr>
              <a:t>Chính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quyền</a:t>
            </a:r>
            <a:r>
              <a:rPr lang="vi-VN" sz="3200" dirty="0">
                <a:latin typeface="+mj-lt"/>
              </a:rPr>
              <a:t> đô </a:t>
            </a:r>
            <a:r>
              <a:rPr lang="vi-VN" sz="3200" dirty="0" err="1">
                <a:latin typeface="+mj-lt"/>
              </a:rPr>
              <a:t>hộ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lập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huyện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Tống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Bình</a:t>
            </a:r>
            <a:r>
              <a:rPr lang="vi-VN" sz="3200" dirty="0">
                <a:latin typeface="+mj-lt"/>
              </a:rPr>
              <a:t>, trung tâm </a:t>
            </a:r>
            <a:r>
              <a:rPr lang="vi-VN" sz="3200" dirty="0" err="1">
                <a:latin typeface="+mj-lt"/>
              </a:rPr>
              <a:t>là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vùng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đất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Nội</a:t>
            </a:r>
            <a:endParaRPr lang="vi-VN" sz="3200" dirty="0">
              <a:latin typeface="+mj-lt"/>
            </a:endParaRPr>
          </a:p>
          <a:p>
            <a:pPr marL="323850" indent="-285750" algn="just">
              <a:lnSpc>
                <a:spcPct val="110000"/>
              </a:lnSpc>
              <a:buFontTx/>
              <a:buChar char="-"/>
            </a:pPr>
            <a:r>
              <a:rPr lang="vi-VN" sz="3200" dirty="0" err="1">
                <a:latin typeface="+mj-lt"/>
              </a:rPr>
              <a:t>Nhiều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thành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luỹ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lớn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được</a:t>
            </a:r>
            <a:r>
              <a:rPr lang="vi-VN" sz="3200" dirty="0">
                <a:latin typeface="+mj-lt"/>
              </a:rPr>
              <a:t> xây </a:t>
            </a:r>
            <a:r>
              <a:rPr lang="vi-VN" sz="3200" dirty="0" err="1">
                <a:latin typeface="+mj-lt"/>
              </a:rPr>
              <a:t>dựng</a:t>
            </a:r>
            <a:r>
              <a:rPr lang="vi-VN" sz="3200" dirty="0">
                <a:latin typeface="+mj-lt"/>
              </a:rPr>
              <a:t> ở đây: La </a:t>
            </a:r>
            <a:r>
              <a:rPr lang="vi-VN" sz="3200" dirty="0" err="1">
                <a:latin typeface="+mj-lt"/>
              </a:rPr>
              <a:t>Thành</a:t>
            </a:r>
            <a:r>
              <a:rPr lang="vi-VN" sz="3200" dirty="0">
                <a:latin typeface="+mj-lt"/>
              </a:rPr>
              <a:t>, </a:t>
            </a:r>
            <a:r>
              <a:rPr lang="vi-VN" sz="3200" dirty="0" err="1">
                <a:latin typeface="+mj-lt"/>
              </a:rPr>
              <a:t>thành</a:t>
            </a:r>
            <a:r>
              <a:rPr lang="vi-VN" sz="3200" dirty="0">
                <a:latin typeface="+mj-lt"/>
              </a:rPr>
              <a:t> Giao Châu, </a:t>
            </a:r>
            <a:r>
              <a:rPr lang="vi-VN" sz="3200" dirty="0" err="1">
                <a:latin typeface="+mj-lt"/>
              </a:rPr>
              <a:t>thành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Đại</a:t>
            </a:r>
            <a:r>
              <a:rPr lang="vi-VN" sz="3200" dirty="0">
                <a:latin typeface="+mj-lt"/>
              </a:rPr>
              <a:t> La…</a:t>
            </a:r>
            <a:endParaRPr lang="vi-VN" sz="3200" dirty="0">
              <a:latin typeface="+mj-lt"/>
            </a:endParaRPr>
          </a:p>
        </p:txBody>
      </p:sp>
      <p:sp>
        <p:nvSpPr>
          <p:cNvPr id="9" name="Sao: 6 Cánh 8"/>
          <p:cNvSpPr/>
          <p:nvPr/>
        </p:nvSpPr>
        <p:spPr>
          <a:xfrm>
            <a:off x="9514113" y="2088568"/>
            <a:ext cx="108858" cy="143003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05790"/>
            <a:ext cx="12096115" cy="514096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5" y="-31900"/>
            <a:ext cx="10945813" cy="68899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6667" r="3907" b="7222"/>
          <a:stretch>
            <a:fillRect/>
          </a:stretch>
        </p:blipFill>
        <p:spPr bwMode="auto">
          <a:xfrm>
            <a:off x="623095" y="0"/>
            <a:ext cx="10945813" cy="688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72200" y="838200"/>
            <a:ext cx="50292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#9Slide07 IcielBC Cubano Normal" panose="00000500000000000000" charset="0"/>
                <a:cs typeface="#9Slide07 IcielBC Cubano Normal" panose="00000500000000000000" charset="0"/>
              </a:rPr>
              <a:t>TRO</a:t>
            </a:r>
            <a:r>
              <a:rPr lang="en-US" sz="4000" dirty="0">
                <a:solidFill>
                  <a:srgbClr val="FFFF00"/>
                </a:solidFill>
                <a:latin typeface="#9Slide07 IcielBC Cubano Normal" panose="00000500000000000000" charset="0"/>
                <a:cs typeface="#9Slide07 IcielBC Cubano Normal" panose="00000500000000000000" charset="0"/>
              </a:rPr>
              <a:t>̀ </a:t>
            </a:r>
            <a:r>
              <a:rPr lang="en-US" sz="4000" dirty="0" err="1">
                <a:solidFill>
                  <a:srgbClr val="FFFF00"/>
                </a:solidFill>
                <a:latin typeface="#9Slide07 IcielBC Cubano Normal" panose="00000500000000000000" charset="0"/>
                <a:cs typeface="#9Slide07 IcielBC Cubano Normal" panose="00000500000000000000" charset="0"/>
              </a:rPr>
              <a:t>CHƠI</a:t>
            </a:r>
            <a:r>
              <a:rPr lang="en-US" sz="4000" dirty="0">
                <a:solidFill>
                  <a:srgbClr val="FFFF00"/>
                </a:solidFill>
                <a:latin typeface="#9Slide07 IcielBC Cubano Normal" panose="00000500000000000000" charset="0"/>
                <a:cs typeface="#9Slide07 IcielBC Cubano Normal" panose="00000500000000000000" charset="0"/>
              </a:rPr>
              <a:t> </a:t>
            </a:r>
            <a:endParaRPr lang="en-US" sz="4000" dirty="0">
              <a:solidFill>
                <a:srgbClr val="FFFF00"/>
              </a:solidFill>
              <a:latin typeface="#9Slide07 IcielBC Cubano Normal" panose="00000500000000000000" charset="0"/>
              <a:cs typeface="#9Slide07 IcielBC Cubano Normal" panose="00000500000000000000" charset="0"/>
            </a:endParaRPr>
          </a:p>
          <a:p>
            <a:pPr algn="ctr"/>
            <a:r>
              <a:rPr lang="en-US" sz="4000" dirty="0" err="1">
                <a:solidFill>
                  <a:srgbClr val="FFFF00"/>
                </a:solidFill>
                <a:latin typeface="#9Slide07 IcielBC Cubano Normal" panose="00000500000000000000" charset="0"/>
                <a:cs typeface="#9Slide07 IcielBC Cubano Normal" panose="00000500000000000000" charset="0"/>
              </a:rPr>
              <a:t>NHẬN</a:t>
            </a:r>
            <a:r>
              <a:rPr lang="en-US" sz="4000" dirty="0">
                <a:solidFill>
                  <a:srgbClr val="FFFF00"/>
                </a:solidFill>
                <a:latin typeface="#9Slide07 IcielBC Cubano Normal" panose="00000500000000000000" charset="0"/>
                <a:cs typeface="#9Slide07 IcielBC Cubano Normal" panose="00000500000000000000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#9Slide07 IcielBC Cubano Normal" panose="00000500000000000000" charset="0"/>
                <a:cs typeface="#9Slide07 IcielBC Cubano Normal" panose="00000500000000000000" charset="0"/>
              </a:rPr>
              <a:t>DIỆN</a:t>
            </a:r>
            <a:r>
              <a:rPr lang="en-US" sz="4000" dirty="0">
                <a:solidFill>
                  <a:srgbClr val="FFFF00"/>
                </a:solidFill>
                <a:latin typeface="#9Slide07 IcielBC Cubano Normal" panose="00000500000000000000" charset="0"/>
                <a:cs typeface="#9Slide07 IcielBC Cubano Normal" panose="00000500000000000000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#9Slide07 IcielBC Cubano Normal" panose="00000500000000000000" charset="0"/>
                <a:cs typeface="#9Slide07 IcielBC Cubano Normal" panose="00000500000000000000" charset="0"/>
              </a:rPr>
              <a:t>NHÂNVẬT</a:t>
            </a:r>
            <a:endParaRPr lang="en-US" sz="4000" dirty="0">
              <a:solidFill>
                <a:srgbClr val="FFFF00"/>
              </a:solidFill>
              <a:latin typeface="#9Slide07 IcielBC Cubano Normal" panose="00000500000000000000" charset="0"/>
              <a:cs typeface="#9Slide07 IcielBC Cubano Normal" panose="00000500000000000000" charset="0"/>
            </a:endParaRP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#9Slide07 IcielBC Cubano Normal" panose="00000500000000000000" charset="0"/>
                <a:cs typeface="#9Slide07 IcielBC Cubano Normal" panose="00000500000000000000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#9Slide07 IcielBC Cubano Normal" panose="00000500000000000000" charset="0"/>
                <a:cs typeface="#9Slide07 IcielBC Cubano Normal" panose="00000500000000000000" charset="0"/>
              </a:rPr>
              <a:t>LỊCH</a:t>
            </a:r>
            <a:r>
              <a:rPr lang="en-US" sz="4000" dirty="0">
                <a:solidFill>
                  <a:srgbClr val="FFFF00"/>
                </a:solidFill>
                <a:latin typeface="#9Slide07 IcielBC Cubano Normal" panose="00000500000000000000" charset="0"/>
                <a:cs typeface="#9Slide07 IcielBC Cubano Normal" panose="00000500000000000000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#9Slide07 IcielBC Cubano Normal" panose="00000500000000000000" charset="0"/>
                <a:cs typeface="#9Slide07 IcielBC Cubano Normal" panose="00000500000000000000" charset="0"/>
              </a:rPr>
              <a:t>SƯ</a:t>
            </a:r>
            <a:r>
              <a:rPr lang="en-US" sz="4000" dirty="0">
                <a:solidFill>
                  <a:srgbClr val="FFFF00"/>
                </a:solidFill>
                <a:latin typeface="#9Slide07 IcielBC Cubano Normal" panose="00000500000000000000" charset="0"/>
                <a:cs typeface="#9Slide07 IcielBC Cubano Normal" panose="00000500000000000000" charset="0"/>
              </a:rPr>
              <a:t>̉ </a:t>
            </a:r>
            <a:endParaRPr lang="en-US" sz="4000" dirty="0">
              <a:solidFill>
                <a:srgbClr val="FFFF00"/>
              </a:solidFill>
              <a:latin typeface="#9Slide07 IcielBC Cubano Normal" panose="00000500000000000000" charset="0"/>
              <a:cs typeface="#9Slide07 IcielBC Cubano Normal" panose="0000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06"/>
    </mc:Choice>
    <mc:Fallback>
      <p:transition spd="slow" advTm="13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1349</Words>
  <Application>WPS Presentation</Application>
  <PresentationFormat>Màn hình rộng</PresentationFormat>
  <Paragraphs>86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Times New Roman</vt:lpstr>
      <vt:lpstr>#9Slide07 IcielBC Cubano Normal</vt:lpstr>
      <vt:lpstr>Calibri Light</vt:lpstr>
      <vt:lpstr>Microsoft YaHei</vt:lpstr>
      <vt:lpstr>Arial Unicode MS</vt:lpstr>
      <vt:lpstr>Chủ đề Office</vt:lpstr>
      <vt:lpstr>1_Chủ đề Office</vt:lpstr>
      <vt:lpstr>GIÁO DỤC ĐỊA PHƯƠNG 6</vt:lpstr>
      <vt:lpstr>KHỞI ĐỘNG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BÀI TẬP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lý phan</dc:creator>
  <cp:lastModifiedBy>acer</cp:lastModifiedBy>
  <cp:revision>10</cp:revision>
  <dcterms:created xsi:type="dcterms:W3CDTF">2022-08-08T16:14:00Z</dcterms:created>
  <dcterms:modified xsi:type="dcterms:W3CDTF">2022-10-05T16:51:53Z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722236564B974E27BCF785BCC4C192A7</vt:lpwstr>
  </property>
  <property fmtid="{D5CDD505-2E9C-101B-9397-08002B2CF9AE}" pid="3" name="KSOProductBuildVer">
    <vt:lpwstr>1033-11.2.0.11341</vt:lpwstr>
  </property>
</Properties>
</file>