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75" r:id="rId3"/>
    <p:sldId id="358" r:id="rId4"/>
    <p:sldId id="256" r:id="rId5"/>
    <p:sldId id="351" r:id="rId7"/>
    <p:sldId id="352" r:id="rId8"/>
    <p:sldId id="261" r:id="rId9"/>
    <p:sldId id="260" r:id="rId10"/>
    <p:sldId id="263" r:id="rId11"/>
    <p:sldId id="265" r:id="rId12"/>
    <p:sldId id="379" r:id="rId13"/>
    <p:sldId id="377" r:id="rId14"/>
    <p:sldId id="380" r:id="rId15"/>
    <p:sldId id="378" r:id="rId16"/>
    <p:sldId id="381" r:id="rId17"/>
    <p:sldId id="271" r:id="rId18"/>
    <p:sldId id="382" r:id="rId19"/>
    <p:sldId id="274" r:id="rId20"/>
    <p:sldId id="307" r:id="rId21"/>
    <p:sldId id="312" r:id="rId22"/>
    <p:sldId id="359" r:id="rId23"/>
    <p:sldId id="355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AED7"/>
    <a:srgbClr val="F4D168"/>
    <a:srgbClr val="70AD47"/>
    <a:srgbClr val="FD7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291" autoAdjust="0"/>
  </p:normalViewPr>
  <p:slideViewPr>
    <p:cSldViewPr snapToGrid="0">
      <p:cViewPr varScale="1">
        <p:scale>
          <a:sx n="79" d="100"/>
          <a:sy n="79" d="100"/>
        </p:scale>
        <p:origin x="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4333A-A0BD-43DF-9365-ED70A6809AD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520982" y="506505"/>
            <a:ext cx="11150038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01488" tIns="101488" rIns="101488" bIns="1014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4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4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7365" lvl="0" indent="-380365">
              <a:spcBef>
                <a:spcPts val="665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1015365" lvl="1" indent="-380365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522730" lvl="2" indent="-380365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030095" lvl="3" indent="-38036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537460" lvl="4" indent="-380365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045460" lvl="5" indent="-380365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552825" lvl="6" indent="-38036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060190" lvl="7" indent="-380365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567555" lvl="8" indent="-380365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4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algn="ctr"/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5075-7F5C-4817-B52F-CA0DAFC639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CC9A-E1E7-4EAB-AA19-E6838438A8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2.xml"/><Relationship Id="rId2" Type="http://schemas.microsoft.com/office/2007/relationships/media" Target="file:///C:\Users\acer\Downloads\C&#7909;%20r&#249;a%20Ho&#224;n%20ki&#7871;m%20v&#224;%20nh&#7919;ng%20&#273;i&#7873;u%20b&#237;%20&#7849;n%20b&#7841;n%20bi&#7871;t%20ch&#432;a_.mp4" TargetMode="External"/><Relationship Id="rId1" Type="http://schemas.openxmlformats.org/officeDocument/2006/relationships/video" Target="file:///C:\Users\acer\Downloads\C&#7909;%20r&#249;a%20Ho&#224;n%20ki&#7871;m%20v&#224;%20nh&#7919;ng%20&#273;i&#7873;u%20b&#237;%20&#7849;n%20b&#7841;n%20bi&#7871;t%20ch&#432;a_.mp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3.xml"/><Relationship Id="rId2" Type="http://schemas.microsoft.com/office/2007/relationships/media" Target="file:///C:\Users\acer\Downloads\yt1s.com%20-%20&#272;I&#7874;M%20&#272;&#7870;N%20&#272;&#7873;n%20Ng&#7885;c%20S&#417;n%20%20H&#7891;%20G&#432;&#417;m.mp4" TargetMode="External"/><Relationship Id="rId1" Type="http://schemas.openxmlformats.org/officeDocument/2006/relationships/video" Target="file:///C:\Users\acer\Downloads\yt1s.com%20-%20&#272;I&#7874;M%20&#272;&#7870;N%20&#272;&#7873;n%20Ng&#7885;c%20S&#417;n%20%20H&#7891;%20G&#432;&#417;m.mp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4.xml"/><Relationship Id="rId2" Type="http://schemas.microsoft.com/office/2007/relationships/media" Target="file:///C:\Users\acer\Downloads\yt1s.com%20-%20Ch&#249;a%20Tr&#7845;n%20Qu&#7889;c%20%20C&#7893;%20t&#7921;%20ng&#224;n%20n&#259;m%20tu&#7893;i%20b&#234;n%20H&#7891;%20T&#226;y.mp4" TargetMode="External"/><Relationship Id="rId1" Type="http://schemas.openxmlformats.org/officeDocument/2006/relationships/video" Target="file:///C:\Users\acer\Downloads\yt1s.com%20-%20Ch&#249;a%20Tr&#7845;n%20Qu&#7889;c%20%20C&#7893;%20t&#7921;%20ng&#224;n%20n&#259;m%20tu&#7893;i%20b&#234;n%20H&#7891;%20T&#226;y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tags" Target="../tags/tag5.xml"/><Relationship Id="rId2" Type="http://schemas.microsoft.com/office/2007/relationships/media" Target="file:///C:\Users\acer\Downloads\yt1s.com%20-%20T&#7841;i%20sao%20vua%20L&#253;%20Th&#225;i%20T&#244;ng%20x&#226;y%20d&#7921;ng%20Ch&#249;a%20M&#7897;t%20C&#7897;t%20%20PHIM%20HO&#7840;T%20H&#204;NH%20VI&#7878;T%20NAM%20HAY%20NH&#7844;T%202022.mp4" TargetMode="External"/><Relationship Id="rId1" Type="http://schemas.openxmlformats.org/officeDocument/2006/relationships/video" Target="file:///C:\Users\acer\Downloads\yt1s.com%20-%20T&#7841;i%20sao%20vua%20L&#253;%20Th&#225;i%20T&#244;ng%20x&#226;y%20d&#7921;ng%20Ch&#249;a%20M&#7897;t%20C&#7897;t%20%20PHIM%20HO&#7840;T%20H&#204;NH%20VI&#7878;T%20NAM%20HAY%20NH&#7844;T%202022.mp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file:///C:\Users\acer\Downloads\yt1s.com%20-%20T&#236;m%20hi&#7875;u%20Th&#7911;%20&#272;&#244;%20qua%2010%20Di%20t&#237;ch%20l&#7883;ch%20s&#7917;%20H&#224;%20N&#7897;i%20N&#7892;I%20TI&#7870;NG.mp4" TargetMode="External"/><Relationship Id="rId1" Type="http://schemas.openxmlformats.org/officeDocument/2006/relationships/video" Target="file:///C:\Users\acer\Downloads\yt1s.com%20-%20T&#236;m%20hi&#7875;u%20Th&#7911;%20&#272;&#244;%20qua%2010%20Di%20t&#237;ch%20l&#7883;ch%20s&#7917;%20H&#224;%20N&#7897;i%20N&#7892;I%20TI&#7870;NG.mp4" TargetMode="Externa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jpe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c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166401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GIÁO DỤC ĐỊA PHƯƠNG 6</a:t>
            </a:r>
            <a:endParaRPr lang="vi-VN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ụ rùa Hoàn kiếm và những điều bí ẩn bạn biết chưa_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3575" y="382905"/>
            <a:ext cx="11080115" cy="623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 rot="21360000">
            <a:off x="177997" y="1220244"/>
            <a:ext cx="4222120" cy="3035926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thờ những 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 </a:t>
            </a:r>
            <a:endParaRPr lang="vi-VN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0415" y="157480"/>
            <a:ext cx="80244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- Nơi hội tụ linh khí giữa đất trời linh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9523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622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4" name="Picture 3" descr="denngocs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880" y="1395730"/>
            <a:ext cx="7045325" cy="4451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yt1s.com - ĐIỂM ĐẾN Đền Ngọc Sơn  Hồ Gươm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4670" y="300355"/>
            <a:ext cx="11122660" cy="6257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 rot="21360000">
            <a:off x="183515" y="1205865"/>
            <a:ext cx="4631055" cy="3201670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Chấn Quốc được xây dựng từ thời gian 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nào?? </a:t>
            </a:r>
            <a:endParaRPr lang="vi-VN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0415" y="157480"/>
            <a:ext cx="830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Quốc – Ngôi chùa cổ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Hà Nội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9523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622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4" name="Picture 3" descr="1200px-Chùa_Trấn_Quốc,_Hà_Nộ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50" y="942975"/>
            <a:ext cx="6142990" cy="4432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3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yt1s.com - Chùa Trấn Quốc  Cổ tự ngàn năm tuổi bên Hồ Tâ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2150" y="260350"/>
            <a:ext cx="10582910" cy="633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698958" y="1125042"/>
            <a:ext cx="4358234" cy="2869234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FF00"/>
                </a:solidFill>
                <a:latin typeface="+mj-lt"/>
              </a:rPr>
              <a:t>Những hiểu biết của em về chùa Một Cột? </a:t>
            </a:r>
            <a:endParaRPr lang="vi-VN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0855" y="47824"/>
            <a:ext cx="8554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Chùa Một Cột – Đóa hoa sen ngàn năm tuổi trong lòng Hà Nội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8" name="Picture 2" descr="Chùa Một Cột - Đóa hoa sen ngàn năm tuổi trong lòng Hà Nộ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95" y="1103630"/>
            <a:ext cx="6520180" cy="4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yt1s.com - Tại sao vua Lý Thái Tông xây dựng Chùa Một Cột  PHIM HOẠT HÌNH VIỆT NAM HAY NHẤT 202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4070" y="322580"/>
            <a:ext cx="10564495" cy="6212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235979" y="1227715"/>
            <a:ext cx="5329751" cy="3151337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200" dirty="0">
                <a:solidFill>
                  <a:srgbClr val="FFFF00"/>
                </a:solidFill>
              </a:rPr>
              <a:t>Hát một bài hát hoặc đọc một bài thơ về lăng Bác?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4895" y="116972"/>
            <a:ext cx="841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Roboto" panose="02000000000000000000"/>
              </a:rPr>
              <a:t>Lăng Chủ Tịch Hồ Chí Minh – Nơi hướng về của triệu trái tim Việt</a:t>
            </a:r>
            <a:endParaRPr lang="vi-VN" sz="3200" b="1" dirty="0">
              <a:solidFill>
                <a:srgbClr val="FF0000"/>
              </a:solidFill>
              <a:latin typeface="Roboto" panose="0200000000000000000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11" name="Picture 2" descr="Trọn vẹn hành trình du lịch Lăng Bác và những điều thú vị - halohanoi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12" y="1252963"/>
            <a:ext cx="5629066" cy="36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20000" t="15402" r="19366" b="12540"/>
          <a:stretch>
            <a:fillRect/>
          </a:stretch>
        </p:blipFill>
        <p:spPr>
          <a:xfrm>
            <a:off x="4544060" y="1073150"/>
            <a:ext cx="7635875" cy="381444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0710" y="5592799"/>
            <a:ext cx="609600" cy="6096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604895" y="282575"/>
            <a:ext cx="8265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latin typeface="Roboto" panose="02000000000000000000"/>
              </a:rPr>
              <a:t>Cầu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/>
              </a:rPr>
              <a:t> Long Biên - Chứng nhân lịch 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/>
              </a:rPr>
              <a:t>sử</a:t>
            </a:r>
            <a:endParaRPr lang="vi-VN" sz="3200" b="1" dirty="0">
              <a:solidFill>
                <a:srgbClr val="FF0000"/>
              </a:solidFill>
              <a:latin typeface="Roboto" panose="0200000000000000000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8580" y="1283335"/>
            <a:ext cx="4602480" cy="3011805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vi-VN" sz="3200" dirty="0">
                <a:solidFill>
                  <a:srgbClr val="FFFF00"/>
                </a:solidFill>
              </a:rPr>
              <a:t>Đây là một trong </a:t>
            </a:r>
            <a:r>
              <a:rPr lang="vi-VN" sz="3200" dirty="0">
                <a:solidFill>
                  <a:srgbClr val="FFFF00"/>
                </a:solidFill>
              </a:rPr>
              <a:t>hai cây cầu “nhiều tuổi” nhất Hà </a:t>
            </a:r>
            <a:r>
              <a:rPr lang="vi-VN" sz="3200" dirty="0">
                <a:solidFill>
                  <a:srgbClr val="FFFF00"/>
                </a:solidFill>
              </a:rPr>
              <a:t>Nội?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516" y="254283"/>
            <a:ext cx="7368609" cy="7284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Đây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ông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trình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kiến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trúc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Hà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?</a:t>
            </a:r>
            <a:endParaRPr lang="en-US" sz="32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1"/>
          <a:srcRect b="12995"/>
          <a:stretch>
            <a:fillRect/>
          </a:stretch>
        </p:blipFill>
        <p:spPr>
          <a:xfrm>
            <a:off x="4333713" y="1225327"/>
            <a:ext cx="7196456" cy="3847607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559433" y="3850698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FFFF"/>
                </a:solidFill>
              </a:rPr>
              <a:t>ĐÌNH CHÈM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7" name="Tieng-coi-oto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0710" y="5592799"/>
            <a:ext cx="609600" cy="609600"/>
          </a:xfrm>
          <a:prstGeom prst="rect">
            <a:avLst/>
          </a:prstGeom>
        </p:spPr>
      </p:pic>
      <p:sp>
        <p:nvSpPr>
          <p:cNvPr id="8" name="Bong bóng Ý nghĩ: Hình đám mây 7"/>
          <p:cNvSpPr/>
          <p:nvPr/>
        </p:nvSpPr>
        <p:spPr>
          <a:xfrm>
            <a:off x="11971" y="982495"/>
            <a:ext cx="3920034" cy="2731424"/>
          </a:xfrm>
          <a:prstGeom prst="cloudCallout">
            <a:avLst>
              <a:gd name="adj1" fmla="val 19908"/>
              <a:gd name="adj2" fmla="val 6510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 CHÈM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75" cy="8481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65" y="1216660"/>
            <a:ext cx="11965305" cy="24917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vi-V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2.</a:t>
            </a:r>
            <a:b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62000" y="477520"/>
            <a:ext cx="38722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</a:rPr>
              <a:t>Tiết 5+6+7:</a:t>
            </a:r>
            <a:endParaRPr lang="vi-V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/>
          <p:cNvSpPr/>
          <p:nvPr/>
        </p:nvSpPr>
        <p:spPr>
          <a:xfrm>
            <a:off x="256540" y="107315"/>
            <a:ext cx="11380470" cy="3202305"/>
          </a:xfrm>
          <a:prstGeom prst="cloudCallout">
            <a:avLst>
              <a:gd name="adj1" fmla="val 46107"/>
              <a:gd name="adj2" fmla="val 369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alt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di sản văn hóa vật thể nào xuất hiện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vi-VN" altLang="en-US" sz="4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en-US" sz="4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9907905" y="4583430"/>
            <a:ext cx="2605405" cy="2480945"/>
          </a:xfrm>
          <a:prstGeom prst="rect">
            <a:avLst/>
          </a:prstGeom>
        </p:spPr>
      </p:pic>
      <p:sp>
        <p:nvSpPr>
          <p:cNvPr id="2" name="TextBox 4"/>
          <p:cNvSpPr txBox="1">
            <a:spLocks noGrp="1"/>
          </p:cNvSpPr>
          <p:nvPr>
            <p:ph idx="1"/>
          </p:nvPr>
        </p:nvSpPr>
        <p:spPr>
          <a:xfrm>
            <a:off x="1374775" y="3714750"/>
            <a:ext cx="6370955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1" bldLvl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</a:rPr>
              <a:t>Dặn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dò</a:t>
            </a:r>
            <a:r>
              <a:rPr lang="en-US" sz="8000" b="1" dirty="0">
                <a:solidFill>
                  <a:srgbClr val="FF0000"/>
                </a:solidFill>
              </a:rPr>
              <a:t>: 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 err="1">
                <a:solidFill>
                  <a:srgbClr val="FF0000"/>
                </a:solidFill>
              </a:rPr>
              <a:t>Tìm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hiểu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kiến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trúc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thành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Cổ</a:t>
            </a:r>
            <a:r>
              <a:rPr lang="en-US" sz="8000" dirty="0">
                <a:solidFill>
                  <a:srgbClr val="FF0000"/>
                </a:solidFill>
              </a:rPr>
              <a:t> Loa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10572244" y="5669731"/>
            <a:ext cx="599104" cy="614090"/>
          </a:xfrm>
          <a:prstGeom prst="rect">
            <a:avLst/>
          </a:prstGeom>
        </p:spPr>
        <p:txBody>
          <a:bodyPr spcFirstLastPara="1" vert="horz" wrap="square" lIns="101488" tIns="101488" rIns="101488" bIns="101488" rtlCol="0" anchor="ctr" anchorCtr="0">
            <a:noAutofit/>
          </a:bodyPr>
          <a:lstStyle/>
          <a:p>
            <a:pPr algn="ctr"/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" name="Freeform: Shape 21"/>
          <p:cNvSpPr/>
          <p:nvPr/>
        </p:nvSpPr>
        <p:spPr>
          <a:xfrm>
            <a:off x="821690" y="1059815"/>
            <a:ext cx="9065260" cy="5339080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730">
              <a:defRPr/>
            </a:pPr>
            <a:endParaRPr lang="en-GB" sz="29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itle 3"/>
          <p:cNvSpPr txBox="1"/>
          <p:nvPr/>
        </p:nvSpPr>
        <p:spPr>
          <a:xfrm>
            <a:off x="1271270" y="2767965"/>
            <a:ext cx="8088630" cy="2380615"/>
          </a:xfrm>
          <a:prstGeom prst="rect">
            <a:avLst/>
          </a:prstGeom>
        </p:spPr>
        <p:txBody>
          <a:bodyPr vert="horz" lIns="152257" tIns="76129" rIns="152257" bIns="7612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522730">
              <a:lnSpc>
                <a:spcPct val="150000"/>
              </a:lnSpc>
              <a:defRPr/>
            </a:pPr>
            <a:r>
              <a:rPr lang="en-US" sz="35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HỌC </a:t>
            </a:r>
            <a:r>
              <a:rPr lang="vi-VN" altLang="en-US" sz="35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CHÚNG TA </a:t>
            </a:r>
            <a:r>
              <a:rPr lang="vi-VN" altLang="en-US" sz="35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endParaRPr lang="vi-VN" altLang="en-US" sz="35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522730">
              <a:lnSpc>
                <a:spcPct val="150000"/>
              </a:lnSpc>
              <a:defRPr/>
            </a:pPr>
            <a:r>
              <a:rPr lang="vi-VN" altLang="en-US" sz="35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LÀ KẾT </a:t>
            </a:r>
            <a:r>
              <a:rPr lang="vi-VN" altLang="en-US" sz="35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endParaRPr lang="vi-VN" altLang="en-US" sz="35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 rot="17584200">
            <a:off x="2757480" y="861252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730">
              <a:defRPr/>
            </a:pPr>
            <a:endParaRPr lang="en-GB" sz="29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sosceles Triangle 14"/>
          <p:cNvSpPr/>
          <p:nvPr/>
        </p:nvSpPr>
        <p:spPr>
          <a:xfrm rot="17584200">
            <a:off x="1401386" y="5103974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730">
              <a:defRPr/>
            </a:pPr>
            <a:endParaRPr lang="en-GB" sz="29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rot="17584200">
            <a:off x="4414966" y="1164622"/>
            <a:ext cx="514703" cy="585345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730">
              <a:defRPr/>
            </a:pPr>
            <a:endParaRPr lang="en-GB" sz="2995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4466" y="665351"/>
            <a:ext cx="721966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nguyên thủy - TK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X)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2235" y="122555"/>
            <a:ext cx="12014835" cy="6089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Xem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video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liệt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kê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công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trình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văn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555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hóa</a:t>
            </a:r>
            <a:r>
              <a:rPr 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vi-VN" altLang="en-US" sz="3555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tiêu biểu ở Hà Nội?</a:t>
            </a:r>
            <a:endParaRPr lang="vi-VN" altLang="en-US" sz="3555" kern="1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yt1s.com - Tìm hiểu Thủ Đô qua 10 Di tích lịch sử Hà Nội NỔI TIẾNG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9175" y="890905"/>
            <a:ext cx="10107295" cy="5897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74469" y="28701"/>
            <a:ext cx="3360025" cy="2703936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1. </a:t>
            </a:r>
            <a:r>
              <a:rPr lang="en-US" sz="4000" dirty="0" err="1">
                <a:solidFill>
                  <a:srgbClr val="FFFFFF"/>
                </a:solidFill>
              </a:rPr>
              <a:t>Điểm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chung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của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các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công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trình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trên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là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gì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vi-VN" sz="4000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0" r="-1" b="4601"/>
          <a:stretch>
            <a:fillRect/>
          </a:stretch>
        </p:blipFill>
        <p:spPr bwMode="auto">
          <a:xfrm>
            <a:off x="6900497" y="2016122"/>
            <a:ext cx="2539721" cy="16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20000" t="15402" r="19366" b="12540"/>
          <a:stretch>
            <a:fillRect/>
          </a:stretch>
        </p:blipFill>
        <p:spPr>
          <a:xfrm>
            <a:off x="4147709" y="3805881"/>
            <a:ext cx="2383720" cy="1677447"/>
          </a:xfrm>
          <a:prstGeom prst="rect">
            <a:avLst/>
          </a:prstGeom>
        </p:spPr>
      </p:pic>
      <p:pic>
        <p:nvPicPr>
          <p:cNvPr id="17" name="Picture 4" descr="Tìm hiểu về Hồ Hoàn Kiếm (Hồ Gươm) ở Hà Nội - Vntrip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b="4071"/>
          <a:stretch>
            <a:fillRect/>
          </a:stretch>
        </p:blipFill>
        <p:spPr bwMode="auto">
          <a:xfrm>
            <a:off x="6900497" y="3805881"/>
            <a:ext cx="2532482" cy="16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Đường nối Thẳng 21"/>
          <p:cNvCxnSpPr/>
          <p:nvPr/>
        </p:nvCxnSpPr>
        <p:spPr>
          <a:xfrm>
            <a:off x="6613071" y="116728"/>
            <a:ext cx="0" cy="673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/>
          <p:cNvCxnSpPr/>
          <p:nvPr/>
        </p:nvCxnSpPr>
        <p:spPr>
          <a:xfrm>
            <a:off x="9456989" y="73571"/>
            <a:ext cx="0" cy="673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Thành cổ Cổ Loa - điểm tham quan, du lịch độc đáo của Thủ đô - Tổng cục Du 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7709" y="2016122"/>
            <a:ext cx="2401297" cy="167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901" y="116728"/>
            <a:ext cx="2539721" cy="1735357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823" y="135881"/>
            <a:ext cx="2499129" cy="1880241"/>
          </a:xfrm>
          <a:prstGeom prst="rect">
            <a:avLst/>
          </a:prstGeom>
        </p:spPr>
      </p:pic>
      <p:pic>
        <p:nvPicPr>
          <p:cNvPr id="35" name="Hình ảnh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775" y="1970988"/>
            <a:ext cx="2647948" cy="2190465"/>
          </a:xfrm>
          <a:prstGeom prst="rect">
            <a:avLst/>
          </a:prstGeom>
        </p:spPr>
      </p:pic>
      <p:sp>
        <p:nvSpPr>
          <p:cNvPr id="36" name="Tiêu đề 1"/>
          <p:cNvSpPr txBox="1"/>
          <p:nvPr/>
        </p:nvSpPr>
        <p:spPr>
          <a:xfrm>
            <a:off x="111791" y="2791959"/>
            <a:ext cx="3360025" cy="270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</a:rPr>
              <a:t>2. </a:t>
            </a:r>
            <a:r>
              <a:rPr lang="en-US" sz="4000" dirty="0" err="1">
                <a:solidFill>
                  <a:srgbClr val="FFFFFF"/>
                </a:solidFill>
              </a:rPr>
              <a:t>Điểm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khác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nhau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trong</a:t>
            </a:r>
            <a:r>
              <a:rPr lang="en-US" sz="4000" dirty="0">
                <a:solidFill>
                  <a:srgbClr val="FFFFFF"/>
                </a:solidFill>
              </a:rPr>
              <a:t> 3 </a:t>
            </a:r>
            <a:r>
              <a:rPr lang="en-US" sz="4000" dirty="0" err="1">
                <a:solidFill>
                  <a:srgbClr val="FFFFFF"/>
                </a:solidFill>
              </a:rPr>
              <a:t>cột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công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trình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trên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là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gì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vi-VN" sz="40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huê Văn các: Biểu tượng và nguồn gốc - Báo Công an Nhân dân điện t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62" y="135881"/>
            <a:ext cx="2304704" cy="17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ũi tên: Trái-Phải-Lên 2"/>
          <p:cNvSpPr/>
          <p:nvPr/>
        </p:nvSpPr>
        <p:spPr>
          <a:xfrm rot="10800000">
            <a:off x="4294771" y="5575321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6"/>
          <p:cNvSpPr/>
          <p:nvPr/>
        </p:nvSpPr>
        <p:spPr>
          <a:xfrm>
            <a:off x="4236720" y="5951855"/>
            <a:ext cx="2292985" cy="81089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6732905" y="5890260"/>
            <a:ext cx="2507615" cy="87185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9509125" y="5015865"/>
            <a:ext cx="2682875" cy="87439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ũi tên: Trái-Phải-Lên 8"/>
          <p:cNvSpPr/>
          <p:nvPr/>
        </p:nvSpPr>
        <p:spPr>
          <a:xfrm rot="10800000">
            <a:off x="7018605" y="5595640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Mũi tên: Trái-Phải-Lên 10"/>
          <p:cNvSpPr/>
          <p:nvPr/>
        </p:nvSpPr>
        <p:spPr>
          <a:xfrm rot="10800000">
            <a:off x="9735486" y="4567655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4" grpId="0" bldLvl="0" animBg="1"/>
      <p:bldP spid="6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315" y="63630"/>
            <a:ext cx="4466340" cy="74814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005" y="1373997"/>
            <a:ext cx="3161489" cy="117765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3919" y="1573229"/>
            <a:ext cx="4043006" cy="93265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6529" y="1387527"/>
            <a:ext cx="3083116" cy="1150596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940"/>
            <a:ext cx="3963670" cy="3246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15" y="3202940"/>
            <a:ext cx="4043045" cy="32467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3202940"/>
            <a:ext cx="4018915" cy="3246755"/>
          </a:xfrm>
          <a:prstGeom prst="rect">
            <a:avLst/>
          </a:prstGeom>
        </p:spPr>
      </p:pic>
      <p:sp>
        <p:nvSpPr>
          <p:cNvPr id="15" name="Arrow: Down 14"/>
          <p:cNvSpPr/>
          <p:nvPr/>
        </p:nvSpPr>
        <p:spPr>
          <a:xfrm>
            <a:off x="1727749" y="2574270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/>
          <p:cNvSpPr/>
          <p:nvPr/>
        </p:nvSpPr>
        <p:spPr>
          <a:xfrm>
            <a:off x="6000420" y="2574271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/>
          <p:cNvSpPr/>
          <p:nvPr/>
        </p:nvSpPr>
        <p:spPr>
          <a:xfrm>
            <a:off x="10083085" y="2574270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2" idx="2"/>
            <a:endCxn id="7" idx="0"/>
          </p:cNvCxnSpPr>
          <p:nvPr/>
        </p:nvCxnSpPr>
        <p:spPr>
          <a:xfrm flipH="1">
            <a:off x="1727750" y="811775"/>
            <a:ext cx="4367735" cy="562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  <a:endCxn id="9" idx="0"/>
          </p:cNvCxnSpPr>
          <p:nvPr/>
        </p:nvCxnSpPr>
        <p:spPr>
          <a:xfrm>
            <a:off x="6095485" y="811775"/>
            <a:ext cx="4082602" cy="575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" idx="2"/>
            <a:endCxn id="8" idx="0"/>
          </p:cNvCxnSpPr>
          <p:nvPr/>
        </p:nvCxnSpPr>
        <p:spPr>
          <a:xfrm flipH="1">
            <a:off x="6095422" y="811775"/>
            <a:ext cx="63" cy="76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144" y="620358"/>
            <a:ext cx="6946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Di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012" y="1722719"/>
            <a:ext cx="961924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2919" y="3252540"/>
            <a:ext cx="9793434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8287840">
            <a:off x="169921" y="-232840"/>
            <a:ext cx="1339568" cy="2439664"/>
            <a:chOff x="903019" y="3403687"/>
            <a:chExt cx="1584175" cy="3061053"/>
          </a:xfrm>
          <a:solidFill>
            <a:schemeClr val="accent6"/>
          </a:solidFill>
        </p:grpSpPr>
        <p:sp>
          <p:nvSpPr>
            <p:cNvPr id="9" name="Trapezoid 8"/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03019" y="3403687"/>
              <a:ext cx="1584175" cy="2282988"/>
              <a:chOff x="967240" y="3289369"/>
              <a:chExt cx="1100200" cy="1585520"/>
            </a:xfrm>
            <a:grpFill/>
          </p:grpSpPr>
          <p:sp>
            <p:nvSpPr>
              <p:cNvPr id="11" name="Freeform 3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" name="Freeform 18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8" name="Rectangle 16"/>
          <p:cNvSpPr/>
          <p:nvPr/>
        </p:nvSpPr>
        <p:spPr>
          <a:xfrm rot="8287840">
            <a:off x="747816" y="948606"/>
            <a:ext cx="421657" cy="305074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4310" y="3339465"/>
            <a:ext cx="52400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Tìm hiểu thủ đô qua </a:t>
            </a:r>
            <a:r>
              <a:rPr lang="vi-VN" sz="3600" b="1" dirty="0" err="1">
                <a:solidFill>
                  <a:srgbClr val="FF0000"/>
                </a:solidFill>
              </a:rPr>
              <a:t>các</a:t>
            </a:r>
            <a:r>
              <a:rPr lang="vi-VN" sz="3600" b="1" dirty="0">
                <a:solidFill>
                  <a:srgbClr val="FF0000"/>
                </a:solidFill>
              </a:rPr>
              <a:t> di </a:t>
            </a:r>
            <a:r>
              <a:rPr lang="vi-VN" sz="3600" b="1" dirty="0" err="1">
                <a:solidFill>
                  <a:srgbClr val="FF0000"/>
                </a:solidFill>
              </a:rPr>
              <a:t>sản</a:t>
            </a:r>
            <a:r>
              <a:rPr lang="vi-VN" sz="3600" b="1" dirty="0">
                <a:solidFill>
                  <a:srgbClr val="FF0000"/>
                </a:solidFill>
              </a:rPr>
              <a:t> văn </a:t>
            </a:r>
            <a:r>
              <a:rPr lang="vi-VN" sz="3600" b="1" dirty="0" err="1">
                <a:solidFill>
                  <a:srgbClr val="FF0000"/>
                </a:solidFill>
              </a:rPr>
              <a:t>hóa</a:t>
            </a:r>
            <a:r>
              <a:rPr lang="vi-VN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 err="1">
                <a:solidFill>
                  <a:srgbClr val="FF0000"/>
                </a:solidFill>
              </a:rPr>
              <a:t>vật</a:t>
            </a:r>
            <a:r>
              <a:rPr lang="vi-VN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 err="1">
                <a:solidFill>
                  <a:srgbClr val="FF0000"/>
                </a:solidFill>
              </a:rPr>
              <a:t>thể</a:t>
            </a:r>
            <a:r>
              <a:rPr lang="vi-VN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 err="1">
                <a:solidFill>
                  <a:srgbClr val="FF0000"/>
                </a:solidFill>
              </a:rPr>
              <a:t>nổi</a:t>
            </a:r>
            <a:r>
              <a:rPr lang="vi-VN" sz="3600" b="1" dirty="0">
                <a:solidFill>
                  <a:srgbClr val="FF0000"/>
                </a:solidFill>
              </a:rPr>
              <a:t> tiếng </a:t>
            </a:r>
            <a:endParaRPr lang="vi-VN" sz="36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7532127">
            <a:off x="546515" y="77715"/>
            <a:ext cx="1200128" cy="1960828"/>
            <a:chOff x="903019" y="3403687"/>
            <a:chExt cx="1584175" cy="3061053"/>
          </a:xfrm>
        </p:grpSpPr>
        <p:sp>
          <p:nvSpPr>
            <p:cNvPr id="7" name="Trapezoid 6"/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03019" y="3403687"/>
              <a:ext cx="1584175" cy="2282988"/>
              <a:chOff x="967240" y="3289369"/>
              <a:chExt cx="1100200" cy="1585520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" name="Freeform 18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12" name="Heptagon 11"/>
          <p:cNvSpPr/>
          <p:nvPr/>
        </p:nvSpPr>
        <p:spPr>
          <a:xfrm>
            <a:off x="3806286" y="2420035"/>
            <a:ext cx="989038" cy="840361"/>
          </a:xfrm>
          <a:prstGeom prst="heptag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#9Slide03 Ample" panose="02000000000000000000" pitchFamily="2" charset="0"/>
              </a:rPr>
              <a:t>2</a:t>
            </a:r>
            <a:endParaRPr lang="en-US" sz="4000" dirty="0">
              <a:latin typeface="#9Slide03 Ampl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7" y="907013"/>
            <a:ext cx="7324928" cy="4821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loud 9"/>
          <p:cNvSpPr/>
          <p:nvPr/>
        </p:nvSpPr>
        <p:spPr>
          <a:xfrm rot="21360000">
            <a:off x="177997" y="1220244"/>
            <a:ext cx="4222120" cy="3035926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với điều gì về Hồ Gươm? </a:t>
            </a:r>
            <a:endParaRPr lang="vi-VN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0166" y="157490"/>
            <a:ext cx="732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 – Trái tim của thủ đô Hà Nội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9523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622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3" grpId="0"/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1754</Words>
  <Application>WPS Presentation</Application>
  <PresentationFormat>Màn hình rộng</PresentationFormat>
  <Paragraphs>101</Paragraphs>
  <Slides>22</Slides>
  <Notes>6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Times New Roman</vt:lpstr>
      <vt:lpstr>Tahoma</vt:lpstr>
      <vt:lpstr>#9Slide03 Ample</vt:lpstr>
      <vt:lpstr>Calibri Light</vt:lpstr>
      <vt:lpstr>Microsoft YaHei</vt:lpstr>
      <vt:lpstr>Arial Unicode MS</vt:lpstr>
      <vt:lpstr>Roboto</vt:lpstr>
      <vt:lpstr>Malgun Gothic</vt:lpstr>
      <vt:lpstr>Office Theme</vt:lpstr>
      <vt:lpstr>GIÁO DỤC ĐỊA PHƯƠNG 6</vt:lpstr>
      <vt:lpstr>Chủ đề 2. Di sản văn hóa vật thể tiêu biểu ở Hà Nội từ thời nguyên thủy đến thế kỉ X </vt:lpstr>
      <vt:lpstr>PowerPoint 演示文稿</vt:lpstr>
      <vt:lpstr>Xem video và liệt kê các công trình văn hóa tiêu biểu ở Hà Nội?</vt:lpstr>
      <vt:lpstr>1. Điểm chung của các công trình trên là gì?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dò:  Tìm hiểu kiến trúc thành Cổ Loa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acer</cp:lastModifiedBy>
  <cp:revision>27</cp:revision>
  <dcterms:created xsi:type="dcterms:W3CDTF">2021-09-03T16:56:00Z</dcterms:created>
  <dcterms:modified xsi:type="dcterms:W3CDTF">2022-10-06T02:50:00Z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FB243CDD74E4438085D0DA1CF565CF65</vt:lpwstr>
  </property>
  <property fmtid="{D5CDD505-2E9C-101B-9397-08002B2CF9AE}" pid="3" name="KSOProductBuildVer">
    <vt:lpwstr>1033-11.2.0.11341</vt:lpwstr>
  </property>
</Properties>
</file>