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30"/>
  </p:notesMasterIdLst>
  <p:sldIdLst>
    <p:sldId id="371" r:id="rId4"/>
    <p:sldId id="372" r:id="rId5"/>
    <p:sldId id="378" r:id="rId6"/>
    <p:sldId id="391" r:id="rId7"/>
    <p:sldId id="392" r:id="rId8"/>
    <p:sldId id="399" r:id="rId9"/>
    <p:sldId id="403" r:id="rId10"/>
    <p:sldId id="393" r:id="rId11"/>
    <p:sldId id="400" r:id="rId12"/>
    <p:sldId id="401" r:id="rId13"/>
    <p:sldId id="402" r:id="rId14"/>
    <p:sldId id="394" r:id="rId15"/>
    <p:sldId id="395" r:id="rId16"/>
    <p:sldId id="406" r:id="rId17"/>
    <p:sldId id="407" r:id="rId18"/>
    <p:sldId id="408" r:id="rId19"/>
    <p:sldId id="405" r:id="rId20"/>
    <p:sldId id="380" r:id="rId21"/>
    <p:sldId id="409" r:id="rId22"/>
    <p:sldId id="413" r:id="rId23"/>
    <p:sldId id="411" r:id="rId24"/>
    <p:sldId id="414" r:id="rId25"/>
    <p:sldId id="373" r:id="rId26"/>
    <p:sldId id="374" r:id="rId27"/>
    <p:sldId id="375" r:id="rId28"/>
    <p:sldId id="35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ED7"/>
    <a:srgbClr val="F4D168"/>
    <a:srgbClr val="70AD47"/>
    <a:srgbClr val="FD7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291" autoAdjust="0"/>
  </p:normalViewPr>
  <p:slideViewPr>
    <p:cSldViewPr snapToGrid="0">
      <p:cViewPr>
        <p:scale>
          <a:sx n="81" d="100"/>
          <a:sy n="81" d="100"/>
        </p:scale>
        <p:origin x="-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4333A-A0BD-43DF-9365-ED70A6809AD8}"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7CB72-0F6D-47E9-8F68-E60C6C8A5A7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B245075-7F5C-4817-B52F-CA0DAFC6391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B245075-7F5C-4817-B52F-CA0DAFC6391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B245075-7F5C-4817-B52F-CA0DAFC6391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bg>
      <p:bgPr>
        <a:gradFill>
          <a:gsLst>
            <a:gs pos="0">
              <a:schemeClr val="bg1"/>
            </a:gs>
            <a:gs pos="100000">
              <a:srgbClr val="90F0FE"/>
            </a:gs>
          </a:gsLst>
          <a:lin ang="5400000" scaled="1"/>
        </a:gradFill>
        <a:effectLst/>
      </p:bgPr>
    </p:bg>
    <p:spTree>
      <p:nvGrpSpPr>
        <p:cNvPr id="1" name=""/>
        <p:cNvGrpSpPr/>
        <p:nvPr/>
      </p:nvGrpSpPr>
      <p:grpSpPr>
        <a:xfrm>
          <a:off x="0" y="0"/>
          <a:ext cx="0" cy="0"/>
          <a:chOff x="0" y="0"/>
          <a:chExt cx="0" cy="0"/>
        </a:xfrm>
      </p:grpSpPr>
      <p:sp>
        <p:nvSpPr>
          <p:cNvPr id="3" name="矩形 2"/>
          <p:cNvSpPr/>
          <p:nvPr userDrawn="1"/>
        </p:nvSpPr>
        <p:spPr>
          <a:xfrm>
            <a:off x="0" y="6474372"/>
            <a:ext cx="12192000" cy="383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userDrawn="1"/>
        </p:nvGrpSpPr>
        <p:grpSpPr>
          <a:xfrm>
            <a:off x="718945" y="343726"/>
            <a:ext cx="333464" cy="343213"/>
            <a:chOff x="1827622" y="1343919"/>
            <a:chExt cx="2304000" cy="2304000"/>
          </a:xfrm>
          <a:solidFill>
            <a:schemeClr val="accent1"/>
          </a:solidFill>
        </p:grpSpPr>
        <p:sp>
          <p:nvSpPr>
            <p:cNvPr id="7" name="椭圆 6"/>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170" b="1">
                <a:solidFill>
                  <a:prstClr val="white"/>
                </a:solidFill>
              </a:endParaRPr>
            </a:p>
          </p:txBody>
        </p:sp>
        <p:sp>
          <p:nvSpPr>
            <p:cNvPr id="8" name="椭圆 7"/>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170" b="1">
                <a:solidFill>
                  <a:prstClr val="white"/>
                </a:solidFill>
              </a:endParaRPr>
            </a:p>
          </p:txBody>
        </p:sp>
      </p:grpSp>
      <p:cxnSp>
        <p:nvCxnSpPr>
          <p:cNvPr id="10" name="直接连接符 9"/>
          <p:cNvCxnSpPr/>
          <p:nvPr userDrawn="1"/>
        </p:nvCxnSpPr>
        <p:spPr>
          <a:xfrm>
            <a:off x="738256" y="795185"/>
            <a:ext cx="1069700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1505" y="256491"/>
            <a:ext cx="1127503" cy="1077391"/>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7553" y="5859516"/>
            <a:ext cx="1275407" cy="998484"/>
          </a:xfrm>
          <a:prstGeom prst="rect">
            <a:avLst/>
          </a:prstGeom>
        </p:spPr>
      </p:pic>
      <p:pic>
        <p:nvPicPr>
          <p:cNvPr id="13" name="图片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7631" y="4580043"/>
            <a:ext cx="3088280" cy="3088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B245075-7F5C-4817-B52F-CA0DAFC6391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B245075-7F5C-4817-B52F-CA0DAFC6391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B245075-7F5C-4817-B52F-CA0DAFC6391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B245075-7F5C-4817-B52F-CA0DAFC6391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B245075-7F5C-4817-B52F-CA0DAFC6391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B245075-7F5C-4817-B52F-CA0DAFC6391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45075-7F5C-4817-B52F-CA0DAFC6391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B245075-7F5C-4817-B52F-CA0DAFC6391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B245075-7F5C-4817-B52F-CA0DAFC6391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B245075-7F5C-4817-B52F-CA0DAFC6391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B245075-7F5C-4817-B52F-CA0DAFC6391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B245075-7F5C-4817-B52F-CA0DAFC6391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自定义版式">
    <p:bg>
      <p:bgPr>
        <a:gradFill>
          <a:gsLst>
            <a:gs pos="0">
              <a:schemeClr val="bg1"/>
            </a:gs>
            <a:gs pos="100000">
              <a:srgbClr val="90F0FE"/>
            </a:gs>
          </a:gsLst>
          <a:lin ang="5400000" scaled="1"/>
        </a:gradFill>
        <a:effectLst/>
      </p:bgPr>
    </p:bg>
    <p:spTree>
      <p:nvGrpSpPr>
        <p:cNvPr id="1" name=""/>
        <p:cNvGrpSpPr/>
        <p:nvPr/>
      </p:nvGrpSpPr>
      <p:grpSpPr>
        <a:xfrm>
          <a:off x="0" y="0"/>
          <a:ext cx="0" cy="0"/>
          <a:chOff x="0" y="0"/>
          <a:chExt cx="0" cy="0"/>
        </a:xfrm>
      </p:grpSpPr>
      <p:sp>
        <p:nvSpPr>
          <p:cNvPr id="3" name="矩形 2"/>
          <p:cNvSpPr/>
          <p:nvPr userDrawn="1"/>
        </p:nvSpPr>
        <p:spPr>
          <a:xfrm>
            <a:off x="0" y="6474372"/>
            <a:ext cx="12192000" cy="383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userDrawn="1"/>
        </p:nvGrpSpPr>
        <p:grpSpPr>
          <a:xfrm>
            <a:off x="718945" y="343726"/>
            <a:ext cx="333464" cy="343213"/>
            <a:chOff x="1827622" y="1343919"/>
            <a:chExt cx="2304000" cy="2304000"/>
          </a:xfrm>
          <a:solidFill>
            <a:schemeClr val="accent1"/>
          </a:solidFill>
        </p:grpSpPr>
        <p:sp>
          <p:nvSpPr>
            <p:cNvPr id="7" name="椭圆 6"/>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170" b="1">
                <a:solidFill>
                  <a:prstClr val="white"/>
                </a:solidFill>
              </a:endParaRPr>
            </a:p>
          </p:txBody>
        </p:sp>
        <p:sp>
          <p:nvSpPr>
            <p:cNvPr id="8" name="椭圆 7"/>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170" b="1">
                <a:solidFill>
                  <a:prstClr val="white"/>
                </a:solidFill>
              </a:endParaRPr>
            </a:p>
          </p:txBody>
        </p:sp>
      </p:grpSp>
      <p:cxnSp>
        <p:nvCxnSpPr>
          <p:cNvPr id="10" name="直接连接符 9"/>
          <p:cNvCxnSpPr/>
          <p:nvPr userDrawn="1"/>
        </p:nvCxnSpPr>
        <p:spPr>
          <a:xfrm>
            <a:off x="738256" y="795185"/>
            <a:ext cx="1069700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1505" y="256491"/>
            <a:ext cx="1127503" cy="1077391"/>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7553" y="5859516"/>
            <a:ext cx="1275407" cy="998484"/>
          </a:xfrm>
          <a:prstGeom prst="rect">
            <a:avLst/>
          </a:prstGeom>
        </p:spPr>
      </p:pic>
      <p:pic>
        <p:nvPicPr>
          <p:cNvPr id="13" name="图片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7631" y="4580043"/>
            <a:ext cx="3088280" cy="3088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B245075-7F5C-4817-B52F-CA0DAFC6391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B245075-7F5C-4817-B52F-CA0DAFC6391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B245075-7F5C-4817-B52F-CA0DAFC6391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B245075-7F5C-4817-B52F-CA0DAFC6391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45075-7F5C-4817-B52F-CA0DAFC6391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B245075-7F5C-4817-B52F-CA0DAFC6391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B245075-7F5C-4817-B52F-CA0DAFC6391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2CC9A-E1E7-4EAB-AA19-E6838438A86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45075-7F5C-4817-B52F-CA0DAFC6391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2CC9A-E1E7-4EAB-AA19-E6838438A86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45075-7F5C-4817-B52F-CA0DAFC6391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2CC9A-E1E7-4EAB-AA19-E6838438A86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2.jpeg"/><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8.jpeg"/><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vi.wikipedia.org/wiki/H%E1%BB%99i_%C4%91%E1%BB%93ng_Di_s%E1%BA%A3n_v%C4%83n_h%C3%B3a_Qu%E1%BB%91c_gi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sketchy line"/>
          <p:cNvSpPr>
            <a:spLocks noGrp="1" noRot="1" noChangeAspect="1" noMove="1" noResize="1" noEditPoints="1" noAdjustHandles="1" noChangeArrowheads="1" noChangeShapeType="1" noTextEdit="1"/>
          </p:cNvSpPr>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ành Cổ Loa"/>
          <p:cNvPicPr>
            <a:picLocks noChangeAspect="1" noChangeArrowheads="1"/>
          </p:cNvPicPr>
          <p:nvPr/>
        </p:nvPicPr>
        <p:blipFill rotWithShape="1">
          <a:blip r:embed="rId1">
            <a:extLst>
              <a:ext uri="{28A0092B-C50C-407E-A947-70E740481C1C}">
                <a14:useLocalDpi xmlns:a14="http://schemas.microsoft.com/office/drawing/2010/main" val="0"/>
              </a:ext>
            </a:extLst>
          </a:blip>
          <a:srcRect l="26857" r="8446" b="-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890" y="262890"/>
            <a:ext cx="5175885" cy="1986280"/>
          </a:xfrm>
          <a:prstGeom prst="rect">
            <a:avLst/>
          </a:prstGeom>
          <a:noFill/>
        </p:spPr>
        <p:txBody>
          <a:bodyPr wrap="square" rtlCol="0">
            <a:spAutoFit/>
          </a:bodyPr>
          <a:lstStyle/>
          <a:p>
            <a:pPr algn="ctr">
              <a:lnSpc>
                <a:spcPct val="110000"/>
              </a:lnSpc>
            </a:pPr>
            <a:r>
              <a:rPr lang="en-US" sz="2800" b="1" u="sng" dirty="0" err="1">
                <a:solidFill>
                  <a:srgbClr val="0070C0"/>
                </a:solidFill>
                <a:latin typeface="Times New Roman" panose="02020603050405020304" pitchFamily="18" charset="0"/>
                <a:cs typeface="Times New Roman" panose="02020603050405020304" pitchFamily="18" charset="0"/>
              </a:rPr>
              <a:t>Tiết</a:t>
            </a:r>
            <a:r>
              <a:rPr lang="en-US" sz="2800" b="1" u="sng" dirty="0">
                <a:solidFill>
                  <a:srgbClr val="0070C0"/>
                </a:solidFill>
                <a:latin typeface="Times New Roman" panose="02020603050405020304" pitchFamily="18" charset="0"/>
                <a:cs typeface="Times New Roman" panose="02020603050405020304" pitchFamily="18" charset="0"/>
              </a:rPr>
              <a:t> </a:t>
            </a:r>
            <a:r>
              <a:rPr lang="en-US" sz="2800" b="1" u="sng" dirty="0" smtClean="0">
                <a:solidFill>
                  <a:srgbClr val="0070C0"/>
                </a:solidFill>
                <a:latin typeface="Times New Roman" panose="02020603050405020304" pitchFamily="18" charset="0"/>
                <a:cs typeface="Times New Roman" panose="02020603050405020304" pitchFamily="18" charset="0"/>
              </a:rPr>
              <a:t>7</a:t>
            </a:r>
            <a:r>
              <a:rPr lang="vi-VN" altLang="en-US" sz="2800" b="1" u="sng" dirty="0" smtClean="0">
                <a:solidFill>
                  <a:srgbClr val="0070C0"/>
                </a:solidFill>
                <a:latin typeface="Times New Roman" panose="02020603050405020304" pitchFamily="18" charset="0"/>
                <a:cs typeface="Times New Roman" panose="02020603050405020304" pitchFamily="18" charset="0"/>
              </a:rPr>
              <a:t>+8</a:t>
            </a:r>
            <a:r>
              <a:rPr lang="en-US" sz="2800" b="1" dirty="0" smtClean="0">
                <a:solidFill>
                  <a:srgbClr val="0070C0"/>
                </a:solidFill>
                <a:latin typeface="Times New Roman" panose="02020603050405020304" pitchFamily="18" charset="0"/>
                <a:cs typeface="Times New Roman" panose="02020603050405020304" pitchFamily="18" charset="0"/>
              </a:rPr>
              <a:t>: </a:t>
            </a:r>
            <a:endParaRPr lang="en-US" sz="2800" b="1" dirty="0">
              <a:solidFill>
                <a:srgbClr val="0070C0"/>
              </a:solidFill>
              <a:latin typeface="Times New Roman" panose="02020603050405020304" pitchFamily="18" charset="0"/>
              <a:cs typeface="Times New Roman" panose="02020603050405020304" pitchFamily="18" charset="0"/>
            </a:endParaRPr>
          </a:p>
          <a:p>
            <a:pPr algn="ctr">
              <a:lnSpc>
                <a:spcPct val="110000"/>
              </a:lnSpc>
            </a:pPr>
            <a:r>
              <a:rPr lang="vi-VN" sz="2800" b="1" dirty="0">
                <a:solidFill>
                  <a:srgbClr val="FF0000"/>
                </a:solidFill>
              </a:rPr>
              <a:t>NHỮNG BẢO VẬT QUỐC GIA Ở HÀ </a:t>
            </a:r>
            <a:r>
              <a:rPr lang="vi-VN" sz="2800" b="1" dirty="0" smtClean="0">
                <a:solidFill>
                  <a:srgbClr val="FF0000"/>
                </a:solidFill>
              </a:rPr>
              <a:t>NỘI</a:t>
            </a:r>
            <a:r>
              <a:rPr lang="en-US" sz="2800" b="1" dirty="0" smtClean="0">
                <a:solidFill>
                  <a:srgbClr val="FF0000"/>
                </a:solidFill>
              </a:rPr>
              <a:t> </a:t>
            </a:r>
            <a:r>
              <a:rPr lang="vi-VN" sz="2800" b="1" dirty="0" smtClean="0">
                <a:solidFill>
                  <a:srgbClr val="FF0000"/>
                </a:solidFill>
              </a:rPr>
              <a:t>THỜI </a:t>
            </a:r>
            <a:r>
              <a:rPr lang="vi-VN" sz="2800" b="1" dirty="0">
                <a:solidFill>
                  <a:srgbClr val="FF0000"/>
                </a:solidFill>
              </a:rPr>
              <a:t>KÌ VĂN HOÁ ĐÔNG SƠN</a:t>
            </a:r>
            <a:endParaRPr lang="vi-VN" sz="28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descr="Trong-dongp-Hoang-Ha-18"/>
          <p:cNvPicPr>
            <a:picLocks noChangeAspect="1"/>
          </p:cNvPicPr>
          <p:nvPr/>
        </p:nvPicPr>
        <p:blipFill>
          <a:blip r:embed="rId1"/>
          <a:stretch>
            <a:fillRect/>
          </a:stretch>
        </p:blipFill>
        <p:spPr>
          <a:xfrm>
            <a:off x="755015" y="66040"/>
            <a:ext cx="10100310" cy="67252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Trong-dongp-Hoang-Ha-17"/>
          <p:cNvPicPr>
            <a:picLocks noChangeAspect="1"/>
          </p:cNvPicPr>
          <p:nvPr/>
        </p:nvPicPr>
        <p:blipFill>
          <a:blip r:embed="rId1"/>
          <a:stretch>
            <a:fillRect/>
          </a:stretch>
        </p:blipFill>
        <p:spPr>
          <a:xfrm>
            <a:off x="946785" y="635"/>
            <a:ext cx="10299065" cy="68573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descr="Trong-dongp-Hoang-Ha-22"/>
          <p:cNvPicPr>
            <a:picLocks noChangeAspect="1"/>
          </p:cNvPicPr>
          <p:nvPr/>
        </p:nvPicPr>
        <p:blipFill>
          <a:blip r:embed="rId1"/>
          <a:stretch>
            <a:fillRect/>
          </a:stretch>
        </p:blipFill>
        <p:spPr>
          <a:xfrm>
            <a:off x="972820" y="35560"/>
            <a:ext cx="10246360" cy="68224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Picture 11" descr="hoanghadrum.img_0005aw"/>
          <p:cNvPicPr>
            <a:picLocks noChangeAspect="1"/>
          </p:cNvPicPr>
          <p:nvPr/>
        </p:nvPicPr>
        <p:blipFill>
          <a:blip r:embed="rId1"/>
          <a:stretch>
            <a:fillRect/>
          </a:stretch>
        </p:blipFill>
        <p:spPr>
          <a:xfrm>
            <a:off x="70485" y="0"/>
            <a:ext cx="4253865" cy="4018280"/>
          </a:xfrm>
          <a:prstGeom prst="rect">
            <a:avLst/>
          </a:prstGeom>
        </p:spPr>
      </p:pic>
      <p:pic>
        <p:nvPicPr>
          <p:cNvPr id="14" name="Picture 13" descr="hoanghadrum.img_0007b"/>
          <p:cNvPicPr>
            <a:picLocks noChangeAspect="1"/>
          </p:cNvPicPr>
          <p:nvPr/>
        </p:nvPicPr>
        <p:blipFill>
          <a:blip r:embed="rId2"/>
          <a:stretch>
            <a:fillRect/>
          </a:stretch>
        </p:blipFill>
        <p:spPr>
          <a:xfrm>
            <a:off x="3589020" y="4241165"/>
            <a:ext cx="8454390" cy="2553335"/>
          </a:xfrm>
          <a:prstGeom prst="rect">
            <a:avLst/>
          </a:prstGeom>
        </p:spPr>
      </p:pic>
      <p:pic>
        <p:nvPicPr>
          <p:cNvPr id="16" name="Picture 15" descr="hoanghadrum.img_0005c1"/>
          <p:cNvPicPr>
            <a:picLocks noChangeAspect="1"/>
          </p:cNvPicPr>
          <p:nvPr/>
        </p:nvPicPr>
        <p:blipFill>
          <a:blip r:embed="rId3"/>
          <a:stretch>
            <a:fillRect/>
          </a:stretch>
        </p:blipFill>
        <p:spPr>
          <a:xfrm>
            <a:off x="4486910" y="777240"/>
            <a:ext cx="7556500" cy="2463800"/>
          </a:xfrm>
          <a:prstGeom prst="rect">
            <a:avLst/>
          </a:prstGeom>
        </p:spPr>
      </p:pic>
      <p:sp>
        <p:nvSpPr>
          <p:cNvPr id="18" name="TextBox 9"/>
          <p:cNvSpPr txBox="1"/>
          <p:nvPr/>
        </p:nvSpPr>
        <p:spPr>
          <a:xfrm>
            <a:off x="4971415" y="239395"/>
            <a:ext cx="6962775" cy="491490"/>
          </a:xfrm>
          <a:prstGeom prst="rect">
            <a:avLst/>
          </a:prstGeom>
          <a:solidFill>
            <a:schemeClr val="accent2">
              <a:lumMod val="20000"/>
              <a:lumOff val="80000"/>
            </a:schemeClr>
          </a:solidFill>
        </p:spPr>
        <p:txBody>
          <a:bodyPr wrap="square" rtlCol="0">
            <a:spAutoFit/>
          </a:bodyPr>
          <a:p>
            <a:pPr algn="ctr"/>
            <a:r>
              <a:rPr lang="en-US" sz="2600" b="1" dirty="0" smtClean="0">
                <a:solidFill>
                  <a:srgbClr val="FF0000"/>
                </a:solidFill>
                <a:latin typeface="Times New Roman" panose="02020603050405020304" pitchFamily="18" charset="0"/>
                <a:cs typeface="Times New Roman" panose="02020603050405020304" pitchFamily="18" charset="0"/>
              </a:rPr>
              <a:t> </a:t>
            </a:r>
            <a:r>
              <a:rPr lang="vi-VN" altLang="en-US" sz="2600" b="1" dirty="0" smtClean="0">
                <a:solidFill>
                  <a:srgbClr val="FF0000"/>
                </a:solidFill>
                <a:latin typeface="Times New Roman" panose="02020603050405020304" pitchFamily="18" charset="0"/>
                <a:cs typeface="Times New Roman" panose="02020603050405020304" pitchFamily="18" charset="0"/>
              </a:rPr>
              <a:t>Đoàn người nhảy múa khi tổ chức nghi lễ</a:t>
            </a:r>
            <a:endParaRPr lang="vi-VN" altLang="en-US" sz="2600" b="1" dirty="0" smtClean="0">
              <a:solidFill>
                <a:srgbClr val="FF0000"/>
              </a:solidFill>
              <a:latin typeface="Times New Roman" panose="02020603050405020304" pitchFamily="18" charset="0"/>
              <a:cs typeface="Times New Roman" panose="02020603050405020304" pitchFamily="18" charset="0"/>
            </a:endParaRPr>
          </a:p>
        </p:txBody>
      </p:sp>
      <p:sp>
        <p:nvSpPr>
          <p:cNvPr id="19" name="TextBox 9"/>
          <p:cNvSpPr txBox="1"/>
          <p:nvPr/>
        </p:nvSpPr>
        <p:spPr>
          <a:xfrm>
            <a:off x="6324600" y="3680460"/>
            <a:ext cx="3768725" cy="491490"/>
          </a:xfrm>
          <a:prstGeom prst="rect">
            <a:avLst/>
          </a:prstGeom>
          <a:solidFill>
            <a:schemeClr val="accent2">
              <a:lumMod val="20000"/>
              <a:lumOff val="80000"/>
            </a:schemeClr>
          </a:solidFill>
        </p:spPr>
        <p:txBody>
          <a:bodyPr wrap="square" rtlCol="0">
            <a:spAutoFit/>
          </a:bodyPr>
          <a:p>
            <a:pPr algn="ctr"/>
            <a:r>
              <a:rPr lang="en-US" sz="2600" b="1" dirty="0" smtClean="0">
                <a:solidFill>
                  <a:srgbClr val="FF0000"/>
                </a:solidFill>
                <a:latin typeface="Times New Roman" panose="02020603050405020304" pitchFamily="18" charset="0"/>
                <a:cs typeface="Times New Roman" panose="02020603050405020304" pitchFamily="18" charset="0"/>
              </a:rPr>
              <a:t> </a:t>
            </a:r>
            <a:r>
              <a:rPr lang="vi-VN" altLang="en-US" sz="2600" b="1" dirty="0" smtClean="0">
                <a:solidFill>
                  <a:srgbClr val="FF0000"/>
                </a:solidFill>
                <a:latin typeface="Times New Roman" panose="02020603050405020304" pitchFamily="18" charset="0"/>
                <a:cs typeface="Times New Roman" panose="02020603050405020304" pitchFamily="18" charset="0"/>
              </a:rPr>
              <a:t>Lễ hội đua thuyền</a:t>
            </a:r>
            <a:endParaRPr lang="vi-VN" altLang="en-US" sz="2600" b="1" dirty="0" smtClean="0">
              <a:solidFill>
                <a:srgbClr val="FF0000"/>
              </a:solidFill>
              <a:latin typeface="Times New Roman" panose="02020603050405020304" pitchFamily="18" charset="0"/>
              <a:cs typeface="Times New Roman" panose="02020603050405020304" pitchFamily="18" charset="0"/>
            </a:endParaRPr>
          </a:p>
        </p:txBody>
      </p:sp>
      <p:sp>
        <p:nvSpPr>
          <p:cNvPr id="20" name="TextBox 9"/>
          <p:cNvSpPr txBox="1"/>
          <p:nvPr/>
        </p:nvSpPr>
        <p:spPr>
          <a:xfrm>
            <a:off x="650240" y="4241165"/>
            <a:ext cx="2541270" cy="1076325"/>
          </a:xfrm>
          <a:prstGeom prst="rect">
            <a:avLst/>
          </a:prstGeom>
          <a:solidFill>
            <a:schemeClr val="accent2">
              <a:lumMod val="20000"/>
              <a:lumOff val="80000"/>
            </a:schemeClr>
          </a:solidFill>
        </p:spPr>
        <p:txBody>
          <a:bodyPr wrap="square" rtlCol="0">
            <a:spAutoFit/>
          </a:bodyPr>
          <a:p>
            <a:pPr algn="ctr"/>
            <a:r>
              <a:rPr lang="vi-VN" altLang="en-US" sz="3200" b="1" dirty="0">
                <a:solidFill>
                  <a:srgbClr val="FF0000"/>
                </a:solidFill>
                <a:latin typeface="Times New Roman" panose="02020603050405020304" pitchFamily="18" charset="0"/>
                <a:cs typeface="Times New Roman" panose="02020603050405020304" pitchFamily="18" charset="0"/>
              </a:rPr>
              <a:t>Cảnh người giã gạo</a:t>
            </a:r>
            <a:endParaRPr lang="vi-VN"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heckerboard(across)">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7960" y="344170"/>
            <a:ext cx="8021955" cy="6434455"/>
          </a:xfrm>
        </p:spPr>
        <p:txBody>
          <a:bodyPr>
            <a:noAutofit/>
          </a:bodyPr>
          <a:lstStyle/>
          <a:p>
            <a:pPr marL="0" indent="0" algn="ctr">
              <a:buNone/>
            </a:pPr>
            <a:r>
              <a:rPr lang="vi-VN" sz="4000" b="1" dirty="0">
                <a:solidFill>
                  <a:srgbClr val="FF0000"/>
                </a:solidFill>
                <a:latin typeface="+mj-lt"/>
              </a:rPr>
              <a:t>2/ Trống đồng Cổ Loa và bộ sưu tập lưỡi cày đồng</a:t>
            </a:r>
            <a:endParaRPr lang="en-US" sz="4000" dirty="0">
              <a:solidFill>
                <a:srgbClr val="FF0000"/>
              </a:solidFill>
              <a:latin typeface="+mj-lt"/>
            </a:endParaRPr>
          </a:p>
          <a:p>
            <a:pPr marL="0" indent="0" algn="just">
              <a:lnSpc>
                <a:spcPct val="100000"/>
              </a:lnSpc>
              <a:buNone/>
            </a:pPr>
            <a:r>
              <a:rPr lang="vi-VN" sz="3200" b="1" dirty="0">
                <a:solidFill>
                  <a:srgbClr val="0070C0"/>
                </a:solidFill>
                <a:latin typeface="+mj-lt"/>
              </a:rPr>
              <a:t>- Nơi phát hiện: </a:t>
            </a:r>
            <a:endParaRPr lang="vi-VN" sz="3200" b="1" dirty="0">
              <a:solidFill>
                <a:srgbClr val="0070C0"/>
              </a:solidFill>
              <a:latin typeface="+mj-lt"/>
            </a:endParaRPr>
          </a:p>
          <a:p>
            <a:pPr marL="0" indent="0" algn="just">
              <a:lnSpc>
                <a:spcPct val="100000"/>
              </a:lnSpc>
              <a:buNone/>
            </a:pPr>
            <a:r>
              <a:rPr lang="vi-VN" sz="3200" dirty="0">
                <a:latin typeface="+mj-lt"/>
              </a:rPr>
              <a:t>+ Năm 1982, trong khi làm vườn, một nông dân đã phát hiện trên cánh đồng Mả Tre (Cổ Loa) một chiếc trống đồng trong tư thế nằm ngửa. </a:t>
            </a:r>
            <a:endParaRPr lang="vi-VN" sz="3200" dirty="0">
              <a:latin typeface="+mj-lt"/>
            </a:endParaRPr>
          </a:p>
          <a:p>
            <a:pPr marL="0" indent="0" algn="just">
              <a:lnSpc>
                <a:spcPct val="100000"/>
              </a:lnSpc>
              <a:buNone/>
            </a:pPr>
            <a:r>
              <a:rPr lang="vi-VN" sz="3200" dirty="0">
                <a:latin typeface="+mj-lt"/>
              </a:rPr>
              <a:t>+ Bên trong chứa &gt;200 hiện vật bằng đồng khác gồm công cụ lao động, vũ khí, nhạc khí, đồ dùng sinh </a:t>
            </a:r>
            <a:r>
              <a:rPr lang="vi-VN" sz="3200" dirty="0">
                <a:latin typeface="+mj-lt"/>
              </a:rPr>
              <a:t>hoạt...</a:t>
            </a:r>
            <a:endParaRPr lang="vi-VN" sz="3200" dirty="0">
              <a:latin typeface="+mj-lt"/>
            </a:endParaRPr>
          </a:p>
          <a:p>
            <a:pPr marL="0" indent="0" algn="just">
              <a:lnSpc>
                <a:spcPct val="100000"/>
              </a:lnSpc>
              <a:buNone/>
            </a:pPr>
            <a:r>
              <a:rPr lang="vi-VN" altLang="en-US" sz="3200" b="1" dirty="0">
                <a:solidFill>
                  <a:srgbClr val="0070C0"/>
                </a:solidFill>
                <a:latin typeface="+mj-lt"/>
              </a:rPr>
              <a:t>- Niên đại:</a:t>
            </a:r>
            <a:r>
              <a:rPr lang="vi-VN" altLang="en-US" sz="3200" dirty="0">
                <a:latin typeface="+mj-lt"/>
              </a:rPr>
              <a:t> thuộc văn hóa Đông </a:t>
            </a:r>
            <a:r>
              <a:rPr lang="vi-VN" altLang="en-US" sz="3200" dirty="0">
                <a:latin typeface="+mj-lt"/>
              </a:rPr>
              <a:t>Sơn (cách ngày nay hơn 2000 năm).</a:t>
            </a:r>
            <a:endParaRPr lang="vi-VN" altLang="en-US" sz="3200" dirty="0">
              <a:latin typeface="+mj-lt"/>
            </a:endParaRPr>
          </a:p>
        </p:txBody>
      </p:sp>
      <p:sp>
        <p:nvSpPr>
          <p:cNvPr id="5" name="TextBox 4"/>
          <p:cNvSpPr txBox="1"/>
          <p:nvPr/>
        </p:nvSpPr>
        <p:spPr>
          <a:xfrm>
            <a:off x="242911" y="2961103"/>
            <a:ext cx="2567354" cy="368300"/>
          </a:xfrm>
          <a:prstGeom prst="rect">
            <a:avLst/>
          </a:prstGeom>
          <a:noFill/>
          <a:ln>
            <a:solidFill>
              <a:srgbClr val="00B050"/>
            </a:solidFill>
          </a:ln>
        </p:spPr>
        <p:txBody>
          <a:bodyPr wrap="square" rtlCol="0">
            <a:spAutoFit/>
          </a:bodyPr>
          <a:lstStyle/>
          <a:p>
            <a:pPr algn="ctr"/>
            <a:r>
              <a:rPr lang="en-US" dirty="0" err="1" smtClean="0">
                <a:solidFill>
                  <a:srgbClr val="FF0000"/>
                </a:solidFill>
              </a:rPr>
              <a:t>Trống</a:t>
            </a:r>
            <a:r>
              <a:rPr lang="en-US" dirty="0" smtClean="0">
                <a:solidFill>
                  <a:srgbClr val="FF0000"/>
                </a:solidFill>
              </a:rPr>
              <a:t> </a:t>
            </a:r>
            <a:r>
              <a:rPr lang="en-US" dirty="0" err="1" smtClean="0">
                <a:solidFill>
                  <a:srgbClr val="FF0000"/>
                </a:solidFill>
              </a:rPr>
              <a:t>đồng</a:t>
            </a:r>
            <a:r>
              <a:rPr lang="vi-VN" altLang="en-US" dirty="0" err="1" smtClean="0">
                <a:solidFill>
                  <a:srgbClr val="FF0000"/>
                </a:solidFill>
              </a:rPr>
              <a:t> Cổ </a:t>
            </a:r>
            <a:r>
              <a:rPr lang="vi-VN" altLang="en-US" dirty="0" err="1" smtClean="0">
                <a:solidFill>
                  <a:srgbClr val="FF0000"/>
                </a:solidFill>
              </a:rPr>
              <a:t>Loa</a:t>
            </a:r>
            <a:endParaRPr lang="vi-VN" altLang="en-US" dirty="0" err="1" smtClean="0">
              <a:solidFill>
                <a:srgbClr val="FF0000"/>
              </a:solidFill>
            </a:endParaRPr>
          </a:p>
        </p:txBody>
      </p:sp>
      <p:pic>
        <p:nvPicPr>
          <p:cNvPr id="2" name="Picture 1" descr="img-1305"/>
          <p:cNvPicPr>
            <a:picLocks noChangeAspect="1"/>
          </p:cNvPicPr>
          <p:nvPr/>
        </p:nvPicPr>
        <p:blipFill>
          <a:blip r:embed="rId1"/>
          <a:stretch>
            <a:fillRect/>
          </a:stretch>
        </p:blipFill>
        <p:spPr>
          <a:xfrm>
            <a:off x="62865" y="74295"/>
            <a:ext cx="3719195" cy="2481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ontent Placeholder 3"/>
          <p:cNvSpPr>
            <a:spLocks noGrp="1"/>
          </p:cNvSpPr>
          <p:nvPr>
            <p:ph idx="1"/>
          </p:nvPr>
        </p:nvSpPr>
        <p:spPr>
          <a:xfrm>
            <a:off x="366395" y="236220"/>
            <a:ext cx="11612245" cy="6386195"/>
          </a:xfrm>
        </p:spPr>
        <p:txBody>
          <a:bodyPr>
            <a:noAutofit/>
          </a:bodyPr>
          <a:p>
            <a:pPr marL="0" indent="0" algn="just">
              <a:lnSpc>
                <a:spcPct val="90000"/>
              </a:lnSpc>
              <a:buNone/>
            </a:pPr>
            <a:r>
              <a:rPr lang="vi-VN" sz="3300" b="1" dirty="0">
                <a:solidFill>
                  <a:srgbClr val="0070C0"/>
                </a:solidFill>
                <a:latin typeface="+mj-lt"/>
              </a:rPr>
              <a:t>- Đặc điểm hoa văn trang </a:t>
            </a:r>
            <a:r>
              <a:rPr lang="vi-VN" sz="3300" b="1" dirty="0">
                <a:solidFill>
                  <a:srgbClr val="0070C0"/>
                </a:solidFill>
                <a:latin typeface="+mj-lt"/>
              </a:rPr>
              <a:t>trí: </a:t>
            </a:r>
            <a:endParaRPr lang="vi-VN" sz="3300" b="1" dirty="0">
              <a:solidFill>
                <a:srgbClr val="0070C0"/>
              </a:solidFill>
              <a:latin typeface="+mj-lt"/>
            </a:endParaRPr>
          </a:p>
          <a:p>
            <a:pPr marL="0" indent="0" algn="just">
              <a:lnSpc>
                <a:spcPct val="90000"/>
              </a:lnSpc>
              <a:buNone/>
            </a:pPr>
            <a:r>
              <a:rPr lang="vi-VN" sz="3300" dirty="0">
                <a:latin typeface="+mj-lt"/>
              </a:rPr>
              <a:t>+ Trên mặt trống, ở chính giữa có hình ngôi sao nổi với 14 cánh. Họa tiết lông công xen giữa các </a:t>
            </a:r>
            <a:r>
              <a:rPr lang="vi-VN" sz="3300" dirty="0">
                <a:latin typeface="+mj-lt"/>
              </a:rPr>
              <a:t>cánh. </a:t>
            </a:r>
            <a:endParaRPr lang="vi-VN" sz="3300" dirty="0">
              <a:latin typeface="+mj-lt"/>
            </a:endParaRPr>
          </a:p>
          <a:p>
            <a:pPr marL="0" indent="0" algn="just">
              <a:lnSpc>
                <a:spcPct val="90000"/>
              </a:lnSpc>
              <a:buNone/>
            </a:pPr>
            <a:r>
              <a:rPr lang="vi-VN" sz="3300" dirty="0">
                <a:latin typeface="+mj-lt"/>
              </a:rPr>
              <a:t>+ Bao quanh ngôi sao là 15 vành hoa văn, khắc họa hình chim, mái nhà, đánh trống, lễ cầu mùa, sinh </a:t>
            </a:r>
            <a:r>
              <a:rPr lang="vi-VN" sz="3300" dirty="0">
                <a:latin typeface="+mj-lt"/>
              </a:rPr>
              <a:t>hoạt...</a:t>
            </a:r>
            <a:endParaRPr lang="vi-VN" sz="3300" dirty="0">
              <a:latin typeface="+mj-lt"/>
            </a:endParaRPr>
          </a:p>
          <a:p>
            <a:pPr marL="0" indent="0" algn="just">
              <a:lnSpc>
                <a:spcPct val="90000"/>
              </a:lnSpc>
              <a:buNone/>
            </a:pPr>
            <a:r>
              <a:rPr lang="vi-VN" sz="3300" b="1" dirty="0">
                <a:solidFill>
                  <a:srgbClr val="0070C0"/>
                </a:solidFill>
                <a:latin typeface="+mj-lt"/>
              </a:rPr>
              <a:t>- Ý nghĩa:</a:t>
            </a:r>
            <a:endParaRPr lang="vi-VN" sz="3300" b="1" dirty="0">
              <a:solidFill>
                <a:srgbClr val="0070C0"/>
              </a:solidFill>
              <a:latin typeface="+mj-lt"/>
            </a:endParaRPr>
          </a:p>
          <a:p>
            <a:pPr marL="0" indent="0" algn="just">
              <a:lnSpc>
                <a:spcPct val="90000"/>
              </a:lnSpc>
              <a:buNone/>
            </a:pPr>
            <a:r>
              <a:rPr lang="vi-VN" sz="3300" dirty="0">
                <a:latin typeface="+mj-lt"/>
              </a:rPr>
              <a:t>+ Bố cục hoa văn trên mặt trống giống với trống Ngọc Lũ và Hoàng Hạ nhưng số vành hoa văn và loại hoa </a:t>
            </a:r>
            <a:r>
              <a:rPr lang="vi-VN" sz="3300" dirty="0">
                <a:latin typeface="+mj-lt"/>
              </a:rPr>
              <a:t>văn có phần đơn giản </a:t>
            </a:r>
            <a:r>
              <a:rPr lang="vi-VN" sz="3300" dirty="0">
                <a:latin typeface="+mj-lt"/>
              </a:rPr>
              <a:t>hơn.</a:t>
            </a:r>
            <a:endParaRPr lang="vi-VN" sz="3300" dirty="0">
              <a:latin typeface="+mj-lt"/>
            </a:endParaRPr>
          </a:p>
          <a:p>
            <a:pPr marL="0" indent="0" algn="just">
              <a:lnSpc>
                <a:spcPct val="90000"/>
              </a:lnSpc>
              <a:buNone/>
            </a:pPr>
            <a:r>
              <a:rPr lang="vi-VN" sz="3300" dirty="0">
                <a:latin typeface="+mj-lt"/>
                <a:sym typeface="+mn-ea"/>
              </a:rPr>
              <a:t>+ Là chiếc trống đầu tiên có minh văn (chữ khắc).</a:t>
            </a:r>
            <a:endParaRPr lang="vi-VN" sz="3300" dirty="0">
              <a:latin typeface="+mj-lt"/>
            </a:endParaRPr>
          </a:p>
          <a:p>
            <a:pPr marL="0" indent="0" algn="just">
              <a:lnSpc>
                <a:spcPct val="100000"/>
              </a:lnSpc>
              <a:buNone/>
            </a:pPr>
            <a:r>
              <a:rPr lang="vi-VN" sz="3300" b="1" dirty="0">
                <a:solidFill>
                  <a:srgbClr val="0070C0"/>
                </a:solidFill>
                <a:latin typeface="+mj-lt"/>
              </a:rPr>
              <a:t>=&gt; Năm 2015, trống đồng Cổ Loa và bộ lưỡi cày </a:t>
            </a:r>
            <a:r>
              <a:rPr lang="vi-VN" sz="3300" b="1" dirty="0">
                <a:solidFill>
                  <a:srgbClr val="0070C0"/>
                </a:solidFill>
                <a:latin typeface="+mj-lt"/>
              </a:rPr>
              <a:t>đồng được công nhận là Bảo vật quốc gia  (tr</a:t>
            </a:r>
            <a:r>
              <a:rPr lang="vi-VN" sz="3300" b="1" dirty="0">
                <a:solidFill>
                  <a:srgbClr val="0070C0"/>
                </a:solidFill>
                <a:latin typeface="+mj-lt"/>
              </a:rPr>
              <a:t>ưng bày tại Bảo tàng Lịch sử Quốc gia - Hà Nội)</a:t>
            </a:r>
            <a:endParaRPr lang="vi-VN" sz="3300" b="1" dirty="0">
              <a:solidFill>
                <a:srgbClr val="0070C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heckerboard(across)">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heckerboard(across)">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00710" y="5426710"/>
            <a:ext cx="11242040" cy="1308735"/>
          </a:xfrm>
          <a:prstGeom prst="rect">
            <a:avLst/>
          </a:prstGeom>
          <a:noFill/>
        </p:spPr>
        <p:txBody>
          <a:bodyPr wrap="square" rtlCol="0" anchor="t">
            <a:spAutoFit/>
          </a:bodyPr>
          <a:p>
            <a:pPr algn="just">
              <a:lnSpc>
                <a:spcPct val="110000"/>
              </a:lnSpc>
            </a:pPr>
            <a:r>
              <a:rPr lang="en-US" sz="2400">
                <a:solidFill>
                  <a:srgbClr val="002060"/>
                </a:solidFill>
              </a:rPr>
              <a:t>Mặt trong chân trống có khắc chìm một dòng chữ Hán, được phiên âm là "Tây Vu tập bát cổ, trọng lưỡng cá bách bát thập nhất cân", theo TS. Nguyễn Việt có thể dịch là “Trống thứ 48 của bộ Tây Vu, nặng hai trăm tám mươi mốt cân”.</a:t>
            </a:r>
            <a:endParaRPr lang="en-US" sz="2400">
              <a:solidFill>
                <a:srgbClr val="002060"/>
              </a:solidFill>
            </a:endParaRPr>
          </a:p>
        </p:txBody>
      </p:sp>
      <p:pic>
        <p:nvPicPr>
          <p:cNvPr id="5" name="Picture 4" descr="image_16"/>
          <p:cNvPicPr>
            <a:picLocks noChangeAspect="1"/>
          </p:cNvPicPr>
          <p:nvPr/>
        </p:nvPicPr>
        <p:blipFill>
          <a:blip r:embed="rId1"/>
          <a:stretch>
            <a:fillRect/>
          </a:stretch>
        </p:blipFill>
        <p:spPr>
          <a:xfrm>
            <a:off x="600710" y="325755"/>
            <a:ext cx="2733040" cy="4860925"/>
          </a:xfrm>
          <a:prstGeom prst="rect">
            <a:avLst/>
          </a:prstGeom>
        </p:spPr>
      </p:pic>
      <p:pic>
        <p:nvPicPr>
          <p:cNvPr id="9" name="Picture 8" descr="2427766819_5f5952d26f"/>
          <p:cNvPicPr>
            <a:picLocks noChangeAspect="1"/>
          </p:cNvPicPr>
          <p:nvPr/>
        </p:nvPicPr>
        <p:blipFill>
          <a:blip r:embed="rId2"/>
          <a:stretch>
            <a:fillRect/>
          </a:stretch>
        </p:blipFill>
        <p:spPr>
          <a:xfrm>
            <a:off x="5478780" y="731520"/>
            <a:ext cx="5118100" cy="4616450"/>
          </a:xfrm>
          <a:prstGeom prst="rect">
            <a:avLst/>
          </a:prstGeom>
        </p:spPr>
      </p:pic>
      <p:sp>
        <p:nvSpPr>
          <p:cNvPr id="11" name="Text Box 10"/>
          <p:cNvSpPr txBox="1"/>
          <p:nvPr/>
        </p:nvSpPr>
        <p:spPr>
          <a:xfrm>
            <a:off x="5586730" y="147955"/>
            <a:ext cx="5010150" cy="583565"/>
          </a:xfrm>
          <a:prstGeom prst="rect">
            <a:avLst/>
          </a:prstGeom>
          <a:noFill/>
        </p:spPr>
        <p:txBody>
          <a:bodyPr wrap="square" rtlCol="0" anchor="t">
            <a:spAutoFit/>
          </a:bodyPr>
          <a:p>
            <a:pPr algn="ctr"/>
            <a:r>
              <a:rPr lang="en-US" sz="3200" b="1">
                <a:solidFill>
                  <a:srgbClr val="C00000"/>
                </a:solidFill>
              </a:rPr>
              <a:t>Vũ khí Đông Sơn</a:t>
            </a:r>
            <a:endParaRPr lang="en-US" sz="32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trong hoang ha"/>
          <p:cNvPicPr>
            <a:picLocks noChangeAspect="1"/>
          </p:cNvPicPr>
          <p:nvPr/>
        </p:nvPicPr>
        <p:blipFill>
          <a:blip r:embed="rId1"/>
          <a:stretch>
            <a:fillRect/>
          </a:stretch>
        </p:blipFill>
        <p:spPr>
          <a:xfrm>
            <a:off x="89535" y="382905"/>
            <a:ext cx="6174105" cy="5788025"/>
          </a:xfrm>
          <a:prstGeom prst="rect">
            <a:avLst/>
          </a:prstGeom>
        </p:spPr>
      </p:pic>
      <p:pic>
        <p:nvPicPr>
          <p:cNvPr id="6" name="Picture 5" descr="3bth-1290coloa-banvemat"/>
          <p:cNvPicPr>
            <a:picLocks noChangeAspect="1"/>
          </p:cNvPicPr>
          <p:nvPr/>
        </p:nvPicPr>
        <p:blipFill>
          <a:blip r:embed="rId2"/>
          <a:stretch>
            <a:fillRect/>
          </a:stretch>
        </p:blipFill>
        <p:spPr>
          <a:xfrm>
            <a:off x="5983605" y="382905"/>
            <a:ext cx="6208395" cy="5996940"/>
          </a:xfrm>
          <a:prstGeom prst="rect">
            <a:avLst/>
          </a:prstGeom>
        </p:spPr>
      </p:pic>
      <p:sp>
        <p:nvSpPr>
          <p:cNvPr id="5" name="TextBox 4"/>
          <p:cNvSpPr txBox="1"/>
          <p:nvPr/>
        </p:nvSpPr>
        <p:spPr>
          <a:xfrm>
            <a:off x="7982291" y="6258023"/>
            <a:ext cx="2567354" cy="398780"/>
          </a:xfrm>
          <a:prstGeom prst="rect">
            <a:avLst/>
          </a:prstGeom>
          <a:noFill/>
          <a:ln>
            <a:solidFill>
              <a:srgbClr val="00B050"/>
            </a:solidFill>
          </a:ln>
        </p:spPr>
        <p:txBody>
          <a:bodyPr wrap="square" rtlCol="0">
            <a:spAutoFit/>
          </a:bodyPr>
          <a:p>
            <a:pPr algn="ctr"/>
            <a:r>
              <a:rPr lang="en-US" sz="2000" b="1" dirty="0" err="1" smtClean="0">
                <a:solidFill>
                  <a:srgbClr val="FF0000"/>
                </a:solidFill>
              </a:rPr>
              <a:t>Trống</a:t>
            </a:r>
            <a:r>
              <a:rPr lang="en-US" sz="2000" b="1" dirty="0" smtClean="0">
                <a:solidFill>
                  <a:srgbClr val="FF0000"/>
                </a:solidFill>
              </a:rPr>
              <a:t> </a:t>
            </a:r>
            <a:r>
              <a:rPr lang="en-US" sz="2000" b="1" dirty="0" err="1" smtClean="0">
                <a:solidFill>
                  <a:srgbClr val="FF0000"/>
                </a:solidFill>
              </a:rPr>
              <a:t>đồng</a:t>
            </a:r>
            <a:r>
              <a:rPr lang="vi-VN" altLang="en-US" sz="2000" b="1" dirty="0" err="1" smtClean="0">
                <a:solidFill>
                  <a:srgbClr val="FF0000"/>
                </a:solidFill>
              </a:rPr>
              <a:t> Cổ Loa</a:t>
            </a:r>
            <a:endParaRPr lang="vi-VN" altLang="en-US" sz="2000" b="1" dirty="0" err="1" smtClean="0">
              <a:solidFill>
                <a:srgbClr val="FF0000"/>
              </a:solidFill>
            </a:endParaRPr>
          </a:p>
        </p:txBody>
      </p:sp>
      <p:sp>
        <p:nvSpPr>
          <p:cNvPr id="2" name="TextBox 4"/>
          <p:cNvSpPr txBox="1"/>
          <p:nvPr/>
        </p:nvSpPr>
        <p:spPr>
          <a:xfrm>
            <a:off x="1561465" y="6288405"/>
            <a:ext cx="3733800" cy="398780"/>
          </a:xfrm>
          <a:prstGeom prst="rect">
            <a:avLst/>
          </a:prstGeom>
          <a:noFill/>
          <a:ln>
            <a:solidFill>
              <a:srgbClr val="00B050"/>
            </a:solidFill>
          </a:ln>
        </p:spPr>
        <p:txBody>
          <a:bodyPr wrap="square" rtlCol="0">
            <a:spAutoFit/>
          </a:bodyPr>
          <a:p>
            <a:pPr algn="ctr"/>
            <a:r>
              <a:rPr lang="en-US" sz="2000" b="1" dirty="0" err="1" smtClean="0">
                <a:solidFill>
                  <a:srgbClr val="C00000"/>
                </a:solidFill>
              </a:rPr>
              <a:t>Trống</a:t>
            </a:r>
            <a:r>
              <a:rPr lang="en-US" sz="2000" b="1" dirty="0" smtClean="0">
                <a:solidFill>
                  <a:srgbClr val="C00000"/>
                </a:solidFill>
              </a:rPr>
              <a:t> </a:t>
            </a:r>
            <a:r>
              <a:rPr lang="en-US" sz="2000" b="1" dirty="0" err="1" smtClean="0">
                <a:solidFill>
                  <a:srgbClr val="C00000"/>
                </a:solidFill>
              </a:rPr>
              <a:t>đồng</a:t>
            </a:r>
            <a:r>
              <a:rPr lang="vi-VN" altLang="en-US" sz="2000" b="1" dirty="0" err="1" smtClean="0">
                <a:solidFill>
                  <a:srgbClr val="C00000"/>
                </a:solidFill>
              </a:rPr>
              <a:t> Hoàng Hạ</a:t>
            </a:r>
            <a:endParaRPr lang="vi-VN" altLang="en-US" sz="2000" b="1" dirty="0" err="1" smtClean="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04987"/>
          <p:cNvPicPr>
            <a:picLocks noChangeAspect="1"/>
          </p:cNvPicPr>
          <p:nvPr/>
        </p:nvPicPr>
        <p:blipFill>
          <a:blip r:embed="rId1"/>
          <a:stretch>
            <a:fillRect/>
          </a:stretch>
        </p:blipFill>
        <p:spPr>
          <a:xfrm>
            <a:off x="167005" y="803275"/>
            <a:ext cx="7001510" cy="5251450"/>
          </a:xfrm>
          <a:prstGeom prst="rect">
            <a:avLst/>
          </a:prstGeom>
        </p:spPr>
      </p:pic>
      <p:pic>
        <p:nvPicPr>
          <p:cNvPr id="5" name="Content Placeholder 4" descr="845593379_aa5dcd3c0b_m"/>
          <p:cNvPicPr>
            <a:picLocks noChangeAspect="1"/>
          </p:cNvPicPr>
          <p:nvPr>
            <p:ph idx="1"/>
          </p:nvPr>
        </p:nvPicPr>
        <p:blipFill>
          <a:blip r:embed="rId2"/>
          <a:stretch>
            <a:fillRect/>
          </a:stretch>
        </p:blipFill>
        <p:spPr>
          <a:xfrm>
            <a:off x="7960360" y="2037080"/>
            <a:ext cx="3552825" cy="3552825"/>
          </a:xfrm>
          <a:prstGeom prst="rect">
            <a:avLst/>
          </a:prstGeom>
        </p:spPr>
      </p:pic>
      <p:sp>
        <p:nvSpPr>
          <p:cNvPr id="8" name="Text Box 7"/>
          <p:cNvSpPr txBox="1"/>
          <p:nvPr/>
        </p:nvSpPr>
        <p:spPr>
          <a:xfrm>
            <a:off x="7802880" y="1196975"/>
            <a:ext cx="3868420" cy="583565"/>
          </a:xfrm>
          <a:prstGeom prst="rect">
            <a:avLst/>
          </a:prstGeom>
          <a:noFill/>
        </p:spPr>
        <p:txBody>
          <a:bodyPr wrap="square" rtlCol="0" anchor="t">
            <a:spAutoFit/>
          </a:bodyPr>
          <a:p>
            <a:r>
              <a:rPr lang="en-US" sz="3200" b="1">
                <a:solidFill>
                  <a:srgbClr val="C00000"/>
                </a:solidFill>
              </a:rPr>
              <a:t>Mảnh giáp Đông Sơn</a:t>
            </a:r>
            <a:endParaRPr lang="en-US" sz="3200" b="1">
              <a:solidFill>
                <a:srgbClr val="C00000"/>
              </a:solidFill>
            </a:endParaRPr>
          </a:p>
        </p:txBody>
      </p:sp>
      <p:sp>
        <p:nvSpPr>
          <p:cNvPr id="9" name="Text Box 8"/>
          <p:cNvSpPr txBox="1"/>
          <p:nvPr/>
        </p:nvSpPr>
        <p:spPr>
          <a:xfrm>
            <a:off x="1448435" y="6176010"/>
            <a:ext cx="4629150" cy="583565"/>
          </a:xfrm>
          <a:prstGeom prst="rect">
            <a:avLst/>
          </a:prstGeom>
          <a:noFill/>
        </p:spPr>
        <p:txBody>
          <a:bodyPr wrap="square" rtlCol="0" anchor="t">
            <a:spAutoFit/>
          </a:bodyPr>
          <a:p>
            <a:pPr algn="ctr"/>
            <a:r>
              <a:rPr lang="en-US" sz="3200" b="1">
                <a:solidFill>
                  <a:srgbClr val="C00000"/>
                </a:solidFill>
              </a:rPr>
              <a:t>Bộ lưỡi cày đồng</a:t>
            </a:r>
            <a:endParaRPr lang="en-US" sz="32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2427762543_5feb4bdf14"/>
          <p:cNvPicPr>
            <a:picLocks noChangeAspect="1"/>
          </p:cNvPicPr>
          <p:nvPr/>
        </p:nvPicPr>
        <p:blipFill>
          <a:blip r:embed="rId1"/>
          <a:stretch>
            <a:fillRect/>
          </a:stretch>
        </p:blipFill>
        <p:spPr>
          <a:xfrm>
            <a:off x="73025" y="139065"/>
            <a:ext cx="5945505" cy="4601845"/>
          </a:xfrm>
          <a:prstGeom prst="rect">
            <a:avLst/>
          </a:prstGeom>
        </p:spPr>
      </p:pic>
      <p:pic>
        <p:nvPicPr>
          <p:cNvPr id="10" name="Picture 9" descr="2428571018_2d5eba2b8e"/>
          <p:cNvPicPr>
            <a:picLocks noChangeAspect="1"/>
          </p:cNvPicPr>
          <p:nvPr/>
        </p:nvPicPr>
        <p:blipFill>
          <a:blip r:embed="rId2"/>
          <a:stretch>
            <a:fillRect/>
          </a:stretch>
        </p:blipFill>
        <p:spPr>
          <a:xfrm>
            <a:off x="6195060" y="2051685"/>
            <a:ext cx="5895340" cy="4613910"/>
          </a:xfrm>
          <a:prstGeom prst="rect">
            <a:avLst/>
          </a:prstGeom>
        </p:spPr>
      </p:pic>
      <p:sp>
        <p:nvSpPr>
          <p:cNvPr id="14" name="Text Box 13"/>
          <p:cNvSpPr txBox="1"/>
          <p:nvPr/>
        </p:nvSpPr>
        <p:spPr>
          <a:xfrm>
            <a:off x="6915785" y="1114425"/>
            <a:ext cx="4274185" cy="583565"/>
          </a:xfrm>
          <a:prstGeom prst="rect">
            <a:avLst/>
          </a:prstGeom>
          <a:noFill/>
        </p:spPr>
        <p:txBody>
          <a:bodyPr wrap="square" rtlCol="0" anchor="t">
            <a:spAutoFit/>
          </a:bodyPr>
          <a:p>
            <a:r>
              <a:rPr lang="en-US" sz="3200" b="1">
                <a:solidFill>
                  <a:srgbClr val="C00000"/>
                </a:solidFill>
              </a:rPr>
              <a:t>Bộ nhạc khí bằng đồng</a:t>
            </a:r>
            <a:endParaRPr lang="en-US" sz="3200" b="1">
              <a:solidFill>
                <a:srgbClr val="C00000"/>
              </a:solidFill>
            </a:endParaRPr>
          </a:p>
        </p:txBody>
      </p:sp>
      <p:sp>
        <p:nvSpPr>
          <p:cNvPr id="15" name="Text Box 14"/>
          <p:cNvSpPr txBox="1"/>
          <p:nvPr/>
        </p:nvSpPr>
        <p:spPr>
          <a:xfrm>
            <a:off x="515620" y="5368290"/>
            <a:ext cx="4933950" cy="583565"/>
          </a:xfrm>
          <a:prstGeom prst="rect">
            <a:avLst/>
          </a:prstGeom>
          <a:noFill/>
        </p:spPr>
        <p:txBody>
          <a:bodyPr wrap="square" rtlCol="0" anchor="t">
            <a:spAutoFit/>
          </a:bodyPr>
          <a:p>
            <a:r>
              <a:rPr lang="en-US" sz="3200" b="1">
                <a:solidFill>
                  <a:srgbClr val="C00000"/>
                </a:solidFill>
              </a:rPr>
              <a:t>Thố đồng và quả cân đồng</a:t>
            </a:r>
            <a:endParaRPr lang="en-US" sz="32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63855" y="4564380"/>
          <a:ext cx="11464290" cy="1995170"/>
        </p:xfrm>
        <a:graphic>
          <a:graphicData uri="http://schemas.openxmlformats.org/drawingml/2006/table">
            <a:tbl>
              <a:tblPr>
                <a:tableStyleId>{5C22544A-7EE6-4342-B048-85BDC9FD1C3A}</a:tableStyleId>
              </a:tblPr>
              <a:tblGrid>
                <a:gridCol w="11464290"/>
              </a:tblGrid>
              <a:tr h="1995170">
                <a:tc>
                  <a:txBody>
                    <a:bodyPr/>
                    <a:lstStyle/>
                    <a:p>
                      <a:pPr algn="just">
                        <a:lnSpc>
                          <a:spcPct val="130000"/>
                        </a:lnSpc>
                        <a:spcAft>
                          <a:spcPts val="0"/>
                        </a:spcAft>
                      </a:pPr>
                      <a:r>
                        <a:rPr lang="vi-VN" sz="3600" b="1" dirty="0">
                          <a:solidFill>
                            <a:srgbClr val="FF0000"/>
                          </a:solidFill>
                          <a:effectLst/>
                        </a:rPr>
                        <a:t>* Cổ vật</a:t>
                      </a:r>
                      <a:endParaRPr lang="vi-VN" sz="3600" b="1" dirty="0">
                        <a:solidFill>
                          <a:srgbClr val="FF0000"/>
                        </a:solidFill>
                        <a:effectLst/>
                      </a:endParaRPr>
                    </a:p>
                    <a:p>
                      <a:pPr algn="just">
                        <a:lnSpc>
                          <a:spcPct val="130000"/>
                        </a:lnSpc>
                        <a:spcAft>
                          <a:spcPts val="0"/>
                        </a:spcAft>
                      </a:pPr>
                      <a:r>
                        <a:rPr lang="vi-VN" sz="3600" dirty="0">
                          <a:solidFill>
                            <a:srgbClr val="002060"/>
                          </a:solidFill>
                          <a:effectLst/>
                        </a:rPr>
                        <a:t>- Cổ vật là </a:t>
                      </a:r>
                      <a:r>
                        <a:rPr lang="vi-VN" sz="3600" dirty="0">
                          <a:solidFill>
                            <a:srgbClr val="002060"/>
                          </a:solidFill>
                          <a:effectLst/>
                        </a:rPr>
                        <a:t>những đồ vật có giá trị lịch sử, văn hóa, nghệ thuật được chế tạo ít nhất từ 100 năm trở lên.</a:t>
                      </a:r>
                      <a:endParaRPr lang="vi-VN" sz="3600" dirty="0">
                        <a:solidFill>
                          <a:srgbClr val="002060"/>
                        </a:solidFill>
                        <a:effectLst/>
                        <a:latin typeface="Times New Roman" panose="02020603050405020304"/>
                        <a:ea typeface="Times New Roman" panose="02020603050405020304"/>
                      </a:endParaRPr>
                    </a:p>
                  </a:txBody>
                  <a:tcPr marL="114300" marR="114300" marT="0" marB="0"/>
                </a:tc>
              </a:tr>
            </a:tbl>
          </a:graphicData>
        </a:graphic>
      </p:graphicFrame>
      <p:pic>
        <p:nvPicPr>
          <p:cNvPr id="5" name="Picture 4" descr="https://luocsutocviet.files.wordpress.com/2020/10/csm_vo_83624_201311_1_1a506e212e-1.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3200" y="165735"/>
            <a:ext cx="4157980" cy="3132455"/>
          </a:xfrm>
          <a:prstGeom prst="rect">
            <a:avLst/>
          </a:prstGeom>
          <a:noFill/>
          <a:ln>
            <a:noFill/>
          </a:ln>
        </p:spPr>
      </p:pic>
      <p:pic>
        <p:nvPicPr>
          <p:cNvPr id="6" name="Picture 5" descr="https://luocsutocviet.files.wordpress.com/2020/11/watermark-6.png"/>
          <p:cNvPicPr/>
          <p:nvPr/>
        </p:nvPicPr>
        <p:blipFill>
          <a:blip r:embed="rId2">
            <a:extLst>
              <a:ext uri="{28A0092B-C50C-407E-A947-70E740481C1C}">
                <a14:useLocalDpi xmlns:a14="http://schemas.microsoft.com/office/drawing/2010/main" val="0"/>
              </a:ext>
            </a:extLst>
          </a:blip>
          <a:srcRect/>
          <a:stretch>
            <a:fillRect/>
          </a:stretch>
        </p:blipFill>
        <p:spPr bwMode="auto">
          <a:xfrm>
            <a:off x="4582795" y="165735"/>
            <a:ext cx="3618865" cy="3132455"/>
          </a:xfrm>
          <a:prstGeom prst="rect">
            <a:avLst/>
          </a:prstGeom>
          <a:noFill/>
          <a:ln>
            <a:noFill/>
          </a:ln>
        </p:spPr>
      </p:pic>
      <p:pic>
        <p:nvPicPr>
          <p:cNvPr id="7" name="Picture 6" descr="https://luocsutocviet.files.wordpress.com/2020/11/watermark-15.png"/>
          <p:cNvPicPr/>
          <p:nvPr/>
        </p:nvPicPr>
        <p:blipFill>
          <a:blip r:embed="rId3">
            <a:extLst>
              <a:ext uri="{28A0092B-C50C-407E-A947-70E740481C1C}">
                <a14:useLocalDpi xmlns:a14="http://schemas.microsoft.com/office/drawing/2010/main" val="0"/>
              </a:ext>
            </a:extLst>
          </a:blip>
          <a:srcRect/>
          <a:stretch>
            <a:fillRect/>
          </a:stretch>
        </p:blipFill>
        <p:spPr bwMode="auto">
          <a:xfrm>
            <a:off x="8393430" y="183515"/>
            <a:ext cx="3593465" cy="3001645"/>
          </a:xfrm>
          <a:prstGeom prst="rect">
            <a:avLst/>
          </a:prstGeom>
          <a:noFill/>
          <a:ln>
            <a:noFill/>
          </a:ln>
        </p:spPr>
      </p:pic>
      <p:sp>
        <p:nvSpPr>
          <p:cNvPr id="9" name="TextBox 8"/>
          <p:cNvSpPr txBox="1"/>
          <p:nvPr/>
        </p:nvSpPr>
        <p:spPr>
          <a:xfrm>
            <a:off x="9041130" y="3371215"/>
            <a:ext cx="2799080" cy="583565"/>
          </a:xfrm>
          <a:prstGeom prst="rect">
            <a:avLst/>
          </a:prstGeom>
          <a:noFill/>
          <a:ln>
            <a:solidFill>
              <a:srgbClr val="00B050"/>
            </a:solidFill>
          </a:ln>
        </p:spPr>
        <p:txBody>
          <a:bodyPr wrap="square" rtlCol="0">
            <a:spAutoFit/>
          </a:bodyPr>
          <a:lstStyle/>
          <a:p>
            <a:pPr algn="ctr"/>
            <a:r>
              <a:rPr lang="en-US" sz="3200" b="1" dirty="0" err="1" smtClean="0">
                <a:solidFill>
                  <a:srgbClr val="FF0000"/>
                </a:solidFill>
              </a:rPr>
              <a:t>Chuông</a:t>
            </a:r>
            <a:r>
              <a:rPr lang="en-US" sz="3200" b="1" dirty="0" smtClean="0">
                <a:solidFill>
                  <a:srgbClr val="FF0000"/>
                </a:solidFill>
              </a:rPr>
              <a:t> </a:t>
            </a:r>
            <a:r>
              <a:rPr lang="en-US" sz="3200" b="1" dirty="0" err="1" smtClean="0">
                <a:solidFill>
                  <a:srgbClr val="FF0000"/>
                </a:solidFill>
              </a:rPr>
              <a:t>đồng</a:t>
            </a:r>
            <a:endParaRPr lang="en-US" sz="3200" b="1" dirty="0">
              <a:solidFill>
                <a:srgbClr val="FF0000"/>
              </a:solidFill>
            </a:endParaRPr>
          </a:p>
        </p:txBody>
      </p:sp>
      <p:sp>
        <p:nvSpPr>
          <p:cNvPr id="10" name="TextBox 9"/>
          <p:cNvSpPr txBox="1"/>
          <p:nvPr/>
        </p:nvSpPr>
        <p:spPr>
          <a:xfrm>
            <a:off x="5053330" y="3477895"/>
            <a:ext cx="2799080" cy="583565"/>
          </a:xfrm>
          <a:prstGeom prst="rect">
            <a:avLst/>
          </a:prstGeom>
          <a:noFill/>
          <a:ln>
            <a:solidFill>
              <a:srgbClr val="00B050"/>
            </a:solidFill>
          </a:ln>
        </p:spPr>
        <p:txBody>
          <a:bodyPr wrap="square" rtlCol="0">
            <a:spAutoFit/>
          </a:bodyPr>
          <a:lstStyle/>
          <a:p>
            <a:pPr algn="ctr"/>
            <a:r>
              <a:rPr lang="en-US" sz="3200" b="1" dirty="0" err="1" smtClean="0">
                <a:solidFill>
                  <a:srgbClr val="FF0000"/>
                </a:solidFill>
              </a:rPr>
              <a:t>Thạp</a:t>
            </a:r>
            <a:r>
              <a:rPr lang="en-US" sz="3200" b="1" dirty="0" smtClean="0">
                <a:solidFill>
                  <a:srgbClr val="FF0000"/>
                </a:solidFill>
              </a:rPr>
              <a:t> </a:t>
            </a:r>
            <a:r>
              <a:rPr lang="en-US" sz="3200" b="1" dirty="0" err="1" smtClean="0">
                <a:solidFill>
                  <a:srgbClr val="FF0000"/>
                </a:solidFill>
              </a:rPr>
              <a:t>đồng</a:t>
            </a:r>
            <a:endParaRPr lang="en-US" sz="3200" b="1" dirty="0">
              <a:solidFill>
                <a:srgbClr val="FF0000"/>
              </a:solidFill>
            </a:endParaRPr>
          </a:p>
        </p:txBody>
      </p:sp>
      <p:sp>
        <p:nvSpPr>
          <p:cNvPr id="11" name="TextBox 10"/>
          <p:cNvSpPr txBox="1"/>
          <p:nvPr/>
        </p:nvSpPr>
        <p:spPr>
          <a:xfrm>
            <a:off x="785495" y="3513455"/>
            <a:ext cx="2799080" cy="583565"/>
          </a:xfrm>
          <a:prstGeom prst="rect">
            <a:avLst/>
          </a:prstGeom>
          <a:noFill/>
          <a:ln>
            <a:solidFill>
              <a:srgbClr val="00B050"/>
            </a:solidFill>
          </a:ln>
        </p:spPr>
        <p:txBody>
          <a:bodyPr wrap="square" rtlCol="0">
            <a:spAutoFit/>
          </a:bodyPr>
          <a:lstStyle/>
          <a:p>
            <a:pPr algn="ctr"/>
            <a:r>
              <a:rPr lang="en-US" sz="3200" b="1" dirty="0" err="1" smtClean="0">
                <a:solidFill>
                  <a:srgbClr val="FF0000"/>
                </a:solidFill>
              </a:rPr>
              <a:t>Trống</a:t>
            </a:r>
            <a:r>
              <a:rPr lang="en-US" sz="3200" b="1" dirty="0" smtClean="0">
                <a:solidFill>
                  <a:srgbClr val="FF0000"/>
                </a:solidFill>
              </a:rPr>
              <a:t> </a:t>
            </a:r>
            <a:r>
              <a:rPr lang="en-US" sz="3200" b="1" dirty="0" err="1" smtClean="0">
                <a:solidFill>
                  <a:srgbClr val="FF0000"/>
                </a:solidFill>
              </a:rPr>
              <a:t>đồng</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descr="2428574480_4b9d47ecc2"/>
          <p:cNvPicPr>
            <a:picLocks noChangeAspect="1"/>
          </p:cNvPicPr>
          <p:nvPr/>
        </p:nvPicPr>
        <p:blipFill>
          <a:blip r:embed="rId1"/>
          <a:stretch>
            <a:fillRect/>
          </a:stretch>
        </p:blipFill>
        <p:spPr>
          <a:xfrm>
            <a:off x="6281420" y="2361565"/>
            <a:ext cx="5687060" cy="4299585"/>
          </a:xfrm>
          <a:prstGeom prst="rect">
            <a:avLst/>
          </a:prstGeom>
        </p:spPr>
      </p:pic>
      <p:pic>
        <p:nvPicPr>
          <p:cNvPr id="8" name="Picture 7" descr="2428572578_fe226e2b6e"/>
          <p:cNvPicPr>
            <a:picLocks noChangeAspect="1"/>
          </p:cNvPicPr>
          <p:nvPr/>
        </p:nvPicPr>
        <p:blipFill>
          <a:blip r:embed="rId2"/>
          <a:stretch>
            <a:fillRect/>
          </a:stretch>
        </p:blipFill>
        <p:spPr>
          <a:xfrm>
            <a:off x="123825" y="118745"/>
            <a:ext cx="5831840" cy="5668645"/>
          </a:xfrm>
          <a:prstGeom prst="rect">
            <a:avLst/>
          </a:prstGeom>
        </p:spPr>
      </p:pic>
      <p:sp>
        <p:nvSpPr>
          <p:cNvPr id="2" name="Text Box 1"/>
          <p:cNvSpPr txBox="1"/>
          <p:nvPr/>
        </p:nvSpPr>
        <p:spPr>
          <a:xfrm>
            <a:off x="606425" y="6033770"/>
            <a:ext cx="4041140" cy="521970"/>
          </a:xfrm>
          <a:prstGeom prst="rect">
            <a:avLst/>
          </a:prstGeom>
          <a:noFill/>
        </p:spPr>
        <p:txBody>
          <a:bodyPr wrap="square" rtlCol="0" anchor="t">
            <a:spAutoFit/>
          </a:bodyPr>
          <a:p>
            <a:r>
              <a:rPr lang="en-US" sz="2800" b="1">
                <a:solidFill>
                  <a:srgbClr val="C00000"/>
                </a:solidFill>
              </a:rPr>
              <a:t>Đồ trang sức bằng đồng</a:t>
            </a:r>
            <a:endParaRPr lang="en-US" sz="2800" b="1">
              <a:solidFill>
                <a:srgbClr val="C00000"/>
              </a:solidFill>
            </a:endParaRPr>
          </a:p>
        </p:txBody>
      </p:sp>
      <p:sp>
        <p:nvSpPr>
          <p:cNvPr id="3" name="Text Box 2"/>
          <p:cNvSpPr txBox="1"/>
          <p:nvPr/>
        </p:nvSpPr>
        <p:spPr>
          <a:xfrm>
            <a:off x="7442835" y="1175385"/>
            <a:ext cx="4172585" cy="583565"/>
          </a:xfrm>
          <a:prstGeom prst="rect">
            <a:avLst/>
          </a:prstGeom>
          <a:noFill/>
        </p:spPr>
        <p:txBody>
          <a:bodyPr wrap="square" rtlCol="0" anchor="t">
            <a:spAutoFit/>
          </a:bodyPr>
          <a:p>
            <a:pPr algn="ctr"/>
            <a:r>
              <a:rPr lang="en-US" sz="3200" b="1">
                <a:solidFill>
                  <a:srgbClr val="C00000"/>
                </a:solidFill>
              </a:rPr>
              <a:t>Rìu đồng mũi hài</a:t>
            </a:r>
            <a:endParaRPr lang="en-US" sz="32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Picture 11" descr="2427757171_dfce2b83f7_o"/>
          <p:cNvPicPr>
            <a:picLocks noChangeAspect="1"/>
          </p:cNvPicPr>
          <p:nvPr/>
        </p:nvPicPr>
        <p:blipFill>
          <a:blip r:embed="rId1"/>
          <a:stretch>
            <a:fillRect/>
          </a:stretch>
        </p:blipFill>
        <p:spPr>
          <a:xfrm>
            <a:off x="958215" y="91440"/>
            <a:ext cx="4533900" cy="6350000"/>
          </a:xfrm>
          <a:prstGeom prst="rect">
            <a:avLst/>
          </a:prstGeom>
        </p:spPr>
      </p:pic>
      <p:pic>
        <p:nvPicPr>
          <p:cNvPr id="5" name="Picture 4" descr="1558689390_fede4f7b8c_o"/>
          <p:cNvPicPr>
            <a:picLocks noChangeAspect="1"/>
          </p:cNvPicPr>
          <p:nvPr/>
        </p:nvPicPr>
        <p:blipFill>
          <a:blip r:embed="rId2"/>
          <a:stretch>
            <a:fillRect/>
          </a:stretch>
        </p:blipFill>
        <p:spPr>
          <a:xfrm>
            <a:off x="6186805" y="1339215"/>
            <a:ext cx="5786755" cy="4179570"/>
          </a:xfrm>
          <a:prstGeom prst="rect">
            <a:avLst/>
          </a:prstGeom>
        </p:spPr>
      </p:pic>
      <p:sp>
        <p:nvSpPr>
          <p:cNvPr id="7" name="Text Box 6"/>
          <p:cNvSpPr txBox="1"/>
          <p:nvPr/>
        </p:nvSpPr>
        <p:spPr>
          <a:xfrm>
            <a:off x="6692265" y="520065"/>
            <a:ext cx="5186680" cy="521970"/>
          </a:xfrm>
          <a:prstGeom prst="rect">
            <a:avLst/>
          </a:prstGeom>
          <a:noFill/>
        </p:spPr>
        <p:txBody>
          <a:bodyPr wrap="square" rtlCol="0" anchor="t">
            <a:spAutoFit/>
          </a:bodyPr>
          <a:p>
            <a:pPr algn="ctr"/>
            <a:r>
              <a:rPr lang="en-US" sz="2800" b="1">
                <a:solidFill>
                  <a:srgbClr val="C00000"/>
                </a:solidFill>
              </a:rPr>
              <a:t>Bao chân bao tay bằng đồng</a:t>
            </a:r>
            <a:endParaRPr lang="en-US" sz="2800" b="1">
              <a:solidFill>
                <a:srgbClr val="C00000"/>
              </a:solidFill>
            </a:endParaRPr>
          </a:p>
        </p:txBody>
      </p:sp>
      <p:sp>
        <p:nvSpPr>
          <p:cNvPr id="8" name="Text Box 7"/>
          <p:cNvSpPr txBox="1"/>
          <p:nvPr/>
        </p:nvSpPr>
        <p:spPr>
          <a:xfrm>
            <a:off x="5577205" y="5919470"/>
            <a:ext cx="3583940" cy="521970"/>
          </a:xfrm>
          <a:prstGeom prst="rect">
            <a:avLst/>
          </a:prstGeom>
          <a:noFill/>
        </p:spPr>
        <p:txBody>
          <a:bodyPr wrap="square" rtlCol="0" anchor="t">
            <a:spAutoFit/>
          </a:bodyPr>
          <a:p>
            <a:r>
              <a:rPr lang="en-US" sz="2800" b="1">
                <a:solidFill>
                  <a:srgbClr val="C00000"/>
                </a:solidFill>
              </a:rPr>
              <a:t>Bình rượu bằng đồng</a:t>
            </a:r>
            <a:endParaRPr lang="en-US" sz="28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p:cNvSpPr>
            <a:spLocks noGrp="1" noRot="1" noChangeAspect="1" noMove="1" noResize="1" noEditPoints="1" noAdjustHandles="1" noChangeArrowheads="1" noChangeShapeType="1" noTextEdit="1"/>
          </p:cNvSpPr>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p:cNvSpPr>
            <a:spLocks noGrp="1" noRot="1" noChangeAspect="1" noMove="1" noResize="1" noEditPoints="1" noAdjustHandles="1" noChangeArrowheads="1" noChangeShapeType="1" noTextEdit="1"/>
          </p:cNvSpPr>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êu đề 1"/>
          <p:cNvSpPr>
            <a:spLocks noGrp="1"/>
          </p:cNvSpPr>
          <p:nvPr>
            <p:ph type="title"/>
          </p:nvPr>
        </p:nvSpPr>
        <p:spPr>
          <a:xfrm>
            <a:off x="2728595" y="986155"/>
            <a:ext cx="6908165" cy="4753610"/>
          </a:xfrm>
        </p:spPr>
        <p:txBody>
          <a:bodyPr vert="horz" lIns="91440" tIns="45720" rIns="91440" bIns="45720" rtlCol="0" anchor="ctr">
            <a:normAutofit fontScale="90000"/>
          </a:bodyPr>
          <a:lstStyle/>
          <a:p>
            <a:pPr algn="l">
              <a:lnSpc>
                <a:spcPct val="110000"/>
              </a:lnSpc>
            </a:pPr>
            <a:r>
              <a:rPr lang="en-US" sz="5400" b="1" dirty="0">
                <a:solidFill>
                  <a:srgbClr val="FF0000"/>
                </a:solidFill>
                <a:latin typeface="#9Slide07 IcielBC Cubano Normal" panose="00000500000000000000" charset="0"/>
                <a:cs typeface="#9Slide07 IcielBC Cubano Normal" panose="00000500000000000000" charset="0"/>
              </a:rPr>
              <a:t>BÀI </a:t>
            </a:r>
            <a:r>
              <a:rPr lang="en-US" sz="5400" b="1" dirty="0" smtClean="0">
                <a:solidFill>
                  <a:srgbClr val="FF0000"/>
                </a:solidFill>
                <a:latin typeface="#9Slide07 IcielBC Cubano Normal" panose="00000500000000000000" charset="0"/>
                <a:cs typeface="#9Slide07 IcielBC Cubano Normal" panose="00000500000000000000" charset="0"/>
              </a:rPr>
              <a:t>TẬP </a:t>
            </a:r>
            <a:r>
              <a:rPr lang="vi-VN" altLang="en-US" sz="5400" b="1" dirty="0" smtClean="0">
                <a:solidFill>
                  <a:srgbClr val="FF0000"/>
                </a:solidFill>
                <a:latin typeface="#9Slide07 IcielBC Cubano Normal" panose="00000500000000000000" charset="0"/>
                <a:cs typeface="#9Slide07 IcielBC Cubano Normal" panose="00000500000000000000" charset="0"/>
              </a:rPr>
              <a:t>VẬN DỤNG:</a:t>
            </a:r>
            <a:br>
              <a:rPr lang="vi-VN" altLang="en-US" sz="5400" b="1" dirty="0" smtClean="0">
                <a:solidFill>
                  <a:srgbClr val="FF0000"/>
                </a:solidFill>
                <a:latin typeface="#9Slide07 IcielBC Cubano Normal" panose="00000500000000000000" charset="0"/>
                <a:cs typeface="#9Slide07 IcielBC Cubano Normal" panose="00000500000000000000" charset="0"/>
              </a:rPr>
            </a:br>
            <a:r>
              <a:rPr lang="vi-VN" altLang="en-US" sz="4000" b="1" dirty="0" smtClean="0">
                <a:solidFill>
                  <a:srgbClr val="7030A0"/>
                </a:solidFill>
              </a:rPr>
              <a:t>1/ So sánh sự giống và khác nhau của trống đồng Hoàng Hạ và trống đồng Cổ Loa?</a:t>
            </a:r>
            <a:br>
              <a:rPr lang="vi-VN" altLang="en-US" sz="4000" b="1" dirty="0" smtClean="0">
                <a:solidFill>
                  <a:srgbClr val="7030A0"/>
                </a:solidFill>
              </a:rPr>
            </a:br>
            <a:r>
              <a:rPr lang="vi-VN" altLang="en-US" sz="4000" b="1" dirty="0" smtClean="0">
                <a:solidFill>
                  <a:srgbClr val="7030A0"/>
                </a:solidFill>
              </a:rPr>
              <a:t>2/ Em có nhận xét gì về kĩ thuật đúc đồng và trình độ thẩm mĩ của người Việt Cổ?</a:t>
            </a:r>
            <a:endParaRPr lang="vi-VN" altLang="en-US" sz="4000" b="1" dirty="0" smtClean="0">
              <a:solidFill>
                <a:srgbClr val="7030A0"/>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luocsutocviet.files.wordpress.com/2020/11/watermark-25.png"/>
          <p:cNvPicPr/>
          <p:nvPr/>
        </p:nvPicPr>
        <p:blipFill>
          <a:blip r:embed="rId1">
            <a:extLst>
              <a:ext uri="{28A0092B-C50C-407E-A947-70E740481C1C}">
                <a14:useLocalDpi xmlns:a14="http://schemas.microsoft.com/office/drawing/2010/main" val="0"/>
              </a:ext>
            </a:extLst>
          </a:blip>
          <a:srcRect/>
          <a:stretch>
            <a:fillRect/>
          </a:stretch>
        </p:blipFill>
        <p:spPr bwMode="auto">
          <a:xfrm>
            <a:off x="375138" y="991270"/>
            <a:ext cx="3048000" cy="2173962"/>
          </a:xfrm>
          <a:prstGeom prst="rect">
            <a:avLst/>
          </a:prstGeom>
          <a:noFill/>
          <a:ln>
            <a:noFill/>
          </a:ln>
        </p:spPr>
      </p:pic>
      <p:sp>
        <p:nvSpPr>
          <p:cNvPr id="5" name="TextBox 4"/>
          <p:cNvSpPr txBox="1"/>
          <p:nvPr/>
        </p:nvSpPr>
        <p:spPr>
          <a:xfrm>
            <a:off x="4136781" y="3226749"/>
            <a:ext cx="2567354" cy="369332"/>
          </a:xfrm>
          <a:prstGeom prst="rect">
            <a:avLst/>
          </a:prstGeom>
          <a:noFill/>
          <a:ln>
            <a:solidFill>
              <a:srgbClr val="00B050"/>
            </a:solidFill>
          </a:ln>
        </p:spPr>
        <p:txBody>
          <a:bodyPr wrap="square" rtlCol="0">
            <a:spAutoFit/>
          </a:bodyPr>
          <a:lstStyle/>
          <a:p>
            <a:pPr algn="ctr"/>
            <a:r>
              <a:rPr lang="en-US" dirty="0" err="1" smtClean="0">
                <a:solidFill>
                  <a:srgbClr val="FF0000"/>
                </a:solidFill>
              </a:rPr>
              <a:t>Thố</a:t>
            </a:r>
            <a:r>
              <a:rPr lang="en-US" dirty="0" smtClean="0">
                <a:solidFill>
                  <a:srgbClr val="FF0000"/>
                </a:solidFill>
              </a:rPr>
              <a:t>  </a:t>
            </a:r>
            <a:r>
              <a:rPr lang="en-US" dirty="0" err="1" smtClean="0">
                <a:solidFill>
                  <a:srgbClr val="FF0000"/>
                </a:solidFill>
              </a:rPr>
              <a:t>đồng</a:t>
            </a:r>
            <a:endParaRPr lang="en-US" dirty="0">
              <a:solidFill>
                <a:srgbClr val="FF0000"/>
              </a:solidFill>
            </a:endParaRPr>
          </a:p>
        </p:txBody>
      </p:sp>
      <p:pic>
        <p:nvPicPr>
          <p:cNvPr id="6" name="Picture 5" descr="https://luocsutocviet.files.wordpress.com/2020/11/78102320_p.jpg"/>
          <p:cNvPicPr/>
          <p:nvPr/>
        </p:nvPicPr>
        <p:blipFill>
          <a:blip r:embed="rId2">
            <a:extLst>
              <a:ext uri="{28A0092B-C50C-407E-A947-70E740481C1C}">
                <a14:useLocalDpi xmlns:a14="http://schemas.microsoft.com/office/drawing/2010/main" val="0"/>
              </a:ext>
            </a:extLst>
          </a:blip>
          <a:srcRect/>
          <a:stretch>
            <a:fillRect/>
          </a:stretch>
        </p:blipFill>
        <p:spPr bwMode="auto">
          <a:xfrm>
            <a:off x="4136781" y="991269"/>
            <a:ext cx="2933700" cy="2056731"/>
          </a:xfrm>
          <a:prstGeom prst="rect">
            <a:avLst/>
          </a:prstGeom>
          <a:noFill/>
          <a:ln>
            <a:noFill/>
          </a:ln>
        </p:spPr>
      </p:pic>
      <p:pic>
        <p:nvPicPr>
          <p:cNvPr id="7" name="Picture 6" descr="https://luocsutocviet.files.wordpress.com/2020/11/watermark.png"/>
          <p:cNvPicPr/>
          <p:nvPr/>
        </p:nvPicPr>
        <p:blipFill>
          <a:blip r:embed="rId3">
            <a:extLst>
              <a:ext uri="{28A0092B-C50C-407E-A947-70E740481C1C}">
                <a14:useLocalDpi xmlns:a14="http://schemas.microsoft.com/office/drawing/2010/main" val="0"/>
              </a:ext>
            </a:extLst>
          </a:blip>
          <a:srcRect/>
          <a:stretch>
            <a:fillRect/>
          </a:stretch>
        </p:blipFill>
        <p:spPr bwMode="auto">
          <a:xfrm>
            <a:off x="8091267" y="950909"/>
            <a:ext cx="2926080" cy="2097092"/>
          </a:xfrm>
          <a:prstGeom prst="rect">
            <a:avLst/>
          </a:prstGeom>
          <a:noFill/>
          <a:ln>
            <a:noFill/>
          </a:ln>
        </p:spPr>
      </p:pic>
      <p:sp>
        <p:nvSpPr>
          <p:cNvPr id="8" name="TextBox 7"/>
          <p:cNvSpPr txBox="1"/>
          <p:nvPr/>
        </p:nvSpPr>
        <p:spPr>
          <a:xfrm>
            <a:off x="8270630" y="3311717"/>
            <a:ext cx="2567354" cy="369332"/>
          </a:xfrm>
          <a:prstGeom prst="rect">
            <a:avLst/>
          </a:prstGeom>
          <a:noFill/>
          <a:ln>
            <a:solidFill>
              <a:srgbClr val="00B050"/>
            </a:solidFill>
          </a:ln>
        </p:spPr>
        <p:txBody>
          <a:bodyPr wrap="square" rtlCol="0">
            <a:spAutoFit/>
          </a:bodyPr>
          <a:lstStyle/>
          <a:p>
            <a:pPr algn="ctr"/>
            <a:r>
              <a:rPr lang="en-US" dirty="0" smtClean="0">
                <a:solidFill>
                  <a:srgbClr val="FF0000"/>
                </a:solidFill>
              </a:rPr>
              <a:t>Dao </a:t>
            </a:r>
            <a:r>
              <a:rPr lang="en-US" dirty="0" err="1" smtClean="0">
                <a:solidFill>
                  <a:srgbClr val="FF0000"/>
                </a:solidFill>
              </a:rPr>
              <a:t>găm</a:t>
            </a:r>
            <a:r>
              <a:rPr lang="en-US" dirty="0" smtClean="0">
                <a:solidFill>
                  <a:srgbClr val="FF0000"/>
                </a:solidFill>
              </a:rPr>
              <a:t>  </a:t>
            </a:r>
            <a:r>
              <a:rPr lang="en-US" dirty="0" err="1" smtClean="0">
                <a:solidFill>
                  <a:srgbClr val="FF0000"/>
                </a:solidFill>
              </a:rPr>
              <a:t>đồng</a:t>
            </a:r>
            <a:endParaRPr lang="en-US" dirty="0">
              <a:solidFill>
                <a:srgbClr val="FF0000"/>
              </a:solidFill>
            </a:endParaRPr>
          </a:p>
        </p:txBody>
      </p:sp>
      <p:sp>
        <p:nvSpPr>
          <p:cNvPr id="9" name="TextBox 8"/>
          <p:cNvSpPr txBox="1"/>
          <p:nvPr/>
        </p:nvSpPr>
        <p:spPr>
          <a:xfrm>
            <a:off x="615461" y="3311717"/>
            <a:ext cx="2567354" cy="369332"/>
          </a:xfrm>
          <a:prstGeom prst="rect">
            <a:avLst/>
          </a:prstGeom>
          <a:noFill/>
          <a:ln>
            <a:solidFill>
              <a:srgbClr val="00B050"/>
            </a:solidFill>
          </a:ln>
        </p:spPr>
        <p:txBody>
          <a:bodyPr wrap="square" rtlCol="0">
            <a:spAutoFit/>
          </a:bodyPr>
          <a:lstStyle/>
          <a:p>
            <a:pPr algn="ctr"/>
            <a:r>
              <a:rPr lang="en-US" dirty="0" err="1" smtClean="0">
                <a:solidFill>
                  <a:srgbClr val="FF0000"/>
                </a:solidFill>
              </a:rPr>
              <a:t>Rìu</a:t>
            </a:r>
            <a:r>
              <a:rPr lang="en-US" dirty="0" smtClean="0">
                <a:solidFill>
                  <a:srgbClr val="FF0000"/>
                </a:solidFill>
              </a:rPr>
              <a:t>   </a:t>
            </a:r>
            <a:r>
              <a:rPr lang="en-US" dirty="0" err="1" smtClean="0">
                <a:solidFill>
                  <a:srgbClr val="FF0000"/>
                </a:solidFill>
              </a:rPr>
              <a:t>đồng</a:t>
            </a:r>
            <a:endParaRPr lang="en-US" dirty="0">
              <a:solidFill>
                <a:srgbClr val="FF0000"/>
              </a:solidFill>
            </a:endParaRPr>
          </a:p>
        </p:txBody>
      </p:sp>
      <p:sp>
        <p:nvSpPr>
          <p:cNvPr id="10" name="TextBox 9"/>
          <p:cNvSpPr txBox="1"/>
          <p:nvPr/>
        </p:nvSpPr>
        <p:spPr>
          <a:xfrm>
            <a:off x="913812" y="290173"/>
            <a:ext cx="6832211" cy="369332"/>
          </a:xfrm>
          <a:prstGeom prst="rect">
            <a:avLst/>
          </a:prstGeom>
          <a:solidFill>
            <a:schemeClr val="accent2">
              <a:lumMod val="20000"/>
              <a:lumOff val="80000"/>
            </a:schemeClr>
          </a:solid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 2  </a:t>
            </a:r>
            <a:r>
              <a:rPr lang="en-US" b="1" dirty="0" err="1" smtClean="0">
                <a:solidFill>
                  <a:srgbClr val="FF0000"/>
                </a:solidFill>
                <a:latin typeface="Times New Roman" panose="02020603050405020304" pitchFamily="18" charset="0"/>
                <a:cs typeface="Times New Roman" panose="02020603050405020304" pitchFamily="18" charset="0"/>
              </a:rPr>
              <a:t>Những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cổ</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vật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thuộc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hóa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Đông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Sơn</a:t>
            </a:r>
            <a:r>
              <a:rPr lang="en-US" b="1" dirty="0" smtClean="0">
                <a:solidFill>
                  <a:srgbClr val="FF0000"/>
                </a:solidFill>
                <a:latin typeface="Times New Roman" panose="02020603050405020304" pitchFamily="18" charset="0"/>
                <a:cs typeface="Times New Roman" panose="02020603050405020304" pitchFamily="18" charset="0"/>
              </a:rPr>
              <a:t> ở </a:t>
            </a:r>
            <a:r>
              <a:rPr lang="en-US" b="1" dirty="0" err="1" smtClean="0">
                <a:solidFill>
                  <a:srgbClr val="FF0000"/>
                </a:solidFill>
                <a:latin typeface="Times New Roman" panose="02020603050405020304" pitchFamily="18" charset="0"/>
                <a:cs typeface="Times New Roman" panose="02020603050405020304" pitchFamily="18" charset="0"/>
              </a:rPr>
              <a:t>Hà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Nội</a:t>
            </a:r>
            <a:endParaRPr 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nvGraphicFramePr>
        <p:xfrm>
          <a:off x="501747" y="4935416"/>
          <a:ext cx="10515600" cy="1058451"/>
        </p:xfrm>
        <a:graphic>
          <a:graphicData uri="http://schemas.openxmlformats.org/drawingml/2006/table">
            <a:tbl>
              <a:tblPr>
                <a:tableStyleId>{5C22544A-7EE6-4342-B048-85BDC9FD1C3A}</a:tableStyleId>
              </a:tblPr>
              <a:tblGrid>
                <a:gridCol w="10515600"/>
              </a:tblGrid>
              <a:tr h="1058451">
                <a:tc>
                  <a:txBody>
                    <a:bodyPr/>
                    <a:lstStyle/>
                    <a:p>
                      <a:pPr algn="just" fontAlgn="base">
                        <a:lnSpc>
                          <a:spcPct val="150000"/>
                        </a:lnSpc>
                        <a:spcAft>
                          <a:spcPts val="0"/>
                        </a:spcAft>
                      </a:pPr>
                      <a:r>
                        <a:rPr lang="vi-VN" sz="1300" dirty="0">
                          <a:effectLst/>
                        </a:rPr>
                        <a:t>Dao găm đồng cũng là </a:t>
                      </a:r>
                      <a:r>
                        <a:rPr lang="vi-VN" sz="1300" u="sng" dirty="0">
                          <a:effectLst/>
                        </a:rPr>
                        <a:t>một vật dụng rất thân thuộc</a:t>
                      </a:r>
                      <a:r>
                        <a:rPr lang="vi-VN" sz="1300" dirty="0">
                          <a:effectLst/>
                        </a:rPr>
                        <a:t> </a:t>
                      </a:r>
                      <a:r>
                        <a:rPr lang="vi-VN" sz="1300" u="sng" dirty="0">
                          <a:effectLst/>
                        </a:rPr>
                        <a:t>với người Việt</a:t>
                      </a:r>
                      <a:r>
                        <a:rPr lang="vi-VN" sz="1300" dirty="0">
                          <a:effectLst/>
                        </a:rPr>
                        <a:t>, thời kỳ Đông Sơn có rất nhiều loại hình dao găm bằng đồng rất đặc trưng của tộc Việt, trong đó nhiều nhất là loại hình dao găm với cán hình người. Có một số loại hình dao găm cũng xuất hiện rộng khắp trong địa bàn nam Đông Á và miền Bắc Việt Nam.</a:t>
                      </a:r>
                      <a:endParaRPr lang="en-US" sz="1200" dirty="0">
                        <a:effectLst/>
                        <a:latin typeface="Times New Roman" panose="02020603050405020304"/>
                        <a:ea typeface="Times New Roman" panose="02020603050405020304"/>
                      </a:endParaRPr>
                    </a:p>
                  </a:txBody>
                  <a:tcPr marL="114300" marR="114300" marT="0" marB="0"/>
                </a:tc>
              </a:tr>
            </a:tbl>
          </a:graphicData>
        </a:graphic>
      </p:graphicFrame>
      <p:graphicFrame>
        <p:nvGraphicFramePr>
          <p:cNvPr id="13" name="Table 12"/>
          <p:cNvGraphicFramePr>
            <a:graphicFrameLocks noGrp="1"/>
          </p:cNvGraphicFramePr>
          <p:nvPr/>
        </p:nvGraphicFramePr>
        <p:xfrm>
          <a:off x="504092" y="3856893"/>
          <a:ext cx="10720754" cy="1049215"/>
        </p:xfrm>
        <a:graphic>
          <a:graphicData uri="http://schemas.openxmlformats.org/drawingml/2006/table">
            <a:tbl>
              <a:tblPr>
                <a:tableStyleId>{5C22544A-7EE6-4342-B048-85BDC9FD1C3A}</a:tableStyleId>
              </a:tblPr>
              <a:tblGrid>
                <a:gridCol w="10720754"/>
              </a:tblGrid>
              <a:tr h="1049215">
                <a:tc>
                  <a:txBody>
                    <a:bodyPr/>
                    <a:lstStyle/>
                    <a:p>
                      <a:pPr algn="just" fontAlgn="base">
                        <a:lnSpc>
                          <a:spcPct val="150000"/>
                        </a:lnSpc>
                        <a:spcAft>
                          <a:spcPts val="0"/>
                        </a:spcAft>
                      </a:pPr>
                      <a:r>
                        <a:rPr lang="vi-VN" sz="1300" dirty="0">
                          <a:effectLst/>
                        </a:rPr>
                        <a:t>Rìu đồng thời Đông Sơn </a:t>
                      </a:r>
                      <a:r>
                        <a:rPr lang="vi-VN" sz="1300" u="sng" dirty="0">
                          <a:effectLst/>
                        </a:rPr>
                        <a:t>có nguồn gốc xa xưa từ các loại hình rìu đá và rìu ngọc</a:t>
                      </a:r>
                      <a:r>
                        <a:rPr lang="vi-VN" sz="1300" dirty="0">
                          <a:effectLst/>
                        </a:rPr>
                        <a:t> tại các văn hóa trong vùng Dương Tử, tới thời kỳ đồ đồng, thì các loại hình rìu đã có sự thay đổi cơ bản, phát triển thành các loại hình rìu lưỡi hài gót vuông, gót tròn và rìu cân xòe. Rìu đồng có chức năng chính là lễ khí, được các thủ lĩnh sử dụng trong các dịp lễ tế.</a:t>
                      </a:r>
                      <a:endParaRPr lang="en-US" sz="1200" dirty="0">
                        <a:effectLst/>
                        <a:latin typeface="Times New Roman" panose="02020603050405020304"/>
                        <a:ea typeface="Times New Roman" panose="02020603050405020304"/>
                      </a:endParaRPr>
                    </a:p>
                  </a:txBody>
                  <a:tcPr marL="114300" marR="11430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luocsutocviet.files.wordpress.com/2020/11/watermark-21.png"/>
          <p:cNvPicPr/>
          <p:nvPr/>
        </p:nvPicPr>
        <p:blipFill>
          <a:blip r:embed="rId1">
            <a:extLst>
              <a:ext uri="{28A0092B-C50C-407E-A947-70E740481C1C}">
                <a14:useLocalDpi xmlns:a14="http://schemas.microsoft.com/office/drawing/2010/main" val="0"/>
              </a:ext>
            </a:extLst>
          </a:blip>
          <a:srcRect/>
          <a:stretch>
            <a:fillRect/>
          </a:stretch>
        </p:blipFill>
        <p:spPr bwMode="auto">
          <a:xfrm>
            <a:off x="1914672" y="626306"/>
            <a:ext cx="3395882" cy="3893820"/>
          </a:xfrm>
          <a:prstGeom prst="rect">
            <a:avLst/>
          </a:prstGeom>
          <a:noFill/>
          <a:ln>
            <a:noFill/>
          </a:ln>
        </p:spPr>
      </p:pic>
      <p:sp>
        <p:nvSpPr>
          <p:cNvPr id="5" name="TextBox 4"/>
          <p:cNvSpPr txBox="1"/>
          <p:nvPr/>
        </p:nvSpPr>
        <p:spPr>
          <a:xfrm>
            <a:off x="1711569" y="4771292"/>
            <a:ext cx="3399693" cy="830997"/>
          </a:xfrm>
          <a:prstGeom prst="rect">
            <a:avLst/>
          </a:prstGeom>
          <a:noFill/>
          <a:ln>
            <a:solidFill>
              <a:srgbClr val="00B050"/>
            </a:solidFill>
          </a:ln>
        </p:spPr>
        <p:txBody>
          <a:bodyPr wrap="square" rtlCol="0">
            <a:spAutoFit/>
          </a:bodyPr>
          <a:lstStyle/>
          <a:p>
            <a:pPr algn="ctr"/>
            <a:r>
              <a:rPr lang="en-US" sz="2400" b="1" dirty="0" err="1" smtClean="0"/>
              <a:t>Trang</a:t>
            </a:r>
            <a:r>
              <a:rPr lang="en-US" sz="2400" b="1" dirty="0" smtClean="0"/>
              <a:t> </a:t>
            </a:r>
            <a:r>
              <a:rPr lang="en-US" sz="2400" b="1" dirty="0" err="1" smtClean="0"/>
              <a:t>sức</a:t>
            </a:r>
            <a:r>
              <a:rPr lang="en-US" sz="2400" b="1" dirty="0" smtClean="0"/>
              <a:t>: </a:t>
            </a:r>
            <a:r>
              <a:rPr lang="en-US" sz="2400" b="1" dirty="0" err="1" smtClean="0"/>
              <a:t>Thắt</a:t>
            </a:r>
            <a:r>
              <a:rPr lang="en-US" sz="2400" b="1" dirty="0" smtClean="0"/>
              <a:t> </a:t>
            </a:r>
            <a:r>
              <a:rPr lang="en-US" sz="2400" b="1" dirty="0" err="1" smtClean="0"/>
              <a:t>lưng</a:t>
            </a:r>
            <a:r>
              <a:rPr lang="en-US" sz="2400" b="1" dirty="0" smtClean="0"/>
              <a:t> </a:t>
            </a:r>
            <a:r>
              <a:rPr lang="en-US" sz="2400" b="1" dirty="0" err="1" smtClean="0"/>
              <a:t>đồng</a:t>
            </a:r>
            <a:endParaRPr lang="en-US" sz="2400" b="1" dirty="0"/>
          </a:p>
        </p:txBody>
      </p:sp>
      <p:graphicFrame>
        <p:nvGraphicFramePr>
          <p:cNvPr id="6" name="Table 5"/>
          <p:cNvGraphicFramePr>
            <a:graphicFrameLocks noGrp="1"/>
          </p:cNvGraphicFramePr>
          <p:nvPr/>
        </p:nvGraphicFramePr>
        <p:xfrm>
          <a:off x="5591906" y="715108"/>
          <a:ext cx="5855677" cy="5120640"/>
        </p:xfrm>
        <a:graphic>
          <a:graphicData uri="http://schemas.openxmlformats.org/drawingml/2006/table">
            <a:tbl>
              <a:tblPr>
                <a:tableStyleId>{5C22544A-7EE6-4342-B048-85BDC9FD1C3A}</a:tableStyleId>
              </a:tblPr>
              <a:tblGrid>
                <a:gridCol w="5855677"/>
              </a:tblGrid>
              <a:tr h="1711569">
                <a:tc>
                  <a:txBody>
                    <a:bodyPr/>
                    <a:lstStyle/>
                    <a:p>
                      <a:pPr algn="l" fontAlgn="base">
                        <a:lnSpc>
                          <a:spcPct val="150000"/>
                        </a:lnSpc>
                        <a:spcAft>
                          <a:spcPts val="0"/>
                        </a:spcAft>
                      </a:pPr>
                      <a:r>
                        <a:rPr lang="vi-VN" sz="2800" dirty="0">
                          <a:effectLst/>
                        </a:rPr>
                        <a:t>Khóa thắt lưng đồng</a:t>
                      </a:r>
                      <a:endParaRPr lang="en-US" sz="2800" dirty="0">
                        <a:effectLst/>
                      </a:endParaRPr>
                    </a:p>
                    <a:p>
                      <a:pPr algn="just" fontAlgn="base">
                        <a:lnSpc>
                          <a:spcPct val="150000"/>
                        </a:lnSpc>
                        <a:spcAft>
                          <a:spcPts val="0"/>
                        </a:spcAft>
                      </a:pPr>
                      <a:r>
                        <a:rPr lang="vi-VN" sz="2800" u="sng" dirty="0">
                          <a:effectLst/>
                        </a:rPr>
                        <a:t>Trang phục của người Việt</a:t>
                      </a:r>
                      <a:r>
                        <a:rPr lang="vi-VN" sz="2800" dirty="0">
                          <a:effectLst/>
                        </a:rPr>
                        <a:t> trong thời kỳ văn hóa Đông Sơn đã rất phát triển, vào thời kỳ này thì những chiếc khóa thắt lưng đồng đi cùng với trang phục đã được tìm thấy rất nhiều với </a:t>
                      </a:r>
                      <a:r>
                        <a:rPr lang="vi-VN" sz="2800" u="sng" dirty="0">
                          <a:effectLst/>
                        </a:rPr>
                        <a:t>nhiều hình dáng đa dạng và tinh xảo</a:t>
                      </a:r>
                      <a:r>
                        <a:rPr lang="vi-VN" sz="2800" dirty="0">
                          <a:effectLst/>
                        </a:rPr>
                        <a:t>.</a:t>
                      </a:r>
                      <a:endParaRPr lang="en-US" sz="2800" dirty="0">
                        <a:effectLst/>
                        <a:latin typeface="Times New Roman" panose="02020603050405020304"/>
                        <a:ea typeface="Times New Roman" panose="02020603050405020304"/>
                      </a:endParaRPr>
                    </a:p>
                  </a:txBody>
                  <a:tcPr marL="114300" marR="11430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0000"/>
                </a:solidFill>
                <a:latin typeface="Times New Roman" panose="02020603050405020304" pitchFamily="18" charset="0"/>
                <a:cs typeface="Times New Roman" panose="02020603050405020304" pitchFamily="18" charset="0"/>
              </a:rPr>
              <a:t>LUYỆN TẬP: </a:t>
            </a:r>
            <a:endParaRPr lang="en-US" dirty="0" smtClean="0">
              <a:solidFill>
                <a:srgbClr val="FF0000"/>
              </a:solidFill>
              <a:latin typeface="Times New Roman" panose="02020603050405020304" pitchFamily="18" charset="0"/>
              <a:cs typeface="Times New Roman" panose="02020603050405020304" pitchFamily="18" charset="0"/>
            </a:endParaRPr>
          </a:p>
          <a:p>
            <a:r>
              <a:rPr lang="vi-VN" dirty="0"/>
              <a:t>+ Kể tên một số di tích, di chỉ khảo cổ ở Cổ Loa.</a:t>
            </a:r>
            <a:endParaRPr lang="en-US" dirty="0"/>
          </a:p>
          <a:p>
            <a:r>
              <a:rPr lang="vi-VN" dirty="0"/>
              <a:t>+ Kể tên các bảo vật quốc gia ở Hà Nội từ thời nguyên thuỷ đến thế kỉ X.</a:t>
            </a:r>
            <a:endParaRPr lang="en-US" dirty="0"/>
          </a:p>
          <a:p>
            <a:r>
              <a:rPr lang="en-US" dirty="0" err="1" smtClean="0"/>
              <a:t>Hãy</a:t>
            </a:r>
            <a:r>
              <a:rPr lang="vi-VN" dirty="0" smtClean="0"/>
              <a:t> </a:t>
            </a:r>
            <a:r>
              <a:rPr lang="vi-VN" dirty="0"/>
              <a:t>giới thiệu về một cổ vật thời văn hoá Đông Sơn của Hà Nội mà em ấn tượng nhất.</a:t>
            </a:r>
            <a:endParaRPr lang="en-US" dirty="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p:cNvSpPr>
            <a:spLocks noGrp="1" noRot="1" noChangeAspect="1" noMove="1" noResize="1" noEditPoints="1" noAdjustHandles="1" noChangeArrowheads="1" noChangeShapeType="1" noTextEdit="1"/>
          </p:cNvSpPr>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p:cNvSpPr>
            <a:spLocks noGrp="1" noRot="1" noChangeAspect="1" noMove="1" noResize="1" noEditPoints="1" noAdjustHandles="1" noChangeArrowheads="1" noChangeShapeType="1" noTextEdit="1"/>
          </p:cNvSpPr>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êu đề 1"/>
          <p:cNvSpPr>
            <a:spLocks noGrp="1"/>
          </p:cNvSpPr>
          <p:nvPr>
            <p:ph type="title"/>
          </p:nvPr>
        </p:nvSpPr>
        <p:spPr>
          <a:xfrm>
            <a:off x="2555631" y="1441938"/>
            <a:ext cx="7080738" cy="3974124"/>
          </a:xfrm>
        </p:spPr>
        <p:txBody>
          <a:bodyPr vert="horz" lIns="91440" tIns="45720" rIns="91440" bIns="45720" rtlCol="0" anchor="ctr">
            <a:normAutofit/>
          </a:bodyPr>
          <a:lstStyle/>
          <a:p>
            <a:pPr algn="ctr">
              <a:lnSpc>
                <a:spcPct val="150000"/>
              </a:lnSpc>
            </a:pPr>
            <a:r>
              <a:rPr lang="en-US" sz="2800" b="1" dirty="0">
                <a:solidFill>
                  <a:srgbClr val="FF0000"/>
                </a:solidFill>
              </a:rPr>
              <a:t>BÀI </a:t>
            </a:r>
            <a:r>
              <a:rPr lang="en-US" sz="2800" b="1" dirty="0" smtClean="0">
                <a:solidFill>
                  <a:srgbClr val="FF0000"/>
                </a:solidFill>
              </a:rPr>
              <a:t>TẬP </a:t>
            </a:r>
            <a:r>
              <a:rPr lang="en-US" sz="2800" b="1" dirty="0" err="1" smtClean="0">
                <a:solidFill>
                  <a:srgbClr val="FF0000"/>
                </a:solidFill>
              </a:rPr>
              <a:t>vận</a:t>
            </a:r>
            <a:r>
              <a:rPr lang="en-US" sz="2800" b="1" dirty="0" smtClean="0">
                <a:solidFill>
                  <a:srgbClr val="FF0000"/>
                </a:solidFill>
              </a:rPr>
              <a:t> </a:t>
            </a:r>
            <a:r>
              <a:rPr lang="en-US" sz="2800" b="1" dirty="0" err="1" smtClean="0">
                <a:solidFill>
                  <a:srgbClr val="FF0000"/>
                </a:solidFill>
              </a:rPr>
              <a:t>dụng</a:t>
            </a:r>
            <a:r>
              <a:rPr lang="en-US" sz="2800" b="1" dirty="0" smtClean="0">
                <a:solidFill>
                  <a:srgbClr val="FF0000"/>
                </a:solidFill>
              </a:rPr>
              <a:t>:</a:t>
            </a:r>
            <a:br>
              <a:rPr lang="en-US" sz="2800" b="1" dirty="0">
                <a:solidFill>
                  <a:srgbClr val="FF0000"/>
                </a:solidFill>
              </a:rPr>
            </a:br>
            <a:r>
              <a:rPr lang="en-US" sz="2800" b="1" dirty="0">
                <a:solidFill>
                  <a:srgbClr val="FF0000"/>
                </a:solidFill>
              </a:rPr>
              <a:t>QUAY VIDEO GIỚI THIỆU 1 DI SẢN VĂN HÓA VẬT THỂ CỦA HÀ NỘI THỜI KÌ TIỀN THĂNG LONG</a:t>
            </a:r>
            <a:endParaRPr lang="en-US" sz="2800" b="1" dirty="0">
              <a:solidFill>
                <a:srgbClr val="FF0000"/>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830" y="724535"/>
            <a:ext cx="11864340" cy="5272405"/>
          </a:xfrm>
          <a:prstGeom prst="rect">
            <a:avLst/>
          </a:prstGeom>
        </p:spPr>
        <p:txBody>
          <a:bodyPr wrap="square">
            <a:spAutoFit/>
          </a:bodyPr>
          <a:lstStyle/>
          <a:p>
            <a:pPr algn="just">
              <a:lnSpc>
                <a:spcPct val="130000"/>
              </a:lnSpc>
            </a:pPr>
            <a:r>
              <a:rPr lang="vi-VN" sz="4000" b="1" dirty="0">
                <a:solidFill>
                  <a:srgbClr val="C00000"/>
                </a:solidFill>
              </a:rPr>
              <a:t>* </a:t>
            </a:r>
            <a:r>
              <a:rPr lang="vi-VN" sz="4000" b="1" dirty="0">
                <a:solidFill>
                  <a:srgbClr val="C00000"/>
                </a:solidFill>
                <a:sym typeface="+mn-ea"/>
              </a:rPr>
              <a:t>Bảo vật quốc gia</a:t>
            </a:r>
            <a:endParaRPr lang="vi-VN" sz="4000" b="1" dirty="0">
              <a:solidFill>
                <a:srgbClr val="C00000"/>
              </a:solidFill>
            </a:endParaRPr>
          </a:p>
          <a:p>
            <a:pPr algn="just">
              <a:lnSpc>
                <a:spcPct val="130000"/>
              </a:lnSpc>
            </a:pPr>
            <a:r>
              <a:rPr lang="vi-VN" sz="3200" dirty="0">
                <a:solidFill>
                  <a:srgbClr val="C00000"/>
                </a:solidFill>
              </a:rPr>
              <a:t>- Bảo vật quốc gia</a:t>
            </a:r>
            <a:r>
              <a:rPr lang="vi-VN" sz="3200" dirty="0"/>
              <a:t> là hiện vật được lưu truyền lại, có giá trị đặc biệt quý hiếm tiêu biểu của đất nước về lịch sử, văn hóa, khoa học =&gt; được Nhà nước bảo vệ theo chế độ riêng biệt. </a:t>
            </a:r>
            <a:endParaRPr lang="vi-VN" sz="3200" dirty="0"/>
          </a:p>
          <a:p>
            <a:pPr algn="just">
              <a:lnSpc>
                <a:spcPct val="130000"/>
              </a:lnSpc>
            </a:pPr>
            <a:r>
              <a:rPr lang="vi-VN" sz="3200" dirty="0"/>
              <a:t>- Việc công nhận danh hiệu Bảo vật quốc gia phải do Thủ tướng Chính phủ quyết định sau khi có ý kiến thẩm định của </a:t>
            </a:r>
            <a:r>
              <a:rPr lang="vi-VN" sz="3200" dirty="0">
                <a:hlinkClick r:id="rId1"/>
              </a:rPr>
              <a:t>Hội</a:t>
            </a:r>
            <a:r>
              <a:rPr lang="vi-VN" sz="3200" dirty="0"/>
              <a:t> </a:t>
            </a:r>
            <a:r>
              <a:rPr lang="vi-VN" sz="3200" dirty="0">
                <a:hlinkClick r:id="rId1"/>
              </a:rPr>
              <a:t>đồng Di sản văn hóa quốc gia</a:t>
            </a:r>
            <a:r>
              <a:rPr lang="vi-VN" sz="3200" dirty="0"/>
              <a:t>.</a:t>
            </a:r>
            <a:endParaRPr lang="en-US" sz="3200" dirty="0"/>
          </a:p>
          <a:p>
            <a:pPr algn="just">
              <a:lnSpc>
                <a:spcPct val="110000"/>
              </a:lnSpc>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830" y="521335"/>
            <a:ext cx="11864340" cy="5210810"/>
          </a:xfrm>
          <a:prstGeom prst="rect">
            <a:avLst/>
          </a:prstGeom>
        </p:spPr>
        <p:txBody>
          <a:bodyPr wrap="square">
            <a:spAutoFit/>
          </a:bodyPr>
          <a:lstStyle/>
          <a:p>
            <a:pPr algn="just">
              <a:lnSpc>
                <a:spcPct val="130000"/>
              </a:lnSpc>
            </a:pPr>
            <a:r>
              <a:rPr lang="vi-VN" sz="3200" dirty="0">
                <a:solidFill>
                  <a:srgbClr val="FF0000"/>
                </a:solidFill>
              </a:rPr>
              <a:t>Bảo vật quốc gia phải có các tiêu chí sau đây:</a:t>
            </a:r>
            <a:endParaRPr lang="vi-VN" sz="3200" dirty="0">
              <a:solidFill>
                <a:srgbClr val="FF0000"/>
              </a:solidFill>
            </a:endParaRPr>
          </a:p>
          <a:p>
            <a:pPr algn="just">
              <a:lnSpc>
                <a:spcPct val="130000"/>
              </a:lnSpc>
            </a:pPr>
            <a:r>
              <a:rPr lang="vi-VN" sz="3200" dirty="0">
                <a:solidFill>
                  <a:srgbClr val="002060"/>
                </a:solidFill>
              </a:rPr>
              <a:t>- Là hiện vật gốc độc bản;</a:t>
            </a:r>
            <a:endParaRPr lang="vi-VN" sz="3200" dirty="0">
              <a:solidFill>
                <a:srgbClr val="002060"/>
              </a:solidFill>
            </a:endParaRPr>
          </a:p>
          <a:p>
            <a:pPr algn="just">
              <a:lnSpc>
                <a:spcPct val="130000"/>
              </a:lnSpc>
            </a:pPr>
            <a:r>
              <a:rPr lang="vi-VN" sz="3200" dirty="0">
                <a:solidFill>
                  <a:srgbClr val="002060"/>
                </a:solidFill>
              </a:rPr>
              <a:t>- Là hiện vật có hình thức độc đáo;</a:t>
            </a:r>
            <a:endParaRPr lang="vi-VN" sz="3200" dirty="0">
              <a:solidFill>
                <a:srgbClr val="002060"/>
              </a:solidFill>
            </a:endParaRPr>
          </a:p>
          <a:p>
            <a:pPr algn="just">
              <a:lnSpc>
                <a:spcPct val="130000"/>
              </a:lnSpc>
            </a:pPr>
            <a:r>
              <a:rPr lang="vi-VN" sz="3200" dirty="0">
                <a:solidFill>
                  <a:srgbClr val="002060"/>
                </a:solidFill>
              </a:rPr>
              <a:t>- Là hiện vật có giá trị đặc biệt liên quan đến </a:t>
            </a:r>
            <a:endParaRPr lang="vi-VN" sz="3200" dirty="0">
              <a:solidFill>
                <a:srgbClr val="002060"/>
              </a:solidFill>
            </a:endParaRPr>
          </a:p>
          <a:p>
            <a:pPr lvl="2" algn="just">
              <a:lnSpc>
                <a:spcPct val="130000"/>
              </a:lnSpc>
            </a:pPr>
            <a:r>
              <a:rPr lang="vi-VN" sz="3200" dirty="0">
                <a:solidFill>
                  <a:srgbClr val="002060"/>
                </a:solidFill>
              </a:rPr>
              <a:t>+ </a:t>
            </a:r>
            <a:r>
              <a:rPr lang="vi-VN" sz="3200" dirty="0">
                <a:solidFill>
                  <a:srgbClr val="002060"/>
                </a:solidFill>
              </a:rPr>
              <a:t>Một sự kiện trọng đại của đất nước </a:t>
            </a:r>
            <a:endParaRPr lang="vi-VN" sz="3200" dirty="0">
              <a:solidFill>
                <a:srgbClr val="002060"/>
              </a:solidFill>
            </a:endParaRPr>
          </a:p>
          <a:p>
            <a:pPr lvl="2" algn="just">
              <a:lnSpc>
                <a:spcPct val="130000"/>
              </a:lnSpc>
            </a:pPr>
            <a:r>
              <a:rPr lang="vi-VN" sz="3200" dirty="0">
                <a:solidFill>
                  <a:srgbClr val="002060"/>
                </a:solidFill>
              </a:rPr>
              <a:t>+ </a:t>
            </a:r>
            <a:r>
              <a:rPr lang="vi-VN" sz="3200" dirty="0">
                <a:solidFill>
                  <a:srgbClr val="002060"/>
                </a:solidFill>
              </a:rPr>
              <a:t>Sự nghiệp của anh hùng dân tộc, danh nhân tiêu biểu</a:t>
            </a:r>
            <a:endParaRPr lang="vi-VN" sz="3200" dirty="0">
              <a:solidFill>
                <a:srgbClr val="002060"/>
              </a:solidFill>
            </a:endParaRPr>
          </a:p>
          <a:p>
            <a:pPr lvl="2" algn="just">
              <a:lnSpc>
                <a:spcPct val="130000"/>
              </a:lnSpc>
            </a:pPr>
            <a:r>
              <a:rPr lang="vi-VN" sz="3200" dirty="0">
                <a:solidFill>
                  <a:srgbClr val="002060"/>
                </a:solidFill>
              </a:rPr>
              <a:t>+ </a:t>
            </a:r>
            <a:r>
              <a:rPr lang="vi-VN" sz="3200" dirty="0">
                <a:solidFill>
                  <a:srgbClr val="002060"/>
                </a:solidFill>
              </a:rPr>
              <a:t>Mẫu vật tự nhiên chứng minh cho các giai đoạn hình thành và phát triển của lịch sử Trái đất...</a:t>
            </a:r>
            <a:endParaRPr lang="vi-VN"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heckerboard(across)">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heckerboard(across)">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4355" y="344170"/>
            <a:ext cx="8813800" cy="6292850"/>
          </a:xfrm>
        </p:spPr>
        <p:txBody>
          <a:bodyPr>
            <a:noAutofit/>
          </a:bodyPr>
          <a:lstStyle/>
          <a:p>
            <a:pPr marL="0" indent="0" algn="ctr">
              <a:buNone/>
            </a:pPr>
            <a:r>
              <a:rPr lang="vi-VN" sz="4000" b="1" dirty="0">
                <a:solidFill>
                  <a:srgbClr val="FF0000"/>
                </a:solidFill>
                <a:latin typeface="+mj-lt"/>
              </a:rPr>
              <a:t>1/ Trống đồng Hoàng Hạ:</a:t>
            </a:r>
            <a:endParaRPr lang="en-US" sz="4000" dirty="0">
              <a:solidFill>
                <a:srgbClr val="FF0000"/>
              </a:solidFill>
              <a:latin typeface="+mj-lt"/>
            </a:endParaRPr>
          </a:p>
          <a:p>
            <a:pPr marL="0" indent="0" algn="just">
              <a:lnSpc>
                <a:spcPct val="110000"/>
              </a:lnSpc>
              <a:buNone/>
            </a:pPr>
            <a:r>
              <a:rPr lang="vi-VN" sz="3600" b="1" dirty="0">
                <a:solidFill>
                  <a:srgbClr val="0070C0"/>
                </a:solidFill>
                <a:latin typeface="+mj-lt"/>
              </a:rPr>
              <a:t>- Nơi phát hiện: </a:t>
            </a:r>
            <a:endParaRPr lang="vi-VN" sz="3600" b="1" dirty="0">
              <a:solidFill>
                <a:srgbClr val="0070C0"/>
              </a:solidFill>
              <a:latin typeface="+mj-lt"/>
            </a:endParaRPr>
          </a:p>
          <a:p>
            <a:pPr marL="0" indent="0" algn="just">
              <a:lnSpc>
                <a:spcPct val="110000"/>
              </a:lnSpc>
              <a:buNone/>
            </a:pPr>
            <a:r>
              <a:rPr lang="vi-VN" sz="3600" dirty="0">
                <a:latin typeface="+mj-lt"/>
              </a:rPr>
              <a:t>Vào năm 1937, </a:t>
            </a:r>
            <a:r>
              <a:rPr lang="vi-VN" sz="3600" dirty="0">
                <a:latin typeface="+mj-lt"/>
                <a:sym typeface="+mn-ea"/>
              </a:rPr>
              <a:t>nhân dân xóm Nội, thôn Hoàng Hạ, xã Văn Hoàng, huyện Phú Xuyên, Hà Nội, trong lúc đào mương lấy nước, tình cờ đào được chiếc trống đồng Hoàng </a:t>
            </a:r>
            <a:r>
              <a:rPr lang="vi-VN" sz="3600" dirty="0">
                <a:latin typeface="+mj-lt"/>
                <a:sym typeface="+mn-ea"/>
              </a:rPr>
              <a:t>Hạ ở độ sâu 1,5 m dưới lòng đất.</a:t>
            </a:r>
            <a:endParaRPr lang="vi-VN" sz="3600" dirty="0">
              <a:latin typeface="+mj-lt"/>
              <a:sym typeface="+mn-ea"/>
            </a:endParaRPr>
          </a:p>
          <a:p>
            <a:pPr marL="0" indent="0" algn="just">
              <a:lnSpc>
                <a:spcPct val="110000"/>
              </a:lnSpc>
              <a:buNone/>
            </a:pPr>
            <a:r>
              <a:rPr lang="vi-VN" altLang="en-US" sz="3600" b="1" dirty="0">
                <a:solidFill>
                  <a:srgbClr val="0070C0"/>
                </a:solidFill>
                <a:latin typeface="+mj-lt"/>
              </a:rPr>
              <a:t>- Niên đại:</a:t>
            </a:r>
            <a:r>
              <a:rPr lang="vi-VN" altLang="en-US" sz="3600" dirty="0">
                <a:latin typeface="+mj-lt"/>
              </a:rPr>
              <a:t> </a:t>
            </a:r>
            <a:r>
              <a:rPr lang="vi-VN" altLang="en-US" sz="3600" dirty="0">
                <a:latin typeface="+mj-lt"/>
                <a:sym typeface="+mn-ea"/>
              </a:rPr>
              <a:t>thuộc văn hóa Đông Sơn (</a:t>
            </a:r>
            <a:r>
              <a:rPr lang="vi-VN" altLang="en-US" sz="3600" dirty="0">
                <a:latin typeface="+mj-lt"/>
              </a:rPr>
              <a:t>cách ngày nay từ 2000 - 2500 năm)</a:t>
            </a:r>
            <a:endParaRPr lang="vi-VN" altLang="en-US" sz="3600" dirty="0">
              <a:latin typeface="+mj-lt"/>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942492" cy="30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3076" y="3305908"/>
            <a:ext cx="2567354" cy="368300"/>
          </a:xfrm>
          <a:prstGeom prst="rect">
            <a:avLst/>
          </a:prstGeom>
          <a:noFill/>
          <a:ln>
            <a:solidFill>
              <a:srgbClr val="00B050"/>
            </a:solidFill>
          </a:ln>
        </p:spPr>
        <p:txBody>
          <a:bodyPr wrap="square" rtlCol="0">
            <a:spAutoFit/>
          </a:bodyPr>
          <a:lstStyle/>
          <a:p>
            <a:pPr algn="ctr"/>
            <a:r>
              <a:rPr lang="en-US" dirty="0" err="1" smtClean="0">
                <a:solidFill>
                  <a:srgbClr val="FF0000"/>
                </a:solidFill>
              </a:rPr>
              <a:t>Trống</a:t>
            </a:r>
            <a:r>
              <a:rPr lang="en-US" dirty="0" smtClean="0">
                <a:solidFill>
                  <a:srgbClr val="FF0000"/>
                </a:solidFill>
              </a:rPr>
              <a:t> </a:t>
            </a:r>
            <a:r>
              <a:rPr lang="en-US" dirty="0" err="1" smtClean="0">
                <a:solidFill>
                  <a:srgbClr val="FF0000"/>
                </a:solidFill>
              </a:rPr>
              <a:t>đồng</a:t>
            </a:r>
            <a:r>
              <a:rPr lang="vi-VN" altLang="en-US" dirty="0" err="1" smtClean="0">
                <a:solidFill>
                  <a:srgbClr val="FF0000"/>
                </a:solidFill>
              </a:rPr>
              <a:t> Hoàng </a:t>
            </a:r>
            <a:r>
              <a:rPr lang="vi-VN" altLang="en-US" dirty="0" err="1" smtClean="0">
                <a:solidFill>
                  <a:srgbClr val="FF0000"/>
                </a:solidFill>
              </a:rPr>
              <a:t>Hạ</a:t>
            </a:r>
            <a:endParaRPr lang="vi-VN" altLang="en-US" dirty="0" err="1"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descr="1_1_1"/>
          <p:cNvPicPr>
            <a:picLocks noChangeAspect="1"/>
          </p:cNvPicPr>
          <p:nvPr/>
        </p:nvPicPr>
        <p:blipFill>
          <a:blip r:embed="rId1"/>
          <a:stretch>
            <a:fillRect/>
          </a:stretch>
        </p:blipFill>
        <p:spPr>
          <a:xfrm>
            <a:off x="3509010" y="690880"/>
            <a:ext cx="5314315" cy="5475605"/>
          </a:xfrm>
          <a:prstGeom prst="rect">
            <a:avLst/>
          </a:prstGeom>
        </p:spPr>
      </p:pic>
      <p:sp>
        <p:nvSpPr>
          <p:cNvPr id="20" name="TextBox 9"/>
          <p:cNvSpPr txBox="1"/>
          <p:nvPr/>
        </p:nvSpPr>
        <p:spPr>
          <a:xfrm>
            <a:off x="523875" y="4474210"/>
            <a:ext cx="2541270" cy="583565"/>
          </a:xfrm>
          <a:prstGeom prst="rect">
            <a:avLst/>
          </a:prstGeom>
          <a:solidFill>
            <a:schemeClr val="accent2">
              <a:lumMod val="20000"/>
              <a:lumOff val="80000"/>
            </a:schemeClr>
          </a:solidFill>
        </p:spPr>
        <p:txBody>
          <a:bodyPr wrap="square" rtlCol="0">
            <a:spAutoFit/>
          </a:bodyPr>
          <a:p>
            <a:pPr algn="ctr"/>
            <a:r>
              <a:rPr lang="vi-VN" altLang="en-US" sz="3200" b="1" dirty="0">
                <a:solidFill>
                  <a:srgbClr val="FF0000"/>
                </a:solidFill>
                <a:latin typeface="Times New Roman" panose="02020603050405020304" pitchFamily="18" charset="0"/>
                <a:cs typeface="Times New Roman" panose="02020603050405020304" pitchFamily="18" charset="0"/>
              </a:rPr>
              <a:t>Thân </a:t>
            </a:r>
            <a:r>
              <a:rPr lang="vi-VN" altLang="en-US" sz="3200" b="1" dirty="0">
                <a:solidFill>
                  <a:srgbClr val="FF0000"/>
                </a:solidFill>
                <a:latin typeface="Times New Roman" panose="02020603050405020304" pitchFamily="18" charset="0"/>
                <a:cs typeface="Times New Roman" panose="02020603050405020304" pitchFamily="18" charset="0"/>
              </a:rPr>
              <a:t>trống</a:t>
            </a:r>
            <a:endParaRPr lang="vi-VN" alt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9"/>
          <p:cNvSpPr txBox="1"/>
          <p:nvPr/>
        </p:nvSpPr>
        <p:spPr>
          <a:xfrm>
            <a:off x="9267190" y="5749290"/>
            <a:ext cx="2541270" cy="583565"/>
          </a:xfrm>
          <a:prstGeom prst="rect">
            <a:avLst/>
          </a:prstGeom>
          <a:solidFill>
            <a:schemeClr val="accent2">
              <a:lumMod val="20000"/>
              <a:lumOff val="80000"/>
            </a:schemeClr>
          </a:solidFill>
        </p:spPr>
        <p:txBody>
          <a:bodyPr wrap="square" rtlCol="0">
            <a:spAutoFit/>
          </a:bodyPr>
          <a:p>
            <a:pPr algn="ctr"/>
            <a:r>
              <a:rPr lang="vi-VN" altLang="en-US" sz="3200" b="1" dirty="0">
                <a:solidFill>
                  <a:srgbClr val="FF0000"/>
                </a:solidFill>
                <a:latin typeface="Times New Roman" panose="02020603050405020304" pitchFamily="18" charset="0"/>
                <a:cs typeface="Times New Roman" panose="02020603050405020304" pitchFamily="18" charset="0"/>
              </a:rPr>
              <a:t>Chân </a:t>
            </a:r>
            <a:r>
              <a:rPr lang="vi-VN" altLang="en-US" sz="3200" b="1" dirty="0">
                <a:solidFill>
                  <a:srgbClr val="FF0000"/>
                </a:solidFill>
                <a:latin typeface="Times New Roman" panose="02020603050405020304" pitchFamily="18" charset="0"/>
                <a:cs typeface="Times New Roman" panose="02020603050405020304" pitchFamily="18" charset="0"/>
              </a:rPr>
              <a:t>trống</a:t>
            </a:r>
            <a:endParaRPr lang="vi-VN" alt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9"/>
          <p:cNvSpPr txBox="1"/>
          <p:nvPr/>
        </p:nvSpPr>
        <p:spPr>
          <a:xfrm>
            <a:off x="9393555" y="955675"/>
            <a:ext cx="2541270" cy="583565"/>
          </a:xfrm>
          <a:prstGeom prst="rect">
            <a:avLst/>
          </a:prstGeom>
          <a:solidFill>
            <a:schemeClr val="accent2">
              <a:lumMod val="20000"/>
              <a:lumOff val="80000"/>
            </a:schemeClr>
          </a:solidFill>
        </p:spPr>
        <p:txBody>
          <a:bodyPr wrap="square" rtlCol="0">
            <a:spAutoFit/>
          </a:bodyPr>
          <a:p>
            <a:pPr algn="ctr"/>
            <a:r>
              <a:rPr lang="vi-VN" altLang="en-US" sz="3200" b="1" dirty="0">
                <a:solidFill>
                  <a:srgbClr val="FF0000"/>
                </a:solidFill>
                <a:latin typeface="Times New Roman" panose="02020603050405020304" pitchFamily="18" charset="0"/>
                <a:cs typeface="Times New Roman" panose="02020603050405020304" pitchFamily="18" charset="0"/>
              </a:rPr>
              <a:t>Tang </a:t>
            </a:r>
            <a:r>
              <a:rPr lang="vi-VN" altLang="en-US" sz="3200" b="1" dirty="0">
                <a:solidFill>
                  <a:srgbClr val="FF0000"/>
                </a:solidFill>
                <a:latin typeface="Times New Roman" panose="02020603050405020304" pitchFamily="18" charset="0"/>
                <a:cs typeface="Times New Roman" panose="02020603050405020304" pitchFamily="18" charset="0"/>
              </a:rPr>
              <a:t>trống</a:t>
            </a:r>
            <a:endParaRPr lang="vi-VN" alt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9"/>
          <p:cNvSpPr txBox="1"/>
          <p:nvPr/>
        </p:nvSpPr>
        <p:spPr>
          <a:xfrm>
            <a:off x="523875" y="690880"/>
            <a:ext cx="2541270" cy="583565"/>
          </a:xfrm>
          <a:prstGeom prst="rect">
            <a:avLst/>
          </a:prstGeom>
          <a:solidFill>
            <a:schemeClr val="accent2">
              <a:lumMod val="20000"/>
              <a:lumOff val="80000"/>
            </a:schemeClr>
          </a:solidFill>
        </p:spPr>
        <p:txBody>
          <a:bodyPr wrap="square" rtlCol="0">
            <a:spAutoFit/>
          </a:bodyPr>
          <a:p>
            <a:pPr algn="ctr"/>
            <a:r>
              <a:rPr lang="vi-VN" altLang="en-US" sz="3200" b="1" dirty="0">
                <a:solidFill>
                  <a:srgbClr val="FF0000"/>
                </a:solidFill>
                <a:latin typeface="Times New Roman" panose="02020603050405020304" pitchFamily="18" charset="0"/>
                <a:cs typeface="Times New Roman" panose="02020603050405020304" pitchFamily="18" charset="0"/>
              </a:rPr>
              <a:t>Mặt </a:t>
            </a:r>
            <a:r>
              <a:rPr lang="vi-VN" altLang="en-US" sz="3200" b="1" dirty="0">
                <a:solidFill>
                  <a:srgbClr val="FF0000"/>
                </a:solidFill>
                <a:latin typeface="Times New Roman" panose="02020603050405020304" pitchFamily="18" charset="0"/>
                <a:cs typeface="Times New Roman" panose="02020603050405020304" pitchFamily="18" charset="0"/>
              </a:rPr>
              <a:t>trống</a:t>
            </a:r>
            <a:endParaRPr lang="vi-VN" alt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9" name="Straight Arrow Connector 8"/>
          <p:cNvCxnSpPr>
            <a:stCxn id="8" idx="3"/>
          </p:cNvCxnSpPr>
          <p:nvPr/>
        </p:nvCxnSpPr>
        <p:spPr>
          <a:xfrm>
            <a:off x="3065145" y="982980"/>
            <a:ext cx="2634615" cy="492125"/>
          </a:xfrm>
          <a:prstGeom prst="straightConnector1">
            <a:avLst/>
          </a:prstGeom>
          <a:ln w="57150">
            <a:solidFill>
              <a:srgbClr val="FFFF00"/>
            </a:solidFill>
            <a:tailEnd type="arrow" w="med" len="med"/>
          </a:ln>
        </p:spPr>
        <p:style>
          <a:lnRef idx="3">
            <a:schemeClr val="dk1"/>
          </a:lnRef>
          <a:fillRef idx="0">
            <a:schemeClr val="dk1"/>
          </a:fillRef>
          <a:effectRef idx="2">
            <a:schemeClr val="dk1"/>
          </a:effectRef>
          <a:fontRef idx="minor">
            <a:schemeClr val="tx1"/>
          </a:fontRef>
        </p:style>
      </p:cxnSp>
      <p:cxnSp>
        <p:nvCxnSpPr>
          <p:cNvPr id="10" name="Straight Arrow Connector 9"/>
          <p:cNvCxnSpPr>
            <a:stCxn id="5" idx="1"/>
          </p:cNvCxnSpPr>
          <p:nvPr/>
        </p:nvCxnSpPr>
        <p:spPr>
          <a:xfrm flipH="1" flipV="1">
            <a:off x="7119620" y="5304790"/>
            <a:ext cx="2147570" cy="736600"/>
          </a:xfrm>
          <a:prstGeom prst="straightConnector1">
            <a:avLst/>
          </a:prstGeom>
          <a:ln w="57150">
            <a:solidFill>
              <a:srgbClr val="FFFF00"/>
            </a:solidFill>
            <a:tailEnd type="arrow" w="med" len="med"/>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7119620" y="1242695"/>
            <a:ext cx="2308860" cy="1273175"/>
          </a:xfrm>
          <a:prstGeom prst="straightConnector1">
            <a:avLst/>
          </a:prstGeom>
          <a:ln w="57150">
            <a:solidFill>
              <a:srgbClr val="FFFF00"/>
            </a:solidFill>
            <a:tailEnd type="arrow" w="med" len="med"/>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3065145" y="3905250"/>
            <a:ext cx="2776855" cy="872490"/>
          </a:xfrm>
          <a:prstGeom prst="straightConnector1">
            <a:avLst/>
          </a:prstGeom>
          <a:ln w="57150">
            <a:solidFill>
              <a:srgbClr val="FFFF00"/>
            </a:solidFill>
            <a:tailEnd type="arrow" w="med" len="med"/>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animBg="1"/>
      <p:bldP spid="5" grpId="1" animBg="1"/>
      <p:bldP spid="7" grpId="1"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ontent Placeholder 3"/>
          <p:cNvSpPr>
            <a:spLocks noGrp="1"/>
          </p:cNvSpPr>
          <p:nvPr>
            <p:ph idx="1"/>
          </p:nvPr>
        </p:nvSpPr>
        <p:spPr>
          <a:xfrm>
            <a:off x="376555" y="294640"/>
            <a:ext cx="11612245" cy="6440805"/>
          </a:xfrm>
        </p:spPr>
        <p:txBody>
          <a:bodyPr>
            <a:noAutofit/>
          </a:bodyPr>
          <a:p>
            <a:pPr marL="0" indent="0" algn="just">
              <a:lnSpc>
                <a:spcPct val="90000"/>
              </a:lnSpc>
              <a:buNone/>
            </a:pPr>
            <a:r>
              <a:rPr lang="vi-VN" sz="3300" b="1" dirty="0">
                <a:solidFill>
                  <a:srgbClr val="0070C0"/>
                </a:solidFill>
                <a:latin typeface="+mj-lt"/>
              </a:rPr>
              <a:t>- Đặc điểm </a:t>
            </a:r>
            <a:r>
              <a:rPr lang="vi-VN" sz="3300" b="1" dirty="0">
                <a:solidFill>
                  <a:srgbClr val="0070C0"/>
                </a:solidFill>
                <a:latin typeface="+mj-lt"/>
              </a:rPr>
              <a:t>hoa văn trang trí: </a:t>
            </a:r>
            <a:endParaRPr lang="vi-VN" sz="3300" b="1" dirty="0">
              <a:solidFill>
                <a:srgbClr val="0070C0"/>
              </a:solidFill>
              <a:latin typeface="+mj-lt"/>
            </a:endParaRPr>
          </a:p>
          <a:p>
            <a:pPr marL="0" indent="0" algn="just">
              <a:lnSpc>
                <a:spcPct val="90000"/>
              </a:lnSpc>
              <a:buNone/>
            </a:pPr>
            <a:r>
              <a:rPr lang="vi-VN" sz="3300" dirty="0">
                <a:latin typeface="+mj-lt"/>
              </a:rPr>
              <a:t>+ Trên mặt trống, ở chính giữa có </a:t>
            </a:r>
            <a:r>
              <a:rPr lang="vi-VN" sz="3300" dirty="0">
                <a:solidFill>
                  <a:srgbClr val="FF0000"/>
                </a:solidFill>
                <a:latin typeface="+mj-lt"/>
              </a:rPr>
              <a:t>hình ngôi sao nổi với 16 cánh</a:t>
            </a:r>
            <a:r>
              <a:rPr lang="vi-VN" sz="3300" dirty="0">
                <a:latin typeface="+mj-lt"/>
              </a:rPr>
              <a:t>. </a:t>
            </a:r>
            <a:r>
              <a:rPr lang="vi-VN" sz="3300" dirty="0">
                <a:latin typeface="+mj-lt"/>
                <a:sym typeface="+mn-ea"/>
              </a:rPr>
              <a:t>Họa tiết lông công xen giữa các cánh. </a:t>
            </a:r>
            <a:endParaRPr lang="vi-VN" sz="3300" dirty="0">
              <a:latin typeface="+mj-lt"/>
            </a:endParaRPr>
          </a:p>
          <a:p>
            <a:pPr marL="0" indent="0" algn="just">
              <a:lnSpc>
                <a:spcPct val="90000"/>
              </a:lnSpc>
              <a:buNone/>
            </a:pPr>
            <a:r>
              <a:rPr lang="vi-VN" sz="3300" dirty="0">
                <a:latin typeface="+mj-lt"/>
              </a:rPr>
              <a:t>+ </a:t>
            </a:r>
            <a:r>
              <a:rPr lang="vi-VN" sz="3300" dirty="0">
                <a:solidFill>
                  <a:srgbClr val="FF0000"/>
                </a:solidFill>
                <a:latin typeface="+mj-lt"/>
              </a:rPr>
              <a:t>Bao quanh ngôi sao là 15 vành hoa văn</a:t>
            </a:r>
            <a:r>
              <a:rPr lang="vi-VN" sz="3300" dirty="0">
                <a:latin typeface="+mj-lt"/>
              </a:rPr>
              <a:t>, mô tả cảnh sinh hoạt, lễ hội, chèo thuyền, xử tử tù binh... của cư dân Việt Cổ.</a:t>
            </a:r>
            <a:endParaRPr lang="vi-VN" sz="3300" dirty="0">
              <a:latin typeface="+mj-lt"/>
            </a:endParaRPr>
          </a:p>
          <a:p>
            <a:pPr marL="0" indent="0" algn="just">
              <a:lnSpc>
                <a:spcPct val="90000"/>
              </a:lnSpc>
              <a:buNone/>
            </a:pPr>
            <a:r>
              <a:rPr lang="vi-VN" sz="3300" b="1" dirty="0">
                <a:solidFill>
                  <a:srgbClr val="0070C0"/>
                </a:solidFill>
                <a:latin typeface="+mj-lt"/>
              </a:rPr>
              <a:t>- Ý nghĩa:</a:t>
            </a:r>
            <a:endParaRPr lang="vi-VN" sz="3300" b="1" dirty="0">
              <a:solidFill>
                <a:srgbClr val="0070C0"/>
              </a:solidFill>
              <a:latin typeface="+mj-lt"/>
            </a:endParaRPr>
          </a:p>
          <a:p>
            <a:pPr marL="0" indent="0" algn="just">
              <a:lnSpc>
                <a:spcPct val="90000"/>
              </a:lnSpc>
              <a:buNone/>
            </a:pPr>
            <a:r>
              <a:rPr lang="vi-VN" sz="3300" dirty="0">
                <a:latin typeface="+mj-lt"/>
              </a:rPr>
              <a:t>+ Là biểu tượng cho </a:t>
            </a:r>
            <a:r>
              <a:rPr lang="vi-VN" sz="3300" dirty="0">
                <a:solidFill>
                  <a:srgbClr val="FF0000"/>
                </a:solidFill>
                <a:latin typeface="+mj-lt"/>
              </a:rPr>
              <a:t>đỉnh cao mỹ thuật tạo hình</a:t>
            </a:r>
            <a:r>
              <a:rPr lang="vi-VN" sz="3300" dirty="0">
                <a:latin typeface="+mj-lt"/>
              </a:rPr>
              <a:t> của nghệ nhân Đông Sơn xưa.</a:t>
            </a:r>
            <a:endParaRPr lang="vi-VN" sz="3300" dirty="0">
              <a:latin typeface="+mj-lt"/>
            </a:endParaRPr>
          </a:p>
          <a:p>
            <a:pPr marL="0" indent="0" algn="just">
              <a:lnSpc>
                <a:spcPct val="90000"/>
              </a:lnSpc>
              <a:buNone/>
            </a:pPr>
            <a:r>
              <a:rPr lang="vi-VN" sz="3300" dirty="0">
                <a:latin typeface="+mj-lt"/>
                <a:sym typeface="+mn-ea"/>
              </a:rPr>
              <a:t>+ Là </a:t>
            </a:r>
            <a:r>
              <a:rPr lang="vi-VN" sz="3300" dirty="0">
                <a:solidFill>
                  <a:srgbClr val="FF0000"/>
                </a:solidFill>
                <a:latin typeface="+mj-lt"/>
                <a:sym typeface="+mn-ea"/>
              </a:rPr>
              <a:t>chứng tích lịch sử lập làng, dựng nước</a:t>
            </a:r>
            <a:r>
              <a:rPr lang="vi-VN" sz="3300" dirty="0">
                <a:latin typeface="+mj-lt"/>
                <a:sym typeface="+mn-ea"/>
              </a:rPr>
              <a:t> của người dân Thăng Long – Hà Nội xưa. </a:t>
            </a:r>
            <a:endParaRPr lang="vi-VN" sz="3300" dirty="0">
              <a:latin typeface="+mj-lt"/>
            </a:endParaRPr>
          </a:p>
          <a:p>
            <a:pPr marL="0" indent="0" algn="just">
              <a:lnSpc>
                <a:spcPct val="100000"/>
              </a:lnSpc>
              <a:buNone/>
            </a:pPr>
            <a:r>
              <a:rPr lang="vi-VN" sz="3300" b="1" dirty="0">
                <a:solidFill>
                  <a:srgbClr val="0070C0"/>
                </a:solidFill>
                <a:latin typeface="+mj-lt"/>
              </a:rPr>
              <a:t>=&gt; </a:t>
            </a:r>
            <a:r>
              <a:rPr lang="vi-VN" sz="3300" b="1" dirty="0">
                <a:solidFill>
                  <a:srgbClr val="FF0000"/>
                </a:solidFill>
                <a:latin typeface="+mj-lt"/>
              </a:rPr>
              <a:t>Năm 2012</a:t>
            </a:r>
            <a:r>
              <a:rPr lang="vi-VN" sz="3300" b="1" dirty="0">
                <a:solidFill>
                  <a:srgbClr val="0070C0"/>
                </a:solidFill>
                <a:latin typeface="+mj-lt"/>
              </a:rPr>
              <a:t>, trống đồng Hoàng Hạ được công nhận là Bảo vật quốc gia  (trưng bày tại </a:t>
            </a:r>
            <a:r>
              <a:rPr lang="vi-VN" sz="3300" b="1" dirty="0">
                <a:solidFill>
                  <a:srgbClr val="FF0000"/>
                </a:solidFill>
                <a:latin typeface="+mj-lt"/>
              </a:rPr>
              <a:t>Bảo tàng Lịch sử Quốc gia</a:t>
            </a:r>
            <a:r>
              <a:rPr lang="vi-VN" sz="3300" b="1" dirty="0">
                <a:solidFill>
                  <a:srgbClr val="0070C0"/>
                </a:solidFill>
                <a:latin typeface="+mj-lt"/>
              </a:rPr>
              <a:t> - Hà Nội)</a:t>
            </a:r>
            <a:endParaRPr lang="vi-VN" sz="3300" b="1" dirty="0">
              <a:solidFill>
                <a:srgbClr val="0070C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heckerboard(across)">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heckerboard(across)">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descr="Trong-dongp-Hoang-Ha-01"/>
          <p:cNvPicPr>
            <a:picLocks noChangeAspect="1"/>
          </p:cNvPicPr>
          <p:nvPr/>
        </p:nvPicPr>
        <p:blipFill>
          <a:blip r:embed="rId1"/>
          <a:stretch>
            <a:fillRect/>
          </a:stretch>
        </p:blipFill>
        <p:spPr>
          <a:xfrm>
            <a:off x="567690" y="0"/>
            <a:ext cx="1030033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descr="Trong-dongp-Hoang-Ha-03"/>
          <p:cNvPicPr>
            <a:picLocks noChangeAspect="1"/>
          </p:cNvPicPr>
          <p:nvPr/>
        </p:nvPicPr>
        <p:blipFill>
          <a:blip r:embed="rId1"/>
          <a:stretch>
            <a:fillRect/>
          </a:stretch>
        </p:blipFill>
        <p:spPr>
          <a:xfrm>
            <a:off x="896620" y="61595"/>
            <a:ext cx="10194925" cy="67964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4747</Words>
  <Application>WPS Presentation</Application>
  <PresentationFormat>Custom</PresentationFormat>
  <Paragraphs>121</Paragraphs>
  <Slides>26</Slides>
  <Notes>2</Notes>
  <HiddenSlides>0</HiddenSlides>
  <MMClips>1</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26</vt:i4>
      </vt:variant>
    </vt:vector>
  </HeadingPairs>
  <TitlesOfParts>
    <vt:vector size="39" baseType="lpstr">
      <vt:lpstr>Arial</vt:lpstr>
      <vt:lpstr>SimSun</vt:lpstr>
      <vt:lpstr>Wingdings</vt:lpstr>
      <vt:lpstr>Times New Roman</vt:lpstr>
      <vt:lpstr>Times New Roman</vt:lpstr>
      <vt:lpstr>Calibri</vt:lpstr>
      <vt:lpstr>Microsoft YaHei</vt:lpstr>
      <vt:lpstr>Arial Unicode MS</vt:lpstr>
      <vt:lpstr>Calibri Light</vt:lpstr>
      <vt:lpstr>#9Slide07 IcielBC Cubano Normal</vt:lpstr>
      <vt:lpstr>等线</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TẬP VẬN DỤNG: 1/ So sánh sự giống và khác nhau của trống đồng Hoàng Hạ và trống đồng Cổ Loa? 2/ Em có nhận xét gì về kĩ thuật đúc đồng và trình độ thẩm mĩ của người Việt Cổ?</vt:lpstr>
      <vt:lpstr>PowerPoint 演示文稿</vt:lpstr>
      <vt:lpstr>PowerPoint 演示文稿</vt:lpstr>
      <vt:lpstr>PowerPoint 演示文稿</vt:lpstr>
      <vt:lpstr>BÀI TẬP vận dụng: QUAY VIDEO GIỚI THIỆU 1 DI SẢN VĂN HÓA VẬT THỂ CỦA HÀ NỘI THỜI KÌ TIỀN THĂNG LONG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acer</cp:lastModifiedBy>
  <cp:revision>43</cp:revision>
  <dcterms:created xsi:type="dcterms:W3CDTF">2021-09-03T16:56:00Z</dcterms:created>
  <dcterms:modified xsi:type="dcterms:W3CDTF">2022-10-24T20:34:50Z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C42B2AEEC06A43A882E5E11D688A423B</vt:lpwstr>
  </property>
  <property fmtid="{D5CDD505-2E9C-101B-9397-08002B2CF9AE}" pid="3" name="KSOProductBuildVer">
    <vt:lpwstr>1033-11.2.0.11380</vt:lpwstr>
  </property>
</Properties>
</file>