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97" d="100"/>
          <a:sy n="97" d="100"/>
        </p:scale>
        <p:origin x="139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3/13/2024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1.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11" Type="http://schemas.openxmlformats.org/officeDocument/2006/relationships/image" Target="../media/image57.wmf"/><Relationship Id="rId5" Type="http://schemas.openxmlformats.org/officeDocument/2006/relationships/oleObject" Target="../embeddings/oleObject35.bin"/><Relationship Id="rId10" Type="http://schemas.openxmlformats.org/officeDocument/2006/relationships/image" Target="../media/image56.wmf"/><Relationship Id="rId4" Type="http://schemas.openxmlformats.org/officeDocument/2006/relationships/image" Target="../media/image52.wmf"/><Relationship Id="rId9" Type="http://schemas.openxmlformats.org/officeDocument/2006/relationships/image" Target="../media/image55.wmf"/></Relationships>
</file>

<file path=ppt/slides/_rels/slide16.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0.bin"/><Relationship Id="rId14" Type="http://schemas.openxmlformats.org/officeDocument/2006/relationships/image" Target="../media/image63.wmf"/></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6.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43.bin"/><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0.bin"/><Relationship Id="rId18" Type="http://schemas.openxmlformats.org/officeDocument/2006/relationships/image" Target="../media/image7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71.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48.bin"/><Relationship Id="rId14"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81.png"/><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53.bin"/><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image" Target="../media/image84.wmf"/><Relationship Id="rId4" Type="http://schemas.openxmlformats.org/officeDocument/2006/relationships/oleObject" Target="../embeddings/oleObject55.bin"/><Relationship Id="rId9" Type="http://schemas.openxmlformats.org/officeDocument/2006/relationships/image" Target="../media/image86.wmf"/></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18" Type="http://schemas.openxmlformats.org/officeDocument/2006/relationships/image" Target="../media/image24.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21.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0.wmf"/><Relationship Id="rId19" Type="http://schemas.openxmlformats.org/officeDocument/2006/relationships/oleObject" Target="../embeddings/oleObject14.bin"/><Relationship Id="rId4" Type="http://schemas.openxmlformats.org/officeDocument/2006/relationships/image" Target="../media/image17.wmf"/><Relationship Id="rId9" Type="http://schemas.openxmlformats.org/officeDocument/2006/relationships/oleObject" Target="../embeddings/oleObject9.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7.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448734" y="2169763"/>
            <a:ext cx="8198602" cy="1447209"/>
          </a:xfrm>
        </p:spPr>
        <p:txBody>
          <a:bodyPr>
            <a:noAutofit/>
          </a:bodyPr>
          <a:lstStyle/>
          <a:p>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54063" y="4526983"/>
            <a:ext cx="9144000" cy="1655762"/>
          </a:xfrm>
        </p:spPr>
        <p:txBody>
          <a:bodyPr>
            <a:normAutofit/>
          </a:bodyPr>
          <a:lstStyle/>
          <a:p>
            <a:r>
              <a:rPr lang="en-US" sz="2800">
                <a:latin typeface="Times New Roman" panose="02020603050405020304" pitchFamily="18" charset="0"/>
                <a:ea typeface="Tahoma" panose="020B0604030504040204" pitchFamily="34" charset="0"/>
                <a:cs typeface="Times New Roman" panose="02020603050405020304" pitchFamily="18" charset="0"/>
              </a:rPr>
              <a:t>Giáo viên</a:t>
            </a:r>
            <a:r>
              <a:rPr lang="en-US" sz="2800" smtClean="0">
                <a:latin typeface="Times New Roman" panose="02020603050405020304" pitchFamily="18" charset="0"/>
                <a:ea typeface="Tahoma" panose="020B0604030504040204" pitchFamily="34" charset="0"/>
                <a:cs typeface="Times New Roman" panose="02020603050405020304" pitchFamily="18" charset="0"/>
              </a:rPr>
              <a:t>:……………………………</a:t>
            </a:r>
          </a:p>
          <a:p>
            <a:r>
              <a:rPr lang="en-US" sz="2800" smtClean="0">
                <a:latin typeface="Times New Roman" panose="02020603050405020304" pitchFamily="18" charset="0"/>
                <a:ea typeface="Tahoma" panose="020B0604030504040204" pitchFamily="34" charset="0"/>
                <a:cs typeface="Times New Roman" panose="02020603050405020304" pitchFamily="18" charset="0"/>
              </a:rPr>
              <a:t>Lớp:…………………</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4121438" y="0"/>
            <a:ext cx="6076447" cy="1038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a:latin typeface="Times New Roman" panose="02020603050405020304" pitchFamily="18" charset="0"/>
                <a:ea typeface="Tahoma" panose="020B0604030504040204" pitchFamily="34" charset="0"/>
                <a:cs typeface="Times New Roman" panose="02020603050405020304" pitchFamily="18" charset="0"/>
              </a:rPr>
              <a:t>PHÒNG GD&amp;ĐT………..</a:t>
            </a:r>
          </a:p>
          <a:p>
            <a:r>
              <a:rPr lang="en-US" sz="2800">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4</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latin typeface="Times New Roman" pitchFamily="18" charset="0"/>
                <a:ea typeface="+mj-ea"/>
                <a:cs typeface="Times New Roman" pitchFamily="18" charset="0"/>
              </a:rPr>
              <a:t>Luyện tập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5</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mc:AlternateContent xmlns:mc="http://schemas.openxmlformats.org/markup-compatibility/2006">
              <mc:Choice xmlns:v="urn:schemas-microsoft-com:vml" Requires="v">
                <p:oleObj spid="_x0000_s68614" name="Equation" r:id="rId3" imgW="1168400" imgH="228600" progId="Equation.DSMT4">
                  <p:embed/>
                </p:oleObj>
              </mc:Choice>
              <mc:Fallback>
                <p:oleObj name="Equation" r:id="rId3" imgW="11684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65" y="3529740"/>
                        <a:ext cx="2323291" cy="45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spid="_x0000_s68615" name="Equation" r:id="rId5" imgW="1346200" imgH="228600" progId="Equation.DSMT4">
                  <p:embed/>
                </p:oleObj>
              </mc:Choice>
              <mc:Fallback>
                <p:oleObj name="Equation" r:id="rId5" imgW="1346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spid="_x0000_s68616" name="Equation" r:id="rId7" imgW="1143000" imgH="228600" progId="Equation.DSMT4">
                  <p:embed/>
                </p:oleObj>
              </mc:Choice>
              <mc:Fallback>
                <p:oleObj name="Equation" r:id="rId7" imgW="11430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1" name="!!2">
            <a:extLst>
              <a:ext uri="{FF2B5EF4-FFF2-40B4-BE49-F238E27FC236}">
                <a16:creationId xmlns:a16="http://schemas.microsoft.com/office/drawing/2014/main"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Luyện tập 3</a:t>
            </a:r>
            <a:r>
              <a:rPr lang="en-US" sz="2800" b="1" noProof="0" smtClean="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6</a:t>
            </a:r>
            <a:endParaRPr lang="en-US" sz="5400" b="1">
              <a:solidFill>
                <a:srgbClr val="0070C0"/>
              </a:solidFill>
              <a:latin typeface="Times New Roman" pitchFamily="18" charset="0"/>
              <a:cs typeface="Times New Roman" pitchFamily="18" charset="0"/>
            </a:endParaRP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3" name="!!2">
            <a:extLst>
              <a:ext uri="{FF2B5EF4-FFF2-40B4-BE49-F238E27FC236}">
                <a16:creationId xmlns:a16="http://schemas.microsoft.com/office/drawing/2014/main"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1. Phép chia hết</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spid="_x0000_s112648" name="Equation" r:id="rId3" imgW="2387520" imgH="203040" progId="Equation.DSMT4">
                  <p:embed/>
                </p:oleObj>
              </mc:Choice>
              <mc:Fallback>
                <p:oleObj name="Equation" r:id="rId3" imgW="2387520" imgH="2030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smtClean="0">
                <a:latin typeface="Times New Roman" pitchFamily="18" charset="0"/>
                <a:cs typeface="Times New Roman" pitchFamily="18" charset="0"/>
              </a:rPr>
              <a:t> Nếu a : b = q thì a= bq</a:t>
            </a:r>
          </a:p>
          <a:p>
            <a:pPr>
              <a:buFontTx/>
              <a:buChar char="-"/>
            </a:pPr>
            <a:r>
              <a:rPr lang="en-US" sz="2800" smtClean="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mc:AlternateContent xmlns:mc="http://schemas.openxmlformats.org/markup-compatibility/2006">
              <mc:Choice xmlns:v="urn:schemas-microsoft-com:vml" Requires="v">
                <p:oleObj spid="_x0000_s112649" name="Equation" r:id="rId5" imgW="355320" imgH="203040" progId="Equation.DSMT4">
                  <p:embed/>
                </p:oleObj>
              </mc:Choice>
              <mc:Fallback>
                <p:oleObj name="Equation" r:id="rId5" imgW="35532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03" y="3341311"/>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spid="_x0000_s112650"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spid="_x0000_s112651" name="Equation" r:id="rId9" imgW="736560" imgH="634680" progId="Equation.DSMT4">
                  <p:embed/>
                </p:oleObj>
              </mc:Choice>
              <mc:Fallback>
                <p:oleObj name="Equation" r:id="rId9" imgW="7365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spid="_x0000_s112652" name="Equation" r:id="rId11" imgW="952200" imgH="177480" progId="Equation.DSMT4">
                  <p:embed/>
                </p:oleObj>
              </mc:Choice>
              <mc:Fallback>
                <p:oleObj name="Equation" r:id="rId11" imgW="95220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7</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spid="_x0000_s113673" name="Equation" r:id="rId3" imgW="711000" imgH="177480" progId="Equation.DSMT4">
                  <p:embed/>
                </p:oleObj>
              </mc:Choice>
              <mc:Fallback>
                <p:oleObj name="Equation" r:id="rId3" imgW="71100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mc:AlternateContent xmlns:mc="http://schemas.openxmlformats.org/markup-compatibility/2006">
              <mc:Choice xmlns:v="urn:schemas-microsoft-com:vml" Requires="v">
                <p:oleObj spid="_x0000_s113674" name="Equation" r:id="rId5" imgW="990360" imgH="177480" progId="Equation.DSMT4">
                  <p:embed/>
                </p:oleObj>
              </mc:Choice>
              <mc:Fallback>
                <p:oleObj name="Equation" r:id="rId5" imgW="99036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313" y="2564236"/>
                        <a:ext cx="2023206"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spid="_x0000_s113675" name="Equation" r:id="rId7" imgW="736560" imgH="863280" progId="Equation.DSMT4">
                  <p:embed/>
                </p:oleObj>
              </mc:Choice>
              <mc:Fallback>
                <p:oleObj name="Equation" r:id="rId7" imgW="736560" imgH="863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spid="_x0000_s113676" name="Equation" r:id="rId9" imgW="799920" imgH="177480" progId="Equation.DSMT4">
                  <p:embed/>
                </p:oleObj>
              </mc:Choice>
              <mc:Fallback>
                <p:oleObj name="Equation" r:id="rId9" imgW="7999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spid="_x0000_s113677" name="Equation" r:id="rId11" imgW="850680" imgH="863280" progId="Equation.DSMT4">
                  <p:embed/>
                </p:oleObj>
              </mc:Choice>
              <mc:Fallback>
                <p:oleObj name="Equation" r:id="rId11" imgW="850680" imgH="863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spid="_x0000_s113678" name="Equation" r:id="rId13" imgW="1180800" imgH="177480" progId="Equation.DSMT4">
                  <p:embed/>
                </p:oleObj>
              </mc:Choice>
              <mc:Fallback>
                <p:oleObj name="Equation" r:id="rId13" imgW="118080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8</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smtClean="0">
                <a:solidFill>
                  <a:schemeClr val="tx2">
                    <a:lumMod val="50000"/>
                  </a:schemeClr>
                </a:solidFill>
                <a:latin typeface="Times New Roman" pitchFamily="18" charset="0"/>
                <a:cs typeface="Times New Roman" pitchFamily="18" charset="0"/>
              </a:rPr>
              <a:t>Lưu ý:</a:t>
            </a:r>
            <a:endParaRPr lang="en-US" sz="2800" b="1" i="1" dirty="0" smtClean="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smtClean="0">
                  <a:latin typeface="Times New Roman" pitchFamily="18" charset="0"/>
                  <a:cs typeface="Times New Roman" pitchFamily="18" charset="0"/>
                </a:rPr>
                <a:t>Khi           ta</a:t>
              </a:r>
              <a:r>
                <a:rPr lang="en-US" sz="2800" smtClean="0">
                  <a:latin typeface="Times New Roman" pitchFamily="18" charset="0"/>
                  <a:cs typeface="Times New Roman" pitchFamily="18" charset="0"/>
                </a:rPr>
                <a:t> có phép chia có dư. Ta nói:  </a:t>
              </a:r>
              <a:r>
                <a:rPr lang="en-US" sz="2800" i="1" smtClean="0">
                  <a:latin typeface="Times New Roman" pitchFamily="18" charset="0"/>
                  <a:cs typeface="Times New Roman" pitchFamily="18" charset="0"/>
                </a:rPr>
                <a:t>a</a:t>
              </a:r>
              <a:r>
                <a:rPr lang="en-US" sz="2800" smtClean="0">
                  <a:latin typeface="Times New Roman" pitchFamily="18" charset="0"/>
                  <a:cs typeface="Times New Roman" pitchFamily="18" charset="0"/>
                </a:rPr>
                <a:t> chia cho </a:t>
              </a:r>
              <a:r>
                <a:rPr lang="en-US" sz="2800" i="1" smtClean="0">
                  <a:latin typeface="Times New Roman" pitchFamily="18" charset="0"/>
                  <a:cs typeface="Times New Roman" pitchFamily="18" charset="0"/>
                </a:rPr>
                <a:t>b</a:t>
              </a:r>
              <a:r>
                <a:rPr lang="en-US" sz="2800" smtClean="0">
                  <a:latin typeface="Times New Roman" pitchFamily="18" charset="0"/>
                  <a:cs typeface="Times New Roman" pitchFamily="18" charset="0"/>
                </a:rPr>
                <a:t> được thường là </a:t>
              </a:r>
              <a:r>
                <a:rPr lang="en-US" sz="2800" i="1" smtClean="0">
                  <a:latin typeface="Times New Roman" pitchFamily="18" charset="0"/>
                  <a:cs typeface="Times New Roman" pitchFamily="18" charset="0"/>
                </a:rPr>
                <a:t>q</a:t>
              </a:r>
              <a:r>
                <a:rPr lang="en-US" sz="2800" smtClean="0">
                  <a:latin typeface="Times New Roman" pitchFamily="18" charset="0"/>
                  <a:cs typeface="Times New Roman" pitchFamily="18" charset="0"/>
                </a:rPr>
                <a:t> và số dư là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Kí hiệu:               (dư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spid="_x0000_s115720" name="Equation" r:id="rId3" imgW="342720" imgH="177480" progId="Equation.DSMT4">
                    <p:embed/>
                  </p:oleObj>
                </mc:Choice>
                <mc:Fallback>
                  <p:oleObj name="Equation" r:id="rId3" imgW="34272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spid="_x0000_s115721" name="Equation" r:id="rId5" imgW="342720" imgH="177480" progId="Equation.DSMT4">
                    <p:embed/>
                  </p:oleObj>
                </mc:Choice>
                <mc:Fallback>
                  <p:oleObj name="Equation" r:id="rId5" imgW="342720" imgH="177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spid="_x0000_s115722" name="Equation" r:id="rId7" imgW="520560" imgH="203040" progId="Equation.DSMT4">
                    <p:embed/>
                  </p:oleObj>
                </mc:Choice>
                <mc:Fallback>
                  <p:oleObj name="Equation" r:id="rId7" imgW="5205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9</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spid="_x0000_s116745" name="Equation" r:id="rId3" imgW="583920" imgH="177480" progId="Equation.DSMT4">
                  <p:embed/>
                </p:oleObj>
              </mc:Choice>
              <mc:Fallback>
                <p:oleObj name="Equation" r:id="rId3" imgW="5839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spid="_x0000_s116746" name="Equation" r:id="rId5" imgW="660240" imgH="634680" progId="Equation.DSMT4">
                  <p:embed/>
                </p:oleObj>
              </mc:Choice>
              <mc:Fallback>
                <p:oleObj name="Equation" r:id="rId5" imgW="6602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spid="_x0000_s116747"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spid="_x0000_s116748" name="Equation" r:id="rId9" imgW="736560" imgH="634680" progId="Equation.DSMT4">
                  <p:embed/>
                </p:oleObj>
              </mc:Choice>
              <mc:Fallback>
                <p:oleObj name="Equation" r:id="rId9" imgW="736560" imgH="6346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Luyện tập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16749" name="Equation" r:id="rId11" imgW="888840" imgH="177480" progId="Equation.DSMT4">
                    <p:embed/>
                  </p:oleObj>
                </mc:Choice>
                <mc:Fallback>
                  <p:oleObj name="Equation" r:id="rId11" imgW="88884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smtClean="0">
                  <a:solidFill>
                    <a:schemeClr val="tx2">
                      <a:lumMod val="50000"/>
                    </a:schemeClr>
                  </a:solidFill>
                  <a:latin typeface="Times New Roman" pitchFamily="18" charset="0"/>
                  <a:cs typeface="Times New Roman" pitchFamily="18" charset="0"/>
                </a:rPr>
                <a:t>Vậy                      (dư 26)</a:t>
              </a:r>
              <a:endParaRPr lang="en-US" sz="2800" dirty="0" smtClean="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16750" name="Equation" r:id="rId13" imgW="939600" imgH="177480" progId="Equation.DSMT4">
                    <p:embed/>
                  </p:oleObj>
                </mc:Choice>
                <mc:Fallback>
                  <p:oleObj name="Equation" r:id="rId13" imgW="939600" imgH="1774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smtClean="0">
                  <a:solidFill>
                    <a:schemeClr val="tx2">
                      <a:lumMod val="50000"/>
                    </a:schemeClr>
                  </a:solidFill>
                  <a:latin typeface="Times New Roman" pitchFamily="18" charset="0"/>
                  <a:cs typeface="Times New Roman" pitchFamily="18" charset="0"/>
                </a:rPr>
                <a:t>Vậy                        (dư 5)</a:t>
              </a:r>
              <a:endParaRPr lang="en-US" sz="2800" dirty="0" smtClean="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10</a:t>
            </a:r>
            <a:endParaRPr lang="en-US" sz="4000" b="1">
              <a:solidFill>
                <a:srgbClr val="0070C0"/>
              </a:solidFill>
              <a:latin typeface="Times New Roman" pitchFamily="18" charset="0"/>
              <a:cs typeface="Times New Roman" pitchFamily="18" charset="0"/>
            </a:endParaRP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11</a:t>
            </a:r>
            <a:endParaRPr lang="en-US" sz="4000" b="1">
              <a:solidFill>
                <a:srgbClr val="0070C0"/>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Bài tập mở đầu</a:t>
            </a:r>
            <a:r>
              <a:rPr lang="en-US" sz="2800" noProof="0" smtClean="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Giải</a:t>
            </a:r>
            <a:r>
              <a:rPr lang="en-US" sz="2800" noProof="0" smtClean="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thửa ruộng </a:t>
            </a:r>
            <a:r>
              <a:rPr lang="en-US" sz="2800" smtClean="0">
                <a:latin typeface="Times New Roman" pitchFamily="18" charset="0"/>
                <a:ea typeface="+mj-ea"/>
                <a:cs typeface="Times New Roman" pitchFamily="18" charset="0"/>
              </a:rPr>
              <a:t>đó </a:t>
            </a:r>
            <a:r>
              <a:rPr lang="en-US" sz="2800" noProof="0" smtClean="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spid="_x0000_s123907" name="Equation" r:id="rId5" imgW="1269720" imgH="203040" progId="Equation.DSMT4">
                  <p:embed/>
                </p:oleObj>
              </mc:Choice>
              <mc:Fallback>
                <p:oleObj name="Equation" r:id="rId5" imgW="1269720" imgH="2030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spid="_x0000_s123908" name="Equation" r:id="rId7" imgW="1244520" imgH="203040" progId="Equation.DSMT4">
                  <p:embed/>
                </p:oleObj>
              </mc:Choice>
              <mc:Fallback>
                <p:oleObj name="Equation" r:id="rId7" imgW="1244520" imgH="2030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12</a:t>
            </a:r>
            <a:endParaRPr lang="en-US" sz="4000" b="1">
              <a:solidFill>
                <a:srgbClr val="0070C0"/>
              </a:solidFill>
              <a:latin typeface="Times New Roman" pitchFamily="18" charset="0"/>
              <a:cs typeface="Times New Roman" pitchFamily="18" charset="0"/>
            </a:endParaRP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spid="_x0000_s131082" name="Equation" r:id="rId3" imgW="1447560" imgH="253800" progId="Equation.DSMT4">
                  <p:embed/>
                </p:oleObj>
              </mc:Choice>
              <mc:Fallback>
                <p:oleObj name="Equation" r:id="rId3" imgW="1447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spid="_x0000_s131083" name="Equation" r:id="rId5" imgW="1422360" imgH="253800" progId="Equation.DSMT4">
                  <p:embed/>
                </p:oleObj>
              </mc:Choice>
              <mc:Fallback>
                <p:oleObj name="Equation" r:id="rId5" imgW="1422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spid="_x0000_s131084" name="Equation" r:id="rId7" imgW="1447560" imgH="253800" progId="Equation.DSMT4">
                  <p:embed/>
                </p:oleObj>
              </mc:Choice>
              <mc:Fallback>
                <p:oleObj name="Equation" r:id="rId7" imgW="1447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spid="_x0000_s131085" name="Equation" r:id="rId9" imgW="1600200" imgH="253800" progId="Equation.DSMT4">
                  <p:embed/>
                </p:oleObj>
              </mc:Choice>
              <mc:Fallback>
                <p:oleObj name="Equation" r:id="rId9" imgW="1600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Bài tập. </a:t>
            </a:r>
            <a:r>
              <a:rPr lang="en-US" sz="2800" smtClean="0">
                <a:solidFill>
                  <a:schemeClr val="tx2">
                    <a:lumMod val="50000"/>
                  </a:schemeClr>
                </a:solidFill>
                <a:latin typeface="Times New Roman" pitchFamily="18" charset="0"/>
                <a:cs typeface="Times New Roman" pitchFamily="18" charset="0"/>
              </a:rPr>
              <a:t>Tìm số tự nhiên x, biết:</a:t>
            </a:r>
            <a:endParaRPr lang="en-US" sz="2800" b="1" dirty="0" smtClean="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Giải</a:t>
            </a:r>
            <a:endParaRPr lang="en-US" sz="2800" b="1" dirty="0" smtClean="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spid="_x0000_s131086" name="Equation" r:id="rId11" imgW="1447560" imgH="1130040" progId="Equation.DSMT4">
                  <p:embed/>
                </p:oleObj>
              </mc:Choice>
              <mc:Fallback>
                <p:oleObj name="Equation" r:id="rId11" imgW="1447560" imgH="1130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spid="_x0000_s131087" name="Equation" r:id="rId13" imgW="1422360" imgH="672840" progId="Equation.DSMT4">
                  <p:embed/>
                </p:oleObj>
              </mc:Choice>
              <mc:Fallback>
                <p:oleObj name="Equation" r:id="rId13" imgW="1422360" imgH="672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spid="_x0000_s131088" name="Equation" r:id="rId15" imgW="1447560" imgH="1130040" progId="Equation.DSMT4">
                  <p:embed/>
                </p:oleObj>
              </mc:Choice>
              <mc:Fallback>
                <p:oleObj name="Equation" r:id="rId15" imgW="1447560" imgH="1130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spid="_x0000_s131089" name="Equation" r:id="rId17" imgW="1600200" imgH="1371600" progId="Equation.DSMT4">
                  <p:embed/>
                </p:oleObj>
              </mc:Choice>
              <mc:Fallback>
                <p:oleObj name="Equation" r:id="rId17" imgW="1600200" imgH="1371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smtClean="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t>
            </a:r>
          </a:p>
          <a:p>
            <a:r>
              <a:rPr lang="en-US" sz="2800" smtClean="0">
                <a:solidFill>
                  <a:srgbClr val="FF0000"/>
                </a:solidFill>
                <a:latin typeface="Times New Roman" pitchFamily="18" charset="0"/>
                <a:cs typeface="Times New Roman" pitchFamily="18" charset="0"/>
              </a:rPr>
              <a:t>a, b được gọi là thừa số</a:t>
            </a:r>
          </a:p>
          <a:p>
            <a:r>
              <a:rPr lang="en-US" sz="2800" smtClean="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t>
            </a:r>
          </a:p>
          <a:p>
            <a:r>
              <a:rPr lang="en-US" sz="2800" smtClean="0">
                <a:solidFill>
                  <a:srgbClr val="FF0000"/>
                </a:solidFill>
                <a:latin typeface="Times New Roman" pitchFamily="18" charset="0"/>
                <a:cs typeface="Times New Roman" pitchFamily="18" charset="0"/>
              </a:rPr>
              <a:t>a được gọi là số bị chia</a:t>
            </a:r>
          </a:p>
          <a:p>
            <a:r>
              <a:rPr lang="en-US" sz="2800" smtClean="0">
                <a:solidFill>
                  <a:srgbClr val="FF0000"/>
                </a:solidFill>
                <a:latin typeface="Times New Roman" pitchFamily="18" charset="0"/>
                <a:cs typeface="Times New Roman" pitchFamily="18" charset="0"/>
              </a:rPr>
              <a:t>b được gọi là số chia</a:t>
            </a:r>
          </a:p>
          <a:p>
            <a:r>
              <a:rPr lang="en-US" sz="2800" smtClean="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133124" name="Equation" r:id="rId5" imgW="927000" imgH="203040" progId="Equation.DSMT4">
                  <p:embed/>
                </p:oleObj>
              </mc:Choice>
              <mc:Fallback>
                <p:oleObj name="Equation" r:id="rId5" imgW="92700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133125" name="Equation" r:id="rId7" imgW="355320" imgH="177480" progId="Equation.DSMT4">
                  <p:embed/>
                </p:oleObj>
              </mc:Choice>
              <mc:Fallback>
                <p:oleObj name="Equation" r:id="rId7" imgW="35532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a16="http://schemas.microsoft.com/office/drawing/2014/main"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extLst>
                    <a:ext uri="{9D8B030D-6E8A-4147-A177-3AD203B41FA5}">
                      <a16:colId xmlns:a16="http://schemas.microsoft.com/office/drawing/2014/main" val="20000"/>
                    </a:ext>
                  </a:extLst>
                </a:gridCol>
                <a:gridCol w="872135">
                  <a:extLst>
                    <a:ext uri="{9D8B030D-6E8A-4147-A177-3AD203B41FA5}">
                      <a16:colId xmlns:a16="http://schemas.microsoft.com/office/drawing/2014/main" val="20001"/>
                    </a:ext>
                  </a:extLst>
                </a:gridCol>
                <a:gridCol w="872135">
                  <a:extLst>
                    <a:ext uri="{9D8B030D-6E8A-4147-A177-3AD203B41FA5}">
                      <a16:colId xmlns:a16="http://schemas.microsoft.com/office/drawing/2014/main" val="20002"/>
                    </a:ext>
                  </a:extLst>
                </a:gridCol>
                <a:gridCol w="872135">
                  <a:extLst>
                    <a:ext uri="{9D8B030D-6E8A-4147-A177-3AD203B41FA5}">
                      <a16:colId xmlns:a16="http://schemas.microsoft.com/office/drawing/2014/main" val="20003"/>
                    </a:ext>
                  </a:extLst>
                </a:gridCol>
                <a:gridCol w="872135">
                  <a:extLst>
                    <a:ext uri="{9D8B030D-6E8A-4147-A177-3AD203B41FA5}">
                      <a16:colId xmlns:a16="http://schemas.microsoft.com/office/drawing/2014/main" val="20004"/>
                    </a:ext>
                  </a:extLst>
                </a:gridCol>
                <a:gridCol w="872889">
                  <a:extLst>
                    <a:ext uri="{9D8B030D-6E8A-4147-A177-3AD203B41FA5}">
                      <a16:colId xmlns:a16="http://schemas.microsoft.com/office/drawing/2014/main" val="20005"/>
                    </a:ext>
                  </a:extLst>
                </a:gridCol>
                <a:gridCol w="872889">
                  <a:extLst>
                    <a:ext uri="{9D8B030D-6E8A-4147-A177-3AD203B41FA5}">
                      <a16:colId xmlns:a16="http://schemas.microsoft.com/office/drawing/2014/main" val="20006"/>
                    </a:ext>
                  </a:extLst>
                </a:gridCol>
                <a:gridCol w="872889">
                  <a:extLst>
                    <a:ext uri="{9D8B030D-6E8A-4147-A177-3AD203B41FA5}">
                      <a16:colId xmlns:a16="http://schemas.microsoft.com/office/drawing/2014/main" val="20007"/>
                    </a:ext>
                  </a:extLst>
                </a:gridCol>
                <a:gridCol w="872889">
                  <a:extLst>
                    <a:ext uri="{9D8B030D-6E8A-4147-A177-3AD203B41FA5}">
                      <a16:colId xmlns:a16="http://schemas.microsoft.com/office/drawing/2014/main" val="20008"/>
                    </a:ext>
                  </a:extLst>
                </a:gridCol>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extLst>
                    <a:ext uri="{9D8B030D-6E8A-4147-A177-3AD203B41FA5}">
                      <a16:colId xmlns:a16="http://schemas.microsoft.com/office/drawing/2014/main" val="20000"/>
                    </a:ext>
                  </a:extLst>
                </a:gridCol>
                <a:gridCol w="1573349">
                  <a:extLst>
                    <a:ext uri="{9D8B030D-6E8A-4147-A177-3AD203B41FA5}">
                      <a16:colId xmlns:a16="http://schemas.microsoft.com/office/drawing/2014/main" val="20001"/>
                    </a:ext>
                  </a:extLst>
                </a:gridCol>
                <a:gridCol w="1573349">
                  <a:extLst>
                    <a:ext uri="{9D8B030D-6E8A-4147-A177-3AD203B41FA5}">
                      <a16:colId xmlns:a16="http://schemas.microsoft.com/office/drawing/2014/main" val="20002"/>
                    </a:ext>
                  </a:extLst>
                </a:gridCol>
                <a:gridCol w="1573349">
                  <a:extLst>
                    <a:ext uri="{9D8B030D-6E8A-4147-A177-3AD203B41FA5}">
                      <a16:colId xmlns:a16="http://schemas.microsoft.com/office/drawing/2014/main" val="20003"/>
                    </a:ext>
                  </a:extLst>
                </a:gridCol>
                <a:gridCol w="1573349">
                  <a:extLst>
                    <a:ext uri="{9D8B030D-6E8A-4147-A177-3AD203B41FA5}">
                      <a16:colId xmlns:a16="http://schemas.microsoft.com/office/drawing/2014/main" val="20004"/>
                    </a:ext>
                  </a:extLst>
                </a:gridCol>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spid="_x0000_s145414" name="Equation" r:id="rId4" imgW="317225" imgH="190335" progId="Equation.DSMT4">
                  <p:embed/>
                </p:oleObj>
              </mc:Choice>
              <mc:Fallback>
                <p:oleObj name="Equation" r:id="rId4" imgW="317225" imgH="190335"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spid="_x0000_s145415" name="Equation" r:id="rId6" imgW="330057" imgH="190417" progId="Equation.DSMT4">
                  <p:embed/>
                </p:oleObj>
              </mc:Choice>
              <mc:Fallback>
                <p:oleObj name="Equation" r:id="rId6" imgW="330057" imgH="190417"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1 :</a:t>
            </a:r>
            <a:r>
              <a:rPr lang="fr-FR" sz="2800" smtClean="0">
                <a:latin typeface="Times New Roman" pitchFamily="18" charset="0"/>
                <a:ea typeface="Times New Roman" pitchFamily="18" charset="0"/>
                <a:cs typeface="Times New Roman" pitchFamily="18" charset="0"/>
              </a:rPr>
              <a:t> Điền số thích hợp vào ô trống trong bảng dưới đây :</a:t>
            </a:r>
            <a:endParaRPr lang="fr-FR" sz="2800" smtClean="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spid="_x0000_s145416" name="Equation" r:id="rId8" imgW="1498600" imgH="228600" progId="Equation.DSMT4">
                  <p:embed/>
                </p:oleObj>
              </mc:Choice>
              <mc:Fallback>
                <p:oleObj name="Equation" r:id="rId8" imgW="14986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453640"/>
        </p:xfrm>
        <a:graphic>
          <a:graphicData uri="http://schemas.openxmlformats.org/drawingml/2006/table">
            <a:tbl>
              <a:tblPr/>
              <a:tblGrid>
                <a:gridCol w="1130791">
                  <a:extLst>
                    <a:ext uri="{9D8B030D-6E8A-4147-A177-3AD203B41FA5}">
                      <a16:colId xmlns:a16="http://schemas.microsoft.com/office/drawing/2014/main" val="20000"/>
                    </a:ext>
                  </a:extLst>
                </a:gridCol>
                <a:gridCol w="950556">
                  <a:extLst>
                    <a:ext uri="{9D8B030D-6E8A-4147-A177-3AD203B41FA5}">
                      <a16:colId xmlns:a16="http://schemas.microsoft.com/office/drawing/2014/main" val="20001"/>
                    </a:ext>
                  </a:extLst>
                </a:gridCol>
                <a:gridCol w="951790">
                  <a:extLst>
                    <a:ext uri="{9D8B030D-6E8A-4147-A177-3AD203B41FA5}">
                      <a16:colId xmlns:a16="http://schemas.microsoft.com/office/drawing/2014/main" val="20002"/>
                    </a:ext>
                  </a:extLst>
                </a:gridCol>
                <a:gridCol w="1544346">
                  <a:extLst>
                    <a:ext uri="{9D8B030D-6E8A-4147-A177-3AD203B41FA5}">
                      <a16:colId xmlns:a16="http://schemas.microsoft.com/office/drawing/2014/main" val="20003"/>
                    </a:ext>
                  </a:extLst>
                </a:gridCol>
                <a:gridCol w="1544346">
                  <a:extLst>
                    <a:ext uri="{9D8B030D-6E8A-4147-A177-3AD203B41FA5}">
                      <a16:colId xmlns:a16="http://schemas.microsoft.com/office/drawing/2014/main" val="20004"/>
                    </a:ext>
                  </a:extLst>
                </a:gridCol>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mc:AlternateContent xmlns:mc="http://schemas.openxmlformats.org/markup-compatibility/2006">
              <mc:Choice xmlns:v="urn:schemas-microsoft-com:vml" Requires="v">
                <p:oleObj spid="_x0000_s48130" name="Equation" r:id="rId4" imgW="330057" imgH="241195" progId="Equation.DSMT4">
                  <p:embed/>
                </p:oleObj>
              </mc:Choice>
              <mc:Fallback>
                <p:oleObj name="Equation" r:id="rId4" imgW="330057" imgH="241195"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414" y="2774197"/>
                        <a:ext cx="3333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a:t>
            </a:r>
            <a:r>
              <a:rPr lang="en-US" sz="2800" smtClean="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a:t>
            </a:r>
            <a:r>
              <a:rPr lang="en-US" sz="2800" smtClean="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3208686" y="2691027"/>
          <a:ext cx="1914897" cy="502268"/>
        </p:xfrm>
        <a:graphic>
          <a:graphicData uri="http://schemas.openxmlformats.org/presentationml/2006/ole">
            <mc:AlternateContent xmlns:mc="http://schemas.openxmlformats.org/markup-compatibility/2006">
              <mc:Choice xmlns:v="urn:schemas-microsoft-com:vml" Requires="v">
                <p:oleObj spid="_x0000_s132102" name="Equation" r:id="rId3" imgW="774360" imgH="203040" progId="Equation.DSMT4">
                  <p:embed/>
                </p:oleObj>
              </mc:Choice>
              <mc:Fallback>
                <p:oleObj name="Equation" r:id="rId3" imgW="77436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686" y="2691027"/>
                        <a:ext cx="1914897" cy="502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nvGraphicFramePr>
        <p:xfrm>
          <a:off x="3243263" y="5247413"/>
          <a:ext cx="2228814" cy="502268"/>
        </p:xfrm>
        <a:graphic>
          <a:graphicData uri="http://schemas.openxmlformats.org/presentationml/2006/ole">
            <mc:AlternateContent xmlns:mc="http://schemas.openxmlformats.org/markup-compatibility/2006">
              <mc:Choice xmlns:v="urn:schemas-microsoft-com:vml" Requires="v">
                <p:oleObj spid="_x0000_s132103" name="Equation" r:id="rId5" imgW="901440" imgH="203040" progId="Equation.DSMT4">
                  <p:embed/>
                </p:oleObj>
              </mc:Choice>
              <mc:Fallback>
                <p:oleObj name="Equation" r:id="rId5" imgW="9014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263" y="5247413"/>
                        <a:ext cx="2228814"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mc:AlternateContent xmlns:mc="http://schemas.openxmlformats.org/markup-compatibility/2006">
              <mc:Choice xmlns:v="urn:schemas-microsoft-com:vml" Requires="v">
                <p:oleObj spid="_x0000_s132104" name="Equation" r:id="rId7" imgW="774360" imgH="203040" progId="Equation.DSMT4">
                  <p:embed/>
                </p:oleObj>
              </mc:Choice>
              <mc:Fallback>
                <p:oleObj name="Equation" r:id="rId7" imgW="77436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425" y="4410695"/>
                        <a:ext cx="1914897"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mc:AlternateContent xmlns:mc="http://schemas.openxmlformats.org/markup-compatibility/2006">
              <mc:Choice xmlns:v="urn:schemas-microsoft-com:vml" Requires="v">
                <p:oleObj spid="_x0000_s132105" name="Equation" r:id="rId9" imgW="685800" imgH="203040" progId="Equation.DSMT4">
                  <p:embed/>
                </p:oleObj>
              </mc:Choice>
              <mc:Fallback>
                <p:oleObj name="Equation" r:id="rId9" imgW="6858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805" y="3542951"/>
                        <a:ext cx="1695155"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smtClean="0">
                <a:latin typeface="Times New Roman" pitchFamily="18" charset="0"/>
                <a:cs typeface="Times New Roman" pitchFamily="18" charset="0"/>
              </a:rPr>
              <a:t>Tích</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của</a:t>
            </a:r>
            <a:r>
              <a:rPr lang="en-US" altLang="ko-KR" sz="2800" dirty="0" smtClean="0">
                <a:latin typeface="Times New Roman" pitchFamily="18" charset="0"/>
                <a:cs typeface="Times New Roman" pitchFamily="18" charset="0"/>
              </a:rPr>
              <a:t> 2 </a:t>
            </a:r>
            <a:r>
              <a:rPr lang="en-US" altLang="ko-KR" sz="2800" dirty="0" err="1" smtClean="0">
                <a:latin typeface="Times New Roman" pitchFamily="18" charset="0"/>
                <a:cs typeface="Times New Roman" pitchFamily="18" charset="0"/>
              </a:rPr>
              <a:t>số</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tự</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x       b     =     c</a:t>
            </a:r>
            <a:endParaRPr lang="en-US" sz="2800" b="1" dirty="0">
              <a:latin typeface="Times New Roman" pitchFamily="18" charset="0"/>
              <a:cs typeface="Times New Roman" pitchFamily="18" charset="0"/>
            </a:endParaRP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smtClean="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a16="http://schemas.microsoft.com/office/drawing/2014/main"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a16="http://schemas.microsoft.com/office/drawing/2014/main"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1</a:t>
            </a:r>
            <a:r>
              <a:rPr lang="en-US" sz="2800" noProof="0" smtClean="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a16="http://schemas.microsoft.com/office/drawing/2014/main"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1</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smtClean="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spid="_x0000_s65548" name="Equation" r:id="rId3" imgW="787320" imgH="203040" progId="Equation.DSMT4">
                  <p:embed/>
                </p:oleObj>
              </mc:Choice>
              <mc:Fallback>
                <p:oleObj name="Equation" r:id="rId3" imgW="787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spid="_x0000_s65549" name="Equation" r:id="rId5" imgW="774360" imgH="203040" progId="Equation.DSMT4">
                  <p:embed/>
                </p:oleObj>
              </mc:Choice>
              <mc:Fallback>
                <p:oleObj name="Equation" r:id="rId5" imgW="7743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a16="http://schemas.microsoft.com/office/drawing/2014/main"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spid="_x0000_s65550" name="Equation" r:id="rId7" imgW="507960" imgH="1295280" progId="Equation.DSMT4">
                  <p:embed/>
                </p:oleObj>
              </mc:Choice>
              <mc:Fallback>
                <p:oleObj name="Equation" r:id="rId7" imgW="507960" imgH="1295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spid="_x0000_s65551" name="Equation" r:id="rId9" imgW="1787400" imgH="460440" progId="Equation.DSMT4">
                  <p:embed/>
                </p:oleObj>
              </mc:Choice>
              <mc:Fallback>
                <p:oleObj name="Equation" r:id="rId9" imgW="1787400" imgH="46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spid="_x0000_s65552" name="Equation" r:id="rId11" imgW="1695600" imgH="444600" progId="Equation.DSMT4">
                  <p:embed/>
                </p:oleObj>
              </mc:Choice>
              <mc:Fallback>
                <p:oleObj name="Equation" r:id="rId11" imgW="1695600" imgH="444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spid="_x0000_s65553" name="Equation" r:id="rId13" imgW="1180800" imgH="177480" progId="Equation.DSMT4">
                  <p:embed/>
                </p:oleObj>
              </mc:Choice>
              <mc:Fallback>
                <p:oleObj name="Equation" r:id="rId13" imgW="118080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a16="http://schemas.microsoft.com/office/drawing/2014/main"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spid="_x0000_s65554" name="Equation" r:id="rId15" imgW="1117440" imgH="177480" progId="Equation.DSMT4">
                  <p:embed/>
                </p:oleObj>
              </mc:Choice>
              <mc:Fallback>
                <p:oleObj name="Equation" r:id="rId15" imgW="111744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spid="_x0000_s65555" name="Equation" r:id="rId17" imgW="558720" imgH="1295280" progId="Equation.DSMT4">
                  <p:embed/>
                </p:oleObj>
              </mc:Choice>
              <mc:Fallback>
                <p:oleObj name="Equation" r:id="rId17" imgW="558720" imgH="12952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spid="_x0000_s65556" name="Equation" r:id="rId19" imgW="458640" imgH="325440" progId="Equation.DSMT4">
                  <p:embed/>
                </p:oleObj>
              </mc:Choice>
              <mc:Fallback>
                <p:oleObj name="Equation" r:id="rId19" imgW="458640" imgH="325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spid="_x0000_s65557" name="Equation" r:id="rId21" imgW="458640" imgH="325440" progId="Equation.DSMT4">
                  <p:embed/>
                </p:oleObj>
              </mc:Choice>
              <mc:Fallback>
                <p:oleObj name="Equation" r:id="rId21" imgW="458640" imgH="325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2</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r>
                        <a:rPr lang="en-US" sz="2800" dirty="0" err="1" smtClean="0">
                          <a:latin typeface="Times New Roman" pitchFamily="18" charset="0"/>
                          <a:cs typeface="Times New Roman" pitchFamily="18" charset="0"/>
                        </a:rPr>
                        <a:t>Giao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r>
                        <a:rPr lang="en-US" sz="280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hợp</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r>
                        <a:rPr lang="en-US" sz="280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a:t>
                      </a:r>
                      <a:r>
                        <a:rPr lang="en-US" sz="2800" baseline="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r>
                        <a:rPr lang="en-US" sz="2800" dirty="0" err="1" smtClean="0">
                          <a:latin typeface="Times New Roman" pitchFamily="18" charset="0"/>
                          <a:cs typeface="Times New Roman" pitchFamily="18" charset="0"/>
                        </a:rPr>
                        <a:t>Phân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p>
                    <a:p>
                      <a:pPr algn="ctr"/>
                      <a:r>
                        <a:rPr lang="en-US" sz="2800" baseline="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5"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3</a:t>
            </a:r>
            <a:endParaRPr lang="en-US" sz="5400" b="1">
              <a:solidFill>
                <a:srgbClr val="0070C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spid="_x0000_s71685" name="Equation" r:id="rId3" imgW="787320" imgH="177480" progId="Equation.DSMT4">
                  <p:embed/>
                </p:oleObj>
              </mc:Choice>
              <mc:Fallback>
                <p:oleObj name="Equation" r:id="rId3" imgW="7873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spid="_x0000_s71686" name="Equation" r:id="rId5" imgW="1574640" imgH="253800" progId="Equation.DSMT4">
                  <p:embed/>
                </p:oleObj>
              </mc:Choice>
              <mc:Fallback>
                <p:oleObj name="Equation" r:id="rId5" imgW="1574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spid="_x0000_s71687" name="Equation" r:id="rId7" imgW="1079280" imgH="177480" progId="Equation.DSMT4">
                  <p:embed/>
                </p:oleObj>
              </mc:Choice>
              <mc:Fallback>
                <p:oleObj name="Equation" r:id="rId7" imgW="10792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spid="_x0000_s71688" name="Equation" r:id="rId9" imgW="1790640" imgH="203040" progId="Equation.DSMT4">
                  <p:embed/>
                </p:oleObj>
              </mc:Choice>
              <mc:Fallback>
                <p:oleObj name="Equation" r:id="rId9" imgW="179064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16c05727-aa75-4e4a-9b5f-8a80a1165891"/>
    <ds:schemaRef ds:uri="http://schemas.microsoft.com/office/infopath/2007/PartnerControls"/>
    <ds:schemaRef ds:uri="http://schemas.microsoft.com/office/2006/documentManagement/types"/>
    <ds:schemaRef ds:uri="71af3243-3dd4-4a8d-8c0d-dd76da1f02a5"/>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1537</TotalTime>
  <Words>1224</Words>
  <Application>Microsoft Office PowerPoint</Application>
  <PresentationFormat>Widescreen</PresentationFormat>
  <Paragraphs>195</Paragraphs>
  <Slides>30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맑은 고딕</vt:lpstr>
      <vt:lpstr>.VnTime</vt:lpstr>
      <vt:lpstr>Arial</vt:lpstr>
      <vt:lpstr>Calibri</vt:lpstr>
      <vt:lpstr>Calibri Light</vt:lpstr>
      <vt:lpstr>Tahoma</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May01</cp:lastModifiedBy>
  <cp:revision>122</cp:revision>
  <dcterms:created xsi:type="dcterms:W3CDTF">2021-06-07T13:44:30Z</dcterms:created>
  <dcterms:modified xsi:type="dcterms:W3CDTF">2024-03-13T07:49:53Z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