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4" r:id="rId6"/>
    <p:sldId id="293" r:id="rId7"/>
    <p:sldId id="284" r:id="rId8"/>
    <p:sldId id="286" r:id="rId9"/>
    <p:sldId id="287" r:id="rId10"/>
    <p:sldId id="288" r:id="rId11"/>
    <p:sldId id="289" r:id="rId12"/>
    <p:sldId id="290" r:id="rId13"/>
    <p:sldId id="291" r:id="rId14"/>
    <p:sldId id="295" r:id="rId15"/>
    <p:sldId id="257" r:id="rId16"/>
    <p:sldId id="258" r:id="rId17"/>
    <p:sldId id="264" r:id="rId18"/>
    <p:sldId id="265" r:id="rId19"/>
    <p:sldId id="298" r:id="rId20"/>
    <p:sldId id="266" r:id="rId21"/>
    <p:sldId id="299" r:id="rId22"/>
    <p:sldId id="296" r:id="rId23"/>
    <p:sldId id="297" r:id="rId24"/>
    <p:sldId id="283" r:id="rId25"/>
    <p:sldId id="279"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D5"/>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97" d="100"/>
          <a:sy n="97" d="100"/>
        </p:scale>
        <p:origin x="139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png"/><Relationship Id="rId4"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4"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emf"/><Relationship Id="rId7" Type="http://schemas.openxmlformats.org/officeDocument/2006/relationships/image" Target="../media/image45.wmf"/><Relationship Id="rId2" Type="http://schemas.openxmlformats.org/officeDocument/2006/relationships/image" Target="../media/image40.e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emf"/><Relationship Id="rId1" Type="http://schemas.openxmlformats.org/officeDocument/2006/relationships/image" Target="../media/image50.e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17</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3/13/2024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3/13/2024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oleObject" Target="../embeddings/oleObject12.bin"/><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oleObject" Target="../embeddings/oleObject20.bin"/><Relationship Id="rId18" Type="http://schemas.openxmlformats.org/officeDocument/2006/relationships/image" Target="../media/image46.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43.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5.vml"/><Relationship Id="rId6" Type="http://schemas.openxmlformats.org/officeDocument/2006/relationships/image" Target="../media/image40.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6.bin"/><Relationship Id="rId10" Type="http://schemas.openxmlformats.org/officeDocument/2006/relationships/image" Target="../media/image42.wmf"/><Relationship Id="rId19" Type="http://schemas.openxmlformats.org/officeDocument/2006/relationships/oleObject" Target="../embeddings/oleObject23.bin"/><Relationship Id="rId4" Type="http://schemas.openxmlformats.org/officeDocument/2006/relationships/image" Target="../media/image39.wmf"/><Relationship Id="rId9" Type="http://schemas.openxmlformats.org/officeDocument/2006/relationships/oleObject" Target="../embeddings/oleObject18.bin"/><Relationship Id="rId14" Type="http://schemas.openxmlformats.org/officeDocument/2006/relationships/image" Target="../media/image44.wmf"/><Relationship Id="rId22"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9.wmf"/><Relationship Id="rId5" Type="http://schemas.openxmlformats.org/officeDocument/2006/relationships/oleObject" Target="../embeddings/oleObject28.bin"/><Relationship Id="rId4" Type="http://schemas.openxmlformats.org/officeDocument/2006/relationships/image" Target="../media/image4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xml"/><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53.wmf"/><Relationship Id="rId5" Type="http://schemas.openxmlformats.org/officeDocument/2006/relationships/image" Target="../media/image50.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5.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36.bin"/><Relationship Id="rId14" Type="http://schemas.openxmlformats.org/officeDocument/2006/relationships/image" Target="../media/image59.wmf"/></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40.bin"/><Relationship Id="rId4" Type="http://schemas.openxmlformats.org/officeDocument/2006/relationships/image" Target="../media/image60.wmf"/></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2.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wmf"/><Relationship Id="rId5" Type="http://schemas.openxmlformats.org/officeDocument/2006/relationships/oleObject" Target="../embeddings/oleObject41.bin"/><Relationship Id="rId10" Type="http://schemas.openxmlformats.org/officeDocument/2006/relationships/image" Target="../media/image65.wmf"/><Relationship Id="rId4" Type="http://schemas.openxmlformats.org/officeDocument/2006/relationships/image" Target="../media/image62.jpeg"/><Relationship Id="rId9"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62.jpeg"/><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5.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8.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slideLayout" Target="../slideLayouts/slideLayout2.xml"/><Relationship Id="rId21" Type="http://schemas.openxmlformats.org/officeDocument/2006/relationships/slide" Target="slide10.xml"/><Relationship Id="rId7" Type="http://schemas.openxmlformats.org/officeDocument/2006/relationships/image" Target="../media/image11.png"/><Relationship Id="rId12" Type="http://schemas.openxmlformats.org/officeDocument/2006/relationships/slide" Target="slide8.xml"/><Relationship Id="rId17" Type="http://schemas.microsoft.com/office/2007/relationships/hdphoto" Target="../media/hdphoto3.wdp"/><Relationship Id="rId25"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16.png"/><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24" Type="http://schemas.openxmlformats.org/officeDocument/2006/relationships/image" Target="../media/image20.jpeg"/><Relationship Id="rId5" Type="http://schemas.openxmlformats.org/officeDocument/2006/relationships/image" Target="../media/image10.gif"/><Relationship Id="rId15" Type="http://schemas.openxmlformats.org/officeDocument/2006/relationships/image" Target="../media/image15.jpeg"/><Relationship Id="rId23" Type="http://schemas.openxmlformats.org/officeDocument/2006/relationships/slide" Target="slide7.xml"/><Relationship Id="rId10" Type="http://schemas.openxmlformats.org/officeDocument/2006/relationships/image" Target="../media/image13.png"/><Relationship Id="rId19"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2.jpeg"/><Relationship Id="rId14" Type="http://schemas.openxmlformats.org/officeDocument/2006/relationships/slide" Target="slide9.xml"/><Relationship Id="rId22"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5.xml"/><Relationship Id="rId5" Type="http://schemas.microsoft.com/office/2007/relationships/hdphoto" Target="../media/hdphoto6.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8.wmf"/><Relationship Id="rId3" Type="http://schemas.openxmlformats.org/officeDocument/2006/relationships/image" Target="../media/image22.png"/><Relationship Id="rId7" Type="http://schemas.openxmlformats.org/officeDocument/2006/relationships/image" Target="../media/image25.wmf"/><Relationship Id="rId12" Type="http://schemas.openxmlformats.org/officeDocument/2006/relationships/oleObject" Target="../embeddings/oleObject4.bin"/><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7.wmf"/><Relationship Id="rId5" Type="http://schemas.openxmlformats.org/officeDocument/2006/relationships/image" Target="../media/image24.png"/><Relationship Id="rId15" Type="http://schemas.microsoft.com/office/2007/relationships/hdphoto" Target="../media/hdphoto6.wdp"/><Relationship Id="rId10" Type="http://schemas.openxmlformats.org/officeDocument/2006/relationships/oleObject" Target="../embeddings/oleObject3.bin"/><Relationship Id="rId4" Type="http://schemas.openxmlformats.org/officeDocument/2006/relationships/slide" Target="slide5.xml"/><Relationship Id="rId9" Type="http://schemas.openxmlformats.org/officeDocument/2006/relationships/image" Target="../media/image26.wmf"/><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2.png"/><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slide" Target="slide5.xml"/><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572719" y="4199125"/>
            <a:ext cx="8353585" cy="1417123"/>
          </a:xfrm>
        </p:spPr>
        <p:txBody>
          <a:bodyPr>
            <a:noAutofit/>
          </a:bodyPr>
          <a:lstStyle/>
          <a:p>
            <a:r>
              <a:rPr lang="en-US" sz="5000" b="1">
                <a:solidFill>
                  <a:schemeClr val="accent2">
                    <a:lumMod val="75000"/>
                  </a:schemeClr>
                </a:solidFill>
                <a:latin typeface="Times New Roman" panose="02020603050405020304" pitchFamily="18" charset="0"/>
                <a:cs typeface="Times New Roman" panose="02020603050405020304" pitchFamily="18" charset="0"/>
              </a:rPr>
              <a:t/>
            </a: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651107" y="5797844"/>
            <a:ext cx="9144000" cy="850929"/>
          </a:xfrm>
        </p:spPr>
        <p:txBody>
          <a:bodyPr>
            <a:normAutofit/>
          </a:body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273084" y="22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PHÒNG GD&amp;ĐT………..</a:t>
            </a:r>
          </a:p>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572134" y="547262"/>
            <a:ext cx="11342627" cy="2419350"/>
            <a:chOff x="378417" y="155306"/>
            <a:chExt cx="8506970" cy="2419350"/>
          </a:xfrm>
        </p:grpSpPr>
        <p:sp>
          <p:nvSpPr>
            <p:cNvPr id="5" name="Hình chữ nhật 4"/>
            <p:cNvSpPr/>
            <p:nvPr/>
          </p:nvSpPr>
          <p:spPr>
            <a:xfrm>
              <a:off x="378417" y="155306"/>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smtClean="0">
                <a:solidFill>
                  <a:srgbClr val="FF0000"/>
                </a:solidFill>
              </a:endParaRPr>
            </a:p>
            <a:p>
              <a:pPr algn="ctr"/>
              <a:r>
                <a:rPr lang="en-US" sz="3200" smtClean="0">
                  <a:solidFill>
                    <a:srgbClr val="FF0000"/>
                  </a:solidFill>
                </a:rPr>
                <a:t>Câu 5. Biết số bị chia là 128, thương là 32. Vậy số chia bằng:  </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39" y="495208"/>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6</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3</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42180" y="4138047"/>
            <a:ext cx="2907719" cy="159924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4</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5</a:t>
            </a:r>
            <a:endParaRPr lang="vi-VN" sz="3600">
              <a:latin typeface="Arial" pitchFamily="34" charset="0"/>
              <a:cs typeface="Arial" pitchFamily="34" charset="0"/>
            </a:endParaRPr>
          </a:p>
        </p:txBody>
      </p:sp>
      <p:grpSp>
        <p:nvGrpSpPr>
          <p:cNvPr id="14" name="Group 13"/>
          <p:cNvGrpSpPr/>
          <p:nvPr/>
        </p:nvGrpSpPr>
        <p:grpSpPr>
          <a:xfrm>
            <a:off x="4194629" y="2380342"/>
            <a:ext cx="4064000" cy="1422400"/>
            <a:chOff x="4122057" y="2365828"/>
            <a:chExt cx="4064000" cy="1422400"/>
          </a:xfrm>
          <a:solidFill>
            <a:srgbClr val="FF0000"/>
          </a:solidFill>
        </p:grpSpPr>
        <p:sp>
          <p:nvSpPr>
            <p:cNvPr id="15" name="Cloud 14"/>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7" name="Group 16"/>
          <p:cNvGrpSpPr/>
          <p:nvPr/>
        </p:nvGrpSpPr>
        <p:grpSpPr>
          <a:xfrm>
            <a:off x="4288970" y="2373085"/>
            <a:ext cx="4064000" cy="1422400"/>
            <a:chOff x="4122057" y="2365828"/>
            <a:chExt cx="4064000" cy="1422400"/>
          </a:xfrm>
        </p:grpSpPr>
        <p:sp>
          <p:nvSpPr>
            <p:cNvPr id="18" name="Cloud 17"/>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0"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5 </a:t>
            </a:r>
            <a:endParaRPr lang="vi-VN" sz="3600">
              <a:latin typeface="Arial" pitchFamily="34" charset="0"/>
              <a:cs typeface="Arial" pitchFamily="34" charset="0"/>
            </a:endParaRPr>
          </a:p>
        </p:txBody>
      </p:sp>
    </p:spTree>
    <p:extLst>
      <p:ext uri="{BB962C8B-B14F-4D97-AF65-F5344CB8AC3E}">
        <p14:creationId xmlns:p14="http://schemas.microsoft.com/office/powerpoint/2010/main" val="3779587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1937287"/>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LUYỆN TẬP</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a:extLst>
              <a:ext uri="{FF2B5EF4-FFF2-40B4-BE49-F238E27FC236}">
                <a16:creationId xmlns:a16="http://schemas.microsoft.com/office/drawing/2014/main" id="{4D3CFCA8-27ED-41FB-92A9-BA8CC0500364}"/>
              </a:ext>
            </a:extLst>
          </p:cNvPr>
          <p:cNvSpPr txBox="1"/>
          <p:nvPr/>
        </p:nvSpPr>
        <p:spPr>
          <a:xfrm>
            <a:off x="367881" y="728420"/>
            <a:ext cx="5855368"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 NHẮC LẠI KIẾN THỨC</a:t>
            </a:r>
            <a:endParaRPr lang="en-US" sz="3200">
              <a:solidFill>
                <a:schemeClr val="accent1">
                  <a:lumMod val="50000"/>
                </a:schemeClr>
              </a:solidFill>
            </a:endParaRPr>
          </a:p>
        </p:txBody>
      </p:sp>
      <p:graphicFrame>
        <p:nvGraphicFramePr>
          <p:cNvPr id="16" name="Table 15"/>
          <p:cNvGraphicFramePr>
            <a:graphicFrameLocks noGrp="1"/>
          </p:cNvGraphicFramePr>
          <p:nvPr/>
        </p:nvGraphicFramePr>
        <p:xfrm>
          <a:off x="799493" y="3326105"/>
          <a:ext cx="9122905" cy="3315736"/>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val="20000"/>
                    </a:ext>
                  </a:extLst>
                </a:gridCol>
                <a:gridCol w="4801529">
                  <a:extLst>
                    <a:ext uri="{9D8B030D-6E8A-4147-A177-3AD203B41FA5}">
                      <a16:colId xmlns:a16="http://schemas.microsoft.com/office/drawing/2014/main"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16376">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graphicFrame>
        <p:nvGraphicFramePr>
          <p:cNvPr id="17" name="Object 16"/>
          <p:cNvGraphicFramePr>
            <a:graphicFrameLocks noChangeAspect="1"/>
          </p:cNvGraphicFramePr>
          <p:nvPr/>
        </p:nvGraphicFramePr>
        <p:xfrm>
          <a:off x="5537901" y="4305083"/>
          <a:ext cx="1921797" cy="433954"/>
        </p:xfrm>
        <a:graphic>
          <a:graphicData uri="http://schemas.openxmlformats.org/presentationml/2006/ole">
            <mc:AlternateContent xmlns:mc="http://schemas.openxmlformats.org/markup-compatibility/2006">
              <mc:Choice xmlns:v="urn:schemas-microsoft-com:vml" Requires="v">
                <p:oleObj spid="_x0000_s1030" name="Equation" r:id="rId3" imgW="787320" imgH="177480" progId="Equation.DSMT4">
                  <p:embed/>
                </p:oleObj>
              </mc:Choice>
              <mc:Fallback>
                <p:oleObj name="Equation" r:id="rId3" imgW="7873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901" y="4305083"/>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nvGraphicFramePr>
        <p:xfrm>
          <a:off x="5302451" y="4717745"/>
          <a:ext cx="3812925" cy="614988"/>
        </p:xfrm>
        <a:graphic>
          <a:graphicData uri="http://schemas.openxmlformats.org/presentationml/2006/ole">
            <mc:AlternateContent xmlns:mc="http://schemas.openxmlformats.org/markup-compatibility/2006">
              <mc:Choice xmlns:v="urn:schemas-microsoft-com:vml" Requires="v">
                <p:oleObj spid="_x0000_s1031" name="Equation" r:id="rId5" imgW="1574640" imgH="253800" progId="Equation.DSMT4">
                  <p:embed/>
                </p:oleObj>
              </mc:Choice>
              <mc:Fallback>
                <p:oleObj name="Equation" r:id="rId5" imgW="15746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451" y="4717745"/>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5515846" y="5294229"/>
          <a:ext cx="2634721" cy="433954"/>
        </p:xfrm>
        <a:graphic>
          <a:graphicData uri="http://schemas.openxmlformats.org/presentationml/2006/ole">
            <mc:AlternateContent xmlns:mc="http://schemas.openxmlformats.org/markup-compatibility/2006">
              <mc:Choice xmlns:v="urn:schemas-microsoft-com:vml" Requires="v">
                <p:oleObj spid="_x0000_s1032" name="Equation" r:id="rId7" imgW="1079280" imgH="177480" progId="Equation.DSMT4">
                  <p:embed/>
                </p:oleObj>
              </mc:Choice>
              <mc:Fallback>
                <p:oleObj name="Equation" r:id="rId7" imgW="107928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5846" y="5294229"/>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5470209" y="5978900"/>
          <a:ext cx="4335671" cy="491991"/>
        </p:xfrm>
        <a:graphic>
          <a:graphicData uri="http://schemas.openxmlformats.org/presentationml/2006/ole">
            <mc:AlternateContent xmlns:mc="http://schemas.openxmlformats.org/markup-compatibility/2006">
              <mc:Choice xmlns:v="urn:schemas-microsoft-com:vml" Requires="v">
                <p:oleObj spid="_x0000_s1033" name="Equation" r:id="rId9" imgW="1790640" imgH="203040" progId="Equation.DSMT4">
                  <p:embed/>
                </p:oleObj>
              </mc:Choice>
              <mc:Fallback>
                <p:oleObj name="Equation" r:id="rId9" imgW="179064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0209" y="5978900"/>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87409" y="2633508"/>
            <a:ext cx="8573181"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3. Nhắc lại các tính chất của phép nhân các số tự nhiên</a:t>
            </a:r>
            <a:endParaRPr lang="en-US" sz="2800" b="1">
              <a:solidFill>
                <a:srgbClr val="FF0000"/>
              </a:solidFill>
              <a:latin typeface="Times New Roman" pitchFamily="18" charset="0"/>
              <a:cs typeface="Times New Roman" pitchFamily="18" charset="0"/>
            </a:endParaRPr>
          </a:p>
        </p:txBody>
      </p:sp>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1</a:t>
            </a:r>
            <a:endParaRPr lang="en-US" sz="5400" b="1">
              <a:solidFill>
                <a:srgbClr val="FFFF00"/>
              </a:solidFill>
              <a:latin typeface="Arial" pitchFamily="34" charset="0"/>
              <a:cs typeface="Arial" pitchFamily="34" charset="0"/>
            </a:endParaRPr>
          </a:p>
        </p:txBody>
      </p:sp>
      <p:sp>
        <p:nvSpPr>
          <p:cNvPr id="11" name="Rectangle 10"/>
          <p:cNvSpPr/>
          <p:nvPr/>
        </p:nvSpPr>
        <p:spPr>
          <a:xfrm>
            <a:off x="2097364" y="4315192"/>
            <a:ext cx="1669047" cy="523220"/>
          </a:xfrm>
          <a:prstGeom prst="rect">
            <a:avLst/>
          </a:prstGeom>
        </p:spPr>
        <p:txBody>
          <a:bodyPr wrap="none">
            <a:spAutoFit/>
          </a:bodyPr>
          <a:lstStyle/>
          <a:p>
            <a:pPr algn="ctr"/>
            <a:r>
              <a:rPr lang="en-US" sz="2800" smtClean="0">
                <a:latin typeface="Times New Roman" pitchFamily="18" charset="0"/>
                <a:cs typeface="Times New Roman" pitchFamily="18" charset="0"/>
              </a:rPr>
              <a:t>Giao hoán</a:t>
            </a:r>
            <a:endParaRPr lang="en-US" sz="2800" dirty="0">
              <a:latin typeface="Times New Roman" pitchFamily="18" charset="0"/>
              <a:cs typeface="Times New Roman" pitchFamily="18" charset="0"/>
            </a:endParaRPr>
          </a:p>
        </p:txBody>
      </p:sp>
      <p:sp>
        <p:nvSpPr>
          <p:cNvPr id="12" name="Rectangle 11"/>
          <p:cNvSpPr/>
          <p:nvPr/>
        </p:nvSpPr>
        <p:spPr>
          <a:xfrm>
            <a:off x="2216787" y="4794164"/>
            <a:ext cx="1430200" cy="523220"/>
          </a:xfrm>
          <a:prstGeom prst="rect">
            <a:avLst/>
          </a:prstGeom>
        </p:spPr>
        <p:txBody>
          <a:bodyPr wrap="none">
            <a:spAutoFit/>
          </a:bodyPr>
          <a:lstStyle/>
          <a:p>
            <a:pPr algn="ctr"/>
            <a:r>
              <a:rPr lang="en-US" sz="2800" smtClean="0">
                <a:latin typeface="Times New Roman" pitchFamily="18" charset="0"/>
                <a:cs typeface="Times New Roman" pitchFamily="18" charset="0"/>
              </a:rPr>
              <a:t>Kết hợp </a:t>
            </a:r>
            <a:endParaRPr lang="en-US" sz="2800" dirty="0">
              <a:latin typeface="Times New Roman" pitchFamily="18" charset="0"/>
              <a:cs typeface="Times New Roman" pitchFamily="18" charset="0"/>
            </a:endParaRPr>
          </a:p>
        </p:txBody>
      </p:sp>
      <p:sp>
        <p:nvSpPr>
          <p:cNvPr id="13" name="Rectangle 12"/>
          <p:cNvSpPr/>
          <p:nvPr/>
        </p:nvSpPr>
        <p:spPr>
          <a:xfrm>
            <a:off x="2021554" y="5316679"/>
            <a:ext cx="2198039" cy="523220"/>
          </a:xfrm>
          <a:prstGeom prst="rect">
            <a:avLst/>
          </a:prstGeom>
        </p:spPr>
        <p:txBody>
          <a:bodyPr wrap="none">
            <a:spAutoFit/>
          </a:bodyPr>
          <a:lstStyle/>
          <a:p>
            <a:pPr algn="ctr"/>
            <a:r>
              <a:rPr lang="en-US" sz="2800" smtClean="0">
                <a:latin typeface="Times New Roman" pitchFamily="18" charset="0"/>
                <a:cs typeface="Times New Roman" pitchFamily="18" charset="0"/>
              </a:rPr>
              <a:t>Nhân với số 1</a:t>
            </a:r>
            <a:endParaRPr lang="en-US" sz="2800" dirty="0">
              <a:latin typeface="Times New Roman" pitchFamily="18" charset="0"/>
              <a:cs typeface="Times New Roman" pitchFamily="18" charset="0"/>
            </a:endParaRPr>
          </a:p>
        </p:txBody>
      </p:sp>
      <p:sp>
        <p:nvSpPr>
          <p:cNvPr id="14" name="Rectangle 13"/>
          <p:cNvSpPr/>
          <p:nvPr/>
        </p:nvSpPr>
        <p:spPr>
          <a:xfrm>
            <a:off x="856342" y="5758753"/>
            <a:ext cx="4209143" cy="954107"/>
          </a:xfrm>
          <a:prstGeom prst="rect">
            <a:avLst/>
          </a:prstGeom>
        </p:spPr>
        <p:txBody>
          <a:bodyPr wrap="square">
            <a:spAutoFit/>
          </a:bodyPr>
          <a:lstStyle/>
          <a:p>
            <a:pPr algn="ctr"/>
            <a:r>
              <a:rPr lang="en-US" sz="2800" smtClean="0">
                <a:latin typeface="Times New Roman" pitchFamily="18" charset="0"/>
                <a:cs typeface="Times New Roman" pitchFamily="18" charset="0"/>
              </a:rPr>
              <a:t>Phân phối của phép </a:t>
            </a:r>
          </a:p>
          <a:p>
            <a:pPr algn="ctr"/>
            <a:r>
              <a:rPr lang="en-US" sz="2800" smtClean="0">
                <a:latin typeface="Times New Roman" pitchFamily="18" charset="0"/>
                <a:cs typeface="Times New Roman" pitchFamily="18" charset="0"/>
              </a:rPr>
              <a:t>nhân với phép cộng</a:t>
            </a:r>
            <a:endParaRPr lang="en-US" sz="2800" dirty="0">
              <a:latin typeface="Times New Roman" pitchFamily="18" charset="0"/>
              <a:cs typeface="Times New Roman" pitchFamily="18" charset="0"/>
            </a:endParaRPr>
          </a:p>
        </p:txBody>
      </p:sp>
      <p:sp>
        <p:nvSpPr>
          <p:cNvPr id="26" name="TextBox 25"/>
          <p:cNvSpPr txBox="1"/>
          <p:nvPr/>
        </p:nvSpPr>
        <p:spPr>
          <a:xfrm>
            <a:off x="794667" y="2031165"/>
            <a:ext cx="7694735"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2. Phép chia: a : b = c       a = b . c  và  b = a : c     </a:t>
            </a:r>
            <a:endParaRPr lang="en-US" sz="2800" b="1">
              <a:solidFill>
                <a:srgbClr val="FF0000"/>
              </a:solidFill>
              <a:latin typeface="Times New Roman" pitchFamily="18" charset="0"/>
              <a:cs typeface="Times New Roman" pitchFamily="18" charset="0"/>
            </a:endParaRPr>
          </a:p>
        </p:txBody>
      </p:sp>
      <p:sp>
        <p:nvSpPr>
          <p:cNvPr id="27" name="TextBox 26"/>
          <p:cNvSpPr txBox="1"/>
          <p:nvPr/>
        </p:nvSpPr>
        <p:spPr>
          <a:xfrm>
            <a:off x="758381" y="1443338"/>
            <a:ext cx="7568097"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1. Phép nhân: a . b =  c       a = c : b  và  b = c : a </a:t>
            </a:r>
            <a:endParaRPr lang="en-US" sz="2800" b="1">
              <a:solidFill>
                <a:srgbClr val="FF0000"/>
              </a:solidFill>
              <a:latin typeface="Times New Roman" pitchFamily="18" charset="0"/>
              <a:cs typeface="Times New Roman" pitchFamily="18" charset="0"/>
            </a:endParaRPr>
          </a:p>
        </p:txBody>
      </p:sp>
      <p:sp>
        <p:nvSpPr>
          <p:cNvPr id="28" name="Right Arrow 27"/>
          <p:cNvSpPr/>
          <p:nvPr/>
        </p:nvSpPr>
        <p:spPr>
          <a:xfrm>
            <a:off x="4441371" y="1669143"/>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288971" y="2242457"/>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P spid="12" grpId="0"/>
      <p:bldP spid="13" grpId="0"/>
      <p:bldP spid="14" grpId="0"/>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81775" y="1551655"/>
          <a:ext cx="3515481" cy="1706200"/>
        </p:xfrm>
        <a:graphic>
          <a:graphicData uri="http://schemas.openxmlformats.org/presentationml/2006/ole">
            <mc:AlternateContent xmlns:mc="http://schemas.openxmlformats.org/markup-compatibility/2006">
              <mc:Choice xmlns:v="urn:schemas-microsoft-com:vml" Requires="v">
                <p:oleObj spid="_x0000_s2054" name="Equation" r:id="rId3" imgW="1570653" imgH="761723" progId="Equation.DSMT4">
                  <p:embed/>
                </p:oleObj>
              </mc:Choice>
              <mc:Fallback>
                <p:oleObj name="Equation" r:id="rId3" imgW="1570653" imgH="761723"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775" y="1551655"/>
                        <a:ext cx="3515481" cy="170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103086" y="1441497"/>
            <a:ext cx="4240263"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Chữa bài 1/SGK – trang 21</a:t>
            </a:r>
            <a:endParaRPr lang="en-US" sz="2800" b="1" i="1">
              <a:latin typeface="Times New Roman" pitchFamily="18" charset="0"/>
              <a:cs typeface="Times New Roman" pitchFamily="18" charset="0"/>
            </a:endParaRPr>
          </a:p>
        </p:txBody>
      </p:sp>
      <p:sp>
        <p:nvSpPr>
          <p:cNvPr id="15" name="TextBox 14"/>
          <p:cNvSpPr txBox="1"/>
          <p:nvPr/>
        </p:nvSpPr>
        <p:spPr>
          <a:xfrm>
            <a:off x="1090960" y="3217853"/>
            <a:ext cx="4381328"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Chữa bài 2/SGK – trang 21</a:t>
            </a:r>
            <a:endParaRPr lang="en-US" sz="2800" b="1" i="1">
              <a:latin typeface="Times New Roman" pitchFamily="18" charset="0"/>
              <a:cs typeface="Times New Roman" pitchFamily="18" charset="0"/>
            </a:endParaRPr>
          </a:p>
        </p:txBody>
      </p:sp>
      <p:graphicFrame>
        <p:nvGraphicFramePr>
          <p:cNvPr id="2051" name="Object 3"/>
          <p:cNvGraphicFramePr>
            <a:graphicFrameLocks noChangeAspect="1"/>
          </p:cNvGraphicFramePr>
          <p:nvPr/>
        </p:nvGraphicFramePr>
        <p:xfrm>
          <a:off x="1526567" y="3904341"/>
          <a:ext cx="4657125" cy="961630"/>
        </p:xfrm>
        <a:graphic>
          <a:graphicData uri="http://schemas.openxmlformats.org/presentationml/2006/ole">
            <mc:AlternateContent xmlns:mc="http://schemas.openxmlformats.org/markup-compatibility/2006">
              <mc:Choice xmlns:v="urn:schemas-microsoft-com:vml" Requires="v">
                <p:oleObj spid="_x0000_s2055" name="Equation" r:id="rId5" imgW="2398240" imgH="495102" progId="Equation.DSMT4">
                  <p:embed/>
                </p:oleObj>
              </mc:Choice>
              <mc:Fallback>
                <p:oleObj name="Equation" r:id="rId5" imgW="2398240" imgH="495102"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567" y="3904341"/>
                        <a:ext cx="4657125"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509656" y="5108537"/>
          <a:ext cx="4953012" cy="961630"/>
        </p:xfrm>
        <a:graphic>
          <a:graphicData uri="http://schemas.openxmlformats.org/presentationml/2006/ole">
            <mc:AlternateContent xmlns:mc="http://schemas.openxmlformats.org/markup-compatibility/2006">
              <mc:Choice xmlns:v="urn:schemas-microsoft-com:vml" Requires="v">
                <p:oleObj spid="_x0000_s2056" name="Equation" r:id="rId7" imgW="2550377" imgH="495102" progId="Equation.DSMT4">
                  <p:embed/>
                </p:oleObj>
              </mc:Choice>
              <mc:Fallback>
                <p:oleObj name="Equation" r:id="rId7" imgW="2550377" imgH="495102"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9656" y="5108537"/>
                        <a:ext cx="4953012"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7083726" y="3929590"/>
          <a:ext cx="3366560" cy="1381663"/>
        </p:xfrm>
        <a:graphic>
          <a:graphicData uri="http://schemas.openxmlformats.org/presentationml/2006/ole">
            <mc:AlternateContent xmlns:mc="http://schemas.openxmlformats.org/markup-compatibility/2006">
              <mc:Choice xmlns:v="urn:schemas-microsoft-com:vml" Requires="v">
                <p:oleObj spid="_x0000_s2057" name="Equation" r:id="rId9" imgW="1560582" imgH="761723" progId="Equation.DSMT4">
                  <p:embed/>
                </p:oleObj>
              </mc:Choice>
              <mc:Fallback>
                <p:oleObj name="Equation" r:id="rId9" imgW="1560582" imgH="761723"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3726" y="3929590"/>
                        <a:ext cx="3366560" cy="13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2</a:t>
            </a:r>
            <a:endParaRPr lang="en-US" sz="5400" b="1">
              <a:solidFill>
                <a:srgbClr val="FFFF00"/>
              </a:solidFill>
              <a:latin typeface="Arial" pitchFamily="34" charset="0"/>
              <a:cs typeface="Arial" pitchFamily="34" charset="0"/>
            </a:endParaRPr>
          </a:p>
        </p:txBody>
      </p:sp>
      <p:sp>
        <p:nvSpPr>
          <p:cNvPr id="17" name="!!1">
            <a:extLst>
              <a:ext uri="{FF2B5EF4-FFF2-40B4-BE49-F238E27FC236}">
                <a16:creationId xmlns:a16="http://schemas.microsoft.com/office/drawing/2014/main" id="{4D3CFCA8-27ED-41FB-92A9-BA8CC0500364}"/>
              </a:ext>
            </a:extLst>
          </p:cNvPr>
          <p:cNvSpPr txBox="1"/>
          <p:nvPr/>
        </p:nvSpPr>
        <p:spPr>
          <a:xfrm>
            <a:off x="367881" y="728420"/>
            <a:ext cx="3072005"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 CHỮA BÀI</a:t>
            </a:r>
            <a:endParaRPr lang="en-US" sz="3200">
              <a:solidFill>
                <a:schemeClr val="accent1">
                  <a:lumMod val="50000"/>
                </a:schemeClr>
              </a:solidFill>
            </a:endParaRPr>
          </a:p>
        </p:txBody>
      </p:sp>
      <p:cxnSp>
        <p:nvCxnSpPr>
          <p:cNvPr id="21" name="Straight Connector 20"/>
          <p:cNvCxnSpPr/>
          <p:nvPr/>
        </p:nvCxnSpPr>
        <p:spPr>
          <a:xfrm flipH="1">
            <a:off x="6676571" y="3643086"/>
            <a:ext cx="14515" cy="26851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blinds(horizontal)">
                                      <p:cBhvr>
                                        <p:cTn id="3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9592" y="1326813"/>
            <a:ext cx="6282489"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3/SGK – trang 21. </a:t>
            </a:r>
            <a:r>
              <a:rPr lang="en-US" sz="2800" smtClean="0">
                <a:latin typeface="Times New Roman" pitchFamily="18" charset="0"/>
                <a:cs typeface="Times New Roman" pitchFamily="18" charset="0"/>
              </a:rPr>
              <a:t>Đặt tính rồi tính:</a:t>
            </a:r>
            <a:endParaRPr lang="en-US" sz="2800">
              <a:latin typeface="Times New Roman" pitchFamily="18" charset="0"/>
              <a:cs typeface="Times New Roman" pitchFamily="18" charset="0"/>
            </a:endParaRPr>
          </a:p>
        </p:txBody>
      </p:sp>
      <p:graphicFrame>
        <p:nvGraphicFramePr>
          <p:cNvPr id="3074" name="Object 2"/>
          <p:cNvGraphicFramePr>
            <a:graphicFrameLocks noChangeAspect="1"/>
          </p:cNvGraphicFramePr>
          <p:nvPr/>
        </p:nvGraphicFramePr>
        <p:xfrm>
          <a:off x="867228" y="5741145"/>
          <a:ext cx="2740086" cy="456681"/>
        </p:xfrm>
        <a:graphic>
          <a:graphicData uri="http://schemas.openxmlformats.org/presentationml/2006/ole">
            <mc:AlternateContent xmlns:mc="http://schemas.openxmlformats.org/markup-compatibility/2006">
              <mc:Choice xmlns:v="urn:schemas-microsoft-com:vml" Requires="v">
                <p:oleObj spid="_x0000_s3086" name="Equation" r:id="rId3" imgW="1371600" imgH="228600" progId="Equation.DSMT4">
                  <p:embed/>
                </p:oleObj>
              </mc:Choice>
              <mc:Fallback>
                <p:oleObj name="Equation" r:id="rId3" imgW="13716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28" y="5741145"/>
                        <a:ext cx="2740086" cy="4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638227" y="5762042"/>
          <a:ext cx="2530780" cy="361540"/>
        </p:xfrm>
        <a:graphic>
          <a:graphicData uri="http://schemas.openxmlformats.org/presentationml/2006/ole">
            <mc:AlternateContent xmlns:mc="http://schemas.openxmlformats.org/markup-compatibility/2006">
              <mc:Choice xmlns:v="urn:schemas-microsoft-com:vml" Requires="v">
                <p:oleObj spid="_x0000_s3087" name="Equation" r:id="rId5" imgW="1266377" imgH="180266" progId="Equation.DSMT4">
                  <p:embed/>
                </p:oleObj>
              </mc:Choice>
              <mc:Fallback>
                <p:oleObj name="Equation" r:id="rId5" imgW="1266377" imgH="18026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227" y="5762042"/>
                        <a:ext cx="2530780" cy="36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8119433" y="5734737"/>
          <a:ext cx="2793995" cy="380567"/>
        </p:xfrm>
        <a:graphic>
          <a:graphicData uri="http://schemas.openxmlformats.org/presentationml/2006/ole">
            <mc:AlternateContent xmlns:mc="http://schemas.openxmlformats.org/markup-compatibility/2006">
              <mc:Choice xmlns:v="urn:schemas-microsoft-com:vml" Requires="v">
                <p:oleObj spid="_x0000_s3088" name="Equation" r:id="rId7" imgW="1398374" imgH="190341" progId="Equation.DSMT4">
                  <p:embed/>
                </p:oleObj>
              </mc:Choice>
              <mc:Fallback>
                <p:oleObj name="Equation" r:id="rId7" imgW="1398374" imgH="190341"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9433" y="5734737"/>
                        <a:ext cx="2793995" cy="38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7019062" y="5702378"/>
            <a:ext cx="1095172" cy="461665"/>
          </a:xfrm>
          <a:prstGeom prst="rect">
            <a:avLst/>
          </a:prstGeom>
          <a:noFill/>
        </p:spPr>
        <p:txBody>
          <a:bodyPr wrap="none" rtlCol="0">
            <a:spAutoFit/>
          </a:bodyPr>
          <a:lstStyle/>
          <a:p>
            <a:r>
              <a:rPr lang="en-US" sz="2400" smtClean="0">
                <a:latin typeface="Times New Roman" pitchFamily="18" charset="0"/>
                <a:cs typeface="Times New Roman" pitchFamily="18" charset="0"/>
              </a:rPr>
              <a:t>(dư 37)</a:t>
            </a:r>
            <a:endParaRPr lang="en-US" sz="2400">
              <a:latin typeface="Times New Roman" pitchFamily="18" charset="0"/>
              <a:cs typeface="Times New Roman" pitchFamily="18" charset="0"/>
            </a:endParaRPr>
          </a:p>
        </p:txBody>
      </p:sp>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3</a:t>
            </a:r>
            <a:endParaRPr lang="en-US" sz="5400" b="1">
              <a:solidFill>
                <a:srgbClr val="FFFF00"/>
              </a:solidFill>
              <a:latin typeface="Arial" pitchFamily="34" charset="0"/>
              <a:cs typeface="Arial" pitchFamily="34" charset="0"/>
            </a:endParaRPr>
          </a:p>
        </p:txBody>
      </p:sp>
      <p:sp>
        <p:nvSpPr>
          <p:cNvPr id="15" name="!!1">
            <a:extLst>
              <a:ext uri="{FF2B5EF4-FFF2-40B4-BE49-F238E27FC236}">
                <a16:creationId xmlns:a16="http://schemas.microsoft.com/office/drawing/2014/main" id="{4D3CFCA8-27ED-41FB-92A9-BA8CC0500364}"/>
              </a:ext>
            </a:extLst>
          </p:cNvPr>
          <p:cNvSpPr txBox="1"/>
          <p:nvPr/>
        </p:nvSpPr>
        <p:spPr>
          <a:xfrm>
            <a:off x="367881" y="728420"/>
            <a:ext cx="4131548"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3077" name="Object 5"/>
          <p:cNvGraphicFramePr>
            <a:graphicFrameLocks noChangeAspect="1"/>
          </p:cNvGraphicFramePr>
          <p:nvPr/>
        </p:nvGraphicFramePr>
        <p:xfrm>
          <a:off x="1116921" y="1884772"/>
          <a:ext cx="1750140" cy="457244"/>
        </p:xfrm>
        <a:graphic>
          <a:graphicData uri="http://schemas.openxmlformats.org/presentationml/2006/ole">
            <mc:AlternateContent xmlns:mc="http://schemas.openxmlformats.org/markup-compatibility/2006">
              <mc:Choice xmlns:v="urn:schemas-microsoft-com:vml" Requires="v">
                <p:oleObj spid="_x0000_s3089" name="Equation" r:id="rId9" imgW="876240" imgH="228600" progId="Equation.DSMT4">
                  <p:embed/>
                </p:oleObj>
              </mc:Choice>
              <mc:Fallback>
                <p:oleObj name="Equation" r:id="rId9" imgW="87624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921" y="1884772"/>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466647" y="1907223"/>
          <a:ext cx="2104899" cy="457244"/>
        </p:xfrm>
        <a:graphic>
          <a:graphicData uri="http://schemas.openxmlformats.org/presentationml/2006/ole">
            <mc:AlternateContent xmlns:mc="http://schemas.openxmlformats.org/markup-compatibility/2006">
              <mc:Choice xmlns:v="urn:schemas-microsoft-com:vml" Requires="v">
                <p:oleObj spid="_x0000_s3090" name="Equation" r:id="rId11" imgW="1054080" imgH="228600" progId="Equation.DSMT4">
                  <p:embed/>
                </p:oleObj>
              </mc:Choice>
              <mc:Fallback>
                <p:oleObj name="Equation" r:id="rId11" imgW="10540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6647" y="190722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6217558" y="1875038"/>
          <a:ext cx="2308556" cy="432279"/>
        </p:xfrm>
        <a:graphic>
          <a:graphicData uri="http://schemas.openxmlformats.org/presentationml/2006/ole">
            <mc:AlternateContent xmlns:mc="http://schemas.openxmlformats.org/markup-compatibility/2006">
              <mc:Choice xmlns:v="urn:schemas-microsoft-com:vml" Requires="v">
                <p:oleObj spid="_x0000_s3091" name="Equation" r:id="rId13" imgW="1155600" imgH="215640" progId="Equation.DSMT4">
                  <p:embed/>
                </p:oleObj>
              </mc:Choice>
              <mc:Fallback>
                <p:oleObj name="Equation" r:id="rId13" imgW="1155600" imgH="2156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7558" y="1875038"/>
                        <a:ext cx="2308556"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921909" y="2931886"/>
          <a:ext cx="1266442" cy="2819626"/>
        </p:xfrm>
        <a:graphic>
          <a:graphicData uri="http://schemas.openxmlformats.org/presentationml/2006/ole">
            <mc:AlternateContent xmlns:mc="http://schemas.openxmlformats.org/markup-compatibility/2006">
              <mc:Choice xmlns:v="urn:schemas-microsoft-com:vml" Requires="v">
                <p:oleObj spid="_x0000_s3092" name="Equation" r:id="rId15" imgW="672840" imgH="1498320" progId="Equation.DSMT4">
                  <p:embed/>
                </p:oleObj>
              </mc:Choice>
              <mc:Fallback>
                <p:oleObj name="Equation" r:id="rId15" imgW="672840" imgH="149832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1909" y="2931886"/>
                        <a:ext cx="1266442" cy="28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5911623" y="3328035"/>
          <a:ext cx="1877466" cy="1953580"/>
        </p:xfrm>
        <a:graphic>
          <a:graphicData uri="http://schemas.openxmlformats.org/presentationml/2006/ole">
            <mc:AlternateContent xmlns:mc="http://schemas.openxmlformats.org/markup-compatibility/2006">
              <mc:Choice xmlns:v="urn:schemas-microsoft-com:vml" Requires="v">
                <p:oleObj spid="_x0000_s3093" name="Equation" r:id="rId17" imgW="939600" imgH="977760" progId="Equation.DSMT4">
                  <p:embed/>
                </p:oleObj>
              </mc:Choice>
              <mc:Fallback>
                <p:oleObj name="Equation" r:id="rId17" imgW="939600" imgH="9777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1623" y="3328035"/>
                        <a:ext cx="187746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9219295" y="3255914"/>
          <a:ext cx="2080436" cy="1953580"/>
        </p:xfrm>
        <a:graphic>
          <a:graphicData uri="http://schemas.openxmlformats.org/presentationml/2006/ole">
            <mc:AlternateContent xmlns:mc="http://schemas.openxmlformats.org/markup-compatibility/2006">
              <mc:Choice xmlns:v="urn:schemas-microsoft-com:vml" Requires="v">
                <p:oleObj spid="_x0000_s3094" name="Equation" r:id="rId19" imgW="1041120" imgH="977760" progId="Equation.DSMT4">
                  <p:embed/>
                </p:oleObj>
              </mc:Choice>
              <mc:Fallback>
                <p:oleObj name="Equation" r:id="rId19" imgW="1041120" imgH="9777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19295" y="3255914"/>
                        <a:ext cx="208043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graphicFrame>
        <p:nvGraphicFramePr>
          <p:cNvPr id="3083" name="Object 11"/>
          <p:cNvGraphicFramePr>
            <a:graphicFrameLocks noChangeAspect="1"/>
          </p:cNvGraphicFramePr>
          <p:nvPr/>
        </p:nvGraphicFramePr>
        <p:xfrm>
          <a:off x="1138919" y="2863803"/>
          <a:ext cx="1750140" cy="457244"/>
        </p:xfrm>
        <a:graphic>
          <a:graphicData uri="http://schemas.openxmlformats.org/presentationml/2006/ole">
            <mc:AlternateContent xmlns:mc="http://schemas.openxmlformats.org/markup-compatibility/2006">
              <mc:Choice xmlns:v="urn:schemas-microsoft-com:vml" Requires="v">
                <p:oleObj spid="_x0000_s3095" name="Equation" r:id="rId21" imgW="876240" imgH="228600" progId="Equation.DSMT4">
                  <p:embed/>
                </p:oleObj>
              </mc:Choice>
              <mc:Fallback>
                <p:oleObj name="Equation" r:id="rId21" imgW="876240" imgH="22860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919" y="2863803"/>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4620533" y="2843393"/>
          <a:ext cx="2104899" cy="457244"/>
        </p:xfrm>
        <a:graphic>
          <a:graphicData uri="http://schemas.openxmlformats.org/presentationml/2006/ole">
            <mc:AlternateContent xmlns:mc="http://schemas.openxmlformats.org/markup-compatibility/2006">
              <mc:Choice xmlns:v="urn:schemas-microsoft-com:vml" Requires="v">
                <p:oleObj spid="_x0000_s3096" name="Equation" r:id="rId22" imgW="1054080" imgH="228600" progId="Equation.DSMT4">
                  <p:embed/>
                </p:oleObj>
              </mc:Choice>
              <mc:Fallback>
                <p:oleObj name="Equation" r:id="rId22" imgW="1054080" imgH="22860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0533" y="284339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8054297" y="2782635"/>
          <a:ext cx="2308555" cy="432279"/>
        </p:xfrm>
        <a:graphic>
          <a:graphicData uri="http://schemas.openxmlformats.org/presentationml/2006/ole">
            <mc:AlternateContent xmlns:mc="http://schemas.openxmlformats.org/markup-compatibility/2006">
              <mc:Choice xmlns:v="urn:schemas-microsoft-com:vml" Requires="v">
                <p:oleObj spid="_x0000_s3097" name="Equation" r:id="rId23" imgW="1155600" imgH="215640" progId="Equation.DSMT4">
                  <p:embed/>
                </p:oleObj>
              </mc:Choice>
              <mc:Fallback>
                <p:oleObj name="Equation" r:id="rId23" imgW="1155600" imgH="21564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4297" y="2782635"/>
                        <a:ext cx="2308555"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745073" y="5216641"/>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cxnSp>
        <p:nvCxnSpPr>
          <p:cNvPr id="27" name="Straight Connector 26"/>
          <p:cNvCxnSpPr/>
          <p:nvPr/>
        </p:nvCxnSpPr>
        <p:spPr>
          <a:xfrm flipH="1">
            <a:off x="4586514" y="2830286"/>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4629" y="2735943"/>
            <a:ext cx="14516" cy="333828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67532" y="5209378"/>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sp>
        <p:nvSpPr>
          <p:cNvPr id="32" name="TextBox 31"/>
          <p:cNvSpPr txBox="1"/>
          <p:nvPr/>
        </p:nvSpPr>
        <p:spPr>
          <a:xfrm>
            <a:off x="4634903" y="5216641"/>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grpSp>
        <p:nvGrpSpPr>
          <p:cNvPr id="37" name="Group 36"/>
          <p:cNvGrpSpPr/>
          <p:nvPr/>
        </p:nvGrpSpPr>
        <p:grpSpPr>
          <a:xfrm>
            <a:off x="6923315" y="3149601"/>
            <a:ext cx="1001486" cy="2046514"/>
            <a:chOff x="2235200" y="3323771"/>
            <a:chExt cx="1146629" cy="2278743"/>
          </a:xfrm>
        </p:grpSpPr>
        <p:cxnSp>
          <p:nvCxnSpPr>
            <p:cNvPr id="34" name="Straight Connector 33"/>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0414001" y="3171373"/>
            <a:ext cx="1001486" cy="2046514"/>
            <a:chOff x="2235200" y="3323771"/>
            <a:chExt cx="1146629" cy="2278743"/>
          </a:xfrm>
        </p:grpSpPr>
        <p:cxnSp>
          <p:nvCxnSpPr>
            <p:cNvPr id="39" name="Straight Connector 38"/>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150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par>
                                <p:cTn id="11" presetID="3"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linds(horizontal)">
                                      <p:cBhvr>
                                        <p:cTn id="13" dur="500"/>
                                        <p:tgtEl>
                                          <p:spTgt spid="3078"/>
                                        </p:tgtEl>
                                      </p:cBhvr>
                                    </p:animEffect>
                                  </p:childTnLst>
                                </p:cTn>
                              </p:par>
                              <p:par>
                                <p:cTn id="14" presetID="3" presetClass="entr" presetSubtype="1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blinds(horizontal)">
                                      <p:cBhvr>
                                        <p:cTn id="16" dur="500"/>
                                        <p:tgtEl>
                                          <p:spTgt spid="30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blinds(horizontal)">
                                      <p:cBhvr>
                                        <p:cTn id="26" dur="500"/>
                                        <p:tgtEl>
                                          <p:spTgt spid="3083"/>
                                        </p:tgtEl>
                                      </p:cBhvr>
                                    </p:animEffect>
                                  </p:childTnLst>
                                </p:cTn>
                              </p:par>
                              <p:par>
                                <p:cTn id="27" presetID="3" presetClass="entr" presetSubtype="1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blinds(horizontal)">
                                      <p:cBhvr>
                                        <p:cTn id="29" dur="500"/>
                                        <p:tgtEl>
                                          <p:spTgt spid="30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blinds(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blinds(horizontal)">
                                      <p:cBhvr>
                                        <p:cTn id="42" dur="500"/>
                                        <p:tgtEl>
                                          <p:spTgt spid="3084"/>
                                        </p:tgtEl>
                                      </p:cBhvr>
                                    </p:animEffect>
                                  </p:childTnLst>
                                </p:cTn>
                              </p:par>
                              <p:par>
                                <p:cTn id="43" presetID="3" presetClass="entr" presetSubtype="1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nodeType="withEffect">
                                  <p:stCondLst>
                                    <p:cond delay="0"/>
                                  </p:stCondLst>
                                  <p:childTnLst>
                                    <p:set>
                                      <p:cBhvr>
                                        <p:cTn id="47" dur="1" fill="hold">
                                          <p:stCondLst>
                                            <p:cond delay="0"/>
                                          </p:stCondLst>
                                        </p:cTn>
                                        <p:tgtEl>
                                          <p:spTgt spid="3081"/>
                                        </p:tgtEl>
                                        <p:attrNameLst>
                                          <p:attrName>style.visibility</p:attrName>
                                        </p:attrNameLst>
                                      </p:cBhvr>
                                      <p:to>
                                        <p:strVal val="visible"/>
                                      </p:to>
                                    </p:set>
                                    <p:animEffect transition="in" filter="blinds(horizontal)">
                                      <p:cBhvr>
                                        <p:cTn id="48" dur="500"/>
                                        <p:tgtEl>
                                          <p:spTgt spid="30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gtEl>
                                        <p:attrNameLst>
                                          <p:attrName>style.visibility</p:attrName>
                                        </p:attrNameLst>
                                      </p:cBhvr>
                                      <p:to>
                                        <p:strVal val="visible"/>
                                      </p:to>
                                    </p:set>
                                    <p:animEffect transition="in" filter="blinds(horizontal)">
                                      <p:cBhvr>
                                        <p:cTn id="56" dur="500"/>
                                        <p:tgtEl>
                                          <p:spTgt spid="307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blinds(horizontal)">
                                      <p:cBhvr>
                                        <p:cTn id="61" dur="500"/>
                                        <p:tgtEl>
                                          <p:spTgt spid="3085"/>
                                        </p:tgtEl>
                                      </p:cBhvr>
                                    </p:animEffect>
                                  </p:childTnLst>
                                </p:cTn>
                              </p:par>
                              <p:par>
                                <p:cTn id="62" presetID="3"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par>
                                <p:cTn id="65" presetID="3" presetClass="entr" presetSubtype="10" fill="hold" nodeType="with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linds(horizont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nodeType="with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blinds(horizontal)">
                                      <p:cBhvr>
                                        <p:cTn id="7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098" name="Object 2"/>
          <p:cNvGraphicFramePr>
            <a:graphicFrameLocks noChangeAspect="1"/>
          </p:cNvGraphicFramePr>
          <p:nvPr/>
        </p:nvGraphicFramePr>
        <p:xfrm>
          <a:off x="4703426" y="2409370"/>
          <a:ext cx="2386163" cy="401599"/>
        </p:xfrm>
        <a:graphic>
          <a:graphicData uri="http://schemas.openxmlformats.org/presentationml/2006/ole">
            <mc:AlternateContent xmlns:mc="http://schemas.openxmlformats.org/markup-compatibility/2006">
              <mc:Choice xmlns:v="urn:schemas-microsoft-com:vml" Requires="v">
                <p:oleObj spid="_x0000_s4100" name="Equation" r:id="rId3" imgW="1131863" imgH="190341" progId="Equation.DSMT4">
                  <p:embed/>
                </p:oleObj>
              </mc:Choice>
              <mc:Fallback>
                <p:oleObj name="Equation" r:id="rId3" imgW="1131863" imgH="190341"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426" y="2409370"/>
                        <a:ext cx="2386163" cy="40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608298" y="1377738"/>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4/SGK – trang 21.</a:t>
            </a:r>
            <a:endParaRPr lang="en-US" sz="2800" b="1">
              <a:latin typeface="Times New Roman" pitchFamily="18" charset="0"/>
              <a:cs typeface="Times New Roman" pitchFamily="18" charset="0"/>
            </a:endParaRPr>
          </a:p>
        </p:txBody>
      </p:sp>
      <p:graphicFrame>
        <p:nvGraphicFramePr>
          <p:cNvPr id="4099" name="Object 3"/>
          <p:cNvGraphicFramePr>
            <a:graphicFrameLocks noChangeAspect="1"/>
          </p:cNvGraphicFramePr>
          <p:nvPr/>
        </p:nvGraphicFramePr>
        <p:xfrm>
          <a:off x="808037" y="3614056"/>
          <a:ext cx="10286002" cy="462870"/>
        </p:xfrm>
        <a:graphic>
          <a:graphicData uri="http://schemas.openxmlformats.org/presentationml/2006/ole">
            <mc:AlternateContent xmlns:mc="http://schemas.openxmlformats.org/markup-compatibility/2006">
              <mc:Choice xmlns:v="urn:schemas-microsoft-com:vml" Requires="v">
                <p:oleObj spid="_x0000_s4101" name="Equation" r:id="rId5" imgW="5079960" imgH="228600" progId="Equation.DSMT4">
                  <p:embed/>
                </p:oleObj>
              </mc:Choice>
              <mc:Fallback>
                <p:oleObj name="Equation" r:id="rId5" imgW="507996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7" y="3614056"/>
                        <a:ext cx="10286002" cy="4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714942" y="2954998"/>
            <a:ext cx="7425431"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8/SGK – trang 21</a:t>
            </a:r>
            <a:r>
              <a:rPr lang="en-US" sz="2800" smtClean="0">
                <a:latin typeface="Times New Roman" pitchFamily="18" charset="0"/>
                <a:cs typeface="Times New Roman" pitchFamily="18" charset="0"/>
              </a:rPr>
              <a:t>. Sử dụng máy tính cầm tay</a:t>
            </a:r>
            <a:endParaRPr lang="en-US" sz="2800">
              <a:latin typeface="Times New Roman" pitchFamily="18" charset="0"/>
              <a:cs typeface="Times New Roman" pitchFamily="18" charset="0"/>
            </a:endParaRPr>
          </a:p>
        </p:txBody>
      </p:sp>
      <p:sp>
        <p:nvSpPr>
          <p:cNvPr id="17"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4</a:t>
            </a:r>
            <a:endParaRPr lang="en-US" sz="5400" b="1">
              <a:solidFill>
                <a:srgbClr val="FFFF00"/>
              </a:solidFill>
              <a:latin typeface="Arial" pitchFamily="34" charset="0"/>
              <a:cs typeface="Arial" pitchFamily="34" charset="0"/>
            </a:endParaRPr>
          </a:p>
        </p:txBody>
      </p:sp>
      <p:sp>
        <p:nvSpPr>
          <p:cNvPr id="15" name="!!1">
            <a:extLst>
              <a:ext uri="{FF2B5EF4-FFF2-40B4-BE49-F238E27FC236}">
                <a16:creationId xmlns:a16="http://schemas.microsoft.com/office/drawing/2014/main" id="{4D3CFCA8-27ED-41FB-92A9-BA8CC0500364}"/>
              </a:ext>
            </a:extLst>
          </p:cNvPr>
          <p:cNvSpPr txBox="1"/>
          <p:nvPr/>
        </p:nvSpPr>
        <p:spPr>
          <a:xfrm>
            <a:off x="367881" y="728420"/>
            <a:ext cx="4363776"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9" name="TextBox 18"/>
          <p:cNvSpPr txBox="1"/>
          <p:nvPr/>
        </p:nvSpPr>
        <p:spPr>
          <a:xfrm>
            <a:off x="717156" y="1907510"/>
            <a:ext cx="4014502" cy="954107"/>
          </a:xfrm>
          <a:prstGeom prst="rect">
            <a:avLst/>
          </a:prstGeom>
          <a:noFill/>
        </p:spPr>
        <p:txBody>
          <a:bodyPr wrap="square" rtlCol="0">
            <a:spAutoFit/>
          </a:bodyPr>
          <a:lstStyle/>
          <a:p>
            <a:r>
              <a:rPr lang="en-US" sz="2800" smtClean="0">
                <a:latin typeface="Times New Roman" pitchFamily="18" charset="0"/>
                <a:cs typeface="Times New Roman" pitchFamily="18" charset="0"/>
              </a:rPr>
              <a:t>2 lít = 2000 ml</a:t>
            </a:r>
          </a:p>
          <a:p>
            <a:r>
              <a:rPr lang="en-US" sz="2800" smtClean="0">
                <a:latin typeface="Times New Roman" pitchFamily="18" charset="0"/>
                <a:cs typeface="Times New Roman" pitchFamily="18" charset="0"/>
              </a:rPr>
              <a:t>Số gói Oresol cần dùng là:</a:t>
            </a:r>
            <a:endParaRPr lang="en-US" sz="2800">
              <a:latin typeface="Times New Roman" pitchFamily="18" charset="0"/>
              <a:cs typeface="Times New Roman" pitchFamily="18" charset="0"/>
            </a:endParaRPr>
          </a:p>
        </p:txBody>
      </p:sp>
      <p:sp>
        <p:nvSpPr>
          <p:cNvPr id="21" name="TextBox 20"/>
          <p:cNvSpPr txBox="1"/>
          <p:nvPr/>
        </p:nvSpPr>
        <p:spPr>
          <a:xfrm>
            <a:off x="6978965" y="2306529"/>
            <a:ext cx="883575" cy="523220"/>
          </a:xfrm>
          <a:prstGeom prst="rect">
            <a:avLst/>
          </a:prstGeom>
          <a:noFill/>
        </p:spPr>
        <p:txBody>
          <a:bodyPr wrap="none" rtlCol="0">
            <a:spAutoFit/>
          </a:bodyPr>
          <a:lstStyle/>
          <a:p>
            <a:r>
              <a:rPr lang="en-US" sz="2800" smtClean="0">
                <a:latin typeface="Times New Roman" pitchFamily="18" charset="0"/>
                <a:cs typeface="Times New Roman" pitchFamily="18" charset="0"/>
              </a:rPr>
              <a:t>(gói)</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linds(horizont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linds(horizontal)">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blinds(horizontal)">
                                      <p:cBhvr>
                                        <p:cTn id="3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VẬN DỤNG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773781" y="1857829"/>
          <a:ext cx="1840298" cy="413550"/>
        </p:xfrm>
        <a:graphic>
          <a:graphicData uri="http://schemas.openxmlformats.org/presentationml/2006/ole">
            <mc:AlternateContent xmlns:mc="http://schemas.openxmlformats.org/markup-compatibility/2006">
              <mc:Choice xmlns:v="urn:schemas-microsoft-com:vml" Requires="v">
                <p:oleObj spid="_x0000_s5127" name="Equation" r:id="rId4" imgW="847728" imgH="190341" progId="Equation.DSMT4">
                  <p:embed/>
                </p:oleObj>
              </mc:Choice>
              <mc:Fallback>
                <p:oleObj name="Equation" r:id="rId4" imgW="847728" imgH="190341"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781" y="1857829"/>
                        <a:ext cx="1840298" cy="4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977306" y="1791271"/>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5/SGK – trang 21</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graphicFrame>
        <p:nvGraphicFramePr>
          <p:cNvPr id="5123" name="Object 3"/>
          <p:cNvGraphicFramePr>
            <a:graphicFrameLocks noChangeAspect="1"/>
          </p:cNvGraphicFramePr>
          <p:nvPr/>
        </p:nvGraphicFramePr>
        <p:xfrm>
          <a:off x="4615770" y="3025192"/>
          <a:ext cx="4020230" cy="598392"/>
        </p:xfrm>
        <a:graphic>
          <a:graphicData uri="http://schemas.openxmlformats.org/presentationml/2006/ole">
            <mc:AlternateContent xmlns:mc="http://schemas.openxmlformats.org/markup-compatibility/2006">
              <mc:Choice xmlns:v="urn:schemas-microsoft-com:vml" Requires="v">
                <p:oleObj spid="_x0000_s5128" name="Equation" r:id="rId6" imgW="1855147" imgH="276696" progId="Equation.DSMT4">
                  <p:embed/>
                </p:oleObj>
              </mc:Choice>
              <mc:Fallback>
                <p:oleObj name="Equation" r:id="rId6" imgW="1855147" imgH="27669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5770" y="3025192"/>
                        <a:ext cx="4020230" cy="59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6470963" y="1790889"/>
            <a:ext cx="1247457" cy="523220"/>
          </a:xfrm>
          <a:prstGeom prst="rect">
            <a:avLst/>
          </a:prstGeom>
          <a:noFill/>
        </p:spPr>
        <p:txBody>
          <a:bodyPr wrap="none" rtlCol="0">
            <a:spAutoFit/>
          </a:bodyPr>
          <a:lstStyle/>
          <a:p>
            <a:r>
              <a:rPr lang="en-US" sz="2800" smtClean="0">
                <a:latin typeface="Times New Roman" pitchFamily="18" charset="0"/>
                <a:cs typeface="Times New Roman" pitchFamily="18" charset="0"/>
              </a:rPr>
              <a:t>(dư 40)</a:t>
            </a:r>
            <a:endParaRPr lang="en-US" sz="2800">
              <a:latin typeface="Times New Roman" pitchFamily="18" charset="0"/>
              <a:cs typeface="Times New Roman" pitchFamily="18" charset="0"/>
            </a:endParaRPr>
          </a:p>
        </p:txBody>
      </p:sp>
      <p:sp>
        <p:nvSpPr>
          <p:cNvPr id="18" name="TextBox 17"/>
          <p:cNvSpPr txBox="1"/>
          <p:nvPr/>
        </p:nvSpPr>
        <p:spPr>
          <a:xfrm>
            <a:off x="1042620" y="3029186"/>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6/SGK – trang 21.</a:t>
            </a:r>
            <a:endParaRPr lang="en-US" sz="2800" b="1">
              <a:latin typeface="Times New Roman" pitchFamily="18" charset="0"/>
              <a:cs typeface="Times New Roman" pitchFamily="18" charset="0"/>
            </a:endParaRPr>
          </a:p>
        </p:txBody>
      </p:sp>
      <p:graphicFrame>
        <p:nvGraphicFramePr>
          <p:cNvPr id="5124" name="Object 4"/>
          <p:cNvGraphicFramePr>
            <a:graphicFrameLocks noChangeAspect="1"/>
          </p:cNvGraphicFramePr>
          <p:nvPr/>
        </p:nvGraphicFramePr>
        <p:xfrm>
          <a:off x="2894012" y="4500961"/>
          <a:ext cx="6206445" cy="492180"/>
        </p:xfrm>
        <a:graphic>
          <a:graphicData uri="http://schemas.openxmlformats.org/presentationml/2006/ole">
            <mc:AlternateContent xmlns:mc="http://schemas.openxmlformats.org/markup-compatibility/2006">
              <mc:Choice xmlns:v="urn:schemas-microsoft-com:vml" Requires="v">
                <p:oleObj spid="_x0000_s5129" name="Equation" r:id="rId8" imgW="2971800" imgH="228600" progId="Equation.DSMT4">
                  <p:embed/>
                </p:oleObj>
              </mc:Choice>
              <mc:Fallback>
                <p:oleObj name="Equation" r:id="rId8" imgW="29718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4012" y="4500961"/>
                        <a:ext cx="6206445" cy="49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ChangeArrowheads="1"/>
          </p:cNvSpPr>
          <p:nvPr/>
        </p:nvSpPr>
        <p:spPr bwMode="auto">
          <a:xfrm>
            <a:off x="1243614" y="3520678"/>
            <a:ext cx="875752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lục lạp có trên một chiếc lá thầu dầu có diện tích khoảng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126" name="Object 6"/>
          <p:cNvGraphicFramePr>
            <a:graphicFrameLocks noChangeAspect="1"/>
          </p:cNvGraphicFramePr>
          <p:nvPr/>
        </p:nvGraphicFramePr>
        <p:xfrm>
          <a:off x="1331496" y="3933371"/>
          <a:ext cx="1234416" cy="482194"/>
        </p:xfrm>
        <a:graphic>
          <a:graphicData uri="http://schemas.openxmlformats.org/presentationml/2006/ole">
            <mc:AlternateContent xmlns:mc="http://schemas.openxmlformats.org/markup-compatibility/2006">
              <mc:Choice xmlns:v="urn:schemas-microsoft-com:vml" Requires="v">
                <p:oleObj spid="_x0000_s5130" name="Equation" r:id="rId10" imgW="609336" imgH="241195" progId="Equation.DSMT4">
                  <p:embed/>
                </p:oleObj>
              </mc:Choice>
              <mc:Fallback>
                <p:oleObj name="Equation" r:id="rId10" imgW="609336" imgH="241195"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496" y="3933371"/>
                        <a:ext cx="1234416" cy="4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22" name="Oval 21"/>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5</a:t>
            </a:r>
            <a:endParaRPr lang="en-US" sz="5400" b="1">
              <a:solidFill>
                <a:srgbClr val="FFFF00"/>
              </a:solidFill>
              <a:latin typeface="Arial" pitchFamily="34" charset="0"/>
              <a:cs typeface="Arial" pitchFamily="34" charset="0"/>
            </a:endParaRPr>
          </a:p>
        </p:txBody>
      </p:sp>
      <p:sp>
        <p:nvSpPr>
          <p:cNvPr id="14" name="!!1">
            <a:extLst>
              <a:ext uri="{FF2B5EF4-FFF2-40B4-BE49-F238E27FC236}">
                <a16:creationId xmlns:a16="http://schemas.microsoft.com/office/drawing/2014/main" id="{4D3CFCA8-27ED-41FB-92A9-BA8CC0500364}"/>
              </a:ext>
            </a:extLst>
          </p:cNvPr>
          <p:cNvSpPr txBox="1"/>
          <p:nvPr/>
        </p:nvSpPr>
        <p:spPr>
          <a:xfrm>
            <a:off x="367881" y="728420"/>
            <a:ext cx="4073490"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6" name="TextBox 15"/>
          <p:cNvSpPr txBox="1"/>
          <p:nvPr/>
        </p:nvSpPr>
        <p:spPr>
          <a:xfrm>
            <a:off x="1202277" y="2379099"/>
            <a:ext cx="4307589"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 họ cần thuê ít nhất 3 xe </a:t>
            </a:r>
            <a:endParaRPr lang="en-US" sz="2800">
              <a:latin typeface="Times New Roman" pitchFamily="18" charset="0"/>
              <a:cs typeface="Times New Roman" pitchFamily="18" charset="0"/>
            </a:endParaRPr>
          </a:p>
        </p:txBody>
      </p:sp>
      <p:sp>
        <p:nvSpPr>
          <p:cNvPr id="19" name="TextBox 18"/>
          <p:cNvSpPr txBox="1"/>
          <p:nvPr/>
        </p:nvSpPr>
        <p:spPr>
          <a:xfrm>
            <a:off x="9025478" y="4425613"/>
            <a:ext cx="1390124" cy="523220"/>
          </a:xfrm>
          <a:prstGeom prst="rect">
            <a:avLst/>
          </a:prstGeom>
          <a:noFill/>
        </p:spPr>
        <p:txBody>
          <a:bodyPr wrap="none" rtlCol="0">
            <a:spAutoFit/>
          </a:bodyPr>
          <a:lstStyle/>
          <a:p>
            <a:r>
              <a:rPr lang="en-US" sz="2800" smtClean="0">
                <a:latin typeface="Times New Roman" pitchFamily="18" charset="0"/>
                <a:cs typeface="Times New Roman" pitchFamily="18" charset="0"/>
              </a:rPr>
              <a:t>(lục lạp)</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41161386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blinds(horizontal)">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7"/>
                                        </p:tgtEl>
                                        <p:attrNameLst>
                                          <p:attrName>style.visibility</p:attrName>
                                        </p:attrNameLst>
                                      </p:cBhvr>
                                      <p:to>
                                        <p:strVal val="visible"/>
                                      </p:to>
                                    </p:set>
                                    <p:animEffect transition="in" filter="blinds(horizontal)">
                                      <p:cBhvr>
                                        <p:cTn id="35" dur="500"/>
                                        <p:tgtEl>
                                          <p:spTgt spid="51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blinds(horizontal)">
                                      <p:cBhvr>
                                        <p:cTn id="40" dur="500"/>
                                        <p:tgtEl>
                                          <p:spTgt spid="51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5127"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9" y="1357972"/>
            <a:ext cx="6616054" cy="523220"/>
          </a:xfrm>
          <a:prstGeom prst="rect">
            <a:avLst/>
          </a:prstGeom>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tập 1 :</a:t>
            </a:r>
            <a:r>
              <a:rPr lang="fr-FR" sz="2800" smtClean="0">
                <a:latin typeface="Times New Roman" pitchFamily="18" charset="0"/>
                <a:ea typeface="Times New Roman" pitchFamily="18" charset="0"/>
                <a:cs typeface="Times New Roman" pitchFamily="18" charset="0"/>
              </a:rPr>
              <a:t> Tìm số tự nhiên x, biết :</a:t>
            </a:r>
            <a:endParaRPr lang="fr-FR" sz="2800" smtClean="0">
              <a:latin typeface="Arial" pitchFamily="34" charset="0"/>
              <a:cs typeface="Arial" pitchFamily="34" charset="0"/>
            </a:endParaRPr>
          </a:p>
        </p:txBody>
      </p:sp>
      <p:graphicFrame>
        <p:nvGraphicFramePr>
          <p:cNvPr id="49154" name="Object 2"/>
          <p:cNvGraphicFramePr>
            <a:graphicFrameLocks noChangeAspect="1"/>
          </p:cNvGraphicFramePr>
          <p:nvPr/>
        </p:nvGraphicFramePr>
        <p:xfrm>
          <a:off x="7552192" y="1845886"/>
          <a:ext cx="2375580" cy="446916"/>
        </p:xfrm>
        <a:graphic>
          <a:graphicData uri="http://schemas.openxmlformats.org/presentationml/2006/ole">
            <mc:AlternateContent xmlns:mc="http://schemas.openxmlformats.org/markup-compatibility/2006">
              <mc:Choice xmlns:v="urn:schemas-microsoft-com:vml" Requires="v">
                <p:oleObj spid="_x0000_s49160" name="Equation" r:id="rId3" imgW="1193760" imgH="215640" progId="Equation.DSMT4">
                  <p:embed/>
                </p:oleObj>
              </mc:Choice>
              <mc:Fallback>
                <p:oleObj name="Equation" r:id="rId3" imgW="1193760" imgH="215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192" y="1845886"/>
                        <a:ext cx="2375580" cy="44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981586" y="1924977"/>
          <a:ext cx="2153500" cy="441078"/>
        </p:xfrm>
        <a:graphic>
          <a:graphicData uri="http://schemas.openxmlformats.org/presentationml/2006/ole">
            <mc:AlternateContent xmlns:mc="http://schemas.openxmlformats.org/markup-compatibility/2006">
              <mc:Choice xmlns:v="urn:schemas-microsoft-com:vml" Requires="v">
                <p:oleObj spid="_x0000_s49161" name="Equation" r:id="rId5" imgW="1054080" imgH="215640" progId="Equation.DSMT4">
                  <p:embed/>
                </p:oleObj>
              </mc:Choice>
              <mc:Fallback>
                <p:oleObj name="Equation" r:id="rId5" imgW="1054080" imgH="215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586" y="1924977"/>
                        <a:ext cx="2153500"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1">
            <a:extLst>
              <a:ext uri="{FF2B5EF4-FFF2-40B4-BE49-F238E27FC236}">
                <a16:creationId xmlns:a16="http://schemas.microsoft.com/office/drawing/2014/main" id="{4D3CFCA8-27ED-41FB-92A9-BA8CC0500364}"/>
              </a:ext>
            </a:extLst>
          </p:cNvPr>
          <p:cNvSpPr txBox="1"/>
          <p:nvPr/>
        </p:nvSpPr>
        <p:spPr>
          <a:xfrm>
            <a:off x="367881" y="728420"/>
            <a:ext cx="4044462"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49156" name="Object 4"/>
          <p:cNvGraphicFramePr>
            <a:graphicFrameLocks noChangeAspect="1"/>
          </p:cNvGraphicFramePr>
          <p:nvPr/>
        </p:nvGraphicFramePr>
        <p:xfrm>
          <a:off x="3913404" y="1895721"/>
          <a:ext cx="2879982" cy="441078"/>
        </p:xfrm>
        <a:graphic>
          <a:graphicData uri="http://schemas.openxmlformats.org/presentationml/2006/ole">
            <mc:AlternateContent xmlns:mc="http://schemas.openxmlformats.org/markup-compatibility/2006">
              <mc:Choice xmlns:v="urn:schemas-microsoft-com:vml" Requires="v">
                <p:oleObj spid="_x0000_s49162" name="Equation" r:id="rId7" imgW="1409400" imgH="215640" progId="Equation.DSMT4">
                  <p:embed/>
                </p:oleObj>
              </mc:Choice>
              <mc:Fallback>
                <p:oleObj name="Equation" r:id="rId7" imgW="1409400" imgH="215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3404" y="1895721"/>
                        <a:ext cx="2879982"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graphicFrame>
        <p:nvGraphicFramePr>
          <p:cNvPr id="49157" name="Object 5"/>
          <p:cNvGraphicFramePr>
            <a:graphicFrameLocks noChangeAspect="1"/>
          </p:cNvGraphicFramePr>
          <p:nvPr/>
        </p:nvGraphicFramePr>
        <p:xfrm>
          <a:off x="7738836" y="2881539"/>
          <a:ext cx="2830513" cy="3673475"/>
        </p:xfrm>
        <a:graphic>
          <a:graphicData uri="http://schemas.openxmlformats.org/presentationml/2006/ole">
            <mc:AlternateContent xmlns:mc="http://schemas.openxmlformats.org/markup-compatibility/2006">
              <mc:Choice xmlns:v="urn:schemas-microsoft-com:vml" Requires="v">
                <p:oleObj spid="_x0000_s49163" name="Equation" r:id="rId9" imgW="1422360" imgH="1777680" progId="Equation.DSMT4">
                  <p:embed/>
                </p:oleObj>
              </mc:Choice>
              <mc:Fallback>
                <p:oleObj name="Equation" r:id="rId9" imgW="1422360" imgH="1777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8836" y="2881539"/>
                        <a:ext cx="283051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740004" y="3006725"/>
          <a:ext cx="2828925" cy="2560638"/>
        </p:xfrm>
        <a:graphic>
          <a:graphicData uri="http://schemas.openxmlformats.org/presentationml/2006/ole">
            <mc:AlternateContent xmlns:mc="http://schemas.openxmlformats.org/markup-compatibility/2006">
              <mc:Choice xmlns:v="urn:schemas-microsoft-com:vml" Requires="v">
                <p:oleObj spid="_x0000_s49164" name="Equation" r:id="rId11" imgW="1384200" imgH="1257120" progId="Equation.DSMT4">
                  <p:embed/>
                </p:oleObj>
              </mc:Choice>
              <mc:Fallback>
                <p:oleObj name="Equation" r:id="rId11" imgW="1384200" imgH="12571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004" y="3006725"/>
                        <a:ext cx="282892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3712028" y="2970213"/>
          <a:ext cx="3735388" cy="2544762"/>
        </p:xfrm>
        <a:graphic>
          <a:graphicData uri="http://schemas.openxmlformats.org/presentationml/2006/ole">
            <mc:AlternateContent xmlns:mc="http://schemas.openxmlformats.org/markup-compatibility/2006">
              <mc:Choice xmlns:v="urn:schemas-microsoft-com:vml" Requires="v">
                <p:oleObj spid="_x0000_s49165" name="Equation" r:id="rId13" imgW="1828800" imgH="1244520" progId="Equation.DSMT4">
                  <p:embed/>
                </p:oleObj>
              </mc:Choice>
              <mc:Fallback>
                <p:oleObj name="Equation" r:id="rId13" imgW="1828800" imgH="124452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2028" y="2970213"/>
                        <a:ext cx="3735388"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H="1">
            <a:off x="3657602" y="2917372"/>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11144" y="2881085"/>
            <a:ext cx="14516" cy="333828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58857" y="740228"/>
            <a:ext cx="5268685" cy="957943"/>
            <a:chOff x="6386286" y="885371"/>
            <a:chExt cx="5268685" cy="1349829"/>
          </a:xfrm>
        </p:grpSpPr>
        <p:sp>
          <p:nvSpPr>
            <p:cNvPr id="16" name="Cloud 15"/>
            <p:cNvSpPr/>
            <p:nvPr/>
          </p:nvSpPr>
          <p:spPr>
            <a:xfrm>
              <a:off x="6386286" y="885371"/>
              <a:ext cx="5268685" cy="1349829"/>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71E190-FEB2-4337-A955-8F6A819B8B7A}"/>
                </a:ext>
              </a:extLst>
            </p:cNvPr>
            <p:cNvSpPr txBox="1"/>
            <p:nvPr/>
          </p:nvSpPr>
          <p:spPr>
            <a:xfrm>
              <a:off x="7403371" y="1203120"/>
              <a:ext cx="3439638" cy="523220"/>
            </a:xfrm>
            <a:prstGeom prst="rect">
              <a:avLst/>
            </a:prstGeom>
            <a:noFill/>
          </p:spPr>
          <p:txBody>
            <a:bodyPr wrap="square">
              <a:spAutoFit/>
            </a:bodyPr>
            <a:lstStyle/>
            <a:p>
              <a:pPr algn="ctr"/>
              <a:r>
                <a:rPr lang="en-US" sz="2800" b="1" i="1">
                  <a:solidFill>
                    <a:srgbClr val="7030A0"/>
                  </a:solidFill>
                  <a:latin typeface="Times New Roman" panose="02020603050405020304" pitchFamily="18" charset="0"/>
                </a:rPr>
                <a:t>Hoạt động nhóm</a:t>
              </a:r>
            </a:p>
          </p:txBody>
        </p:sp>
      </p:gr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6</a:t>
            </a:r>
            <a:endParaRPr lang="en-US" sz="54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MỞ RỘNG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2</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8" y="1357972"/>
            <a:ext cx="8996397" cy="954107"/>
          </a:xfrm>
          <a:prstGeom prst="rect">
            <a:avLst/>
          </a:prstGeom>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tập 2 :</a:t>
            </a:r>
            <a:r>
              <a:rPr lang="fr-FR" sz="2800" smtClean="0">
                <a:latin typeface="Times New Roman" pitchFamily="18" charset="0"/>
                <a:ea typeface="Times New Roman" pitchFamily="18" charset="0"/>
                <a:cs typeface="Times New Roman" pitchFamily="18" charset="0"/>
              </a:rPr>
              <a:t> Một phép chia có thương là 9 số dư 8. Hiệu số bị chia và số chia là 88. Tìm số bị chia và số chia</a:t>
            </a:r>
            <a:endParaRPr lang="fr-FR" sz="2800" smtClean="0">
              <a:latin typeface="Arial" pitchFamily="34" charset="0"/>
              <a:cs typeface="Arial" pitchFamily="34" charset="0"/>
            </a:endParaRPr>
          </a:p>
        </p:txBody>
      </p:sp>
      <p:sp>
        <p:nvSpPr>
          <p:cNvPr id="5" name="!!1">
            <a:extLst>
              <a:ext uri="{FF2B5EF4-FFF2-40B4-BE49-F238E27FC236}">
                <a16:creationId xmlns:a16="http://schemas.microsoft.com/office/drawing/2014/main" id="{4D3CFCA8-27ED-41FB-92A9-BA8CC0500364}"/>
              </a:ext>
            </a:extLst>
          </p:cNvPr>
          <p:cNvSpPr txBox="1"/>
          <p:nvPr/>
        </p:nvSpPr>
        <p:spPr>
          <a:xfrm>
            <a:off x="367880" y="728420"/>
            <a:ext cx="4189605"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6" name="TextBox 5"/>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sp>
        <p:nvSpPr>
          <p:cNvPr id="7" name="Rectangle 6"/>
          <p:cNvSpPr/>
          <p:nvPr/>
        </p:nvSpPr>
        <p:spPr>
          <a:xfrm>
            <a:off x="778973" y="2903743"/>
            <a:ext cx="8996397" cy="3108543"/>
          </a:xfrm>
          <a:prstGeom prst="rect">
            <a:avLst/>
          </a:prstGeom>
        </p:spPr>
        <p:txBody>
          <a:bodyPr wrap="square">
            <a:spAutoFit/>
          </a:bodyPr>
          <a:lstStyle/>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Gọi số chia là b </a:t>
            </a: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Số bị chia là 88 + b</a:t>
            </a: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Ta có</a:t>
            </a: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Vậy số bị chia là 98 và số chia là 10</a:t>
            </a:r>
          </a:p>
        </p:txBody>
      </p:sp>
      <p:graphicFrame>
        <p:nvGraphicFramePr>
          <p:cNvPr id="8" name="Object 7"/>
          <p:cNvGraphicFramePr>
            <a:graphicFrameLocks noChangeAspect="1"/>
          </p:cNvGraphicFramePr>
          <p:nvPr/>
        </p:nvGraphicFramePr>
        <p:xfrm>
          <a:off x="1859191" y="3878034"/>
          <a:ext cx="2517775" cy="1463675"/>
        </p:xfrm>
        <a:graphic>
          <a:graphicData uri="http://schemas.openxmlformats.org/presentationml/2006/ole">
            <mc:AlternateContent xmlns:mc="http://schemas.openxmlformats.org/markup-compatibility/2006">
              <mc:Choice xmlns:v="urn:schemas-microsoft-com:vml" Requires="v">
                <p:oleObj spid="_x0000_s31747" name="Equation" r:id="rId3" imgW="1091880" imgH="634680" progId="Equation.DSMT4">
                  <p:embed/>
                </p:oleObj>
              </mc:Choice>
              <mc:Fallback>
                <p:oleObj name="Equation" r:id="rId3" imgW="1091880" imgH="634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191" y="3878034"/>
                        <a:ext cx="2517775"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120571" y="2817814"/>
          <a:ext cx="1553028" cy="776514"/>
        </p:xfrm>
        <a:graphic>
          <a:graphicData uri="http://schemas.openxmlformats.org/presentationml/2006/ole">
            <mc:AlternateContent xmlns:mc="http://schemas.openxmlformats.org/markup-compatibility/2006">
              <mc:Choice xmlns:v="urn:schemas-microsoft-com:vml" Requires="v">
                <p:oleObj spid="_x0000_s31748" name="Equation" r:id="rId5" imgW="558720" imgH="279360" progId="Equation.DSMT4">
                  <p:embed/>
                </p:oleObj>
              </mc:Choice>
              <mc:Fallback>
                <p:oleObj name="Equation" r:id="rId5" imgW="55872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571" y="2817814"/>
                        <a:ext cx="1553028" cy="776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7</a:t>
            </a:r>
            <a:endParaRPr lang="en-US" sz="54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1638638" y="2107269"/>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BT7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a:extLst>
              <a:ext uri="{FF2B5EF4-FFF2-40B4-BE49-F238E27FC236}">
                <a16:creationId xmlns:a16="http://schemas.microsoft.com/office/drawing/2014/main" id="{45D60562-028E-4B92-BB2B-E55173015A53}"/>
              </a:ext>
            </a:extLst>
          </p:cNvPr>
          <p:cNvSpPr/>
          <p:nvPr/>
        </p:nvSpPr>
        <p:spPr>
          <a:xfrm>
            <a:off x="112542" y="99607"/>
            <a:ext cx="11697166"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4">
            <a:extLst>
              <a:ext uri="{FF2B5EF4-FFF2-40B4-BE49-F238E27FC236}">
                <a16:creationId xmlns:a16="http://schemas.microsoft.com/office/drawing/2014/main" id="{58E6D429-DC53-47C4-8036-1E9D12B8E28B}"/>
              </a:ext>
            </a:extLst>
          </p:cNvPr>
          <p:cNvSpPr/>
          <p:nvPr/>
        </p:nvSpPr>
        <p:spPr>
          <a:xfrm>
            <a:off x="3225504" y="328207"/>
            <a:ext cx="5599507"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71458" y="3306317"/>
          <a:ext cx="4252495" cy="245364"/>
        </p:xfrm>
        <a:graphic>
          <a:graphicData uri="http://schemas.openxmlformats.org/drawingml/2006/table">
            <a:tbl>
              <a:tblPr/>
              <a:tblGrid>
                <a:gridCol w="1417363">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141776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66210" y="4412056"/>
          <a:ext cx="4252495" cy="420624"/>
        </p:xfrm>
        <a:graphic>
          <a:graphicData uri="http://schemas.openxmlformats.org/drawingml/2006/table">
            <a:tbl>
              <a:tblPr/>
              <a:tblGrid>
                <a:gridCol w="1417363">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141776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8201" name="Object 9"/>
          <p:cNvGraphicFramePr>
            <a:graphicFrameLocks noChangeAspect="1"/>
          </p:cNvGraphicFramePr>
          <p:nvPr/>
        </p:nvGraphicFramePr>
        <p:xfrm>
          <a:off x="4571999" y="1317355"/>
          <a:ext cx="2526223" cy="498045"/>
        </p:xfrm>
        <a:graphic>
          <a:graphicData uri="http://schemas.openxmlformats.org/presentationml/2006/ole">
            <mc:AlternateContent xmlns:mc="http://schemas.openxmlformats.org/markup-compatibility/2006">
              <mc:Choice xmlns:v="urn:schemas-microsoft-com:vml" Requires="v">
                <p:oleObj spid="_x0000_s8204" name="Equation" r:id="rId5" imgW="1269449" imgH="215806" progId="Equation.DSMT4">
                  <p:embed/>
                </p:oleObj>
              </mc:Choice>
              <mc:Fallback>
                <p:oleObj name="Equation" r:id="rId5" imgW="1269449" imgH="215806"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1317355"/>
                        <a:ext cx="2526223"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8074618" y="1270861"/>
          <a:ext cx="1918411" cy="498045"/>
        </p:xfrm>
        <a:graphic>
          <a:graphicData uri="http://schemas.openxmlformats.org/presentationml/2006/ole">
            <mc:AlternateContent xmlns:mc="http://schemas.openxmlformats.org/markup-compatibility/2006">
              <mc:Choice xmlns:v="urn:schemas-microsoft-com:vml" Requires="v">
                <p:oleObj spid="_x0000_s8205" name="Equation" r:id="rId7" imgW="964781" imgH="215806" progId="Equation.DSMT4">
                  <p:embed/>
                </p:oleObj>
              </mc:Choice>
              <mc:Fallback>
                <p:oleObj name="Equation" r:id="rId7" imgW="964781" imgH="215806"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618" y="1270861"/>
                        <a:ext cx="191841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1"/>
          <p:cNvSpPr>
            <a:spLocks noChangeArrowheads="1"/>
          </p:cNvSpPr>
          <p:nvPr/>
        </p:nvSpPr>
        <p:spPr bwMode="auto">
          <a:xfrm>
            <a:off x="650929" y="278969"/>
            <a:ext cx="1016688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1 :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nhanh :</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699324" y="1981119"/>
            <a:ext cx="110137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2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Điền số thích hợp vào ô trống trong bảng dưới đây: Bảng giá nhập các loại rau của một nhà hàng: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90532" y="2952644"/>
          <a:ext cx="11050295" cy="3349213"/>
        </p:xfrm>
        <a:graphic>
          <a:graphicData uri="http://schemas.openxmlformats.org/drawingml/2006/table">
            <a:tbl>
              <a:tblPr/>
              <a:tblGrid>
                <a:gridCol w="947168">
                  <a:extLst>
                    <a:ext uri="{9D8B030D-6E8A-4147-A177-3AD203B41FA5}">
                      <a16:colId xmlns:a16="http://schemas.microsoft.com/office/drawing/2014/main" val="20000"/>
                    </a:ext>
                  </a:extLst>
                </a:gridCol>
                <a:gridCol w="1923569">
                  <a:extLst>
                    <a:ext uri="{9D8B030D-6E8A-4147-A177-3AD203B41FA5}">
                      <a16:colId xmlns:a16="http://schemas.microsoft.com/office/drawing/2014/main" val="20001"/>
                    </a:ext>
                  </a:extLst>
                </a:gridCol>
                <a:gridCol w="2145747">
                  <a:extLst>
                    <a:ext uri="{9D8B030D-6E8A-4147-A177-3AD203B41FA5}">
                      <a16:colId xmlns:a16="http://schemas.microsoft.com/office/drawing/2014/main" val="20002"/>
                    </a:ext>
                  </a:extLst>
                </a:gridCol>
                <a:gridCol w="3087067">
                  <a:extLst>
                    <a:ext uri="{9D8B030D-6E8A-4147-A177-3AD203B41FA5}">
                      <a16:colId xmlns:a16="http://schemas.microsoft.com/office/drawing/2014/main" val="20003"/>
                    </a:ext>
                  </a:extLst>
                </a:gridCol>
                <a:gridCol w="2946744">
                  <a:extLst>
                    <a:ext uri="{9D8B030D-6E8A-4147-A177-3AD203B41FA5}">
                      <a16:colId xmlns:a16="http://schemas.microsoft.com/office/drawing/2014/main" val="20004"/>
                    </a:ext>
                  </a:extLst>
                </a:gridCol>
              </a:tblGrid>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STT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Loại hàng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 lượng (kg)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đơn vị (đồng/kg)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smtClean="0">
                          <a:latin typeface="Times New Roman"/>
                          <a:ea typeface="Times New Roman"/>
                          <a:cs typeface="Times New Roman"/>
                        </a:rPr>
                        <a:t>Số</a:t>
                      </a:r>
                      <a:r>
                        <a:rPr lang="en-US" sz="2800" baseline="0" smtClean="0">
                          <a:latin typeface="Times New Roman"/>
                          <a:ea typeface="Times New Roman"/>
                          <a:cs typeface="Times New Roman"/>
                        </a:rPr>
                        <a:t> </a:t>
                      </a:r>
                      <a:r>
                        <a:rPr lang="en-US" sz="2800" smtClean="0">
                          <a:latin typeface="Times New Roman"/>
                          <a:ea typeface="Times New Roman"/>
                          <a:cs typeface="Times New Roman"/>
                        </a:rPr>
                        <a:t>tiền </a:t>
                      </a:r>
                      <a:r>
                        <a:rPr lang="en-US" sz="2800">
                          <a:latin typeface="Times New Roman"/>
                          <a:ea typeface="Times New Roman"/>
                          <a:cs typeface="Times New Roman"/>
                        </a:rPr>
                        <a:t>(đồng)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1</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Bắp cải</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đỗ</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15</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25000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3</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ngót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7</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4</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muống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269">
                <a:tc gridSpan="4">
                  <a:txBody>
                    <a:bodyPr/>
                    <a:lstStyle/>
                    <a:p>
                      <a:pPr marL="0" marR="0" algn="ctr">
                        <a:lnSpc>
                          <a:spcPct val="107000"/>
                        </a:lnSpc>
                        <a:spcBef>
                          <a:spcPts val="0"/>
                        </a:spcBef>
                        <a:spcAft>
                          <a:spcPts val="0"/>
                        </a:spcAft>
                      </a:pPr>
                      <a:r>
                        <a:rPr lang="en-US" sz="2800" smtClean="0">
                          <a:latin typeface="Times New Roman"/>
                          <a:ea typeface="Times New Roman"/>
                          <a:cs typeface="Times New Roman"/>
                        </a:rPr>
                        <a:t>Tổng</a:t>
                      </a:r>
                      <a:r>
                        <a:rPr lang="en-US" sz="2800" baseline="0" smtClean="0">
                          <a:latin typeface="Times New Roman"/>
                          <a:ea typeface="Times New Roman"/>
                          <a:cs typeface="Times New Roman"/>
                        </a:rPr>
                        <a:t> số tiền</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6" name="Object 10"/>
          <p:cNvGraphicFramePr>
            <a:graphicFrameLocks noChangeAspect="1"/>
          </p:cNvGraphicFramePr>
          <p:nvPr/>
        </p:nvGraphicFramePr>
        <p:xfrm>
          <a:off x="1704813" y="1379348"/>
          <a:ext cx="1747461" cy="498045"/>
        </p:xfrm>
        <a:graphic>
          <a:graphicData uri="http://schemas.openxmlformats.org/presentationml/2006/ole">
            <mc:AlternateContent xmlns:mc="http://schemas.openxmlformats.org/markup-compatibility/2006">
              <mc:Choice xmlns:v="urn:schemas-microsoft-com:vml" Requires="v">
                <p:oleObj spid="_x0000_s8206" name="Equation" r:id="rId9" imgW="875920" imgH="215806" progId="Equation.DSMT4">
                  <p:embed/>
                </p:oleObj>
              </mc:Choice>
              <mc:Fallback>
                <p:oleObj name="Equation" r:id="rId9" imgW="875920" imgH="215806"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4813" y="1379348"/>
                        <a:ext cx="174746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1410346" y="1836944"/>
            <a:ext cx="9144000" cy="1815882"/>
          </a:xfrm>
          <a:prstGeom prst="rect">
            <a:avLst/>
          </a:prstGeom>
        </p:spPr>
        <p:txBody>
          <a:bodyPr wrap="square">
            <a:spAutoFit/>
          </a:bodyPr>
          <a:lstStyle/>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Bài 3.</a:t>
            </a:r>
            <a:r>
              <a:rPr lang="en-US" sz="2800" smtClean="0">
                <a:latin typeface="Times New Roman" pitchFamily="18" charset="0"/>
                <a:ea typeface="Times New Roman" pitchFamily="18" charset="0"/>
                <a:cs typeface="Times New Roman" pitchFamily="18" charset="0"/>
              </a:rPr>
              <a:t> Bạn Nam có 25 000 đồng. Nam muốn mua một cái bút giá 4 000 đồng và 9 quyển vở loại 2 200 đồng một quyển. Hỏi sau khi mua xong thì Nam còn thừa lại bao nhiêu tiền?</a:t>
            </a:r>
            <a:endParaRPr lang="en-US" sz="2800" smtClean="0">
              <a:latin typeface="Arial" pitchFamily="34" charset="0"/>
              <a:cs typeface="Arial" pitchFamily="34"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4.</a:t>
            </a:r>
            <a:r>
              <a:rPr lang="fr-FR" sz="2800" smtClean="0">
                <a:latin typeface="Times New Roman" pitchFamily="18" charset="0"/>
                <a:ea typeface="Times New Roman" pitchFamily="18" charset="0"/>
                <a:cs typeface="Times New Roman" pitchFamily="18" charset="0"/>
              </a:rPr>
              <a:t> Tìm số tự nhiên x, biết :</a:t>
            </a:r>
            <a:endParaRPr lang="fr-FR" sz="2800" smtClean="0">
              <a:latin typeface="Arial" pitchFamily="34" charset="0"/>
              <a:cs typeface="Arial" pitchFamily="34" charset="0"/>
            </a:endParaRPr>
          </a:p>
        </p:txBody>
      </p:sp>
      <p:sp>
        <p:nvSpPr>
          <p:cNvPr id="5" name="Rectangle 11"/>
          <p:cNvSpPr>
            <a:spLocks noChangeArrowheads="1"/>
          </p:cNvSpPr>
          <p:nvPr/>
        </p:nvSpPr>
        <p:spPr bwMode="auto">
          <a:xfrm>
            <a:off x="340964" y="416441"/>
            <a:ext cx="1016688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7106" name="Object 2"/>
          <p:cNvGraphicFramePr>
            <a:graphicFrameLocks noChangeAspect="1"/>
          </p:cNvGraphicFramePr>
          <p:nvPr/>
        </p:nvGraphicFramePr>
        <p:xfrm>
          <a:off x="1503632" y="3750186"/>
          <a:ext cx="1917700" cy="498475"/>
        </p:xfrm>
        <a:graphic>
          <a:graphicData uri="http://schemas.openxmlformats.org/presentationml/2006/ole">
            <mc:AlternateContent xmlns:mc="http://schemas.openxmlformats.org/markup-compatibility/2006">
              <mc:Choice xmlns:v="urn:schemas-microsoft-com:vml" Requires="v">
                <p:oleObj spid="_x0000_s47111" name="Equation" r:id="rId4" imgW="964781" imgH="215806" progId="Equation.DSMT4">
                  <p:embed/>
                </p:oleObj>
              </mc:Choice>
              <mc:Fallback>
                <p:oleObj name="Equation" r:id="rId4" imgW="964781" imgH="215806"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632" y="3750186"/>
                        <a:ext cx="19177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5708961" y="3648733"/>
          <a:ext cx="1976437" cy="496887"/>
        </p:xfrm>
        <a:graphic>
          <a:graphicData uri="http://schemas.openxmlformats.org/presentationml/2006/ole">
            <mc:AlternateContent xmlns:mc="http://schemas.openxmlformats.org/markup-compatibility/2006">
              <mc:Choice xmlns:v="urn:schemas-microsoft-com:vml" Requires="v">
                <p:oleObj spid="_x0000_s47112" name="Equation" r:id="rId6" imgW="990170" imgH="215806" progId="Equation.DSMT4">
                  <p:embed/>
                </p:oleObj>
              </mc:Choice>
              <mc:Fallback>
                <p:oleObj name="Equation" r:id="rId6" imgW="990170" imgH="21580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8961" y="3648733"/>
                        <a:ext cx="19764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nvGraphicFramePr>
        <p:xfrm>
          <a:off x="1525563" y="4600814"/>
          <a:ext cx="1900237" cy="498475"/>
        </p:xfrm>
        <a:graphic>
          <a:graphicData uri="http://schemas.openxmlformats.org/presentationml/2006/ole">
            <mc:AlternateContent xmlns:mc="http://schemas.openxmlformats.org/markup-compatibility/2006">
              <mc:Choice xmlns:v="urn:schemas-microsoft-com:vml" Requires="v">
                <p:oleObj spid="_x0000_s47113" name="Equation" r:id="rId8" imgW="952087" imgH="215806" progId="Equation.DSMT4">
                  <p:embed/>
                </p:oleObj>
              </mc:Choice>
              <mc:Fallback>
                <p:oleObj name="Equation" r:id="rId8" imgW="952087" imgH="215806"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63" y="4600814"/>
                        <a:ext cx="19002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6"/>
          <p:cNvGraphicFramePr>
            <a:graphicFrameLocks noChangeAspect="1"/>
          </p:cNvGraphicFramePr>
          <p:nvPr/>
        </p:nvGraphicFramePr>
        <p:xfrm>
          <a:off x="5678939" y="4489450"/>
          <a:ext cx="3063875" cy="498475"/>
        </p:xfrm>
        <a:graphic>
          <a:graphicData uri="http://schemas.openxmlformats.org/presentationml/2006/ole">
            <mc:AlternateContent xmlns:mc="http://schemas.openxmlformats.org/markup-compatibility/2006">
              <mc:Choice xmlns:v="urn:schemas-microsoft-com:vml" Requires="v">
                <p:oleObj spid="_x0000_s47114" name="Equation" r:id="rId10" imgW="1536480" imgH="215640" progId="Equation.DSMT4">
                  <p:embed/>
                </p:oleObj>
              </mc:Choice>
              <mc:Fallback>
                <p:oleObj name="Equation" r:id="rId10" imgW="1536480" imgH="215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8939" y="4489450"/>
                        <a:ext cx="30638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417604" y="5042118"/>
            <a:ext cx="9144000" cy="1384995"/>
          </a:xfrm>
          <a:prstGeom prst="rect">
            <a:avLst/>
          </a:prstGeom>
        </p:spPr>
        <p:txBody>
          <a:bodyPr wrap="square">
            <a:spAutoFit/>
          </a:bodyPr>
          <a:lstStyle/>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Bài 5. </a:t>
            </a:r>
            <a:r>
              <a:rPr lang="en-US" sz="2800" smtClean="0">
                <a:latin typeface="Times New Roman" pitchFamily="18" charset="0"/>
                <a:ea typeface="Times New Roman" pitchFamily="18" charset="0"/>
                <a:cs typeface="Times New Roman" pitchFamily="18" charset="0"/>
              </a:rPr>
              <a:t>Trong một phép chia, số chia là 1009, thương là 673, số dư là số lớn nhất có thể được trong phép chia đó. Tìm số bị chia.</a:t>
            </a:r>
            <a:endParaRPr lang="fr-FR"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2169762"/>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KHỞI ĐỘNG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62170"/>
          </a:xfrm>
          <a:prstGeom prst="rect">
            <a:avLst/>
          </a:prstGeom>
        </p:spPr>
      </p:pic>
      <p:sp>
        <p:nvSpPr>
          <p:cNvPr id="5" name="Hình chữ nhật 4"/>
          <p:cNvSpPr/>
          <p:nvPr/>
        </p:nvSpPr>
        <p:spPr>
          <a:xfrm>
            <a:off x="3204939" y="232723"/>
            <a:ext cx="6782947" cy="923330"/>
          </a:xfrm>
          <a:prstGeom prst="rect">
            <a:avLst/>
          </a:prstGeom>
          <a:noFill/>
        </p:spPr>
        <p:txBody>
          <a:bodyPr wrap="none" lIns="91440" tIns="45720" rIns="91440" bIns="45720">
            <a:spAutoFit/>
          </a:bodyPr>
          <a:lstStyle/>
          <a:p>
            <a:pPr algn="ctr"/>
            <a:r>
              <a:rPr lang="vi-VN" sz="5400" b="1" cap="none" spc="0" smtClean="0">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endParaRPr lang="vi-VN" sz="5400" b="1" cap="none" spc="0">
              <a:ln w="6600">
                <a:solidFill>
                  <a:schemeClr val="accent2"/>
                </a:solidFill>
                <a:prstDash val="solid"/>
              </a:ln>
              <a:solidFill>
                <a:srgbClr val="FF0000"/>
              </a:solidFill>
              <a:effectLst>
                <a:outerShdw dist="38100" dir="2700000" algn="tl" rotWithShape="0">
                  <a:schemeClr val="accent2"/>
                </a:outerShdw>
              </a:effectLst>
              <a:latin typeface="+mj-lt"/>
            </a:endParaRPr>
          </a:p>
        </p:txBody>
      </p:sp>
      <p:pic>
        <p:nvPicPr>
          <p:cNvPr id="6" name="Ảnh 5">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8046" b="97701" l="0" r="100000"/>
                    </a14:imgEffect>
                  </a14:imgLayer>
                </a14:imgProps>
              </a:ext>
            </a:extLst>
          </a:blip>
          <a:stretch>
            <a:fillRect/>
          </a:stretch>
        </p:blipFill>
        <p:spPr>
          <a:xfrm>
            <a:off x="8172920" y="1384537"/>
            <a:ext cx="3073016" cy="828571"/>
          </a:xfrm>
          <a:prstGeom prst="rect">
            <a:avLst/>
          </a:prstGeom>
        </p:spPr>
      </p:pic>
      <p:sp>
        <p:nvSpPr>
          <p:cNvPr id="7" name="Chỗ dành sẵn cho Nội dung 2"/>
          <p:cNvSpPr txBox="1">
            <a:spLocks/>
          </p:cNvSpPr>
          <p:nvPr/>
        </p:nvSpPr>
        <p:spPr>
          <a:xfrm>
            <a:off x="0" y="5558966"/>
            <a:ext cx="12192000" cy="1168408"/>
          </a:xfrm>
          <a:prstGeom prst="rect">
            <a:avLst/>
          </a:prstGeom>
          <a:solidFill>
            <a:schemeClr val="accent2">
              <a:lumMod val="20000"/>
              <a:lumOff val="80000"/>
            </a:schemeClr>
          </a:solidFill>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noProof="0" smtClean="0">
                <a:solidFill>
                  <a:srgbClr val="FF0000"/>
                </a:solidFill>
                <a:latin typeface="Arial" pitchFamily="34" charset="0"/>
                <a:cs typeface="Arial" pitchFamily="34" charset="0"/>
              </a:rPr>
              <a:t>LUẬT CHƠI</a:t>
            </a:r>
            <a:r>
              <a:rPr lang="en-US" sz="2800" noProof="0" smtClean="0">
                <a:solidFill>
                  <a:schemeClr val="tx2"/>
                </a:solidFill>
                <a:latin typeface="Arial" pitchFamily="34" charset="0"/>
                <a:cs typeface="Arial" pitchFamily="34" charset="0"/>
              </a:rPr>
              <a:t>: </a:t>
            </a:r>
            <a:r>
              <a:rPr kumimoji="0" lang="vi-VN" sz="2800" b="0" i="0" u="none" strike="noStrike" kern="1200" cap="none" spc="0" normalizeH="0" baseline="0" noProof="0" smtClean="0">
                <a:ln>
                  <a:noFill/>
                </a:ln>
                <a:solidFill>
                  <a:schemeClr val="tx2"/>
                </a:solidFill>
                <a:effectLst/>
                <a:uLnTx/>
                <a:uFillTx/>
                <a:latin typeface="Arial" pitchFamily="34" charset="0"/>
                <a:cs typeface="Arial" pitchFamily="34" charset="0"/>
              </a:rPr>
              <a:t>Có mội ngôi nhà trong thành phố bị cháy. Hãy dập tắt đám cháy bằng cách chọn các hình ảnh tương ứng với các bước cứu hỏa và vượt qua các câu hỏi được đưa ra.</a:t>
            </a:r>
          </a:p>
        </p:txBody>
      </p:sp>
    </p:spTree>
    <p:extLst>
      <p:ext uri="{BB962C8B-B14F-4D97-AF65-F5344CB8AC3E}">
        <p14:creationId xmlns:p14="http://schemas.microsoft.com/office/powerpoint/2010/main" val="398073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h 9"/>
          <p:cNvPicPr>
            <a:picLocks noChangeAspect="1"/>
          </p:cNvPicPr>
          <p:nvPr/>
        </p:nvPicPr>
        <p:blipFill>
          <a:blip r:embed="rId4">
            <a:clrChange>
              <a:clrFrom>
                <a:srgbClr val="FFFFFF"/>
              </a:clrFrom>
              <a:clrTo>
                <a:srgbClr val="FFFFFF">
                  <a:alpha val="0"/>
                </a:srgbClr>
              </a:clrTo>
            </a:clrChange>
          </a:blip>
          <a:stretch>
            <a:fillRect/>
          </a:stretch>
        </p:blipFill>
        <p:spPr>
          <a:xfrm>
            <a:off x="3516885" y="2493148"/>
            <a:ext cx="5322315" cy="3009897"/>
          </a:xfrm>
          <a:prstGeom prst="rect">
            <a:avLst/>
          </a:prstGeom>
        </p:spPr>
      </p:pic>
      <p:pic>
        <p:nvPicPr>
          <p:cNvPr id="11" name="lu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955" y="3990696"/>
            <a:ext cx="1270000" cy="952500"/>
          </a:xfrm>
          <a:prstGeom prst="rect">
            <a:avLst/>
          </a:prstGeom>
        </p:spPr>
      </p:pic>
      <p:pic>
        <p:nvPicPr>
          <p:cNvPr id="12" name="lua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264" y="3748488"/>
            <a:ext cx="1270000" cy="952500"/>
          </a:xfrm>
          <a:prstGeom prst="rect">
            <a:avLst/>
          </a:prstGeom>
        </p:spPr>
      </p:pic>
      <p:pic>
        <p:nvPicPr>
          <p:cNvPr id="13" name="Lua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107" y="2833160"/>
            <a:ext cx="2382983" cy="1787237"/>
          </a:xfrm>
          <a:prstGeom prst="rect">
            <a:avLst/>
          </a:prstGeom>
        </p:spPr>
      </p:pic>
      <p:pic>
        <p:nvPicPr>
          <p:cNvPr id="15" name="1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747517" y="468685"/>
            <a:ext cx="2063474" cy="1641084"/>
          </a:xfrm>
          <a:prstGeom prst="rect">
            <a:avLst/>
          </a:prstGeom>
        </p:spPr>
      </p:pic>
      <p:pic>
        <p:nvPicPr>
          <p:cNvPr id="1028" name="Xecuu" descr="Káº¿t quáº£ hÃ¬nh áº£nh cho xe cá»©u há»a hoáº¡t hÃ¬nh">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52269" y="4620396"/>
            <a:ext cx="3252269" cy="2437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519500" y="2703182"/>
            <a:ext cx="4241272" cy="3206846"/>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2" action="ppaction://hlinksldjump"/>
          </p:cNvPr>
          <p:cNvPicPr>
            <a:picLocks noChangeAspect="1"/>
          </p:cNvPicPr>
          <p:nvPr/>
        </p:nvPicPr>
        <p:blipFill>
          <a:blip r:embed="rId13">
            <a:clrChange>
              <a:clrFrom>
                <a:srgbClr val="FFFFFF"/>
              </a:clrFrom>
              <a:clrTo>
                <a:srgbClr val="FFFFFF">
                  <a:alpha val="0"/>
                </a:srgbClr>
              </a:clrTo>
            </a:clrChange>
          </a:blip>
          <a:stretch>
            <a:fillRect/>
          </a:stretch>
        </p:blipFill>
        <p:spPr>
          <a:xfrm>
            <a:off x="5672904" y="480349"/>
            <a:ext cx="1265232" cy="1483635"/>
          </a:xfrm>
          <a:prstGeom prst="rect">
            <a:avLst/>
          </a:prstGeom>
        </p:spPr>
      </p:pic>
      <p:pic>
        <p:nvPicPr>
          <p:cNvPr id="1032" name="Daynuoc" descr="Káº¿t quáº£ hÃ¬nh áº£nh cho vÃ²i cá»©u há»a hoáº¡t hÃ¬nh">
            <a:hlinkClick r:id="rId14" action="ppaction://hlinksldjump"/>
          </p:cNvPr>
          <p:cNvPicPr>
            <a:picLocks noChangeAspect="1" noChangeArrowheads="1"/>
          </p:cNvPicPr>
          <p:nvPr/>
        </p:nvPicPr>
        <p:blipFill>
          <a:blip r:embed="rId1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892205" y="515926"/>
            <a:ext cx="1914289" cy="1435717"/>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6">
            <a:extLst>
              <a:ext uri="{BEBA8EAE-BF5A-486C-A8C5-ECC9F3942E4B}">
                <a14:imgProps xmlns:a14="http://schemas.microsoft.com/office/drawing/2010/main">
                  <a14:imgLayer r:embed="rId17">
                    <a14:imgEffect>
                      <a14:backgroundRemoval t="4145" b="100000" l="893" r="100000"/>
                    </a14:imgEffect>
                  </a14:imgLayer>
                </a14:imgProps>
              </a:ext>
            </a:extLst>
          </a:blip>
          <a:stretch>
            <a:fillRect/>
          </a:stretch>
        </p:blipFill>
        <p:spPr>
          <a:xfrm>
            <a:off x="10522243" y="4205874"/>
            <a:ext cx="1138268" cy="1471109"/>
          </a:xfrm>
          <a:prstGeom prst="rect">
            <a:avLst/>
          </a:prstGeom>
        </p:spPr>
      </p:pic>
      <p:pic>
        <p:nvPicPr>
          <p:cNvPr id="1034" name="Voicuu" descr="C:\Users\Tien\AppData\Local\Temp\SNAGHTML3c0889.PNG"/>
          <p:cNvPicPr>
            <a:picLocks noChangeAspect="1" noChangeArrowheads="1"/>
          </p:cNvPicPr>
          <p:nvPr/>
        </p:nvPicPr>
        <p:blipFill>
          <a:blip r:embed="rId18" cstate="print">
            <a:clrChange>
              <a:clrFrom>
                <a:srgbClr val="F6F6F6"/>
              </a:clrFrom>
              <a:clrTo>
                <a:srgbClr val="F6F6F6">
                  <a:alpha val="0"/>
                </a:srgbClr>
              </a:clrTo>
            </a:clrChange>
            <a:extLst>
              <a:ext uri="{BEBA8EAE-BF5A-486C-A8C5-ECC9F3942E4B}">
                <a14:imgProps xmlns:a14="http://schemas.microsoft.com/office/drawing/2010/main">
                  <a14:imgLayer r:embed="rId19">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9522783" y="4265365"/>
            <a:ext cx="1357623" cy="1324395"/>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20">
            <a:clrChange>
              <a:clrFrom>
                <a:srgbClr val="F6F6F6"/>
              </a:clrFrom>
              <a:clrTo>
                <a:srgbClr val="F6F6F6">
                  <a:alpha val="0"/>
                </a:srgbClr>
              </a:clrTo>
            </a:clrChange>
          </a:blip>
          <a:stretch>
            <a:fillRect/>
          </a:stretch>
        </p:blipFill>
        <p:spPr>
          <a:xfrm>
            <a:off x="7018756" y="3078716"/>
            <a:ext cx="3036386" cy="2527999"/>
          </a:xfrm>
          <a:prstGeom prst="rect">
            <a:avLst/>
          </a:prstGeom>
        </p:spPr>
      </p:pic>
      <p:pic>
        <p:nvPicPr>
          <p:cNvPr id="26" name="trucuu"/>
          <p:cNvPicPr>
            <a:picLocks noChangeAspect="1"/>
          </p:cNvPicPr>
          <p:nvPr/>
        </p:nvPicPr>
        <p:blipFill>
          <a:blip r:embed="rId13">
            <a:clrChange>
              <a:clrFrom>
                <a:srgbClr val="FFFFFF"/>
              </a:clrFrom>
              <a:clrTo>
                <a:srgbClr val="FFFFFF">
                  <a:alpha val="0"/>
                </a:srgbClr>
              </a:clrTo>
            </a:clrChange>
          </a:blip>
          <a:stretch>
            <a:fillRect/>
          </a:stretch>
        </p:blipFill>
        <p:spPr>
          <a:xfrm>
            <a:off x="495792" y="4298840"/>
            <a:ext cx="1265232" cy="1483635"/>
          </a:xfrm>
          <a:prstGeom prst="rect">
            <a:avLst/>
          </a:prstGeom>
        </p:spPr>
      </p:pic>
      <p:pic>
        <p:nvPicPr>
          <p:cNvPr id="22" name="Linhhoi">
            <a:hlinkClick r:id="rId21" action="ppaction://hlinksldjump"/>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1587" y="352218"/>
            <a:ext cx="2020687" cy="1515515"/>
          </a:xfrm>
          <a:prstGeom prst="rect">
            <a:avLst/>
          </a:prstGeom>
        </p:spPr>
      </p:pic>
      <p:pic>
        <p:nvPicPr>
          <p:cNvPr id="28" name="Xehoi" descr="Káº¿t quáº£ hÃ¬nh áº£nh cho xe cá»©u há»a hoáº¡t hÃ¬nh">
            <a:hlinkClick r:id="rId23" action="ppaction://hlinksldjump"/>
          </p:cNvPr>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71742" y="385384"/>
            <a:ext cx="2657358" cy="1991358"/>
          </a:xfrm>
          <a:prstGeom prst="rect">
            <a:avLst/>
          </a:prstGeom>
          <a:noFill/>
          <a:extLst>
            <a:ext uri="{909E8E84-426E-40DD-AFC4-6F175D3DCCD1}">
              <a14:hiddenFill xmlns:a14="http://schemas.microsoft.com/office/drawing/2010/main">
                <a:solidFill>
                  <a:srgbClr val="FFFFFF"/>
                </a:solidFill>
              </a14:hiddenFill>
            </a:ext>
          </a:extLst>
        </p:spPr>
      </p:pic>
      <p:sp>
        <p:nvSpPr>
          <p:cNvPr id="23" name="Hình Bầu dục 22"/>
          <p:cNvSpPr/>
          <p:nvPr/>
        </p:nvSpPr>
        <p:spPr>
          <a:xfrm>
            <a:off x="11125200" y="138531"/>
            <a:ext cx="73152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4"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007600" y="160338"/>
            <a:ext cx="812800" cy="609600"/>
          </a:xfrm>
          <a:prstGeom prst="rect">
            <a:avLst/>
          </a:prstGeom>
        </p:spPr>
      </p:pic>
    </p:spTree>
    <p:extLst>
      <p:ext uri="{BB962C8B-B14F-4D97-AF65-F5344CB8AC3E}">
        <p14:creationId xmlns:p14="http://schemas.microsoft.com/office/powerpoint/2010/main" val="3831356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8"/>
                                        </p:tgtEl>
                                        <p:attrNameLst>
                                          <p:attrName>ppt_y</p:attrName>
                                        </p:attrNameLst>
                                      </p:cBhvr>
                                      <p:tavLst>
                                        <p:tav tm="0">
                                          <p:val>
                                            <p:strVal val="#ppt_y"/>
                                          </p:val>
                                        </p:tav>
                                        <p:tav tm="100000">
                                          <p:val>
                                            <p:strVal val="#ppt_y+#ppt_h*1.125000"/>
                                          </p:val>
                                        </p:tav>
                                      </p:tavLst>
                                    </p:anim>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3.33333E-6 1.11111E-6 L 0.99166 0.02014 " pathEditMode="relative" rAng="0" ptsTypes="AA">
                                      <p:cBhvr>
                                        <p:cTn id="17"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032"/>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clickEffect">
                                  <p:stCondLst>
                                    <p:cond delay="0"/>
                                  </p:stCondLst>
                                  <p:childTnLst>
                                    <p:anim calcmode="lin" valueType="num">
                                      <p:cBhvr additive="base">
                                        <p:cTn id="37" dur="500"/>
                                        <p:tgtEl>
                                          <p:spTgt spid="1032"/>
                                        </p:tgtEl>
                                        <p:attrNameLst>
                                          <p:attrName>ppt_y</p:attrName>
                                        </p:attrNameLst>
                                      </p:cBhvr>
                                      <p:tavLst>
                                        <p:tav tm="0">
                                          <p:val>
                                            <p:strVal val="#ppt_y"/>
                                          </p:val>
                                        </p:tav>
                                        <p:tav tm="100000">
                                          <p:val>
                                            <p:strVal val="#ppt_y+#ppt_h*1.125000"/>
                                          </p:val>
                                        </p:tav>
                                      </p:tavLst>
                                    </p:anim>
                                    <p:animEffect transition="out" filter="wipe(down)">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par>
                                <p:cTn id="40" presetID="1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p:tgtEl>
                                          <p:spTgt spid="1034"/>
                                        </p:tgtEl>
                                        <p:attrNameLst>
                                          <p:attrName>ppt_y</p:attrName>
                                        </p:attrNameLst>
                                      </p:cBhvr>
                                      <p:tavLst>
                                        <p:tav tm="0">
                                          <p:val>
                                            <p:strVal val="#ppt_y+#ppt_h*1.125000"/>
                                          </p:val>
                                        </p:tav>
                                        <p:tav tm="100000">
                                          <p:val>
                                            <p:strVal val="#ppt_y"/>
                                          </p:val>
                                        </p:tav>
                                      </p:tavLst>
                                    </p:anim>
                                    <p:animEffect transition="in" filter="wipe(up)">
                                      <p:cBhvr>
                                        <p:cTn id="43" dur="500"/>
                                        <p:tgtEl>
                                          <p:spTgt spid="1034"/>
                                        </p:tgtEl>
                                      </p:cBhvr>
                                    </p:animEffect>
                                  </p:childTnLst>
                                </p:cTn>
                              </p:par>
                            </p:childTnLst>
                          </p:cTn>
                        </p:par>
                      </p:childTnLst>
                    </p:cTn>
                  </p:par>
                </p:childTnLst>
              </p:cTn>
              <p:nextCondLst>
                <p:cond evt="onClick" delay="0">
                  <p:tgtEl>
                    <p:spTgt spid="1032"/>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hold"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5" presetClass="entr" presetSubtype="1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checkerboard(across)">
                                      <p:cBhvr>
                                        <p:cTn id="53" dur="500"/>
                                        <p:tgtEl>
                                          <p:spTgt spid="1030"/>
                                        </p:tgtEl>
                                      </p:cBhvr>
                                    </p:animEffect>
                                  </p:childTnLst>
                                </p:cTn>
                              </p:par>
                              <p:par>
                                <p:cTn id="54" presetID="5"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500"/>
                                        <p:tgtEl>
                                          <p:spTgt spid="21"/>
                                        </p:tgtEl>
                                      </p:cBhvr>
                                    </p:animEffec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12094" fill="hold"/>
                                        <p:tgtEl>
                                          <p:spTgt spid="24"/>
                                        </p:tgtEl>
                                      </p:cBhvr>
                                    </p:cmd>
                                  </p:childTnLst>
                                </p:cTn>
                              </p:par>
                            </p:childTnLst>
                          </p:cTn>
                        </p:par>
                      </p:childTnLst>
                    </p:cTn>
                  </p:par>
                </p:childTnLst>
              </p:cTn>
              <p:nextCondLst>
                <p:cond evt="onClick" delay="0">
                  <p:tgtEl>
                    <p:spTgt spid="24"/>
                  </p:tgtEl>
                </p:cond>
              </p:nextCondLst>
            </p:seq>
            <p:audio>
              <p:cMediaNode vol="80000">
                <p:cTn id="74"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6"/>
          <p:cNvSpPr/>
          <p:nvPr/>
        </p:nvSpPr>
        <p:spPr>
          <a:xfrm>
            <a:off x="2770311"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2000</a:t>
            </a:r>
            <a:endParaRPr lang="vi-VN" sz="3600">
              <a:latin typeface="Arial" pitchFamily="34" charset="0"/>
              <a:cs typeface="Arial" pitchFamily="34" charset="0"/>
            </a:endParaRPr>
          </a:p>
        </p:txBody>
      </p:sp>
      <p:grpSp>
        <p:nvGrpSpPr>
          <p:cNvPr id="2" name="Nhóm 5"/>
          <p:cNvGrpSpPr/>
          <p:nvPr/>
        </p:nvGrpSpPr>
        <p:grpSpPr>
          <a:xfrm>
            <a:off x="742615"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solidFill>
                    <a:srgbClr val="FF0000"/>
                  </a:solidFill>
                </a:rPr>
                <a:t>Câu 1. Kết quả của phép tính 125 . 16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Hình chữ nhật 6"/>
          <p:cNvSpPr/>
          <p:nvPr/>
        </p:nvSpPr>
        <p:spPr>
          <a:xfrm>
            <a:off x="2803893"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1000</a:t>
            </a:r>
            <a:endParaRPr lang="vi-VN" sz="3600">
              <a:latin typeface="Arial" pitchFamily="34" charset="0"/>
              <a:cs typeface="Arial" pitchFamily="34" charset="0"/>
            </a:endParaRPr>
          </a:p>
        </p:txBody>
      </p:sp>
      <p:pic>
        <p:nvPicPr>
          <p:cNvPr id="2054" name="Picture 6"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02696" y="4076054"/>
            <a:ext cx="2964077" cy="163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xe cá»©u há»a hoáº¡t hÃ¬nh">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85041" y="48659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4000</a:t>
            </a:r>
            <a:endParaRPr lang="vi-VN" sz="3600">
              <a:latin typeface="Arial" pitchFamily="34" charset="0"/>
              <a:cs typeface="Arial" pitchFamily="34" charset="0"/>
            </a:endParaRPr>
          </a:p>
        </p:txBody>
      </p:sp>
      <p:sp>
        <p:nvSpPr>
          <p:cNvPr id="11" name="Hình chữ nhật 6"/>
          <p:cNvSpPr/>
          <p:nvPr/>
        </p:nvSpPr>
        <p:spPr>
          <a:xfrm>
            <a:off x="7120169"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3000</a:t>
            </a:r>
            <a:endParaRPr lang="vi-VN" sz="3600">
              <a:latin typeface="Arial" pitchFamily="34" charset="0"/>
              <a:cs typeface="Arial" pitchFamily="34" charset="0"/>
            </a:endParaRPr>
          </a:p>
        </p:txBody>
      </p:sp>
      <p:sp>
        <p:nvSpPr>
          <p:cNvPr id="13"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2000</a:t>
            </a:r>
            <a:endParaRPr lang="vi-VN" sz="3600">
              <a:latin typeface="Arial" pitchFamily="34" charset="0"/>
              <a:cs typeface="Arial" pitchFamily="34" charset="0"/>
            </a:endParaRPr>
          </a:p>
        </p:txBody>
      </p:sp>
      <p:grpSp>
        <p:nvGrpSpPr>
          <p:cNvPr id="17" name="Group 16"/>
          <p:cNvGrpSpPr/>
          <p:nvPr/>
        </p:nvGrpSpPr>
        <p:grpSpPr>
          <a:xfrm>
            <a:off x="4122057" y="2365828"/>
            <a:ext cx="4064000" cy="1422400"/>
            <a:chOff x="4122057" y="2365828"/>
            <a:chExt cx="4064000" cy="1422400"/>
          </a:xfrm>
          <a:solidFill>
            <a:srgbClr val="FF0000"/>
          </a:solidFill>
        </p:grpSpPr>
        <p:sp>
          <p:nvSpPr>
            <p:cNvPr id="14" name="Cloud 1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Tree>
    <p:extLst>
      <p:ext uri="{BB962C8B-B14F-4D97-AF65-F5344CB8AC3E}">
        <p14:creationId xmlns:p14="http://schemas.microsoft.com/office/powerpoint/2010/main" val="38711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7"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804608"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smtClean="0">
                <a:solidFill>
                  <a:srgbClr val="FF0000"/>
                </a:solidFill>
              </a:endParaRPr>
            </a:p>
            <a:p>
              <a:pPr algn="ctr"/>
              <a:r>
                <a:rPr lang="en-US" sz="3200" smtClean="0">
                  <a:solidFill>
                    <a:srgbClr val="FF0000"/>
                  </a:solidFill>
                </a:rPr>
                <a:t>Câu 2. Điều kiện để thực hiện được phép chia a : b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86" y="667657"/>
            <a:ext cx="1672167" cy="9754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166664" y="3212700"/>
            <a:ext cx="2326048" cy="1208868"/>
            <a:chOff x="7166664" y="3851329"/>
            <a:chExt cx="2326048" cy="1208868"/>
          </a:xfrm>
        </p:grpSpPr>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C. </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7765137" y="4020456"/>
            <a:ext cx="1539422" cy="769711"/>
          </p:xfrm>
          <a:graphic>
            <a:graphicData uri="http://schemas.openxmlformats.org/presentationml/2006/ole">
              <mc:AlternateContent xmlns:mc="http://schemas.openxmlformats.org/markup-compatibility/2006">
                <mc:Choice xmlns:v="urn:schemas-microsoft-com:vml" Requires="v">
                  <p:oleObj spid="_x0000_s6150" name="Equation" r:id="rId6" imgW="355320" imgH="177480" progId="Equation.DSMT4">
                    <p:embed/>
                  </p:oleObj>
                </mc:Choice>
                <mc:Fallback>
                  <p:oleObj name="Equation" r:id="rId6" imgW="355320" imgH="177480" progId="Equation.DSMT4">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5137"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2850388" y="3204952"/>
            <a:ext cx="2326048" cy="1208868"/>
            <a:chOff x="2850388" y="3843581"/>
            <a:chExt cx="2326048" cy="1208868"/>
          </a:xfrm>
        </p:grpSpPr>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A. </a:t>
              </a:r>
              <a:endParaRPr lang="vi-VN" sz="3600">
                <a:latin typeface="Arial" pitchFamily="34" charset="0"/>
                <a:cs typeface="Arial" pitchFamily="34" charset="0"/>
              </a:endParaRPr>
            </a:p>
          </p:txBody>
        </p:sp>
        <p:graphicFrame>
          <p:nvGraphicFramePr>
            <p:cNvPr id="15" name="Object 14"/>
            <p:cNvGraphicFramePr>
              <a:graphicFrameLocks noChangeAspect="1"/>
            </p:cNvGraphicFramePr>
            <p:nvPr/>
          </p:nvGraphicFramePr>
          <p:xfrm>
            <a:off x="3425371" y="4020456"/>
            <a:ext cx="1539422" cy="769711"/>
          </p:xfrm>
          <a:graphic>
            <a:graphicData uri="http://schemas.openxmlformats.org/presentationml/2006/ole">
              <mc:AlternateContent xmlns:mc="http://schemas.openxmlformats.org/markup-compatibility/2006">
                <mc:Choice xmlns:v="urn:schemas-microsoft-com:vml" Requires="v">
                  <p:oleObj spid="_x0000_s6151" name="Equation" r:id="rId8" imgW="355320" imgH="177480" progId="Equation.DSMT4">
                    <p:embed/>
                  </p:oleObj>
                </mc:Choice>
                <mc:Fallback>
                  <p:oleObj name="Equation" r:id="rId8" imgW="355320" imgH="177480" progId="Equation.DSMT4">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371"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7138252" y="4672124"/>
            <a:ext cx="2326048" cy="1208868"/>
            <a:chOff x="7138252" y="5310753"/>
            <a:chExt cx="2326048" cy="1208868"/>
          </a:xfrm>
        </p:grpSpPr>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D. </a:t>
              </a:r>
              <a:endParaRPr lang="vi-VN" sz="3600">
                <a:latin typeface="Arial" pitchFamily="34" charset="0"/>
                <a:cs typeface="Arial" pitchFamily="34" charset="0"/>
              </a:endParaRPr>
            </a:p>
          </p:txBody>
        </p:sp>
        <p:graphicFrame>
          <p:nvGraphicFramePr>
            <p:cNvPr id="16" name="Object 15"/>
            <p:cNvGraphicFramePr>
              <a:graphicFrameLocks noChangeAspect="1"/>
            </p:cNvGraphicFramePr>
            <p:nvPr/>
          </p:nvGraphicFramePr>
          <p:xfrm>
            <a:off x="7786005" y="5500914"/>
            <a:ext cx="1484443" cy="769711"/>
          </p:xfrm>
          <a:graphic>
            <a:graphicData uri="http://schemas.openxmlformats.org/presentationml/2006/ole">
              <mc:AlternateContent xmlns:mc="http://schemas.openxmlformats.org/markup-compatibility/2006">
                <mc:Choice xmlns:v="urn:schemas-microsoft-com:vml" Requires="v">
                  <p:oleObj spid="_x0000_s6152" name="Equation" r:id="rId10" imgW="342720" imgH="177480" progId="Equation.DSMT4">
                    <p:embed/>
                  </p:oleObj>
                </mc:Choice>
                <mc:Fallback>
                  <p:oleObj name="Equation" r:id="rId10" imgW="342720" imgH="177480" progId="Equation.DSMT4">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6005" y="5500914"/>
                          <a:ext cx="1484443"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2816806" y="4736701"/>
            <a:ext cx="2326048" cy="1208868"/>
            <a:chOff x="2816806" y="5375330"/>
            <a:chExt cx="2326048" cy="1208868"/>
          </a:xfrm>
        </p:grpSpPr>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17" name="Object 16"/>
            <p:cNvGraphicFramePr>
              <a:graphicFrameLocks noChangeAspect="1"/>
            </p:cNvGraphicFramePr>
            <p:nvPr/>
          </p:nvGraphicFramePr>
          <p:xfrm>
            <a:off x="3483427" y="5544456"/>
            <a:ext cx="1539422" cy="769711"/>
          </p:xfrm>
          <a:graphic>
            <a:graphicData uri="http://schemas.openxmlformats.org/presentationml/2006/ole">
              <mc:AlternateContent xmlns:mc="http://schemas.openxmlformats.org/markup-compatibility/2006">
                <mc:Choice xmlns:v="urn:schemas-microsoft-com:vml" Requires="v">
                  <p:oleObj spid="_x0000_s6153" name="Equation" r:id="rId12" imgW="355320" imgH="177480" progId="Equation.DSMT4">
                    <p:embed/>
                  </p:oleObj>
                </mc:Choice>
                <mc:Fallback>
                  <p:oleObj name="Equation" r:id="rId12" imgW="355320" imgH="177480" progId="Equation.DSMT4">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3427" y="5544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6" descr="HÃ¬nh áº£nh cÃ³ liÃªn quan"/>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503190" y="3668671"/>
            <a:ext cx="3020433" cy="166123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94629" y="2380342"/>
            <a:ext cx="4064000" cy="1422400"/>
            <a:chOff x="4122057" y="2365828"/>
            <a:chExt cx="4064000" cy="1422400"/>
          </a:xfrm>
          <a:solidFill>
            <a:srgbClr val="FF0000"/>
          </a:solidFill>
        </p:grpSpPr>
        <p:sp>
          <p:nvSpPr>
            <p:cNvPr id="24" name="Cloud 2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6" name="Group 25"/>
          <p:cNvGrpSpPr/>
          <p:nvPr/>
        </p:nvGrpSpPr>
        <p:grpSpPr>
          <a:xfrm>
            <a:off x="4288970" y="2373085"/>
            <a:ext cx="4064000" cy="1422400"/>
            <a:chOff x="4122057" y="2365828"/>
            <a:chExt cx="4064000" cy="1422400"/>
          </a:xfrm>
        </p:grpSpPr>
        <p:sp>
          <p:nvSpPr>
            <p:cNvPr id="27" name="Cloud 26"/>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grpSp>
        <p:nvGrpSpPr>
          <p:cNvPr id="29" name="Group 28"/>
          <p:cNvGrpSpPr/>
          <p:nvPr/>
        </p:nvGrpSpPr>
        <p:grpSpPr>
          <a:xfrm>
            <a:off x="2796635" y="4736211"/>
            <a:ext cx="2326048" cy="1208868"/>
            <a:chOff x="2782121" y="5360324"/>
            <a:chExt cx="2326048" cy="1208868"/>
          </a:xfrm>
        </p:grpSpPr>
        <p:sp>
          <p:nvSpPr>
            <p:cNvPr id="22"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6149" name="Object 5"/>
            <p:cNvGraphicFramePr>
              <a:graphicFrameLocks noChangeAspect="1"/>
            </p:cNvGraphicFramePr>
            <p:nvPr/>
          </p:nvGraphicFramePr>
          <p:xfrm>
            <a:off x="3315153" y="5547859"/>
            <a:ext cx="1554163" cy="781050"/>
          </p:xfrm>
          <a:graphic>
            <a:graphicData uri="http://schemas.openxmlformats.org/presentationml/2006/ole">
              <mc:AlternateContent xmlns:mc="http://schemas.openxmlformats.org/markup-compatibility/2006">
                <mc:Choice xmlns:v="urn:schemas-microsoft-com:vml" Requires="v">
                  <p:oleObj spid="_x0000_s6154" name="Equation" r:id="rId16" imgW="1554615" imgH="780356" progId="Equation.DSMT4">
                    <p:embed/>
                  </p:oleObj>
                </mc:Choice>
                <mc:Fallback>
                  <p:oleObj name="Equation" r:id="rId16" imgW="1554615" imgH="780356" progId="Equation.DSMT4">
                    <p:embed/>
                    <p:pic>
                      <p:nvPicPr>
                        <p:cNvPr id="0"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15153" y="5547859"/>
                          <a:ext cx="15541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50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58113"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solidFill>
                    <a:srgbClr val="FF0000"/>
                  </a:solidFill>
                  <a:latin typeface="Arial" pitchFamily="34" charset="0"/>
                  <a:cs typeface="Arial" pitchFamily="34" charset="0"/>
                </a:rPr>
                <a:t>Câu </a:t>
              </a:r>
              <a:r>
                <a:rPr lang="vi-VN" sz="3200" smtClean="0">
                  <a:solidFill>
                    <a:srgbClr val="FF0000"/>
                  </a:solidFill>
                  <a:latin typeface="Arial" pitchFamily="34" charset="0"/>
                  <a:cs typeface="Arial" pitchFamily="34" charset="0"/>
                </a:rPr>
                <a:t>3. </a:t>
              </a:r>
              <a:r>
                <a:rPr lang="en-US" sz="3200" smtClean="0">
                  <a:solidFill>
                    <a:srgbClr val="FF0000"/>
                  </a:solidFill>
                  <a:latin typeface="Arial" pitchFamily="34" charset="0"/>
                  <a:cs typeface="Arial" pitchFamily="34" charset="0"/>
                </a:rPr>
                <a:t>Biết                         thì </a:t>
              </a:r>
              <a:r>
                <a:rPr lang="en-US" sz="3200" i="1" smtClean="0">
                  <a:solidFill>
                    <a:srgbClr val="FF0000"/>
                  </a:solidFill>
                  <a:latin typeface="Arial" pitchFamily="34" charset="0"/>
                  <a:cs typeface="Arial" pitchFamily="34" charset="0"/>
                </a:rPr>
                <a:t>x</a:t>
              </a:r>
              <a:r>
                <a:rPr lang="en-US" sz="3200" smtClean="0">
                  <a:solidFill>
                    <a:srgbClr val="FF0000"/>
                  </a:solidFill>
                  <a:latin typeface="Arial" pitchFamily="34" charset="0"/>
                  <a:cs typeface="Arial" pitchFamily="34" charset="0"/>
                </a:rPr>
                <a:t> bằng:</a:t>
              </a:r>
              <a:endParaRPr lang="vi-VN" sz="3200">
                <a:solidFill>
                  <a:srgbClr val="FF0000"/>
                </a:solidFill>
                <a:latin typeface="Arial" pitchFamily="34" charset="0"/>
                <a:cs typeface="Arial" pitchFamily="34" charset="0"/>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663" y="58524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3</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6</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64689" y="4060556"/>
            <a:ext cx="2851361" cy="1568248"/>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5</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4</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4992004" y="1349829"/>
          <a:ext cx="2433316" cy="508454"/>
        </p:xfrm>
        <a:graphic>
          <a:graphicData uri="http://schemas.openxmlformats.org/presentationml/2006/ole">
            <mc:AlternateContent xmlns:mc="http://schemas.openxmlformats.org/markup-compatibility/2006">
              <mc:Choice xmlns:v="urn:schemas-microsoft-com:vml" Requires="v">
                <p:oleObj spid="_x0000_s29698" name="Equation" r:id="rId8" imgW="850680" imgH="177480" progId="Equation.DSMT4">
                  <p:embed/>
                </p:oleObj>
              </mc:Choice>
              <mc:Fallback>
                <p:oleObj name="Equation" r:id="rId8" imgW="850680" imgH="177480" progId="Equation.DSMT4">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2004" y="1349829"/>
                        <a:ext cx="2433316" cy="508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4194629" y="2380342"/>
            <a:ext cx="4064000" cy="1422400"/>
            <a:chOff x="4122057" y="2365828"/>
            <a:chExt cx="4064000" cy="1422400"/>
          </a:xfrm>
          <a:solidFill>
            <a:srgbClr val="FF0000"/>
          </a:solidFill>
        </p:grpSpPr>
        <p:sp>
          <p:nvSpPr>
            <p:cNvPr id="16" name="Cloud 15"/>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2"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4 </a:t>
            </a:r>
            <a:endParaRPr lang="vi-VN" sz="3600">
              <a:latin typeface="Arial" pitchFamily="34" charset="0"/>
              <a:cs typeface="Arial" pitchFamily="34" charset="0"/>
            </a:endParaRPr>
          </a:p>
        </p:txBody>
      </p:sp>
    </p:spTree>
    <p:extLst>
      <p:ext uri="{BB962C8B-B14F-4D97-AF65-F5344CB8AC3E}">
        <p14:creationId xmlns:p14="http://schemas.microsoft.com/office/powerpoint/2010/main" val="1478922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27117" y="339124"/>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base">
                <a:spcBef>
                  <a:spcPct val="0"/>
                </a:spcBef>
                <a:spcAft>
                  <a:spcPct val="0"/>
                </a:spcAft>
              </a:pPr>
              <a:endParaRPr lang="en-US" sz="2800" smtClean="0">
                <a:solidFill>
                  <a:srgbClr val="FF0000"/>
                </a:solidFill>
                <a:latin typeface="Arial" pitchFamily="34" charset="0"/>
                <a:cs typeface="Arial" pitchFamily="34" charset="0"/>
              </a:endParaRPr>
            </a:p>
            <a:p>
              <a:pPr lvl="0" algn="ctr" fontAlgn="base">
                <a:spcBef>
                  <a:spcPct val="0"/>
                </a:spcBef>
                <a:spcAft>
                  <a:spcPct val="0"/>
                </a:spcAft>
              </a:pPr>
              <a:r>
                <a:rPr lang="en-US" sz="2800" smtClean="0">
                  <a:solidFill>
                    <a:srgbClr val="FF0000"/>
                  </a:solidFill>
                  <a:latin typeface="Arial" pitchFamily="34" charset="0"/>
                  <a:cs typeface="Arial" pitchFamily="34" charset="0"/>
                </a:rPr>
                <a:t>Câu 4.Cho quãng đường từ: Hà Nội - TP Hồ Chí Minh: 1800km</a:t>
              </a:r>
            </a:p>
            <a:p>
              <a:pPr lvl="0" fontAlgn="base">
                <a:spcBef>
                  <a:spcPct val="0"/>
                </a:spcBef>
                <a:spcAft>
                  <a:spcPct val="0"/>
                </a:spcAft>
              </a:pPr>
              <a:r>
                <a:rPr lang="en-US" sz="2800" smtClean="0">
                  <a:solidFill>
                    <a:srgbClr val="FF0000"/>
                  </a:solidFill>
                  <a:latin typeface="Arial" pitchFamily="34" charset="0"/>
                  <a:cs typeface="Arial" pitchFamily="34" charset="0"/>
                </a:rPr>
                <a:t>				       Hà Nội - Đà Nẵng: 800km	</a:t>
              </a:r>
            </a:p>
            <a:p>
              <a:pPr lvl="0" fontAlgn="base">
                <a:spcBef>
                  <a:spcPct val="0"/>
                </a:spcBef>
                <a:spcAft>
                  <a:spcPct val="0"/>
                </a:spcAft>
              </a:pPr>
              <a:r>
                <a:rPr lang="en-US" sz="2800" smtClean="0">
                  <a:solidFill>
                    <a:srgbClr val="FF0000"/>
                  </a:solidFill>
                  <a:latin typeface="Arial" pitchFamily="34" charset="0"/>
                  <a:cs typeface="Arial" pitchFamily="34" charset="0"/>
                </a:rPr>
                <a:t>   Tìm quãng đường từ Đà Nẵng - TP Hồ Chí Minh.</a:t>
              </a:r>
              <a:endParaRPr lang="vi-VN" sz="2800" b="1">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35" y="649945"/>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D. 700km</a:t>
            </a:r>
            <a:endParaRPr lang="vi-VN" sz="32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A. 1000km</a:t>
            </a:r>
            <a:endParaRPr lang="vi-VN" sz="32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57679" y="4169045"/>
            <a:ext cx="2738646" cy="150625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B. 800km</a:t>
            </a:r>
            <a:endParaRPr lang="vi-VN" sz="32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C. 900km</a:t>
            </a:r>
            <a:endParaRPr lang="vi-VN" sz="3200">
              <a:latin typeface="Arial" pitchFamily="34" charset="0"/>
              <a:cs typeface="Arial" pitchFamily="34" charset="0"/>
            </a:endParaRPr>
          </a:p>
        </p:txBody>
      </p:sp>
      <p:sp>
        <p:nvSpPr>
          <p:cNvPr id="27649" name="Rectangle 1"/>
          <p:cNvSpPr>
            <a:spLocks noChangeArrowheads="1"/>
          </p:cNvSpPr>
          <p:nvPr/>
        </p:nvSpPr>
        <p:spPr bwMode="auto">
          <a:xfrm>
            <a:off x="0" y="-202288"/>
            <a:ext cx="65" cy="861774"/>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nvGrpSpPr>
          <p:cNvPr id="21" name="Group 20"/>
          <p:cNvGrpSpPr/>
          <p:nvPr/>
        </p:nvGrpSpPr>
        <p:grpSpPr>
          <a:xfrm>
            <a:off x="3853543" y="2852056"/>
            <a:ext cx="4064000" cy="1422400"/>
            <a:chOff x="4122057" y="2365828"/>
            <a:chExt cx="4064000" cy="1422400"/>
          </a:xfrm>
          <a:solidFill>
            <a:srgbClr val="FF0000"/>
          </a:solidFill>
        </p:grpSpPr>
        <p:sp>
          <p:nvSpPr>
            <p:cNvPr id="22" name="Cloud 21"/>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4" name="Group 23"/>
          <p:cNvGrpSpPr/>
          <p:nvPr/>
        </p:nvGrpSpPr>
        <p:grpSpPr>
          <a:xfrm>
            <a:off x="3846284" y="2902857"/>
            <a:ext cx="4064000" cy="1422400"/>
            <a:chOff x="4122057" y="2365828"/>
            <a:chExt cx="4064000" cy="1422400"/>
          </a:xfrm>
        </p:grpSpPr>
        <p:sp>
          <p:nvSpPr>
            <p:cNvPr id="25" name="Cloud 24"/>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7" name="Hình chữ nhật 6"/>
          <p:cNvSpPr/>
          <p:nvPr/>
        </p:nvSpPr>
        <p:spPr>
          <a:xfrm>
            <a:off x="2847436" y="3829069"/>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A. 1000km </a:t>
            </a:r>
            <a:endParaRPr lang="vi-VN" sz="3200">
              <a:latin typeface="Arial" pitchFamily="34" charset="0"/>
              <a:cs typeface="Arial" pitchFamily="34" charset="0"/>
            </a:endParaRPr>
          </a:p>
        </p:txBody>
      </p:sp>
    </p:spTree>
    <p:extLst>
      <p:ext uri="{BB962C8B-B14F-4D97-AF65-F5344CB8AC3E}">
        <p14:creationId xmlns:p14="http://schemas.microsoft.com/office/powerpoint/2010/main" val="4206234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dcmitype/"/>
    <ds:schemaRef ds:uri="16c05727-aa75-4e4a-9b5f-8a80a1165891"/>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71af3243-3dd4-4a8d-8c0d-dd76da1f02a5"/>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664</TotalTime>
  <Words>797</Words>
  <Application>Microsoft Office PowerPoint</Application>
  <PresentationFormat>Widescreen</PresentationFormat>
  <Paragraphs>172</Paragraphs>
  <Slides>23</Slides>
  <Notes>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맑은 고딕</vt:lpstr>
      <vt:lpstr>.VnTime</vt:lpstr>
      <vt:lpstr>Arial</vt:lpstr>
      <vt:lpstr>Calibri</vt:lpstr>
      <vt:lpstr>Calibri Light</vt:lpstr>
      <vt:lpstr>Tahoma</vt:lpstr>
      <vt:lpstr>Times New Roman</vt: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May01</cp:lastModifiedBy>
  <cp:revision>39</cp:revision>
  <dcterms:created xsi:type="dcterms:W3CDTF">2021-06-07T13:44:30Z</dcterms:created>
  <dcterms:modified xsi:type="dcterms:W3CDTF">2024-03-13T07:50:28Z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