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84" r:id="rId6"/>
    <p:sldId id="345" r:id="rId7"/>
    <p:sldId id="346" r:id="rId8"/>
    <p:sldId id="347" r:id="rId9"/>
    <p:sldId id="349" r:id="rId10"/>
    <p:sldId id="330" r:id="rId11"/>
    <p:sldId id="331" r:id="rId12"/>
    <p:sldId id="332" r:id="rId13"/>
    <p:sldId id="333" r:id="rId14"/>
    <p:sldId id="334" r:id="rId15"/>
    <p:sldId id="337" r:id="rId16"/>
    <p:sldId id="338" r:id="rId17"/>
    <p:sldId id="339" r:id="rId18"/>
    <p:sldId id="340" r:id="rId19"/>
    <p:sldId id="341" r:id="rId20"/>
    <p:sldId id="342" r:id="rId21"/>
    <p:sldId id="279" r:id="rId22"/>
    <p:sldId id="35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A7FDFF"/>
    <a:srgbClr val="F82610"/>
    <a:srgbClr val="2404AA"/>
    <a:srgbClr val="15142A"/>
    <a:srgbClr val="FAED3B"/>
    <a:srgbClr val="70AD47"/>
    <a:srgbClr val="3CDFE6"/>
    <a:srgbClr val="0C0D0E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9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11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9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9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9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9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trả lời đúng thì ẤN VÀO HÌNH MÁY MAY</a:t>
            </a:r>
          </a:p>
          <a:p>
            <a:r>
              <a:rPr lang="en-US"/>
              <a:t>HS trả lời sai thì ấn vào THỰC TẾ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7ACE4-CB81-4507-A1A9-74750DE006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7ACE4-CB81-4507-A1A9-74750DE006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6.png"/><Relationship Id="rId12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1.gif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17" Type="http://schemas.openxmlformats.org/officeDocument/2006/relationships/image" Target="../media/image8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ownloads\5%20Minutes%20timer%20(&#272;&#7891;ng%20h&#7891;%20&#273;&#7871;m%20ng&#432;&#7907;c%205%20ph&#250;t).mp4" TargetMode="External"/><Relationship Id="rId1" Type="http://schemas.microsoft.com/office/2007/relationships/media" Target="file:///C:\Users\ADMIN\Downloads\5%20Minutes%20timer%20(&#272;&#7891;ng%20h&#7891;%20&#273;&#7871;m%20ng&#432;&#7907;c%205%20ph&#250;t).mp4" TargetMode="External"/><Relationship Id="rId6" Type="http://schemas.openxmlformats.org/officeDocument/2006/relationships/image" Target="../media/image7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194097" y="343517"/>
            <a:ext cx="4445762" cy="2820101"/>
            <a:chOff x="3141583" y="1587133"/>
            <a:chExt cx="2400300" cy="1901478"/>
          </a:xfrm>
          <a:solidFill>
            <a:srgbClr val="F82610"/>
          </a:solidFill>
        </p:grpSpPr>
        <p:sp>
          <p:nvSpPr>
            <p:cNvPr id="4" name="Isosceles Triangle 3"/>
            <p:cNvSpPr/>
            <p:nvPr/>
          </p:nvSpPr>
          <p:spPr>
            <a:xfrm>
              <a:off x="3141583" y="1587133"/>
              <a:ext cx="2400300" cy="190147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7" name="TextBox 16"/>
            <p:cNvSpPr txBox="1">
              <a:spLocks noChangeArrowheads="1"/>
            </p:cNvSpPr>
            <p:nvPr/>
          </p:nvSpPr>
          <p:spPr bwMode="auto">
            <a:xfrm rot="3100719">
              <a:off x="4261635" y="2490018"/>
              <a:ext cx="1054458" cy="2700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00"/>
                  </a:solidFill>
                  <a:cs typeface="Arial" pitchFamily="34" charset="0"/>
                </a:rPr>
                <a:t>6</a:t>
              </a: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5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5148" name="TextBox 17"/>
            <p:cNvSpPr txBox="1">
              <a:spLocks noChangeArrowheads="1"/>
            </p:cNvSpPr>
            <p:nvPr/>
          </p:nvSpPr>
          <p:spPr bwMode="auto">
            <a:xfrm>
              <a:off x="3814916" y="3142022"/>
              <a:ext cx="1054458" cy="323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112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85948" y="3581400"/>
            <a:ext cx="4766461" cy="2940104"/>
            <a:chOff x="4432478" y="3633292"/>
            <a:chExt cx="2400300" cy="1900779"/>
          </a:xfrm>
          <a:solidFill>
            <a:schemeClr val="tx1"/>
          </a:solidFill>
        </p:grpSpPr>
        <p:sp>
          <p:nvSpPr>
            <p:cNvPr id="13" name="Isosceles Triangle 12"/>
            <p:cNvSpPr/>
            <p:nvPr/>
          </p:nvSpPr>
          <p:spPr>
            <a:xfrm>
              <a:off x="4432478" y="3633292"/>
              <a:ext cx="2400300" cy="1900779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TextBox 19"/>
            <p:cNvSpPr txBox="1">
              <a:spLocks noChangeArrowheads="1"/>
            </p:cNvSpPr>
            <p:nvPr/>
          </p:nvSpPr>
          <p:spPr bwMode="auto">
            <a:xfrm rot="3012841">
              <a:off x="5384532" y="4616694"/>
              <a:ext cx="1400258" cy="2634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202100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5145" name="TextBox 21"/>
            <p:cNvSpPr txBox="1">
              <a:spLocks noChangeArrowheads="1"/>
            </p:cNvSpPr>
            <p:nvPr/>
          </p:nvSpPr>
          <p:spPr bwMode="auto">
            <a:xfrm rot="18573505">
              <a:off x="4422927" y="4434375"/>
              <a:ext cx="1719539" cy="2634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12.4.2.5.25=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172581" y="3522841"/>
            <a:ext cx="4528971" cy="2852597"/>
            <a:chOff x="3050791" y="3602347"/>
            <a:chExt cx="2400300" cy="1900779"/>
          </a:xfrm>
          <a:solidFill>
            <a:schemeClr val="bg2">
              <a:lumMod val="50000"/>
            </a:schemeClr>
          </a:solidFill>
        </p:grpSpPr>
        <p:sp>
          <p:nvSpPr>
            <p:cNvPr id="15" name="Isosceles Triangle 14"/>
            <p:cNvSpPr/>
            <p:nvPr/>
          </p:nvSpPr>
          <p:spPr>
            <a:xfrm rot="10800000">
              <a:off x="3050791" y="3602347"/>
              <a:ext cx="2400300" cy="1900779"/>
            </a:xfrm>
            <a:prstGeom prst="triangle">
              <a:avLst>
                <a:gd name="adj" fmla="val 4953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TextBox 18"/>
            <p:cNvSpPr txBox="1">
              <a:spLocks noChangeArrowheads="1"/>
            </p:cNvSpPr>
            <p:nvPr/>
          </p:nvSpPr>
          <p:spPr bwMode="auto">
            <a:xfrm>
              <a:off x="3518309" y="3617292"/>
              <a:ext cx="1679177" cy="348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45+12+55=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5142" name="TextBox 22"/>
            <p:cNvSpPr txBox="1">
              <a:spLocks noChangeArrowheads="1"/>
            </p:cNvSpPr>
            <p:nvPr/>
          </p:nvSpPr>
          <p:spPr bwMode="auto">
            <a:xfrm rot="18531297">
              <a:off x="4095625" y="4292258"/>
              <a:ext cx="1270147" cy="2463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12000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3569" y="343518"/>
            <a:ext cx="4547493" cy="2888939"/>
            <a:chOff x="5792788" y="1590675"/>
            <a:chExt cx="2403475" cy="1901825"/>
          </a:xfrm>
          <a:solidFill>
            <a:schemeClr val="accent2"/>
          </a:solidFill>
        </p:grpSpPr>
        <p:sp>
          <p:nvSpPr>
            <p:cNvPr id="11" name="Isosceles Triangle 10"/>
            <p:cNvSpPr/>
            <p:nvPr/>
          </p:nvSpPr>
          <p:spPr>
            <a:xfrm>
              <a:off x="5792788" y="1590675"/>
              <a:ext cx="2403475" cy="1901825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TextBox 24"/>
            <p:cNvSpPr txBox="1">
              <a:spLocks noChangeArrowheads="1"/>
            </p:cNvSpPr>
            <p:nvPr/>
          </p:nvSpPr>
          <p:spPr bwMode="auto">
            <a:xfrm rot="18591548">
              <a:off x="6061070" y="2423818"/>
              <a:ext cx="1055687" cy="2547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5133" name="TextBox 26"/>
            <p:cNvSpPr txBox="1">
              <a:spLocks noChangeArrowheads="1"/>
            </p:cNvSpPr>
            <p:nvPr/>
          </p:nvSpPr>
          <p:spPr bwMode="auto">
            <a:xfrm>
              <a:off x="6599944" y="3159055"/>
              <a:ext cx="1055687" cy="3299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8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459994" y="3346422"/>
            <a:ext cx="4581068" cy="3288181"/>
            <a:chOff x="5792594" y="3479830"/>
            <a:chExt cx="2400300" cy="2114977"/>
          </a:xfrm>
        </p:grpSpPr>
        <p:sp>
          <p:nvSpPr>
            <p:cNvPr id="14" name="Isosceles Triangle 13"/>
            <p:cNvSpPr/>
            <p:nvPr/>
          </p:nvSpPr>
          <p:spPr>
            <a:xfrm rot="10800000">
              <a:off x="5792594" y="3593798"/>
              <a:ext cx="2400300" cy="19006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TextBox 20"/>
            <p:cNvSpPr txBox="1">
              <a:spLocks noChangeArrowheads="1"/>
            </p:cNvSpPr>
            <p:nvPr/>
          </p:nvSpPr>
          <p:spPr bwMode="auto">
            <a:xfrm rot="3172562">
              <a:off x="5517515" y="4400245"/>
              <a:ext cx="2114977" cy="27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25.2021+75.2021=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543917" y="3603150"/>
                  <a:ext cx="1229922" cy="342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en-US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oMath>
                    </m:oMathPara>
                  </a14:m>
                  <a:endParaRPr lang="en-US" altLang="en-US" sz="2800" b="1" dirty="0">
                    <a:solidFill>
                      <a:srgbClr val="FFFF00"/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13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43917" y="3603150"/>
                  <a:ext cx="1229922" cy="342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3712240" y="-829031"/>
            <a:ext cx="4689777" cy="4379512"/>
            <a:chOff x="2359191" y="-1040947"/>
            <a:chExt cx="3897798" cy="4734505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2359191" y="12571"/>
              <a:ext cx="3897798" cy="3258327"/>
              <a:chOff x="4419601" y="1430244"/>
              <a:chExt cx="2400300" cy="2061983"/>
            </a:xfrm>
          </p:grpSpPr>
          <p:sp>
            <p:nvSpPr>
              <p:cNvPr id="45" name="Isosceles Triangle 44"/>
              <p:cNvSpPr/>
              <p:nvPr/>
            </p:nvSpPr>
            <p:spPr>
              <a:xfrm rot="10800000">
                <a:off x="4419601" y="1510741"/>
                <a:ext cx="2400300" cy="1981486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15"/>
              <p:cNvSpPr txBox="1">
                <a:spLocks noChangeArrowheads="1"/>
              </p:cNvSpPr>
              <p:nvPr/>
            </p:nvSpPr>
            <p:spPr bwMode="auto">
              <a:xfrm rot="3121867">
                <a:off x="4274836" y="2107618"/>
                <a:ext cx="1622540" cy="267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FFFF00"/>
                    </a:solidFill>
                    <a:cs typeface="Arial" pitchFamily="34" charset="0"/>
                  </a:rPr>
                  <a:t>91 - 35+9=</a:t>
                </a:r>
                <a:endParaRPr lang="en-US" altLang="en-US" sz="28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23"/>
              <p:cNvSpPr txBox="1">
                <a:spLocks noChangeArrowheads="1"/>
              </p:cNvSpPr>
              <p:nvPr/>
            </p:nvSpPr>
            <p:spPr bwMode="auto">
              <a:xfrm rot="18137116">
                <a:off x="5564206" y="2010845"/>
                <a:ext cx="1276791" cy="241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4" name="TextBox 15"/>
            <p:cNvSpPr txBox="1">
              <a:spLocks noChangeArrowheads="1"/>
            </p:cNvSpPr>
            <p:nvPr/>
          </p:nvSpPr>
          <p:spPr bwMode="auto">
            <a:xfrm rot="18548659">
              <a:off x="2893821" y="1108875"/>
              <a:ext cx="4734505" cy="43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12:{81:[23+2(8-2.3)]}=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3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33"/>
            <a:ext cx="6530797" cy="104413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3200" dirty="0">
              <a:solidFill>
                <a:srgbClr val="2404AA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7929" y="1752124"/>
                <a:ext cx="3925645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/>
                      </a:rPr>
                      <m:t>2 370−179+21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29" y="1752124"/>
                <a:ext cx="3925645" cy="502517"/>
              </a:xfrm>
              <a:prstGeom prst="rect">
                <a:avLst/>
              </a:prstGeom>
              <a:blipFill rotWithShape="1">
                <a:blip r:embed="rId3"/>
                <a:stretch>
                  <a:fillRect l="-4037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5008" y="2394483"/>
                <a:ext cx="25729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=2191+21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8" y="2394483"/>
                <a:ext cx="257294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5946" y="3136771"/>
                <a:ext cx="16291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=2212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46" y="3136771"/>
                <a:ext cx="162916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207392" y="1752124"/>
                <a:ext cx="2645715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00:5.4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92" y="1752124"/>
                <a:ext cx="2645715" cy="502517"/>
              </a:xfrm>
              <a:prstGeom prst="rect">
                <a:avLst/>
              </a:prstGeom>
              <a:blipFill rotWithShape="1">
                <a:blip r:embed="rId6"/>
                <a:stretch>
                  <a:fillRect l="-5760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84471" y="2394483"/>
                <a:ext cx="14864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=20</m:t>
                      </m:r>
                      <m:r>
                        <a:rPr lang="en-US" sz="3200" b="0" i="1" smtClean="0">
                          <a:latin typeface="Cambria Math"/>
                        </a:rPr>
                        <m:t>.4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471" y="2394483"/>
                <a:ext cx="148649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35409" y="3136771"/>
                <a:ext cx="11739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80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409" y="3136771"/>
                <a:ext cx="117391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608708" y="1753912"/>
                <a:ext cx="2645715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396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:18:2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708" y="1753912"/>
                <a:ext cx="2645715" cy="502517"/>
              </a:xfrm>
              <a:prstGeom prst="rect">
                <a:avLst/>
              </a:prstGeom>
              <a:blipFill rotWithShape="1">
                <a:blip r:embed="rId9"/>
                <a:stretch>
                  <a:fillRect l="-5760" t="-25610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85787" y="2396271"/>
                <a:ext cx="15789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=22</m:t>
                      </m:r>
                      <m:r>
                        <a:rPr lang="en-US" sz="3200" b="0" i="1" smtClean="0">
                          <a:latin typeface="Cambria Math"/>
                        </a:rPr>
                        <m:t>:2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787" y="2396271"/>
                <a:ext cx="1578958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36725" y="3138559"/>
                <a:ext cx="11739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725" y="3138559"/>
                <a:ext cx="117391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113;p41"/>
          <p:cNvSpPr/>
          <p:nvPr/>
        </p:nvSpPr>
        <p:spPr>
          <a:xfrm>
            <a:off x="302775" y="182881"/>
            <a:ext cx="654655" cy="55685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91;p41"/>
          <p:cNvSpPr/>
          <p:nvPr/>
        </p:nvSpPr>
        <p:spPr>
          <a:xfrm>
            <a:off x="10880549" y="79887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99;p41"/>
          <p:cNvSpPr/>
          <p:nvPr/>
        </p:nvSpPr>
        <p:spPr>
          <a:xfrm>
            <a:off x="10048797" y="605805"/>
            <a:ext cx="714120" cy="494051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00;p41"/>
          <p:cNvSpPr/>
          <p:nvPr/>
        </p:nvSpPr>
        <p:spPr>
          <a:xfrm>
            <a:off x="10407139" y="15942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9;p41"/>
          <p:cNvSpPr/>
          <p:nvPr/>
        </p:nvSpPr>
        <p:spPr>
          <a:xfrm>
            <a:off x="957430" y="5243748"/>
            <a:ext cx="699247" cy="70730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0;p41"/>
          <p:cNvSpPr/>
          <p:nvPr/>
        </p:nvSpPr>
        <p:spPr>
          <a:xfrm>
            <a:off x="1635870" y="5934836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51;p41"/>
          <p:cNvSpPr/>
          <p:nvPr/>
        </p:nvSpPr>
        <p:spPr>
          <a:xfrm>
            <a:off x="415480" y="5951050"/>
            <a:ext cx="398892" cy="5488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9;p41"/>
          <p:cNvSpPr/>
          <p:nvPr/>
        </p:nvSpPr>
        <p:spPr>
          <a:xfrm rot="4504159">
            <a:off x="456210" y="4819220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07;p41"/>
          <p:cNvSpPr/>
          <p:nvPr/>
        </p:nvSpPr>
        <p:spPr>
          <a:xfrm>
            <a:off x="2090415" y="5123241"/>
            <a:ext cx="169387" cy="16460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7;p41"/>
          <p:cNvSpPr/>
          <p:nvPr/>
        </p:nvSpPr>
        <p:spPr>
          <a:xfrm>
            <a:off x="1672874" y="5083427"/>
            <a:ext cx="322489" cy="3206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96;p41"/>
          <p:cNvSpPr/>
          <p:nvPr/>
        </p:nvSpPr>
        <p:spPr>
          <a:xfrm>
            <a:off x="10880549" y="667407"/>
            <a:ext cx="662405" cy="449906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33"/>
            <a:ext cx="6530797" cy="104413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3200" dirty="0">
              <a:solidFill>
                <a:srgbClr val="2404AA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7929" y="1752124"/>
                <a:ext cx="3925645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143−12.5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29" y="1752124"/>
                <a:ext cx="3925645" cy="502517"/>
              </a:xfrm>
              <a:prstGeom prst="rect">
                <a:avLst/>
              </a:prstGeom>
              <a:blipFill rotWithShape="1">
                <a:blip r:embed="rId3"/>
                <a:stretch>
                  <a:fillRect l="-4037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5008" y="2394483"/>
                <a:ext cx="23453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143−60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8" y="2394483"/>
                <a:ext cx="234532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5946" y="3136771"/>
                <a:ext cx="11739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83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46" y="3136771"/>
                <a:ext cx="117391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37218" y="1752124"/>
                <a:ext cx="2645715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27.8−6:3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218" y="1752124"/>
                <a:ext cx="2645715" cy="502517"/>
              </a:xfrm>
              <a:prstGeom prst="rect">
                <a:avLst/>
              </a:prstGeom>
              <a:blipFill rotWithShape="1">
                <a:blip r:embed="rId6"/>
                <a:stretch>
                  <a:fillRect l="-5991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14297" y="2394483"/>
                <a:ext cx="21176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=2</m:t>
                      </m:r>
                      <m:r>
                        <a:rPr lang="en-US" sz="3200" b="0" i="1" smtClean="0">
                          <a:latin typeface="Cambria Math"/>
                        </a:rPr>
                        <m:t>16−2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97" y="2394483"/>
                <a:ext cx="211769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65235" y="3136771"/>
                <a:ext cx="14015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214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35" y="3136771"/>
                <a:ext cx="140153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035954" y="1753912"/>
                <a:ext cx="3897854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36−12:4.3+17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54" y="1753912"/>
                <a:ext cx="3897854" cy="502517"/>
              </a:xfrm>
              <a:prstGeom prst="rect">
                <a:avLst/>
              </a:prstGeom>
              <a:blipFill rotWithShape="1">
                <a:blip r:embed="rId9"/>
                <a:stretch>
                  <a:fillRect l="-3906" t="-25610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327595" y="2396271"/>
                <a:ext cx="31464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36−3.3+17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95" y="2396271"/>
                <a:ext cx="3146439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78533" y="3138559"/>
                <a:ext cx="26062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36−9+7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533" y="3138559"/>
                <a:ext cx="2606226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113;p41"/>
          <p:cNvSpPr/>
          <p:nvPr/>
        </p:nvSpPr>
        <p:spPr>
          <a:xfrm>
            <a:off x="302775" y="182881"/>
            <a:ext cx="654655" cy="55685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91;p41"/>
          <p:cNvSpPr/>
          <p:nvPr/>
        </p:nvSpPr>
        <p:spPr>
          <a:xfrm>
            <a:off x="10880549" y="79887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99;p41"/>
          <p:cNvSpPr/>
          <p:nvPr/>
        </p:nvSpPr>
        <p:spPr>
          <a:xfrm>
            <a:off x="10048797" y="605805"/>
            <a:ext cx="714120" cy="494051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00;p41"/>
          <p:cNvSpPr/>
          <p:nvPr/>
        </p:nvSpPr>
        <p:spPr>
          <a:xfrm>
            <a:off x="10407139" y="15942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9;p41"/>
          <p:cNvSpPr/>
          <p:nvPr/>
        </p:nvSpPr>
        <p:spPr>
          <a:xfrm>
            <a:off x="957430" y="5243748"/>
            <a:ext cx="699247" cy="70730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0;p41"/>
          <p:cNvSpPr/>
          <p:nvPr/>
        </p:nvSpPr>
        <p:spPr>
          <a:xfrm>
            <a:off x="1700713" y="5861182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51;p41"/>
          <p:cNvSpPr/>
          <p:nvPr/>
        </p:nvSpPr>
        <p:spPr>
          <a:xfrm>
            <a:off x="415480" y="5951050"/>
            <a:ext cx="398892" cy="5488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9;p41"/>
          <p:cNvSpPr/>
          <p:nvPr/>
        </p:nvSpPr>
        <p:spPr>
          <a:xfrm rot="4504159">
            <a:off x="456210" y="4819220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07;p41"/>
          <p:cNvSpPr/>
          <p:nvPr/>
        </p:nvSpPr>
        <p:spPr>
          <a:xfrm>
            <a:off x="2090415" y="5123241"/>
            <a:ext cx="169387" cy="16460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7;p41"/>
          <p:cNvSpPr/>
          <p:nvPr/>
        </p:nvSpPr>
        <p:spPr>
          <a:xfrm>
            <a:off x="1672874" y="5083427"/>
            <a:ext cx="322489" cy="3206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96;p41"/>
          <p:cNvSpPr/>
          <p:nvPr/>
        </p:nvSpPr>
        <p:spPr>
          <a:xfrm>
            <a:off x="10880549" y="667407"/>
            <a:ext cx="662405" cy="449906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401837" y="3753553"/>
                <a:ext cx="18900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27+7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837" y="3753553"/>
                <a:ext cx="1890069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457415" y="4390063"/>
                <a:ext cx="11739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34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15" y="4390063"/>
                <a:ext cx="117391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9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33"/>
            <a:ext cx="6530797" cy="104413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3200" dirty="0">
              <a:solidFill>
                <a:srgbClr val="2404AA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7930" y="1752124"/>
                <a:ext cx="2978306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0" y="1752124"/>
                <a:ext cx="2978306" cy="502517"/>
              </a:xfrm>
              <a:prstGeom prst="rect">
                <a:avLst/>
              </a:prstGeom>
              <a:blipFill rotWithShape="1">
                <a:blip r:embed="rId3"/>
                <a:stretch>
                  <a:fillRect l="-5317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5008" y="2394483"/>
                <a:ext cx="26579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9.125+81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8" y="2394483"/>
                <a:ext cx="265790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5946" y="3136771"/>
                <a:ext cx="2662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1 125+81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46" y="3136771"/>
                <a:ext cx="266271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97913" y="2394483"/>
                <a:ext cx="29779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512:16−25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13" y="2394483"/>
                <a:ext cx="297799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48851" y="3136771"/>
                <a:ext cx="21176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32−25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851" y="3136771"/>
                <a:ext cx="211769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7777782" y="1753912"/>
                <a:ext cx="4252848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9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.9+18:6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782" y="1753912"/>
                <a:ext cx="4252848" cy="502517"/>
              </a:xfrm>
              <a:prstGeom prst="rect">
                <a:avLst/>
              </a:prstGeom>
              <a:blipFill rotWithShape="1">
                <a:blip r:embed="rId8"/>
                <a:stretch>
                  <a:fillRect l="-3725" t="-25610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789695" y="2407029"/>
                <a:ext cx="43193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27.81−25.9+18:6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695" y="2407029"/>
                <a:ext cx="4319324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40633" y="3149317"/>
                <a:ext cx="36065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2 187−225+3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33" y="3149317"/>
                <a:ext cx="36065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113;p41"/>
          <p:cNvSpPr/>
          <p:nvPr/>
        </p:nvSpPr>
        <p:spPr>
          <a:xfrm>
            <a:off x="302775" y="182881"/>
            <a:ext cx="654655" cy="55685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91;p41"/>
          <p:cNvSpPr/>
          <p:nvPr/>
        </p:nvSpPr>
        <p:spPr>
          <a:xfrm>
            <a:off x="10880549" y="79887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99;p41"/>
          <p:cNvSpPr/>
          <p:nvPr/>
        </p:nvSpPr>
        <p:spPr>
          <a:xfrm>
            <a:off x="10048797" y="605805"/>
            <a:ext cx="714120" cy="494051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00;p41"/>
          <p:cNvSpPr/>
          <p:nvPr/>
        </p:nvSpPr>
        <p:spPr>
          <a:xfrm>
            <a:off x="10407139" y="15942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9;p41"/>
          <p:cNvSpPr/>
          <p:nvPr/>
        </p:nvSpPr>
        <p:spPr>
          <a:xfrm>
            <a:off x="957430" y="5243748"/>
            <a:ext cx="699247" cy="70730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0;p41"/>
          <p:cNvSpPr/>
          <p:nvPr/>
        </p:nvSpPr>
        <p:spPr>
          <a:xfrm>
            <a:off x="1730922" y="5774309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51;p41"/>
          <p:cNvSpPr/>
          <p:nvPr/>
        </p:nvSpPr>
        <p:spPr>
          <a:xfrm>
            <a:off x="415480" y="5951050"/>
            <a:ext cx="398892" cy="5488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9;p41"/>
          <p:cNvSpPr/>
          <p:nvPr/>
        </p:nvSpPr>
        <p:spPr>
          <a:xfrm rot="4504159">
            <a:off x="456210" y="4819220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07;p41"/>
          <p:cNvSpPr/>
          <p:nvPr/>
        </p:nvSpPr>
        <p:spPr>
          <a:xfrm>
            <a:off x="1588180" y="4844473"/>
            <a:ext cx="169387" cy="16460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7;p41"/>
          <p:cNvSpPr/>
          <p:nvPr/>
        </p:nvSpPr>
        <p:spPr>
          <a:xfrm>
            <a:off x="1672874" y="5083427"/>
            <a:ext cx="322489" cy="3206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96;p41"/>
          <p:cNvSpPr/>
          <p:nvPr/>
        </p:nvSpPr>
        <p:spPr>
          <a:xfrm>
            <a:off x="10880549" y="667407"/>
            <a:ext cx="662405" cy="449906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863937" y="3764311"/>
                <a:ext cx="23453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1962+3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937" y="3764311"/>
                <a:ext cx="234532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919515" y="4400821"/>
                <a:ext cx="16291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1965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515" y="4400821"/>
                <a:ext cx="1629164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8492" y="3794797"/>
                <a:ext cx="17189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1 206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92" y="3794797"/>
                <a:ext cx="1718932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4162484" y="1721640"/>
                <a:ext cx="2978306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484" y="1721640"/>
                <a:ext cx="2978306" cy="502517"/>
              </a:xfrm>
              <a:prstGeom prst="rect">
                <a:avLst/>
              </a:prstGeom>
              <a:blipFill rotWithShape="1">
                <a:blip r:embed="rId14"/>
                <a:stretch>
                  <a:fillRect l="-5328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150639" y="3719491"/>
                <a:ext cx="9462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39" y="3719491"/>
                <a:ext cx="946285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0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30" grpId="0"/>
      <p:bldP spid="31" grpId="0"/>
      <p:bldP spid="28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33"/>
            <a:ext cx="6530797" cy="104413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3200" dirty="0">
              <a:solidFill>
                <a:srgbClr val="2404AA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80523" y="1311046"/>
                <a:ext cx="4689770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2−6.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8−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+18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23" y="1311046"/>
                <a:ext cx="4689770" cy="502517"/>
              </a:xfrm>
              <a:prstGeom prst="rect">
                <a:avLst/>
              </a:prstGeom>
              <a:blipFill rotWithShape="1">
                <a:blip r:embed="rId3"/>
                <a:stretch>
                  <a:fillRect l="-3381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7602" y="1867341"/>
                <a:ext cx="42716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32−6.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8−8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+18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02" y="1867341"/>
                <a:ext cx="427161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88705" y="3637136"/>
                <a:ext cx="21176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32+18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05" y="3637136"/>
                <a:ext cx="211769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88705" y="4221911"/>
                <a:ext cx="11739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05" y="4221911"/>
                <a:ext cx="117391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6736248" y="1310924"/>
                <a:ext cx="5455752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(3.5−9)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(1+2.3)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248" y="1310924"/>
                <a:ext cx="5455752" cy="502517"/>
              </a:xfrm>
              <a:prstGeom prst="rect">
                <a:avLst/>
              </a:prstGeom>
              <a:blipFill rotWithShape="1">
                <a:blip r:embed="rId7"/>
                <a:stretch>
                  <a:fillRect l="-2793" t="-25610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14263" y="1964041"/>
                <a:ext cx="47712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(15−9)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(1+6)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263" y="1964041"/>
                <a:ext cx="477124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99099" y="2706329"/>
                <a:ext cx="2613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99" y="2706329"/>
                <a:ext cx="2613985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113;p41"/>
          <p:cNvSpPr/>
          <p:nvPr/>
        </p:nvSpPr>
        <p:spPr>
          <a:xfrm>
            <a:off x="302775" y="182881"/>
            <a:ext cx="654655" cy="55685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91;p41"/>
          <p:cNvSpPr/>
          <p:nvPr/>
        </p:nvSpPr>
        <p:spPr>
          <a:xfrm>
            <a:off x="10880549" y="79887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99;p41"/>
          <p:cNvSpPr/>
          <p:nvPr/>
        </p:nvSpPr>
        <p:spPr>
          <a:xfrm>
            <a:off x="10048797" y="605805"/>
            <a:ext cx="714120" cy="494051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00;p41"/>
          <p:cNvSpPr/>
          <p:nvPr/>
        </p:nvSpPr>
        <p:spPr>
          <a:xfrm>
            <a:off x="10407139" y="15942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9;p41"/>
          <p:cNvSpPr/>
          <p:nvPr/>
        </p:nvSpPr>
        <p:spPr>
          <a:xfrm>
            <a:off x="709996" y="5523456"/>
            <a:ext cx="699247" cy="70730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0;p41"/>
          <p:cNvSpPr/>
          <p:nvPr/>
        </p:nvSpPr>
        <p:spPr>
          <a:xfrm>
            <a:off x="1483488" y="6054017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51;p41"/>
          <p:cNvSpPr/>
          <p:nvPr/>
        </p:nvSpPr>
        <p:spPr>
          <a:xfrm>
            <a:off x="168046" y="6230758"/>
            <a:ext cx="398892" cy="5488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9;p41"/>
          <p:cNvSpPr/>
          <p:nvPr/>
        </p:nvSpPr>
        <p:spPr>
          <a:xfrm rot="4504159">
            <a:off x="208776" y="5098928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7;p41"/>
          <p:cNvSpPr/>
          <p:nvPr/>
        </p:nvSpPr>
        <p:spPr>
          <a:xfrm>
            <a:off x="1425440" y="5363135"/>
            <a:ext cx="322489" cy="3206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96;p41"/>
          <p:cNvSpPr/>
          <p:nvPr/>
        </p:nvSpPr>
        <p:spPr>
          <a:xfrm>
            <a:off x="10880549" y="667407"/>
            <a:ext cx="662405" cy="449906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22403" y="3321323"/>
                <a:ext cx="28855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216.49+16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03" y="3321323"/>
                <a:ext cx="288553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844930" y="3979867"/>
                <a:ext cx="25729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1084+16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0" y="3979867"/>
                <a:ext cx="2572948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7296" y="3063253"/>
                <a:ext cx="2833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32−0+18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96" y="3063253"/>
                <a:ext cx="283385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877981" y="4690224"/>
                <a:ext cx="18567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10600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981" y="4690224"/>
                <a:ext cx="1856790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59007" y="2453904"/>
                <a:ext cx="32148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32−6. 0+18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7" y="2453904"/>
                <a:ext cx="3214854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5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30" grpId="0"/>
      <p:bldP spid="31" grpId="0"/>
      <p:bldP spid="28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33"/>
            <a:ext cx="6006729" cy="86125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3200" dirty="0">
              <a:solidFill>
                <a:srgbClr val="2404AA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50203" y="1311046"/>
                <a:ext cx="4689770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9 234:[3.3.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03" y="1311046"/>
                <a:ext cx="4689770" cy="502517"/>
              </a:xfrm>
              <a:prstGeom prst="rect">
                <a:avLst/>
              </a:prstGeom>
              <a:blipFill rotWithShape="1">
                <a:blip r:embed="rId3"/>
                <a:stretch>
                  <a:fillRect l="-3247" t="-25301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7282" y="1867341"/>
                <a:ext cx="46181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9 234:[3.3.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1+512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2" y="1867341"/>
                <a:ext cx="461812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8385" y="3637136"/>
                <a:ext cx="28068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9 224:4617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5" y="3637136"/>
                <a:ext cx="280685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8385" y="4221911"/>
                <a:ext cx="9462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5" y="4221911"/>
                <a:ext cx="94628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357300" y="1310924"/>
                <a:ext cx="6895652" cy="502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76−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2.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itchFamily="34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31−2.3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+3.25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00" y="1310924"/>
                <a:ext cx="6895652" cy="502517"/>
              </a:xfrm>
              <a:prstGeom prst="rect">
                <a:avLst/>
              </a:prstGeom>
              <a:blipFill rotWithShape="1">
                <a:blip r:embed="rId7"/>
                <a:stretch>
                  <a:fillRect l="-2299" t="-25610" b="-4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69513" y="1824187"/>
                <a:ext cx="65903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76−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2.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2.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31−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6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+3.25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13" y="1824187"/>
                <a:ext cx="659033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54349" y="2448137"/>
                <a:ext cx="5533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76−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  <m:t>2.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  <m:t>2.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Arial" pitchFamily="34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Arial" pitchFamily="34" charset="0"/>
                                </a:rPr>
                                <m:t>25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+3.25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49" y="2448137"/>
                <a:ext cx="553356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113;p41"/>
          <p:cNvSpPr/>
          <p:nvPr/>
        </p:nvSpPr>
        <p:spPr>
          <a:xfrm>
            <a:off x="302775" y="182881"/>
            <a:ext cx="654655" cy="55685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91;p41"/>
          <p:cNvSpPr/>
          <p:nvPr/>
        </p:nvSpPr>
        <p:spPr>
          <a:xfrm>
            <a:off x="10880549" y="79887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99;p41"/>
          <p:cNvSpPr/>
          <p:nvPr/>
        </p:nvSpPr>
        <p:spPr>
          <a:xfrm>
            <a:off x="10048797" y="605805"/>
            <a:ext cx="714120" cy="494051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00;p41"/>
          <p:cNvSpPr/>
          <p:nvPr/>
        </p:nvSpPr>
        <p:spPr>
          <a:xfrm>
            <a:off x="10407139" y="15942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9;p41"/>
          <p:cNvSpPr/>
          <p:nvPr/>
        </p:nvSpPr>
        <p:spPr>
          <a:xfrm>
            <a:off x="709996" y="5523456"/>
            <a:ext cx="699247" cy="70730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0;p41"/>
          <p:cNvSpPr/>
          <p:nvPr/>
        </p:nvSpPr>
        <p:spPr>
          <a:xfrm>
            <a:off x="1483488" y="6054017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51;p41"/>
          <p:cNvSpPr/>
          <p:nvPr/>
        </p:nvSpPr>
        <p:spPr>
          <a:xfrm>
            <a:off x="168046" y="6230758"/>
            <a:ext cx="398892" cy="5488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9;p41"/>
          <p:cNvSpPr/>
          <p:nvPr/>
        </p:nvSpPr>
        <p:spPr>
          <a:xfrm rot="4504159">
            <a:off x="208776" y="5098928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7;p41"/>
          <p:cNvSpPr/>
          <p:nvPr/>
        </p:nvSpPr>
        <p:spPr>
          <a:xfrm>
            <a:off x="1425440" y="5363135"/>
            <a:ext cx="322489" cy="3206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96;p41"/>
          <p:cNvSpPr/>
          <p:nvPr/>
        </p:nvSpPr>
        <p:spPr>
          <a:xfrm>
            <a:off x="10880549" y="667407"/>
            <a:ext cx="662405" cy="449906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66895" y="3084647"/>
                <a:ext cx="557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76−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  <m:t>2.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  <m:t>2.</m:t>
                              </m:r>
                              <m:r>
                                <a:rPr lang="en-US" sz="3200" i="1" smtClean="0">
                                  <a:latin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Arial" pitchFamily="34" charset="0"/>
                                </a:rPr>
                                <m:t>25</m:t>
                              </m:r>
                              <m: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  <m:t>−25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+3.25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95" y="3084647"/>
                <a:ext cx="557101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489422" y="3732433"/>
                <a:ext cx="51900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76−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  <m:t>2.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  <m:t>5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Arial" pitchFamily="34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latin typeface="Cambria Math"/>
                                  <a:cs typeface="Arial" pitchFamily="34" charset="0"/>
                                </a:rPr>
                                <m:t>−25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+3.25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22" y="3732433"/>
                <a:ext cx="519001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6976" y="3063253"/>
                <a:ext cx="31792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9 224: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9.513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6" y="3063253"/>
                <a:ext cx="3179204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11715" y="4324452"/>
                <a:ext cx="39801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76−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  <m:t>2.</m:t>
                          </m:r>
                          <m:r>
                            <a:rPr lang="en-US" sz="3200" b="0" i="1" smtClean="0">
                              <a:latin typeface="Cambria Math"/>
                              <a:cs typeface="Arial" pitchFamily="34" charset="0"/>
                            </a:rPr>
                            <m:t>25</m:t>
                          </m:r>
                          <m:r>
                            <a:rPr lang="en-US" sz="3200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+3.25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715" y="4324452"/>
                <a:ext cx="3980192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687" y="2453904"/>
                <a:ext cx="34917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9 224: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3.3.513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87" y="2453904"/>
                <a:ext cx="3491790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513503" y="4874898"/>
                <a:ext cx="32600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76−</m:t>
                      </m:r>
                      <m:r>
                        <a:rPr lang="en-US" sz="3200" b="0" i="1" smtClean="0">
                          <a:latin typeface="Cambria Math"/>
                          <a:cs typeface="Arial" pitchFamily="34" charset="0"/>
                        </a:rPr>
                        <m:t>50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+3.25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503" y="4874898"/>
                <a:ext cx="3260060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36807" y="5350038"/>
                <a:ext cx="29474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76−</m:t>
                      </m:r>
                      <m:r>
                        <a:rPr lang="en-US" sz="3200" b="0" i="1" smtClean="0">
                          <a:latin typeface="Cambria Math"/>
                          <a:cs typeface="Arial" pitchFamily="34" charset="0"/>
                        </a:rPr>
                        <m:t>50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3200" b="0" i="0" smtClean="0">
                          <a:latin typeface="Cambria Math"/>
                          <a:cs typeface="Arial" pitchFamily="34" charset="0"/>
                        </a:rPr>
                        <m:t>75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807" y="5350038"/>
                <a:ext cx="2947474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17079" y="5782146"/>
                <a:ext cx="2003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  <a:cs typeface="Arial" pitchFamily="34" charset="0"/>
                        </a:rPr>
                        <m:t>2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6+</m:t>
                      </m:r>
                      <m:r>
                        <a:rPr lang="en-US" sz="3200" b="0" i="0" smtClean="0">
                          <a:latin typeface="Cambria Math"/>
                          <a:cs typeface="Arial" pitchFamily="34" charset="0"/>
                        </a:rPr>
                        <m:t>75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079" y="5782146"/>
                <a:ext cx="2003690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06321" y="6180192"/>
                <a:ext cx="12875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Cambria Math"/>
                          <a:cs typeface="Arial" pitchFamily="34" charset="0"/>
                        </a:rPr>
                        <m:t>101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21" y="6180192"/>
                <a:ext cx="1287532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30" grpId="0"/>
      <p:bldP spid="31" grpId="0"/>
      <p:bldP spid="28" grpId="0"/>
      <p:bldP spid="33" grpId="0"/>
      <p:bldP spid="34" grpId="0"/>
      <p:bldP spid="26" grpId="0"/>
      <p:bldP spid="32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5911" y="106933"/>
                <a:ext cx="11661289" cy="1645191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Bài 6: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2404A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cm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lá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30 000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lỗ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khí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tổng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lỗ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khí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chiếc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lá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tích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lần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lượt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2404A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cm</m:t>
                        </m:r>
                      </m:e>
                      <m:sup>
                        <m:r>
                          <a:rPr lang="en-US" sz="3200" b="0" i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3200" dirty="0" smtClean="0">
                    <a:solidFill>
                      <a:srgbClr val="2404AA"/>
                    </a:solidFill>
                    <a:latin typeface="Arial" pitchFamily="34" charset="0"/>
                    <a:cs typeface="Arial" pitchFamily="34" charset="0"/>
                  </a:rPr>
                  <a:t>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2404AA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cm</m:t>
                        </m:r>
                      </m:e>
                      <m:sup>
                        <m:r>
                          <a:rPr lang="en-US" sz="3200" b="0" i="0">
                            <a:solidFill>
                              <a:srgbClr val="2404AA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2404AA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2404A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911" y="106933"/>
                <a:ext cx="11661289" cy="1645191"/>
              </a:xfrm>
              <a:blipFill rotWithShape="1">
                <a:blip r:embed="rId3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149;p41"/>
          <p:cNvSpPr/>
          <p:nvPr/>
        </p:nvSpPr>
        <p:spPr>
          <a:xfrm>
            <a:off x="957430" y="5243748"/>
            <a:ext cx="699247" cy="70730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0;p41"/>
          <p:cNvSpPr/>
          <p:nvPr/>
        </p:nvSpPr>
        <p:spPr>
          <a:xfrm>
            <a:off x="1635870" y="5934836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51;p41"/>
          <p:cNvSpPr/>
          <p:nvPr/>
        </p:nvSpPr>
        <p:spPr>
          <a:xfrm>
            <a:off x="415480" y="5951050"/>
            <a:ext cx="398892" cy="5488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9;p41"/>
          <p:cNvSpPr/>
          <p:nvPr/>
        </p:nvSpPr>
        <p:spPr>
          <a:xfrm rot="4504159">
            <a:off x="456210" y="4819220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07;p41"/>
          <p:cNvSpPr/>
          <p:nvPr/>
        </p:nvSpPr>
        <p:spPr>
          <a:xfrm>
            <a:off x="2090415" y="5123241"/>
            <a:ext cx="169387" cy="16460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7;p41"/>
          <p:cNvSpPr/>
          <p:nvPr/>
        </p:nvSpPr>
        <p:spPr>
          <a:xfrm>
            <a:off x="1672874" y="5083427"/>
            <a:ext cx="322489" cy="3206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17750" y="2108499"/>
            <a:ext cx="6960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giải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(7+15).30 000 = 660 000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Google Shape;7063;p53"/>
          <p:cNvSpPr/>
          <p:nvPr/>
        </p:nvSpPr>
        <p:spPr>
          <a:xfrm>
            <a:off x="405381" y="1625277"/>
            <a:ext cx="1504112" cy="2464012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063;p53"/>
          <p:cNvSpPr/>
          <p:nvPr/>
        </p:nvSpPr>
        <p:spPr>
          <a:xfrm>
            <a:off x="1873789" y="1675812"/>
            <a:ext cx="2052752" cy="2799369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1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0" y="2103271"/>
            <a:ext cx="3102270" cy="3102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1" y="106933"/>
            <a:ext cx="11661289" cy="1645191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7: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phông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125 000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; 3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soóc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95 000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; 5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17 000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100 000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3200" dirty="0" smtClean="0">
                <a:solidFill>
                  <a:srgbClr val="2404AA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2404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Google Shape;1149;p41"/>
          <p:cNvSpPr/>
          <p:nvPr/>
        </p:nvSpPr>
        <p:spPr>
          <a:xfrm>
            <a:off x="957430" y="5243748"/>
            <a:ext cx="699247" cy="70730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0;p41"/>
          <p:cNvSpPr/>
          <p:nvPr/>
        </p:nvSpPr>
        <p:spPr>
          <a:xfrm>
            <a:off x="1635870" y="5934836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51;p41"/>
          <p:cNvSpPr/>
          <p:nvPr/>
        </p:nvSpPr>
        <p:spPr>
          <a:xfrm>
            <a:off x="415480" y="5951050"/>
            <a:ext cx="398892" cy="5488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9;p41"/>
          <p:cNvSpPr/>
          <p:nvPr/>
        </p:nvSpPr>
        <p:spPr>
          <a:xfrm rot="4504159">
            <a:off x="456210" y="4819220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07;p41"/>
          <p:cNvSpPr/>
          <p:nvPr/>
        </p:nvSpPr>
        <p:spPr>
          <a:xfrm>
            <a:off x="2090415" y="5123241"/>
            <a:ext cx="169387" cy="16460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7;p41"/>
          <p:cNvSpPr/>
          <p:nvPr/>
        </p:nvSpPr>
        <p:spPr>
          <a:xfrm>
            <a:off x="1672874" y="5083427"/>
            <a:ext cx="322489" cy="3206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7750" y="2108499"/>
                <a:ext cx="8530815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giải</a:t>
                </a:r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tiền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anh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Sơn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mua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hàng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itchFamily="34" charset="0"/>
                      </a:rPr>
                      <m:t>2.125 000+3.95 000+5.17 000=620 000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đồng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tiền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anh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Sơn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phải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trả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thêm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itchFamily="34" charset="0"/>
                      </a:rPr>
                      <m:t>620 000−200 000=420 000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đồng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750" y="2108499"/>
                <a:ext cx="8530815" cy="3323987"/>
              </a:xfrm>
              <a:prstGeom prst="rect">
                <a:avLst/>
              </a:prstGeom>
              <a:blipFill rotWithShape="1">
                <a:blip r:embed="rId4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9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8;9 /29/SGK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ĐI CHỢ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520"/>
            <a:ext cx="12428498" cy="921158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1687" y="498070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ĐI CHỢ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7162" y="2039489"/>
            <a:ext cx="8064117" cy="3597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    Con đi chợ mua đồ để nấu một bữa ăn, số tiền con có là 180 nghìn đồng. Biết các con mua: 1 miếng thịt giá 35 nghìn đồng, 1 con cá giá 50 nghìn đồng và 2 bó rau cải, mỗi bó giá 5 nghìn đồng. Con hãy viết phép tính để tính số tiền còn thừa, con còn lại bao nhiêu tiền sau khi mua các thực phẩm trên?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Thịt Nạc Vai Giá S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9038">
            <a:off x="523308" y="3653957"/>
            <a:ext cx="1241165" cy="9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Callout 7"/>
          <p:cNvSpPr/>
          <p:nvPr/>
        </p:nvSpPr>
        <p:spPr>
          <a:xfrm>
            <a:off x="835120" y="6230362"/>
            <a:ext cx="1057416" cy="105987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35 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Cá Chép Giòn - 100% tươi sống, giá tốt tại Hà Nội | BHFood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394">
            <a:off x="345146" y="4906298"/>
            <a:ext cx="1550969" cy="9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Callout 9"/>
          <p:cNvSpPr/>
          <p:nvPr/>
        </p:nvSpPr>
        <p:spPr>
          <a:xfrm>
            <a:off x="4219776" y="6063253"/>
            <a:ext cx="990600" cy="10598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50 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Cải bó xôi - gói 250gr | 3sachfood_o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7" y="1846377"/>
            <a:ext cx="2048935" cy="13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Callout 11"/>
          <p:cNvSpPr/>
          <p:nvPr/>
        </p:nvSpPr>
        <p:spPr>
          <a:xfrm>
            <a:off x="9444624" y="6230361"/>
            <a:ext cx="990600" cy="10598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k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35200" y="1701800"/>
            <a:ext cx="8229600" cy="3454400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200" y="2021181"/>
            <a:ext cx="7264400" cy="2830219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71539" y="2635624"/>
            <a:ext cx="579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5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2951784"/>
            <a:ext cx="8941582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8" y="3135218"/>
            <a:ext cx="7597498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biểu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thức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dấu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ngoặc</a:t>
            </a:r>
            <a:endParaRPr lang="en-US" sz="28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cộng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trừ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(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hoặc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chia)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052792" y="4878097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5426536" y="4872305"/>
            <a:ext cx="3222102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996519" y="5761368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5394261" y="5762196"/>
            <a:ext cx="3362464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chia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2C233-CCB8-416C-A4D2-B6F6107C7B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9E91B55A-8317-485F-B493-B852C56DD2BF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8B69B7A7-2DCD-4FA1-9EE4-CDAE036C1551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7CF36AC4-609B-4F2B-AC90-ABD9778C61F2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1D07E247-F2BE-4AC6-96CA-0A467E9B3763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05479" y="4599293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8" name="Picture 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0B3F91F6-7279-41DA-89E7-24F3DD7F56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0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56035" y="942994"/>
            <a:ext cx="9652307" cy="5737505"/>
            <a:chOff x="1268815" y="-1200173"/>
            <a:chExt cx="8899873" cy="4907621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268815" y="-1200173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284069" y="359309"/>
              <a:ext cx="8884619" cy="3348139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780250" y="1174465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biểu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thức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dấu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ngoặc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</a:t>
            </a:r>
            <a:endParaRPr lang="en-US" sz="28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190501" y="3089962"/>
            <a:ext cx="2918930" cy="1421861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Lũy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thừa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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Cộng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trừ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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Nhân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chia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1269401" y="4873954"/>
            <a:ext cx="2840030" cy="1322457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Cộng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trừ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  <a:endParaRPr lang="en-US" sz="28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  <a:sym typeface="Symbol"/>
            </a:endParaRPr>
          </a:p>
          <a:p>
            <a:pPr marL="457200" indent="-457200" algn="just">
              <a:lnSpc>
                <a:spcPct val="125000"/>
              </a:lnSpc>
              <a:buFont typeface="Symbol"/>
              <a:buChar char="®"/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Nhân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chia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25000"/>
              </a:lnSpc>
              <a:buFont typeface="Symbol"/>
              <a:buChar char="®"/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Lũy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thừa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5979567" y="3014656"/>
            <a:ext cx="2766403" cy="1398942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Lũy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thừa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25000"/>
              </a:lnSpc>
              <a:buFont typeface="Symbol"/>
              <a:buChar char="®"/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Nhân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chia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  <a:endParaRPr lang="en-US" sz="2800" b="1" dirty="0" smtClean="0">
              <a:latin typeface="Arial" pitchFamily="34" charset="0"/>
              <a:ea typeface="Tahoma" panose="020B0604030504040204" pitchFamily="34" charset="0"/>
              <a:cs typeface="Arial" pitchFamily="34" charset="0"/>
              <a:sym typeface="Symbol"/>
            </a:endParaRPr>
          </a:p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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Cộng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trừ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6176809" y="4863196"/>
            <a:ext cx="2397035" cy="1331653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Nhân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chia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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Cộng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trừ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 </a:t>
            </a:r>
          </a:p>
          <a:p>
            <a:pPr marL="457200" indent="-457200" algn="just">
              <a:lnSpc>
                <a:spcPct val="125000"/>
              </a:lnSpc>
              <a:buFont typeface="Symbol"/>
              <a:buChar char="®"/>
            </a:pP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Lũy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thừa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508" y="593330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C0974EC8-EB07-4168-8570-594B38776A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8958" y="68946"/>
            <a:ext cx="2713042" cy="2656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586BE3-ECEB-47A2-9946-2291AB9298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" action="ppaction://noaction"/>
            <a:extLst>
              <a:ext uri="{FF2B5EF4-FFF2-40B4-BE49-F238E27FC236}">
                <a16:creationId xmlns:a16="http://schemas.microsoft.com/office/drawing/2014/main" id="{620563D4-D516-4DDD-816E-8579047BF6FE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 1</a:t>
            </a:r>
          </a:p>
        </p:txBody>
      </p:sp>
      <p:sp>
        <p:nvSpPr>
          <p:cNvPr id="34" name="Rectangle 33">
            <a:hlinkClick r:id="" action="ppaction://noaction"/>
            <a:extLst>
              <a:ext uri="{FF2B5EF4-FFF2-40B4-BE49-F238E27FC236}">
                <a16:creationId xmlns:a16="http://schemas.microsoft.com/office/drawing/2014/main" id="{5E516ED1-9CF8-4BF5-8709-69FF9F8E39A3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AED3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 2</a:t>
            </a:r>
          </a:p>
        </p:txBody>
      </p:sp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id="{4122F209-2247-4A4E-B865-14E17194DC77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 3</a:t>
            </a:r>
          </a:p>
        </p:txBody>
      </p:sp>
      <p:sp>
        <p:nvSpPr>
          <p:cNvPr id="36" name="Rectangle 35">
            <a:hlinkClick r:id="" action="ppaction://noaction"/>
            <a:extLst>
              <a:ext uri="{FF2B5EF4-FFF2-40B4-BE49-F238E27FC236}">
                <a16:creationId xmlns:a16="http://schemas.microsoft.com/office/drawing/2014/main" id="{3F402FE5-C810-4457-A8A6-390E114D837C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8904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2919126"/>
            <a:ext cx="9635770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7" y="3135218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Thứ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tự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hiện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phép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tính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biểu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thức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dấu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ngoặc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246435" y="4878097"/>
            <a:ext cx="2432687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( ) 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 { } [ ]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/>
              <p:nvPr/>
            </p:nvSpPr>
            <p:spPr>
              <a:xfrm>
                <a:off x="5932162" y="4840031"/>
                <a:ext cx="2824564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:r>
                  <a:rPr lang="en-US" sz="2800" b="1" dirty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[</a:t>
                </a:r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]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  <a:sym typeface="Symbol"/>
                      </a:rPr>
                      <m:t>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( ) </m:t>
                    </m:r>
                    <m:r>
                      <m:rPr>
                        <m:nor/>
                      </m:rPr>
                      <a:rPr lang="en-US" sz="2800" b="1" dirty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  <a:sym typeface="Symbol"/>
                      </a:rPr>
                      <m:t>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{ }</a:t>
                </a:r>
                <a:endParaRPr lang="en-US" sz="2800" b="1" dirty="0"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D286A7-C544-435B-8936-BFA035CE7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162" y="4840031"/>
                <a:ext cx="2824564" cy="608298"/>
              </a:xfrm>
              <a:prstGeom prst="rect">
                <a:avLst/>
              </a:prstGeom>
              <a:blipFill rotWithShape="1">
                <a:blip r:embed="rId7"/>
                <a:stretch>
                  <a:fillRect l="-4320" t="-2000" b="-2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5906945" y="5764648"/>
            <a:ext cx="2688415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( ) </a:t>
            </a:r>
            <a:r>
              <a:rPr lang="en-US" sz="2800" b="1" dirty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 </a:t>
            </a: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  <a:sym typeface="Symbol"/>
              </a:rPr>
              <a:t>[ ]  { }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/>
              <p:nvPr/>
            </p:nvSpPr>
            <p:spPr>
              <a:xfrm>
                <a:off x="1284875" y="5764648"/>
                <a:ext cx="2394248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  <a:sym typeface="Symbol"/>
                      </a:rPr>
                      <m:t>{ } [ ]</m:t>
                    </m:r>
                  </m:oMath>
                </a14:m>
                <a:r>
                  <a:rPr lang="en-US" sz="2800" b="1" dirty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  <a:sym typeface="Symbol"/>
                      </a:rPr>
                      <m:t> 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( )</a:t>
                </a:r>
                <a:endParaRPr lang="en-US" sz="2800" b="1" dirty="0"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3EC2F4-EBBA-42F3-9CEB-93CB1CAB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875" y="5764648"/>
                <a:ext cx="2394248" cy="608298"/>
              </a:xfrm>
              <a:prstGeom prst="rect">
                <a:avLst/>
              </a:prstGeom>
              <a:blipFill rotWithShape="1">
                <a:blip r:embed="rId8"/>
                <a:stretch>
                  <a:fillRect t="-3030" b="-212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C01D58F9-D1F8-4DE4-B7CA-C72BCE1795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464AD-41AE-4C38-A501-DACBE37B6AC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" action="ppaction://noaction"/>
            <a:extLst>
              <a:ext uri="{FF2B5EF4-FFF2-40B4-BE49-F238E27FC236}">
                <a16:creationId xmlns:a16="http://schemas.microsoft.com/office/drawing/2014/main" id="{9AC5DAA1-D054-4EA2-8E33-72724894C5AB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 1</a:t>
            </a:r>
          </a:p>
        </p:txBody>
      </p:sp>
      <p:sp>
        <p:nvSpPr>
          <p:cNvPr id="34" name="Rectangle 33">
            <a:hlinkClick r:id="" action="ppaction://noaction"/>
            <a:extLst>
              <a:ext uri="{FF2B5EF4-FFF2-40B4-BE49-F238E27FC236}">
                <a16:creationId xmlns:a16="http://schemas.microsoft.com/office/drawing/2014/main" id="{49E4CE87-5EFE-452B-932F-03741B25706B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 2</a:t>
            </a:r>
          </a:p>
        </p:txBody>
      </p:sp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id="{7EC8AFFF-D435-4478-82D1-209020B964BA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AED3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AED3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3</a:t>
            </a:r>
          </a:p>
        </p:txBody>
      </p:sp>
      <p:sp>
        <p:nvSpPr>
          <p:cNvPr id="36" name="Rectangle 35">
            <a:hlinkClick r:id="" action="ppaction://noaction"/>
            <a:extLst>
              <a:ext uri="{FF2B5EF4-FFF2-40B4-BE49-F238E27FC236}">
                <a16:creationId xmlns:a16="http://schemas.microsoft.com/office/drawing/2014/main" id="{DDA29C8C-94F7-4926-B657-11FA7DB9BE65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94646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47511D-CF1D-4646-B8B0-2C9649107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955" y="377472"/>
            <a:ext cx="2892462" cy="2273609"/>
          </a:xfrm>
          <a:prstGeom prst="rect">
            <a:avLst/>
          </a:prstGeom>
        </p:spPr>
      </p:pic>
      <p:pic>
        <p:nvPicPr>
          <p:cNvPr id="34" name="Picture 33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B165626A-B33B-4F73-B054-3268989DA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955" y="186015"/>
            <a:ext cx="2713042" cy="26565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C7F825-9030-4692-B0BA-A764D4F88F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1" name="Rectangle 30">
            <a:hlinkClick r:id="" action="ppaction://noaction"/>
            <a:extLst>
              <a:ext uri="{FF2B5EF4-FFF2-40B4-BE49-F238E27FC236}">
                <a16:creationId xmlns:a16="http://schemas.microsoft.com/office/drawing/2014/main" id="{F5550DAA-C30B-4E44-98CF-4F5DB9DF47D4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id="{81227AD9-BC5A-485B-9424-99CBBD537F66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6" name="Rectangle 35">
            <a:hlinkClick r:id="" action="ppaction://noaction"/>
            <a:extLst>
              <a:ext uri="{FF2B5EF4-FFF2-40B4-BE49-F238E27FC236}">
                <a16:creationId xmlns:a16="http://schemas.microsoft.com/office/drawing/2014/main" id="{79E09E7F-E350-417A-B671-BC5E9F13F307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37" name="Rectangle 36">
            <a:hlinkClick r:id="" action="ppaction://noaction"/>
            <a:extLst>
              <a:ext uri="{FF2B5EF4-FFF2-40B4-BE49-F238E27FC236}">
                <a16:creationId xmlns:a16="http://schemas.microsoft.com/office/drawing/2014/main" id="{A18D4A07-D8E7-4996-B346-9C9F7803A39C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2919126"/>
            <a:ext cx="9635770" cy="3698546"/>
            <a:chOff x="1432860" y="490127"/>
            <a:chExt cx="8884620" cy="3163580"/>
          </a:xfrm>
          <a:blipFill dpi="0" rotWithShape="1">
            <a:blip r:embed="rId9"/>
            <a:srcRect/>
            <a:tile tx="0" ty="-57150" sx="100000" sy="100000" flip="none" algn="tl"/>
          </a:blipFill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DAEECCB-41B1-4C54-B558-0EF73EDB00C0}"/>
                  </a:ext>
                </a:extLst>
              </p:cNvPr>
              <p:cNvSpPr/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Kết </a:t>
                </a:r>
                <a:r>
                  <a:rPr lang="en-US" sz="2800" b="1" dirty="0" err="1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quả</a:t>
                </a:r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của</a:t>
                </a:r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biểu</a:t>
                </a:r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thức</a:t>
                </a:r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Tahoma" panose="020B0604030504040204" pitchFamily="34" charset="0"/>
                        <a:cs typeface="Arial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Tahoma" panose="020B0604030504040204" pitchFamily="34" charset="0"/>
                        <a:cs typeface="Arial" pitchFamily="34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ea typeface="Tahoma" panose="020B0604030504040204" pitchFamily="34" charset="0"/>
                                <a:cs typeface="Arial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ea typeface="Tahoma" panose="020B0604030504040204" pitchFamily="34" charset="0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  <a:ea typeface="Tahoma" panose="020B0604030504040204" pitchFamily="34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Tahoma" panose="020B0604030504040204" pitchFamily="34" charset="0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Tahoma" panose="020B0604030504040204" pitchFamily="34" charset="0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Tahoma" panose="020B0604030504040204" pitchFamily="34" charset="0"/>
                            <a:cs typeface="Arial" pitchFamily="34" charset="0"/>
                          </a:rPr>
                          <m:t>𝟐𝟎𝟐𝟏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Tahoma" panose="020B0604030504040204" pitchFamily="34" charset="0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là</a:t>
                </a:r>
                <a:r>
                  <a:rPr lang="en-US" sz="2800" b="1" dirty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0DAEECCB-41B1-4C54-B558-0EF73EDB0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blipFill rotWithShape="1">
                <a:blip r:embed="rId17"/>
                <a:stretch>
                  <a:fillRect l="-1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246435" y="4878097"/>
            <a:ext cx="2432687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46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5932162" y="4840031"/>
            <a:ext cx="2824564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47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5906945" y="5764648"/>
            <a:ext cx="2688415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2047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1284875" y="5764648"/>
            <a:ext cx="2394248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8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2046</a:t>
            </a:r>
            <a:endParaRPr lang="en-US" sz="28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72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38435" y="67094"/>
            <a:ext cx="729674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 GHÉP HÌNH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605871" y="3598431"/>
            <a:ext cx="3200400" cy="1901825"/>
            <a:chOff x="4419601" y="3623336"/>
            <a:chExt cx="2400300" cy="1900779"/>
          </a:xfrm>
          <a:solidFill>
            <a:srgbClr val="F82610"/>
          </a:solidFill>
        </p:grpSpPr>
        <p:sp>
          <p:nvSpPr>
            <p:cNvPr id="13" name="Isosceles Triangle 12"/>
            <p:cNvSpPr/>
            <p:nvPr/>
          </p:nvSpPr>
          <p:spPr>
            <a:xfrm>
              <a:off x="4419601" y="3623336"/>
              <a:ext cx="2400300" cy="190077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TextBox 19"/>
            <p:cNvSpPr txBox="1">
              <a:spLocks noChangeArrowheads="1"/>
            </p:cNvSpPr>
            <p:nvPr/>
          </p:nvSpPr>
          <p:spPr bwMode="auto">
            <a:xfrm rot="3131099">
              <a:off x="5432582" y="4466397"/>
              <a:ext cx="1054458" cy="3924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cs typeface="Arial" pitchFamily="34" charset="0"/>
                </a:rPr>
                <a:t>12</a:t>
              </a:r>
              <a:endParaRPr lang="en-US" altLang="en-US" sz="2800" dirty="0">
                <a:cs typeface="Arial" pitchFamily="34" charset="0"/>
              </a:endParaRPr>
            </a:p>
          </p:txBody>
        </p:sp>
        <p:sp>
          <p:nvSpPr>
            <p:cNvPr id="5145" name="TextBox 21"/>
            <p:cNvSpPr txBox="1">
              <a:spLocks noChangeArrowheads="1"/>
            </p:cNvSpPr>
            <p:nvPr/>
          </p:nvSpPr>
          <p:spPr bwMode="auto">
            <a:xfrm rot="18418433">
              <a:off x="4758783" y="4449479"/>
              <a:ext cx="1054458" cy="3924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cs typeface="Arial" pitchFamily="34" charset="0"/>
                </a:rPr>
                <a:t>3</a:t>
              </a:r>
              <a:endParaRPr lang="en-US" altLang="en-US" sz="2800" dirty="0"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836724" y="3588185"/>
            <a:ext cx="3200400" cy="1901826"/>
            <a:chOff x="3050791" y="3602347"/>
            <a:chExt cx="2400300" cy="190077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Isosceles Triangle 14"/>
            <p:cNvSpPr/>
            <p:nvPr/>
          </p:nvSpPr>
          <p:spPr>
            <a:xfrm rot="10800000">
              <a:off x="3050791" y="3602347"/>
              <a:ext cx="2400300" cy="1900779"/>
            </a:xfrm>
            <a:prstGeom prst="triangle">
              <a:avLst>
                <a:gd name="adj" fmla="val 4953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TextBox 18"/>
            <p:cNvSpPr txBox="1">
              <a:spLocks noChangeArrowheads="1"/>
            </p:cNvSpPr>
            <p:nvPr/>
          </p:nvSpPr>
          <p:spPr bwMode="auto">
            <a:xfrm>
              <a:off x="3888654" y="3644612"/>
              <a:ext cx="1054458" cy="5229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cs typeface="Arial" pitchFamily="34" charset="0"/>
                </a:rPr>
                <a:t>49</a:t>
              </a:r>
              <a:endParaRPr lang="en-US" altLang="en-US" sz="2800" dirty="0">
                <a:cs typeface="Arial" pitchFamily="34" charset="0"/>
              </a:endParaRPr>
            </a:p>
          </p:txBody>
        </p:sp>
        <p:sp>
          <p:nvSpPr>
            <p:cNvPr id="5142" name="TextBox 22"/>
            <p:cNvSpPr txBox="1">
              <a:spLocks noChangeArrowheads="1"/>
            </p:cNvSpPr>
            <p:nvPr/>
          </p:nvSpPr>
          <p:spPr bwMode="auto">
            <a:xfrm rot="18671874">
              <a:off x="4089493" y="4136774"/>
              <a:ext cx="1270147" cy="392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cs typeface="Arial" pitchFamily="34" charset="0"/>
                </a:rPr>
                <a:t>2+1</a:t>
              </a:r>
              <a:r>
                <a:rPr lang="en-US" altLang="en-US" sz="2800" dirty="0"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587397" y="1511306"/>
            <a:ext cx="3200400" cy="1981204"/>
            <a:chOff x="4419601" y="1510741"/>
            <a:chExt cx="2400300" cy="1981486"/>
          </a:xfrm>
          <a:solidFill>
            <a:schemeClr val="accent6"/>
          </a:solidFill>
        </p:grpSpPr>
        <p:sp>
          <p:nvSpPr>
            <p:cNvPr id="10" name="Isosceles Triangle 9"/>
            <p:cNvSpPr/>
            <p:nvPr/>
          </p:nvSpPr>
          <p:spPr>
            <a:xfrm rot="10800000">
              <a:off x="4419601" y="1510741"/>
              <a:ext cx="2400300" cy="198148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" name="TextBox 15"/>
            <p:cNvSpPr txBox="1">
              <a:spLocks noChangeArrowheads="1"/>
            </p:cNvSpPr>
            <p:nvPr/>
          </p:nvSpPr>
          <p:spPr bwMode="auto">
            <a:xfrm rot="3013535">
              <a:off x="4588367" y="2341420"/>
              <a:ext cx="1434831" cy="392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cs typeface="Arial" pitchFamily="34" charset="0"/>
                </a:rPr>
                <a:t>0 + 2 =</a:t>
              </a:r>
              <a:endParaRPr lang="en-US" altLang="en-US" sz="28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139" name="TextBox 23"/>
            <p:cNvSpPr txBox="1">
              <a:spLocks noChangeArrowheads="1"/>
            </p:cNvSpPr>
            <p:nvPr/>
          </p:nvSpPr>
          <p:spPr bwMode="auto">
            <a:xfrm rot="18470216">
              <a:off x="5446498" y="2035069"/>
              <a:ext cx="1324273" cy="392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cs typeface="Arial" pitchFamily="34" charset="0"/>
                </a:rPr>
                <a:t>9.1+1=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8418315" y="3594099"/>
            <a:ext cx="3200400" cy="1900237"/>
            <a:chOff x="5792594" y="3593798"/>
            <a:chExt cx="2400300" cy="1900622"/>
          </a:xfrm>
          <a:solidFill>
            <a:srgbClr val="A7FDFF"/>
          </a:solidFill>
        </p:grpSpPr>
        <p:sp>
          <p:nvSpPr>
            <p:cNvPr id="14" name="Isosceles Triangle 13"/>
            <p:cNvSpPr/>
            <p:nvPr/>
          </p:nvSpPr>
          <p:spPr>
            <a:xfrm rot="10800000">
              <a:off x="5792594" y="3593798"/>
              <a:ext cx="2400300" cy="190062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TextBox 20"/>
            <p:cNvSpPr txBox="1">
              <a:spLocks noChangeArrowheads="1"/>
            </p:cNvSpPr>
            <p:nvPr/>
          </p:nvSpPr>
          <p:spPr bwMode="auto">
            <a:xfrm rot="3012450">
              <a:off x="5928980" y="4325022"/>
              <a:ext cx="1495986" cy="392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cs typeface="Arial" pitchFamily="34" charset="0"/>
                </a:rPr>
                <a:t>5.2+2=</a:t>
              </a:r>
              <a:endParaRPr lang="en-US" altLang="en-US" sz="2800" dirty="0">
                <a:cs typeface="Arial" pitchFamily="34" charset="0"/>
              </a:endParaRPr>
            </a:p>
          </p:txBody>
        </p:sp>
        <p:sp>
          <p:nvSpPr>
            <p:cNvPr id="5136" name="TextBox 25"/>
            <p:cNvSpPr txBox="1">
              <a:spLocks noChangeArrowheads="1"/>
            </p:cNvSpPr>
            <p:nvPr/>
          </p:nvSpPr>
          <p:spPr bwMode="auto">
            <a:xfrm>
              <a:off x="6553006" y="3610723"/>
              <a:ext cx="1054458" cy="523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cs typeface="Arial" pitchFamily="34" charset="0"/>
                </a:rPr>
                <a:t>16</a:t>
              </a:r>
              <a:endParaRPr lang="en-US" altLang="en-US" sz="2800" dirty="0"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351545" y="1590676"/>
            <a:ext cx="3204633" cy="1901825"/>
            <a:chOff x="5792788" y="1590675"/>
            <a:chExt cx="2403475" cy="1901825"/>
          </a:xfrm>
          <a:solidFill>
            <a:srgbClr val="ED7D31"/>
          </a:solidFill>
        </p:grpSpPr>
        <p:sp>
          <p:nvSpPr>
            <p:cNvPr id="11" name="Isosceles Triangle 10"/>
            <p:cNvSpPr/>
            <p:nvPr/>
          </p:nvSpPr>
          <p:spPr>
            <a:xfrm>
              <a:off x="5792788" y="1590675"/>
              <a:ext cx="2403475" cy="1901825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TextBox 24"/>
            <p:cNvSpPr txBox="1">
              <a:spLocks noChangeArrowheads="1"/>
            </p:cNvSpPr>
            <p:nvPr/>
          </p:nvSpPr>
          <p:spPr bwMode="auto">
            <a:xfrm rot="18604892">
              <a:off x="6078538" y="2482699"/>
              <a:ext cx="1055687" cy="392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cs typeface="Arial" pitchFamily="34" charset="0"/>
                </a:rPr>
                <a:t>10</a:t>
              </a:r>
            </a:p>
          </p:txBody>
        </p:sp>
        <p:sp>
          <p:nvSpPr>
            <p:cNvPr id="5133" name="TextBox 26"/>
            <p:cNvSpPr txBox="1">
              <a:spLocks noChangeArrowheads="1"/>
            </p:cNvSpPr>
            <p:nvPr/>
          </p:nvSpPr>
          <p:spPr bwMode="auto">
            <a:xfrm>
              <a:off x="6542088" y="2930726"/>
              <a:ext cx="1055687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cs typeface="Arial" pitchFamily="34" charset="0"/>
                </a:rPr>
                <a:t>8.2 =</a:t>
              </a:r>
              <a:endParaRPr lang="en-US" altLang="en-US" sz="2800" dirty="0">
                <a:cs typeface="Arial" pitchFamily="34" charset="0"/>
              </a:endParaRPr>
            </a:p>
          </p:txBody>
        </p:sp>
      </p:grpSp>
      <p:sp>
        <p:nvSpPr>
          <p:cNvPr id="5129" name="TextBox 32"/>
          <p:cNvSpPr txBox="1">
            <a:spLocks noChangeArrowheads="1"/>
          </p:cNvSpPr>
          <p:nvPr/>
        </p:nvSpPr>
        <p:spPr bwMode="auto">
          <a:xfrm>
            <a:off x="126272" y="1193642"/>
            <a:ext cx="391727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Arial" pitchFamily="34" charset="0"/>
              </a:rPr>
              <a:t>LUẬT CHƠI: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cs typeface="Arial" pitchFamily="34" charset="0"/>
              </a:rPr>
              <a:t>Có</a:t>
            </a:r>
            <a:r>
              <a:rPr lang="en-US" altLang="en-US" sz="2800" dirty="0">
                <a:cs typeface="Arial" pitchFamily="34" charset="0"/>
              </a:rPr>
              <a:t> 6 </a:t>
            </a:r>
            <a:r>
              <a:rPr lang="en-US" altLang="en-US" sz="2800" dirty="0" err="1">
                <a:cs typeface="Arial" pitchFamily="34" charset="0"/>
              </a:rPr>
              <a:t>miếng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ghép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hình</a:t>
            </a:r>
            <a:r>
              <a:rPr lang="en-US" altLang="en-US" sz="2800" dirty="0">
                <a:cs typeface="Arial" pitchFamily="34" charset="0"/>
              </a:rPr>
              <a:t> tam </a:t>
            </a:r>
            <a:r>
              <a:rPr lang="en-US" altLang="en-US" sz="2800" dirty="0" err="1">
                <a:cs typeface="Arial" pitchFamily="34" charset="0"/>
              </a:rPr>
              <a:t>giác</a:t>
            </a:r>
            <a:r>
              <a:rPr lang="en-US" altLang="en-US" sz="2800" dirty="0">
                <a:cs typeface="Arial" pitchFamily="34" charset="0"/>
              </a:rPr>
              <a:t>, </a:t>
            </a:r>
            <a:r>
              <a:rPr lang="en-US" altLang="en-US" sz="2800" dirty="0" err="1">
                <a:cs typeface="Arial" pitchFamily="34" charset="0"/>
              </a:rPr>
              <a:t>trên</a:t>
            </a:r>
            <a:r>
              <a:rPr lang="en-US" altLang="en-US" sz="2800" dirty="0">
                <a:cs typeface="Arial" pitchFamily="34" charset="0"/>
              </a:rPr>
              <a:t> 2 </a:t>
            </a:r>
            <a:r>
              <a:rPr lang="en-US" altLang="en-US" sz="2800" dirty="0" err="1">
                <a:cs typeface="Arial" pitchFamily="34" charset="0"/>
              </a:rPr>
              <a:t>cạnh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của</a:t>
            </a:r>
            <a:r>
              <a:rPr lang="en-US" altLang="en-US" sz="2800" dirty="0">
                <a:cs typeface="Arial" pitchFamily="34" charset="0"/>
              </a:rPr>
              <a:t> tam </a:t>
            </a:r>
            <a:r>
              <a:rPr lang="en-US" altLang="en-US" sz="2800" dirty="0" err="1">
                <a:cs typeface="Arial" pitchFamily="34" charset="0"/>
              </a:rPr>
              <a:t>giác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có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các</a:t>
            </a:r>
            <a:r>
              <a:rPr lang="en-US" altLang="en-US" sz="2800" dirty="0">
                <a:cs typeface="Arial" pitchFamily="34" charset="0"/>
              </a:rPr>
              <a:t> con </a:t>
            </a:r>
            <a:r>
              <a:rPr lang="en-US" altLang="en-US" sz="2800" dirty="0" err="1">
                <a:cs typeface="Arial" pitchFamily="34" charset="0"/>
              </a:rPr>
              <a:t>số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và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phép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tính</a:t>
            </a:r>
            <a:r>
              <a:rPr lang="en-US" altLang="en-US" sz="2800" dirty="0"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cs typeface="Arial" pitchFamily="34" charset="0"/>
              </a:rPr>
              <a:t>Hãy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ghép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các</a:t>
            </a:r>
            <a:r>
              <a:rPr lang="en-US" altLang="en-US" sz="2800" dirty="0">
                <a:cs typeface="Arial" pitchFamily="34" charset="0"/>
              </a:rPr>
              <a:t> tam </a:t>
            </a:r>
            <a:r>
              <a:rPr lang="en-US" altLang="en-US" sz="2800" dirty="0" err="1">
                <a:cs typeface="Arial" pitchFamily="34" charset="0"/>
              </a:rPr>
              <a:t>giác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lại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thành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hình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lục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giác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sao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cho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hai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cạnh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gần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nhau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tạo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thành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phép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tính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có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kết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quả</a:t>
            </a:r>
            <a:r>
              <a:rPr lang="en-US" altLang="en-US" sz="2800" dirty="0">
                <a:cs typeface="Arial" pitchFamily="34" charset="0"/>
              </a:rPr>
              <a:t> </a:t>
            </a:r>
            <a:r>
              <a:rPr lang="en-US" altLang="en-US" sz="2800" dirty="0" err="1">
                <a:cs typeface="Arial" pitchFamily="34" charset="0"/>
              </a:rPr>
              <a:t>đúng</a:t>
            </a:r>
            <a:r>
              <a:rPr lang="en-US" altLang="en-US" sz="2800" dirty="0">
                <a:cs typeface="Arial" pitchFamily="34" charset="0"/>
              </a:rPr>
              <a:t>.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37877" y="1600200"/>
            <a:ext cx="3200400" cy="1901824"/>
            <a:chOff x="3080527" y="1574724"/>
            <a:chExt cx="2400300" cy="1901478"/>
          </a:xfrm>
          <a:solidFill>
            <a:schemeClr val="accent4"/>
          </a:solidFill>
        </p:grpSpPr>
        <p:sp>
          <p:nvSpPr>
            <p:cNvPr id="4" name="Isosceles Triangle 3"/>
            <p:cNvSpPr/>
            <p:nvPr/>
          </p:nvSpPr>
          <p:spPr>
            <a:xfrm>
              <a:off x="3080527" y="1574724"/>
              <a:ext cx="2400300" cy="190147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7" name="TextBox 16"/>
            <p:cNvSpPr txBox="1">
              <a:spLocks noChangeArrowheads="1"/>
            </p:cNvSpPr>
            <p:nvPr/>
          </p:nvSpPr>
          <p:spPr bwMode="auto">
            <a:xfrm rot="3101434">
              <a:off x="4197133" y="2534695"/>
              <a:ext cx="1054458" cy="392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cs typeface="Arial" pitchFamily="34" charset="0"/>
                </a:rPr>
                <a:t>2</a:t>
              </a:r>
              <a:endParaRPr lang="en-US" altLang="en-US" sz="28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4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888654" y="2898518"/>
                  <a:ext cx="1054458" cy="5231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/>
                                <a:cs typeface="Arial" pitchFamily="34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b="0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</m:oMath>
                    </m:oMathPara>
                  </a14:m>
                  <a:endParaRPr lang="en-US" altLang="en-US" sz="2800" dirty="0"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14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8654" y="2898518"/>
                  <a:ext cx="1054458" cy="52312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41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5’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6385662" y="4995180"/>
            <a:ext cx="1356856" cy="1356856"/>
          </a:xfrm>
          <a:prstGeom prst="rect">
            <a:avLst/>
          </a:prstGeom>
        </p:spPr>
      </p:pic>
      <p:pic>
        <p:nvPicPr>
          <p:cNvPr id="5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6866108" y="5495571"/>
            <a:ext cx="1282738" cy="1282738"/>
          </a:xfrm>
          <a:prstGeom prst="rect">
            <a:avLst/>
          </a:prstGeom>
        </p:spPr>
      </p:pic>
      <p:grpSp>
        <p:nvGrpSpPr>
          <p:cNvPr id="6" name="Google Shape;8350;p56"/>
          <p:cNvGrpSpPr/>
          <p:nvPr/>
        </p:nvGrpSpPr>
        <p:grpSpPr>
          <a:xfrm>
            <a:off x="9064728" y="1713863"/>
            <a:ext cx="1520797" cy="1147671"/>
            <a:chOff x="685475" y="2318350"/>
            <a:chExt cx="297750" cy="296200"/>
          </a:xfrm>
        </p:grpSpPr>
        <p:sp>
          <p:nvSpPr>
            <p:cNvPr id="7" name="Google Shape;8351;p56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52;p56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353;p56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388580" y="3624083"/>
            <a:ext cx="4304327" cy="2956808"/>
            <a:chOff x="3222488" y="1540067"/>
            <a:chExt cx="2400300" cy="1901478"/>
          </a:xfrm>
        </p:grpSpPr>
        <p:sp>
          <p:nvSpPr>
            <p:cNvPr id="4" name="Isosceles Triangle 3"/>
            <p:cNvSpPr/>
            <p:nvPr/>
          </p:nvSpPr>
          <p:spPr>
            <a:xfrm>
              <a:off x="3222488" y="1540067"/>
              <a:ext cx="2400300" cy="1901478"/>
            </a:xfrm>
            <a:prstGeom prst="triangle">
              <a:avLst/>
            </a:prstGeom>
            <a:solidFill>
              <a:srgbClr val="F826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7" name="TextBox 16"/>
            <p:cNvSpPr txBox="1">
              <a:spLocks noChangeArrowheads="1"/>
            </p:cNvSpPr>
            <p:nvPr/>
          </p:nvSpPr>
          <p:spPr bwMode="auto">
            <a:xfrm rot="3043635">
              <a:off x="4261635" y="2412613"/>
              <a:ext cx="1054458" cy="29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00"/>
                  </a:solidFill>
                  <a:cs typeface="Arial" pitchFamily="34" charset="0"/>
                </a:rPr>
                <a:t>6</a:t>
              </a: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5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5148" name="TextBox 17"/>
            <p:cNvSpPr txBox="1">
              <a:spLocks noChangeArrowheads="1"/>
            </p:cNvSpPr>
            <p:nvPr/>
          </p:nvSpPr>
          <p:spPr bwMode="auto">
            <a:xfrm>
              <a:off x="4198852" y="3063766"/>
              <a:ext cx="691398" cy="33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112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033023" y="326573"/>
            <a:ext cx="4699080" cy="2940104"/>
            <a:chOff x="4419601" y="3623336"/>
            <a:chExt cx="2400300" cy="1900779"/>
          </a:xfrm>
          <a:solidFill>
            <a:srgbClr val="15142A"/>
          </a:solidFill>
        </p:grpSpPr>
        <p:sp>
          <p:nvSpPr>
            <p:cNvPr id="13" name="Isosceles Triangle 12"/>
            <p:cNvSpPr/>
            <p:nvPr/>
          </p:nvSpPr>
          <p:spPr>
            <a:xfrm>
              <a:off x="4419601" y="3623336"/>
              <a:ext cx="2400300" cy="1900779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TextBox 19"/>
            <p:cNvSpPr txBox="1">
              <a:spLocks noChangeArrowheads="1"/>
            </p:cNvSpPr>
            <p:nvPr/>
          </p:nvSpPr>
          <p:spPr bwMode="auto">
            <a:xfrm rot="2989545">
              <a:off x="5371655" y="4606739"/>
              <a:ext cx="1400258" cy="2634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202100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5145" name="TextBox 21"/>
            <p:cNvSpPr txBox="1">
              <a:spLocks noChangeArrowheads="1"/>
            </p:cNvSpPr>
            <p:nvPr/>
          </p:nvSpPr>
          <p:spPr bwMode="auto">
            <a:xfrm rot="18513160">
              <a:off x="4337242" y="4477516"/>
              <a:ext cx="1792578" cy="2672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12.4.2.5.25=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05608" y="3594721"/>
            <a:ext cx="4675991" cy="2939486"/>
            <a:chOff x="3050791" y="3602347"/>
            <a:chExt cx="2400300" cy="1900779"/>
          </a:xfrm>
          <a:solidFill>
            <a:schemeClr val="bg2">
              <a:lumMod val="50000"/>
            </a:schemeClr>
          </a:solidFill>
        </p:grpSpPr>
        <p:sp>
          <p:nvSpPr>
            <p:cNvPr id="15" name="Isosceles Triangle 14"/>
            <p:cNvSpPr/>
            <p:nvPr/>
          </p:nvSpPr>
          <p:spPr>
            <a:xfrm rot="10800000">
              <a:off x="3050791" y="3602347"/>
              <a:ext cx="2400300" cy="1900779"/>
            </a:xfrm>
            <a:prstGeom prst="triangle">
              <a:avLst>
                <a:gd name="adj" fmla="val 4953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TextBox 18"/>
            <p:cNvSpPr txBox="1">
              <a:spLocks noChangeArrowheads="1"/>
            </p:cNvSpPr>
            <p:nvPr/>
          </p:nvSpPr>
          <p:spPr bwMode="auto">
            <a:xfrm>
              <a:off x="3291000" y="3616235"/>
              <a:ext cx="1742247" cy="338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45+12+55=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5142" name="TextBox 22"/>
            <p:cNvSpPr txBox="1">
              <a:spLocks noChangeArrowheads="1"/>
            </p:cNvSpPr>
            <p:nvPr/>
          </p:nvSpPr>
          <p:spPr bwMode="auto">
            <a:xfrm rot="18685165">
              <a:off x="4129835" y="4220572"/>
              <a:ext cx="1270147" cy="2463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12000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8920" y="295403"/>
            <a:ext cx="4662679" cy="3015588"/>
            <a:chOff x="5792788" y="1590675"/>
            <a:chExt cx="2403475" cy="1901825"/>
          </a:xfrm>
        </p:grpSpPr>
        <p:sp>
          <p:nvSpPr>
            <p:cNvPr id="11" name="Isosceles Triangle 10"/>
            <p:cNvSpPr/>
            <p:nvPr/>
          </p:nvSpPr>
          <p:spPr>
            <a:xfrm>
              <a:off x="5792788" y="1590675"/>
              <a:ext cx="2403475" cy="190182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TextBox 24"/>
            <p:cNvSpPr txBox="1">
              <a:spLocks noChangeArrowheads="1"/>
            </p:cNvSpPr>
            <p:nvPr/>
          </p:nvSpPr>
          <p:spPr bwMode="auto">
            <a:xfrm rot="18358807">
              <a:off x="6044012" y="2423819"/>
              <a:ext cx="1055687" cy="254705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5133" name="TextBox 26"/>
            <p:cNvSpPr txBox="1">
              <a:spLocks noChangeArrowheads="1"/>
            </p:cNvSpPr>
            <p:nvPr/>
          </p:nvSpPr>
          <p:spPr bwMode="auto">
            <a:xfrm>
              <a:off x="6369256" y="3147660"/>
              <a:ext cx="1055687" cy="329976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8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pic>
        <p:nvPicPr>
          <p:cNvPr id="33" name="5 Minutes timer (Đồng hồ đếm ngược 5 phút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304" y="0"/>
            <a:ext cx="230569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911579" y="3466148"/>
            <a:ext cx="4666998" cy="4080274"/>
            <a:chOff x="5792594" y="3517308"/>
            <a:chExt cx="2400300" cy="2624456"/>
          </a:xfrm>
        </p:grpSpPr>
        <p:sp>
          <p:nvSpPr>
            <p:cNvPr id="14" name="Isosceles Triangle 13"/>
            <p:cNvSpPr/>
            <p:nvPr/>
          </p:nvSpPr>
          <p:spPr>
            <a:xfrm rot="10800000">
              <a:off x="5792594" y="3593798"/>
              <a:ext cx="2400300" cy="19006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TextBox 20"/>
            <p:cNvSpPr txBox="1">
              <a:spLocks noChangeArrowheads="1"/>
            </p:cNvSpPr>
            <p:nvPr/>
          </p:nvSpPr>
          <p:spPr bwMode="auto">
            <a:xfrm rot="3193592">
              <a:off x="5454877" y="4694986"/>
              <a:ext cx="2624456" cy="26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25.2021+75.2021=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95856" y="-807515"/>
            <a:ext cx="4689777" cy="4379512"/>
            <a:chOff x="2359191" y="-1040947"/>
            <a:chExt cx="3897798" cy="4734505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359191" y="12571"/>
              <a:ext cx="3897798" cy="3258327"/>
              <a:chOff x="4419601" y="1430244"/>
              <a:chExt cx="2400300" cy="2061983"/>
            </a:xfrm>
          </p:grpSpPr>
          <p:sp>
            <p:nvSpPr>
              <p:cNvPr id="10" name="Isosceles Triangle 9"/>
              <p:cNvSpPr/>
              <p:nvPr/>
            </p:nvSpPr>
            <p:spPr>
              <a:xfrm rot="10800000">
                <a:off x="4419601" y="1510741"/>
                <a:ext cx="2400300" cy="1981486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8" name="TextBox 15"/>
              <p:cNvSpPr txBox="1">
                <a:spLocks noChangeArrowheads="1"/>
              </p:cNvSpPr>
              <p:nvPr/>
            </p:nvSpPr>
            <p:spPr bwMode="auto">
              <a:xfrm rot="3121867">
                <a:off x="4274836" y="2107618"/>
                <a:ext cx="1622540" cy="267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FFFF00"/>
                    </a:solidFill>
                    <a:cs typeface="Arial" pitchFamily="34" charset="0"/>
                  </a:rPr>
                  <a:t>91 - 35+9=</a:t>
                </a:r>
                <a:endParaRPr lang="en-US" altLang="en-US" sz="28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  <p:sp>
            <p:nvSpPr>
              <p:cNvPr id="5139" name="TextBox 23"/>
              <p:cNvSpPr txBox="1">
                <a:spLocks noChangeArrowheads="1"/>
              </p:cNvSpPr>
              <p:nvPr/>
            </p:nvSpPr>
            <p:spPr bwMode="auto">
              <a:xfrm rot="18137116">
                <a:off x="5564206" y="2010845"/>
                <a:ext cx="1276791" cy="241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 rot="18548659">
              <a:off x="2893821" y="1108875"/>
              <a:ext cx="4734505" cy="43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FFFF00"/>
                  </a:solidFill>
                  <a:cs typeface="Arial" pitchFamily="34" charset="0"/>
                </a:rPr>
                <a:t>12:{81:[23+2(8-2.3)]}=</a:t>
              </a:r>
              <a:endParaRPr lang="en-US" altLang="en-US" sz="28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5"/>
              <p:cNvSpPr txBox="1">
                <a:spLocks noChangeArrowheads="1"/>
              </p:cNvSpPr>
              <p:nvPr/>
            </p:nvSpPr>
            <p:spPr bwMode="auto">
              <a:xfrm>
                <a:off x="7592700" y="3624213"/>
                <a:ext cx="2347355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2800" b="1" i="1" smtClean="0">
                          <a:solidFill>
                            <a:srgbClr val="FFFF00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altLang="en-US" sz="2800" b="1" i="1" smtClean="0">
                          <a:solidFill>
                            <a:srgbClr val="FFFF0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altLang="en-US" sz="2800" b="1" i="1" smtClean="0">
                          <a:solidFill>
                            <a:srgbClr val="FFFF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altLang="en-US" sz="2800" b="1" i="1" smtClean="0">
                          <a:solidFill>
                            <a:srgbClr val="FFFF00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en-US" altLang="en-US" sz="2800" b="1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2700" y="3624213"/>
                <a:ext cx="2347355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4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5818</TotalTime>
  <Words>904</Words>
  <Application>Microsoft Office PowerPoint</Application>
  <PresentationFormat>Widescreen</PresentationFormat>
  <Paragraphs>204</Paragraphs>
  <Slides>20</Slides>
  <Notes>16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Rockwell</vt:lpstr>
      <vt:lpstr>Symbol</vt:lpstr>
      <vt:lpstr>Tahoma</vt:lpstr>
      <vt:lpstr>Times New Roman</vt:lpstr>
      <vt:lpstr>Verdana</vt:lpstr>
      <vt:lpstr>Office Theme</vt:lpstr>
      <vt:lpstr> Thứ tự thực hiện các phép tính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GHÉP HÌNH</vt:lpstr>
      <vt:lpstr>HOẠT ĐỘNG NHÓM</vt:lpstr>
      <vt:lpstr>PowerPoint Presentation</vt:lpstr>
      <vt:lpstr>PowerPoint Presentation</vt:lpstr>
      <vt:lpstr>Bài 1: Tính giá trị của biểu thức</vt:lpstr>
      <vt:lpstr>Bài 2: Tính giá trị của biểu thức</vt:lpstr>
      <vt:lpstr>Bài 3: Tính giá trị của biểu thức</vt:lpstr>
      <vt:lpstr>Bài 4: Tính giá trị của biểu thức</vt:lpstr>
      <vt:lpstr>Bài 5: Tính giá trị của biểu thức</vt:lpstr>
      <vt:lpstr>Bài 6: Trên 1 cm^2 mặt lá có khoảng 30 000 lỗ khí. Tính tổng số lỗ khí trên hai chiếc lá có diện tích lần lượt là 7 cm^2 và 15 cm^2.</vt:lpstr>
      <vt:lpstr>Bài 7: Anh Sơn vào siêu thị mua 2 chiếc áo phông giá 125 000 đồng/chiếc; 3 chiếc quần soóc giá 95 000 đồng/ chiếc; 5 chiếc khăn mặt giá 17 000 đồng/chiếc. Anh đã trả bằng hai phiếu mua hàng, mỗi phiếu trị giá 100 000 đồng. Anh Sơn còn phải trả thêm bao nhiêu tiền?</vt:lpstr>
      <vt:lpstr>PowerPoint Presentation</vt:lpstr>
      <vt:lpstr>ĐI CHỢ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May01</cp:lastModifiedBy>
  <cp:revision>93</cp:revision>
  <dcterms:created xsi:type="dcterms:W3CDTF">2021-06-07T13:44:30Z</dcterms:created>
  <dcterms:modified xsi:type="dcterms:W3CDTF">2024-03-13T07:54:49Z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