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  <p:sldId id="272" r:id="rId17"/>
    <p:sldId id="274" r:id="rId18"/>
    <p:sldId id="268" r:id="rId19"/>
    <p:sldId id="273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284" r:id="rId46"/>
    <p:sldId id="283" r:id="rId47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82"/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16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20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25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34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19" Type="http://schemas.openxmlformats.org/officeDocument/2006/relationships/image" Target="../media/image135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5.sv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04.png"/><Relationship Id="rId2" Type="http://schemas.openxmlformats.org/officeDocument/2006/relationships/image" Target="../media/image4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35.pn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31.sv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42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44.png"/><Relationship Id="rId2" Type="http://schemas.openxmlformats.org/officeDocument/2006/relationships/image" Target="../media/image1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5" Type="http://schemas.openxmlformats.org/officeDocument/2006/relationships/image" Target="../media/image1450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146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147.png"/><Relationship Id="rId2" Type="http://schemas.openxmlformats.org/officeDocument/2006/relationships/image" Target="../media/image59.png"/><Relationship Id="rId16" Type="http://schemas.openxmlformats.org/officeDocument/2006/relationships/image" Target="../media/image1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2.svg"/><Relationship Id="rId3" Type="http://schemas.openxmlformats.org/officeDocument/2006/relationships/image" Target="../media/image25.svg"/><Relationship Id="rId7" Type="http://schemas.openxmlformats.org/officeDocument/2006/relationships/image" Target="../media/image103.svg"/><Relationship Id="rId12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4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14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5.svg"/><Relationship Id="rId18" Type="http://schemas.openxmlformats.org/officeDocument/2006/relationships/image" Target="../media/image151.png"/><Relationship Id="rId3" Type="http://schemas.openxmlformats.org/officeDocument/2006/relationships/image" Target="../media/image46.svg"/><Relationship Id="rId7" Type="http://schemas.openxmlformats.org/officeDocument/2006/relationships/image" Target="../media/image113.svg"/><Relationship Id="rId12" Type="http://schemas.openxmlformats.org/officeDocument/2006/relationships/image" Target="../media/image114.png"/><Relationship Id="rId17" Type="http://schemas.openxmlformats.org/officeDocument/2006/relationships/image" Target="../media/image4.svg"/><Relationship Id="rId2" Type="http://schemas.openxmlformats.org/officeDocument/2006/relationships/image" Target="../media/image4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11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2" Type="http://schemas.openxmlformats.org/officeDocument/2006/relationships/image" Target="../media/image59.pn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13.png"/><Relationship Id="rId2" Type="http://schemas.openxmlformats.org/officeDocument/2006/relationships/image" Target="../media/image24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153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154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55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157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15.svg"/><Relationship Id="rId2" Type="http://schemas.openxmlformats.org/officeDocument/2006/relationships/image" Target="../media/image45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3.svg"/><Relationship Id="rId5" Type="http://schemas.openxmlformats.org/officeDocument/2006/relationships/image" Target="../media/image111.svg"/><Relationship Id="rId15" Type="http://schemas.openxmlformats.org/officeDocument/2006/relationships/image" Target="../media/image16.svg"/><Relationship Id="rId10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3.svg"/><Relationship Id="rId18" Type="http://schemas.openxmlformats.org/officeDocument/2006/relationships/image" Target="../media/image158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112.png"/><Relationship Id="rId17" Type="http://schemas.openxmlformats.org/officeDocument/2006/relationships/image" Target="../media/image31.sv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79.svg"/><Relationship Id="rId15" Type="http://schemas.openxmlformats.org/officeDocument/2006/relationships/image" Target="../media/image124.svg"/><Relationship Id="rId10" Type="http://schemas.openxmlformats.org/officeDocument/2006/relationships/image" Target="../media/image13.png"/><Relationship Id="rId4" Type="http://schemas.openxmlformats.org/officeDocument/2006/relationships/image" Target="../media/image78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9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40.svg"/><Relationship Id="rId5" Type="http://schemas.openxmlformats.org/officeDocument/2006/relationships/image" Target="../media/image127.svg"/><Relationship Id="rId15" Type="http://schemas.openxmlformats.org/officeDocument/2006/relationships/image" Target="../media/image160.png"/><Relationship Id="rId10" Type="http://schemas.openxmlformats.org/officeDocument/2006/relationships/image" Target="../media/image39.png"/><Relationship Id="rId4" Type="http://schemas.openxmlformats.org/officeDocument/2006/relationships/image" Target="../media/image126.png"/><Relationship Id="rId9" Type="http://schemas.openxmlformats.org/officeDocument/2006/relationships/image" Target="../media/image16.svg"/><Relationship Id="rId14" Type="http://schemas.openxmlformats.org/officeDocument/2006/relationships/image" Target="../media/image1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.svg"/><Relationship Id="rId18" Type="http://schemas.openxmlformats.org/officeDocument/2006/relationships/image" Target="../media/image161.pn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24.svg"/><Relationship Id="rId15" Type="http://schemas.openxmlformats.org/officeDocument/2006/relationships/image" Target="../media/image133.svg"/><Relationship Id="rId10" Type="http://schemas.openxmlformats.org/officeDocument/2006/relationships/image" Target="../media/image9.png"/><Relationship Id="rId4" Type="http://schemas.openxmlformats.org/officeDocument/2006/relationships/image" Target="../media/image123.png"/><Relationship Id="rId9" Type="http://schemas.openxmlformats.org/officeDocument/2006/relationships/image" Target="../media/image131.svg"/><Relationship Id="rId1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3.png"/><Relationship Id="rId3" Type="http://schemas.openxmlformats.org/officeDocument/2006/relationships/image" Target="../media/image46.svg"/><Relationship Id="rId7" Type="http://schemas.openxmlformats.org/officeDocument/2006/relationships/image" Target="../media/image85.svg"/><Relationship Id="rId12" Type="http://schemas.openxmlformats.org/officeDocument/2006/relationships/image" Target="../media/image1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37.svg"/><Relationship Id="rId5" Type="http://schemas.openxmlformats.org/officeDocument/2006/relationships/image" Target="../media/image40.svg"/><Relationship Id="rId15" Type="http://schemas.openxmlformats.org/officeDocument/2006/relationships/image" Target="../media/image105.svg"/><Relationship Id="rId10" Type="http://schemas.openxmlformats.org/officeDocument/2006/relationships/image" Target="../media/image136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0.png"/><Relationship Id="rId17" Type="http://schemas.openxmlformats.org/officeDocument/2006/relationships/image" Target="../media/image34.sv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5" Type="http://schemas.openxmlformats.org/officeDocument/2006/relationships/image" Target="../media/image166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8.svg"/><Relationship Id="rId1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18" Type="http://schemas.openxmlformats.org/officeDocument/2006/relationships/image" Target="../media/image167.pn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19" Type="http://schemas.openxmlformats.org/officeDocument/2006/relationships/image" Target="../media/image168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18" Type="http://schemas.openxmlformats.org/officeDocument/2006/relationships/image" Target="../media/image171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170.png"/><Relationship Id="rId2" Type="http://schemas.openxmlformats.org/officeDocument/2006/relationships/image" Target="../media/image1.png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Relationship Id="rId14" Type="http://schemas.openxmlformats.org/officeDocument/2006/relationships/image" Target="../media/image1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5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7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12" Type="http://schemas.openxmlformats.org/officeDocument/2006/relationships/image" Target="../media/image17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75.png"/><Relationship Id="rId5" Type="http://schemas.openxmlformats.org/officeDocument/2006/relationships/image" Target="../media/image74.svg"/><Relationship Id="rId10" Type="http://schemas.openxmlformats.org/officeDocument/2006/relationships/image" Target="../media/image174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5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4.svg"/><Relationship Id="rId18" Type="http://schemas.openxmlformats.org/officeDocument/2006/relationships/image" Target="../media/image33.png"/><Relationship Id="rId3" Type="http://schemas.openxmlformats.org/officeDocument/2006/relationships/image" Target="../media/image60.svg"/><Relationship Id="rId7" Type="http://schemas.openxmlformats.org/officeDocument/2006/relationships/image" Target="../media/image122.svg"/><Relationship Id="rId12" Type="http://schemas.openxmlformats.org/officeDocument/2006/relationships/image" Target="../media/image123.png"/><Relationship Id="rId17" Type="http://schemas.openxmlformats.org/officeDocument/2006/relationships/image" Target="../media/image129.svg"/><Relationship Id="rId2" Type="http://schemas.openxmlformats.org/officeDocument/2006/relationships/image" Target="../media/image59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13.svg"/><Relationship Id="rId5" Type="http://schemas.openxmlformats.org/officeDocument/2006/relationships/image" Target="../media/image70.svg"/><Relationship Id="rId15" Type="http://schemas.openxmlformats.org/officeDocument/2006/relationships/image" Target="../media/image31.svg"/><Relationship Id="rId10" Type="http://schemas.openxmlformats.org/officeDocument/2006/relationships/image" Target="../media/image112.png"/><Relationship Id="rId19" Type="http://schemas.openxmlformats.org/officeDocument/2006/relationships/image" Target="../media/image34.sv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17" Type="http://schemas.openxmlformats.org/officeDocument/2006/relationships/image" Target="../media/image58.sv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72.pn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svg"/><Relationship Id="rId7" Type="http://schemas.openxmlformats.org/officeDocument/2006/relationships/image" Target="../media/image7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1.sv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2.svg"/><Relationship Id="rId21" Type="http://schemas.openxmlformats.org/officeDocument/2006/relationships/image" Target="../media/image88.png"/><Relationship Id="rId7" Type="http://schemas.openxmlformats.org/officeDocument/2006/relationships/image" Target="../media/image70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5" Type="http://schemas.openxmlformats.org/officeDocument/2006/relationships/image" Target="../media/image92.png"/><Relationship Id="rId2" Type="http://schemas.openxmlformats.org/officeDocument/2006/relationships/image" Target="../media/image1.png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9.sv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5" Type="http://schemas.openxmlformats.org/officeDocument/2006/relationships/image" Target="../media/image31.svg"/><Relationship Id="rId15" Type="http://schemas.openxmlformats.org/officeDocument/2006/relationships/image" Target="../media/image83.sv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8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" Type="http://schemas.openxmlformats.org/officeDocument/2006/relationships/image" Target="../media/image30.png"/><Relationship Id="rId9" Type="http://schemas.openxmlformats.org/officeDocument/2006/relationships/image" Target="../media/image14.svg"/><Relationship Id="rId14" Type="http://schemas.openxmlformats.org/officeDocument/2006/relationships/image" Target="../media/image82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5.svg"/><Relationship Id="rId7" Type="http://schemas.openxmlformats.org/officeDocument/2006/relationships/image" Target="../media/image12.svg"/><Relationship Id="rId12" Type="http://schemas.openxmlformats.org/officeDocument/2006/relationships/image" Target="../media/image10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svg"/><Relationship Id="rId1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3080554" y="98942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286969" y="530884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/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(c.c.c) vì: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cạnh chung.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𝐴𝐶𝐷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664C722-5869-58C1-CB9A-73A97FBB9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45" y="3295966"/>
                <a:ext cx="7407610" cy="4617931"/>
              </a:xfrm>
              <a:prstGeom prst="rect">
                <a:avLst/>
              </a:prstGeom>
              <a:blipFill>
                <a:blip r:embed="rId18"/>
                <a:stretch>
                  <a:fillRect l="-2878" b="-4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7" name="Hình chữ nhật: Góc Tròn 20">
            <a:extLst>
              <a:ext uri="{FF2B5EF4-FFF2-40B4-BE49-F238E27FC236}">
                <a16:creationId xmlns:a16="http://schemas.microsoft.com/office/drawing/2014/main" id="{901FE39A-CBAA-2458-D1DA-3062A124FF01}"/>
              </a:ext>
            </a:extLst>
          </p:cNvPr>
          <p:cNvSpPr/>
          <p:nvPr/>
        </p:nvSpPr>
        <p:spPr>
          <a:xfrm>
            <a:off x="8728512" y="145838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614FA0-4FD9-1CB4-E064-5F90A0C107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6279" y="4444088"/>
            <a:ext cx="8918113" cy="4639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/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𝑀𝐾𝑃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𝑁𝐾𝑃</m:t>
                        </m:r>
                      </m:e>
                    </m:ac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𝑀𝑃𝐾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𝑁𝑃𝐾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8E78FDFA-8944-17C4-3211-40011F905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865" y="2466510"/>
                <a:ext cx="15226269" cy="4644798"/>
              </a:xfrm>
              <a:prstGeom prst="rect">
                <a:avLst/>
              </a:prstGeom>
              <a:blipFill>
                <a:blip r:embed="rId15"/>
                <a:stretch>
                  <a:fillRect l="-1401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8152759" y="944989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/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𝑁𝑃𝐾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(g.c.g)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𝑃𝐾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cạnh chung.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099" y="2446697"/>
                <a:ext cx="11985802" cy="5387885"/>
              </a:xfrm>
              <a:prstGeom prst="rect">
                <a:avLst/>
              </a:prstGeom>
              <a:blipFill>
                <a:blip r:embed="rId18"/>
                <a:stretch>
                  <a:fillRect l="-183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6456F1-C717-59B0-3423-70235E98B4DC}"/>
              </a:ext>
            </a:extLst>
          </p:cNvPr>
          <p:cNvSpPr txBox="1"/>
          <p:nvPr/>
        </p:nvSpPr>
        <p:spPr>
          <a:xfrm>
            <a:off x="7605907" y="2822085"/>
            <a:ext cx="7697396" cy="486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một tam giác cân, hai góc ở đáy bằng nhau. Ngược lại, một tam giác có hai góc bằng nhau thì tam giác đó là tam giác cân.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689555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E2CC84-D69E-C92E-65A3-A388A873BF76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/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4.62.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1B165-8671-2529-8312-A7368798E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139" y="4174538"/>
                <a:ext cx="7231581" cy="2748253"/>
              </a:xfrm>
              <a:prstGeom prst="rect">
                <a:avLst/>
              </a:prstGeom>
              <a:blipFill>
                <a:blip r:embed="rId18"/>
                <a:stretch>
                  <a:fillRect l="-3035" r="-295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07410D3-B182-806C-F8E7-D6DC739ADF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5601" y="3824269"/>
            <a:ext cx="6302219" cy="474537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52759" y="1294828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/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𝐷𝐹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830" y="2980590"/>
                <a:ext cx="7935084" cy="4260077"/>
              </a:xfrm>
              <a:prstGeom prst="rect">
                <a:avLst/>
              </a:prstGeom>
              <a:blipFill>
                <a:blip r:embed="rId14"/>
                <a:stretch>
                  <a:fillRect l="-2688" r="-998" b="-5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E2235D9-C956-87B4-465B-99847969EE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85321" y="2550738"/>
            <a:ext cx="6302219" cy="4745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/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b="1" i="1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 xét: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các cạnh bằng nhau và các góc bằng nhau. Đó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315" y="7432916"/>
                <a:ext cx="14017370" cy="1824923"/>
              </a:xfrm>
              <a:prstGeom prst="rect">
                <a:avLst/>
              </a:prstGeom>
              <a:blipFill>
                <a:blip r:embed="rId16"/>
                <a:stretch>
                  <a:fillRect l="-1522" r="-15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/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Thử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thách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211" y="3428499"/>
                <a:ext cx="11734800" cy="3671583"/>
              </a:xfrm>
              <a:prstGeom prst="rect">
                <a:avLst/>
              </a:prstGeom>
              <a:blipFill>
                <a:blip r:embed="rId20"/>
                <a:stretch>
                  <a:fillRect l="-1818" r="-1818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8152759" y="148603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/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Tam giác có ba góc bằng nhau thì cân tại một đỉnh bất kì, do đó ba cạnh bằng nhau, nên nó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Tam giác cân có hai góc bằng nhau, mà tổng ba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lại có một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cả ba góc bằng nhau và do đó nó là tam giác đều.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58" y="3333610"/>
                <a:ext cx="13868400" cy="4776564"/>
              </a:xfrm>
              <a:prstGeom prst="rect">
                <a:avLst/>
              </a:prstGeom>
              <a:blipFill>
                <a:blip r:embed="rId16"/>
                <a:stretch>
                  <a:fillRect l="-1538" r="-1582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70597" y="-962590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557617" y="2187954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397289" y="720696"/>
            <a:ext cx="1484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ĐƯỜNG TRUNG TRỰC CỦA MỘT ĐOẠN THẲNG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8659696" y="302364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65CAC-CF6E-C507-DAAF-E77BF71BFBD4}"/>
              </a:ext>
            </a:extLst>
          </p:cNvPr>
          <p:cNvSpPr txBox="1"/>
          <p:nvPr/>
        </p:nvSpPr>
        <p:spPr>
          <a:xfrm>
            <a:off x="1254396" y="1668619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/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A4,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blipFill>
                <a:blip r:embed="rId18"/>
                <a:stretch>
                  <a:fillRect l="-1582" r="-1582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D32D03D-523C-8489-905E-5C75B9AC73B8}"/>
              </a:ext>
            </a:extLst>
          </p:cNvPr>
          <p:cNvSpPr txBox="1"/>
          <p:nvPr/>
        </p:nvSpPr>
        <p:spPr>
          <a:xfrm>
            <a:off x="2782360" y="6006415"/>
            <a:ext cx="1348661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/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blipFill>
                <a:blip r:embed="rId16"/>
                <a:stretch>
                  <a:fillRect l="-1533" r="-1577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1A293FB-6FEC-319B-6AA0-13935C2C8A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6267" y="4278687"/>
            <a:ext cx="11559479" cy="47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B197E39-D449-329C-DD40-EA2C09E5BD36}"/>
              </a:ext>
            </a:extLst>
          </p:cNvPr>
          <p:cNvSpPr txBox="1"/>
          <p:nvPr/>
        </p:nvSpPr>
        <p:spPr>
          <a:xfrm>
            <a:off x="1074141" y="3423282"/>
            <a:ext cx="8583303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Kiến trúc sư vẽ bản thiết kế ngôi nhà hình tam giác theo tỉ lệ 1: 100. Biết rằng ngôi nhà cao 5 m, bề ngang mặt sàn rộng 4 m và hai mái nghiêng như nhau.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B7B5D5-F1C0-78DC-87AF-6FF8464343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97522" y="3093470"/>
            <a:ext cx="7043337" cy="4924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EDBF11-C4E3-D654-C904-85DE107B3D53}"/>
              </a:ext>
            </a:extLst>
          </p:cNvPr>
          <p:cNvSpPr txBox="1"/>
          <p:nvPr/>
        </p:nvSpPr>
        <p:spPr>
          <a:xfrm>
            <a:off x="2514600" y="2390527"/>
            <a:ext cx="13563599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nghĩa:</a:t>
            </a:r>
            <a:endParaRPr lang="en-US" sz="4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thẳng vuông góc với một đoạn thẳng tại trung điểm của nó được gọi là đường trung trực của đoạn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89B37B-6598-738C-1B70-7DB18E872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5376" y="5367713"/>
            <a:ext cx="5461555" cy="3509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/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đi qua trung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là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blipFill>
                <a:blip r:embed="rId15"/>
                <a:stretch>
                  <a:fillRect r="-3262" b="-8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437777" y="2221834"/>
            <a:ext cx="11280391" cy="584333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CB2666-D7CD-48DE-95A2-13B6AD284DF0}"/>
              </a:ext>
            </a:extLst>
          </p:cNvPr>
          <p:cNvSpPr txBox="1"/>
          <p:nvPr/>
        </p:nvSpPr>
        <p:spPr>
          <a:xfrm>
            <a:off x="3836374" y="3371402"/>
            <a:ext cx="10615250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trung trực của một đoạn thẳng cũng là trục đối xứng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B7AF3B2-0BA4-01D9-092A-0B583F7172ED}"/>
              </a:ext>
            </a:extLst>
          </p:cNvPr>
          <p:cNvSpPr/>
          <p:nvPr/>
        </p:nvSpPr>
        <p:spPr>
          <a:xfrm>
            <a:off x="1542948" y="1768800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666B50-EDCA-6667-0754-1913BB2A7E56}"/>
              </a:ext>
            </a:extLst>
          </p:cNvPr>
          <p:cNvSpPr txBox="1"/>
          <p:nvPr/>
        </p:nvSpPr>
        <p:spPr>
          <a:xfrm>
            <a:off x="3066335" y="1326678"/>
            <a:ext cx="1197451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A7134B-FE44-50EC-F8C4-4B7F959C6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420" y="3526508"/>
            <a:ext cx="12558871" cy="43565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4CC658-DC40-550D-477A-D9E2BEC2727E}"/>
              </a:ext>
            </a:extLst>
          </p:cNvPr>
          <p:cNvSpPr txBox="1"/>
          <p:nvPr/>
        </p:nvSpPr>
        <p:spPr>
          <a:xfrm>
            <a:off x="2667000" y="79629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B13D6C-A0BA-AC8B-2878-AA39B625C66D}"/>
              </a:ext>
            </a:extLst>
          </p:cNvPr>
          <p:cNvSpPr txBox="1"/>
          <p:nvPr/>
        </p:nvSpPr>
        <p:spPr>
          <a:xfrm>
            <a:off x="6807417" y="7959737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2A4EE0-124B-2F23-03B0-B6326D86C71C}"/>
              </a:ext>
            </a:extLst>
          </p:cNvPr>
          <p:cNvSpPr txBox="1"/>
          <p:nvPr/>
        </p:nvSpPr>
        <p:spPr>
          <a:xfrm>
            <a:off x="10908603" y="795956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928" y="1782450"/>
            <a:ext cx="8744766" cy="6274210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 31"/>
          <p:cNvSpPr/>
          <p:nvPr/>
        </p:nvSpPr>
        <p:spPr>
          <a:xfrm>
            <a:off x="10975023" y="3314701"/>
            <a:ext cx="5764905" cy="5625318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F50C79-9937-791B-CF28-90A282ED348C}"/>
              </a:ext>
            </a:extLst>
          </p:cNvPr>
          <p:cNvSpPr txBox="1"/>
          <p:nvPr/>
        </p:nvSpPr>
        <p:spPr>
          <a:xfrm>
            <a:off x="1456712" y="1789471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26">
            <a:extLst>
              <a:ext uri="{FF2B5EF4-FFF2-40B4-BE49-F238E27FC236}">
                <a16:creationId xmlns:a16="http://schemas.microsoft.com/office/drawing/2014/main" id="{7814F0F0-C9C3-3FD0-279D-92AA8B91B482}"/>
              </a:ext>
            </a:extLst>
          </p:cNvPr>
          <p:cNvSpPr/>
          <p:nvPr/>
        </p:nvSpPr>
        <p:spPr>
          <a:xfrm>
            <a:off x="4545341" y="3151669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/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HĐ3,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blipFill>
                <a:blip r:embed="rId16"/>
                <a:stretch>
                  <a:fillRect l="-2596" r="-2523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5218F1F-E54C-8EF1-C13F-2BE1C22745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5809" y="3710497"/>
            <a:ext cx="4080380" cy="49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AA8BA-EE9F-3E60-0FB9-7CA545554769}"/>
              </a:ext>
            </a:extLst>
          </p:cNvPr>
          <p:cNvSpPr txBox="1"/>
          <p:nvPr/>
        </p:nvSpPr>
        <p:spPr>
          <a:xfrm>
            <a:off x="4218550" y="3213152"/>
            <a:ext cx="10164483" cy="4224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nằm trên đường trung trực của một đoạn thẳng thì cách đều hai mút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E05D66-C6E9-6044-1390-2057DF2C6495}"/>
              </a:ext>
            </a:extLst>
          </p:cNvPr>
          <p:cNvSpPr/>
          <p:nvPr/>
        </p:nvSpPr>
        <p:spPr>
          <a:xfrm>
            <a:off x="7618966" y="2299035"/>
            <a:ext cx="3048000" cy="1364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/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blipFill>
                <a:blip r:embed="rId14"/>
                <a:stretch>
                  <a:fillRect l="-1639" r="-168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Nhóm 49">
            <a:extLst>
              <a:ext uri="{FF2B5EF4-FFF2-40B4-BE49-F238E27FC236}">
                <a16:creationId xmlns:a16="http://schemas.microsoft.com/office/drawing/2014/main" id="{D79D36FD-74A9-7A76-5AB0-B1D4217B08E0}"/>
              </a:ext>
            </a:extLst>
          </p:cNvPr>
          <p:cNvGrpSpPr/>
          <p:nvPr/>
        </p:nvGrpSpPr>
        <p:grpSpPr>
          <a:xfrm>
            <a:off x="1254538" y="3159413"/>
            <a:ext cx="6136862" cy="2735528"/>
            <a:chOff x="12013031" y="6427493"/>
            <a:chExt cx="6136862" cy="2735528"/>
          </a:xfrm>
        </p:grpSpPr>
        <p:cxnSp>
          <p:nvCxnSpPr>
            <p:cNvPr id="8" name="Đường nối Thẳng 33">
              <a:extLst>
                <a:ext uri="{FF2B5EF4-FFF2-40B4-BE49-F238E27FC236}">
                  <a16:creationId xmlns:a16="http://schemas.microsoft.com/office/drawing/2014/main" id="{4DD8D132-BAF1-9C04-FD6E-1008894ED70E}"/>
                </a:ext>
              </a:extLst>
            </p:cNvPr>
            <p:cNvCxnSpPr>
              <a:cxnSpLocks/>
            </p:cNvCxnSpPr>
            <p:nvPr/>
          </p:nvCxnSpPr>
          <p:spPr>
            <a:xfrm>
              <a:off x="12013031" y="7487442"/>
              <a:ext cx="613686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Đường nối Thẳng 41">
              <a:extLst>
                <a:ext uri="{FF2B5EF4-FFF2-40B4-BE49-F238E27FC236}">
                  <a16:creationId xmlns:a16="http://schemas.microsoft.com/office/drawing/2014/main" id="{E2E0E96C-9A43-FF59-98EA-AA438EFA41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ộp Văn bản 42">
              <a:extLst>
                <a:ext uri="{FF2B5EF4-FFF2-40B4-BE49-F238E27FC236}">
                  <a16:creationId xmlns:a16="http://schemas.microsoft.com/office/drawing/2014/main" id="{EAC16C5A-40C6-820D-5963-95BED3B619BF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7" name="Hộp Văn bản 43">
              <a:extLst>
                <a:ext uri="{FF2B5EF4-FFF2-40B4-BE49-F238E27FC236}">
                  <a16:creationId xmlns:a16="http://schemas.microsoft.com/office/drawing/2014/main" id="{468F5242-A5FA-EF46-744E-8BC2CDB5AD1D}"/>
                </a:ext>
              </a:extLst>
            </p:cNvPr>
            <p:cNvSpPr txBox="1"/>
            <p:nvPr/>
          </p:nvSpPr>
          <p:spPr>
            <a:xfrm>
              <a:off x="12376847" y="8112720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/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blipFill>
                <a:blip r:embed="rId14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/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blipFill>
                <a:blip r:embed="rId15"/>
                <a:stretch>
                  <a:fillRect l="-4005" r="-4005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>
            <a:extLst>
              <a:ext uri="{FF2B5EF4-FFF2-40B4-BE49-F238E27FC236}">
                <a16:creationId xmlns:a16="http://schemas.microsoft.com/office/drawing/2014/main" id="{49E13143-85A7-ADFD-2B59-B5393382EA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40666" y="5243006"/>
            <a:ext cx="5659877" cy="46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890327" y="8629429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/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blipFill>
                <a:blip r:embed="rId18"/>
                <a:stretch>
                  <a:fillRect l="-1708" r="-537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/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blipFill>
                <a:blip r:embed="rId16"/>
                <a:stretch>
                  <a:fillRect l="-1629" b="-4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10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287288" y="454213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729927" y="3162300"/>
            <a:ext cx="12828146" cy="5518689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7A62B71-BCCC-982E-45B2-91BE1238CD6D}"/>
              </a:ext>
            </a:extLst>
          </p:cNvPr>
          <p:cNvSpPr txBox="1"/>
          <p:nvPr/>
        </p:nvSpPr>
        <p:spPr>
          <a:xfrm>
            <a:off x="3242463" y="4080967"/>
            <a:ext cx="11913394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 điểm cách đều hai mút của đoạn thẳng thì nằm trên đường trung trực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0146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2884967"/>
            <a:ext cx="7363500" cy="6482730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03528" y="3405778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23499" y="3405778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743470" y="3405778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745495" y="2799700"/>
            <a:ext cx="687689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Theo em, trên bản thiết kế làm thế nào để xác định được chính xác điểm C thể hiện đỉnh ngôi nhà?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96F8AF-AA40-0D25-012E-6E4A3ED997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81684" y="3571424"/>
            <a:ext cx="5687451" cy="533869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5142634" y="-788002"/>
            <a:ext cx="4002282" cy="573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92FB56-77A7-557F-D4D0-ABE31F62BA91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3B1F2-4F9E-C580-F270-4C5D8BFE9D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22511" y="3343086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/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blipFill>
                <a:blip r:embed="rId19"/>
                <a:stretch>
                  <a:fillRect l="-2574" r="-2574" b="-6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77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5929" y="-876057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14" name="Hộp Văn bản 36">
            <a:extLst>
              <a:ext uri="{FF2B5EF4-FFF2-40B4-BE49-F238E27FC236}">
                <a16:creationId xmlns:a16="http://schemas.microsoft.com/office/drawing/2014/main" id="{8FD037F4-F294-AE27-BBD6-EA5314BC5EE0}"/>
              </a:ext>
            </a:extLst>
          </p:cNvPr>
          <p:cNvSpPr txBox="1"/>
          <p:nvPr/>
        </p:nvSpPr>
        <p:spPr>
          <a:xfrm>
            <a:off x="8108245" y="1097314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CB7231-74D1-AEEF-C8F6-51BC26FAE1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9520" y="3158253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/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trên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𝑀𝐵𝐴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blipFill>
                <a:blip r:embed="rId15"/>
                <a:stretch>
                  <a:fillRect l="-2663" r="-2589" b="-5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8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52189" y="734974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-1859863" y="7234936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D8A53A-233E-4BA0-6F18-6347A28C4D1B}"/>
              </a:ext>
            </a:extLst>
          </p:cNvPr>
          <p:cNvSpPr/>
          <p:nvPr/>
        </p:nvSpPr>
        <p:spPr>
          <a:xfrm>
            <a:off x="7076774" y="1200970"/>
            <a:ext cx="4134452" cy="1073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/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thăng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blipFill>
                <a:blip r:embed="rId14"/>
                <a:stretch>
                  <a:fillRect l="-1265" r="-1224" b="-2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49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880241"/>
            <a:ext cx="11468941" cy="8076297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939877" y="122397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2564FE-2D5A-CAAB-94E2-1FE8BBB23C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8509" y="2336376"/>
            <a:ext cx="5812012" cy="66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233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09700" y="833936"/>
            <a:ext cx="15468599" cy="875075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1866967" y="856288"/>
            <a:ext cx="689038" cy="7645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1AE69C-4107-E97B-BDA5-F8FB577DFB75}"/>
              </a:ext>
            </a:extLst>
          </p:cNvPr>
          <p:cNvSpPr txBox="1"/>
          <p:nvPr/>
        </p:nvSpPr>
        <p:spPr>
          <a:xfrm>
            <a:off x="5978382" y="140617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/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4.23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696" y="3253163"/>
                <a:ext cx="14359503" cy="3671583"/>
              </a:xfrm>
              <a:prstGeom prst="rect">
                <a:avLst/>
              </a:prstGeom>
              <a:blipFill>
                <a:blip r:embed="rId18"/>
                <a:stretch>
                  <a:fillRect l="-1486" r="-1528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4644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31116" y="1495137"/>
            <a:ext cx="15625768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6217" y="8165719"/>
            <a:ext cx="3329031" cy="245137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14336966" y="8313908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9" name="Hộp Văn bản 36">
            <a:extLst>
              <a:ext uri="{FF2B5EF4-FFF2-40B4-BE49-F238E27FC236}">
                <a16:creationId xmlns:a16="http://schemas.microsoft.com/office/drawing/2014/main" id="{8649858B-82DF-E166-FAD7-C5300FC9E935}"/>
              </a:ext>
            </a:extLst>
          </p:cNvPr>
          <p:cNvSpPr txBox="1"/>
          <p:nvPr/>
        </p:nvSpPr>
        <p:spPr>
          <a:xfrm>
            <a:off x="8175142" y="174010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CB28BE-61A0-5EDD-D137-51009D5237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00424" y="3398503"/>
            <a:ext cx="5618505" cy="47672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/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hai tam giác vuông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chung,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𝐸𝐶𝐵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huyền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blipFill>
                <a:blip r:embed="rId15"/>
                <a:stretch>
                  <a:fillRect l="-1951" b="-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47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476617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/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4.24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031" y="3625131"/>
                <a:ext cx="11994063" cy="3671583"/>
              </a:xfrm>
              <a:prstGeom prst="rect">
                <a:avLst/>
              </a:prstGeom>
              <a:blipFill>
                <a:blip r:embed="rId18"/>
                <a:stretch>
                  <a:fillRect l="-1778" r="-182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093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74666" y="-51183"/>
            <a:ext cx="2821311" cy="2978351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99760" y="1437993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/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 vì: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𝐵𝑀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𝐶𝑀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;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𝑀𝐴𝐶</m:t>
                        </m:r>
                      </m:e>
                    </m:acc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 thời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blipFill>
                <a:blip r:embed="rId12"/>
                <a:stretch>
                  <a:fillRect l="-1669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C5DB3ED-187A-C1CC-C139-E784D3EE8A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09843" y="2191599"/>
            <a:ext cx="5811933" cy="56508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/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4.25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blipFill>
                <a:blip r:embed="rId20"/>
                <a:stretch>
                  <a:fillRect l="-1761" r="-176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19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277622" y="-2771243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-703209" y="7856644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11183928" y="9153528"/>
            <a:ext cx="2526621" cy="19202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7748505" y="1499043"/>
            <a:ext cx="2790990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/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cạnh góc vuông) vì: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blipFill>
                <a:blip r:embed="rId14"/>
                <a:stretch>
                  <a:fillRect l="-2232" r="-1550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4D8B902-77CA-F58A-06D6-C2AF70F847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29521" y="3323148"/>
            <a:ext cx="5873113" cy="48694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055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2239047" y="2375347"/>
            <a:ext cx="13809904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16: TAM GIÁC CÂN. ĐƯỜNG TRUNG TRỰC CỦA ĐOẠN THẲNG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40037" y="112246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21134" y="-991145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181515" y="655320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/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Kéo dài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một đoạn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 minh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từ đó suy ra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blipFill>
                <a:blip r:embed="rId18"/>
                <a:stretch>
                  <a:fillRect l="-2439" r="-2509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F512644-1754-292F-2AF7-523138C011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15469" y="700332"/>
            <a:ext cx="5507404" cy="79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459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4785552" y="750321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018861" y="669072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/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4.27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4.70,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blipFill>
                <a:blip r:embed="rId16"/>
                <a:stretch>
                  <a:fillRect l="-1500" r="-154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66FE76B-7D7D-24F6-B129-3B47617AA7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0771" y="3850209"/>
            <a:ext cx="6958013" cy="46386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/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blipFill>
                <a:blip r:embed="rId18"/>
                <a:stretch>
                  <a:fillRect l="-3854" r="-374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4349031" y="-2026412"/>
            <a:ext cx="958993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-19606" y="7414482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E17BF2-7BA6-0DCE-D462-1C44143D97D5}"/>
              </a:ext>
            </a:extLst>
          </p:cNvPr>
          <p:cNvSpPr txBox="1"/>
          <p:nvPr/>
        </p:nvSpPr>
        <p:spPr>
          <a:xfrm>
            <a:off x="5981700" y="122131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/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4.26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blipFill>
                <a:blip r:embed="rId14"/>
                <a:stretch>
                  <a:fillRect l="-1815" r="-1867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02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72" y="512181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76400" y="922437"/>
            <a:ext cx="15163799" cy="8749929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509789" y="734543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9712560" y="8818259"/>
            <a:ext cx="4036527" cy="34934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/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Nếu tam giác vuông cân tại góc nhọn thì sẽ có hai góc ở đáy bằng nhau và đều là góc vuông. Do đó tổng ba góc trong tam giác này lớn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đây là điều vô lí.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Theo phẩn a), tam giác vuông cân sẽ cân tại góc vuông, do vậy hai góc nhọn bằng nhau và có tổng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mỗi góc nhọn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Tam giác vuông có một góc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góc nhọn còn lại phụ với góc này và cũng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tam giác này là tam giác vuông cân.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blipFill>
                <a:blip r:embed="rId14"/>
                <a:stretch>
                  <a:fillRect l="-1440" r="-1483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36">
            <a:extLst>
              <a:ext uri="{FF2B5EF4-FFF2-40B4-BE49-F238E27FC236}">
                <a16:creationId xmlns:a16="http://schemas.microsoft.com/office/drawing/2014/main" id="{81EF2D6E-115B-7765-4E5B-A51C1F1CE442}"/>
              </a:ext>
            </a:extLst>
          </p:cNvPr>
          <p:cNvSpPr txBox="1"/>
          <p:nvPr/>
        </p:nvSpPr>
        <p:spPr>
          <a:xfrm>
            <a:off x="8273113" y="307802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9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90600" y="1161513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/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4.28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blipFill>
                <a:blip r:embed="rId10"/>
                <a:stretch>
                  <a:fillRect l="-1760" r="-171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AC6A9548-51F4-06D7-DC05-3CE3FEE210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7925" y="4060751"/>
            <a:ext cx="6491790" cy="48865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/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(cạnh huyền - góc nhọn) vì: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blipFill>
                <a:blip r:embed="rId12"/>
                <a:stretch>
                  <a:fillRect l="-2685" r="-2685" b="-6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916D99A-049C-6E50-8979-4E50C2826491}"/>
              </a:ext>
            </a:extLst>
          </p:cNvPr>
          <p:cNvSpPr txBox="1"/>
          <p:nvPr/>
        </p:nvSpPr>
        <p:spPr>
          <a:xfrm>
            <a:off x="7086600" y="4327571"/>
            <a:ext cx="3173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87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85422" y="2089181"/>
              <a:ext cx="862315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Ghi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nhớ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bài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676941" y="7132842"/>
              <a:ext cx="8735346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Luyện tập chung”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036442"/>
            <a:ext cx="8637067" cy="2279674"/>
            <a:chOff x="7659631" y="6036442"/>
            <a:chExt cx="8637067" cy="2279674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36408" y="6036442"/>
              <a:ext cx="5481882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TAM GIÁC CÂN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55ECB-5380-51AD-E73D-B9A5C1C36D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58459" y="3773643"/>
            <a:ext cx="5138738" cy="48715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9A410E-221A-6B41-C955-8E26B4896482}"/>
              </a:ext>
            </a:extLst>
          </p:cNvPr>
          <p:cNvSpPr txBox="1"/>
          <p:nvPr/>
        </p:nvSpPr>
        <p:spPr>
          <a:xfrm>
            <a:off x="2056384" y="3851492"/>
            <a:ext cx="11507216" cy="118872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giác cân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tam giác có hai cạnh bằng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CC5F8-BE41-1B98-2BA9-622AC63872D3}"/>
              </a:ext>
            </a:extLst>
          </p:cNvPr>
          <p:cNvSpPr txBox="1"/>
          <p:nvPr/>
        </p:nvSpPr>
        <p:spPr>
          <a:xfrm>
            <a:off x="2056384" y="2751870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/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cạnh bên: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Cạnh đáy: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ở đáy: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Góc ở đỉnh: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729" y="5242853"/>
                <a:ext cx="8796216" cy="3130344"/>
              </a:xfrm>
              <a:prstGeom prst="rect">
                <a:avLst/>
              </a:prstGeom>
              <a:blipFill>
                <a:blip r:embed="rId17"/>
                <a:stretch>
                  <a:fillRect l="-2426" b="-7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35454" y="1739095"/>
            <a:ext cx="15687675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1003725-EC34-12B2-FFB9-E54D14EF5D6B}"/>
              </a:ext>
            </a:extLst>
          </p:cNvPr>
          <p:cNvSpPr/>
          <p:nvPr/>
        </p:nvSpPr>
        <p:spPr>
          <a:xfrm>
            <a:off x="8467095" y="2361491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D49CE-E94A-B3F2-EEAC-D5B00A219608}"/>
              </a:ext>
            </a:extLst>
          </p:cNvPr>
          <p:cNvSpPr txBox="1"/>
          <p:nvPr/>
        </p:nvSpPr>
        <p:spPr>
          <a:xfrm>
            <a:off x="1857036" y="3750180"/>
            <a:ext cx="7243383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4.59.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EEF7F8-ABD7-E2C8-2EF0-1F466F0E3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3663" y="4141628"/>
            <a:ext cx="6679686" cy="420346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10E894-1F64-5874-B113-A4445E4A6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80219"/>
              </p:ext>
            </p:extLst>
          </p:nvPr>
        </p:nvGraphicFramePr>
        <p:xfrm>
          <a:off x="3275557" y="2304732"/>
          <a:ext cx="13633350" cy="513412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123831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376644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294285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461946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2138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 giác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bên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đỉnh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/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587" y="4447906"/>
                <a:ext cx="3691584" cy="901593"/>
              </a:xfrm>
              <a:prstGeom prst="rect">
                <a:avLst/>
              </a:prstGeom>
              <a:blipFill>
                <a:blip r:embed="rId18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/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899" y="5530851"/>
                <a:ext cx="3691584" cy="901593"/>
              </a:xfrm>
              <a:prstGeom prst="rect">
                <a:avLst/>
              </a:prstGeom>
              <a:blipFill>
                <a:blip r:embed="rId19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/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964" y="6440900"/>
                <a:ext cx="3691584" cy="901593"/>
              </a:xfrm>
              <a:prstGeom prst="rect">
                <a:avLst/>
              </a:prstGeom>
              <a:blipFill>
                <a:blip r:embed="rId20"/>
                <a:stretch>
                  <a:fillRect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/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134" y="4628763"/>
                <a:ext cx="2025253" cy="81047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/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536" y="5609267"/>
                <a:ext cx="2025253" cy="81047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/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74" y="6600846"/>
                <a:ext cx="2025253" cy="81047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/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782" y="4616064"/>
                <a:ext cx="985350" cy="81047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/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5583648"/>
                <a:ext cx="1032052" cy="81047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/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351" y="6622661"/>
                <a:ext cx="935431" cy="81047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/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075" y="4628763"/>
                <a:ext cx="1193545" cy="72853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/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6660" y="5622730"/>
                <a:ext cx="1236034" cy="72853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/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4725" y="6557596"/>
                <a:ext cx="1236034" cy="72853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/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𝐴𝐵𝐶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4553" y="4615677"/>
                <a:ext cx="2339801" cy="72853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/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9094" y="5609267"/>
                <a:ext cx="2736834" cy="72853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/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9316" y="6594905"/>
                <a:ext cx="2447424" cy="72853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4" grpId="0"/>
      <p:bldP spid="26" grpId="0"/>
      <p:bldP spid="39" grpId="0"/>
      <p:bldP spid="41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/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4.60.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CE59D1E-607F-8CDD-4974-9B49238F3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21" y="2565316"/>
                <a:ext cx="9241321" cy="6441572"/>
              </a:xfrm>
              <a:prstGeom prst="rect">
                <a:avLst/>
              </a:prstGeom>
              <a:blipFill>
                <a:blip r:embed="rId14"/>
                <a:stretch>
                  <a:fillRect l="-2309" r="-2375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DCAC742-6FDB-DC33-2280-8DB90F9C8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09884" y="3477289"/>
            <a:ext cx="6404249" cy="44668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92650-7CC7-6F40-EC4F-28A8DDAE4729}"/>
              </a:ext>
            </a:extLst>
          </p:cNvPr>
          <p:cNvSpPr txBox="1"/>
          <p:nvPr/>
        </p:nvSpPr>
        <p:spPr>
          <a:xfrm>
            <a:off x="2035799" y="176796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2029</Words>
  <Application>Microsoft Office PowerPoint</Application>
  <PresentationFormat>Custom</PresentationFormat>
  <Paragraphs>180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Calibri</vt:lpstr>
      <vt:lpstr>Symbol</vt:lpstr>
      <vt:lpstr>Arial</vt:lpstr>
      <vt:lpstr>Cambria Math</vt:lpstr>
      <vt:lpstr>Arial (Thân)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E-Course Slide Deck Presentation</dc:title>
  <dc:creator>Lê Thảo</dc:creator>
  <cp:lastModifiedBy>Lê Thảo</cp:lastModifiedBy>
  <cp:revision>10</cp:revision>
  <dcterms:created xsi:type="dcterms:W3CDTF">2006-08-16T00:00:00Z</dcterms:created>
  <dcterms:modified xsi:type="dcterms:W3CDTF">2022-10-24T07:56:50Z</dcterms:modified>
  <dc:identifier>DAFNmfvgkP4</dc:identifier>
</cp:coreProperties>
</file>