
<file path=[Content_Types].xml><?xml version="1.0" encoding="utf-8"?>
<Types xmlns="http://schemas.openxmlformats.org/package/2006/content-types"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cec2deab10864166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8" r:id="rId2"/>
    <p:sldId id="275" r:id="rId3"/>
    <p:sldId id="257" r:id="rId4"/>
    <p:sldId id="259" r:id="rId5"/>
    <p:sldId id="261" r:id="rId6"/>
    <p:sldId id="262" r:id="rId7"/>
    <p:sldId id="260" r:id="rId8"/>
    <p:sldId id="263" r:id="rId9"/>
    <p:sldId id="281" r:id="rId10"/>
    <p:sldId id="277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8" r:id="rId19"/>
    <p:sldId id="279" r:id="rId20"/>
    <p:sldId id="265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4026"/>
    <a:srgbClr val="FF0000"/>
    <a:srgbClr val="00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64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B516E-C74D-4371-9640-ECA3BA323A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7D41B-F6FE-40A7-88D2-43E2F5DC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6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Quý</a:t>
            </a:r>
            <a:r>
              <a:rPr lang="en-US" baseline="0" dirty="0"/>
              <a:t> </a:t>
            </a:r>
            <a:r>
              <a:rPr lang="en-US" dirty="0"/>
              <a:t>Thầy</a:t>
            </a:r>
            <a:r>
              <a:rPr lang="en-US" baseline="0" dirty="0"/>
              <a:t>/cô </a:t>
            </a:r>
          </a:p>
          <a:p>
            <a:r>
              <a:rPr lang="en-US" baseline="0" dirty="0"/>
              <a:t>Click vào bông hoa để đến câu hỏi </a:t>
            </a:r>
          </a:p>
          <a:p>
            <a:r>
              <a:rPr lang="en-US" baseline="0" dirty="0"/>
              <a:t>Click vào bông hoa trong câu hỏi để show phần thưởng</a:t>
            </a:r>
          </a:p>
          <a:p>
            <a:r>
              <a:rPr lang="en-US" baseline="0" dirty="0"/>
              <a:t>Click vào cô bé để trở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7D41B-F6FE-40A7-88D2-43E2F5DCDA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9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2" y="2225675"/>
            <a:ext cx="7029156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2" y="4726744"/>
            <a:ext cx="7029156" cy="14032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4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1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856" y="429064"/>
            <a:ext cx="8243668" cy="715426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856" y="1378633"/>
            <a:ext cx="8243668" cy="47830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73" y="1378633"/>
            <a:ext cx="2867533" cy="47830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906" y="0"/>
            <a:ext cx="2743200" cy="319088"/>
          </a:xfrm>
        </p:spPr>
        <p:txBody>
          <a:bodyPr/>
          <a:lstStyle>
            <a:lvl1pPr algn="ctr">
              <a:defRPr/>
            </a:lvl1pPr>
          </a:lstStyle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3989" y="1235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</p:spPr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407964"/>
            <a:ext cx="8108852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47446"/>
            <a:ext cx="11141612" cy="4629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8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6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3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1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7D18-D2BA-45EF-8F65-B503A943C7D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45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18" Type="http://schemas.openxmlformats.org/officeDocument/2006/relationships/image" Target="../media/image510.png"/><Relationship Id="rId3" Type="http://schemas.openxmlformats.org/officeDocument/2006/relationships/image" Target="../media/image74.png"/><Relationship Id="rId21" Type="http://schemas.openxmlformats.org/officeDocument/2006/relationships/image" Target="../media/image36.png"/><Relationship Id="rId7" Type="http://schemas.openxmlformats.org/officeDocument/2006/relationships/image" Target="../media/image400.png"/><Relationship Id="rId12" Type="http://schemas.openxmlformats.org/officeDocument/2006/relationships/image" Target="../media/image450.png"/><Relationship Id="rId17" Type="http://schemas.openxmlformats.org/officeDocument/2006/relationships/image" Target="../media/image500.png"/><Relationship Id="rId2" Type="http://schemas.openxmlformats.org/officeDocument/2006/relationships/audio" Target="../media/audio2.wav"/><Relationship Id="rId16" Type="http://schemas.openxmlformats.org/officeDocument/2006/relationships/image" Target="../media/image49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0.png"/><Relationship Id="rId5" Type="http://schemas.openxmlformats.org/officeDocument/2006/relationships/image" Target="../media/image76.png"/><Relationship Id="rId15" Type="http://schemas.openxmlformats.org/officeDocument/2006/relationships/image" Target="../media/image480.png"/><Relationship Id="rId10" Type="http://schemas.openxmlformats.org/officeDocument/2006/relationships/image" Target="../media/image430.png"/><Relationship Id="rId19" Type="http://schemas.openxmlformats.org/officeDocument/2006/relationships/image" Target="../media/image520.png"/><Relationship Id="rId4" Type="http://schemas.openxmlformats.org/officeDocument/2006/relationships/image" Target="../media/image75.png"/><Relationship Id="rId9" Type="http://schemas.openxmlformats.org/officeDocument/2006/relationships/image" Target="../media/image420.png"/><Relationship Id="rId14" Type="http://schemas.openxmlformats.org/officeDocument/2006/relationships/image" Target="../media/image470.png"/><Relationship Id="rId22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audio" Target="../media/audio2.wav"/><Relationship Id="rId16" Type="http://schemas.openxmlformats.org/officeDocument/2006/relationships/image" Target="../media/image91.png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36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45.png"/><Relationship Id="rId7" Type="http://schemas.openxmlformats.org/officeDocument/2006/relationships/image" Target="../media/image600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640.png"/><Relationship Id="rId5" Type="http://schemas.openxmlformats.org/officeDocument/2006/relationships/image" Target="../media/image580.png"/><Relationship Id="rId10" Type="http://schemas.openxmlformats.org/officeDocument/2006/relationships/image" Target="../media/image630.png"/><Relationship Id="rId9" Type="http://schemas.openxmlformats.org/officeDocument/2006/relationships/image" Target="../media/image620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slide" Target="slide6.xml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slide" Target="slide7.xml"/><Relationship Id="rId20" Type="http://schemas.openxmlformats.org/officeDocument/2006/relationships/image" Target="../media/image10.gif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slide" Target="slide5.xml"/><Relationship Id="rId19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slide" Target="slide8.xml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0.gif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THIẾT BỊ DẠY HỌC VÀ HỌC LIỆU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8633"/>
            <a:ext cx="11365524" cy="47830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1. GIÁO VIÊN</a:t>
            </a:r>
          </a:p>
          <a:p>
            <a:pPr marL="0" indent="0">
              <a:buNone/>
            </a:pPr>
            <a:r>
              <a:rPr lang="vi-VN" dirty="0"/>
              <a:t>SGK, kế hoạch bài dạy, thước thẳng, máy chiếu.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2. HỌC SINH</a:t>
            </a:r>
          </a:p>
          <a:p>
            <a:pPr marL="0" indent="0">
              <a:buNone/>
            </a:pPr>
            <a:r>
              <a:rPr lang="vi-VN" dirty="0"/>
              <a:t>SGK, thước thẳng, bảng nhóm.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8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1760647" y="549707"/>
            <a:ext cx="3622429" cy="1086235"/>
            <a:chOff x="531282" y="272374"/>
            <a:chExt cx="3622429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280173" y="2258242"/>
            <a:ext cx="2669117" cy="2682090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nhóm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531282" y="2258242"/>
            <a:ext cx="2669117" cy="2656658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cặp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8236210" y="2258241"/>
            <a:ext cx="2668936" cy="2690437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cá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853633" y="484831"/>
            <a:ext cx="1811617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64" y="627887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65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6" y="995992"/>
            <a:ext cx="8243668" cy="71542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4"/>
                </a:solidFill>
              </a:rPr>
              <a:t>1. </a:t>
            </a:r>
            <a:r>
              <a:rPr lang="vi-VN" dirty="0">
                <a:solidFill>
                  <a:schemeClr val="accent4"/>
                </a:solidFill>
              </a:rPr>
              <a:t>Giải phương trình: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616" y="1945561"/>
                <a:ext cx="8243668" cy="5324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vi-VN" dirty="0"/>
              </a:p>
              <a:p>
                <a:pPr marL="0" indent="0">
                  <a:buNone/>
                </a:pPr>
                <a:endParaRPr lang="vi-VN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616" y="1945561"/>
                <a:ext cx="8243668" cy="532463"/>
              </a:xfrm>
              <a:blipFill>
                <a:blip r:embed="rId3"/>
                <a:stretch>
                  <a:fillRect l="-1849" t="-25000" b="-352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085154" y="324923"/>
            <a:ext cx="8097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HÌNH THÀNH KIẾN THỨC - LUYỆN TẬP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8848432" y="995992"/>
            <a:ext cx="2668935" cy="2138296"/>
            <a:chOff x="324383" y="2890160"/>
            <a:chExt cx="3631653" cy="2606723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79759" y="3368431"/>
            <a:ext cx="6444393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000" dirty="0"/>
              <a:t>1. Cùng với bạn thảo luận:</a:t>
            </a:r>
          </a:p>
          <a:p>
            <a:r>
              <a:rPr lang="vi-VN" sz="3000" dirty="0"/>
              <a:t>+ Phương trình trên có dạng nào?</a:t>
            </a:r>
          </a:p>
          <a:p>
            <a:r>
              <a:rPr lang="vi-VN" sz="3000" dirty="0"/>
              <a:t>+ Nhắc lại cách giải?</a:t>
            </a:r>
          </a:p>
          <a:p>
            <a:r>
              <a:rPr lang="vi-VN" sz="3000" dirty="0"/>
              <a:t>2. Làm bài vào vở rồi đổi vở chấm chéo.</a:t>
            </a:r>
            <a:endParaRPr lang="en-US" sz="3000" dirty="0"/>
          </a:p>
        </p:txBody>
      </p:sp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899" y="372307"/>
            <a:ext cx="1714142" cy="94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0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05228" y="1378633"/>
                <a:ext cx="8243668" cy="478301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Giải</a:t>
                </a:r>
              </a:p>
              <a:p>
                <a:pPr marL="0" indent="0" algn="ctr">
                  <a:buNone/>
                </a:pPr>
                <a:r>
                  <a:rPr lang="vi-VN" dirty="0"/>
                  <a:t>Đặt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dirty="0"/>
                  <a:t> (Đ/K: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vi-VN" dirty="0"/>
                  <a:t>) </a:t>
                </a:r>
              </a:p>
              <a:p>
                <a:pPr marL="0" indent="0" algn="ctr">
                  <a:buNone/>
                </a:pPr>
                <a:r>
                  <a:rPr lang="vi-VN" dirty="0"/>
                  <a:t> Ta có phương trình: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r>
                  <a:rPr lang="en-US" dirty="0"/>
                  <a:t> </a:t>
                </a:r>
                <a:r>
                  <a:rPr lang="vi-VN" dirty="0"/>
                  <a:t>(2)</a:t>
                </a:r>
              </a:p>
              <a:p>
                <a:pPr marL="0" indent="0" algn="ctr">
                  <a:buNone/>
                </a:pPr>
                <a:r>
                  <a:rPr lang="vi-VN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=−12,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=9)</m:t>
                    </m:r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Vì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r>
                  <a:rPr lang="vi-VN" dirty="0"/>
                  <a:t>:   Nên phương trình  (2) có hai nghiệm là: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+) Với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 +) Với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=±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Vậy phương trình  (1) có 4 nghiệm là: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=1;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=−1;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5228" y="1378633"/>
                <a:ext cx="8243668" cy="4783016"/>
              </a:xfrm>
              <a:blipFill>
                <a:blip r:embed="rId2"/>
                <a:stretch>
                  <a:fillRect l="-1405" t="-3694" r="-1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74" y="599313"/>
            <a:ext cx="2364490" cy="56446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vi-VN" sz="3000" b="1" dirty="0"/>
              <a:t>Tự chấm bài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2879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73" y="387500"/>
            <a:ext cx="3781171" cy="715426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vi-VN" dirty="0">
                <a:solidFill>
                  <a:schemeClr val="accent4"/>
                </a:solidFill>
              </a:rPr>
              <a:t>1. Giải phương trình: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0437" y="1212378"/>
                <a:ext cx="11169108" cy="11255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  <a:latin typeface="+mj-lt"/>
                  </a:rPr>
                  <a:t>b)</a:t>
                </a:r>
                <a:r>
                  <a:rPr lang="en-US" sz="3800" dirty="0">
                    <a:solidFill>
                      <a:schemeClr val="accent4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3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10−2</m:t>
                        </m:r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accent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0437" y="1212378"/>
                <a:ext cx="11169108" cy="1125577"/>
              </a:xfrm>
              <a:blipFill>
                <a:blip r:embed="rId3"/>
                <a:stretch>
                  <a:fillRect l="-13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8021782" y="602673"/>
            <a:ext cx="2223653" cy="1683330"/>
            <a:chOff x="324383" y="2890160"/>
            <a:chExt cx="3631653" cy="2606723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56264" y="2623310"/>
            <a:ext cx="8198427" cy="33239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dirty="0"/>
              <a:t>Trao đổi với bạn những nội dung sau:</a:t>
            </a:r>
          </a:p>
          <a:p>
            <a:r>
              <a:rPr lang="vi-VN" sz="3000" dirty="0"/>
              <a:t>+ Phương trình trên có dạng nào? Các bước giải?</a:t>
            </a:r>
          </a:p>
          <a:p>
            <a:r>
              <a:rPr lang="vi-VN" sz="3000" dirty="0"/>
              <a:t>+ Điều kiện xác định của phương trình?</a:t>
            </a:r>
          </a:p>
          <a:p>
            <a:r>
              <a:rPr lang="vi-VN" sz="3000" dirty="0"/>
              <a:t>+ Tìm mẫu thức chung?</a:t>
            </a:r>
          </a:p>
          <a:p>
            <a:r>
              <a:rPr lang="vi-VN" sz="3000" dirty="0"/>
              <a:t>+ Quy đồng và khử mẫu 2 vế.</a:t>
            </a:r>
          </a:p>
          <a:p>
            <a:r>
              <a:rPr lang="vi-VN" sz="3000" dirty="0"/>
              <a:t>+ Giải phương trình bằng cách nào?</a:t>
            </a:r>
          </a:p>
          <a:p>
            <a:r>
              <a:rPr lang="vi-VN" sz="3000" dirty="0"/>
              <a:t>+ Tự làm bài cá nhân vào vở.</a:t>
            </a:r>
            <a:endParaRPr lang="en-US" sz="3000" dirty="0"/>
          </a:p>
        </p:txBody>
      </p:sp>
      <p:pic>
        <p:nvPicPr>
          <p:cNvPr id="10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972" y="329907"/>
            <a:ext cx="1506682" cy="82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9564" y="1665870"/>
                <a:ext cx="11122292" cy="3925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3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10−2</m:t>
                        </m:r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	(1)    ĐKXĐ: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≠0;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≠2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⇔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−2)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10−2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−10=0</m:t>
                    </m:r>
                  </m:oMath>
                </a14:m>
                <a:r>
                  <a:rPr lang="en-US" sz="2800" dirty="0"/>
                  <a:t> </a:t>
                </a:r>
                <a:r>
                  <a:rPr lang="vi-VN" sz="2800" dirty="0"/>
                  <a:t>(</a:t>
                </a:r>
                <a:r>
                  <a:rPr lang="en-US" sz="2800" dirty="0"/>
                  <a:t>2</a:t>
                </a:r>
                <a:r>
                  <a:rPr lang="vi-VN" sz="2800" dirty="0"/>
                  <a:t>)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=2;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=−10)</m:t>
                    </m:r>
                  </m:oMath>
                </a14:m>
                <a:endParaRPr lang="en-US" sz="2800" dirty="0"/>
              </a:p>
              <a:p>
                <a:r>
                  <a:rPr lang="vi-VN" sz="2800" dirty="0"/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−4.1.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=44&gt;0</m:t>
                    </m:r>
                  </m:oMath>
                </a14:m>
                <a:r>
                  <a:rPr lang="vi-VN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44</m:t>
                        </m:r>
                      </m:e>
                    </m:rad>
                    <m:r>
                      <a:rPr lang="en-US" sz="2800">
                        <a:latin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r>
                  <a:rPr lang="en-US" sz="2800" dirty="0"/>
                  <a:t> </a:t>
                </a:r>
                <a:r>
                  <a:rPr lang="vi-VN" sz="2800" dirty="0"/>
                  <a:t>             </a:t>
                </a:r>
              </a:p>
              <a:p>
                <a:r>
                  <a:rPr lang="vi-VN" sz="2800" dirty="0"/>
                  <a:t>Phương trình (</a:t>
                </a:r>
                <a:r>
                  <a:rPr lang="en-US" sz="2800" dirty="0"/>
                  <a:t>2</a:t>
                </a:r>
                <a:r>
                  <a:rPr lang="vi-VN" sz="2800" dirty="0"/>
                  <a:t>) có hai nghiệm phân biệt là: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TM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Đ</m:t>
                    </m:r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r>
                  <a:rPr lang="en-US" sz="2800" dirty="0"/>
                  <a:t> (TMĐK)</a:t>
                </a:r>
              </a:p>
              <a:p>
                <a:r>
                  <a:rPr lang="vi-VN" sz="2800" dirty="0"/>
                  <a:t>Vậy  phương trình (1) có hai nghiệm là: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4" y="1665870"/>
                <a:ext cx="11122292" cy="3925370"/>
              </a:xfrm>
              <a:prstGeom prst="rect">
                <a:avLst/>
              </a:prstGeom>
              <a:blipFill>
                <a:blip r:embed="rId2"/>
                <a:stretch>
                  <a:fillRect l="-10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74" y="599313"/>
            <a:ext cx="4671410" cy="56446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vi-VN" sz="3000" b="1" dirty="0"/>
              <a:t>Đổi vở với bạn để chấm bài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73683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43080" y="486122"/>
            <a:ext cx="11303444" cy="2246769"/>
          </a:xfrm>
          <a:prstGeom prst="rect">
            <a:avLst/>
          </a:prstGeom>
          <a:noFill/>
          <a:ln w="6350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2. Bài 55 (trang 63 SGK Toán 9 Tập 2)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: Cho phương trình: x</a:t>
            </a:r>
            <a:r>
              <a:rPr kumimoji="0" lang="vi-VN" altLang="vi-VN" sz="2800" b="0" i="0" u="none" strike="noStrike" cap="none" normalizeH="0" baseline="30000" dirty="0">
                <a:ln>
                  <a:noFill/>
                </a:ln>
                <a:effectLst/>
                <a:latin typeface="+mj-lt"/>
              </a:rPr>
              <a:t>2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 - x - 2 = 0.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a) Giải phương trình.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b) Vẽ hai đồ thị y = x</a:t>
            </a:r>
            <a:r>
              <a:rPr kumimoji="0" lang="vi-VN" altLang="vi-VN" sz="2800" b="0" i="0" u="none" strike="noStrike" cap="none" normalizeH="0" baseline="30000" dirty="0">
                <a:ln>
                  <a:noFill/>
                </a:ln>
                <a:effectLst/>
                <a:latin typeface="+mj-lt"/>
              </a:rPr>
              <a:t>2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 và y = x + 2 trên cùng một hệ trục tọa độ.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c) Chứng tỏ rằng hai nghiệm tìm được trong câu a) là hoành độ giao điểm của hai đồ thị.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443081" y="2896537"/>
            <a:ext cx="1532024" cy="1053671"/>
            <a:chOff x="8236211" y="2871950"/>
            <a:chExt cx="3631653" cy="2666111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51967" y="2896537"/>
                <a:ext cx="658892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accent4"/>
                    </a:solidFill>
                  </a:rPr>
                  <a:t>a)  </a:t>
                </a:r>
                <a:r>
                  <a:rPr lang="en-US" sz="3200" dirty="0" err="1">
                    <a:solidFill>
                      <a:schemeClr val="accent4"/>
                    </a:solidFill>
                  </a:rPr>
                  <a:t>Giải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accent4"/>
                    </a:solidFill>
                  </a:rPr>
                  <a:t>phương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accent4"/>
                    </a:solidFill>
                  </a:rPr>
                  <a:t>trình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−2=0 </m:t>
                    </m:r>
                  </m:oMath>
                </a14:m>
                <a:endParaRPr lang="vi-VN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967" y="2896537"/>
                <a:ext cx="6588920" cy="584775"/>
              </a:xfrm>
              <a:prstGeom prst="rect">
                <a:avLst/>
              </a:prstGeom>
              <a:blipFill>
                <a:blip r:embed="rId3"/>
                <a:stretch>
                  <a:fillRect l="-231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1342" y="3818991"/>
                <a:ext cx="8651330" cy="23389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−2=0 (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=−1,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=−20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Ta </a:t>
                </a:r>
                <a:r>
                  <a:rPr lang="en-US" dirty="0" err="1"/>
                  <a:t>có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=&gt; Pt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hai</a:t>
                </a:r>
                <a:r>
                  <a:rPr lang="en-US" dirty="0"/>
                  <a:t> nghiệm: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1342" y="3818991"/>
                <a:ext cx="8651330" cy="2338981"/>
              </a:xfrm>
              <a:blipFill>
                <a:blip r:embed="rId4"/>
                <a:stretch>
                  <a:fillRect l="-18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4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1" grpId="0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4584" y="573023"/>
                <a:ext cx="11371384" cy="446696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schemeClr val="accent4"/>
                    </a:solidFill>
                  </a:rPr>
                  <a:t>b) Vẽ hai đồ thị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chemeClr val="accent4"/>
                    </a:solidFill>
                  </a:rPr>
                  <a:t> và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2600" dirty="0">
                    <a:solidFill>
                      <a:schemeClr val="accent4"/>
                    </a:solidFill>
                  </a:rPr>
                  <a:t> trên cùng một hệ trục </a:t>
                </a:r>
                <a:r>
                  <a:rPr lang="en-US" sz="2600" dirty="0" err="1">
                    <a:solidFill>
                      <a:schemeClr val="accent4"/>
                    </a:solidFill>
                  </a:rPr>
                  <a:t>tọa</a:t>
                </a:r>
                <a:r>
                  <a:rPr lang="en-US" sz="2600" dirty="0">
                    <a:solidFill>
                      <a:schemeClr val="accent4"/>
                    </a:solidFill>
                  </a:rPr>
                  <a:t> độ.</a:t>
                </a:r>
              </a:p>
              <a:p>
                <a:pPr marL="0" indent="0">
                  <a:buNone/>
                </a:pPr>
                <a:r>
                  <a:rPr lang="en-US" sz="2600" dirty="0" err="1"/>
                  <a:t>Giải</a:t>
                </a:r>
                <a:r>
                  <a:rPr lang="en-US" sz="2600" dirty="0"/>
                  <a:t>: </a:t>
                </a:r>
              </a:p>
              <a:p>
                <a:pPr marL="0" indent="0">
                  <a:buNone/>
                </a:pPr>
                <a:r>
                  <a:rPr lang="en-US" sz="2600" dirty="0" err="1"/>
                  <a:t>Bảng</a:t>
                </a:r>
                <a:r>
                  <a:rPr lang="en-US" sz="2600" dirty="0"/>
                  <a:t> giá trị: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84" y="573023"/>
                <a:ext cx="11371384" cy="4466961"/>
              </a:xfrm>
              <a:blipFill>
                <a:blip r:embed="rId3"/>
                <a:stretch>
                  <a:fillRect l="-965" t="-20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7819145"/>
                  </p:ext>
                </p:extLst>
              </p:nvPr>
            </p:nvGraphicFramePr>
            <p:xfrm>
              <a:off x="670552" y="2009008"/>
              <a:ext cx="2893172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6586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446586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37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6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600" b="1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600" dirty="0">
                              <a:solidFill>
                                <a:schemeClr val="accent4"/>
                              </a:solidFill>
                            </a:rPr>
                            <a:t>x +2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2641301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343157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7819145"/>
                  </p:ext>
                </p:extLst>
              </p:nvPr>
            </p:nvGraphicFramePr>
            <p:xfrm>
              <a:off x="670552" y="2009008"/>
              <a:ext cx="2893172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6586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446586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4"/>
                          <a:stretch>
                            <a:fillRect l="-420" t="-11250" r="-101681" b="-23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4"/>
                          <a:stretch>
                            <a:fillRect l="-100420" t="-11250" r="-1681" b="-23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2641301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343157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207871"/>
                  </p:ext>
                </p:extLst>
              </p:nvPr>
            </p:nvGraphicFramePr>
            <p:xfrm>
              <a:off x="3931075" y="1939768"/>
              <a:ext cx="2356798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399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178399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37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6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600" dirty="0"/>
                            <a:t> 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9330766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1295053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1036138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0585691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23884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207871"/>
                  </p:ext>
                </p:extLst>
              </p:nvPr>
            </p:nvGraphicFramePr>
            <p:xfrm>
              <a:off x="3931075" y="1939768"/>
              <a:ext cx="2356798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399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178399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5"/>
                          <a:stretch>
                            <a:fillRect l="-515" t="-1250" r="-102062" b="-53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5"/>
                          <a:stretch>
                            <a:fillRect l="-100515" t="-1250" r="-2062" b="-53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9330766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1295053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1036138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0585691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238845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6" name="Group 35"/>
          <p:cNvGrpSpPr/>
          <p:nvPr/>
        </p:nvGrpSpPr>
        <p:grpSpPr>
          <a:xfrm>
            <a:off x="7917599" y="1815153"/>
            <a:ext cx="3733391" cy="3677756"/>
            <a:chOff x="7453575" y="2483893"/>
            <a:chExt cx="3733391" cy="36777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0"/>
            <a:stretch/>
          </p:blipFill>
          <p:spPr>
            <a:xfrm>
              <a:off x="7492621" y="2483893"/>
              <a:ext cx="3694345" cy="367775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 flipH="1" flipV="1">
              <a:off x="9321422" y="2497541"/>
              <a:ext cx="18372" cy="366410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492621" y="5349922"/>
              <a:ext cx="3694345" cy="1364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Straight Connector 36"/>
          <p:cNvCxnSpPr/>
          <p:nvPr/>
        </p:nvCxnSpPr>
        <p:spPr>
          <a:xfrm flipV="1">
            <a:off x="7956645" y="1740491"/>
            <a:ext cx="3694345" cy="37524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75" y="1820317"/>
            <a:ext cx="3566017" cy="34377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757217" y="361700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720764" y="465633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722281" y="2566802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243303" y="412575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57217" y="467561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72296" y="4138850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789499" y="2566802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1246502" y="4138850"/>
            <a:ext cx="1837662" cy="1410932"/>
            <a:chOff x="324383" y="2890160"/>
            <a:chExt cx="3631653" cy="2606723"/>
          </a:xfrm>
        </p:grpSpPr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10" descr="Digit 180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005" y="319102"/>
            <a:ext cx="1290669" cy="70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8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10" y="466586"/>
            <a:ext cx="8243668" cy="4783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4"/>
                </a:solidFill>
              </a:rPr>
              <a:t>c) Có nhận xét gì về giao điểm của hai đồ thị vừa vẽ?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917599" y="1815153"/>
            <a:ext cx="3733391" cy="3677756"/>
            <a:chOff x="7453575" y="2483893"/>
            <a:chExt cx="3733391" cy="36777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0"/>
            <a:stretch/>
          </p:blipFill>
          <p:spPr>
            <a:xfrm>
              <a:off x="7492621" y="2483893"/>
              <a:ext cx="3694345" cy="367775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 flipH="1" flipV="1">
              <a:off x="9321422" y="2497541"/>
              <a:ext cx="18372" cy="366410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492621" y="5349922"/>
              <a:ext cx="3694345" cy="1364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Straight Connector 36"/>
          <p:cNvCxnSpPr/>
          <p:nvPr/>
        </p:nvCxnSpPr>
        <p:spPr>
          <a:xfrm flipV="1">
            <a:off x="7956645" y="1740491"/>
            <a:ext cx="3694345" cy="37524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2336" y="874461"/>
                <a:ext cx="1152144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srgbClr val="FFC000"/>
                    </a:solidFill>
                  </a:rPr>
                  <a:t>Dựa vào đồ thị ta thấy hai giao điểm của hai đồ thị là A và B có hoành độ lần lượt là -1 và 2 chính là hai nghiệm tìm được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en-US" sz="2800" dirty="0">
                    <a:solidFill>
                      <a:srgbClr val="FFC000"/>
                    </a:solidFill>
                  </a:rPr>
                  <a:t> </a:t>
                </a:r>
                <a:r>
                  <a:rPr lang="vi-VN" sz="2800" dirty="0">
                    <a:solidFill>
                      <a:srgbClr val="FFC000"/>
                    </a:solidFill>
                  </a:rPr>
                  <a:t>trong câu a.</a:t>
                </a:r>
                <a:endParaRPr lang="en-US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6" y="874461"/>
                <a:ext cx="11521440" cy="1384995"/>
              </a:xfrm>
              <a:prstGeom prst="rect">
                <a:avLst/>
              </a:prstGeom>
              <a:blipFill>
                <a:blip r:embed="rId17"/>
                <a:stretch>
                  <a:fillRect l="-1058" t="-4386" r="-1058" b="-109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08" y="1844927"/>
            <a:ext cx="3566017" cy="343774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9243303" y="412575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789499" y="2566802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318254" y="4349761"/>
            <a:ext cx="2498097" cy="1988176"/>
            <a:chOff x="324383" y="2890160"/>
            <a:chExt cx="3631653" cy="2606723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8" descr="Digit 120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77" y="5452714"/>
            <a:ext cx="1122218" cy="7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8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200" y="502216"/>
            <a:ext cx="11212888" cy="1424120"/>
          </a:xfrm>
          <a:ln w="63500" cmpd="thickThin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/>
              <a:t>3. Cho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vi-VN" dirty="0"/>
              <a:t>x</a:t>
            </a:r>
            <a:r>
              <a:rPr lang="vi-VN" baseline="30000" dirty="0"/>
              <a:t>2</a:t>
            </a:r>
            <a:r>
              <a:rPr lang="vi-VN" dirty="0"/>
              <a:t> - 2mx + m - 1 = 0 (1) có một nghiệm là </a:t>
            </a:r>
            <a:br>
              <a:rPr lang="vi-VN" dirty="0"/>
            </a:br>
            <a:r>
              <a:rPr lang="vi-VN" dirty="0"/>
              <a:t>x</a:t>
            </a:r>
            <a:r>
              <a:rPr lang="vi-VN" baseline="-25000" dirty="0"/>
              <a:t>1</a:t>
            </a:r>
            <a:r>
              <a:rPr lang="vi-VN" dirty="0"/>
              <a:t> = 2, tính nghiệm còn lại.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687061" y="2266305"/>
            <a:ext cx="2239019" cy="1830207"/>
            <a:chOff x="4280421" y="2921162"/>
            <a:chExt cx="3631653" cy="2606725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83112" y="2729601"/>
            <a:ext cx="8198427" cy="30469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000" dirty="0"/>
              <a:t>+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;</a:t>
            </a:r>
            <a:endParaRPr lang="vi-VN" sz="3200" dirty="0"/>
          </a:p>
          <a:p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báo</a:t>
            </a:r>
            <a:r>
              <a:rPr lang="en-US" sz="3200" dirty="0"/>
              <a:t> </a:t>
            </a:r>
            <a:r>
              <a:rPr lang="en-US" sz="3200" dirty="0" err="1"/>
              <a:t>cáo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xét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.</a:t>
            </a:r>
          </a:p>
          <a:p>
            <a:pPr lvl="0"/>
            <a:endParaRPr lang="en-US" sz="3200" dirty="0"/>
          </a:p>
        </p:txBody>
      </p:sp>
      <p:pic>
        <p:nvPicPr>
          <p:cNvPr id="10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804" y="2908639"/>
            <a:ext cx="969845" cy="5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7998" y="1780969"/>
            <a:ext cx="11405148" cy="3571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vi-VN" b="1" dirty="0" err="1">
                <a:latin typeface="Times New Roman" panose="02020603050405020304" pitchFamily="18" charset="0"/>
              </a:rPr>
              <a:t>Giải</a:t>
            </a:r>
            <a:r>
              <a:rPr lang="en-US" altLang="vi-VN" b="1" dirty="0">
                <a:latin typeface="Times New Roman" panose="02020603050405020304" pitchFamily="18" charset="0"/>
              </a:rPr>
              <a:t>:  </a:t>
            </a:r>
            <a:r>
              <a:rPr lang="vi-VN" dirty="0">
                <a:solidFill>
                  <a:srgbClr val="FFC000"/>
                </a:solidFill>
              </a:rPr>
              <a:t>x</a:t>
            </a:r>
            <a:r>
              <a:rPr lang="vi-VN" baseline="30000" dirty="0">
                <a:solidFill>
                  <a:srgbClr val="FFC000"/>
                </a:solidFill>
              </a:rPr>
              <a:t>2</a:t>
            </a:r>
            <a:r>
              <a:rPr lang="vi-VN" dirty="0">
                <a:solidFill>
                  <a:srgbClr val="FFC000"/>
                </a:solidFill>
              </a:rPr>
              <a:t> - 2mx + m - 1 = 0 (1)</a:t>
            </a:r>
          </a:p>
          <a:p>
            <a:pPr marL="0" indent="0">
              <a:buNone/>
            </a:pPr>
            <a:r>
              <a:rPr lang="vi-VN" dirty="0"/>
              <a:t>Vì x</a:t>
            </a:r>
            <a:r>
              <a:rPr lang="vi-VN" baseline="-25000" dirty="0"/>
              <a:t>1</a:t>
            </a:r>
            <a:r>
              <a:rPr lang="vi-VN" dirty="0"/>
              <a:t> = 2 là một nghiệm của pt (1) nên:</a:t>
            </a:r>
          </a:p>
          <a:p>
            <a:pPr marL="0" indent="0">
              <a:buNone/>
            </a:pPr>
            <a:r>
              <a:rPr lang="vi-VN" dirty="0"/>
              <a:t>    2</a:t>
            </a:r>
            <a:r>
              <a:rPr lang="vi-VN" baseline="30000" dirty="0"/>
              <a:t>2</a:t>
            </a:r>
            <a:r>
              <a:rPr lang="vi-VN" dirty="0"/>
              <a:t> - 2m.2 + m - 1 = 0⇔ 4- 4 m+ m – 1 = 0 ⇔ 3- 3m = 0 ⇔ m = 1</a:t>
            </a:r>
          </a:p>
          <a:p>
            <a:pPr marL="0" indent="0">
              <a:buNone/>
            </a:pPr>
            <a:r>
              <a:rPr lang="vi-VN" dirty="0"/>
              <a:t>Ta có x</a:t>
            </a:r>
            <a:r>
              <a:rPr lang="vi-VN" baseline="-25000" dirty="0"/>
              <a:t>1</a:t>
            </a:r>
            <a:r>
              <a:rPr lang="vi-VN" dirty="0"/>
              <a:t>.x</a:t>
            </a:r>
            <a:r>
              <a:rPr lang="vi-VN" baseline="-25000" dirty="0"/>
              <a:t>2</a:t>
            </a:r>
            <a:r>
              <a:rPr lang="vi-VN" dirty="0"/>
              <a:t> = m - 1 (hệ thức Vi-ét) </a:t>
            </a:r>
          </a:p>
          <a:p>
            <a:pPr marL="0" indent="0">
              <a:buNone/>
            </a:pPr>
            <a:r>
              <a:rPr lang="vi-VN" dirty="0">
                <a:sym typeface="Wingdings" panose="05000000000000000000" pitchFamily="2" charset="2"/>
              </a:rPr>
              <a:t>       </a:t>
            </a:r>
            <a:r>
              <a:rPr lang="vi-VN" dirty="0"/>
              <a:t>2.x</a:t>
            </a:r>
            <a:r>
              <a:rPr lang="vi-VN" baseline="-25000" dirty="0"/>
              <a:t>2</a:t>
            </a:r>
            <a:r>
              <a:rPr lang="vi-VN" dirty="0"/>
              <a:t> = 1 - 1 (thay x</a:t>
            </a:r>
            <a:r>
              <a:rPr lang="vi-VN" baseline="-25000" dirty="0"/>
              <a:t>1</a:t>
            </a:r>
            <a:r>
              <a:rPr lang="vi-VN" dirty="0"/>
              <a:t> = 2 và m = 1)</a:t>
            </a:r>
          </a:p>
          <a:p>
            <a:pPr marL="0" indent="0">
              <a:buNone/>
            </a:pPr>
            <a:r>
              <a:rPr lang="vi-VN" dirty="0">
                <a:sym typeface="Wingdings" panose="05000000000000000000" pitchFamily="2" charset="2"/>
              </a:rPr>
              <a:t>         </a:t>
            </a:r>
            <a:r>
              <a:rPr lang="vi-VN" dirty="0"/>
              <a:t> x</a:t>
            </a:r>
            <a:r>
              <a:rPr lang="vi-VN" baseline="-25000" dirty="0"/>
              <a:t>2</a:t>
            </a:r>
            <a:r>
              <a:rPr lang="vi-VN" dirty="0"/>
              <a:t> = 0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998" y="794385"/>
            <a:ext cx="3720434" cy="56446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vi-VN" sz="3000" b="1" dirty="0"/>
              <a:t>Nhóm đổi bảng chấm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1023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29064"/>
            <a:ext cx="11064136" cy="715426"/>
          </a:xfrm>
        </p:spPr>
        <p:txBody>
          <a:bodyPr>
            <a:normAutofit/>
          </a:bodyPr>
          <a:lstStyle/>
          <a:p>
            <a:r>
              <a:rPr lang="vi-VN" sz="4000" dirty="0">
                <a:solidFill>
                  <a:schemeClr val="accent4"/>
                </a:solidFill>
              </a:rPr>
              <a:t>ÔN TẬP CHƯƠNG IV</a:t>
            </a:r>
            <a:endParaRPr lang="en-US" sz="40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2388" y="1378633"/>
                <a:ext cx="11064136" cy="478301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vi-VN" sz="4000" dirty="0"/>
                  <a:t>Ôn tập hệ thống của chương:</a:t>
                </a:r>
              </a:p>
              <a:p>
                <a:pPr marL="0" indent="0">
                  <a:buNone/>
                </a:pPr>
                <a:r>
                  <a:rPr lang="vi-VN" sz="4000" dirty="0"/>
                  <a:t>+ Tính chất hàm số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 dirty="0"/>
                  <a:t>, các dạng đồ thị của hàm số  </a:t>
                </a:r>
              </a:p>
              <a:p>
                <a:pPr marL="0" indent="0">
                  <a:buNone/>
                </a:pPr>
                <a:r>
                  <a:rPr lang="vi-VN" sz="4000" dirty="0"/>
                  <a:t>+ Các công thức nghiệm của phương trình bậc hai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vi-VN" sz="4000" dirty="0"/>
                  <a:t> </a:t>
                </a:r>
              </a:p>
              <a:p>
                <a:pPr marL="0" indent="0">
                  <a:buNone/>
                </a:pPr>
                <a:r>
                  <a:rPr lang="vi-VN" sz="4000" dirty="0"/>
                  <a:t>+ Hệ thức Vi-et và vận dụng để tính nhẩm nghiệm của phương trình bậc hai. Tìm hai số biết tổng và tích của chúng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388" y="1378633"/>
                <a:ext cx="11064136" cy="4783016"/>
              </a:xfrm>
              <a:blipFill>
                <a:blip r:embed="rId2"/>
                <a:stretch>
                  <a:fillRect l="-1983" t="-48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8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418" y="433090"/>
            <a:ext cx="5199420" cy="71542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br>
              <a:rPr lang="en-US" sz="3800" b="1" dirty="0">
                <a:solidFill>
                  <a:srgbClr val="C00000"/>
                </a:solidFill>
              </a:rPr>
            </a:br>
            <a:r>
              <a:rPr lang="en-US" sz="3800" b="1" dirty="0">
                <a:solidFill>
                  <a:srgbClr val="C00000"/>
                </a:solidFill>
              </a:rPr>
              <a:t>VẬN DỤNG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998" y="831439"/>
            <a:ext cx="11492214" cy="343642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65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vi-VN" sz="2800" dirty="0"/>
              <a:t>Một xe lửa đi từ Hà Nội vào Bình Sơn (Quảng Ngãi). Sau đó 1 giờ, một xe lửa khác đi từ Bình Sơn ra Hà Nội với vận tốc lớn hơn vận tốc của xe lửa thứ nhất là 5km/h. Hai xe gặp nhau tại một ga ở chính giữa quãng đường.Tìm vận tốc của mỗi xe, giả thiết rằng quãng đường Hà Nội – Bình Sơn dài 900km.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502856" y="4546801"/>
            <a:ext cx="8056882" cy="1848991"/>
            <a:chOff x="3502856" y="1039813"/>
            <a:chExt cx="8056882" cy="1848991"/>
          </a:xfrm>
        </p:grpSpPr>
        <p:grpSp>
          <p:nvGrpSpPr>
            <p:cNvPr id="33" name="Group 32"/>
            <p:cNvGrpSpPr/>
            <p:nvPr/>
          </p:nvGrpSpPr>
          <p:grpSpPr>
            <a:xfrm>
              <a:off x="3502856" y="1039813"/>
              <a:ext cx="8056882" cy="1848991"/>
              <a:chOff x="3790392" y="1580594"/>
              <a:chExt cx="8056882" cy="1848991"/>
            </a:xfrm>
          </p:grpSpPr>
          <p:sp>
            <p:nvSpPr>
              <p:cNvPr id="42" name="Flowchart: Sequential Access Storage 41"/>
              <p:cNvSpPr/>
              <p:nvPr/>
            </p:nvSpPr>
            <p:spPr>
              <a:xfrm>
                <a:off x="3790392" y="1848567"/>
                <a:ext cx="1139904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BÌNH SƠN</a:t>
                </a:r>
              </a:p>
            </p:txBody>
          </p:sp>
          <p:sp>
            <p:nvSpPr>
              <p:cNvPr id="43" name="Flowchart: Sequential Access Storage 42"/>
              <p:cNvSpPr/>
              <p:nvPr/>
            </p:nvSpPr>
            <p:spPr>
              <a:xfrm flipH="1">
                <a:off x="10782036" y="1823011"/>
                <a:ext cx="1065238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HÀ NỘI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4399534" y="3041497"/>
                <a:ext cx="6840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377045" y="3029475"/>
                <a:ext cx="9605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900 km</a:t>
                </a: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399534" y="2910975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7819534" y="2911787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6073511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6127488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9403534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9457511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5177592" y="1580594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>
                    <a:ln w="0">
                      <a:solidFill>
                        <a:srgbClr val="007FFF"/>
                      </a:solidFill>
                    </a:ln>
                    <a:solidFill>
                      <a:srgbClr val="007FFF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2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0120888" y="1871250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1</a:t>
                </a:r>
              </a:p>
            </p:txBody>
          </p:sp>
        </p:grpSp>
        <p:pic>
          <p:nvPicPr>
            <p:cNvPr id="34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37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81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34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6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85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29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82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94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4" descr="15 Train template ideas | train template, train coloring pages, coloring  p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5299" y="4474197"/>
            <a:ext cx="131126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Electric Train Illustration Transparent PNG &amp;amp; SVG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4" r="44512" b="41927"/>
          <a:stretch/>
        </p:blipFill>
        <p:spPr bwMode="auto">
          <a:xfrm>
            <a:off x="9157679" y="5161089"/>
            <a:ext cx="1329730" cy="7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4895661" y="5409732"/>
            <a:ext cx="15531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>
                  <a:noFill/>
                </a:ln>
                <a:solidFill>
                  <a:srgbClr val="007F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(Sau 1 giờ)</a:t>
            </a:r>
          </a:p>
        </p:txBody>
      </p:sp>
      <p:sp>
        <p:nvSpPr>
          <p:cNvPr id="57" name="Flowchart: Off-page Connector 56"/>
          <p:cNvSpPr/>
          <p:nvPr/>
        </p:nvSpPr>
        <p:spPr>
          <a:xfrm>
            <a:off x="7153596" y="4496395"/>
            <a:ext cx="738972" cy="746416"/>
          </a:xfrm>
          <a:prstGeom prst="flowChartOffpage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4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61810" y="4460877"/>
            <a:ext cx="738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/>
                <a:effectLst/>
              </a:rPr>
              <a:t>Gặp nhau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7511953" y="5263123"/>
            <a:ext cx="0" cy="627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7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4362 0.00649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14102 -0.00439 " pathEditMode="relative" rAng="0" ptsTypes="AA">
                                      <p:cBhvr>
                                        <p:cTn id="14" dur="5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Bài tập 65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074" y="443553"/>
            <a:ext cx="3231282" cy="5718095"/>
          </a:xfrm>
          <a:ln w="38100" cmpd="thickThin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3: Vận dụng</a:t>
            </a:r>
          </a:p>
          <a:p>
            <a:pPr algn="just"/>
            <a:r>
              <a:rPr lang="en-US" sz="2400" b="1" dirty="0"/>
              <a:t>Bài tập 65</a:t>
            </a:r>
          </a:p>
          <a:p>
            <a:pPr algn="just"/>
            <a:r>
              <a:rPr lang="vi-VN" sz="2400" dirty="0">
                <a:solidFill>
                  <a:schemeClr val="accent4"/>
                </a:solidFill>
              </a:rPr>
              <a:t>Một xe lửa đi từ Hà Nội vào Bình Sơn (Quảng Ngãi). Sau đó 1 giờ, một xe lửa khác đi từ Bình Sơn ra Hà Nội với vận tốc lớn hơn vận tốc của xe lửa thứ nhất là 5km/h. Hai xe gặp nhau tại một ga ở chính giữa quãng đường.Tìm vận tốc của mỗi xe, giả thiết rằng quãng đường Hà Nội – Bình Sơn dài 900km.</a:t>
            </a:r>
          </a:p>
          <a:p>
            <a:pPr algn="just"/>
            <a:endParaRPr lang="en-US" sz="2400" dirty="0">
              <a:solidFill>
                <a:schemeClr val="accent4"/>
              </a:solidFill>
            </a:endParaRPr>
          </a:p>
          <a:p>
            <a:pPr algn="just"/>
            <a:endParaRPr lang="en-US" sz="2400" b="1" dirty="0"/>
          </a:p>
          <a:p>
            <a:pPr algn="just"/>
            <a:endParaRPr lang="en-US" sz="240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98139"/>
              </p:ext>
            </p:extLst>
          </p:nvPr>
        </p:nvGraphicFramePr>
        <p:xfrm>
          <a:off x="4768892" y="3072560"/>
          <a:ext cx="6078918" cy="2098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9253">
                  <a:extLst>
                    <a:ext uri="{9D8B030D-6E8A-4147-A177-3AD203B41FA5}">
                      <a16:colId xmlns:a16="http://schemas.microsoft.com/office/drawing/2014/main" val="2992378032"/>
                    </a:ext>
                  </a:extLst>
                </a:gridCol>
                <a:gridCol w="1519253">
                  <a:extLst>
                    <a:ext uri="{9D8B030D-6E8A-4147-A177-3AD203B41FA5}">
                      <a16:colId xmlns:a16="http://schemas.microsoft.com/office/drawing/2014/main" val="3142499659"/>
                    </a:ext>
                  </a:extLst>
                </a:gridCol>
                <a:gridCol w="1520206">
                  <a:extLst>
                    <a:ext uri="{9D8B030D-6E8A-4147-A177-3AD203B41FA5}">
                      <a16:colId xmlns:a16="http://schemas.microsoft.com/office/drawing/2014/main" val="1753205024"/>
                    </a:ext>
                  </a:extLst>
                </a:gridCol>
                <a:gridCol w="1520206">
                  <a:extLst>
                    <a:ext uri="{9D8B030D-6E8A-4147-A177-3AD203B41FA5}">
                      <a16:colId xmlns:a16="http://schemas.microsoft.com/office/drawing/2014/main" val="2761792059"/>
                    </a:ext>
                  </a:extLst>
                </a:gridCol>
              </a:tblGrid>
              <a:tr h="48318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V(km/h)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t(h)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S(km)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756129"/>
                  </a:ext>
                </a:extLst>
              </a:tr>
              <a:tr h="483182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Xe1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867792"/>
                  </a:ext>
                </a:extLst>
              </a:tr>
              <a:tr h="483182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Xe2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261421"/>
                  </a:ext>
                </a:extLst>
              </a:tr>
            </a:tbl>
          </a:graphicData>
        </a:graphic>
      </p:graphicFrame>
      <p:sp>
        <p:nvSpPr>
          <p:cNvPr id="60" name="Content Placeholder 2"/>
          <p:cNvSpPr txBox="1">
            <a:spLocks/>
          </p:cNvSpPr>
          <p:nvPr/>
        </p:nvSpPr>
        <p:spPr>
          <a:xfrm>
            <a:off x="3797192" y="1282230"/>
            <a:ext cx="8243668" cy="4783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Các em điền vào bảng sau: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vi-VN" sz="2400" dirty="0"/>
              <a:t>Phương trình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6793594" y="3701628"/>
                <a:ext cx="4344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594" y="3701628"/>
                <a:ext cx="43441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6525604" y="4526886"/>
                <a:ext cx="970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04" y="4526886"/>
                <a:ext cx="97039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8266543" y="3589878"/>
                <a:ext cx="771365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543" y="3589878"/>
                <a:ext cx="771365" cy="7937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8103012" y="4357768"/>
                <a:ext cx="970394" cy="799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3012" y="4357768"/>
                <a:ext cx="970394" cy="7998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9680420" y="4541253"/>
                <a:ext cx="7713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450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420" y="4541253"/>
                <a:ext cx="77136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9715429" y="3722135"/>
                <a:ext cx="7713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450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429" y="3722135"/>
                <a:ext cx="77136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5392049" y="5226570"/>
                <a:ext cx="2416302" cy="799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049" y="5226570"/>
                <a:ext cx="2416302" cy="7998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02856" y="1039813"/>
            <a:ext cx="8056882" cy="1848991"/>
            <a:chOff x="3502856" y="1039813"/>
            <a:chExt cx="8056882" cy="1848991"/>
          </a:xfrm>
        </p:grpSpPr>
        <p:grpSp>
          <p:nvGrpSpPr>
            <p:cNvPr id="62" name="Group 61"/>
            <p:cNvGrpSpPr/>
            <p:nvPr/>
          </p:nvGrpSpPr>
          <p:grpSpPr>
            <a:xfrm>
              <a:off x="3502856" y="1039813"/>
              <a:ext cx="8056882" cy="1848991"/>
              <a:chOff x="3790392" y="1580594"/>
              <a:chExt cx="8056882" cy="1848991"/>
            </a:xfrm>
          </p:grpSpPr>
          <p:sp>
            <p:nvSpPr>
              <p:cNvPr id="65" name="Flowchart: Sequential Access Storage 64"/>
              <p:cNvSpPr/>
              <p:nvPr/>
            </p:nvSpPr>
            <p:spPr>
              <a:xfrm>
                <a:off x="3790392" y="1848567"/>
                <a:ext cx="1139904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BÌNH SƠN</a:t>
                </a:r>
              </a:p>
            </p:txBody>
          </p:sp>
          <p:sp>
            <p:nvSpPr>
              <p:cNvPr id="66" name="Flowchart: Sequential Access Storage 65"/>
              <p:cNvSpPr/>
              <p:nvPr/>
            </p:nvSpPr>
            <p:spPr>
              <a:xfrm flipH="1">
                <a:off x="10782036" y="1823011"/>
                <a:ext cx="1065238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HÀ NỘI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>
                <a:off x="4399534" y="3041497"/>
                <a:ext cx="6840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7377045" y="3029475"/>
                <a:ext cx="9605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900 km</a:t>
                </a: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>
                <a:off x="4399534" y="2910975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7819534" y="2911787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6073511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6127488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9403534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9457511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5177592" y="1580594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>
                    <a:ln w="0">
                      <a:solidFill>
                        <a:srgbClr val="007FFF"/>
                      </a:solidFill>
                    </a:ln>
                    <a:solidFill>
                      <a:srgbClr val="007FFF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2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0120888" y="1871250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1</a:t>
                </a:r>
              </a:p>
            </p:txBody>
          </p:sp>
        </p:grpSp>
        <p:pic>
          <p:nvPicPr>
            <p:cNvPr id="1030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37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81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34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6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85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29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82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94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" descr="15 Train template ideas | train template, train coloring pages, coloring  pag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5299" y="967209"/>
            <a:ext cx="131126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Electric Train Illustration Transparent PNG &amp;amp; SVG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4" r="44512" b="41927"/>
          <a:stretch/>
        </p:blipFill>
        <p:spPr bwMode="auto">
          <a:xfrm>
            <a:off x="9157679" y="1654101"/>
            <a:ext cx="1329730" cy="7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895661" y="1902744"/>
            <a:ext cx="15531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>
                  <a:noFill/>
                </a:ln>
                <a:solidFill>
                  <a:srgbClr val="007F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(Sau 1 giờ)</a:t>
            </a:r>
          </a:p>
        </p:txBody>
      </p:sp>
      <p:sp>
        <p:nvSpPr>
          <p:cNvPr id="59" name="Flowchart: Off-page Connector 58"/>
          <p:cNvSpPr/>
          <p:nvPr/>
        </p:nvSpPr>
        <p:spPr>
          <a:xfrm>
            <a:off x="7153596" y="989407"/>
            <a:ext cx="738972" cy="746416"/>
          </a:xfrm>
          <a:prstGeom prst="flowChartOffpage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4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161810" y="953889"/>
            <a:ext cx="738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/>
                <a:effectLst/>
              </a:rPr>
              <a:t>Gặp nhau</a:t>
            </a:r>
          </a:p>
        </p:txBody>
      </p:sp>
      <p:cxnSp>
        <p:nvCxnSpPr>
          <p:cNvPr id="82" name="Straight Connector 81"/>
          <p:cNvCxnSpPr/>
          <p:nvPr/>
        </p:nvCxnSpPr>
        <p:spPr>
          <a:xfrm flipH="1" flipV="1">
            <a:off x="7511953" y="1756135"/>
            <a:ext cx="0" cy="627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14362 0.00648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0"/>
                            </p:stCondLst>
                            <p:childTnLst>
                              <p:par>
                                <p:cTn id="8" presetID="42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11111E-6 L -0.14102 -0.0044 " pathEditMode="relative" rAng="0" ptsTypes="AA">
                                      <p:cBhvr>
                                        <p:cTn id="9" dur="5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  <p:bldP spid="85" grpId="0"/>
      <p:bldP spid="86" grpId="0"/>
      <p:bldP spid="87" grpId="0"/>
      <p:bldP spid="88" grpId="0"/>
      <p:bldP spid="89" grpId="0"/>
      <p:bldP spid="90" grpId="0"/>
      <p:bldP spid="91" grpId="0"/>
      <p:bldP spid="58" grpId="0"/>
      <p:bldP spid="59" grpId="0" animBg="1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/>
          <p:cNvSpPr>
            <a:spLocks/>
          </p:cNvSpPr>
          <p:nvPr/>
        </p:nvSpPr>
        <p:spPr bwMode="auto">
          <a:xfrm>
            <a:off x="6504729" y="1487606"/>
            <a:ext cx="4789541" cy="1742629"/>
          </a:xfrm>
          <a:custGeom>
            <a:avLst/>
            <a:gdLst>
              <a:gd name="T0" fmla="*/ 892 w 893"/>
              <a:gd name="T1" fmla="*/ 0 h 278"/>
              <a:gd name="T2" fmla="*/ 892 w 893"/>
              <a:gd name="T3" fmla="*/ 0 h 278"/>
              <a:gd name="T4" fmla="*/ 195 w 893"/>
              <a:gd name="T5" fmla="*/ 0 h 278"/>
              <a:gd name="T6" fmla="*/ 53 w 893"/>
              <a:gd name="T7" fmla="*/ 155 h 278"/>
              <a:gd name="T8" fmla="*/ 0 w 893"/>
              <a:gd name="T9" fmla="*/ 112 h 278"/>
              <a:gd name="T10" fmla="*/ 57 w 893"/>
              <a:gd name="T11" fmla="*/ 244 h 278"/>
              <a:gd name="T12" fmla="*/ 206 w 893"/>
              <a:gd name="T13" fmla="*/ 277 h 278"/>
              <a:gd name="T14" fmla="*/ 156 w 893"/>
              <a:gd name="T15" fmla="*/ 237 h 278"/>
              <a:gd name="T16" fmla="*/ 252 w 893"/>
              <a:gd name="T17" fmla="*/ 135 h 278"/>
              <a:gd name="T18" fmla="*/ 892 w 893"/>
              <a:gd name="T19" fmla="*/ 135 h 278"/>
              <a:gd name="T20" fmla="*/ 892 w 893"/>
              <a:gd name="T21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3" h="278">
                <a:moveTo>
                  <a:pt x="892" y="0"/>
                </a:moveTo>
                <a:lnTo>
                  <a:pt x="892" y="0"/>
                </a:lnTo>
                <a:lnTo>
                  <a:pt x="195" y="0"/>
                </a:lnTo>
                <a:lnTo>
                  <a:pt x="53" y="155"/>
                </a:lnTo>
                <a:lnTo>
                  <a:pt x="0" y="112"/>
                </a:lnTo>
                <a:lnTo>
                  <a:pt x="57" y="244"/>
                </a:lnTo>
                <a:lnTo>
                  <a:pt x="206" y="277"/>
                </a:lnTo>
                <a:lnTo>
                  <a:pt x="156" y="237"/>
                </a:lnTo>
                <a:lnTo>
                  <a:pt x="252" y="135"/>
                </a:lnTo>
                <a:lnTo>
                  <a:pt x="892" y="135"/>
                </a:lnTo>
                <a:lnTo>
                  <a:pt x="892" y="0"/>
                </a:lnTo>
              </a:path>
            </a:pathLst>
          </a:custGeom>
          <a:solidFill>
            <a:srgbClr val="004026"/>
          </a:solidFill>
          <a:ln w="3175" cap="flat" cmpd="sng" algn="ctr">
            <a:noFill/>
            <a:prstDash val="solid"/>
          </a:ln>
          <a:effectLst/>
        </p:spPr>
        <p:txBody>
          <a:bodyPr lIns="124381" tIns="62189" rIns="124381" bIns="62189" anchor="ctr"/>
          <a:lstStyle/>
          <a:p>
            <a:pPr>
              <a:lnSpc>
                <a:spcPct val="120000"/>
              </a:lnSpc>
            </a:pPr>
            <a:endParaRPr lang="en-US" sz="1467" kern="0" dirty="0">
              <a:solidFill>
                <a:srgbClr val="00402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84830" y="1661763"/>
            <a:ext cx="4040216" cy="533534"/>
          </a:xfrm>
          <a:prstGeom prst="rect">
            <a:avLst/>
          </a:prstGeom>
          <a:solidFill>
            <a:srgbClr val="004026"/>
          </a:solidFill>
          <a:ln>
            <a:noFill/>
          </a:ln>
        </p:spPr>
        <p:txBody>
          <a:bodyPr vert="horz" wrap="square" lIns="121907" tIns="60955" rIns="121907" bIns="60955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7" b="1" kern="0" dirty="0">
                <a:solidFill>
                  <a:srgbClr val="00402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Ôn lại định lý Vi - </a:t>
            </a:r>
            <a:r>
              <a:rPr lang="en-US" altLang="zh-CN" sz="2667" b="1" kern="0" dirty="0" err="1">
                <a:solidFill>
                  <a:srgbClr val="00402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ết</a:t>
            </a:r>
            <a:endParaRPr lang="zh-CN" altLang="en-US" sz="2667" b="1" kern="0" dirty="0">
              <a:solidFill>
                <a:srgbClr val="004026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296363" y="1661763"/>
            <a:ext cx="7405421" cy="2928526"/>
          </a:xfrm>
          <a:prstGeom prst="hexagon">
            <a:avLst>
              <a:gd name="adj" fmla="val 30740"/>
              <a:gd name="vf" fmla="val 115470"/>
            </a:avLst>
          </a:prstGeom>
          <a:solidFill>
            <a:srgbClr val="92D050"/>
          </a:solidFill>
          <a:ln w="3175" cap="flat" cmpd="sng" algn="ctr">
            <a:solidFill>
              <a:srgbClr val="EAEAEA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lt"/>
                <a:ea typeface="字魂59号-创粗黑" panose="00000500000000000000" pitchFamily="2" charset="-122"/>
                <a:cs typeface="Arial Unicode MS" pitchFamily="34" charset="-122"/>
              </a:rPr>
              <a:t>HƯỚNG DẪN TỰ HỌC:</a:t>
            </a:r>
          </a:p>
          <a:p>
            <a:pPr lvl="0" algn="ctr"/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65;</a:t>
            </a:r>
            <a:endParaRPr lang="zh-CN" altLang="en-US" sz="3200" b="1" kern="0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II – ĐS;</a:t>
            </a:r>
          </a:p>
          <a:p>
            <a:pPr lvl="0" algn="ctr"/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II –ĐS.</a:t>
            </a:r>
            <a:endParaRPr lang="zh-CN" altLang="en-US" sz="3200" b="1" kern="0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3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5435" y="331732"/>
            <a:ext cx="6129051" cy="784195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chemeClr val="accent4"/>
                </a:solidFill>
              </a:rPr>
              <a:t>TRÒ CHƠI TÌM HOA ĐIỂM TỐT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265" y="3243355"/>
            <a:ext cx="11298775" cy="2764272"/>
          </a:xfrm>
        </p:spPr>
        <p:txBody>
          <a:bodyPr>
            <a:noAutofit/>
          </a:bodyPr>
          <a:lstStyle/>
          <a:p>
            <a:pPr algn="just"/>
            <a:r>
              <a:rPr lang="en-US" sz="2800" u="sng" dirty="0" err="1"/>
              <a:t>Luật</a:t>
            </a:r>
            <a:r>
              <a:rPr lang="en-US" sz="2800" u="sng" dirty="0"/>
              <a:t> chơi</a:t>
            </a:r>
          </a:p>
          <a:p>
            <a:pPr algn="just"/>
            <a:r>
              <a:rPr lang="en-US" sz="2800" dirty="0"/>
              <a:t>- Mỗi em học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chọn một bông hoa. </a:t>
            </a:r>
          </a:p>
          <a:p>
            <a:pPr algn="just"/>
            <a:r>
              <a:rPr lang="en-US" sz="2800" dirty="0"/>
              <a:t>- Học sinh trả lời câu hỏi ứng với bông hoa ấy. </a:t>
            </a:r>
          </a:p>
          <a:p>
            <a:pPr algn="just"/>
            <a:r>
              <a:rPr lang="en-US" sz="2800" dirty="0"/>
              <a:t>- Nếu trả lời đúng sẽ nhận được một phần thưởng tương ứng.</a:t>
            </a:r>
          </a:p>
          <a:p>
            <a:pPr algn="just"/>
            <a:r>
              <a:rPr lang="en-US" sz="2800" dirty="0"/>
              <a:t>- Nếu trả lời sai, cơ hội sẽ dành cho một bạn khác.</a:t>
            </a:r>
          </a:p>
          <a:p>
            <a:pPr algn="just"/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1028" name="Picture 4" descr="Hoa Cánh Đối Diện - Miễn Phí vector hình ảnh trên Pixaba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0" y="1361034"/>
            <a:ext cx="1800000" cy="1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4952" y="1287017"/>
            <a:ext cx="1800000" cy="1692001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5154" y="1202695"/>
            <a:ext cx="1800000" cy="1852577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1851" y="1182164"/>
            <a:ext cx="1800000" cy="1626098"/>
          </a:xfrm>
          <a:prstGeom prst="rect">
            <a:avLst/>
          </a:prstGeom>
        </p:spPr>
      </p:pic>
      <p:pic>
        <p:nvPicPr>
          <p:cNvPr id="13" name="Picture 6" descr="Mùa Hè Hoa-vector Hoa-miễn Phí Vector Miễn Phí Tải Về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37" l="0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" t="5193" r="32342" b="9550"/>
          <a:stretch/>
        </p:blipFill>
        <p:spPr bwMode="auto">
          <a:xfrm>
            <a:off x="7559868" y="1182164"/>
            <a:ext cx="1800000" cy="17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21035" y="1712181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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4040" y="1653064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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74243" y="1646146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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58957" y="1599197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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50939" y="1533547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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2" descr="Nghi án ông hàng xóm đồi bại, trói tay chân bé gái thực hiện hành vi bỉ ổi  - vozForums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-Ti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27428" y="919811"/>
            <a:ext cx="569959" cy="609600"/>
          </a:xfrm>
          <a:prstGeom prst="rect">
            <a:avLst/>
          </a:prstGeom>
        </p:spPr>
      </p:pic>
      <p:pic>
        <p:nvPicPr>
          <p:cNvPr id="20" name="Audio-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5395" y="1795710"/>
            <a:ext cx="609600" cy="6096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39616" y="355912"/>
            <a:ext cx="2605336" cy="715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KHỞI ĐỘNG</a:t>
            </a:r>
            <a:endParaRPr lang="vi-VN" dirty="0"/>
          </a:p>
        </p:txBody>
      </p:sp>
      <p:sp>
        <p:nvSpPr>
          <p:cNvPr id="23" name="Text Placeholder 3"/>
          <p:cNvSpPr txBox="1">
            <a:spLocks noGrp="1"/>
          </p:cNvSpPr>
          <p:nvPr>
            <p:ph idx="1"/>
          </p:nvPr>
        </p:nvSpPr>
        <p:spPr>
          <a:xfrm>
            <a:off x="525672" y="3430110"/>
            <a:ext cx="8243668" cy="2169239"/>
          </a:xfrm>
          <a:prstGeom prst="rect">
            <a:avLst/>
          </a:prstGeom>
          <a:gradFill>
            <a:gsLst>
              <a:gs pos="6600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những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chất</a:t>
            </a:r>
            <a:r>
              <a:rPr lang="en-US" sz="2800" i="1" dirty="0"/>
              <a:t> </a:t>
            </a:r>
            <a:r>
              <a:rPr lang="en-US" sz="2800" i="1" dirty="0" err="1"/>
              <a:t>tốt</a:t>
            </a:r>
            <a:r>
              <a:rPr lang="en-US" sz="2800" i="1" dirty="0"/>
              <a:t> </a:t>
            </a:r>
            <a:r>
              <a:rPr lang="en-US" sz="2800" i="1" dirty="0" err="1"/>
              <a:t>đẹp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/>
              <a:t> </a:t>
            </a:r>
            <a:r>
              <a:rPr lang="en-US" sz="2800" i="1" dirty="0" err="1"/>
              <a:t>học</a:t>
            </a:r>
            <a:r>
              <a:rPr lang="en-US" sz="2800" i="1" dirty="0"/>
              <a:t> </a:t>
            </a:r>
            <a:r>
              <a:rPr lang="en-US" sz="2800" i="1" dirty="0" err="1"/>
              <a:t>sinh</a:t>
            </a:r>
            <a:r>
              <a:rPr lang="en-US" sz="2800" i="1" dirty="0"/>
              <a:t> 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chăm</a:t>
            </a:r>
            <a:r>
              <a:rPr lang="en-US" sz="2800" i="1" dirty="0"/>
              <a:t> </a:t>
            </a:r>
            <a:r>
              <a:rPr lang="en-US" sz="2800" i="1" dirty="0" err="1"/>
              <a:t>chỉ</a:t>
            </a:r>
            <a:r>
              <a:rPr lang="en-US" sz="2800" i="1" dirty="0"/>
              <a:t>.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chất</a:t>
            </a:r>
            <a:r>
              <a:rPr lang="en-US" sz="2800" i="1" dirty="0"/>
              <a:t> </a:t>
            </a:r>
            <a:r>
              <a:rPr lang="en-US" sz="2800" i="1" dirty="0" err="1"/>
              <a:t>này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ở </a:t>
            </a:r>
            <a:r>
              <a:rPr lang="en-US" sz="2800" i="1" dirty="0" err="1"/>
              <a:t>việc</a:t>
            </a:r>
            <a:r>
              <a:rPr lang="en-US" sz="2800" i="1" dirty="0"/>
              <a:t> </a:t>
            </a:r>
            <a:r>
              <a:rPr lang="en-US" sz="2800" i="1" dirty="0" err="1"/>
              <a:t>chủ</a:t>
            </a:r>
            <a:r>
              <a:rPr lang="en-US" sz="2800" i="1" dirty="0"/>
              <a:t> </a:t>
            </a:r>
            <a:r>
              <a:rPr lang="en-US" sz="2800" i="1" dirty="0" err="1"/>
              <a:t>động</a:t>
            </a:r>
            <a:r>
              <a:rPr lang="en-US" sz="2800" i="1" dirty="0"/>
              <a:t>, </a:t>
            </a:r>
            <a:r>
              <a:rPr lang="en-US" sz="2800" i="1" dirty="0" err="1"/>
              <a:t>tự</a:t>
            </a:r>
            <a:r>
              <a:rPr lang="en-US" sz="2800" i="1" dirty="0"/>
              <a:t> </a:t>
            </a:r>
            <a:r>
              <a:rPr lang="en-US" sz="2800" i="1" dirty="0" err="1"/>
              <a:t>giác</a:t>
            </a:r>
            <a:r>
              <a:rPr lang="en-US" sz="2800" i="1" dirty="0"/>
              <a:t> </a:t>
            </a:r>
            <a:r>
              <a:rPr lang="en-US" sz="2800" i="1" dirty="0" err="1"/>
              <a:t>tích</a:t>
            </a:r>
            <a:r>
              <a:rPr lang="en-US" sz="2800" i="1" dirty="0"/>
              <a:t> </a:t>
            </a:r>
            <a:r>
              <a:rPr lang="en-US" sz="2800" i="1" dirty="0" err="1"/>
              <a:t>cực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việc</a:t>
            </a:r>
            <a:r>
              <a:rPr lang="en-US" sz="2800" i="1" dirty="0"/>
              <a:t> </a:t>
            </a:r>
            <a:r>
              <a:rPr lang="en-US" sz="2800" i="1" dirty="0" err="1"/>
              <a:t>học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lớp</a:t>
            </a:r>
            <a:r>
              <a:rPr lang="en-US" sz="2800" i="1" dirty="0"/>
              <a:t> </a:t>
            </a:r>
            <a:r>
              <a:rPr lang="en-US" sz="2800" i="1" dirty="0" err="1"/>
              <a:t>cũng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ôn</a:t>
            </a:r>
            <a:r>
              <a:rPr lang="en-US" sz="2800" i="1" dirty="0"/>
              <a:t> </a:t>
            </a:r>
            <a:r>
              <a:rPr lang="en-US" sz="2800" i="1" dirty="0" err="1"/>
              <a:t>bài</a:t>
            </a:r>
            <a:r>
              <a:rPr lang="en-US" sz="2800" i="1" dirty="0"/>
              <a:t> ở </a:t>
            </a:r>
            <a:r>
              <a:rPr lang="en-US" sz="2800" i="1" dirty="0" err="1"/>
              <a:t>nhà</a:t>
            </a:r>
            <a:r>
              <a:rPr lang="en-US" sz="2800" i="1" dirty="0"/>
              <a:t>. </a:t>
            </a:r>
            <a:r>
              <a:rPr lang="en-US" sz="2800" i="1" dirty="0" err="1"/>
              <a:t>Phát</a:t>
            </a:r>
            <a:r>
              <a:rPr lang="en-US" sz="2800" i="1" dirty="0"/>
              <a:t> </a:t>
            </a:r>
            <a:r>
              <a:rPr lang="en-US" sz="2800" i="1" dirty="0" err="1"/>
              <a:t>huy</a:t>
            </a:r>
            <a:r>
              <a:rPr lang="en-US" sz="2800" i="1" dirty="0"/>
              <a:t> </a:t>
            </a:r>
            <a:r>
              <a:rPr lang="en-US" sz="2800" i="1" dirty="0" err="1"/>
              <a:t>tốt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chất</a:t>
            </a:r>
            <a:r>
              <a:rPr lang="en-US" sz="2800" i="1" dirty="0"/>
              <a:t> </a:t>
            </a:r>
            <a:r>
              <a:rPr lang="en-US" sz="2800" i="1" dirty="0" err="1"/>
              <a:t>này</a:t>
            </a:r>
            <a:r>
              <a:rPr lang="en-US" sz="2800" i="1" dirty="0"/>
              <a:t> </a:t>
            </a:r>
            <a:r>
              <a:rPr lang="en-US" sz="2800" i="1" dirty="0" err="1"/>
              <a:t>sẽ</a:t>
            </a:r>
            <a:r>
              <a:rPr lang="en-US" sz="2800" i="1" dirty="0"/>
              <a:t> </a:t>
            </a:r>
            <a:r>
              <a:rPr lang="en-US" sz="2800" i="1" dirty="0" err="1"/>
              <a:t>hái</a:t>
            </a:r>
            <a:r>
              <a:rPr lang="en-US" sz="2800" i="1" dirty="0"/>
              <a:t> </a:t>
            </a:r>
            <a:r>
              <a:rPr lang="en-US" sz="2800" i="1" dirty="0" err="1"/>
              <a:t>được</a:t>
            </a:r>
            <a:r>
              <a:rPr lang="en-US" sz="2800" i="1" dirty="0"/>
              <a:t> </a:t>
            </a:r>
            <a:r>
              <a:rPr lang="en-US" sz="2800" i="1" dirty="0" err="1"/>
              <a:t>nhiều</a:t>
            </a:r>
            <a:r>
              <a:rPr lang="en-US" sz="2800" i="1" dirty="0"/>
              <a:t> </a:t>
            </a:r>
            <a:r>
              <a:rPr lang="en-US" sz="2800" i="1" dirty="0" err="1"/>
              <a:t>bông</a:t>
            </a:r>
            <a:r>
              <a:rPr lang="en-US" sz="2800" i="1" dirty="0"/>
              <a:t> </a:t>
            </a:r>
            <a:r>
              <a:rPr lang="en-US" sz="2800" i="1" dirty="0" err="1"/>
              <a:t>hoa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tốt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nhé</a:t>
            </a:r>
            <a:r>
              <a:rPr lang="en-US" sz="2800" i="1" dirty="0"/>
              <a:t>.</a:t>
            </a:r>
          </a:p>
          <a:p>
            <a:pPr algn="just"/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7781544" y="5431536"/>
            <a:ext cx="493776" cy="329184"/>
          </a:xfrm>
          <a:prstGeom prst="star7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vi-VN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8" name="Right Arrow 7">
            <a:hlinkClick r:id="rId22" action="ppaction://hlinksldjump"/>
          </p:cNvPr>
          <p:cNvSpPr/>
          <p:nvPr/>
        </p:nvSpPr>
        <p:spPr>
          <a:xfrm>
            <a:off x="8536106" y="5711711"/>
            <a:ext cx="1062924" cy="500055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vi-VN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90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48485">
                <p:cTn id="1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697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uiExpand="1" build="p"/>
      <p:bldP spid="3" grpId="0"/>
      <p:bldP spid="14" grpId="0"/>
      <p:bldP spid="15" grpId="0"/>
      <p:bldP spid="16" grpId="0"/>
      <p:bldP spid="17" grpId="0"/>
      <p:bldP spid="2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HOA SỐ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FF00"/>
                    </a:solidFill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Với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, hàm số đồng biến khi …………….., nghịch biến khi……………….</a:t>
                </a:r>
              </a:p>
              <a:p>
                <a:pPr marL="0" indent="0">
                  <a:buNone/>
                </a:pPr>
                <a:r>
                  <a:rPr lang="en-US" dirty="0"/>
                  <a:t>Khi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 thì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là giá trị …………………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 r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oa Cánh Đối Diện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39" y="2957328"/>
            <a:ext cx="1800000" cy="1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blipFill>
                <a:blip r:embed="rId5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blipFill>
                <a:blip r:embed="rId6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nhỏ</a:t>
                </a:r>
                <a14:m>
                  <m:oMath xmlns:m="http://schemas.openxmlformats.org/officeDocument/2006/math"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𝑛h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ấ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961932" y="6858000"/>
            <a:ext cx="79608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2800" b="1" cap="none" spc="0" dirty="0" err="1">
                <a:ln/>
                <a:solidFill>
                  <a:schemeClr val="accent3"/>
                </a:solidFill>
                <a:effectLst/>
              </a:rPr>
              <a:t>Bông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2800" b="1" cap="none" spc="0" dirty="0" err="1">
                <a:ln/>
                <a:solidFill>
                  <a:schemeClr val="accent3"/>
                </a:solidFill>
                <a:effectLst/>
              </a:rPr>
              <a:t>hoa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 1 </a:t>
            </a:r>
            <a:r>
              <a:rPr lang="en-US" sz="2800" b="1" cap="none" spc="0" dirty="0" err="1">
                <a:ln/>
                <a:solidFill>
                  <a:schemeClr val="accent3"/>
                </a:solidFill>
                <a:effectLst/>
              </a:rPr>
              <a:t>điểm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2800" b="1" cap="none" spc="0" dirty="0" err="1">
                <a:ln/>
                <a:solidFill>
                  <a:schemeClr val="accent3"/>
                </a:solidFill>
                <a:effectLst/>
              </a:rPr>
              <a:t>tốt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một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tràng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pháo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tay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lớp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1" name="Picture 2" descr="Nghi án ông hàng xóm đồi bại, trói tay chân bé gái thực hiện hành vi bỉ ổi  - vozForums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HOA SỐ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FF00"/>
                    </a:solidFill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vi-VN" dirty="0"/>
                  <a:t>Đồ thị của hàm số là một …………., nhận trục …………</a:t>
                </a:r>
                <a:r>
                  <a:rPr lang="en-US" dirty="0"/>
                  <a:t>..</a:t>
                </a:r>
                <a:r>
                  <a:rPr lang="vi-VN" dirty="0"/>
                  <a:t>làm trục đối xứng và nằm phía bên trên trục hoành nếu ……………</a:t>
                </a:r>
                <a:r>
                  <a:rPr lang="en-US" dirty="0"/>
                  <a:t>…..</a:t>
                </a:r>
                <a:r>
                  <a:rPr lang="vi-VN" dirty="0"/>
                  <a:t>, nằm phía bên dưới trục hoành nếu………..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7243" y="2349780"/>
                <a:ext cx="1778244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𝑃𝑎𝑟𝑎𝑏𝑜𝑙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243" y="2349780"/>
                <a:ext cx="1778244" cy="584775"/>
              </a:xfrm>
              <a:prstGeom prst="rect">
                <a:avLst/>
              </a:prstGeom>
              <a:blipFill>
                <a:blip r:embed="rId4"/>
                <a:stretch>
                  <a:fillRect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005608" y="2779540"/>
            <a:ext cx="914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54223" y="3268004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223" y="3268004"/>
                <a:ext cx="2786039" cy="584775"/>
              </a:xfrm>
              <a:prstGeom prst="rect">
                <a:avLst/>
              </a:prstGeom>
              <a:blipFill>
                <a:blip r:embed="rId5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9629" y="3731281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29" y="3731281"/>
                <a:ext cx="2786039" cy="584775"/>
              </a:xfrm>
              <a:prstGeom prst="rect">
                <a:avLst/>
              </a:prstGeom>
              <a:blipFill>
                <a:blip r:embed="rId6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339" y="2752456"/>
            <a:ext cx="1800000" cy="1692001"/>
          </a:xfrm>
          <a:prstGeom prst="rect">
            <a:avLst/>
          </a:prstGeom>
        </p:spPr>
      </p:pic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3586117" y="6698151"/>
            <a:ext cx="79608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Phần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thưởng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em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là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Bông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hoa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5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điểm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tốt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một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tràng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pháo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tay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lớp</a:t>
            </a:r>
            <a:endParaRPr lang="en-US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3" name="Picture 2" descr="Nghi án ông hàng xóm đồi bại, trói tay chân bé gái thực hiện hành vi bỉ ổi  - vozForums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10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HOA SỐ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66744" y="1378633"/>
                <a:ext cx="8079780" cy="47830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err="1">
                    <a:solidFill>
                      <a:srgbClr val="FFFF00"/>
                    </a:solidFill>
                  </a:rPr>
                  <a:t>Nếu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</a:rPr>
                  <a:t>phương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</a:rPr>
                  <a:t>trình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(a≠0 </a:t>
                </a:r>
                <a:r>
                  <a:rPr lang="en-US" dirty="0" err="1">
                    <a:solidFill>
                      <a:srgbClr val="FFFF00"/>
                    </a:solidFill>
                  </a:rPr>
                  <a:t>có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</a:rPr>
                  <a:t>hai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</a:rPr>
                  <a:t>nghiệm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thì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aseline="30000" dirty="0">
                    <a:solidFill>
                      <a:srgbClr val="FFFF00"/>
                    </a:solidFill>
                  </a:rPr>
                  <a:t>.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aseline="30000" dirty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</a:rPr>
                  <a:t>là</a:t>
                </a:r>
                <a:r>
                  <a:rPr lang="en-US" dirty="0">
                    <a:solidFill>
                      <a:srgbClr val="FFFF00"/>
                    </a:solidFill>
                  </a:rPr>
                  <a:t>: </a:t>
                </a:r>
                <a:endParaRPr lang="en-US" baseline="30000" dirty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aseline="30000" dirty="0">
                    <a:solidFill>
                      <a:schemeClr val="tx1"/>
                    </a:solidFill>
                  </a:rPr>
                  <a:t>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vi-VN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66744" y="1378633"/>
                <a:ext cx="8079780" cy="4783016"/>
              </a:xfrm>
              <a:blipFill>
                <a:blip r:embed="rId3"/>
                <a:stretch>
                  <a:fillRect l="-19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3" y="2761556"/>
            <a:ext cx="1800000" cy="1852577"/>
          </a:xfrm>
          <a:prstGeom prst="rect">
            <a:avLst/>
          </a:prstGeom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970209" y="6868953"/>
            <a:ext cx="59442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5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4000" b="1" cap="none" spc="0" dirty="0" err="1">
                <a:ln/>
                <a:solidFill>
                  <a:schemeClr val="accent5"/>
                </a:solidFill>
                <a:effectLst/>
              </a:rPr>
              <a:t>Một</a:t>
            </a:r>
            <a:r>
              <a:rPr lang="en-US" sz="4000" b="1" cap="none" spc="0" dirty="0">
                <a:ln/>
                <a:solidFill>
                  <a:schemeClr val="accent5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5"/>
                </a:solidFill>
                <a:effectLst/>
              </a:rPr>
              <a:t>bông</a:t>
            </a:r>
            <a:r>
              <a:rPr lang="en-US" sz="4000" b="1" cap="none" spc="0" dirty="0">
                <a:ln/>
                <a:solidFill>
                  <a:schemeClr val="accent5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5"/>
                </a:solidFill>
                <a:effectLst/>
              </a:rPr>
              <a:t>hoa</a:t>
            </a:r>
            <a:r>
              <a:rPr lang="en-US" sz="4000" b="1" cap="none" spc="0" dirty="0">
                <a:ln/>
                <a:solidFill>
                  <a:schemeClr val="accent5"/>
                </a:solidFill>
                <a:effectLst/>
              </a:rPr>
              <a:t> </a:t>
            </a:r>
            <a:r>
              <a:rPr lang="en-US" sz="4000" b="1" dirty="0">
                <a:ln/>
                <a:solidFill>
                  <a:schemeClr val="accent5"/>
                </a:solidFill>
              </a:rPr>
              <a:t>10 </a:t>
            </a:r>
            <a:r>
              <a:rPr lang="en-US" sz="4000" b="1" dirty="0" err="1">
                <a:ln/>
                <a:solidFill>
                  <a:schemeClr val="accent5"/>
                </a:solidFill>
              </a:rPr>
              <a:t>điểm</a:t>
            </a:r>
            <a:r>
              <a:rPr lang="en-US" sz="4000" b="1" dirty="0">
                <a:ln/>
                <a:solidFill>
                  <a:schemeClr val="accent5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5"/>
                </a:solidFill>
              </a:rPr>
              <a:t>tốt</a:t>
            </a:r>
            <a:r>
              <a:rPr lang="en-US" sz="4000" b="1" dirty="0">
                <a:ln/>
                <a:solidFill>
                  <a:schemeClr val="accent5"/>
                </a:solidFill>
              </a:rPr>
              <a:t>.</a:t>
            </a:r>
            <a:endParaRPr lang="en-US" sz="4000" b="1" cap="none" spc="0" dirty="0">
              <a:ln/>
              <a:solidFill>
                <a:schemeClr val="accent5"/>
              </a:solidFill>
              <a:effectLst/>
            </a:endParaRPr>
          </a:p>
        </p:txBody>
      </p:sp>
      <p:pic>
        <p:nvPicPr>
          <p:cNvPr id="9" name="Picture 2" descr="Nghi án ông hàng xóm đồi bại, trói tay chân bé gái thực hiện hành vi bỉ ổi  - vozForums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5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339 -0.86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430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HOA SỐ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FF00"/>
                    </a:solidFill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Với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 , hàm số đồng biến khi …………….., nghịch biến khi……………….</a:t>
                </a:r>
              </a:p>
              <a:p>
                <a:pPr marL="0" indent="0">
                  <a:buNone/>
                </a:pPr>
                <a:r>
                  <a:rPr lang="en-US" dirty="0"/>
                  <a:t>Khi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 thì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là giá trị …………………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 r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blipFill>
                <a:blip r:embed="rId4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blipFill>
                <a:blip r:embed="rId5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0" cap="none" spc="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l</a:t>
                </a:r>
                <a14:m>
                  <m:oMath xmlns:m="http://schemas.openxmlformats.org/officeDocument/2006/math"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ớ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𝑛h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ấ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Mùa Hè Hoa-vector Hoa-miễn Phí Vector Miễn Phí Tải Về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37" l="0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" t="5193" r="32342" b="9550"/>
          <a:stretch/>
        </p:blipFill>
        <p:spPr bwMode="auto">
          <a:xfrm>
            <a:off x="1068339" y="2778003"/>
            <a:ext cx="1800000" cy="17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4171886" y="6715494"/>
            <a:ext cx="769954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Bông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hoa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2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điểm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tốt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cap="none" spc="0" dirty="0" err="1">
                <a:ln/>
                <a:solidFill>
                  <a:schemeClr val="accent3"/>
                </a:solidFill>
                <a:effectLst/>
              </a:rPr>
              <a:t>tràng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 pháo tay của cả lớp</a:t>
            </a:r>
          </a:p>
        </p:txBody>
      </p:sp>
      <p:pic>
        <p:nvPicPr>
          <p:cNvPr id="13" name="Picture 2" descr="Nghi án ông hàng xóm đồi bại, trói tay chân bé gái thực hiện hành vi bỉ ổi  - vozForums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HOA SỐ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FF00"/>
                    </a:solidFill>
                  </a:rPr>
                  <a:t>Cho biết điều kiện để phương trình sau có nghĩa: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10−2</m:t>
                          </m:r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Phương trình trên có nghĩa khi: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/>
                  <a:t> và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≠2</m:t>
                    </m:r>
                  </m:oMath>
                </a14:m>
                <a:endParaRPr lang="vi-VN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 r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39" y="2957092"/>
            <a:ext cx="1800000" cy="1626098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732699" y="6868953"/>
            <a:ext cx="841929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Bông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hoa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4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điểm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tốt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một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tràng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pháo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tay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cả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lớp</a:t>
            </a:r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.</a:t>
            </a:r>
          </a:p>
        </p:txBody>
      </p:sp>
      <p:pic>
        <p:nvPicPr>
          <p:cNvPr id="10" name="Picture 2" descr="Nghi án ông hàng xóm đồi bại, trói tay chân bé gái thực hiện hành vi bỉ ổi  - vozForums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" y="44876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76200" cmpd="thickThin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 rot="18726739">
                <a:off x="1631929" y="1498921"/>
                <a:ext cx="332071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916642"/>
                  </a:avLst>
                </a:prstTxWarp>
                <a:spAutoFit/>
              </a:bodyPr>
              <a:lstStyle/>
              <a:p>
                <a:pPr algn="ctr"/>
                <a:r>
                  <a:rPr lang="en-US" sz="2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2400" b="0" i="1" cap="none" spc="0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cap="none" spc="0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cap="none" spc="0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26739">
                <a:off x="1631929" y="1498921"/>
                <a:ext cx="332071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 rot="2604712">
            <a:off x="1570371" y="4489535"/>
            <a:ext cx="1813958" cy="578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 trình</a:t>
            </a:r>
          </a:p>
        </p:txBody>
      </p:sp>
      <p:sp>
        <p:nvSpPr>
          <p:cNvPr id="14" name="Rectangle 13"/>
          <p:cNvSpPr/>
          <p:nvPr/>
        </p:nvSpPr>
        <p:spPr>
          <a:xfrm rot="17661349">
            <a:off x="3423896" y="4163085"/>
            <a:ext cx="14702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 thức</a:t>
            </a:r>
          </a:p>
        </p:txBody>
      </p:sp>
      <p:sp>
        <p:nvSpPr>
          <p:cNvPr id="15" name="Rectangle 14"/>
          <p:cNvSpPr/>
          <p:nvPr/>
        </p:nvSpPr>
        <p:spPr>
          <a:xfrm rot="512504">
            <a:off x="6907403" y="5713097"/>
            <a:ext cx="1954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 lý Vi - et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440410">
            <a:off x="1332728" y="1010435"/>
            <a:ext cx="3892596" cy="187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over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1417295" y="3486778"/>
            <a:ext cx="2460793" cy="194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421476" y="2608015"/>
            <a:ext cx="2190368" cy="151477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ChươngIV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pic>
        <p:nvPicPr>
          <p:cNvPr id="20" name="Picture 5" descr="Cover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7233" y="3163641"/>
            <a:ext cx="1112483" cy="202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8881692" y="5224407"/>
                <a:ext cx="2227719" cy="1577737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692" y="5224407"/>
                <a:ext cx="2227719" cy="157773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6597001" y="2481770"/>
                <a:ext cx="5312489" cy="1169256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P</a:t>
                </a:r>
                <a:r>
                  <a:rPr lang="en-US" sz="2400" dirty="0">
                    <a:latin typeface="+mj-lt"/>
                  </a:rPr>
                  <a:t>hương trình </a:t>
                </a:r>
                <a:r>
                  <a:rPr lang="vi-VN" sz="2400" dirty="0">
                    <a:latin typeface="+mj-lt"/>
                  </a:rPr>
                  <a:t> (1) có 2 nghiệm phân biệt:</a:t>
                </a:r>
              </a:p>
              <a:p>
                <a:r>
                  <a:rPr lang="vi-VN" sz="2400" dirty="0">
                    <a:latin typeface="+mj-lt"/>
                  </a:rPr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400" dirty="0">
                    <a:latin typeface="+mj-lt"/>
                  </a:rPr>
                  <a:t>	</a:t>
                </a:r>
                <a:r>
                  <a:rPr lang="vi-VN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01" y="2481770"/>
                <a:ext cx="5312489" cy="1169256"/>
              </a:xfrm>
              <a:prstGeom prst="roundRect">
                <a:avLst/>
              </a:prstGeom>
              <a:blipFill>
                <a:blip r:embed="rId6"/>
                <a:stretch>
                  <a:fillRect l="-57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517222" y="3709761"/>
                <a:ext cx="5598578" cy="690686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vi-VN" sz="2400" dirty="0">
                    <a:solidFill>
                      <a:schemeClr val="accent2">
                        <a:lumMod val="75000"/>
                      </a:schemeClr>
                    </a:solidFill>
                  </a:rPr>
                  <a:t>P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</a:rPr>
                  <a:t>hương trình</a:t>
                </a:r>
                <a:r>
                  <a:rPr lang="vi-VN" sz="2400" dirty="0">
                    <a:solidFill>
                      <a:schemeClr val="accent2">
                        <a:lumMod val="75000"/>
                      </a:schemeClr>
                    </a:solidFill>
                  </a:rPr>
                  <a:t> (1) có  nghiệm kép: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222" y="3709761"/>
                <a:ext cx="5598578" cy="690686"/>
              </a:xfrm>
              <a:prstGeom prst="roundRect">
                <a:avLst/>
              </a:prstGeom>
              <a:blipFill>
                <a:blip r:embed="rId7"/>
                <a:stretch>
                  <a:fillRect l="-977" b="-173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5925637" y="4443713"/>
            <a:ext cx="3737454" cy="510778"/>
          </a:xfrm>
          <a:prstGeom prst="round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vi-VN" sz="2400" dirty="0"/>
              <a:t>P</a:t>
            </a:r>
            <a:r>
              <a:rPr lang="en-US" sz="2400" dirty="0"/>
              <a:t>hương trình</a:t>
            </a:r>
            <a:r>
              <a:rPr lang="vi-VN" sz="2400" dirty="0"/>
              <a:t> (1) vô nghiệm.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20155" y="70062"/>
            <a:ext cx="3175833" cy="51077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/>
              <a:t>Là đường cong </a:t>
            </a:r>
            <a:r>
              <a:rPr lang="en-US" sz="2400" dirty="0" err="1"/>
              <a:t>Parabol</a:t>
            </a:r>
            <a:r>
              <a:rPr lang="en-US" sz="2400" dirty="0"/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57191" y="712656"/>
            <a:ext cx="3438419" cy="51077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Trục tung là trục đối xứng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815731" y="1264603"/>
            <a:ext cx="3844275" cy="51077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/>
              <a:t>Khi a&gt;0, nằm trên trục hoành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835850" y="1837613"/>
            <a:ext cx="3936530" cy="510778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/>
              <a:t>Khi a&lt;0, nằm dưới trục hoành</a:t>
            </a:r>
          </a:p>
        </p:txBody>
      </p:sp>
      <p:pic>
        <p:nvPicPr>
          <p:cNvPr id="32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63707" y="70061"/>
            <a:ext cx="470870" cy="102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358710" y="1005761"/>
            <a:ext cx="505074" cy="11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97828" y="703781"/>
            <a:ext cx="339469" cy="33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451950" y="1092668"/>
            <a:ext cx="433190" cy="39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ardrop 36"/>
          <p:cNvSpPr/>
          <p:nvPr/>
        </p:nvSpPr>
        <p:spPr>
          <a:xfrm>
            <a:off x="4334277" y="602199"/>
            <a:ext cx="1352927" cy="649188"/>
          </a:xfrm>
          <a:prstGeom prst="teardrop">
            <a:avLst>
              <a:gd name="adj" fmla="val 91930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Đồ thị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17661349">
            <a:off x="4049931" y="4175934"/>
            <a:ext cx="1106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ghiệm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165829" y="3403796"/>
            <a:ext cx="1195181" cy="123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96380">
            <a:off x="5622997" y="2525839"/>
            <a:ext cx="946160" cy="10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334544" flipV="1">
            <a:off x="5246636" y="3290933"/>
            <a:ext cx="1595402" cy="8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val 43"/>
              <p:cNvSpPr/>
              <p:nvPr/>
            </p:nvSpPr>
            <p:spPr>
              <a:xfrm>
                <a:off x="3073559" y="3032558"/>
                <a:ext cx="2731206" cy="649188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4" name="Oval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59" y="3032558"/>
                <a:ext cx="2731206" cy="64918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5" descr="Cover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934577" y="5916339"/>
            <a:ext cx="3434034" cy="44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ardrop 45"/>
              <p:cNvSpPr/>
              <p:nvPr/>
            </p:nvSpPr>
            <p:spPr>
              <a:xfrm>
                <a:off x="3110581" y="5007585"/>
                <a:ext cx="3997724" cy="994128"/>
              </a:xfrm>
              <a:prstGeom prst="teardrop">
                <a:avLst>
                  <a:gd name="adj" fmla="val 91930"/>
                </a:avLst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en-US" sz="2400" i="1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i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bx</m:t>
                    </m:r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24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(1) </a:t>
                </a:r>
                <a14:m>
                  <m:oMath xmlns:m="http://schemas.openxmlformats.org/officeDocument/2006/math"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b="0" cap="none" spc="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46" name="Teardrop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5007585"/>
                <a:ext cx="3997724" cy="994128"/>
              </a:xfrm>
              <a:prstGeom prst="teardrop">
                <a:avLst>
                  <a:gd name="adj" fmla="val 91930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 rot="19588034">
                <a:off x="5438483" y="2580951"/>
                <a:ext cx="10929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88034">
                <a:off x="5438483" y="2580951"/>
                <a:ext cx="109299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 rot="1776806">
                <a:off x="5600091" y="3406857"/>
                <a:ext cx="10913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76806">
                <a:off x="5600091" y="3406857"/>
                <a:ext cx="109138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 rot="3418835">
                <a:off x="5035933" y="3984941"/>
                <a:ext cx="122178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18835">
                <a:off x="5035933" y="3984941"/>
                <a:ext cx="122178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8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9" grpId="0"/>
      <p:bldP spid="44" grpId="0" animBg="1"/>
      <p:bldP spid="46" grpId="0" animBg="1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GSCC theme trinh chieu 2021">
  <a:themeElements>
    <a:clrScheme name="GSCC">
      <a:dk1>
        <a:sysClr val="windowText" lastClr="000000"/>
      </a:dk1>
      <a:lt1>
        <a:sysClr val="window" lastClr="FFFFFF"/>
      </a:lt1>
      <a:dk2>
        <a:srgbClr val="455F51"/>
      </a:dk2>
      <a:lt2>
        <a:srgbClr val="F2F2F2"/>
      </a:lt2>
      <a:accent1>
        <a:srgbClr val="FFFFFF"/>
      </a:accent1>
      <a:accent2>
        <a:srgbClr val="00B050"/>
      </a:accent2>
      <a:accent3>
        <a:srgbClr val="00B0F0"/>
      </a:accent3>
      <a:accent4>
        <a:srgbClr val="FFFF00"/>
      </a:accent4>
      <a:accent5>
        <a:srgbClr val="FF0000"/>
      </a:accent5>
      <a:accent6>
        <a:srgbClr val="7030A0"/>
      </a:accent6>
      <a:hlink>
        <a:srgbClr val="71FDDE"/>
      </a:hlink>
      <a:folHlink>
        <a:srgbClr val="FFFFF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</a:bodyPr>
      <a:lstStyle>
        <a:defPPr algn="ctr">
          <a:defRPr sz="5400" dirty="0" smtClean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  <a:sym typeface="Wingdings 2" panose="05020102010507070707" pitchFamily="18" charset="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GSCC theme trinh chieu 2021" id="{0B6EBCC7-8F6C-4987-B50A-B7A7F0048F5D}" vid="{34CC7351-B43A-4990-8839-93110A49F6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3034</TotalTime>
  <Words>1900</Words>
  <Application>Microsoft Office PowerPoint</Application>
  <PresentationFormat>Widescreen</PresentationFormat>
  <Paragraphs>275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字魂59号-创粗黑</vt:lpstr>
      <vt:lpstr>GSCC theme trinh chieu 2021</vt:lpstr>
      <vt:lpstr>THIẾT BỊ DẠY HỌC VÀ HỌC LIỆU </vt:lpstr>
      <vt:lpstr>ÔN TẬP CHƯƠNG IV</vt:lpstr>
      <vt:lpstr>TRÒ CHƠI TÌM HOA ĐIỂM TỐT</vt:lpstr>
      <vt:lpstr>HOA SỐ 1</vt:lpstr>
      <vt:lpstr>HOA SỐ 2</vt:lpstr>
      <vt:lpstr>HOA SỐ 3</vt:lpstr>
      <vt:lpstr>HOA SỐ 4</vt:lpstr>
      <vt:lpstr>HOA SỐ 5</vt:lpstr>
      <vt:lpstr>PowerPoint Presentation</vt:lpstr>
      <vt:lpstr>PowerPoint Presentation</vt:lpstr>
      <vt:lpstr>1. Giải phương trình: </vt:lpstr>
      <vt:lpstr>PowerPoint Presentation</vt:lpstr>
      <vt:lpstr> 1. Giải phương trình: </vt:lpstr>
      <vt:lpstr>PowerPoint Presentation</vt:lpstr>
      <vt:lpstr>PowerPoint Presentation</vt:lpstr>
      <vt:lpstr>PowerPoint Presentation</vt:lpstr>
      <vt:lpstr>PowerPoint Presentation</vt:lpstr>
      <vt:lpstr>3. Cho phương trình x2 - 2mx + m - 1 = 0 (1) có một nghiệm là  x1 = 2, tính nghiệm còn lại.</vt:lpstr>
      <vt:lpstr>PowerPoint Presentation</vt:lpstr>
      <vt:lpstr> VẬN DỤNG </vt:lpstr>
      <vt:lpstr>Bài tập 65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 IV (tiết 1) Giáo Viên: Đinh Công Chánh Môn: Toán lớp 9 Email: gvdinhcongchanh@gmail.com Đơn vị Công tác: Trường THCS Mỹ Phước Điạ chỉ: Mỹ Tú, Sóc Trăng</dc:title>
  <dc:creator>Đinh Công Chánh</dc:creator>
  <cp:lastModifiedBy>Đức Minh Nguyễn</cp:lastModifiedBy>
  <cp:revision>99</cp:revision>
  <dcterms:created xsi:type="dcterms:W3CDTF">2021-08-16T23:40:25Z</dcterms:created>
  <dcterms:modified xsi:type="dcterms:W3CDTF">2024-03-12T14:59:03Z</dcterms:modified>
</cp:coreProperties>
</file>