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media/media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68aad124155e4b2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66" r:id="rId3"/>
    <p:sldId id="264" r:id="rId4"/>
    <p:sldId id="256" r:id="rId5"/>
    <p:sldId id="257" r:id="rId6"/>
    <p:sldId id="258" r:id="rId7"/>
    <p:sldId id="259" r:id="rId8"/>
    <p:sldId id="260" r:id="rId9"/>
    <p:sldId id="261" r:id="rId10"/>
    <p:sldId id="281" r:id="rId11"/>
    <p:sldId id="265" r:id="rId12"/>
    <p:sldId id="273" r:id="rId13"/>
    <p:sldId id="271" r:id="rId14"/>
    <p:sldId id="268" r:id="rId15"/>
    <p:sldId id="274" r:id="rId16"/>
    <p:sldId id="275" r:id="rId17"/>
    <p:sldId id="276" r:id="rId18"/>
    <p:sldId id="278" r:id="rId19"/>
    <p:sldId id="288" r:id="rId20"/>
    <p:sldId id="284" r:id="rId21"/>
    <p:sldId id="282" r:id="rId22"/>
    <p:sldId id="287" r:id="rId23"/>
    <p:sldId id="283" r:id="rId24"/>
    <p:sldId id="285" r:id="rId25"/>
    <p:sldId id="277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5" autoAdjust="0"/>
    <p:restoredTop sz="94660"/>
  </p:normalViewPr>
  <p:slideViewPr>
    <p:cSldViewPr>
      <p:cViewPr varScale="1">
        <p:scale>
          <a:sx n="99" d="100"/>
          <a:sy n="99" d="100"/>
        </p:scale>
        <p:origin x="121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6FF0-9866-497E-8B29-2FA7828E056C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EEDBC-0D89-432D-9769-827AF53A6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AC92-1065-4031-90CC-99CE61BDC8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Đi</a:t>
            </a:r>
            <a:r>
              <a:rPr lang="en-US" baseline="0"/>
              <a:t> theo thứ tự từng câu hỏi.</a:t>
            </a:r>
            <a:endParaRPr lang="en-US"/>
          </a:p>
          <a:p>
            <a:r>
              <a:rPr lang="en-US"/>
              <a:t>Click vào</a:t>
            </a:r>
            <a:r>
              <a:rPr lang="en-US" baseline="0"/>
              <a:t> đồng hồ để thời gian hs suy nghĩ</a:t>
            </a:r>
          </a:p>
          <a:p>
            <a:r>
              <a:rPr lang="en-US" baseline="0"/>
              <a:t>Click vào số thứ tự câu (lần 1) để hiện câu hỏi tương ứng -&gt; click lần 2 vào số thứ tự đó để hiện đáp án và mất câu đã chọn.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EF43-D2BF-4C90-9C29-B78002C520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EEDBC-0D89-432D-9769-827AF53A66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5D06CC-1393-487C-B470-A99AEC29B8E5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73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71450"/>
            <a:ext cx="7239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6BC0-DFD4-4B6A-B97F-4FDFB0A2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7" indent="0">
              <a:buNone/>
              <a:defRPr sz="2400"/>
            </a:lvl3pPr>
            <a:lvl4pPr marL="1371491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1" indent="0">
              <a:buNone/>
              <a:defRPr sz="2000"/>
            </a:lvl7pPr>
            <a:lvl8pPr marL="3200145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32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7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5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39.png"/><Relationship Id="rId21" Type="http://schemas.openxmlformats.org/officeDocument/2006/relationships/image" Target="../media/image52.wmf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2" Type="http://schemas.openxmlformats.org/officeDocument/2006/relationships/image" Target="../media/image38.png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41.png"/><Relationship Id="rId15" Type="http://schemas.openxmlformats.org/officeDocument/2006/relationships/image" Target="../media/image27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18.bin"/><Relationship Id="rId10" Type="http://schemas.openxmlformats.org/officeDocument/2006/relationships/image" Target="../media/image46.png"/><Relationship Id="rId19" Type="http://schemas.openxmlformats.org/officeDocument/2006/relationships/image" Target="../media/image51.wmf"/><Relationship Id="rId31" Type="http://schemas.openxmlformats.org/officeDocument/2006/relationships/image" Target="../media/image57.wmf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69.png"/><Relationship Id="rId3" Type="http://schemas.openxmlformats.org/officeDocument/2006/relationships/audio" Target="../media/audio3.wav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65.wmf"/><Relationship Id="rId17" Type="http://schemas.openxmlformats.org/officeDocument/2006/relationships/image" Target="../media/image68.jpeg"/><Relationship Id="rId2" Type="http://schemas.openxmlformats.org/officeDocument/2006/relationships/audio" Target="../media/audio2.wav"/><Relationship Id="rId16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64.wmf"/><Relationship Id="rId19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9.wmf"/><Relationship Id="rId5" Type="http://schemas.openxmlformats.org/officeDocument/2006/relationships/image" Target="../media/image70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8.wmf"/><Relationship Id="rId26" Type="http://schemas.openxmlformats.org/officeDocument/2006/relationships/image" Target="../media/image6.png"/><Relationship Id="rId3" Type="http://schemas.openxmlformats.org/officeDocument/2006/relationships/audio" Target="../media/audio3.wav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1.jpeg"/><Relationship Id="rId2" Type="http://schemas.openxmlformats.org/officeDocument/2006/relationships/audio" Target="../media/audio2.wav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44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0.wmf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9.wmf"/><Relationship Id="rId5" Type="http://schemas.openxmlformats.org/officeDocument/2006/relationships/image" Target="../media/image83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1.jpeg"/><Relationship Id="rId18" Type="http://schemas.openxmlformats.org/officeDocument/2006/relationships/oleObject" Target="../embeddings/oleObject58.bin"/><Relationship Id="rId3" Type="http://schemas.openxmlformats.org/officeDocument/2006/relationships/audio" Target="../media/audio3.wav"/><Relationship Id="rId21" Type="http://schemas.openxmlformats.org/officeDocument/2006/relationships/image" Target="../media/image90.wmf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92.png"/><Relationship Id="rId17" Type="http://schemas.openxmlformats.org/officeDocument/2006/relationships/image" Target="../media/image88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7.png"/><Relationship Id="rId23" Type="http://schemas.openxmlformats.org/officeDocument/2006/relationships/image" Target="../media/image91.wmf"/><Relationship Id="rId10" Type="http://schemas.openxmlformats.org/officeDocument/2006/relationships/image" Target="../media/image87.wmf"/><Relationship Id="rId19" Type="http://schemas.openxmlformats.org/officeDocument/2006/relationships/image" Target="../media/image89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.png"/><Relationship Id="rId22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0.wmf"/><Relationship Id="rId3" Type="http://schemas.openxmlformats.org/officeDocument/2006/relationships/image" Target="../media/image52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99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74.bin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71.bin"/><Relationship Id="rId24" Type="http://schemas.openxmlformats.org/officeDocument/2006/relationships/image" Target="../media/image4.png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image" Target="../media/image102.jpeg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75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6.png"/><Relationship Id="rId18" Type="http://schemas.openxmlformats.org/officeDocument/2006/relationships/image" Target="../media/image111.gif"/><Relationship Id="rId3" Type="http://schemas.microsoft.com/office/2007/relationships/media" Target="../media/media2.wav"/><Relationship Id="rId7" Type="http://schemas.openxmlformats.org/officeDocument/2006/relationships/slideLayout" Target="../slideLayouts/slideLayout1.xml"/><Relationship Id="rId12" Type="http://schemas.openxmlformats.org/officeDocument/2006/relationships/audio" Target="../media/audio5.wav"/><Relationship Id="rId17" Type="http://schemas.openxmlformats.org/officeDocument/2006/relationships/image" Target="../media/image110.svg"/><Relationship Id="rId2" Type="http://schemas.openxmlformats.org/officeDocument/2006/relationships/audio" Target="../media/media1.wav"/><Relationship Id="rId16" Type="http://schemas.openxmlformats.org/officeDocument/2006/relationships/image" Target="../media/image109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05.png"/><Relationship Id="rId5" Type="http://schemas.microsoft.com/office/2007/relationships/media" Target="../media/media3.mp3"/><Relationship Id="rId15" Type="http://schemas.openxmlformats.org/officeDocument/2006/relationships/image" Target="../media/image108.png"/><Relationship Id="rId10" Type="http://schemas.openxmlformats.org/officeDocument/2006/relationships/image" Target="../media/image104.png"/><Relationship Id="rId4" Type="http://schemas.openxmlformats.org/officeDocument/2006/relationships/audio" Target="../media/media2.wav"/><Relationship Id="rId9" Type="http://schemas.openxmlformats.org/officeDocument/2006/relationships/image" Target="../media/image103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wmf"/><Relationship Id="rId11" Type="http://schemas.openxmlformats.org/officeDocument/2006/relationships/image" Target="../media/image68.jpeg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20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8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22.gif"/><Relationship Id="rId17" Type="http://schemas.openxmlformats.org/officeDocument/2006/relationships/oleObject" Target="../embeddings/oleObject92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11" Type="http://schemas.openxmlformats.org/officeDocument/2006/relationships/image" Target="../media/image121.gif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T&#192;I%20LI&#7878;U%20D&#7840;Y%20H&#7884;C\B&#192;I%20GI&#7842;NG%20&#272;I&#7878;N%20T&#7916;\BG&#272;T%20TO&#193;N%206\H&#7896;I%20THI%20GVG%2020-11-2019\Khi%20n&#224;o%20AM%20+%20MB%20=%20AB\BUI%20PHAN.mp3" TargetMode="External"/><Relationship Id="rId6" Type="http://schemas.openxmlformats.org/officeDocument/2006/relationships/image" Target="../media/image124.gif"/><Relationship Id="rId11" Type="http://schemas.openxmlformats.org/officeDocument/2006/relationships/image" Target="../media/image128.png"/><Relationship Id="rId5" Type="http://schemas.openxmlformats.org/officeDocument/2006/relationships/image" Target="../media/image123.jpeg"/><Relationship Id="rId10" Type="http://schemas.openxmlformats.org/officeDocument/2006/relationships/image" Target="../media/image127.gif"/><Relationship Id="rId4" Type="http://schemas.openxmlformats.org/officeDocument/2006/relationships/audio" Target="../media/audio2.wav"/><Relationship Id="rId9" Type="http://schemas.openxmlformats.org/officeDocument/2006/relationships/image" Target="../media/image12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102.bin"/><Relationship Id="rId3" Type="http://schemas.openxmlformats.org/officeDocument/2006/relationships/audio" Target="../media/audio4.wav"/><Relationship Id="rId21" Type="http://schemas.openxmlformats.org/officeDocument/2006/relationships/image" Target="../media/image137.wmf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35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32.wmf"/><Relationship Id="rId24" Type="http://schemas.openxmlformats.org/officeDocument/2006/relationships/image" Target="../media/image9.png"/><Relationship Id="rId5" Type="http://schemas.openxmlformats.org/officeDocument/2006/relationships/image" Target="../media/image129.wmf"/><Relationship Id="rId15" Type="http://schemas.openxmlformats.org/officeDocument/2006/relationships/image" Target="../media/image134.wmf"/><Relationship Id="rId23" Type="http://schemas.openxmlformats.org/officeDocument/2006/relationships/image" Target="../media/image69.png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36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00.bin"/><Relationship Id="rId22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gif"/><Relationship Id="rId3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image" Target="../media/image18.gif"/><Relationship Id="rId2" Type="http://schemas.openxmlformats.org/officeDocument/2006/relationships/image" Target="../media/image10.jpe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slide" Target="slide7.xml"/><Relationship Id="rId5" Type="http://schemas.openxmlformats.org/officeDocument/2006/relationships/slide" Target="slide8.xml"/><Relationship Id="rId1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slide" Target="slide5.xml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3.wmf"/><Relationship Id="rId4" Type="http://schemas.openxmlformats.org/officeDocument/2006/relationships/slide" Target="slide4.xm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10" Type="http://schemas.openxmlformats.org/officeDocument/2006/relationships/image" Target="../media/image27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" Target="slide4.xml"/><Relationship Id="rId7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30.emf"/><Relationship Id="rId5" Type="http://schemas.microsoft.com/office/2007/relationships/hdphoto" Target="../media/hdphoto1.wdp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2.png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" Target="slide4.xml"/><Relationship Id="rId7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33.emf"/><Relationship Id="rId5" Type="http://schemas.microsoft.com/office/2007/relationships/hdphoto" Target="../media/hdphoto1.wdp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2.png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6.emf"/><Relationship Id="rId3" Type="http://schemas.openxmlformats.org/officeDocument/2006/relationships/slide" Target="slide4.xml"/><Relationship Id="rId7" Type="http://schemas.openxmlformats.org/officeDocument/2006/relationships/image" Target="../media/image13.jpeg"/><Relationship Id="rId12" Type="http://schemas.openxmlformats.org/officeDocument/2006/relationships/oleObject" Target="../embeddings/oleObject9.bin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5.emf"/><Relationship Id="rId5" Type="http://schemas.microsoft.com/office/2007/relationships/hdphoto" Target="../media/hdphoto1.wdp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2.png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306033" y="1666532"/>
            <a:ext cx="3048000" cy="514350"/>
          </a:xfrm>
          <a:prstGeom prst="rect">
            <a:avLst/>
          </a:prstGeom>
          <a:solidFill>
            <a:srgbClr val="003300"/>
          </a:solidFill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2A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GIÁO VIÊN: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8334" y="1678740"/>
            <a:ext cx="3733800" cy="830997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SGK, SBT,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kế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hoạch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bảng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nhóm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,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máy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chiếu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5400" y="2733332"/>
            <a:ext cx="3048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2A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HỌC SINH: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5932" y="2734783"/>
            <a:ext cx="3733800" cy="46166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SGK, SBT,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bảng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nhóm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438150"/>
            <a:ext cx="6324600" cy="774402"/>
            <a:chOff x="1676400" y="796115"/>
            <a:chExt cx="6324600" cy="774402"/>
          </a:xfrm>
        </p:grpSpPr>
        <p:sp>
          <p:nvSpPr>
            <p:cNvPr id="10" name="Rounded Rectangle 9"/>
            <p:cNvSpPr/>
            <p:nvPr/>
          </p:nvSpPr>
          <p:spPr>
            <a:xfrm>
              <a:off x="1676400" y="796115"/>
              <a:ext cx="6324600" cy="774402"/>
            </a:xfrm>
            <a:prstGeom prst="roundRect">
              <a:avLst/>
            </a:prstGeom>
            <a:solidFill>
              <a:srgbClr val="0070C0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828800" y="865220"/>
              <a:ext cx="6019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kern="10" spc="50" dirty="0">
                  <a:ln w="11430"/>
                  <a:solidFill>
                    <a:srgbClr val="C00000"/>
                  </a:solidFill>
                  <a:latin typeface="Times New Roman"/>
                  <a:cs typeface="Times New Roman"/>
                </a:rPr>
                <a:t>CHUẨN BỊ CỦA GIÁO VIÊN VÀ HỌC SINH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976" y="1962538"/>
            <a:ext cx="827088" cy="640556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538" y="1774032"/>
            <a:ext cx="900112" cy="417910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734" y="1290942"/>
            <a:ext cx="1060808" cy="915591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4325" y="1172766"/>
            <a:ext cx="1293812" cy="1019175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4325" y="438150"/>
            <a:ext cx="1219200" cy="894160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964406"/>
            <a:ext cx="3290885" cy="1614488"/>
          </a:xfrm>
          <a:prstGeom prst="rect">
            <a:avLst/>
          </a:prstGeom>
          <a:noFill/>
        </p:spPr>
      </p:pic>
      <p:pic>
        <p:nvPicPr>
          <p:cNvPr id="16" name="Picture 16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8289" y="4592240"/>
            <a:ext cx="1089025" cy="417910"/>
          </a:xfrm>
          <a:prstGeom prst="rect">
            <a:avLst/>
          </a:prstGeom>
          <a:noFill/>
        </p:spPr>
      </p:pic>
      <p:pic>
        <p:nvPicPr>
          <p:cNvPr id="17" name="Picture 15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1138" y="4119562"/>
            <a:ext cx="1162050" cy="663178"/>
          </a:xfrm>
          <a:prstGeom prst="rect">
            <a:avLst/>
          </a:prstGeom>
          <a:noFill/>
        </p:spPr>
      </p:pic>
      <p:pic>
        <p:nvPicPr>
          <p:cNvPr id="18" name="Picture 14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3745705"/>
            <a:ext cx="990600" cy="1037034"/>
          </a:xfrm>
          <a:prstGeom prst="rect">
            <a:avLst/>
          </a:prstGeom>
          <a:noFill/>
        </p:spPr>
      </p:pic>
      <p:pic>
        <p:nvPicPr>
          <p:cNvPr id="19" name="Picture 13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8901" y="4044553"/>
            <a:ext cx="1481138" cy="736997"/>
          </a:xfrm>
          <a:prstGeom prst="rect">
            <a:avLst/>
          </a:prstGeom>
          <a:noFill/>
        </p:spPr>
      </p:pic>
      <p:pic>
        <p:nvPicPr>
          <p:cNvPr id="20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1751" y="3099197"/>
            <a:ext cx="1538288" cy="1123950"/>
          </a:xfrm>
          <a:prstGeom prst="rect">
            <a:avLst/>
          </a:prstGeom>
          <a:noFill/>
        </p:spPr>
      </p:pic>
      <p:pic>
        <p:nvPicPr>
          <p:cNvPr id="21" name="Picture 11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3236" y="2789634"/>
            <a:ext cx="3163389" cy="1534716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-29916" y="1809750"/>
            <a:ext cx="2544516" cy="1447800"/>
            <a:chOff x="2013346" y="116632"/>
            <a:chExt cx="4795369" cy="1307934"/>
          </a:xfrm>
        </p:grpSpPr>
        <p:grpSp>
          <p:nvGrpSpPr>
            <p:cNvPr id="23" name="Group 41"/>
            <p:cNvGrpSpPr/>
            <p:nvPr/>
          </p:nvGrpSpPr>
          <p:grpSpPr>
            <a:xfrm>
              <a:off x="2274572" y="116632"/>
              <a:ext cx="4353305" cy="1307934"/>
              <a:chOff x="2233628" y="102984"/>
              <a:chExt cx="4353305" cy="1307934"/>
            </a:xfrm>
          </p:grpSpPr>
          <p:sp>
            <p:nvSpPr>
              <p:cNvPr id="25" name="AutoShape 5"/>
              <p:cNvSpPr>
                <a:spLocks noChangeArrowheads="1"/>
              </p:cNvSpPr>
              <p:nvPr/>
            </p:nvSpPr>
            <p:spPr bwMode="auto">
              <a:xfrm>
                <a:off x="2233628" y="311482"/>
                <a:ext cx="4353305" cy="109943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00007A">
                      <a:shade val="30000"/>
                      <a:satMod val="115000"/>
                    </a:srgbClr>
                  </a:gs>
                  <a:gs pos="50000">
                    <a:srgbClr val="00007A">
                      <a:shade val="67500"/>
                      <a:satMod val="115000"/>
                    </a:srgbClr>
                  </a:gs>
                  <a:gs pos="100000">
                    <a:srgbClr val="00007A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57150" cmpd="dbl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solidFill>
                    <a:srgbClr val="FFFF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02390" y="102984"/>
                <a:ext cx="348140" cy="4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2400" b="1" kern="0" dirty="0">
                  <a:solidFill>
                    <a:srgbClr val="FFFF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013346" y="303919"/>
              <a:ext cx="4795369" cy="1084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CC"/>
                  </a:solidFill>
                  <a:latin typeface="Arial" pitchFamily="34" charset="0"/>
                  <a:cs typeface="Arial" pitchFamily="34" charset="0"/>
                </a:rPr>
                <a:t>PHƯƠNG TRÌNH BẬC HAI MỘT ẨN</a:t>
              </a:r>
            </a:p>
          </p:txBody>
        </p:sp>
      </p:grp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968175" y="69850"/>
            <a:ext cx="4127500" cy="673100"/>
            <a:chOff x="5689600" y="209550"/>
            <a:chExt cx="4127500" cy="673100"/>
          </a:xfrm>
        </p:grpSpPr>
        <p:grpSp>
          <p:nvGrpSpPr>
            <p:cNvPr id="31" name="Group 30"/>
            <p:cNvGrpSpPr/>
            <p:nvPr/>
          </p:nvGrpSpPr>
          <p:grpSpPr>
            <a:xfrm>
              <a:off x="5689600" y="209550"/>
              <a:ext cx="4127500" cy="673100"/>
              <a:chOff x="6032500" y="209550"/>
              <a:chExt cx="4127500" cy="673100"/>
            </a:xfrm>
          </p:grpSpPr>
          <p:sp>
            <p:nvSpPr>
              <p:cNvPr id="27" name="AutoShape 9"/>
              <p:cNvSpPr>
                <a:spLocks noChangeArrowheads="1"/>
              </p:cNvSpPr>
              <p:nvPr/>
            </p:nvSpPr>
            <p:spPr bwMode="auto">
              <a:xfrm>
                <a:off x="6045200" y="247649"/>
                <a:ext cx="4051300" cy="6350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lin ang="5400000" scaled="1"/>
              </a:gradFill>
              <a:ln w="25400">
                <a:solidFill>
                  <a:srgbClr val="005F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600" i="1" dirty="0"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 </a:t>
                </a:r>
                <a:endParaRPr lang="nl-NL" sz="1600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32500" y="209550"/>
                <a:ext cx="41275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i="1" dirty="0"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Phương trình bậc hai một ẩn số là phương trình có dạng: </a:t>
                </a:r>
                <a:endParaRPr lang="nl-NL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7131128" y="501650"/>
            <a:ext cx="22991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63700" imgH="279400" progId="Equation.DSMT4">
                    <p:embed/>
                  </p:oleObj>
                </mc:Choice>
                <mc:Fallback>
                  <p:oleObj name="Equation" r:id="rId14" imgW="1663700" imgH="2794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1128" y="501650"/>
                          <a:ext cx="229913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5715000" y="808858"/>
            <a:ext cx="2400300" cy="707886"/>
            <a:chOff x="6070600" y="933450"/>
            <a:chExt cx="2400300" cy="707886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6070600" y="971550"/>
              <a:ext cx="2387600" cy="635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5400">
              <a:solidFill>
                <a:srgbClr val="005F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i="1" dirty="0"/>
            </a:p>
          </p:txBody>
        </p:sp>
        <p:graphicFrame>
          <p:nvGraphicFramePr>
            <p:cNvPr id="34" name="Object 5"/>
            <p:cNvGraphicFramePr>
              <a:graphicFrameLocks noChangeAspect="1"/>
            </p:cNvGraphicFramePr>
            <p:nvPr/>
          </p:nvGraphicFramePr>
          <p:xfrm>
            <a:off x="7137400" y="1263650"/>
            <a:ext cx="1181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889000" imgH="228600" progId="Equation.DSMT4">
                    <p:embed/>
                  </p:oleObj>
                </mc:Choice>
                <mc:Fallback>
                  <p:oleObj name="Equation" r:id="rId16" imgW="88900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7400" y="1263650"/>
                          <a:ext cx="1181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075693" y="933450"/>
              <a:ext cx="239520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marR="0" lvl="0" indent="-4572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</a:t>
              </a:r>
            </a:p>
            <a:p>
              <a:pPr marL="457200" marR="0" lvl="0" indent="-4572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khuyết c: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15000" y="1455526"/>
            <a:ext cx="2514600" cy="707886"/>
            <a:chOff x="6070600" y="1736864"/>
            <a:chExt cx="2514600" cy="707886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6070600" y="1813064"/>
              <a:ext cx="2514600" cy="5815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5400">
              <a:solidFill>
                <a:srgbClr val="005F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i="1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070600" y="1736864"/>
              <a:ext cx="2395207" cy="707886"/>
              <a:chOff x="76200" y="3184664"/>
              <a:chExt cx="2395207" cy="707886"/>
            </a:xfrm>
          </p:grpSpPr>
          <p:graphicFrame>
            <p:nvGraphicFramePr>
              <p:cNvPr id="38" name="Object 9"/>
              <p:cNvGraphicFramePr>
                <a:graphicFrameLocks noChangeAspect="1"/>
              </p:cNvGraphicFramePr>
              <p:nvPr/>
            </p:nvGraphicFramePr>
            <p:xfrm>
              <a:off x="1155700" y="3524250"/>
              <a:ext cx="1066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800100" imgH="228600" progId="Equation.DSMT4">
                      <p:embed/>
                    </p:oleObj>
                  </mc:Choice>
                  <mc:Fallback>
                    <p:oleObj name="Equation" r:id="rId18" imgW="800100" imgH="22860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5700" y="3524250"/>
                            <a:ext cx="1066800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76200" y="3184664"/>
                <a:ext cx="239520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 </a:t>
                </a:r>
                <a:r>
                  <a:rPr kumimoji="0" lang="nl-NL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Phương trình bậc hai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 khuyết b: </a:t>
                </a:r>
                <a:endParaRPr kumimoji="0" lang="nl-N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649944" y="2102194"/>
            <a:ext cx="2850460" cy="707886"/>
            <a:chOff x="5722040" y="2266950"/>
            <a:chExt cx="2850460" cy="707886"/>
          </a:xfrm>
        </p:grpSpPr>
        <p:sp>
          <p:nvSpPr>
            <p:cNvPr id="42" name="AutoShape 9"/>
            <p:cNvSpPr>
              <a:spLocks noChangeArrowheads="1"/>
            </p:cNvSpPr>
            <p:nvPr/>
          </p:nvSpPr>
          <p:spPr bwMode="auto">
            <a:xfrm>
              <a:off x="5765800" y="2330450"/>
              <a:ext cx="2743200" cy="571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5400">
              <a:solidFill>
                <a:srgbClr val="005F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i="1" dirty="0"/>
            </a:p>
          </p:txBody>
        </p:sp>
        <p:graphicFrame>
          <p:nvGraphicFramePr>
            <p:cNvPr id="45" name="Object 15"/>
            <p:cNvGraphicFramePr>
              <a:graphicFrameLocks noChangeAspect="1"/>
            </p:cNvGraphicFramePr>
            <p:nvPr/>
          </p:nvGraphicFramePr>
          <p:xfrm>
            <a:off x="6019800" y="2543036"/>
            <a:ext cx="1564141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155199" imgH="266584" progId="Equation.DSMT4">
                    <p:embed/>
                  </p:oleObj>
                </mc:Choice>
                <mc:Fallback>
                  <p:oleObj name="Equation" r:id="rId20" imgW="1155199" imgH="266584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2543036"/>
                          <a:ext cx="1564141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4"/>
            <p:cNvGraphicFramePr>
              <a:graphicFrameLocks noChangeAspect="1"/>
            </p:cNvGraphicFramePr>
            <p:nvPr/>
          </p:nvGraphicFramePr>
          <p:xfrm>
            <a:off x="7543800" y="2543036"/>
            <a:ext cx="762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532937" imgH="266469" progId="Equation.DSMT4">
                    <p:embed/>
                  </p:oleObj>
                </mc:Choice>
                <mc:Fallback>
                  <p:oleObj name="Equation" r:id="rId22" imgW="532937" imgH="266469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2543036"/>
                          <a:ext cx="762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5722040" y="2266950"/>
              <a:ext cx="285046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đủ: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73041" y="2850425"/>
            <a:ext cx="3095896" cy="646331"/>
            <a:chOff x="5286104" y="2876551"/>
            <a:chExt cx="3095896" cy="646331"/>
          </a:xfrm>
        </p:grpSpPr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>
              <a:off x="5286104" y="2940413"/>
              <a:ext cx="3095896" cy="558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i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34000" y="2876551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a, b, c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ax</a:t>
              </a:r>
              <a:r>
                <a:rPr lang="en-US" b="1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bx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+ c = 0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05548" y="4239723"/>
            <a:ext cx="1524000" cy="646331"/>
            <a:chOff x="5334000" y="4161345"/>
            <a:chExt cx="1524000" cy="646331"/>
          </a:xfrm>
        </p:grpSpPr>
        <p:sp>
          <p:nvSpPr>
            <p:cNvPr id="53" name="AutoShape 9"/>
            <p:cNvSpPr>
              <a:spLocks noChangeArrowheads="1"/>
            </p:cNvSpPr>
            <p:nvPr/>
          </p:nvSpPr>
          <p:spPr bwMode="auto">
            <a:xfrm>
              <a:off x="5334000" y="4235813"/>
              <a:ext cx="1524000" cy="558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i="1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42364" y="4161345"/>
              <a:ext cx="14895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endParaRPr lang="en-US" dirty="0"/>
            </a:p>
          </p:txBody>
        </p:sp>
      </p:grpSp>
      <p:graphicFrame>
        <p:nvGraphicFramePr>
          <p:cNvPr id="57" name="Object 5"/>
          <p:cNvGraphicFramePr>
            <a:graphicFrameLocks noChangeAspect="1"/>
          </p:cNvGraphicFramePr>
          <p:nvPr/>
        </p:nvGraphicFramePr>
        <p:xfrm>
          <a:off x="7598725" y="470040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88840" imgH="228600" progId="Equation.DSMT4">
                  <p:embed/>
                </p:oleObj>
              </mc:Choice>
              <mc:Fallback>
                <p:oleObj name="Equation" r:id="rId24" imgW="88884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725" y="4700400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9"/>
          <p:cNvGraphicFramePr>
            <a:graphicFrameLocks noChangeAspect="1"/>
          </p:cNvGraphicFramePr>
          <p:nvPr/>
        </p:nvGraphicFramePr>
        <p:xfrm>
          <a:off x="7581542" y="4018461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99920" imgH="228600" progId="Equation.DSMT4">
                  <p:embed/>
                </p:oleObj>
              </mc:Choice>
              <mc:Fallback>
                <p:oleObj name="Equation" r:id="rId26" imgW="79992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542" y="4018461"/>
                        <a:ext cx="1066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6815643" y="3549287"/>
            <a:ext cx="2272937" cy="381000"/>
            <a:chOff x="6827518" y="3549287"/>
            <a:chExt cx="2272937" cy="381000"/>
          </a:xfrm>
        </p:grpSpPr>
        <p:graphicFrame>
          <p:nvGraphicFramePr>
            <p:cNvPr id="59" name="Object 15"/>
            <p:cNvGraphicFramePr>
              <a:graphicFrameLocks noChangeAspect="1"/>
            </p:cNvGraphicFramePr>
            <p:nvPr/>
          </p:nvGraphicFramePr>
          <p:xfrm>
            <a:off x="6827518" y="3562350"/>
            <a:ext cx="1564141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155600" imgH="266400" progId="Equation.DSMT4">
                    <p:embed/>
                  </p:oleObj>
                </mc:Choice>
                <mc:Fallback>
                  <p:oleObj name="Equation" r:id="rId28" imgW="1155600" imgH="2664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7518" y="3562350"/>
                          <a:ext cx="1564141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4"/>
            <p:cNvGraphicFramePr>
              <a:graphicFrameLocks noChangeAspect="1"/>
            </p:cNvGraphicFramePr>
            <p:nvPr/>
          </p:nvGraphicFramePr>
          <p:xfrm>
            <a:off x="8338455" y="3549287"/>
            <a:ext cx="762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533160" imgH="266400" progId="Equation.DSMT4">
                    <p:embed/>
                  </p:oleObj>
                </mc:Choice>
                <mc:Fallback>
                  <p:oleObj name="Equation" r:id="rId30" imgW="533160" imgH="2664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8455" y="3549287"/>
                          <a:ext cx="762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997200" y="78416"/>
            <a:ext cx="3429000" cy="533400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454400" y="76200"/>
            <a:ext cx="2667000" cy="454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u="sng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u="sng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50: LUYỆN TẬP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50" y="6096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 KIẾN THỨC CẦN NHỚ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7152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538698" y="2849397"/>
            <a:ext cx="4476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4640" y="1003634"/>
            <a:ext cx="3657600" cy="394335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5"/>
          <p:cNvGrpSpPr/>
          <p:nvPr/>
        </p:nvGrpSpPr>
        <p:grpSpPr>
          <a:xfrm>
            <a:off x="-22195" y="1187450"/>
            <a:ext cx="3908442" cy="3517900"/>
            <a:chOff x="-55246" y="971550"/>
            <a:chExt cx="3908442" cy="3517900"/>
          </a:xfrm>
        </p:grpSpPr>
        <p:sp>
          <p:nvSpPr>
            <p:cNvPr id="29" name="Rectangle 2"/>
            <p:cNvSpPr>
              <a:spLocks noChangeArrowheads="1"/>
            </p:cNvSpPr>
            <p:nvPr/>
          </p:nvSpPr>
          <p:spPr bwMode="auto">
            <a:xfrm>
              <a:off x="76200" y="971550"/>
              <a:ext cx="37769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1) Định nghĩa 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:</a:t>
              </a:r>
              <a:r>
                <a:rPr lang="en-US" sz="2000" dirty="0">
                  <a:solidFill>
                    <a:srgbClr val="FFFF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một ẩn số là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có dạng: </a:t>
              </a:r>
              <a:endParaRPr kumimoji="0" lang="nl-NL" sz="20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863600" y="1936750"/>
            <a:ext cx="22991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63560" imgH="279360" progId="Equation.DSMT4">
                    <p:embed/>
                  </p:oleObj>
                </mc:Choice>
                <mc:Fallback>
                  <p:oleObj name="Equation" r:id="rId2" imgW="1663560" imgH="27936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1936750"/>
                          <a:ext cx="229913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63500" y="2266950"/>
              <a:ext cx="3437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000" b="1" u="sng" dirty="0">
                  <a:solidFill>
                    <a:srgbClr val="FFFF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2)</a:t>
              </a: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Một số ví dụ về giải PTBH:</a:t>
              </a:r>
              <a:endParaRPr kumimoji="0" lang="nl-NL" sz="2000" b="0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" name="Object 5"/>
            <p:cNvGraphicFramePr>
              <a:graphicFrameLocks noChangeAspect="1"/>
            </p:cNvGraphicFramePr>
            <p:nvPr/>
          </p:nvGraphicFramePr>
          <p:xfrm>
            <a:off x="990600" y="2940050"/>
            <a:ext cx="1181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88840" imgH="228600" progId="Equation.DSMT4">
                    <p:embed/>
                  </p:oleObj>
                </mc:Choice>
                <mc:Fallback>
                  <p:oleObj name="Equation" r:id="rId4" imgW="88884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40050"/>
                          <a:ext cx="1181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88900" y="2584450"/>
              <a:ext cx="3533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a) Phương trình bậc hai khuyết c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4" name="Object 9"/>
            <p:cNvGraphicFramePr>
              <a:graphicFrameLocks noChangeAspect="1"/>
            </p:cNvGraphicFramePr>
            <p:nvPr/>
          </p:nvGraphicFramePr>
          <p:xfrm>
            <a:off x="965200" y="3524250"/>
            <a:ext cx="1066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99920" imgH="228600" progId="Equation.DSMT4">
                    <p:embed/>
                  </p:oleObj>
                </mc:Choice>
                <mc:Fallback>
                  <p:oleObj name="Equation" r:id="rId6" imgW="79992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200" y="3524250"/>
                          <a:ext cx="1066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-55246" y="3181350"/>
              <a:ext cx="36968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b)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khuyết b: 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6" name="Object 15"/>
            <p:cNvGraphicFramePr>
              <a:graphicFrameLocks noChangeAspect="1"/>
            </p:cNvGraphicFramePr>
            <p:nvPr/>
          </p:nvGraphicFramePr>
          <p:xfrm>
            <a:off x="520700" y="4095750"/>
            <a:ext cx="21986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25400" imgH="266400" progId="Equation.DSMT4">
                    <p:embed/>
                  </p:oleObj>
                </mc:Choice>
                <mc:Fallback>
                  <p:oleObj name="Equation" r:id="rId8" imgW="1625400" imgH="2664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4095750"/>
                          <a:ext cx="21986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74967" y="3781564"/>
              <a:ext cx="30492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c)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đủ: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810000" y="61595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B. CÁC DẠNG BÀI TẬP</a:t>
            </a:r>
            <a:endParaRPr lang="vi-VN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3810001" y="895687"/>
            <a:ext cx="5410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20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c = 0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554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3" grpId="0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31432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457200" y="209550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+bx+c = 0 </a:t>
            </a:r>
          </a:p>
          <a:p>
            <a:pPr>
              <a:spcBef>
                <a:spcPct val="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b, c ?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544513" y="2617788"/>
            <a:ext cx="4500467" cy="519039"/>
            <a:chOff x="3808321" y="3347843"/>
            <a:chExt cx="4463292" cy="438878"/>
          </a:xfrm>
        </p:grpSpPr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3808321" y="3347843"/>
            <a:ext cx="2731561" cy="391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22360" imgH="228600" progId="Equation.DSMT4">
                    <p:embed/>
                  </p:oleObj>
                </mc:Choice>
                <mc:Fallback>
                  <p:oleObj name="Equation" r:id="rId5" imgW="142236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321" y="3347843"/>
                          <a:ext cx="2731561" cy="3919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6551270" y="3386611"/>
              <a:ext cx="17203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(m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000" dirty="0"/>
            </a:p>
          </p:txBody>
        </p:sp>
      </p:grp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584199" y="1746250"/>
          <a:ext cx="4258065" cy="48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241200" progId="Equation.DSMT4">
                  <p:embed/>
                </p:oleObj>
              </mc:Choice>
              <mc:Fallback>
                <p:oleObj name="Equation" r:id="rId7" imgW="18795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99" y="1746250"/>
                        <a:ext cx="4258065" cy="48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6" name="Object 22"/>
          <p:cNvGraphicFramePr>
            <a:graphicFrameLocks noChangeAspect="1"/>
          </p:cNvGraphicFramePr>
          <p:nvPr/>
        </p:nvGraphicFramePr>
        <p:xfrm>
          <a:off x="608013" y="2159812"/>
          <a:ext cx="4171702" cy="48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41400" imgH="241200" progId="Equation.DSMT4">
                  <p:embed/>
                </p:oleObj>
              </mc:Choice>
              <mc:Fallback>
                <p:oleObj name="Equation" r:id="rId9" imgW="184140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159812"/>
                        <a:ext cx="4171702" cy="48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79076"/>
              </p:ext>
            </p:extLst>
          </p:nvPr>
        </p:nvGraphicFramePr>
        <p:xfrm>
          <a:off x="461963" y="3098800"/>
          <a:ext cx="3865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01720" imgH="228600" progId="Equation.DSMT4">
                  <p:embed/>
                </p:oleObj>
              </mc:Choice>
              <mc:Fallback>
                <p:oleObj name="Equation" r:id="rId11" imgW="170172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098800"/>
                        <a:ext cx="38655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76326"/>
              </p:ext>
            </p:extLst>
          </p:nvPr>
        </p:nvGraphicFramePr>
        <p:xfrm>
          <a:off x="525463" y="3582988"/>
          <a:ext cx="3721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38000" imgH="228600" progId="Equation.DSMT4">
                  <p:embed/>
                </p:oleObj>
              </mc:Choice>
              <mc:Fallback>
                <p:oleObj name="Equation" r:id="rId13" imgW="1638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582988"/>
                        <a:ext cx="3721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573088" y="1352550"/>
          <a:ext cx="3454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3880" imgH="241200" progId="Equation.DSMT4">
                  <p:embed/>
                </p:oleObj>
              </mc:Choice>
              <mc:Fallback>
                <p:oleObj name="Equation" r:id="rId15" imgW="152388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352550"/>
                        <a:ext cx="34544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15C0624B-5EAB-446D-80FD-CA43B363FC6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6431116" y="1615543"/>
            <a:ext cx="2577764" cy="293740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377296" y="1758259"/>
            <a:ext cx="2511516" cy="25115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29400" y="133350"/>
            <a:ext cx="2176461" cy="1385436"/>
          </a:xfrm>
          <a:prstGeom prst="rect">
            <a:avLst/>
          </a:prstGeom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</p:pic>
      <p:sp>
        <p:nvSpPr>
          <p:cNvPr id="20" name="Rounded Rectangle 1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0874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47" name="Oval 146"/>
          <p:cNvSpPr/>
          <p:nvPr/>
        </p:nvSpPr>
        <p:spPr>
          <a:xfrm>
            <a:off x="70874" y="4606115"/>
            <a:ext cx="1295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9554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000"/>
                            </p:stCondLst>
                            <p:childTnLst>
                              <p:par>
                                <p:cTn id="4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5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997200" y="78416"/>
            <a:ext cx="3429000" cy="533400"/>
          </a:xfrm>
          <a:prstGeom prst="roundRect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454400" y="76200"/>
            <a:ext cx="2667000" cy="454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u="sng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u="sng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50: LUYỆN TẬP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50" y="6096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 KIẾN THỨC CẦN NHỚ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7152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10001" y="61595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B. CÁC DẠNG BÀI TẬP</a:t>
            </a:r>
            <a:endParaRPr lang="vi-VN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810001" y="1504950"/>
            <a:ext cx="5638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797301" y="1809750"/>
            <a:ext cx="4606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c: </a:t>
            </a: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6629401" y="18351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228600" progId="Equation.DSMT4">
                  <p:embed/>
                </p:oleObj>
              </mc:Choice>
              <mc:Fallback>
                <p:oleObj name="Equation" r:id="rId2" imgW="88900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1835150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838575" y="2114550"/>
            <a:ext cx="4471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6778625" y="2482850"/>
          <a:ext cx="13747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228600" progId="Equation.DSMT4">
                  <p:embed/>
                </p:oleObj>
              </mc:Choice>
              <mc:Fallback>
                <p:oleObj name="Equation" r:id="rId4" imgW="9522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2482850"/>
                        <a:ext cx="13747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3810001" y="2597150"/>
            <a:ext cx="4800600" cy="798155"/>
            <a:chOff x="3733800" y="1987550"/>
            <a:chExt cx="4800600" cy="798155"/>
          </a:xfrm>
        </p:grpSpPr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3733800" y="2077819"/>
              <a:ext cx="45005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:  </a:t>
              </a:r>
            </a:p>
            <a:p>
              <a:pPr>
                <a:spcBef>
                  <a:spcPct val="0"/>
                </a:spcBef>
              </a:pP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                                                       </a:t>
              </a:r>
            </a:p>
          </p:txBody>
        </p:sp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6951662" y="1987550"/>
            <a:ext cx="158273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66680" imgH="457200" progId="Equation.DSMT4">
                    <p:embed/>
                  </p:oleObj>
                </mc:Choice>
                <mc:Fallback>
                  <p:oleObj name="Equation" r:id="rId6" imgW="1066680" imgH="4572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1662" y="1987550"/>
                          <a:ext cx="1582738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3810002" y="895687"/>
            <a:ext cx="5410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20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c = 0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538698" y="2849397"/>
            <a:ext cx="4476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4640" y="1003634"/>
            <a:ext cx="3657600" cy="394335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5"/>
          <p:cNvGrpSpPr/>
          <p:nvPr/>
        </p:nvGrpSpPr>
        <p:grpSpPr>
          <a:xfrm>
            <a:off x="96551" y="1187450"/>
            <a:ext cx="3789696" cy="3517900"/>
            <a:chOff x="63500" y="971550"/>
            <a:chExt cx="3789696" cy="3517900"/>
          </a:xfrm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76200" y="971550"/>
              <a:ext cx="37769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1) Định nghĩa 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:</a:t>
              </a:r>
              <a:r>
                <a:rPr lang="en-US" sz="2000" dirty="0">
                  <a:solidFill>
                    <a:srgbClr val="FFFF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một ẩn số là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có dạng: </a:t>
              </a:r>
              <a:endParaRPr kumimoji="0" lang="nl-NL" sz="20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863600" y="1936750"/>
            <a:ext cx="22991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63560" imgH="279360" progId="Equation.DSMT4">
                    <p:embed/>
                  </p:oleObj>
                </mc:Choice>
                <mc:Fallback>
                  <p:oleObj name="Equation" r:id="rId8" imgW="1663560" imgH="27936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1936750"/>
                          <a:ext cx="229913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63500" y="2266950"/>
              <a:ext cx="3437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000" b="1" u="sng" dirty="0">
                  <a:solidFill>
                    <a:srgbClr val="FFFF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2)</a:t>
              </a: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Một số ví dụ về giải PTBH:</a:t>
              </a:r>
              <a:endParaRPr kumimoji="0" lang="nl-NL" sz="2000" b="0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990600" y="2940050"/>
            <a:ext cx="1181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8840" imgH="228600" progId="Equation.DSMT4">
                    <p:embed/>
                  </p:oleObj>
                </mc:Choice>
                <mc:Fallback>
                  <p:oleObj name="Equation" r:id="rId10" imgW="88884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40050"/>
                          <a:ext cx="1181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88900" y="2584450"/>
              <a:ext cx="3533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a) Phương trình bậc hai khuyết c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5" name="Object 9"/>
            <p:cNvGraphicFramePr>
              <a:graphicFrameLocks noChangeAspect="1"/>
            </p:cNvGraphicFramePr>
            <p:nvPr/>
          </p:nvGraphicFramePr>
          <p:xfrm>
            <a:off x="965200" y="3524250"/>
            <a:ext cx="1066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99920" imgH="228600" progId="Equation.DSMT4">
                    <p:embed/>
                  </p:oleObj>
                </mc:Choice>
                <mc:Fallback>
                  <p:oleObj name="Equation" r:id="rId12" imgW="79992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200" y="3524250"/>
                          <a:ext cx="1066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76200" y="3181350"/>
              <a:ext cx="34339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b)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khuyết 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7" name="Object 15"/>
            <p:cNvGraphicFramePr>
              <a:graphicFrameLocks noChangeAspect="1"/>
            </p:cNvGraphicFramePr>
            <p:nvPr/>
          </p:nvGraphicFramePr>
          <p:xfrm>
            <a:off x="520700" y="4095750"/>
            <a:ext cx="21986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25400" imgH="266400" progId="Equation.DSMT4">
                    <p:embed/>
                  </p:oleObj>
                </mc:Choice>
                <mc:Fallback>
                  <p:oleObj name="Equation" r:id="rId14" imgW="1625400" imgH="2664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4095750"/>
                          <a:ext cx="21986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74967" y="3781564"/>
              <a:ext cx="30492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c)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đủ: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4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190500" y="52685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444500" y="482600"/>
          <a:ext cx="2060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279360" progId="Equation.DSMT4">
                  <p:embed/>
                </p:oleObj>
              </mc:Choice>
              <mc:Fallback>
                <p:oleObj name="Equation" r:id="rId5" imgW="118080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482600"/>
                        <a:ext cx="20605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70718"/>
              </p:ext>
            </p:extLst>
          </p:nvPr>
        </p:nvGraphicFramePr>
        <p:xfrm>
          <a:off x="506413" y="992188"/>
          <a:ext cx="20494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342720" progId="Equation.DSMT4">
                  <p:embed/>
                </p:oleObj>
              </mc:Choice>
              <mc:Fallback>
                <p:oleObj name="Equation" r:id="rId7" imgW="1371600" imgH="342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992188"/>
                        <a:ext cx="204946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33387"/>
              </p:ext>
            </p:extLst>
          </p:nvPr>
        </p:nvGraphicFramePr>
        <p:xfrm>
          <a:off x="1071563" y="4095750"/>
          <a:ext cx="16081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482400" progId="Equation.DSMT4">
                  <p:embed/>
                </p:oleObj>
              </mc:Choice>
              <mc:Fallback>
                <p:oleObj name="Equation" r:id="rId9" imgW="113004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095750"/>
                        <a:ext cx="16081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127500" y="539750"/>
          <a:ext cx="2503411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73120" imgH="253800" progId="Equation.DSMT4">
                  <p:embed/>
                </p:oleObj>
              </mc:Choice>
              <mc:Fallback>
                <p:oleObj name="Equation" r:id="rId11" imgW="147312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39750"/>
                        <a:ext cx="2503411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722804"/>
              </p:ext>
            </p:extLst>
          </p:nvPr>
        </p:nvGraphicFramePr>
        <p:xfrm>
          <a:off x="4902200" y="4327525"/>
          <a:ext cx="13541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15640" progId="Equation.DSMT4">
                  <p:embed/>
                </p:oleObj>
              </mc:Choice>
              <mc:Fallback>
                <p:oleObj name="Equation" r:id="rId13" imgW="79992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4327525"/>
                        <a:ext cx="13541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69296"/>
              </p:ext>
            </p:extLst>
          </p:nvPr>
        </p:nvGraphicFramePr>
        <p:xfrm>
          <a:off x="388938" y="1458913"/>
          <a:ext cx="17049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80800" imgH="571320" progId="Equation.DSMT4">
                  <p:embed/>
                </p:oleObj>
              </mc:Choice>
              <mc:Fallback>
                <p:oleObj name="Equation" r:id="rId15" imgW="1180800" imgH="571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458913"/>
                        <a:ext cx="170497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051597"/>
              </p:ext>
            </p:extLst>
          </p:nvPr>
        </p:nvGraphicFramePr>
        <p:xfrm>
          <a:off x="808038" y="2376488"/>
          <a:ext cx="12541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774360" progId="Equation.DSMT4">
                  <p:embed/>
                </p:oleObj>
              </mc:Choice>
              <mc:Fallback>
                <p:oleObj name="Equation" r:id="rId17" imgW="977760" imgH="774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2376488"/>
                        <a:ext cx="1254125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-215900" y="3417153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endParaRPr kumimoji="0" lang="en-US" sz="240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600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3581400" y="3461721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757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97" name="Object 33"/>
          <p:cNvGraphicFramePr>
            <a:graphicFrameLocks noChangeAspect="1"/>
          </p:cNvGraphicFramePr>
          <p:nvPr/>
        </p:nvGraphicFramePr>
        <p:xfrm>
          <a:off x="4114800" y="1003248"/>
          <a:ext cx="2514600" cy="46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560" imgH="266400" progId="Equation.DSMT4">
                  <p:embed/>
                </p:oleObj>
              </mc:Choice>
              <mc:Fallback>
                <p:oleObj name="Equation" r:id="rId19" imgW="1447560" imgH="2664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03248"/>
                        <a:ext cx="2514600" cy="462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8" name="Object 34"/>
          <p:cNvGraphicFramePr>
            <a:graphicFrameLocks noChangeAspect="1"/>
          </p:cNvGraphicFramePr>
          <p:nvPr/>
        </p:nvGraphicFramePr>
        <p:xfrm>
          <a:off x="4113212" y="1428750"/>
          <a:ext cx="18303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41120" imgH="545760" progId="Equation.DSMT4">
                  <p:embed/>
                </p:oleObj>
              </mc:Choice>
              <mc:Fallback>
                <p:oleObj name="Equation" r:id="rId21" imgW="1041120" imgH="5457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2" y="1428750"/>
                        <a:ext cx="18303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9" name="Object 35"/>
          <p:cNvGraphicFramePr>
            <a:graphicFrameLocks noChangeAspect="1"/>
          </p:cNvGraphicFramePr>
          <p:nvPr/>
        </p:nvGraphicFramePr>
        <p:xfrm>
          <a:off x="4146550" y="2362200"/>
          <a:ext cx="1187450" cy="9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98400" imgH="545760" progId="Equation.DSMT4">
                  <p:embed/>
                </p:oleObj>
              </mc:Choice>
              <mc:Fallback>
                <p:oleObj name="Equation" r:id="rId23" imgW="698400" imgH="54576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2362200"/>
                        <a:ext cx="1187450" cy="92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 rot="5400000">
            <a:off x="1685131" y="2790031"/>
            <a:ext cx="4552950" cy="1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501650"/>
            <a:ext cx="9144000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Background pattern&#10;&#10;Description automatically generated">
            <a:extLst>
              <a:ext uri="{FF2B5EF4-FFF2-40B4-BE49-F238E27FC236}">
                <a16:creationId xmlns:a16="http://schemas.microsoft.com/office/drawing/2014/main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6725486" y="1976368"/>
            <a:ext cx="2342314" cy="257658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34" y="2125428"/>
            <a:ext cx="1784085" cy="172873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DDF9135-75CB-4AF4-810D-F4A1DBE1A29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86600" y="514350"/>
            <a:ext cx="2025572" cy="1385436"/>
          </a:xfrm>
          <a:prstGeom prst="rect">
            <a:avLst/>
          </a:prstGeom>
          <a:effectLst>
            <a:glow rad="101600">
              <a:srgbClr val="FF0000">
                <a:alpha val="40000"/>
              </a:srgbClr>
            </a:glow>
          </a:effectLst>
        </p:spPr>
      </p:pic>
      <p:sp>
        <p:nvSpPr>
          <p:cNvPr id="26" name="Rounded Rectangle 2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52" name="Oval 151"/>
          <p:cNvSpPr/>
          <p:nvPr/>
        </p:nvSpPr>
        <p:spPr>
          <a:xfrm>
            <a:off x="7696200" y="4606115"/>
            <a:ext cx="1295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890" grpId="0"/>
      <p:bldP spid="3689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50" y="6096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 KIẾN THỨC CẦN NHỚ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7152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10001" y="61595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B. CÁC DẠNG BÀI TẬP</a:t>
            </a:r>
            <a:endParaRPr lang="vi-VN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810001" y="1504950"/>
            <a:ext cx="5638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797301" y="1809750"/>
            <a:ext cx="4606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6688139" y="1835150"/>
          <a:ext cx="1063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9" y="1835150"/>
                        <a:ext cx="1063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838575" y="2114550"/>
            <a:ext cx="4471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6756401" y="2330450"/>
          <a:ext cx="7921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457200" progId="Equation.DSMT4">
                  <p:embed/>
                </p:oleObj>
              </mc:Choice>
              <mc:Fallback>
                <p:oleObj name="Equation" r:id="rId4" imgW="59688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1" y="2330450"/>
                        <a:ext cx="7921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/>
          <p:nvPr/>
        </p:nvGrpSpPr>
        <p:grpSpPr>
          <a:xfrm>
            <a:off x="3810001" y="2800350"/>
            <a:ext cx="4500562" cy="1371600"/>
            <a:chOff x="3733800" y="1962150"/>
            <a:chExt cx="4500562" cy="1371600"/>
          </a:xfrm>
        </p:grpSpPr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3733800" y="1962150"/>
              <a:ext cx="450056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a,c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:  </a:t>
              </a:r>
            </a:p>
            <a:p>
              <a:pPr>
                <a:spcBef>
                  <a:spcPct val="0"/>
                </a:spcBef>
              </a:pP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                                                        </a:t>
              </a:r>
            </a:p>
          </p:txBody>
        </p:sp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5043487" y="2655888"/>
            <a:ext cx="2043113" cy="677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36480" imgH="507960" progId="Equation.DSMT4">
                    <p:embed/>
                  </p:oleObj>
                </mc:Choice>
                <mc:Fallback>
                  <p:oleObj name="Equation" r:id="rId6" imgW="1536480" imgH="50796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3487" y="2655888"/>
                          <a:ext cx="2043113" cy="677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3810002" y="895687"/>
            <a:ext cx="5410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20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c = 0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89945" y="4108450"/>
            <a:ext cx="4860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a, c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ounded Rectangle 35">
            <a:hlinkClick r:id="" action="ppaction://hlinkshowjump?jump=nextslide"/>
          </p:cNvPr>
          <p:cNvSpPr/>
          <p:nvPr/>
        </p:nvSpPr>
        <p:spPr>
          <a:xfrm>
            <a:off x="2997200" y="78416"/>
            <a:ext cx="3429000" cy="533400"/>
          </a:xfrm>
          <a:prstGeom prst="roundRect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WordArt 3"/>
          <p:cNvSpPr>
            <a:spLocks noChangeArrowheads="1" noChangeShapeType="1" noTextEdit="1"/>
          </p:cNvSpPr>
          <p:nvPr/>
        </p:nvSpPr>
        <p:spPr bwMode="auto">
          <a:xfrm>
            <a:off x="3454400" y="76200"/>
            <a:ext cx="2667000" cy="454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u="sng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u="sng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50: LUYỆN TẬP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1538698" y="2849397"/>
            <a:ext cx="4476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4640" y="1003634"/>
            <a:ext cx="3657600" cy="394335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5"/>
          <p:cNvGrpSpPr/>
          <p:nvPr/>
        </p:nvGrpSpPr>
        <p:grpSpPr>
          <a:xfrm>
            <a:off x="96551" y="1187450"/>
            <a:ext cx="3789696" cy="3517900"/>
            <a:chOff x="63500" y="971550"/>
            <a:chExt cx="3789696" cy="3517900"/>
          </a:xfrm>
        </p:grpSpPr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76200" y="971550"/>
              <a:ext cx="37769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1) Định nghĩa 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:</a:t>
              </a:r>
              <a:r>
                <a:rPr lang="en-US" sz="2000" dirty="0">
                  <a:solidFill>
                    <a:srgbClr val="FFFF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một ẩn số là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có dạng: </a:t>
              </a:r>
              <a:endParaRPr kumimoji="0" lang="nl-NL" sz="20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863600" y="1936750"/>
            <a:ext cx="22991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63560" imgH="279360" progId="Equation.DSMT4">
                    <p:embed/>
                  </p:oleObj>
                </mc:Choice>
                <mc:Fallback>
                  <p:oleObj name="Equation" r:id="rId8" imgW="1663560" imgH="27936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1936750"/>
                          <a:ext cx="229913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63500" y="2266950"/>
              <a:ext cx="3437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000" b="1" u="sng" dirty="0">
                  <a:solidFill>
                    <a:srgbClr val="FFFF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2)</a:t>
              </a: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Một số ví dụ về giải PTBH:</a:t>
              </a:r>
              <a:endParaRPr kumimoji="0" lang="nl-NL" sz="2000" b="0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7" name="Object 5"/>
            <p:cNvGraphicFramePr>
              <a:graphicFrameLocks noChangeAspect="1"/>
            </p:cNvGraphicFramePr>
            <p:nvPr/>
          </p:nvGraphicFramePr>
          <p:xfrm>
            <a:off x="990600" y="2940050"/>
            <a:ext cx="1181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8840" imgH="228600" progId="Equation.DSMT4">
                    <p:embed/>
                  </p:oleObj>
                </mc:Choice>
                <mc:Fallback>
                  <p:oleObj name="Equation" r:id="rId10" imgW="88884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40050"/>
                          <a:ext cx="1181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88900" y="2584450"/>
              <a:ext cx="3533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a) Phương trình bậc hai khuyết c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9" name="Object 9"/>
            <p:cNvGraphicFramePr>
              <a:graphicFrameLocks noChangeAspect="1"/>
            </p:cNvGraphicFramePr>
            <p:nvPr/>
          </p:nvGraphicFramePr>
          <p:xfrm>
            <a:off x="965200" y="3524250"/>
            <a:ext cx="1066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99920" imgH="228600" progId="Equation.DSMT4">
                    <p:embed/>
                  </p:oleObj>
                </mc:Choice>
                <mc:Fallback>
                  <p:oleObj name="Equation" r:id="rId12" imgW="79992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200" y="3524250"/>
                          <a:ext cx="1066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76200" y="3181350"/>
              <a:ext cx="34339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b)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khuyết 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1" name="Object 15"/>
            <p:cNvGraphicFramePr>
              <a:graphicFrameLocks noChangeAspect="1"/>
            </p:cNvGraphicFramePr>
            <p:nvPr/>
          </p:nvGraphicFramePr>
          <p:xfrm>
            <a:off x="520700" y="4095750"/>
            <a:ext cx="21986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25400" imgH="266400" progId="Equation.DSMT4">
                    <p:embed/>
                  </p:oleObj>
                </mc:Choice>
                <mc:Fallback>
                  <p:oleObj name="Equation" r:id="rId14" imgW="1625400" imgH="2664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4095750"/>
                          <a:ext cx="21986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74967" y="3781564"/>
              <a:ext cx="30492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c)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đủ: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4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6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6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  <p:bldP spid="39" grpId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533400" y="16392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1265238" y="538163"/>
          <a:ext cx="22002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538163"/>
                        <a:ext cx="22002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1536566" y="948095"/>
          <a:ext cx="1878711" cy="43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6000" imgH="241300" progId="Equation.DSMT4">
                  <p:embed/>
                </p:oleObj>
              </mc:Choice>
              <mc:Fallback>
                <p:oleObj name="Equation" r:id="rId7" imgW="10160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566" y="948095"/>
                        <a:ext cx="1878711" cy="438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1549265" y="1227495"/>
          <a:ext cx="283882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16100" imgH="482600" progId="Equation.DSMT4">
                  <p:embed/>
                </p:oleObj>
              </mc:Choice>
              <mc:Fallback>
                <p:oleObj name="Equation" r:id="rId9" imgW="1816100" imgH="482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265" y="1227495"/>
                        <a:ext cx="283882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838200" y="1868785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304800" y="4451773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600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757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842510" y="1347276"/>
                <a:ext cx="36524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indent="457200"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ọ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) </a:t>
                </a:r>
                <a:endParaRPr lang="en-US" sz="20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510" y="1347276"/>
                <a:ext cx="365241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83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Background pattern&#10;&#10;Description automatically generated">
            <a:extLst>
              <a:ext uri="{FF2B5EF4-FFF2-40B4-BE49-F238E27FC236}">
                <a16:creationId xmlns:a16="http://schemas.microsoft.com/office/drawing/2014/main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6626249" y="1747386"/>
            <a:ext cx="2342314" cy="257658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4" y="2099617"/>
            <a:ext cx="1784085" cy="172873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DDF9135-75CB-4AF4-810D-F4A1DBE1A2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66028" y="361950"/>
            <a:ext cx="2025572" cy="138543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graphicFrame>
        <p:nvGraphicFramePr>
          <p:cNvPr id="38936" name="Object 24"/>
          <p:cNvGraphicFramePr>
            <a:graphicFrameLocks noChangeAspect="1"/>
          </p:cNvGraphicFramePr>
          <p:nvPr/>
        </p:nvGraphicFramePr>
        <p:xfrm>
          <a:off x="1316038" y="2327275"/>
          <a:ext cx="19319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2960" imgH="253800" progId="Equation.DSMT4">
                  <p:embed/>
                </p:oleObj>
              </mc:Choice>
              <mc:Fallback>
                <p:oleObj name="Equation" r:id="rId16" imgW="1002960" imgH="2538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2327275"/>
                        <a:ext cx="19319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970486"/>
              </p:ext>
            </p:extLst>
          </p:nvPr>
        </p:nvGraphicFramePr>
        <p:xfrm>
          <a:off x="1293813" y="2571750"/>
          <a:ext cx="29352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85720" imgH="457200" progId="Equation.DSMT4">
                  <p:embed/>
                </p:oleObj>
              </mc:Choice>
              <mc:Fallback>
                <p:oleObj name="Equation" r:id="rId18" imgW="1485720" imgH="457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571750"/>
                        <a:ext cx="2935287" cy="674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42972"/>
              </p:ext>
            </p:extLst>
          </p:nvPr>
        </p:nvGraphicFramePr>
        <p:xfrm>
          <a:off x="1295400" y="3181349"/>
          <a:ext cx="2819400" cy="131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62040" imgH="1054080" progId="Equation.DSMT4">
                  <p:embed/>
                </p:oleObj>
              </mc:Choice>
              <mc:Fallback>
                <p:oleObj name="Equation" r:id="rId20" imgW="1562040" imgH="10540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49"/>
                        <a:ext cx="2819400" cy="1310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86807"/>
              </p:ext>
            </p:extLst>
          </p:nvPr>
        </p:nvGraphicFramePr>
        <p:xfrm>
          <a:off x="5013657" y="4289698"/>
          <a:ext cx="24812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57120" imgH="495000" progId="Equation.DSMT4">
                  <p:embed/>
                </p:oleObj>
              </mc:Choice>
              <mc:Fallback>
                <p:oleObj name="Equation" r:id="rId22" imgW="1257120" imgH="495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657" y="4289698"/>
                        <a:ext cx="248126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47" name="Oval 146"/>
          <p:cNvSpPr/>
          <p:nvPr/>
        </p:nvSpPr>
        <p:spPr>
          <a:xfrm>
            <a:off x="7696200" y="4606115"/>
            <a:ext cx="1295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0" dur="8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1" dur="8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8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7" dur="8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8" dur="8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8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80"/>
                            </p:stCondLst>
                            <p:childTnLst>
                              <p:par>
                                <p:cTn id="4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10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884" grpId="0"/>
      <p:bldP spid="36890" grpId="0"/>
      <p:bldP spid="3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997200" y="78416"/>
            <a:ext cx="3429000" cy="533400"/>
          </a:xfrm>
          <a:prstGeom prst="roundRect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454400" y="76200"/>
            <a:ext cx="2667000" cy="454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u="sng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u="sng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50: LUYỆN TẬP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50" y="6096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 KIẾN THỨC CẦN NHỚ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7152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10001" y="61595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B. CÁC DẠNG BÀI TẬP</a:t>
            </a:r>
            <a:endParaRPr lang="vi-VN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810001" y="1504950"/>
            <a:ext cx="5638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797301" y="1809750"/>
            <a:ext cx="4606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3810002" y="895687"/>
            <a:ext cx="5410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20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c = 0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464301" y="1835150"/>
            <a:ext cx="2286000" cy="381000"/>
            <a:chOff x="4953000" y="4248150"/>
            <a:chExt cx="2286000" cy="381000"/>
          </a:xfrm>
        </p:grpSpPr>
        <p:graphicFrame>
          <p:nvGraphicFramePr>
            <p:cNvPr id="33" name="Object 15"/>
            <p:cNvGraphicFramePr>
              <a:graphicFrameLocks noChangeAspect="1"/>
            </p:cNvGraphicFramePr>
            <p:nvPr/>
          </p:nvGraphicFramePr>
          <p:xfrm>
            <a:off x="4953000" y="4248150"/>
            <a:ext cx="1564141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55199" imgH="266584" progId="Equation.DSMT4">
                    <p:embed/>
                  </p:oleObj>
                </mc:Choice>
                <mc:Fallback>
                  <p:oleObj name="Equation" r:id="rId2" imgW="1155199" imgH="266584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4248150"/>
                          <a:ext cx="1564141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4"/>
            <p:cNvGraphicFramePr>
              <a:graphicFrameLocks noChangeAspect="1"/>
            </p:cNvGraphicFramePr>
            <p:nvPr/>
          </p:nvGraphicFramePr>
          <p:xfrm>
            <a:off x="6477000" y="4248150"/>
            <a:ext cx="762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32937" imgH="266469" progId="Equation.DSMT4">
                    <p:embed/>
                  </p:oleObj>
                </mc:Choice>
                <mc:Fallback>
                  <p:oleObj name="Equation" r:id="rId4" imgW="532937" imgH="266469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4248150"/>
                          <a:ext cx="762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3810001" y="2191087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5105401" y="2876550"/>
          <a:ext cx="2514600" cy="86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8728" imgH="533169" progId="Equation.DSMT4">
                  <p:embed/>
                </p:oleObj>
              </mc:Choice>
              <mc:Fallback>
                <p:oleObj name="Equation" r:id="rId6" imgW="1548728" imgH="533169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2876550"/>
                        <a:ext cx="2514600" cy="863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5400000">
            <a:off x="1538698" y="2849397"/>
            <a:ext cx="4476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84640" y="1003634"/>
            <a:ext cx="3657600" cy="394335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5"/>
          <p:cNvGrpSpPr/>
          <p:nvPr/>
        </p:nvGrpSpPr>
        <p:grpSpPr>
          <a:xfrm>
            <a:off x="96551" y="1187450"/>
            <a:ext cx="3789696" cy="3517900"/>
            <a:chOff x="63500" y="971550"/>
            <a:chExt cx="3789696" cy="3517900"/>
          </a:xfrm>
        </p:grpSpPr>
        <p:sp>
          <p:nvSpPr>
            <p:cNvPr id="40" name="Rectangle 2"/>
            <p:cNvSpPr>
              <a:spLocks noChangeArrowheads="1"/>
            </p:cNvSpPr>
            <p:nvPr/>
          </p:nvSpPr>
          <p:spPr bwMode="auto">
            <a:xfrm>
              <a:off x="76200" y="971550"/>
              <a:ext cx="37769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1) Định nghĩa 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:</a:t>
              </a:r>
              <a:r>
                <a:rPr lang="en-US" sz="2000" dirty="0">
                  <a:solidFill>
                    <a:srgbClr val="FFFF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một ẩn số là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có dạng: </a:t>
              </a:r>
              <a:endParaRPr kumimoji="0" lang="nl-NL" sz="20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1" name="Object 1"/>
            <p:cNvGraphicFramePr>
              <a:graphicFrameLocks noChangeAspect="1"/>
            </p:cNvGraphicFramePr>
            <p:nvPr/>
          </p:nvGraphicFramePr>
          <p:xfrm>
            <a:off x="863600" y="1936750"/>
            <a:ext cx="22991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63560" imgH="279360" progId="Equation.DSMT4">
                    <p:embed/>
                  </p:oleObj>
                </mc:Choice>
                <mc:Fallback>
                  <p:oleObj name="Equation" r:id="rId8" imgW="1663560" imgH="27936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1936750"/>
                          <a:ext cx="229913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3500" y="2266950"/>
              <a:ext cx="3437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000" b="1" u="sng" dirty="0">
                  <a:solidFill>
                    <a:srgbClr val="FFFF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2)</a:t>
              </a: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Một số ví dụ về giải PTBH:</a:t>
              </a:r>
              <a:endParaRPr kumimoji="0" lang="nl-NL" sz="2000" b="0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990600" y="2940050"/>
            <a:ext cx="1181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88840" imgH="228600" progId="Equation.DSMT4">
                    <p:embed/>
                  </p:oleObj>
                </mc:Choice>
                <mc:Fallback>
                  <p:oleObj name="Equation" r:id="rId10" imgW="88884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40050"/>
                          <a:ext cx="1181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88900" y="2584450"/>
              <a:ext cx="3533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a) Phương trình bậc hai khuyết c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5" name="Object 9"/>
            <p:cNvGraphicFramePr>
              <a:graphicFrameLocks noChangeAspect="1"/>
            </p:cNvGraphicFramePr>
            <p:nvPr/>
          </p:nvGraphicFramePr>
          <p:xfrm>
            <a:off x="965200" y="3524250"/>
            <a:ext cx="1066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99920" imgH="228600" progId="Equation.DSMT4">
                    <p:embed/>
                  </p:oleObj>
                </mc:Choice>
                <mc:Fallback>
                  <p:oleObj name="Equation" r:id="rId12" imgW="79992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200" y="3524250"/>
                          <a:ext cx="1066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76200" y="3181350"/>
              <a:ext cx="34339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b)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khuyết 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7" name="Object 15"/>
            <p:cNvGraphicFramePr>
              <a:graphicFrameLocks noChangeAspect="1"/>
            </p:cNvGraphicFramePr>
            <p:nvPr/>
          </p:nvGraphicFramePr>
          <p:xfrm>
            <a:off x="520700" y="4095750"/>
            <a:ext cx="21986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25400" imgH="266400" progId="Equation.DSMT4">
                    <p:embed/>
                  </p:oleObj>
                </mc:Choice>
                <mc:Fallback>
                  <p:oleObj name="Equation" r:id="rId14" imgW="1625400" imgH="2664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4095750"/>
                          <a:ext cx="21986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74967" y="3781564"/>
              <a:ext cx="30492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c)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đủ: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4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28800" y="514350"/>
          <a:ext cx="2057400" cy="38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4350"/>
                        <a:ext cx="2057400" cy="383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190500" y="133350"/>
            <a:ext cx="8953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1473200" y="883750"/>
          <a:ext cx="1904999" cy="34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671" imgH="215806" progId="Equation.DSMT4">
                  <p:embed/>
                </p:oleObj>
              </mc:Choice>
              <mc:Fallback>
                <p:oleObj name="Equation" r:id="rId7" imgW="1218671" imgH="215806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883750"/>
                        <a:ext cx="1904999" cy="345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1473200" y="1165564"/>
          <a:ext cx="1803400" cy="67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7893" imgH="444307" progId="Equation.DSMT4">
                  <p:embed/>
                </p:oleObj>
              </mc:Choice>
              <mc:Fallback>
                <p:oleObj name="Equation" r:id="rId9" imgW="1167893" imgH="444307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165564"/>
                        <a:ext cx="1803400" cy="675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1485900" y="1657350"/>
          <a:ext cx="3422078" cy="76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49500" imgH="520700" progId="Equation.DSMT4">
                  <p:embed/>
                </p:oleObj>
              </mc:Choice>
              <mc:Fallback>
                <p:oleObj name="Equation" r:id="rId11" imgW="23495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657350"/>
                        <a:ext cx="3422078" cy="762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1508124" y="2305049"/>
          <a:ext cx="1920876" cy="76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600" imgH="520700" progId="Equation.DSMT4">
                  <p:embed/>
                </p:oleObj>
              </mc:Choice>
              <mc:Fallback>
                <p:oleObj name="Equation" r:id="rId13" imgW="1244600" imgH="5207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4" y="2305049"/>
                        <a:ext cx="1920876" cy="763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1524000" y="2981325"/>
          <a:ext cx="1905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29810" imgH="444307" progId="Equation.DSMT4">
                  <p:embed/>
                </p:oleObj>
              </mc:Choice>
              <mc:Fallback>
                <p:oleObj name="Equation" r:id="rId15" imgW="1129810" imgH="444307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81325"/>
                        <a:ext cx="19050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1524000" y="3540125"/>
          <a:ext cx="3180741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44700" imgH="444500" progId="Equation.DSMT4">
                  <p:embed/>
                </p:oleObj>
              </mc:Choice>
              <mc:Fallback>
                <p:oleObj name="Equation" r:id="rId17" imgW="2044700" imgH="444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40125"/>
                        <a:ext cx="3180741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91581"/>
              </p:ext>
            </p:extLst>
          </p:nvPr>
        </p:nvGraphicFramePr>
        <p:xfrm>
          <a:off x="1617663" y="4191000"/>
          <a:ext cx="22590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09400" imgH="215640" progId="Equation.DSMT4">
                  <p:embed/>
                </p:oleObj>
              </mc:Choice>
              <mc:Fallback>
                <p:oleObj name="Equation" r:id="rId19" imgW="140940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191000"/>
                        <a:ext cx="22590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042889"/>
              </p:ext>
            </p:extLst>
          </p:nvPr>
        </p:nvGraphicFramePr>
        <p:xfrm>
          <a:off x="5714375" y="4598690"/>
          <a:ext cx="18954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80800" imgH="215640" progId="Equation.DSMT4">
                  <p:embed/>
                </p:oleObj>
              </mc:Choice>
              <mc:Fallback>
                <p:oleObj name="Equation" r:id="rId21" imgW="1180800" imgH="215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375" y="4598690"/>
                        <a:ext cx="18954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45720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45720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4572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5720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5720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152400" y="4476750"/>
            <a:ext cx="5851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24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 descr="Background pattern&#10;&#10;Description automatically generated">
            <a:extLst>
              <a:ext uri="{FF2B5EF4-FFF2-40B4-BE49-F238E27FC236}">
                <a16:creationId xmlns:a16="http://schemas.microsoft.com/office/drawing/2014/main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17382" r="20120" b="2"/>
          <a:stretch/>
        </p:blipFill>
        <p:spPr>
          <a:xfrm>
            <a:off x="5634661" y="1428751"/>
            <a:ext cx="3433139" cy="312419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6" name="Picture 5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28" y="1531859"/>
            <a:ext cx="2327672" cy="23276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31C9F4F-2225-48AC-B7BC-091EE2DB70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98660" y="43314"/>
            <a:ext cx="2025572" cy="1385436"/>
          </a:xfrm>
          <a:prstGeom prst="rect">
            <a:avLst/>
          </a:prstGeom>
          <a:effectLst>
            <a:glow rad="101600">
              <a:srgbClr val="0000FF">
                <a:alpha val="40000"/>
              </a:srgbClr>
            </a:glow>
          </a:effectLst>
        </p:spPr>
      </p:pic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5142875" y="22703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105400" y="20955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209" name="Oval 208"/>
          <p:cNvSpPr/>
          <p:nvPr/>
        </p:nvSpPr>
        <p:spPr>
          <a:xfrm>
            <a:off x="5322742" y="264484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43029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0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28" y="4364657"/>
            <a:ext cx="9144000" cy="75535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8652" y="1444124"/>
            <a:ext cx="370332" cy="694609"/>
          </a:xfrm>
          <a:prstGeom prst="roundRect">
            <a:avLst>
              <a:gd name="adj" fmla="val 44472"/>
            </a:avLst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7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36" y="1190449"/>
            <a:ext cx="3296722" cy="161348"/>
          </a:xfrm>
          <a:prstGeom prst="rect">
            <a:avLst/>
          </a:prstGeom>
        </p:spPr>
      </p:pic>
      <p:pic>
        <p:nvPicPr>
          <p:cNvPr id="28" name="TIM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0" y="1489529"/>
            <a:ext cx="277238" cy="274320"/>
          </a:xfrm>
          <a:prstGeom prst="rect">
            <a:avLst/>
          </a:prstGeom>
        </p:spPr>
      </p:pic>
      <p:pic>
        <p:nvPicPr>
          <p:cNvPr id="29" name="CHECK">
            <a:hlinkClick r:id="" action="ppaction://macro?name=DAPAN">
              <a:snd r:embed="rId12" name="audio8.wav"/>
            </a:hlinkClick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0" y="1814219"/>
            <a:ext cx="277238" cy="274320"/>
          </a:xfrm>
          <a:prstGeom prst="rect">
            <a:avLst/>
          </a:prstGeom>
        </p:spPr>
      </p:pic>
      <p:pic>
        <p:nvPicPr>
          <p:cNvPr id="30" name="Audio-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440841" y="689858"/>
            <a:ext cx="457200" cy="457200"/>
          </a:xfrm>
          <a:prstGeom prst="rect">
            <a:avLst/>
          </a:prstGeom>
        </p:spPr>
      </p:pic>
      <p:pic>
        <p:nvPicPr>
          <p:cNvPr id="31" name="MoCauH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440263" y="32934"/>
            <a:ext cx="457200" cy="457200"/>
          </a:xfrm>
          <a:prstGeom prst="rect">
            <a:avLst/>
          </a:prstGeom>
        </p:spPr>
      </p:pic>
      <p:pic>
        <p:nvPicPr>
          <p:cNvPr id="32" name="Audio-Du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446546" y="1346783"/>
            <a:ext cx="457200" cy="457200"/>
          </a:xfrm>
          <a:prstGeom prst="rect">
            <a:avLst/>
          </a:prstGeom>
        </p:spPr>
      </p:pic>
      <p:sp>
        <p:nvSpPr>
          <p:cNvPr id="33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651760" y="1215390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7755498" y="-2365101"/>
            <a:ext cx="25174770" cy="25203749"/>
            <a:chOff x="-10340664" y="-3153468"/>
            <a:chExt cx="33566360" cy="33604998"/>
          </a:xfrm>
        </p:grpSpPr>
        <p:sp>
          <p:nvSpPr>
            <p:cNvPr id="54" name="1"/>
            <p:cNvSpPr/>
            <p:nvPr/>
          </p:nvSpPr>
          <p:spPr>
            <a:xfrm>
              <a:off x="-9991817" y="-3153468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Giải</a:t>
              </a:r>
              <a:r>
                <a:rPr lang="en-US" b="1" dirty="0"/>
                <a:t> Grand Slam </a:t>
              </a:r>
              <a:r>
                <a:rPr lang="en-US" b="1" dirty="0" err="1"/>
                <a:t>đầu</a:t>
              </a:r>
              <a:r>
                <a:rPr lang="en-US" b="1" dirty="0"/>
                <a:t> </a:t>
              </a:r>
              <a:r>
                <a:rPr lang="en-US" b="1" dirty="0" err="1"/>
                <a:t>tiên</a:t>
              </a:r>
              <a:r>
                <a:rPr lang="en-US" b="1" dirty="0"/>
                <a:t> </a:t>
              </a:r>
              <a:r>
                <a:rPr lang="en-US" b="1" dirty="0" err="1"/>
                <a:t>trong</a:t>
              </a:r>
              <a:r>
                <a:rPr lang="en-US" b="1" dirty="0"/>
                <a:t> </a:t>
              </a:r>
              <a:r>
                <a:rPr lang="en-US" b="1" dirty="0" err="1"/>
                <a:t>năm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giải</a:t>
              </a:r>
              <a:r>
                <a:rPr lang="en-US" b="1" dirty="0"/>
                <a:t> </a:t>
              </a:r>
              <a:r>
                <a:rPr lang="en-US" b="1" dirty="0" err="1"/>
                <a:t>nào</a:t>
              </a:r>
              <a:r>
                <a:rPr lang="en-US" b="1" dirty="0"/>
                <a:t>?</a:t>
              </a:r>
            </a:p>
          </p:txBody>
        </p:sp>
        <p:sp>
          <p:nvSpPr>
            <p:cNvPr id="55" name="1A"/>
            <p:cNvSpPr/>
            <p:nvPr/>
          </p:nvSpPr>
          <p:spPr>
            <a:xfrm>
              <a:off x="-9991817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Austrlia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endParaRPr lang="en-US" sz="600" dirty="0"/>
            </a:p>
          </p:txBody>
        </p:sp>
        <p:sp>
          <p:nvSpPr>
            <p:cNvPr id="56" name="1B"/>
            <p:cNvSpPr/>
            <p:nvPr/>
          </p:nvSpPr>
          <p:spPr>
            <a:xfrm>
              <a:off x="-6922045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Wimbledon</a:t>
              </a:r>
              <a:endParaRPr lang="en-US" sz="600" dirty="0"/>
            </a:p>
          </p:txBody>
        </p:sp>
        <p:sp>
          <p:nvSpPr>
            <p:cNvPr id="57" name="1C"/>
            <p:cNvSpPr/>
            <p:nvPr/>
          </p:nvSpPr>
          <p:spPr>
            <a:xfrm>
              <a:off x="-9991817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Roland </a:t>
              </a:r>
              <a:r>
                <a:rPr lang="en-US" dirty="0" err="1"/>
                <a:t>Garos</a:t>
              </a:r>
              <a:endParaRPr lang="en-US" sz="600" dirty="0"/>
            </a:p>
          </p:txBody>
        </p:sp>
        <p:sp>
          <p:nvSpPr>
            <p:cNvPr id="58" name="1D"/>
            <p:cNvSpPr/>
            <p:nvPr/>
          </p:nvSpPr>
          <p:spPr>
            <a:xfrm>
              <a:off x="-6922045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Mỹ</a:t>
              </a:r>
              <a:r>
                <a:rPr lang="en-US" dirty="0"/>
                <a:t> </a:t>
              </a:r>
              <a:r>
                <a:rPr lang="en-US" dirty="0" err="1"/>
                <a:t>mở</a:t>
              </a:r>
              <a:r>
                <a:rPr lang="en-US" dirty="0"/>
                <a:t> </a:t>
              </a:r>
              <a:r>
                <a:rPr lang="en-US" dirty="0" err="1"/>
                <a:t>rộng</a:t>
              </a:r>
              <a:endParaRPr lang="en-US" sz="600" dirty="0"/>
            </a:p>
          </p:txBody>
        </p:sp>
        <p:sp>
          <p:nvSpPr>
            <p:cNvPr id="59" name="2"/>
            <p:cNvSpPr/>
            <p:nvPr/>
          </p:nvSpPr>
          <p:spPr>
            <a:xfrm>
              <a:off x="-9991817" y="-332255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Cùng</a:t>
              </a:r>
              <a:r>
                <a:rPr lang="en-US" b="1" dirty="0"/>
                <a:t> </a:t>
              </a:r>
              <a:r>
                <a:rPr lang="en-US" b="1" dirty="0" err="1"/>
                <a:t>với</a:t>
              </a:r>
              <a:r>
                <a:rPr lang="en-US" b="1" dirty="0"/>
                <a:t> </a:t>
              </a:r>
              <a:r>
                <a:rPr lang="en-US" b="1" dirty="0" err="1"/>
                <a:t>Hà</a:t>
              </a:r>
              <a:r>
                <a:rPr lang="en-US" b="1" dirty="0"/>
                <a:t> </a:t>
              </a:r>
              <a:r>
                <a:rPr lang="en-US" b="1" dirty="0" err="1"/>
                <a:t>Nội</a:t>
              </a:r>
              <a:r>
                <a:rPr lang="en-US" b="1" dirty="0"/>
                <a:t> T&amp;T (</a:t>
              </a:r>
              <a:r>
                <a:rPr lang="en-US" b="1" dirty="0" err="1"/>
                <a:t>vô</a:t>
              </a:r>
              <a:r>
                <a:rPr lang="en-US" b="1" dirty="0"/>
                <a:t> </a:t>
              </a:r>
              <a:r>
                <a:rPr lang="en-US" b="1" dirty="0" err="1"/>
                <a:t>địch</a:t>
              </a:r>
              <a:r>
                <a:rPr lang="en-US" b="1" dirty="0"/>
                <a:t> V-League 2010), CLB u </a:t>
              </a:r>
              <a:r>
                <a:rPr lang="en-US" b="1" dirty="0" err="1"/>
                <a:t>nào</a:t>
              </a:r>
              <a:r>
                <a:rPr lang="en-US" b="1" dirty="0"/>
                <a:t> </a:t>
              </a:r>
              <a:r>
                <a:rPr lang="en-US" b="1" dirty="0" err="1"/>
                <a:t>của</a:t>
              </a:r>
              <a:r>
                <a:rPr lang="en-US" b="1" dirty="0"/>
                <a:t> </a:t>
              </a:r>
              <a:r>
                <a:rPr lang="en-US" b="1" dirty="0" err="1"/>
                <a:t>Việt</a:t>
              </a:r>
              <a:r>
                <a:rPr lang="en-US" b="1" dirty="0"/>
                <a:t> Nam </a:t>
              </a:r>
              <a:r>
                <a:rPr lang="en-US" b="1" dirty="0" err="1"/>
                <a:t>tham</a:t>
              </a:r>
              <a:r>
                <a:rPr lang="en-US" b="1" dirty="0"/>
                <a:t> </a:t>
              </a:r>
              <a:r>
                <a:rPr lang="en-US" b="1" dirty="0" err="1"/>
                <a:t>dự</a:t>
              </a:r>
              <a:r>
                <a:rPr lang="en-US" b="1" dirty="0"/>
                <a:t> AFC Cup 2011?</a:t>
              </a:r>
            </a:p>
          </p:txBody>
        </p:sp>
        <p:sp>
          <p:nvSpPr>
            <p:cNvPr id="60" name="2A"/>
            <p:cNvSpPr/>
            <p:nvPr/>
          </p:nvSpPr>
          <p:spPr>
            <a:xfrm>
              <a:off x="-9991817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Hoàng</a:t>
              </a:r>
              <a:r>
                <a:rPr lang="en-US" dirty="0"/>
                <a:t> </a:t>
              </a:r>
              <a:r>
                <a:rPr lang="en-US" dirty="0" err="1"/>
                <a:t>Anh</a:t>
              </a:r>
              <a:r>
                <a:rPr lang="en-US" dirty="0"/>
                <a:t> </a:t>
              </a:r>
              <a:r>
                <a:rPr lang="en-US" dirty="0" err="1"/>
                <a:t>Gia</a:t>
              </a:r>
              <a:r>
                <a:rPr lang="en-US" dirty="0"/>
                <a:t> Lai</a:t>
              </a:r>
            </a:p>
          </p:txBody>
        </p:sp>
        <p:sp>
          <p:nvSpPr>
            <p:cNvPr id="61" name="2B"/>
            <p:cNvSpPr/>
            <p:nvPr/>
          </p:nvSpPr>
          <p:spPr>
            <a:xfrm>
              <a:off x="-6922045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SHB </a:t>
              </a:r>
              <a:r>
                <a:rPr lang="en-US" dirty="0" err="1"/>
                <a:t>Đà</a:t>
              </a:r>
              <a:r>
                <a:rPr lang="en-US" dirty="0"/>
                <a:t> </a:t>
              </a:r>
              <a:r>
                <a:rPr lang="en-US" dirty="0" err="1"/>
                <a:t>Nẵng</a:t>
              </a:r>
              <a:endParaRPr lang="en-US" sz="600" dirty="0"/>
            </a:p>
          </p:txBody>
        </p:sp>
        <p:sp>
          <p:nvSpPr>
            <p:cNvPr id="62" name="2C"/>
            <p:cNvSpPr/>
            <p:nvPr/>
          </p:nvSpPr>
          <p:spPr>
            <a:xfrm>
              <a:off x="-9991817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Sông</a:t>
              </a:r>
              <a:r>
                <a:rPr lang="en-US" dirty="0"/>
                <a:t> Lam </a:t>
              </a:r>
              <a:r>
                <a:rPr lang="en-US" dirty="0" err="1"/>
                <a:t>Nghệ</a:t>
              </a:r>
              <a:r>
                <a:rPr lang="en-US" dirty="0"/>
                <a:t> An</a:t>
              </a:r>
              <a:endParaRPr lang="en-US" sz="600" dirty="0"/>
            </a:p>
          </p:txBody>
        </p:sp>
        <p:sp>
          <p:nvSpPr>
            <p:cNvPr id="63" name="2D"/>
            <p:cNvSpPr/>
            <p:nvPr/>
          </p:nvSpPr>
          <p:spPr>
            <a:xfrm>
              <a:off x="-6922045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Becamex Bình Dương</a:t>
              </a:r>
              <a:endParaRPr lang="en-US" sz="600" dirty="0"/>
            </a:p>
          </p:txBody>
        </p:sp>
        <p:sp>
          <p:nvSpPr>
            <p:cNvPr id="64" name="3"/>
            <p:cNvSpPr/>
            <p:nvPr/>
          </p:nvSpPr>
          <p:spPr>
            <a:xfrm>
              <a:off x="-9991817" y="2321995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AFC Asian Cup 2011 được tổ chức tại quốc gia nào?</a:t>
              </a:r>
            </a:p>
            <a:p>
              <a:pPr algn="ctr"/>
              <a:endParaRPr lang="en-US" sz="600" dirty="0"/>
            </a:p>
          </p:txBody>
        </p:sp>
        <p:sp>
          <p:nvSpPr>
            <p:cNvPr id="65" name="3A"/>
            <p:cNvSpPr/>
            <p:nvPr/>
          </p:nvSpPr>
          <p:spPr>
            <a:xfrm>
              <a:off x="-9991817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Iraq</a:t>
              </a:r>
            </a:p>
          </p:txBody>
        </p:sp>
        <p:sp>
          <p:nvSpPr>
            <p:cNvPr id="66" name="3B"/>
            <p:cNvSpPr/>
            <p:nvPr/>
          </p:nvSpPr>
          <p:spPr>
            <a:xfrm>
              <a:off x="-6922045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Hàn</a:t>
              </a:r>
              <a:r>
                <a:rPr lang="en-US" dirty="0"/>
                <a:t> </a:t>
              </a:r>
              <a:r>
                <a:rPr lang="en-US" dirty="0" err="1"/>
                <a:t>Quốc</a:t>
              </a:r>
              <a:endParaRPr lang="en-US" sz="600" dirty="0"/>
            </a:p>
          </p:txBody>
        </p:sp>
        <p:sp>
          <p:nvSpPr>
            <p:cNvPr id="67" name="3C"/>
            <p:cNvSpPr/>
            <p:nvPr/>
          </p:nvSpPr>
          <p:spPr>
            <a:xfrm>
              <a:off x="-9991817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Nhật</a:t>
              </a:r>
              <a:r>
                <a:rPr lang="en-US" dirty="0"/>
                <a:t> </a:t>
              </a:r>
              <a:r>
                <a:rPr lang="en-US" dirty="0" err="1"/>
                <a:t>Bản</a:t>
              </a:r>
              <a:endParaRPr lang="en-US" sz="600" dirty="0"/>
            </a:p>
          </p:txBody>
        </p:sp>
        <p:sp>
          <p:nvSpPr>
            <p:cNvPr id="68" name="3D"/>
            <p:cNvSpPr/>
            <p:nvPr/>
          </p:nvSpPr>
          <p:spPr>
            <a:xfrm>
              <a:off x="-6922045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Qatar</a:t>
              </a:r>
              <a:endParaRPr lang="en-US" sz="600" dirty="0"/>
            </a:p>
          </p:txBody>
        </p:sp>
        <p:sp>
          <p:nvSpPr>
            <p:cNvPr id="69" name="4"/>
            <p:cNvSpPr/>
            <p:nvPr/>
          </p:nvSpPr>
          <p:spPr>
            <a:xfrm>
              <a:off x="-9991817" y="5058260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Đội</a:t>
              </a:r>
              <a:r>
                <a:rPr lang="en-US" b="1" dirty="0"/>
                <a:t> </a:t>
              </a:r>
              <a:r>
                <a:rPr lang="en-US" b="1" dirty="0" err="1"/>
                <a:t>nào</a:t>
              </a:r>
              <a:r>
                <a:rPr lang="en-US" b="1" dirty="0"/>
                <a:t> </a:t>
              </a:r>
              <a:r>
                <a:rPr lang="en-US" b="1" dirty="0" err="1"/>
                <a:t>lên</a:t>
              </a:r>
              <a:r>
                <a:rPr lang="en-US" b="1" dirty="0"/>
                <a:t> </a:t>
              </a:r>
              <a:r>
                <a:rPr lang="en-US" b="1" dirty="0" err="1"/>
                <a:t>ngôi</a:t>
              </a:r>
              <a:r>
                <a:rPr lang="en-US" b="1" dirty="0"/>
                <a:t> </a:t>
              </a:r>
              <a:r>
                <a:rPr lang="en-US" b="1" dirty="0" err="1"/>
                <a:t>vô</a:t>
              </a:r>
              <a:r>
                <a:rPr lang="en-US" b="1" dirty="0"/>
                <a:t> </a:t>
              </a:r>
              <a:r>
                <a:rPr lang="en-US" b="1" dirty="0" err="1"/>
                <a:t>địch</a:t>
              </a:r>
              <a:r>
                <a:rPr lang="en-US" b="1" dirty="0"/>
                <a:t> AFC Asian Cup 2011 </a:t>
              </a:r>
              <a:r>
                <a:rPr lang="en-US" b="1" dirty="0" err="1"/>
                <a:t>tổ</a:t>
              </a:r>
              <a:r>
                <a:rPr lang="en-US" b="1" dirty="0"/>
                <a:t> </a:t>
              </a:r>
              <a:r>
                <a:rPr lang="en-US" b="1" dirty="0" err="1"/>
                <a:t>chức</a:t>
              </a:r>
              <a:r>
                <a:rPr lang="en-US" b="1" dirty="0"/>
                <a:t> </a:t>
              </a:r>
              <a:r>
                <a:rPr lang="en-US" b="1" dirty="0" err="1"/>
                <a:t>tại</a:t>
              </a:r>
              <a:r>
                <a:rPr lang="en-US" b="1" dirty="0"/>
                <a:t> Qatar?</a:t>
              </a:r>
            </a:p>
          </p:txBody>
        </p:sp>
        <p:sp>
          <p:nvSpPr>
            <p:cNvPr id="70" name="4A"/>
            <p:cNvSpPr/>
            <p:nvPr/>
          </p:nvSpPr>
          <p:spPr>
            <a:xfrm>
              <a:off x="-9991817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Uzbekistan</a:t>
              </a:r>
              <a:endParaRPr lang="en-US" sz="600" dirty="0"/>
            </a:p>
          </p:txBody>
        </p:sp>
        <p:sp>
          <p:nvSpPr>
            <p:cNvPr id="71" name="4B"/>
            <p:cNvSpPr/>
            <p:nvPr/>
          </p:nvSpPr>
          <p:spPr>
            <a:xfrm>
              <a:off x="-6922045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Nhật</a:t>
              </a:r>
              <a:r>
                <a:rPr lang="en-US" dirty="0"/>
                <a:t> </a:t>
              </a:r>
              <a:r>
                <a:rPr lang="en-US" dirty="0" err="1"/>
                <a:t>Bản</a:t>
              </a:r>
              <a:endParaRPr lang="en-US" dirty="0"/>
            </a:p>
          </p:txBody>
        </p:sp>
        <p:sp>
          <p:nvSpPr>
            <p:cNvPr id="72" name="4C"/>
            <p:cNvSpPr/>
            <p:nvPr/>
          </p:nvSpPr>
          <p:spPr>
            <a:xfrm>
              <a:off x="-9991817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 </a:t>
              </a:r>
              <a:r>
                <a:rPr lang="en-US" dirty="0" err="1"/>
                <a:t>Hàn</a:t>
              </a:r>
              <a:r>
                <a:rPr lang="en-US" dirty="0"/>
                <a:t> </a:t>
              </a:r>
              <a:r>
                <a:rPr lang="en-US" dirty="0" err="1"/>
                <a:t>Quốc</a:t>
              </a:r>
              <a:endParaRPr lang="en-US" sz="600" dirty="0"/>
            </a:p>
          </p:txBody>
        </p:sp>
        <p:sp>
          <p:nvSpPr>
            <p:cNvPr id="73" name="4D"/>
            <p:cNvSpPr/>
            <p:nvPr/>
          </p:nvSpPr>
          <p:spPr>
            <a:xfrm>
              <a:off x="-6922045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Australia</a:t>
              </a:r>
              <a:endParaRPr lang="en-US" sz="600" dirty="0"/>
            </a:p>
          </p:txBody>
        </p:sp>
        <p:sp>
          <p:nvSpPr>
            <p:cNvPr id="74" name="5"/>
            <p:cNvSpPr/>
            <p:nvPr/>
          </p:nvSpPr>
          <p:spPr>
            <a:xfrm>
              <a:off x="-9969543" y="7806697"/>
              <a:ext cx="5790697" cy="82621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b="1" dirty="0"/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75" name="5A"/>
            <p:cNvSpPr/>
            <p:nvPr/>
          </p:nvSpPr>
          <p:spPr>
            <a:xfrm>
              <a:off x="-9991817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Đỗ</a:t>
              </a:r>
              <a:r>
                <a:rPr lang="en-US" dirty="0"/>
                <a:t> </a:t>
              </a:r>
              <a:r>
                <a:rPr lang="en-US" dirty="0" err="1"/>
                <a:t>Nhuận</a:t>
              </a:r>
              <a:endParaRPr lang="en-US" sz="600" dirty="0"/>
            </a:p>
          </p:txBody>
        </p:sp>
        <p:sp>
          <p:nvSpPr>
            <p:cNvPr id="76" name="5B"/>
            <p:cNvSpPr/>
            <p:nvPr/>
          </p:nvSpPr>
          <p:spPr>
            <a:xfrm>
              <a:off x="-6922045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Hoàng</a:t>
              </a:r>
              <a:r>
                <a:rPr lang="en-US" dirty="0"/>
                <a:t> </a:t>
              </a:r>
              <a:r>
                <a:rPr lang="en-US" dirty="0" err="1"/>
                <a:t>Vân</a:t>
              </a:r>
              <a:endParaRPr lang="en-US" sz="600" dirty="0"/>
            </a:p>
          </p:txBody>
        </p:sp>
        <p:sp>
          <p:nvSpPr>
            <p:cNvPr id="77" name="5C"/>
            <p:cNvSpPr/>
            <p:nvPr/>
          </p:nvSpPr>
          <p:spPr>
            <a:xfrm>
              <a:off x="-9991817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Trần</a:t>
              </a:r>
              <a:r>
                <a:rPr lang="en-US" dirty="0"/>
                <a:t> </a:t>
              </a:r>
              <a:r>
                <a:rPr lang="en-US" dirty="0" err="1"/>
                <a:t>Hoàn</a:t>
              </a:r>
              <a:endParaRPr lang="en-US" sz="600" dirty="0"/>
            </a:p>
          </p:txBody>
        </p:sp>
        <p:sp>
          <p:nvSpPr>
            <p:cNvPr id="78" name="5D"/>
            <p:cNvSpPr/>
            <p:nvPr/>
          </p:nvSpPr>
          <p:spPr>
            <a:xfrm>
              <a:off x="-6922045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Trọng</a:t>
              </a:r>
              <a:r>
                <a:rPr lang="en-US" dirty="0"/>
                <a:t> </a:t>
              </a:r>
              <a:r>
                <a:rPr lang="en-US" dirty="0" err="1"/>
                <a:t>Đài</a:t>
              </a:r>
              <a:endParaRPr lang="en-US" sz="600" dirty="0"/>
            </a:p>
          </p:txBody>
        </p:sp>
        <p:sp>
          <p:nvSpPr>
            <p:cNvPr id="79" name="6"/>
            <p:cNvSpPr/>
            <p:nvPr/>
          </p:nvSpPr>
          <p:spPr>
            <a:xfrm>
              <a:off x="17412724" y="-2875883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Sông</a:t>
              </a:r>
              <a:r>
                <a:rPr lang="en-US" b="1" dirty="0"/>
                <a:t> </a:t>
              </a:r>
              <a:r>
                <a:rPr lang="en-US" b="1" dirty="0" err="1"/>
                <a:t>Bến</a:t>
              </a:r>
              <a:r>
                <a:rPr lang="en-US" b="1" dirty="0"/>
                <a:t> </a:t>
              </a:r>
              <a:r>
                <a:rPr lang="en-US" b="1" dirty="0" err="1"/>
                <a:t>Hải</a:t>
              </a:r>
              <a:r>
                <a:rPr lang="en-US" b="1" dirty="0"/>
                <a:t>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sông</a:t>
              </a:r>
              <a:r>
                <a:rPr lang="en-US" b="1" dirty="0"/>
                <a:t> </a:t>
              </a:r>
              <a:r>
                <a:rPr lang="en-US" b="1" dirty="0" err="1"/>
                <a:t>Thạch</a:t>
              </a:r>
              <a:r>
                <a:rPr lang="en-US" b="1" dirty="0"/>
                <a:t> </a:t>
              </a:r>
              <a:r>
                <a:rPr lang="en-US" b="1" dirty="0" err="1"/>
                <a:t>Hãn</a:t>
              </a:r>
              <a:r>
                <a:rPr lang="en-US" b="1" dirty="0"/>
                <a:t> </a:t>
              </a:r>
              <a:r>
                <a:rPr lang="en-US" b="1" dirty="0" err="1"/>
                <a:t>nằm</a:t>
              </a:r>
              <a:r>
                <a:rPr lang="en-US" b="1" dirty="0"/>
                <a:t> ở </a:t>
              </a:r>
              <a:r>
                <a:rPr lang="en-US" b="1" dirty="0" err="1"/>
                <a:t>tỉnh</a:t>
              </a:r>
              <a:r>
                <a:rPr lang="en-US" b="1" dirty="0"/>
                <a:t> </a:t>
              </a:r>
              <a:r>
                <a:rPr lang="en-US" b="1" dirty="0" err="1"/>
                <a:t>nào</a:t>
              </a:r>
              <a:r>
                <a:rPr lang="en-US" b="1" dirty="0"/>
                <a:t>?</a:t>
              </a:r>
            </a:p>
          </p:txBody>
        </p:sp>
        <p:sp>
          <p:nvSpPr>
            <p:cNvPr id="80" name="6A"/>
            <p:cNvSpPr/>
            <p:nvPr/>
          </p:nvSpPr>
          <p:spPr>
            <a:xfrm>
              <a:off x="17412724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Quảng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endParaRPr lang="en-US" sz="600" dirty="0"/>
            </a:p>
          </p:txBody>
        </p:sp>
        <p:sp>
          <p:nvSpPr>
            <p:cNvPr id="81" name="6B"/>
            <p:cNvSpPr/>
            <p:nvPr/>
          </p:nvSpPr>
          <p:spPr>
            <a:xfrm>
              <a:off x="20482496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Quảng</a:t>
              </a:r>
              <a:r>
                <a:rPr lang="en-US" dirty="0"/>
                <a:t> </a:t>
              </a:r>
              <a:r>
                <a:rPr lang="en-US" dirty="0" err="1"/>
                <a:t>Ninh</a:t>
              </a:r>
              <a:endParaRPr lang="en-US" sz="600" dirty="0"/>
            </a:p>
          </p:txBody>
        </p:sp>
        <p:sp>
          <p:nvSpPr>
            <p:cNvPr id="82" name="6C"/>
            <p:cNvSpPr/>
            <p:nvPr/>
          </p:nvSpPr>
          <p:spPr>
            <a:xfrm>
              <a:off x="17412724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Quảng</a:t>
              </a:r>
              <a:r>
                <a:rPr lang="en-US" dirty="0"/>
                <a:t> </a:t>
              </a:r>
              <a:r>
                <a:rPr lang="en-US" dirty="0" err="1"/>
                <a:t>Trị</a:t>
              </a:r>
              <a:endParaRPr lang="en-US" sz="600" dirty="0"/>
            </a:p>
          </p:txBody>
        </p:sp>
        <p:sp>
          <p:nvSpPr>
            <p:cNvPr id="83" name="6D"/>
            <p:cNvSpPr/>
            <p:nvPr/>
          </p:nvSpPr>
          <p:spPr>
            <a:xfrm>
              <a:off x="20482496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Quảng</a:t>
              </a:r>
              <a:r>
                <a:rPr lang="en-US" dirty="0"/>
                <a:t> </a:t>
              </a:r>
              <a:r>
                <a:rPr lang="en-US" dirty="0" err="1"/>
                <a:t>Ngãi</a:t>
              </a:r>
              <a:endParaRPr lang="en-US" sz="600" dirty="0"/>
            </a:p>
          </p:txBody>
        </p:sp>
        <p:sp>
          <p:nvSpPr>
            <p:cNvPr id="84" name="7"/>
            <p:cNvSpPr/>
            <p:nvPr/>
          </p:nvSpPr>
          <p:spPr>
            <a:xfrm>
              <a:off x="17412724" y="-54670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Trong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cây</a:t>
              </a:r>
              <a:r>
                <a:rPr lang="en-US" b="1" dirty="0"/>
                <a:t> </a:t>
              </a:r>
              <a:r>
                <a:rPr lang="en-US" b="1" dirty="0" err="1"/>
                <a:t>cầu</a:t>
              </a:r>
              <a:r>
                <a:rPr lang="en-US" b="1" dirty="0"/>
                <a:t> </a:t>
              </a:r>
              <a:r>
                <a:rPr lang="en-US" b="1" dirty="0" err="1"/>
                <a:t>sau</a:t>
              </a:r>
              <a:r>
                <a:rPr lang="en-US" b="1" dirty="0"/>
                <a:t>, </a:t>
              </a:r>
              <a:r>
                <a:rPr lang="en-US" b="1" dirty="0" err="1"/>
                <a:t>cầu</a:t>
              </a:r>
              <a:r>
                <a:rPr lang="en-US" b="1" dirty="0"/>
                <a:t> </a:t>
              </a:r>
              <a:r>
                <a:rPr lang="en-US" b="1" dirty="0" err="1"/>
                <a:t>nào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cầu</a:t>
              </a:r>
              <a:r>
                <a:rPr lang="en-US" b="1" dirty="0"/>
                <a:t> </a:t>
              </a:r>
              <a:r>
                <a:rPr lang="en-US" b="1" dirty="0" err="1"/>
                <a:t>xoay</a:t>
              </a:r>
              <a:r>
                <a:rPr lang="en-US" b="1" dirty="0"/>
                <a:t>?</a:t>
              </a:r>
            </a:p>
            <a:p>
              <a:pPr algn="ctr"/>
              <a:endParaRPr lang="en-US" sz="600" dirty="0"/>
            </a:p>
          </p:txBody>
        </p:sp>
        <p:sp>
          <p:nvSpPr>
            <p:cNvPr id="85" name="7A"/>
            <p:cNvSpPr/>
            <p:nvPr/>
          </p:nvSpPr>
          <p:spPr>
            <a:xfrm>
              <a:off x="17412724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Thanh</a:t>
              </a:r>
              <a:r>
                <a:rPr lang="en-US" dirty="0"/>
                <a:t> </a:t>
              </a:r>
              <a:r>
                <a:rPr lang="en-US" dirty="0" err="1"/>
                <a:t>Trì</a:t>
              </a:r>
              <a:endParaRPr lang="en-US" sz="600" dirty="0"/>
            </a:p>
          </p:txBody>
        </p:sp>
        <p:sp>
          <p:nvSpPr>
            <p:cNvPr id="86" name="7B"/>
            <p:cNvSpPr/>
            <p:nvPr/>
          </p:nvSpPr>
          <p:spPr>
            <a:xfrm>
              <a:off x="20482496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Thị</a:t>
              </a:r>
              <a:r>
                <a:rPr lang="en-US" dirty="0"/>
                <a:t> </a:t>
              </a:r>
              <a:r>
                <a:rPr lang="en-US" dirty="0" err="1"/>
                <a:t>Nại</a:t>
              </a:r>
              <a:endParaRPr lang="en-US" sz="600" dirty="0"/>
            </a:p>
          </p:txBody>
        </p:sp>
        <p:sp>
          <p:nvSpPr>
            <p:cNvPr id="87" name="7C"/>
            <p:cNvSpPr/>
            <p:nvPr/>
          </p:nvSpPr>
          <p:spPr>
            <a:xfrm>
              <a:off x="17412724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Sông</a:t>
              </a:r>
              <a:r>
                <a:rPr lang="en-US" dirty="0"/>
                <a:t> </a:t>
              </a:r>
              <a:r>
                <a:rPr lang="en-US" dirty="0" err="1"/>
                <a:t>Hàn</a:t>
              </a:r>
              <a:endParaRPr lang="en-US" sz="600" dirty="0"/>
            </a:p>
          </p:txBody>
        </p:sp>
        <p:sp>
          <p:nvSpPr>
            <p:cNvPr id="88" name="7D"/>
            <p:cNvSpPr/>
            <p:nvPr/>
          </p:nvSpPr>
          <p:spPr>
            <a:xfrm>
              <a:off x="20482496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 Cầu Cần Thơ</a:t>
              </a:r>
              <a:endParaRPr lang="en-US" sz="600" dirty="0"/>
            </a:p>
          </p:txBody>
        </p:sp>
        <p:sp>
          <p:nvSpPr>
            <p:cNvPr id="89" name="8"/>
            <p:cNvSpPr/>
            <p:nvPr/>
          </p:nvSpPr>
          <p:spPr>
            <a:xfrm>
              <a:off x="17412724" y="2599580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/>
                <a:t>Đại</a:t>
              </a:r>
              <a:r>
                <a:rPr lang="en-US" b="1" dirty="0"/>
                <a:t> </a:t>
              </a:r>
              <a:r>
                <a:rPr lang="en-US" b="1" dirty="0" err="1"/>
                <a:t>Ngu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quốc</a:t>
              </a:r>
              <a:r>
                <a:rPr lang="en-US" b="1" dirty="0"/>
                <a:t> </a:t>
              </a:r>
              <a:r>
                <a:rPr lang="en-US" b="1" dirty="0" err="1"/>
                <a:t>hiệu</a:t>
              </a:r>
              <a:r>
                <a:rPr lang="en-US" b="1" dirty="0"/>
                <a:t> </a:t>
              </a:r>
              <a:r>
                <a:rPr lang="en-US" b="1" dirty="0" err="1"/>
                <a:t>của</a:t>
              </a:r>
              <a:r>
                <a:rPr lang="en-US" b="1" dirty="0"/>
                <a:t> </a:t>
              </a:r>
              <a:r>
                <a:rPr lang="en-US" b="1" dirty="0" err="1"/>
                <a:t>triều</a:t>
              </a:r>
              <a:r>
                <a:rPr lang="en-US" b="1" dirty="0"/>
                <a:t> </a:t>
              </a:r>
              <a:r>
                <a:rPr lang="en-US" b="1" dirty="0" err="1"/>
                <a:t>đại</a:t>
              </a:r>
              <a:r>
                <a:rPr lang="en-US" b="1" dirty="0"/>
                <a:t> </a:t>
              </a:r>
              <a:r>
                <a:rPr lang="en-US" b="1" dirty="0" err="1"/>
                <a:t>nào</a:t>
              </a:r>
              <a:r>
                <a:rPr lang="en-US" b="1" dirty="0"/>
                <a:t>?</a:t>
              </a:r>
            </a:p>
          </p:txBody>
        </p:sp>
        <p:sp>
          <p:nvSpPr>
            <p:cNvPr id="90" name="8A"/>
            <p:cNvSpPr/>
            <p:nvPr/>
          </p:nvSpPr>
          <p:spPr>
            <a:xfrm>
              <a:off x="17412724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Triều</a:t>
              </a:r>
              <a:r>
                <a:rPr lang="en-US" dirty="0"/>
                <a:t> </a:t>
              </a:r>
              <a:r>
                <a:rPr lang="en-US" dirty="0" err="1"/>
                <a:t>Ngô</a:t>
              </a:r>
              <a:endParaRPr lang="en-US" sz="600" dirty="0"/>
            </a:p>
          </p:txBody>
        </p:sp>
        <p:sp>
          <p:nvSpPr>
            <p:cNvPr id="91" name="8B"/>
            <p:cNvSpPr/>
            <p:nvPr/>
          </p:nvSpPr>
          <p:spPr>
            <a:xfrm>
              <a:off x="20482496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Triều</a:t>
              </a:r>
              <a:r>
                <a:rPr lang="en-US" dirty="0"/>
                <a:t> </a:t>
              </a:r>
              <a:r>
                <a:rPr lang="en-US" dirty="0" err="1"/>
                <a:t>Hồ</a:t>
              </a:r>
              <a:endParaRPr lang="en-US" sz="600" dirty="0"/>
            </a:p>
          </p:txBody>
        </p:sp>
        <p:sp>
          <p:nvSpPr>
            <p:cNvPr id="92" name="8C"/>
            <p:cNvSpPr/>
            <p:nvPr/>
          </p:nvSpPr>
          <p:spPr>
            <a:xfrm>
              <a:off x="17412724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chúa</a:t>
              </a:r>
              <a:r>
                <a:rPr lang="en-US" dirty="0"/>
                <a:t> </a:t>
              </a:r>
              <a:r>
                <a:rPr lang="en-US" dirty="0" err="1"/>
                <a:t>Nguyễn</a:t>
              </a:r>
              <a:endParaRPr lang="en-US" sz="600" dirty="0"/>
            </a:p>
          </p:txBody>
        </p:sp>
        <p:sp>
          <p:nvSpPr>
            <p:cNvPr id="93" name="8D"/>
            <p:cNvSpPr/>
            <p:nvPr/>
          </p:nvSpPr>
          <p:spPr>
            <a:xfrm>
              <a:off x="20482496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Nhà Tây Sơn</a:t>
              </a:r>
              <a:endParaRPr lang="en-US" sz="600" dirty="0"/>
            </a:p>
          </p:txBody>
        </p:sp>
        <p:sp>
          <p:nvSpPr>
            <p:cNvPr id="94" name="9"/>
            <p:cNvSpPr/>
            <p:nvPr/>
          </p:nvSpPr>
          <p:spPr>
            <a:xfrm>
              <a:off x="17412724" y="5335845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b="1" dirty="0"/>
                <a:t>Các vua Hùng đặt quốc hiệu nước ta là gì?</a:t>
              </a:r>
            </a:p>
          </p:txBody>
        </p:sp>
        <p:sp>
          <p:nvSpPr>
            <p:cNvPr id="95" name="9A"/>
            <p:cNvSpPr/>
            <p:nvPr/>
          </p:nvSpPr>
          <p:spPr>
            <a:xfrm>
              <a:off x="17412724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Văn</a:t>
              </a:r>
              <a:r>
                <a:rPr lang="en-US" dirty="0"/>
                <a:t> Lang</a:t>
              </a:r>
              <a:endParaRPr lang="en-US" sz="600" dirty="0"/>
            </a:p>
          </p:txBody>
        </p:sp>
        <p:sp>
          <p:nvSpPr>
            <p:cNvPr id="96" name="9B"/>
            <p:cNvSpPr/>
            <p:nvPr/>
          </p:nvSpPr>
          <p:spPr>
            <a:xfrm>
              <a:off x="20482496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Âu</a:t>
              </a:r>
              <a:r>
                <a:rPr lang="en-US" dirty="0"/>
                <a:t> </a:t>
              </a:r>
              <a:r>
                <a:rPr lang="en-US" dirty="0" err="1"/>
                <a:t>Lạc</a:t>
              </a:r>
              <a:endParaRPr lang="en-US" sz="600" dirty="0"/>
            </a:p>
          </p:txBody>
        </p:sp>
        <p:sp>
          <p:nvSpPr>
            <p:cNvPr id="97" name="9C"/>
            <p:cNvSpPr/>
            <p:nvPr/>
          </p:nvSpPr>
          <p:spPr>
            <a:xfrm>
              <a:off x="17412724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Vạn</a:t>
              </a:r>
              <a:r>
                <a:rPr lang="en-US" dirty="0"/>
                <a:t> </a:t>
              </a:r>
              <a:r>
                <a:rPr lang="en-US" dirty="0" err="1"/>
                <a:t>Xuân</a:t>
              </a:r>
              <a:endParaRPr lang="en-US" sz="600" dirty="0"/>
            </a:p>
          </p:txBody>
        </p:sp>
        <p:sp>
          <p:nvSpPr>
            <p:cNvPr id="98" name="9D"/>
            <p:cNvSpPr/>
            <p:nvPr/>
          </p:nvSpPr>
          <p:spPr>
            <a:xfrm>
              <a:off x="20482496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Đại</a:t>
              </a:r>
              <a:r>
                <a:rPr lang="en-US" dirty="0"/>
                <a:t> </a:t>
              </a:r>
              <a:r>
                <a:rPr lang="en-US" dirty="0" err="1"/>
                <a:t>Việt</a:t>
              </a:r>
              <a:endParaRPr lang="en-US" sz="600" dirty="0"/>
            </a:p>
          </p:txBody>
        </p:sp>
        <p:sp>
          <p:nvSpPr>
            <p:cNvPr id="99" name="10"/>
            <p:cNvSpPr/>
            <p:nvPr/>
          </p:nvSpPr>
          <p:spPr>
            <a:xfrm>
              <a:off x="17412724" y="8084282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b="1" dirty="0"/>
                <a:t>An Dương Vương đặt quốc hiệu nước ta là gì?</a:t>
              </a:r>
            </a:p>
          </p:txBody>
        </p:sp>
        <p:sp>
          <p:nvSpPr>
            <p:cNvPr id="100" name="10A"/>
            <p:cNvSpPr/>
            <p:nvPr/>
          </p:nvSpPr>
          <p:spPr>
            <a:xfrm>
              <a:off x="17412724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Đại</a:t>
              </a:r>
              <a:r>
                <a:rPr lang="en-US" dirty="0"/>
                <a:t> </a:t>
              </a:r>
              <a:r>
                <a:rPr lang="en-US" dirty="0" err="1"/>
                <a:t>Việt</a:t>
              </a:r>
              <a:endParaRPr lang="en-US" sz="600" dirty="0"/>
            </a:p>
          </p:txBody>
        </p:sp>
        <p:sp>
          <p:nvSpPr>
            <p:cNvPr id="101" name="10B"/>
            <p:cNvSpPr/>
            <p:nvPr/>
          </p:nvSpPr>
          <p:spPr>
            <a:xfrm>
              <a:off x="20482496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Vạn</a:t>
              </a:r>
              <a:r>
                <a:rPr lang="en-US" dirty="0"/>
                <a:t> </a:t>
              </a:r>
              <a:r>
                <a:rPr lang="en-US" dirty="0" err="1"/>
                <a:t>Xuân</a:t>
              </a:r>
              <a:endParaRPr lang="en-US" sz="600" dirty="0"/>
            </a:p>
          </p:txBody>
        </p:sp>
        <p:sp>
          <p:nvSpPr>
            <p:cNvPr id="102" name="10C"/>
            <p:cNvSpPr/>
            <p:nvPr/>
          </p:nvSpPr>
          <p:spPr>
            <a:xfrm>
              <a:off x="17412724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 </a:t>
              </a:r>
              <a:r>
                <a:rPr lang="en-US" dirty="0" err="1"/>
                <a:t>Đại</a:t>
              </a:r>
              <a:r>
                <a:rPr lang="en-US" dirty="0"/>
                <a:t> </a:t>
              </a:r>
              <a:r>
                <a:rPr lang="en-US" dirty="0" err="1"/>
                <a:t>Cồ</a:t>
              </a:r>
              <a:r>
                <a:rPr lang="en-US" dirty="0"/>
                <a:t> </a:t>
              </a:r>
              <a:r>
                <a:rPr lang="en-US" dirty="0" err="1"/>
                <a:t>Việt</a:t>
              </a:r>
              <a:endParaRPr lang="en-US" sz="600" dirty="0"/>
            </a:p>
          </p:txBody>
        </p:sp>
        <p:sp>
          <p:nvSpPr>
            <p:cNvPr id="103" name="10D"/>
            <p:cNvSpPr/>
            <p:nvPr/>
          </p:nvSpPr>
          <p:spPr>
            <a:xfrm>
              <a:off x="20482496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Âu</a:t>
              </a:r>
              <a:r>
                <a:rPr lang="en-US" dirty="0"/>
                <a:t> </a:t>
              </a:r>
              <a:r>
                <a:rPr lang="en-US" dirty="0" err="1"/>
                <a:t>Lạc</a:t>
              </a:r>
              <a:endParaRPr lang="en-US" dirty="0"/>
            </a:p>
          </p:txBody>
        </p:sp>
        <p:sp>
          <p:nvSpPr>
            <p:cNvPr id="104" name="18"/>
            <p:cNvSpPr/>
            <p:nvPr/>
          </p:nvSpPr>
          <p:spPr>
            <a:xfrm>
              <a:off x="-9846853" y="28239777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18</a:t>
              </a:r>
              <a:endParaRPr lang="vi-VN" b="1" dirty="0"/>
            </a:p>
          </p:txBody>
        </p:sp>
        <p:sp>
          <p:nvSpPr>
            <p:cNvPr id="105" name="18A"/>
            <p:cNvSpPr/>
            <p:nvPr/>
          </p:nvSpPr>
          <p:spPr>
            <a:xfrm>
              <a:off x="-9824578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06" name="18B"/>
            <p:cNvSpPr/>
            <p:nvPr/>
          </p:nvSpPr>
          <p:spPr>
            <a:xfrm>
              <a:off x="-6754806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07" name="18C"/>
            <p:cNvSpPr/>
            <p:nvPr/>
          </p:nvSpPr>
          <p:spPr>
            <a:xfrm>
              <a:off x="-9802303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08" name="18D"/>
            <p:cNvSpPr/>
            <p:nvPr/>
          </p:nvSpPr>
          <p:spPr>
            <a:xfrm>
              <a:off x="-6754806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09" name="17"/>
            <p:cNvSpPr/>
            <p:nvPr/>
          </p:nvSpPr>
          <p:spPr>
            <a:xfrm>
              <a:off x="-10014092" y="25642426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17</a:t>
              </a:r>
              <a:endParaRPr lang="vi-VN" b="1" dirty="0"/>
            </a:p>
          </p:txBody>
        </p:sp>
        <p:sp>
          <p:nvSpPr>
            <p:cNvPr id="110" name="17A"/>
            <p:cNvSpPr/>
            <p:nvPr/>
          </p:nvSpPr>
          <p:spPr>
            <a:xfrm>
              <a:off x="-9991817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11" name="17B"/>
            <p:cNvSpPr/>
            <p:nvPr/>
          </p:nvSpPr>
          <p:spPr>
            <a:xfrm>
              <a:off x="-6922045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12" name="17C"/>
            <p:cNvSpPr/>
            <p:nvPr/>
          </p:nvSpPr>
          <p:spPr>
            <a:xfrm>
              <a:off x="-9969542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13" name="17D"/>
            <p:cNvSpPr/>
            <p:nvPr/>
          </p:nvSpPr>
          <p:spPr>
            <a:xfrm>
              <a:off x="-6922045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14" name="16A"/>
            <p:cNvSpPr/>
            <p:nvPr/>
          </p:nvSpPr>
          <p:spPr>
            <a:xfrm>
              <a:off x="-10132828" y="2404475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15" name="16B"/>
            <p:cNvSpPr/>
            <p:nvPr/>
          </p:nvSpPr>
          <p:spPr>
            <a:xfrm>
              <a:off x="-7022522" y="2416368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16" name="16"/>
            <p:cNvSpPr/>
            <p:nvPr/>
          </p:nvSpPr>
          <p:spPr>
            <a:xfrm>
              <a:off x="-10155103" y="23115809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16</a:t>
              </a:r>
              <a:endParaRPr lang="vi-VN" b="1" dirty="0"/>
            </a:p>
          </p:txBody>
        </p:sp>
        <p:sp>
          <p:nvSpPr>
            <p:cNvPr id="117" name="16C"/>
            <p:cNvSpPr/>
            <p:nvPr/>
          </p:nvSpPr>
          <p:spPr>
            <a:xfrm>
              <a:off x="-10110553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18" name="16D"/>
            <p:cNvSpPr/>
            <p:nvPr/>
          </p:nvSpPr>
          <p:spPr>
            <a:xfrm>
              <a:off x="-7063056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19" name="15"/>
            <p:cNvSpPr/>
            <p:nvPr/>
          </p:nvSpPr>
          <p:spPr>
            <a:xfrm>
              <a:off x="-10032414" y="20414624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15</a:t>
              </a:r>
              <a:endParaRPr lang="vi-VN" b="1" dirty="0"/>
            </a:p>
          </p:txBody>
        </p:sp>
        <p:sp>
          <p:nvSpPr>
            <p:cNvPr id="120" name="15A"/>
            <p:cNvSpPr/>
            <p:nvPr/>
          </p:nvSpPr>
          <p:spPr>
            <a:xfrm>
              <a:off x="-10010139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21" name="15B"/>
            <p:cNvSpPr/>
            <p:nvPr/>
          </p:nvSpPr>
          <p:spPr>
            <a:xfrm>
              <a:off x="-6940367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22" name="15C"/>
            <p:cNvSpPr/>
            <p:nvPr/>
          </p:nvSpPr>
          <p:spPr>
            <a:xfrm>
              <a:off x="-9987864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23" name="15D"/>
            <p:cNvSpPr/>
            <p:nvPr/>
          </p:nvSpPr>
          <p:spPr>
            <a:xfrm>
              <a:off x="-6940367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24" name="14"/>
            <p:cNvSpPr/>
            <p:nvPr/>
          </p:nvSpPr>
          <p:spPr>
            <a:xfrm>
              <a:off x="-10199653" y="17817273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14</a:t>
              </a:r>
              <a:endParaRPr lang="vi-VN" b="1" dirty="0"/>
            </a:p>
          </p:txBody>
        </p:sp>
        <p:sp>
          <p:nvSpPr>
            <p:cNvPr id="125" name="14A"/>
            <p:cNvSpPr/>
            <p:nvPr/>
          </p:nvSpPr>
          <p:spPr>
            <a:xfrm>
              <a:off x="-10177378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26" name="14B"/>
            <p:cNvSpPr/>
            <p:nvPr/>
          </p:nvSpPr>
          <p:spPr>
            <a:xfrm>
              <a:off x="-7107606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27" name="14C"/>
            <p:cNvSpPr/>
            <p:nvPr/>
          </p:nvSpPr>
          <p:spPr>
            <a:xfrm>
              <a:off x="-10155103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28" name="14D"/>
            <p:cNvSpPr/>
            <p:nvPr/>
          </p:nvSpPr>
          <p:spPr>
            <a:xfrm>
              <a:off x="-7107606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29" name="13"/>
            <p:cNvSpPr/>
            <p:nvPr/>
          </p:nvSpPr>
          <p:spPr>
            <a:xfrm>
              <a:off x="-10340664" y="15290656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13</a:t>
              </a:r>
              <a:endParaRPr lang="vi-VN" b="1" dirty="0"/>
            </a:p>
          </p:txBody>
        </p:sp>
        <p:sp>
          <p:nvSpPr>
            <p:cNvPr id="130" name="13A"/>
            <p:cNvSpPr/>
            <p:nvPr/>
          </p:nvSpPr>
          <p:spPr>
            <a:xfrm>
              <a:off x="-10318389" y="1621960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31" name="13B"/>
            <p:cNvSpPr/>
            <p:nvPr/>
          </p:nvSpPr>
          <p:spPr>
            <a:xfrm>
              <a:off x="-7208083" y="1633853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32" name="13C"/>
            <p:cNvSpPr/>
            <p:nvPr/>
          </p:nvSpPr>
          <p:spPr>
            <a:xfrm>
              <a:off x="-10296114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33" name="13D"/>
            <p:cNvSpPr/>
            <p:nvPr/>
          </p:nvSpPr>
          <p:spPr>
            <a:xfrm>
              <a:off x="-7248617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34" name="11"/>
            <p:cNvSpPr/>
            <p:nvPr/>
          </p:nvSpPr>
          <p:spPr>
            <a:xfrm>
              <a:off x="-9991817" y="10388667"/>
              <a:ext cx="5772375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NHÓM ỨNG DỤNG CÔNG NGHỆ THÔNG TIN  VÀO DẠY HỌC VÀ QUẢN LÝ CÓ MẤY ADMIN</a:t>
              </a:r>
              <a:endParaRPr lang="vi-VN" b="1" dirty="0"/>
            </a:p>
          </p:txBody>
        </p:sp>
        <p:sp>
          <p:nvSpPr>
            <p:cNvPr id="135" name="11A"/>
            <p:cNvSpPr/>
            <p:nvPr/>
          </p:nvSpPr>
          <p:spPr>
            <a:xfrm>
              <a:off x="-9991817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en-US" sz="600" dirty="0"/>
            </a:p>
          </p:txBody>
        </p:sp>
        <p:sp>
          <p:nvSpPr>
            <p:cNvPr id="136" name="11B"/>
            <p:cNvSpPr/>
            <p:nvPr/>
          </p:nvSpPr>
          <p:spPr>
            <a:xfrm>
              <a:off x="-6922045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en-US" sz="600" dirty="0"/>
            </a:p>
          </p:txBody>
        </p:sp>
        <p:sp>
          <p:nvSpPr>
            <p:cNvPr id="137" name="11C"/>
            <p:cNvSpPr/>
            <p:nvPr/>
          </p:nvSpPr>
          <p:spPr>
            <a:xfrm>
              <a:off x="-9991817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  <a:endParaRPr lang="en-US" sz="600" dirty="0"/>
            </a:p>
          </p:txBody>
        </p:sp>
        <p:sp>
          <p:nvSpPr>
            <p:cNvPr id="138" name="11D"/>
            <p:cNvSpPr/>
            <p:nvPr/>
          </p:nvSpPr>
          <p:spPr>
            <a:xfrm>
              <a:off x="-6922045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en-US" sz="600" dirty="0"/>
            </a:p>
          </p:txBody>
        </p:sp>
        <p:sp>
          <p:nvSpPr>
            <p:cNvPr id="139" name="12"/>
            <p:cNvSpPr/>
            <p:nvPr/>
          </p:nvSpPr>
          <p:spPr>
            <a:xfrm>
              <a:off x="-10155103" y="12860414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12</a:t>
              </a:r>
              <a:endParaRPr lang="vi-VN" b="1" dirty="0"/>
            </a:p>
          </p:txBody>
        </p:sp>
        <p:sp>
          <p:nvSpPr>
            <p:cNvPr id="140" name="12A"/>
            <p:cNvSpPr/>
            <p:nvPr/>
          </p:nvSpPr>
          <p:spPr>
            <a:xfrm>
              <a:off x="-10155103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41" name="12B"/>
            <p:cNvSpPr/>
            <p:nvPr/>
          </p:nvSpPr>
          <p:spPr>
            <a:xfrm>
              <a:off x="-7085331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42" name="12C"/>
            <p:cNvSpPr/>
            <p:nvPr/>
          </p:nvSpPr>
          <p:spPr>
            <a:xfrm>
              <a:off x="-10155103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43" name="12D"/>
            <p:cNvSpPr/>
            <p:nvPr/>
          </p:nvSpPr>
          <p:spPr>
            <a:xfrm>
              <a:off x="-7085331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44" name="20"/>
            <p:cNvSpPr/>
            <p:nvPr/>
          </p:nvSpPr>
          <p:spPr>
            <a:xfrm>
              <a:off x="-3599711" y="28141097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20</a:t>
              </a:r>
              <a:endParaRPr lang="vi-VN" b="1" dirty="0"/>
            </a:p>
          </p:txBody>
        </p:sp>
        <p:sp>
          <p:nvSpPr>
            <p:cNvPr id="145" name="20A"/>
            <p:cNvSpPr/>
            <p:nvPr/>
          </p:nvSpPr>
          <p:spPr>
            <a:xfrm>
              <a:off x="-3577436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46" name="20B"/>
            <p:cNvSpPr/>
            <p:nvPr/>
          </p:nvSpPr>
          <p:spPr>
            <a:xfrm>
              <a:off x="-507664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47" name="20C"/>
            <p:cNvSpPr/>
            <p:nvPr/>
          </p:nvSpPr>
          <p:spPr>
            <a:xfrm>
              <a:off x="-3555161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48" name="20D"/>
            <p:cNvSpPr/>
            <p:nvPr/>
          </p:nvSpPr>
          <p:spPr>
            <a:xfrm>
              <a:off x="-507664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49" name="19"/>
            <p:cNvSpPr/>
            <p:nvPr/>
          </p:nvSpPr>
          <p:spPr>
            <a:xfrm>
              <a:off x="-3766950" y="25543746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19</a:t>
              </a:r>
              <a:endParaRPr lang="vi-VN" b="1" dirty="0"/>
            </a:p>
          </p:txBody>
        </p:sp>
        <p:sp>
          <p:nvSpPr>
            <p:cNvPr id="150" name="19A"/>
            <p:cNvSpPr/>
            <p:nvPr/>
          </p:nvSpPr>
          <p:spPr>
            <a:xfrm>
              <a:off x="-3744675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51" name="19B"/>
            <p:cNvSpPr/>
            <p:nvPr/>
          </p:nvSpPr>
          <p:spPr>
            <a:xfrm>
              <a:off x="-674903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sz="600" dirty="0"/>
            </a:p>
          </p:txBody>
        </p:sp>
        <p:sp>
          <p:nvSpPr>
            <p:cNvPr id="152" name="19C"/>
            <p:cNvSpPr/>
            <p:nvPr/>
          </p:nvSpPr>
          <p:spPr>
            <a:xfrm>
              <a:off x="-3722400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  <p:sp>
          <p:nvSpPr>
            <p:cNvPr id="153" name="19D"/>
            <p:cNvSpPr/>
            <p:nvPr/>
          </p:nvSpPr>
          <p:spPr>
            <a:xfrm>
              <a:off x="-674903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sz="600" dirty="0"/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-8965113" y="-2196410"/>
            <a:ext cx="27806474" cy="24575147"/>
            <a:chOff x="-11938462" y="-2414013"/>
            <a:chExt cx="37075298" cy="32766863"/>
          </a:xfrm>
        </p:grpSpPr>
        <p:sp>
          <p:nvSpPr>
            <p:cNvPr id="154" name="X1"/>
            <p:cNvSpPr/>
            <p:nvPr/>
          </p:nvSpPr>
          <p:spPr>
            <a:xfrm>
              <a:off x="-11795443" y="-2414013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A</a:t>
              </a:r>
            </a:p>
          </p:txBody>
        </p:sp>
        <p:sp>
          <p:nvSpPr>
            <p:cNvPr id="155" name="X2"/>
            <p:cNvSpPr/>
            <p:nvPr/>
          </p:nvSpPr>
          <p:spPr>
            <a:xfrm>
              <a:off x="-11795443" y="27399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C</a:t>
              </a:r>
            </a:p>
          </p:txBody>
        </p:sp>
        <p:sp>
          <p:nvSpPr>
            <p:cNvPr id="156" name="X3"/>
            <p:cNvSpPr/>
            <p:nvPr/>
          </p:nvSpPr>
          <p:spPr>
            <a:xfrm>
              <a:off x="-11795443" y="2881143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D</a:t>
              </a:r>
            </a:p>
          </p:txBody>
        </p:sp>
        <p:sp>
          <p:nvSpPr>
            <p:cNvPr id="157" name="X4"/>
            <p:cNvSpPr/>
            <p:nvPr/>
          </p:nvSpPr>
          <p:spPr>
            <a:xfrm>
              <a:off x="-11795443" y="543529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58" name="X5"/>
            <p:cNvSpPr/>
            <p:nvPr/>
          </p:nvSpPr>
          <p:spPr>
            <a:xfrm>
              <a:off x="-11795443" y="840042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A</a:t>
              </a:r>
            </a:p>
          </p:txBody>
        </p:sp>
        <p:sp>
          <p:nvSpPr>
            <p:cNvPr id="159" name="X6"/>
            <p:cNvSpPr/>
            <p:nvPr/>
          </p:nvSpPr>
          <p:spPr>
            <a:xfrm>
              <a:off x="23722591" y="-2194471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C</a:t>
              </a:r>
            </a:p>
          </p:txBody>
        </p:sp>
        <p:sp>
          <p:nvSpPr>
            <p:cNvPr id="160" name="X7"/>
            <p:cNvSpPr/>
            <p:nvPr/>
          </p:nvSpPr>
          <p:spPr>
            <a:xfrm>
              <a:off x="23722591" y="493536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C</a:t>
              </a:r>
            </a:p>
          </p:txBody>
        </p:sp>
        <p:sp>
          <p:nvSpPr>
            <p:cNvPr id="161" name="X8"/>
            <p:cNvSpPr/>
            <p:nvPr/>
          </p:nvSpPr>
          <p:spPr>
            <a:xfrm>
              <a:off x="23722591" y="3100685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62" name="X9"/>
            <p:cNvSpPr/>
            <p:nvPr/>
          </p:nvSpPr>
          <p:spPr>
            <a:xfrm>
              <a:off x="23722591" y="565483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A</a:t>
              </a:r>
            </a:p>
          </p:txBody>
        </p:sp>
        <p:sp>
          <p:nvSpPr>
            <p:cNvPr id="163" name="X10"/>
            <p:cNvSpPr/>
            <p:nvPr/>
          </p:nvSpPr>
          <p:spPr>
            <a:xfrm>
              <a:off x="23722591" y="861996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D</a:t>
              </a:r>
            </a:p>
          </p:txBody>
        </p:sp>
        <p:sp>
          <p:nvSpPr>
            <p:cNvPr id="164" name="X11"/>
            <p:cNvSpPr/>
            <p:nvPr/>
          </p:nvSpPr>
          <p:spPr>
            <a:xfrm>
              <a:off x="-11795444" y="10619806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A</a:t>
              </a:r>
            </a:p>
          </p:txBody>
        </p:sp>
        <p:sp>
          <p:nvSpPr>
            <p:cNvPr id="165" name="X12"/>
            <p:cNvSpPr/>
            <p:nvPr/>
          </p:nvSpPr>
          <p:spPr>
            <a:xfrm>
              <a:off x="-11895920" y="13235868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66" name="X13"/>
            <p:cNvSpPr/>
            <p:nvPr/>
          </p:nvSpPr>
          <p:spPr>
            <a:xfrm>
              <a:off x="-11938462" y="1550374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C</a:t>
              </a:r>
            </a:p>
          </p:txBody>
        </p:sp>
        <p:sp>
          <p:nvSpPr>
            <p:cNvPr id="167" name="X14"/>
            <p:cNvSpPr/>
            <p:nvPr/>
          </p:nvSpPr>
          <p:spPr>
            <a:xfrm>
              <a:off x="-11895920" y="1811088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68" name="X15"/>
            <p:cNvSpPr/>
            <p:nvPr/>
          </p:nvSpPr>
          <p:spPr>
            <a:xfrm>
              <a:off x="-11795445" y="2090421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69" name="X16"/>
            <p:cNvSpPr/>
            <p:nvPr/>
          </p:nvSpPr>
          <p:spPr>
            <a:xfrm>
              <a:off x="-11795446" y="23305971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70" name="X17"/>
            <p:cNvSpPr/>
            <p:nvPr/>
          </p:nvSpPr>
          <p:spPr>
            <a:xfrm>
              <a:off x="-11862507" y="26017880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71" name="X18"/>
            <p:cNvSpPr/>
            <p:nvPr/>
          </p:nvSpPr>
          <p:spPr>
            <a:xfrm>
              <a:off x="-11895921" y="29082169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A</a:t>
              </a:r>
            </a:p>
          </p:txBody>
        </p:sp>
        <p:sp>
          <p:nvSpPr>
            <p:cNvPr id="172" name="X19"/>
            <p:cNvSpPr/>
            <p:nvPr/>
          </p:nvSpPr>
          <p:spPr>
            <a:xfrm>
              <a:off x="2498003" y="26103301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B</a:t>
              </a:r>
            </a:p>
          </p:txBody>
        </p:sp>
        <p:sp>
          <p:nvSpPr>
            <p:cNvPr id="173" name="X20"/>
            <p:cNvSpPr/>
            <p:nvPr/>
          </p:nvSpPr>
          <p:spPr>
            <a:xfrm>
              <a:off x="2759702" y="2894887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/>
                <a:t>A</a:t>
              </a:r>
            </a:p>
          </p:txBody>
        </p:sp>
      </p:grpSp>
      <p:sp>
        <p:nvSpPr>
          <p:cNvPr id="190" name="A-R" hidden="1"/>
          <p:cNvSpPr/>
          <p:nvPr/>
        </p:nvSpPr>
        <p:spPr>
          <a:xfrm>
            <a:off x="8462645" y="1648840"/>
            <a:ext cx="301752" cy="2880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1" name="B-R" hidden="1"/>
          <p:cNvSpPr/>
          <p:nvPr/>
        </p:nvSpPr>
        <p:spPr>
          <a:xfrm>
            <a:off x="8179292" y="2349428"/>
            <a:ext cx="301752" cy="2880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2" name="C-R" hidden="1"/>
          <p:cNvSpPr/>
          <p:nvPr/>
        </p:nvSpPr>
        <p:spPr>
          <a:xfrm>
            <a:off x="8236964" y="2929366"/>
            <a:ext cx="301752" cy="2880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3" name="D-R" hidden="1"/>
          <p:cNvSpPr/>
          <p:nvPr/>
        </p:nvSpPr>
        <p:spPr>
          <a:xfrm>
            <a:off x="8236964" y="3585278"/>
            <a:ext cx="301752" cy="288036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752600" y="285750"/>
            <a:ext cx="515055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TÌM TÒI</a:t>
            </a:r>
          </a:p>
        </p:txBody>
      </p:sp>
      <p:pic>
        <p:nvPicPr>
          <p:cNvPr id="174" name="Picture 2">
            <a:extLst>
              <a:ext uri="{FF2B5EF4-FFF2-40B4-BE49-F238E27FC236}">
                <a16:creationId xmlns:a16="http://schemas.microsoft.com/office/drawing/2014/main" id="{CCAAF72A-7418-4D93-998B-20EDCEA531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73058" y="2738137"/>
            <a:ext cx="5397884" cy="2698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16909-B6FF-4C99-B075-3E809C64B0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13" y="1763849"/>
            <a:ext cx="1828591" cy="1536017"/>
          </a:xfrm>
          <a:prstGeom prst="rect">
            <a:avLst/>
          </a:prstGeom>
        </p:spPr>
      </p:pic>
      <p:sp>
        <p:nvSpPr>
          <p:cNvPr id="175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1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48485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4697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865221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94FC382-4BA2-4172-A7C1-D4F43E2A8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17382" r="20120" b="2"/>
          <a:stretch/>
        </p:blipFill>
        <p:spPr>
          <a:xfrm>
            <a:off x="2593601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5C0624B-5EAB-446D-80FD-CA43B363F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5670375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9"/>
            <a:ext cx="2327672" cy="2327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4"/>
            <a:ext cx="2327672" cy="2327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0" y="2237556"/>
            <a:ext cx="1561730" cy="1561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F9135-75CB-4AF4-810D-F4A1DBE1A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  <a:effectLst>
            <a:glow rad="139700">
              <a:srgbClr val="FF0000">
                <a:alpha val="40000"/>
              </a:srgb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C9F4F-2225-48AC-B7BC-091EE2DB70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43314"/>
            <a:ext cx="2025572" cy="1385436"/>
          </a:xfrm>
          <a:prstGeom prst="rect">
            <a:avLst/>
          </a:prstGeom>
          <a:effectLst>
            <a:glow rad="101600">
              <a:srgbClr val="0033CC">
                <a:alpha val="60000"/>
              </a:srgb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1" y="381975"/>
            <a:ext cx="2176461" cy="1385436"/>
          </a:xfrm>
          <a:prstGeom prst="rect">
            <a:avLst/>
          </a:prstGeom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600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757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971550"/>
            <a:ext cx="9144000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WordArt 3"/>
          <p:cNvSpPr>
            <a:spLocks noChangeArrowheads="1" noChangeShapeType="1" noTextEdit="1"/>
          </p:cNvSpPr>
          <p:nvPr/>
        </p:nvSpPr>
        <p:spPr bwMode="auto">
          <a:xfrm>
            <a:off x="164274" y="109350"/>
            <a:ext cx="2578926" cy="786000"/>
          </a:xfrm>
          <a:prstGeom prst="rect">
            <a:avLst/>
          </a:prstGeom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855663" y="1012124"/>
          <a:ext cx="2954337" cy="323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2273040" progId="Equation.DSMT4">
                  <p:embed/>
                </p:oleObj>
              </mc:Choice>
              <mc:Fallback>
                <p:oleObj name="Equation" r:id="rId3" imgW="1930320" imgH="227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012124"/>
                        <a:ext cx="2954337" cy="323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334000" y="1079500"/>
          <a:ext cx="2557462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1625400" progId="Equation.DSMT4">
                  <p:embed/>
                </p:oleObj>
              </mc:Choice>
              <mc:Fallback>
                <p:oleObj name="Equation" r:id="rId5" imgW="1752480" imgH="1625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079500"/>
                        <a:ext cx="2557462" cy="233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0" name="Object 20"/>
          <p:cNvGraphicFramePr>
            <a:graphicFrameLocks noChangeAspect="1"/>
          </p:cNvGraphicFramePr>
          <p:nvPr/>
        </p:nvGraphicFramePr>
        <p:xfrm>
          <a:off x="5205019" y="185800"/>
          <a:ext cx="1579529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160" imgH="215640" progId="Equation.DSMT4">
                  <p:embed/>
                </p:oleObj>
              </mc:Choice>
              <mc:Fallback>
                <p:oleObj name="Equation" r:id="rId7" imgW="96516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019" y="185800"/>
                        <a:ext cx="1579529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883724" y="133350"/>
            <a:ext cx="5879276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       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-381000" y="4226064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5944"/>
              </p:ext>
            </p:extLst>
          </p:nvPr>
        </p:nvGraphicFramePr>
        <p:xfrm>
          <a:off x="1568450" y="4557713"/>
          <a:ext cx="15097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215640" progId="Equation.DSMT4">
                  <p:embed/>
                </p:oleObj>
              </mc:Choice>
              <mc:Fallback>
                <p:oleObj name="Equation" r:id="rId9" imgW="939600" imgH="215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557713"/>
                        <a:ext cx="15097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 rot="5400000">
            <a:off x="2294731" y="3018631"/>
            <a:ext cx="4095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146104" y="4095750"/>
            <a:ext cx="4997896" cy="990600"/>
          </a:xfrm>
          <a:prstGeom prst="cloudCallout">
            <a:avLst>
              <a:gd name="adj1" fmla="val 26997"/>
              <a:gd name="adj2" fmla="val -33064"/>
            </a:avLst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Ngoài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cách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giải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ta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còn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cách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khác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3951525" y="34337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5330685" y="2282242"/>
          <a:ext cx="17986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31560" imgH="228600" progId="Equation.DSMT4">
                  <p:embed/>
                </p:oleObj>
              </mc:Choice>
              <mc:Fallback>
                <p:oleObj name="Equation" r:id="rId11" imgW="123156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685" y="2282242"/>
                        <a:ext cx="1798637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73349"/>
              </p:ext>
            </p:extLst>
          </p:nvPr>
        </p:nvGraphicFramePr>
        <p:xfrm>
          <a:off x="5823362" y="3756025"/>
          <a:ext cx="15081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215640" progId="Equation.DSMT4">
                  <p:embed/>
                </p:oleObj>
              </mc:Choice>
              <mc:Fallback>
                <p:oleObj name="Equation" r:id="rId13" imgW="939600" imgH="215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362" y="3756025"/>
                        <a:ext cx="15081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7" grpId="0" animBg="1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600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757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" name="Picture 47" descr="Background pattern&#10;&#10;Description automatically generated">
            <a:extLst>
              <a:ext uri="{FF2B5EF4-FFF2-40B4-BE49-F238E27FC236}">
                <a16:creationId xmlns:a16="http://schemas.microsoft.com/office/drawing/2014/main" id="{5F9B72EC-FC2E-420E-92B9-3D628D39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6801686" y="2612951"/>
            <a:ext cx="2342314" cy="257658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93" y="3389132"/>
            <a:ext cx="1784085" cy="1728733"/>
          </a:xfrm>
          <a:prstGeom prst="rect">
            <a:avLst/>
          </a:prstGeom>
        </p:spPr>
      </p:pic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295400" y="3901241"/>
            <a:ext cx="4432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WordArt 3"/>
          <p:cNvSpPr>
            <a:spLocks noChangeArrowheads="1" noChangeShapeType="1" noTextEdit="1"/>
          </p:cNvSpPr>
          <p:nvPr/>
        </p:nvSpPr>
        <p:spPr bwMode="auto">
          <a:xfrm>
            <a:off x="164274" y="109350"/>
            <a:ext cx="2578926" cy="786000"/>
          </a:xfrm>
          <a:prstGeom prst="rect">
            <a:avLst/>
          </a:prstGeom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6238" y="971550"/>
                <a:ext cx="838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hay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cặp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8" y="971550"/>
                <a:ext cx="83820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164" t="-3101" r="-189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4273" y="2800350"/>
                <a:ext cx="8927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hay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7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10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3" y="2800350"/>
                <a:ext cx="892733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093" t="-5839" r="-20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600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757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WordArt 3"/>
          <p:cNvSpPr>
            <a:spLocks noChangeArrowheads="1" noChangeShapeType="1" noTextEdit="1"/>
          </p:cNvSpPr>
          <p:nvPr/>
        </p:nvSpPr>
        <p:spPr bwMode="auto">
          <a:xfrm>
            <a:off x="164274" y="109350"/>
            <a:ext cx="2578926" cy="786000"/>
          </a:xfrm>
          <a:prstGeom prst="rect">
            <a:avLst/>
          </a:prstGeom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TÌM TÒI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1800" y="76021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4 m,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320 m</a:t>
            </a:r>
            <a:r>
              <a:rPr lang="en-US" sz="2000" b="1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8650" y="119321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 (m) ĐK: x &gt; 4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8650" y="149801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 - 4 (m) 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869" y="1802815"/>
            <a:ext cx="689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320 m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0"/>
          <p:cNvGraphicFramePr>
            <a:graphicFrameLocks noChangeAspect="1"/>
          </p:cNvGraphicFramePr>
          <p:nvPr/>
        </p:nvGraphicFramePr>
        <p:xfrm>
          <a:off x="2293938" y="2216150"/>
          <a:ext cx="1755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241200" progId="Equation.DSMT4">
                  <p:embed/>
                </p:oleObj>
              </mc:Choice>
              <mc:Fallback>
                <p:oleObj name="Equation" r:id="rId5" imgW="113004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2216150"/>
                        <a:ext cx="175577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285096"/>
              </p:ext>
            </p:extLst>
          </p:nvPr>
        </p:nvGraphicFramePr>
        <p:xfrm>
          <a:off x="2000250" y="2546350"/>
          <a:ext cx="29845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08160" imgH="1054080" progId="Equation.DSMT4">
                  <p:embed/>
                </p:oleObj>
              </mc:Choice>
              <mc:Fallback>
                <p:oleObj name="Equation" r:id="rId7" imgW="2108160" imgH="1054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546350"/>
                        <a:ext cx="298450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42494"/>
              </p:ext>
            </p:extLst>
          </p:nvPr>
        </p:nvGraphicFramePr>
        <p:xfrm>
          <a:off x="1619250" y="3997325"/>
          <a:ext cx="1981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74640" imgH="596880" progId="Equation.DSMT4">
                  <p:embed/>
                </p:oleObj>
              </mc:Choice>
              <mc:Fallback>
                <p:oleObj name="Equation" r:id="rId9" imgW="1574640" imgH="596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97325"/>
                        <a:ext cx="19812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514600" y="464535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3300"/>
                </a:solidFill>
              </a:rPr>
              <a:t>……</a:t>
            </a:r>
          </a:p>
        </p:txBody>
      </p:sp>
      <p:pic>
        <p:nvPicPr>
          <p:cNvPr id="43" name="Picture 42" descr="Background pattern&#10;&#10;Description automatically generated">
            <a:extLst>
              <a:ext uri="{FF2B5EF4-FFF2-40B4-BE49-F238E27FC236}">
                <a16:creationId xmlns:a16="http://schemas.microsoft.com/office/drawing/2014/main" id="{15C0624B-5EAB-446D-80FD-CA43B363FC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6949331" y="2504543"/>
            <a:ext cx="1797609" cy="204840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875461" y="2647259"/>
            <a:ext cx="1751411" cy="17514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800" y="1022350"/>
            <a:ext cx="2176461" cy="1385436"/>
          </a:xfrm>
          <a:prstGeom prst="rect">
            <a:avLst/>
          </a:prstGeom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23" name="Rounded Rectangle 2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696200" y="460437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54" name="Oval 153"/>
          <p:cNvSpPr/>
          <p:nvPr/>
        </p:nvSpPr>
        <p:spPr>
          <a:xfrm>
            <a:off x="7696200" y="4606115"/>
            <a:ext cx="1295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7" grpId="0"/>
      <p:bldP spid="38" grpId="0"/>
      <p:bldP spid="39" grpId="0"/>
      <p:bldP spid="4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41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150" y="6096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</a:rPr>
              <a:t> KIẾN THỨC CẦN NHỚ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7152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10001" y="61595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B. CÁC DẠNG BÀI TẬP</a:t>
            </a:r>
            <a:endParaRPr lang="vi-VN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810001" y="1504950"/>
            <a:ext cx="5638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797301" y="2365250"/>
            <a:ext cx="4606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3810002" y="895687"/>
            <a:ext cx="5410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ax</a:t>
            </a:r>
            <a:r>
              <a:rPr lang="en-US" sz="2000" b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c = 0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7" name="Group 35"/>
          <p:cNvGrpSpPr/>
          <p:nvPr/>
        </p:nvGrpSpPr>
        <p:grpSpPr>
          <a:xfrm>
            <a:off x="6464301" y="2390650"/>
            <a:ext cx="2286000" cy="381000"/>
            <a:chOff x="4953000" y="4248150"/>
            <a:chExt cx="2286000" cy="381000"/>
          </a:xfrm>
        </p:grpSpPr>
        <p:graphicFrame>
          <p:nvGraphicFramePr>
            <p:cNvPr id="33" name="Object 15"/>
            <p:cNvGraphicFramePr>
              <a:graphicFrameLocks noChangeAspect="1"/>
            </p:cNvGraphicFramePr>
            <p:nvPr/>
          </p:nvGraphicFramePr>
          <p:xfrm>
            <a:off x="4953000" y="4248150"/>
            <a:ext cx="1564141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55199" imgH="266584" progId="Equation.DSMT4">
                    <p:embed/>
                  </p:oleObj>
                </mc:Choice>
                <mc:Fallback>
                  <p:oleObj name="Equation" r:id="rId3" imgW="1155199" imgH="266584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4248150"/>
                          <a:ext cx="1564141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4"/>
            <p:cNvGraphicFramePr>
              <a:graphicFrameLocks noChangeAspect="1"/>
            </p:cNvGraphicFramePr>
            <p:nvPr/>
          </p:nvGraphicFramePr>
          <p:xfrm>
            <a:off x="6477000" y="4248150"/>
            <a:ext cx="762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32937" imgH="266469" progId="Equation.DSMT4">
                    <p:embed/>
                  </p:oleObj>
                </mc:Choice>
                <mc:Fallback>
                  <p:oleObj name="Equation" r:id="rId5" imgW="532937" imgH="266469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4248150"/>
                          <a:ext cx="762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797301" y="1809750"/>
            <a:ext cx="4606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c: </a:t>
            </a: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6629401" y="18351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9000" imgH="228600" progId="Equation.DSMT4">
                  <p:embed/>
                </p:oleObj>
              </mc:Choice>
              <mc:Fallback>
                <p:oleObj name="Equation" r:id="rId7" imgW="8890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1835150"/>
                        <a:ext cx="1181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797301" y="2083565"/>
            <a:ext cx="4606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6688139" y="2108965"/>
          <a:ext cx="1063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9" y="2108965"/>
                        <a:ext cx="1063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3798126" y="2786933"/>
            <a:ext cx="5269674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909951" y="2803758"/>
            <a:ext cx="5163593" cy="2241105"/>
            <a:chOff x="3821480" y="2666750"/>
            <a:chExt cx="5163593" cy="2336994"/>
          </a:xfrm>
        </p:grpSpPr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3886200" y="2666750"/>
              <a:ext cx="4903211" cy="886262"/>
              <a:chOff x="51" y="30"/>
              <a:chExt cx="5781" cy="773"/>
            </a:xfrm>
          </p:grpSpPr>
          <p:pic>
            <p:nvPicPr>
              <p:cNvPr id="49" name="Picture 3" descr="house_with_trees_blow_a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4" y="30"/>
                <a:ext cx="1008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47" y="62"/>
                <a:ext cx="4359" cy="50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Times New Roman" panose="02020603050405020304" pitchFamily="18" charset="0"/>
                  </a:rPr>
                  <a:t>HƯỚNG DẪN VỀ NHÀ</a:t>
                </a:r>
                <a:r>
                  <a:rPr lang="vi-VN" sz="3600" b="1" kern="10" dirty="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:endParaRPr lang="en-US" sz="3600" b="1" kern="10" dirty="0"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pic>
            <p:nvPicPr>
              <p:cNvPr id="51" name="Picture 5" descr="Picture26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" y="99"/>
                <a:ext cx="636" cy="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3821480" y="3302734"/>
              <a:ext cx="5163593" cy="170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Xem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lại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ví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dụ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tập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đã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luyện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endParaRPr kumimoji="0" lang="en-US" sz="2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Chú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ý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nắm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chắc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cách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biến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đổi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phương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trình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bậc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hai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dạng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đầy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đủ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dạng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bình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phương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vế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trái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để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giải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phương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trình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Giải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tập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16;17;18;19/40 (SBT).</a:t>
              </a:r>
              <a:r>
                <a:rPr kumimoji="0" lang="en-US" sz="2000" b="1" i="1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0" name="Rounded Rectangle 39">
            <a:hlinkClick r:id="" action="ppaction://hlinkshowjump?jump=nextslide"/>
          </p:cNvPr>
          <p:cNvSpPr/>
          <p:nvPr/>
        </p:nvSpPr>
        <p:spPr>
          <a:xfrm>
            <a:off x="2997200" y="78416"/>
            <a:ext cx="3429000" cy="533400"/>
          </a:xfrm>
          <a:prstGeom prst="roundRect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WordArt 3"/>
          <p:cNvSpPr>
            <a:spLocks noChangeArrowheads="1" noChangeShapeType="1" noTextEdit="1"/>
          </p:cNvSpPr>
          <p:nvPr/>
        </p:nvSpPr>
        <p:spPr bwMode="auto">
          <a:xfrm>
            <a:off x="3454400" y="76200"/>
            <a:ext cx="2667000" cy="454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u="sng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u="sng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50: LUYỆN TẬP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538698" y="2849397"/>
            <a:ext cx="4476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4640" y="1003634"/>
            <a:ext cx="3657600" cy="3943350"/>
          </a:xfrm>
          <a:prstGeom prst="round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5"/>
          <p:cNvGrpSpPr/>
          <p:nvPr/>
        </p:nvGrpSpPr>
        <p:grpSpPr>
          <a:xfrm>
            <a:off x="96551" y="1187450"/>
            <a:ext cx="3789696" cy="3517900"/>
            <a:chOff x="63500" y="971550"/>
            <a:chExt cx="3789696" cy="3517900"/>
          </a:xfrm>
        </p:grpSpPr>
        <p:sp>
          <p:nvSpPr>
            <p:cNvPr id="52" name="Rectangle 2"/>
            <p:cNvSpPr>
              <a:spLocks noChangeArrowheads="1"/>
            </p:cNvSpPr>
            <p:nvPr/>
          </p:nvSpPr>
          <p:spPr bwMode="auto">
            <a:xfrm>
              <a:off x="76200" y="971550"/>
              <a:ext cx="37769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1) Định nghĩa 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:</a:t>
              </a:r>
              <a:r>
                <a:rPr lang="en-US" sz="2000" dirty="0">
                  <a:solidFill>
                    <a:srgbClr val="FFFF00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một ẩn số là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1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có dạng: </a:t>
              </a:r>
              <a:endParaRPr kumimoji="0" lang="nl-NL" sz="20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863600" y="1936750"/>
            <a:ext cx="22991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63560" imgH="279360" progId="Equation.DSMT4">
                    <p:embed/>
                  </p:oleObj>
                </mc:Choice>
                <mc:Fallback>
                  <p:oleObj name="Equation" r:id="rId13" imgW="1663560" imgH="27936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1936750"/>
                          <a:ext cx="229913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63500" y="2266950"/>
              <a:ext cx="3437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000" b="1" u="sng" dirty="0">
                  <a:solidFill>
                    <a:srgbClr val="FFFF00"/>
                  </a:solidFill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2)</a:t>
              </a:r>
              <a:r>
                <a:rPr kumimoji="0" lang="nl-NL" sz="2000" b="1" i="0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Một số ví dụ về giải PTBH:</a:t>
              </a:r>
              <a:endParaRPr kumimoji="0" lang="nl-NL" sz="2000" b="0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990600" y="2940050"/>
            <a:ext cx="1181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88840" imgH="228600" progId="Equation.DSMT4">
                    <p:embed/>
                  </p:oleObj>
                </mc:Choice>
                <mc:Fallback>
                  <p:oleObj name="Equation" r:id="rId15" imgW="88884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40050"/>
                          <a:ext cx="1181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88900" y="2584450"/>
              <a:ext cx="3533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a) Phương trình bậc hai khuyết c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7" name="Object 9"/>
            <p:cNvGraphicFramePr>
              <a:graphicFrameLocks noChangeAspect="1"/>
            </p:cNvGraphicFramePr>
            <p:nvPr/>
          </p:nvGraphicFramePr>
          <p:xfrm>
            <a:off x="965200" y="3524250"/>
            <a:ext cx="1066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99920" imgH="228600" progId="Equation.DSMT4">
                    <p:embed/>
                  </p:oleObj>
                </mc:Choice>
                <mc:Fallback>
                  <p:oleObj name="Equation" r:id="rId17" imgW="79992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200" y="3524250"/>
                          <a:ext cx="1066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76200" y="3181350"/>
              <a:ext cx="34339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b)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khuyết </a:t>
              </a: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9" name="Object 15"/>
            <p:cNvGraphicFramePr>
              <a:graphicFrameLocks noChangeAspect="1"/>
            </p:cNvGraphicFramePr>
            <p:nvPr/>
          </p:nvGraphicFramePr>
          <p:xfrm>
            <a:off x="520700" y="4095750"/>
            <a:ext cx="21986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25400" imgH="266400" progId="Equation.DSMT4">
                    <p:embed/>
                  </p:oleObj>
                </mc:Choice>
                <mc:Fallback>
                  <p:oleObj name="Equation" r:id="rId19" imgW="1625400" imgH="2664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4095750"/>
                          <a:ext cx="21986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74967" y="3781564"/>
              <a:ext cx="30492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c)</a:t>
              </a:r>
              <a:r>
                <a:rPr kumimoji="0" lang="nl-NL" sz="20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 </a:t>
              </a:r>
              <a:r>
                <a:rPr kumimoji="0" lang="nl-NL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Phương trình bậc hai đủ: 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4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enchrosegree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00" y="1"/>
            <a:ext cx="7632700" cy="427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9600" y="685801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CHÚC THẦY CÔ CÙNG CÁC EM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LUÔN MẠNH KHỎE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VÀ HẠNH PHÚC.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14800" y="234315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 i="1"/>
          </a:p>
        </p:txBody>
      </p:sp>
      <p:graphicFrame>
        <p:nvGraphicFramePr>
          <p:cNvPr id="19461" name="Object 6"/>
          <p:cNvGraphicFramePr>
            <a:graphicFrameLocks noGrp="1" noChangeAspect="1"/>
          </p:cNvGraphicFramePr>
          <p:nvPr>
            <p:ph/>
          </p:nvPr>
        </p:nvGraphicFramePr>
        <p:xfrm>
          <a:off x="1071563" y="167879"/>
          <a:ext cx="7207250" cy="386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7238816" imgH="5181600" progId="MSGraph.Chart.8">
                  <p:embed followColorScheme="full"/>
                </p:oleObj>
              </mc:Choice>
              <mc:Fallback>
                <p:oleObj name="Chart" r:id="rId7" imgW="7238816" imgH="518160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7879"/>
                        <a:ext cx="7207250" cy="3869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8" descr="!danc_c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1" y="1714500"/>
            <a:ext cx="28178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girl_music_trombone_hg_cl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1" y="1371600"/>
            <a:ext cx="2333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BUI PH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257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93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190500" y="13335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-381000" y="370205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6000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757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380999" y="789285"/>
          <a:ext cx="1932709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789285"/>
                        <a:ext cx="1932709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5024986" y="590550"/>
          <a:ext cx="152821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457200" progId="Equation.DSMT4">
                  <p:embed/>
                </p:oleObj>
              </mc:Choice>
              <mc:Fallback>
                <p:oleObj name="Equation" r:id="rId6" imgW="1015920" imgH="457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986" y="590550"/>
                        <a:ext cx="152821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436563" y="1324224"/>
          <a:ext cx="2992437" cy="238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30320" imgH="1536480" progId="Equation.DSMT4">
                  <p:embed/>
                </p:oleObj>
              </mc:Choice>
              <mc:Fallback>
                <p:oleObj name="Equation" r:id="rId8" imgW="1930320" imgH="1536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324224"/>
                        <a:ext cx="2992437" cy="2386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5045146" y="1061076"/>
          <a:ext cx="2423707" cy="67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1000" imgH="457200" progId="Equation.DSMT4">
                  <p:embed/>
                </p:oleObj>
              </mc:Choice>
              <mc:Fallback>
                <p:oleObj name="Equation" r:id="rId10" imgW="1651000" imgH="457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146" y="1061076"/>
                        <a:ext cx="2423707" cy="672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ChangeAspect="1"/>
          </p:cNvGraphicFramePr>
          <p:nvPr/>
        </p:nvGraphicFramePr>
        <p:xfrm>
          <a:off x="5030908" y="1594477"/>
          <a:ext cx="1625145" cy="67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800" imgH="457200" progId="Equation.DSMT4">
                  <p:embed/>
                </p:oleObj>
              </mc:Choice>
              <mc:Fallback>
                <p:oleObj name="Equation" r:id="rId12" imgW="1066800" imgH="457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908" y="1594477"/>
                        <a:ext cx="1625145" cy="672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5030910" y="2258408"/>
          <a:ext cx="1625143" cy="77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17600" imgH="508000" progId="Equation.DSMT4">
                  <p:embed/>
                </p:oleObj>
              </mc:Choice>
              <mc:Fallback>
                <p:oleObj name="Equation" r:id="rId14" imgW="1117600" imgH="5080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910" y="2258408"/>
                        <a:ext cx="1625143" cy="770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5029200" y="2972227"/>
          <a:ext cx="1779253" cy="74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05977" imgH="495085" progId="Equation.DSMT4">
                  <p:embed/>
                </p:oleObj>
              </mc:Choice>
              <mc:Fallback>
                <p:oleObj name="Equation" r:id="rId16" imgW="1205977" imgH="495085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972227"/>
                        <a:ext cx="1779253" cy="742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5029200" y="4095750"/>
          <a:ext cx="3124200" cy="74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20900" imgH="495300" progId="Equation.DSMT4">
                  <p:embed/>
                </p:oleObj>
              </mc:Choice>
              <mc:Fallback>
                <p:oleObj name="Equation" r:id="rId18" imgW="2120900" imgH="4953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95750"/>
                        <a:ext cx="3124200" cy="742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4572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45720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45720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4562172" y="3714750"/>
            <a:ext cx="4594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5720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6550" algn="l"/>
              </a:tabLst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2294730" y="2790031"/>
            <a:ext cx="4552950" cy="1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501650"/>
            <a:ext cx="9144000" cy="158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012" name="Object 28"/>
          <p:cNvGraphicFramePr>
            <a:graphicFrameLocks noChangeAspect="1"/>
          </p:cNvGraphicFramePr>
          <p:nvPr/>
        </p:nvGraphicFramePr>
        <p:xfrm>
          <a:off x="533400" y="4191000"/>
          <a:ext cx="324835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44700" imgH="279400" progId="Equation.DSMT4">
                  <p:embed/>
                </p:oleObj>
              </mc:Choice>
              <mc:Fallback>
                <p:oleObj name="Equation" r:id="rId20" imgW="2044700" imgH="2794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324835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 descr="Background pattern&#10;&#10;Description automatically generated">
            <a:extLst>
              <a:ext uri="{FF2B5EF4-FFF2-40B4-BE49-F238E27FC236}">
                <a16:creationId xmlns:a16="http://schemas.microsoft.com/office/drawing/2014/main" id="{15C0624B-5EAB-446D-80FD-CA43B363FC6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7211270" y="1615543"/>
            <a:ext cx="1797609" cy="204840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137400" y="1758259"/>
            <a:ext cx="1751411" cy="175141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40CD9B-9780-49C6-BA4B-8772CF44986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43739" y="133350"/>
            <a:ext cx="2176461" cy="1385436"/>
          </a:xfrm>
          <a:prstGeom prst="rect">
            <a:avLst/>
          </a:prstGeom>
          <a:effectLst>
            <a:glow rad="139700">
              <a:schemeClr val="tx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34" name="Rounded Rectangle 3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5142875" y="11586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5105400" y="98373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220" name="Oval 219"/>
          <p:cNvSpPr/>
          <p:nvPr/>
        </p:nvSpPr>
        <p:spPr>
          <a:xfrm>
            <a:off x="5322742" y="153307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0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3" dur="2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4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2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890" grpId="0"/>
      <p:bldP spid="42010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7912" y="0"/>
            <a:ext cx="3429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  <a:latin typeface="UTM Than Chien Tranh" panose="02040403050506020204" pitchFamily="18" charset="0"/>
              </a:rPr>
              <a:t>CÂU CÁ CÙNG </a:t>
            </a:r>
          </a:p>
          <a:p>
            <a:pPr algn="ctr"/>
            <a:r>
              <a:rPr lang="en-US" sz="3600" dirty="0">
                <a:solidFill>
                  <a:srgbClr val="0033CC"/>
                </a:solidFill>
                <a:latin typeface="UTM Than Chien Tranh" panose="02040403050506020204" pitchFamily="18" charset="0"/>
              </a:rPr>
              <a:t>TOM &amp; JERRY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641"/>
            <a:ext cx="1030977" cy="1347416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52400" y="38100"/>
            <a:ext cx="2687638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0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9510" y="-998762"/>
            <a:ext cx="3107377" cy="89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8525" y="2450025"/>
            <a:ext cx="6817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DMIN\Desktop\Doreamon cau ca\allison-mcgrath-crayonsswimming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094">
            <a:off x="3032334" y="2800627"/>
            <a:ext cx="1109715" cy="11097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65"/>
            <a:ext cx="1055152" cy="1379011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hlinkClick r:id="rId16" action="ppaction://hlinksldjump"/>
          </p:cNvPr>
          <p:cNvSpPr txBox="1"/>
          <p:nvPr/>
        </p:nvSpPr>
        <p:spPr>
          <a:xfrm>
            <a:off x="0" y="-89"/>
            <a:ext cx="1371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COME ON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6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14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18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286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ph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ươ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ng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trình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sau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, ph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ươ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ng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trình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ph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ươ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ng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trình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bậc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hai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ẩn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?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Chỉ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rõ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hệ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a, b, c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mỗi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ph</a:t>
            </a:r>
            <a:r>
              <a:rPr lang="vi-VN" sz="2800" dirty="0">
                <a:solidFill>
                  <a:srgbClr val="0033CC"/>
                </a:solidFill>
                <a:latin typeface="Times New Roman"/>
              </a:rPr>
              <a:t>ươ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ng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trình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/>
              </a:rPr>
              <a:t>ấy</a:t>
            </a:r>
            <a:r>
              <a:rPr lang="en-US" sz="2800" dirty="0">
                <a:solidFill>
                  <a:srgbClr val="0033CC"/>
                </a:solidFill>
                <a:latin typeface="Times New Roman"/>
              </a:rPr>
              <a:t>?</a:t>
            </a: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1279" y="1456284"/>
            <a:ext cx="4724400" cy="310854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49" y="2724150"/>
            <a:ext cx="1066800" cy="1394233"/>
          </a:xfrm>
          <a:prstGeom prst="rect">
            <a:avLst/>
          </a:prstGeom>
        </p:spPr>
      </p:pic>
      <p:pic>
        <p:nvPicPr>
          <p:cNvPr id="26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6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462670" y="2571750"/>
                <a:ext cx="4572000" cy="18578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PT 1)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a = -1; b = 4; c = 0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PT 3)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a = 2; b = 0; c = -5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PT 5)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; b =0; c = 0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PT 6)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a =1; b = 4; c = -4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70" y="2571750"/>
                <a:ext cx="4572000" cy="1857816"/>
              </a:xfrm>
              <a:prstGeom prst="rect">
                <a:avLst/>
              </a:prstGeom>
              <a:blipFill rotWithShape="1">
                <a:blip r:embed="rId8"/>
                <a:stretch>
                  <a:fillRect l="-2667" t="-3279" r="-53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82869"/>
              </p:ext>
            </p:extLst>
          </p:nvPr>
        </p:nvGraphicFramePr>
        <p:xfrm>
          <a:off x="457200" y="1456284"/>
          <a:ext cx="2743200" cy="3233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60160" imgH="2095200" progId="Equation.DSMT4">
                  <p:embed/>
                </p:oleObj>
              </mc:Choice>
              <mc:Fallback>
                <p:oleObj name="Equation" r:id="rId9" imgW="1460160" imgH="20952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56284"/>
                        <a:ext cx="2743200" cy="3233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3432" y="-1915319"/>
            <a:ext cx="2476500" cy="64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7650" y="1130300"/>
            <a:ext cx="24003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0165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82" y="2918020"/>
            <a:ext cx="1595955" cy="2085802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0200" y="2326166"/>
            <a:ext cx="4940300" cy="3108543"/>
            <a:chOff x="1600200" y="2478566"/>
            <a:chExt cx="4940300" cy="3108543"/>
          </a:xfrm>
        </p:grpSpPr>
        <p:sp>
          <p:nvSpPr>
            <p:cNvPr id="24" name="TextBox 23"/>
            <p:cNvSpPr txBox="1"/>
            <p:nvPr/>
          </p:nvSpPr>
          <p:spPr>
            <a:xfrm>
              <a:off x="1600200" y="2478566"/>
              <a:ext cx="49403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nl-NL" sz="2800" b="1" i="1" dirty="0">
                  <a:latin typeface="Times New Roman" pitchFamily="18" charset="0"/>
                  <a:cs typeface="Times New Roman" pitchFamily="18" charset="0"/>
                </a:rPr>
                <a:t>Phương trình bậc hai một ẩn số là phương trình có dạng:</a:t>
              </a:r>
            </a:p>
            <a:p>
              <a:endParaRPr lang="nl-NL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endParaRPr lang="nl-NL" sz="28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nl-NL" sz="2800" b="1" i="1" dirty="0">
                  <a:latin typeface="Times New Roman" pitchFamily="18" charset="0"/>
                  <a:cs typeface="Times New Roman" pitchFamily="18" charset="0"/>
                </a:rPr>
                <a:t>VD: ..... </a:t>
              </a:r>
            </a:p>
            <a:p>
              <a:r>
                <a:rPr lang="nl-NL" sz="2800" b="1" i="1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64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677204"/>
                </p:ext>
              </p:extLst>
            </p:nvPr>
          </p:nvGraphicFramePr>
          <p:xfrm>
            <a:off x="2349500" y="3867150"/>
            <a:ext cx="32766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63700" imgH="279400" progId="Equation.DSMT4">
                    <p:embed/>
                  </p:oleObj>
                </mc:Choice>
                <mc:Fallback>
                  <p:oleObj name="Equation" r:id="rId9" imgW="1663700" imgH="27940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0" y="3867150"/>
                          <a:ext cx="3276600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4125" y="-1981201"/>
            <a:ext cx="424815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05297"/>
            <a:ext cx="1595955" cy="208580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3" y="-66676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0" y="615374"/>
            <a:ext cx="6172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33159"/>
              </p:ext>
            </p:extLst>
          </p:nvPr>
        </p:nvGraphicFramePr>
        <p:xfrm>
          <a:off x="1984665" y="1200150"/>
          <a:ext cx="1854200" cy="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665" y="1200150"/>
                        <a:ext cx="1854200" cy="506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67351"/>
              </p:ext>
            </p:extLst>
          </p:nvPr>
        </p:nvGraphicFramePr>
        <p:xfrm>
          <a:off x="3345897" y="1751012"/>
          <a:ext cx="129698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838080" progId="Equation.DSMT4">
                  <p:embed/>
                </p:oleObj>
              </mc:Choice>
              <mc:Fallback>
                <p:oleObj name="Equation" r:id="rId10" imgW="6602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897" y="1751012"/>
                        <a:ext cx="129698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3238500" y="2905297"/>
            <a:ext cx="520700" cy="4953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8875" y="-2158199"/>
            <a:ext cx="381485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1004" y="755650"/>
            <a:ext cx="591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44" y="2905297"/>
            <a:ext cx="1595955" cy="208580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873056"/>
              </p:ext>
            </p:extLst>
          </p:nvPr>
        </p:nvGraphicFramePr>
        <p:xfrm>
          <a:off x="3883819" y="726777"/>
          <a:ext cx="1604961" cy="52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203040" progId="Equation.DSMT4">
                  <p:embed/>
                </p:oleObj>
              </mc:Choice>
              <mc:Fallback>
                <p:oleObj name="Equation" r:id="rId8" imgW="74916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819" y="726777"/>
                        <a:ext cx="1604961" cy="522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16437"/>
              </p:ext>
            </p:extLst>
          </p:nvPr>
        </p:nvGraphicFramePr>
        <p:xfrm>
          <a:off x="3657600" y="1559719"/>
          <a:ext cx="2252663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749160" progId="Equation.DSMT4">
                  <p:embed/>
                </p:oleObj>
              </mc:Choice>
              <mc:Fallback>
                <p:oleObj name="Equation" r:id="rId10" imgW="1168200" imgH="74916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59719"/>
                        <a:ext cx="2252663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47756" y="267446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81400" y="1670851"/>
            <a:ext cx="520700" cy="4953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59" y="1057274"/>
            <a:ext cx="1595955" cy="208580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3" y="42863"/>
            <a:ext cx="9048750" cy="5057775"/>
          </a:xfrm>
          <a:prstGeom prst="rect">
            <a:avLst/>
          </a:prstGeom>
          <a:noFill/>
          <a:ln w="57150" cmpd="thickThin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0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70" y="-1035050"/>
            <a:ext cx="494365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169552"/>
              </p:ext>
            </p:extLst>
          </p:nvPr>
        </p:nvGraphicFramePr>
        <p:xfrm>
          <a:off x="958850" y="2673349"/>
          <a:ext cx="33464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40" imgH="291960" progId="Equation.DSMT4">
                  <p:embed/>
                </p:oleObj>
              </mc:Choice>
              <mc:Fallback>
                <p:oleObj name="Equation" r:id="rId8" imgW="1562040" imgH="291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2673349"/>
                        <a:ext cx="3346450" cy="595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FFC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43500"/>
              </p:ext>
            </p:extLst>
          </p:nvPr>
        </p:nvGraphicFramePr>
        <p:xfrm>
          <a:off x="1167809" y="1896125"/>
          <a:ext cx="27209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600" imgH="266400" progId="Equation.DSMT4">
                  <p:embed/>
                </p:oleObj>
              </mc:Choice>
              <mc:Fallback>
                <p:oleObj name="Equation" r:id="rId10" imgW="1155600" imgH="266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809" y="1896125"/>
                        <a:ext cx="2720975" cy="649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23674"/>
              </p:ext>
            </p:extLst>
          </p:nvPr>
        </p:nvGraphicFramePr>
        <p:xfrm>
          <a:off x="1296581" y="3333750"/>
          <a:ext cx="2532529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266400" progId="Equation.DSMT4">
                  <p:embed/>
                </p:oleObj>
              </mc:Choice>
              <mc:Fallback>
                <p:oleObj name="Equation" r:id="rId12" imgW="1041120" imgH="2664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581" y="3333750"/>
                        <a:ext cx="2532529" cy="642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914400" y="738484"/>
            <a:ext cx="6781800" cy="954107"/>
            <a:chOff x="914400" y="738485"/>
            <a:chExt cx="6781800" cy="954107"/>
          </a:xfrm>
        </p:grpSpPr>
        <p:sp>
          <p:nvSpPr>
            <p:cNvPr id="18" name="TextBox 17"/>
            <p:cNvSpPr txBox="1"/>
            <p:nvPr/>
          </p:nvSpPr>
          <p:spPr>
            <a:xfrm>
              <a:off x="914400" y="738485"/>
              <a:ext cx="6781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2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        ? </a:t>
              </a:r>
            </a:p>
          </p:txBody>
        </p:sp>
        <p:graphicFrame>
          <p:nvGraphicFramePr>
            <p:cNvPr id="30727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7364905"/>
                </p:ext>
              </p:extLst>
            </p:nvPr>
          </p:nvGraphicFramePr>
          <p:xfrm>
            <a:off x="3872706" y="1240790"/>
            <a:ext cx="8651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55320" imgH="177480" progId="Equation.DSMT4">
                    <p:embed/>
                  </p:oleObj>
                </mc:Choice>
                <mc:Fallback>
                  <p:oleObj name="Equation" r:id="rId14" imgW="35532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706" y="1240790"/>
                          <a:ext cx="865187" cy="42862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Oval 20"/>
          <p:cNvSpPr/>
          <p:nvPr/>
        </p:nvSpPr>
        <p:spPr>
          <a:xfrm>
            <a:off x="1143000" y="2724150"/>
            <a:ext cx="520700" cy="4953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45&quot;&gt;&lt;property id=&quot;20148&quot; value=&quot;5&quot;/&gt;&lt;property id=&quot;20300&quot; value=&quot;Slide 10&quot;/&gt;&lt;property id=&quot;20307&quot; value=&quot;265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98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2719</Words>
  <Application>Microsoft Office PowerPoint</Application>
  <PresentationFormat>On-screen Show (16:9)</PresentationFormat>
  <Paragraphs>1192</Paragraphs>
  <Slides>25</Slides>
  <Notes>4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UTM Than Chien Tranh</vt:lpstr>
      <vt:lpstr>Office Theme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Đức Minh Nguyễn</cp:lastModifiedBy>
  <cp:revision>305</cp:revision>
  <dcterms:created xsi:type="dcterms:W3CDTF">2018-02-28T14:41:17Z</dcterms:created>
  <dcterms:modified xsi:type="dcterms:W3CDTF">2024-03-12T14:46:29Z</dcterms:modified>
</cp:coreProperties>
</file>