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036bedfc701649cb"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8" r:id="rId31"/>
    <p:sldId id="292" r:id="rId32"/>
    <p:sldId id="290"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50" y="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64920-77A3-4B2B-9F01-72536F359373}" type="datetimeFigureOut">
              <a:rPr lang="vi-VN" smtClean="0"/>
              <a:t>12/03/2024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B1C65-CF63-42AC-AE76-909853197F0F}" type="slidenum">
              <a:rPr lang="vi-VN" smtClean="0"/>
              <a:t>‹#›</a:t>
            </a:fld>
            <a:endParaRPr lang="vi-VN"/>
          </a:p>
        </p:txBody>
      </p:sp>
    </p:spTree>
    <p:extLst>
      <p:ext uri="{BB962C8B-B14F-4D97-AF65-F5344CB8AC3E}">
        <p14:creationId xmlns:p14="http://schemas.microsoft.com/office/powerpoint/2010/main" val="142181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169861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củ</a:t>
            </a:r>
            <a:r>
              <a:rPr lang="en-US" dirty="0"/>
              <a:t> </a:t>
            </a:r>
            <a:r>
              <a:rPr lang="en-US" dirty="0" err="1"/>
              <a:t>cải</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24</a:t>
            </a:fld>
            <a:endParaRPr lang="en-US"/>
          </a:p>
        </p:txBody>
      </p:sp>
    </p:spTree>
    <p:extLst>
      <p:ext uri="{BB962C8B-B14F-4D97-AF65-F5344CB8AC3E}">
        <p14:creationId xmlns:p14="http://schemas.microsoft.com/office/powerpoint/2010/main" val="320144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27</a:t>
            </a:fld>
            <a:endParaRPr lang="en-US"/>
          </a:p>
        </p:txBody>
      </p:sp>
    </p:spTree>
    <p:extLst>
      <p:ext uri="{BB962C8B-B14F-4D97-AF65-F5344CB8AC3E}">
        <p14:creationId xmlns:p14="http://schemas.microsoft.com/office/powerpoint/2010/main" val="87497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917966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83708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00231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92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9F7AF0F6-EA4A-4034-B4F7-B8EA3D87AE87}" type="slidenum">
              <a:rPr lang="en-US"/>
              <a:pPr/>
              <a:t>‹#›</a:t>
            </a:fld>
            <a:endParaRPr lang="en-US"/>
          </a:p>
        </p:txBody>
      </p:sp>
    </p:spTree>
    <p:extLst>
      <p:ext uri="{BB962C8B-B14F-4D97-AF65-F5344CB8AC3E}">
        <p14:creationId xmlns:p14="http://schemas.microsoft.com/office/powerpoint/2010/main" val="3882827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12/3/2024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0040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2E1E1D-3123-48C2-9239-7EDC3692F9E0}"/>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66712F1-99FD-4288-832A-C72292641C9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E8430CC-B0F3-4C94-A615-73EFC83E4F1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6859462-39EE-4E89-9532-7386CF6847CF}"/>
              </a:ext>
            </a:extLst>
          </p:cNvPr>
          <p:cNvSpPr>
            <a:spLocks noGrp="1"/>
          </p:cNvSpPr>
          <p:nvPr>
            <p:ph type="sldNum" sz="quarter" idx="12"/>
          </p:nvPr>
        </p:nvSpPr>
        <p:spPr>
          <a:xfrm>
            <a:off x="8737600" y="6245225"/>
            <a:ext cx="2844800" cy="476250"/>
          </a:xfrm>
        </p:spPr>
        <p:txBody>
          <a:bodyPr/>
          <a:lstStyle>
            <a:lvl1pPr>
              <a:defRPr/>
            </a:lvl1pPr>
          </a:lstStyle>
          <a:p>
            <a:fld id="{C9B07365-20F4-4C32-B523-7730C9F8AED4}" type="slidenum">
              <a:rPr lang="en-US" altLang="en-US"/>
              <a:pPr/>
              <a:t>‹#›</a:t>
            </a:fld>
            <a:endParaRPr lang="en-US" altLang="en-US"/>
          </a:p>
        </p:txBody>
      </p:sp>
    </p:spTree>
    <p:extLst>
      <p:ext uri="{BB962C8B-B14F-4D97-AF65-F5344CB8AC3E}">
        <p14:creationId xmlns:p14="http://schemas.microsoft.com/office/powerpoint/2010/main" val="304301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81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132505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A69C1F-7244-430B-8132-1D2259FE142F}" type="datetimeFigureOut">
              <a:rPr lang="vi-VN" smtClean="0"/>
              <a:t>12/03/2024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1537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6A69C1F-7244-430B-8132-1D2259FE142F}" type="datetimeFigureOut">
              <a:rPr lang="vi-VN" smtClean="0"/>
              <a:t>12/03/2024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16206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6A69C1F-7244-430B-8132-1D2259FE142F}" type="datetimeFigureOut">
              <a:rPr lang="vi-VN" smtClean="0"/>
              <a:t>12/03/2024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57382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6A69C1F-7244-430B-8132-1D2259FE142F}" type="datetimeFigureOut">
              <a:rPr lang="vi-VN" smtClean="0"/>
              <a:t>12/03/2024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00541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A69C1F-7244-430B-8132-1D2259FE142F}" type="datetimeFigureOut">
              <a:rPr lang="vi-VN" smtClean="0"/>
              <a:t>12/03/2024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426476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A69C1F-7244-430B-8132-1D2259FE142F}" type="datetimeFigureOut">
              <a:rPr lang="vi-VN" smtClean="0"/>
              <a:t>12/03/2024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78821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A69C1F-7244-430B-8132-1D2259FE142F}" type="datetimeFigureOut">
              <a:rPr lang="vi-VN" smtClean="0"/>
              <a:t>12/03/2024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6304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69C1F-7244-430B-8132-1D2259FE142F}" type="datetimeFigureOut">
              <a:rPr lang="vi-VN" smtClean="0"/>
              <a:t>12/03/2024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78F6-AB84-4A32-A4B6-0B606A32CE30}" type="slidenum">
              <a:rPr lang="vi-VN" smtClean="0"/>
              <a:t>‹#›</a:t>
            </a:fld>
            <a:endParaRPr lang="vi-VN"/>
          </a:p>
        </p:txBody>
      </p:sp>
    </p:spTree>
    <p:extLst>
      <p:ext uri="{BB962C8B-B14F-4D97-AF65-F5344CB8AC3E}">
        <p14:creationId xmlns:p14="http://schemas.microsoft.com/office/powerpoint/2010/main" val="3217730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53.png"/><Relationship Id="rId12" Type="http://schemas.openxmlformats.org/officeDocument/2006/relationships/image" Target="../media/image5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11" Type="http://schemas.openxmlformats.org/officeDocument/2006/relationships/image" Target="../media/image50.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xml"/><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13" Type="http://schemas.openxmlformats.org/officeDocument/2006/relationships/image" Target="../media/image56.wmf"/><Relationship Id="rId18" Type="http://schemas.openxmlformats.org/officeDocument/2006/relationships/oleObject" Target="../embeddings/oleObject26.bin"/><Relationship Id="rId3" Type="http://schemas.openxmlformats.org/officeDocument/2006/relationships/image" Target="../media/image52.wmf"/><Relationship Id="rId21" Type="http://schemas.openxmlformats.org/officeDocument/2006/relationships/image" Target="../media/image71.png"/><Relationship Id="rId7" Type="http://schemas.openxmlformats.org/officeDocument/2006/relationships/image" Target="../media/image54.wmf"/><Relationship Id="rId12" Type="http://schemas.openxmlformats.org/officeDocument/2006/relationships/oleObject" Target="../embeddings/oleObject23.bin"/><Relationship Id="rId17" Type="http://schemas.openxmlformats.org/officeDocument/2006/relationships/image" Target="../media/image58.wmf"/><Relationship Id="rId2" Type="http://schemas.openxmlformats.org/officeDocument/2006/relationships/oleObject" Target="../embeddings/oleObject19.bin"/><Relationship Id="rId16" Type="http://schemas.openxmlformats.org/officeDocument/2006/relationships/oleObject" Target="../embeddings/oleObject25.bin"/><Relationship Id="rId20" Type="http://schemas.openxmlformats.org/officeDocument/2006/relationships/image" Target="../media/image59.wmf"/><Relationship Id="rId1" Type="http://schemas.openxmlformats.org/officeDocument/2006/relationships/slideLayout" Target="../slideLayouts/slideLayout7.xml"/><Relationship Id="rId6" Type="http://schemas.openxmlformats.org/officeDocument/2006/relationships/oleObject" Target="../embeddings/oleObject21.bin"/><Relationship Id="rId11" Type="http://schemas.openxmlformats.org/officeDocument/2006/relationships/image" Target="../media/image55.wmf"/><Relationship Id="rId5" Type="http://schemas.openxmlformats.org/officeDocument/2006/relationships/image" Target="../media/image53.wmf"/><Relationship Id="rId15" Type="http://schemas.openxmlformats.org/officeDocument/2006/relationships/image" Target="../media/image57.wmf"/><Relationship Id="rId23" Type="http://schemas.openxmlformats.org/officeDocument/2006/relationships/image" Target="../media/image60.wmf"/><Relationship Id="rId10" Type="http://schemas.openxmlformats.org/officeDocument/2006/relationships/oleObject" Target="../embeddings/oleObject22.bin"/><Relationship Id="rId19" Type="http://schemas.openxmlformats.org/officeDocument/2006/relationships/oleObject" Target="../embeddings/oleObject27.bin"/><Relationship Id="rId4" Type="http://schemas.openxmlformats.org/officeDocument/2006/relationships/oleObject" Target="../embeddings/oleObject20.bin"/><Relationship Id="rId9" Type="http://schemas.openxmlformats.org/officeDocument/2006/relationships/image" Target="../media/image70.png"/><Relationship Id="rId14" Type="http://schemas.openxmlformats.org/officeDocument/2006/relationships/oleObject" Target="../embeddings/oleObject24.bin"/><Relationship Id="rId22" Type="http://schemas.openxmlformats.org/officeDocument/2006/relationships/oleObject" Target="../embeddings/oleObject28.bin"/></Relationships>
</file>

<file path=ppt/slides/_rels/slide1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62.wmf"/><Relationship Id="rId7" Type="http://schemas.openxmlformats.org/officeDocument/2006/relationships/image" Target="../media/image64.png"/><Relationship Id="rId2" Type="http://schemas.openxmlformats.org/officeDocument/2006/relationships/oleObject" Target="../embeddings/oleObject29.bin"/><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61.gif"/><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65.wmf"/><Relationship Id="rId4" Type="http://schemas.openxmlformats.org/officeDocument/2006/relationships/image" Target="../media/image63.jpeg"/><Relationship Id="rId9" Type="http://schemas.openxmlformats.org/officeDocument/2006/relationships/oleObject" Target="../embeddings/oleObject30.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71.wmf"/><Relationship Id="rId18" Type="http://schemas.openxmlformats.org/officeDocument/2006/relationships/oleObject" Target="../embeddings/oleObject37.bin"/><Relationship Id="rId3" Type="http://schemas.openxmlformats.org/officeDocument/2006/relationships/image" Target="../media/image66.wmf"/><Relationship Id="rId7" Type="http://schemas.openxmlformats.org/officeDocument/2006/relationships/image" Target="../media/image68.wmf"/><Relationship Id="rId12" Type="http://schemas.openxmlformats.org/officeDocument/2006/relationships/oleObject" Target="../embeddings/oleObject36.bin"/><Relationship Id="rId17" Type="http://schemas.openxmlformats.org/officeDocument/2006/relationships/image" Target="../media/image51.jpeg"/><Relationship Id="rId2" Type="http://schemas.openxmlformats.org/officeDocument/2006/relationships/oleObject" Target="../embeddings/oleObject31.bin"/><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oleObject" Target="../embeddings/oleObject33.bin"/><Relationship Id="rId11" Type="http://schemas.openxmlformats.org/officeDocument/2006/relationships/image" Target="../media/image70.wmf"/><Relationship Id="rId5" Type="http://schemas.openxmlformats.org/officeDocument/2006/relationships/image" Target="../media/image67.wmf"/><Relationship Id="rId15" Type="http://schemas.openxmlformats.org/officeDocument/2006/relationships/hyperlink" Target="http://www.allwhitebackground.com/colorful-background-images.html" TargetMode="External"/><Relationship Id="rId10" Type="http://schemas.openxmlformats.org/officeDocument/2006/relationships/oleObject" Target="../embeddings/oleObject35.bin"/><Relationship Id="rId19" Type="http://schemas.openxmlformats.org/officeDocument/2006/relationships/image" Target="../media/image72.wmf"/><Relationship Id="rId4" Type="http://schemas.openxmlformats.org/officeDocument/2006/relationships/oleObject" Target="../embeddings/oleObject32.bin"/><Relationship Id="rId9" Type="http://schemas.openxmlformats.org/officeDocument/2006/relationships/image" Target="../media/image69.wmf"/><Relationship Id="rId14"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78.wmf"/><Relationship Id="rId3" Type="http://schemas.openxmlformats.org/officeDocument/2006/relationships/image" Target="../media/image73.wmf"/><Relationship Id="rId7" Type="http://schemas.openxmlformats.org/officeDocument/2006/relationships/image" Target="../media/image75.wmf"/><Relationship Id="rId12" Type="http://schemas.openxmlformats.org/officeDocument/2006/relationships/oleObject" Target="../embeddings/oleObject43.bin"/><Relationship Id="rId17" Type="http://schemas.openxmlformats.org/officeDocument/2006/relationships/image" Target="../media/image89.png"/><Relationship Id="rId2" Type="http://schemas.openxmlformats.org/officeDocument/2006/relationships/oleObject" Target="../embeddings/oleObject38.bin"/><Relationship Id="rId1" Type="http://schemas.openxmlformats.org/officeDocument/2006/relationships/slideLayout" Target="../slideLayouts/slideLayout13.xml"/><Relationship Id="rId6" Type="http://schemas.openxmlformats.org/officeDocument/2006/relationships/oleObject" Target="../embeddings/oleObject40.bin"/><Relationship Id="rId11" Type="http://schemas.openxmlformats.org/officeDocument/2006/relationships/image" Target="../media/image77.wmf"/><Relationship Id="rId5" Type="http://schemas.openxmlformats.org/officeDocument/2006/relationships/image" Target="../media/image74.wmf"/><Relationship Id="rId15" Type="http://schemas.openxmlformats.org/officeDocument/2006/relationships/image" Target="../media/image79.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76.wmf"/><Relationship Id="rId14" Type="http://schemas.openxmlformats.org/officeDocument/2006/relationships/oleObject" Target="../embeddings/oleObject44.bin"/></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92.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image" Target="../media/image103.png"/><Relationship Id="rId7" Type="http://schemas.openxmlformats.org/officeDocument/2006/relationships/image" Target="../media/image84.wmf"/><Relationship Id="rId1" Type="http://schemas.openxmlformats.org/officeDocument/2006/relationships/slideLayout" Target="../slideLayouts/slideLayout4.xml"/><Relationship Id="rId6" Type="http://schemas.openxmlformats.org/officeDocument/2006/relationships/oleObject" Target="../embeddings/oleObject46.bin"/><Relationship Id="rId11" Type="http://schemas.openxmlformats.org/officeDocument/2006/relationships/image" Target="../media/image86.wmf"/><Relationship Id="rId5" Type="http://schemas.openxmlformats.org/officeDocument/2006/relationships/image" Target="../media/image83.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85.wmf"/></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slide" Target="slide22.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18" Type="http://schemas.microsoft.com/office/2007/relationships/hdphoto" Target="../media/hdphoto8.wdp"/><Relationship Id="rId26" Type="http://schemas.microsoft.com/office/2007/relationships/hdphoto" Target="../media/hdphoto11.wdp"/><Relationship Id="rId3" Type="http://schemas.microsoft.com/office/2007/relationships/hdphoto" Target="../media/hdphoto1.wdp"/><Relationship Id="rId21" Type="http://schemas.openxmlformats.org/officeDocument/2006/relationships/image" Target="../media/image108.png"/><Relationship Id="rId34" Type="http://schemas.openxmlformats.org/officeDocument/2006/relationships/image" Target="../media/image113.jpeg"/><Relationship Id="rId7" Type="http://schemas.microsoft.com/office/2007/relationships/hdphoto" Target="../media/hdphoto3.wdp"/><Relationship Id="rId12" Type="http://schemas.openxmlformats.org/officeDocument/2006/relationships/image" Target="../media/image102.png"/><Relationship Id="rId17" Type="http://schemas.openxmlformats.org/officeDocument/2006/relationships/image" Target="../media/image106.png"/><Relationship Id="rId25" Type="http://schemas.openxmlformats.org/officeDocument/2006/relationships/image" Target="../media/image111.png"/><Relationship Id="rId33" Type="http://schemas.openxmlformats.org/officeDocument/2006/relationships/slide" Target="slide28.xml"/><Relationship Id="rId2" Type="http://schemas.openxmlformats.org/officeDocument/2006/relationships/image" Target="../media/image96.png"/><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image" Target="../media/image99.png"/><Relationship Id="rId11" Type="http://schemas.microsoft.com/office/2007/relationships/hdphoto" Target="../media/hdphoto5.wdp"/><Relationship Id="rId24" Type="http://schemas.microsoft.com/office/2007/relationships/hdphoto" Target="../media/hdphoto10.wdp"/><Relationship Id="rId32" Type="http://schemas.openxmlformats.org/officeDocument/2006/relationships/slide" Target="slide24.xml"/><Relationship Id="rId5" Type="http://schemas.microsoft.com/office/2007/relationships/hdphoto" Target="../media/hdphoto2.wdp"/><Relationship Id="rId15" Type="http://schemas.openxmlformats.org/officeDocument/2006/relationships/image" Target="../media/image105.png"/><Relationship Id="rId23" Type="http://schemas.openxmlformats.org/officeDocument/2006/relationships/image" Target="../media/image110.png"/><Relationship Id="rId28" Type="http://schemas.microsoft.com/office/2007/relationships/hdphoto" Target="../media/hdphoto12.wdp"/><Relationship Id="rId10" Type="http://schemas.openxmlformats.org/officeDocument/2006/relationships/image" Target="../media/image101.png"/><Relationship Id="rId19" Type="http://schemas.openxmlformats.org/officeDocument/2006/relationships/image" Target="../media/image107.png"/><Relationship Id="rId31" Type="http://schemas.openxmlformats.org/officeDocument/2006/relationships/slide" Target="slide25.xml"/><Relationship Id="rId4" Type="http://schemas.openxmlformats.org/officeDocument/2006/relationships/image" Target="../media/image97.png"/><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109.png"/><Relationship Id="rId27" Type="http://schemas.openxmlformats.org/officeDocument/2006/relationships/image" Target="../media/image112.png"/><Relationship Id="rId30" Type="http://schemas.openxmlformats.org/officeDocument/2006/relationships/slide" Target="slide26.xml"/></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audio" Target="../media/audio1.wav"/><Relationship Id="rId7" Type="http://schemas.openxmlformats.org/officeDocument/2006/relationships/image" Target="../media/image1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slide" Target="slide23.xml"/><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audio" Target="../media/audio2.wav"/><Relationship Id="rId7" Type="http://schemas.openxmlformats.org/officeDocument/2006/relationships/image" Target="../media/image1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91.jpeg"/><Relationship Id="rId4" Type="http://schemas.openxmlformats.org/officeDocument/2006/relationships/slide" Target="slide23.xml"/><Relationship Id="rId9"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91.jpeg"/><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slide" Target="slide23.xml"/><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7.gif"/><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gif"/><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wisc-online.com/assetrepository/viewasset?id=1508" TargetMode="External"/><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1.pn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oleObject" Target="../embeddings/oleObject51.bin"/><Relationship Id="rId18" Type="http://schemas.openxmlformats.org/officeDocument/2006/relationships/oleObject" Target="../embeddings/oleObject53.bin"/><Relationship Id="rId3" Type="http://schemas.openxmlformats.org/officeDocument/2006/relationships/image" Target="../media/image127.png"/><Relationship Id="rId7" Type="http://schemas.openxmlformats.org/officeDocument/2006/relationships/image" Target="../media/image135.png"/><Relationship Id="rId12" Type="http://schemas.openxmlformats.org/officeDocument/2006/relationships/image" Target="../media/image138.emf"/><Relationship Id="rId17" Type="http://schemas.openxmlformats.org/officeDocument/2006/relationships/image" Target="../media/image141.emf"/><Relationship Id="rId2" Type="http://schemas.openxmlformats.org/officeDocument/2006/relationships/image" Target="../media/image126.png"/><Relationship Id="rId16" Type="http://schemas.openxmlformats.org/officeDocument/2006/relationships/oleObject" Target="../embeddings/oleObject52.bin"/><Relationship Id="rId1" Type="http://schemas.openxmlformats.org/officeDocument/2006/relationships/slideLayout" Target="../slideLayouts/slideLayout16.xml"/><Relationship Id="rId6" Type="http://schemas.openxmlformats.org/officeDocument/2006/relationships/image" Target="../media/image134.png"/><Relationship Id="rId11" Type="http://schemas.openxmlformats.org/officeDocument/2006/relationships/oleObject" Target="../embeddings/oleObject50.bin"/><Relationship Id="rId5" Type="http://schemas.openxmlformats.org/officeDocument/2006/relationships/image" Target="../media/image133.png"/><Relationship Id="rId15" Type="http://schemas.openxmlformats.org/officeDocument/2006/relationships/image" Target="../media/image140.emf"/><Relationship Id="rId10" Type="http://schemas.openxmlformats.org/officeDocument/2006/relationships/image" Target="../media/image137.emf"/><Relationship Id="rId19" Type="http://schemas.openxmlformats.org/officeDocument/2006/relationships/image" Target="../media/image142.emf"/><Relationship Id="rId4" Type="http://schemas.openxmlformats.org/officeDocument/2006/relationships/image" Target="../media/image132.png"/><Relationship Id="rId9" Type="http://schemas.openxmlformats.org/officeDocument/2006/relationships/oleObject" Target="../embeddings/oleObject49.bin"/><Relationship Id="rId14" Type="http://schemas.openxmlformats.org/officeDocument/2006/relationships/image" Target="../media/image139.wmf"/></Relationships>
</file>

<file path=ppt/slides/_rels/slide3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oleObject" Target="../embeddings/oleObject2.bin"/><Relationship Id="rId18" Type="http://schemas.openxmlformats.org/officeDocument/2006/relationships/image" Target="../media/image26.wmf"/><Relationship Id="rId26" Type="http://schemas.openxmlformats.org/officeDocument/2006/relationships/image" Target="../media/image28.wmf"/><Relationship Id="rId3" Type="http://schemas.openxmlformats.org/officeDocument/2006/relationships/hyperlink" Target="https://www.wisc-online.com/assetrepository/viewasset?id=1508" TargetMode="External"/><Relationship Id="rId21" Type="http://schemas.openxmlformats.org/officeDocument/2006/relationships/oleObject" Target="../embeddings/oleObject4.bin"/><Relationship Id="rId7" Type="http://schemas.openxmlformats.org/officeDocument/2006/relationships/image" Target="../media/image28.png"/><Relationship Id="rId12" Type="http://schemas.openxmlformats.org/officeDocument/2006/relationships/image" Target="../media/image23.wmf"/><Relationship Id="rId17" Type="http://schemas.openxmlformats.org/officeDocument/2006/relationships/oleObject" Target="../embeddings/oleObject3.bin"/><Relationship Id="rId25" Type="http://schemas.openxmlformats.org/officeDocument/2006/relationships/oleObject" Target="../embeddings/oleObject5.bin"/><Relationship Id="rId2" Type="http://schemas.openxmlformats.org/officeDocument/2006/relationships/image" Target="../media/image21.jpeg"/><Relationship Id="rId16" Type="http://schemas.openxmlformats.org/officeDocument/2006/relationships/image" Target="../media/image25.wmf"/><Relationship Id="rId20" Type="http://schemas.openxmlformats.org/officeDocument/2006/relationships/image" Target="../media/image26.wmf"/><Relationship Id="rId1" Type="http://schemas.openxmlformats.org/officeDocument/2006/relationships/slideLayout" Target="../slideLayouts/slideLayout12.xml"/><Relationship Id="rId11" Type="http://schemas.openxmlformats.org/officeDocument/2006/relationships/oleObject" Target="../embeddings/oleObject110.bin"/><Relationship Id="rId24" Type="http://schemas.openxmlformats.org/officeDocument/2006/relationships/image" Target="../media/image27.wmf"/><Relationship Id="rId5" Type="http://schemas.openxmlformats.org/officeDocument/2006/relationships/image" Target="../media/image20.png"/><Relationship Id="rId15" Type="http://schemas.openxmlformats.org/officeDocument/2006/relationships/oleObject" Target="../embeddings/oleObject210.bin"/><Relationship Id="rId23" Type="http://schemas.openxmlformats.org/officeDocument/2006/relationships/oleObject" Target="../embeddings/oleObject410.bin"/><Relationship Id="rId28" Type="http://schemas.openxmlformats.org/officeDocument/2006/relationships/image" Target="../media/image28.wmf"/><Relationship Id="rId10" Type="http://schemas.openxmlformats.org/officeDocument/2006/relationships/image" Target="../media/image23.wmf"/><Relationship Id="rId19" Type="http://schemas.openxmlformats.org/officeDocument/2006/relationships/oleObject" Target="../embeddings/oleObject310.bin"/><Relationship Id="rId4" Type="http://schemas.openxmlformats.org/officeDocument/2006/relationships/image" Target="../media/image22.png"/><Relationship Id="rId9" Type="http://schemas.openxmlformats.org/officeDocument/2006/relationships/oleObject" Target="../embeddings/oleObject1.bin"/><Relationship Id="rId14" Type="http://schemas.openxmlformats.org/officeDocument/2006/relationships/image" Target="../media/image25.wmf"/><Relationship Id="rId22" Type="http://schemas.openxmlformats.org/officeDocument/2006/relationships/image" Target="../media/image27.wmf"/><Relationship Id="rId27"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wmf"/><Relationship Id="rId18" Type="http://schemas.openxmlformats.org/officeDocument/2006/relationships/oleObject" Target="../embeddings/oleObject12.bin"/><Relationship Id="rId3" Type="http://schemas.openxmlformats.org/officeDocument/2006/relationships/image" Target="../media/image31.png"/><Relationship Id="rId7" Type="http://schemas.openxmlformats.org/officeDocument/2006/relationships/image" Target="../media/image30.wmf"/><Relationship Id="rId12" Type="http://schemas.openxmlformats.org/officeDocument/2006/relationships/oleObject" Target="../embeddings/oleObject9.bin"/><Relationship Id="rId17" Type="http://schemas.openxmlformats.org/officeDocument/2006/relationships/image" Target="../media/image32.wmf"/><Relationship Id="rId16" Type="http://schemas.openxmlformats.org/officeDocument/2006/relationships/oleObject" Target="../embeddings/oleObject11.bin"/><Relationship Id="rId1" Type="http://schemas.openxmlformats.org/officeDocument/2006/relationships/slideLayout" Target="../slideLayouts/slideLayout1.xml"/><Relationship Id="rId6" Type="http://schemas.openxmlformats.org/officeDocument/2006/relationships/oleObject" Target="../embeddings/oleObject7.bin"/><Relationship Id="rId11" Type="http://schemas.openxmlformats.org/officeDocument/2006/relationships/image" Target="../media/image33.png"/><Relationship Id="rId5" Type="http://schemas.openxmlformats.org/officeDocument/2006/relationships/image" Target="../media/image29.wmf"/><Relationship Id="rId15" Type="http://schemas.openxmlformats.org/officeDocument/2006/relationships/image" Target="../media/image26.wmf"/><Relationship Id="rId10" Type="http://schemas.openxmlformats.org/officeDocument/2006/relationships/image" Target="../media/image31.wmf"/><Relationship Id="rId19" Type="http://schemas.openxmlformats.org/officeDocument/2006/relationships/image" Target="../media/image28.wmf"/><Relationship Id="rId4" Type="http://schemas.openxmlformats.org/officeDocument/2006/relationships/oleObject" Target="../embeddings/oleObject6.bin"/><Relationship Id="rId9" Type="http://schemas.openxmlformats.org/officeDocument/2006/relationships/oleObject" Target="../embeddings/oleObject8.bin"/><Relationship Id="rId14" Type="http://schemas.openxmlformats.org/officeDocument/2006/relationships/oleObject" Target="../embeddings/oleObject10.bin"/></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38.wmf"/><Relationship Id="rId1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35.wmf"/><Relationship Id="rId12" Type="http://schemas.openxmlformats.org/officeDocument/2006/relationships/oleObject" Target="../embeddings/oleObject16.bin"/><Relationship Id="rId20" Type="http://schemas.openxmlformats.org/officeDocument/2006/relationships/image" Target="../media/image40.wmf"/><Relationship Id="rId1" Type="http://schemas.openxmlformats.org/officeDocument/2006/relationships/slideLayout" Target="../slideLayouts/slideLayout13.xml"/><Relationship Id="rId6" Type="http://schemas.openxmlformats.org/officeDocument/2006/relationships/oleObject" Target="../embeddings/oleObject13.bin"/><Relationship Id="rId11" Type="http://schemas.openxmlformats.org/officeDocument/2006/relationships/image" Target="../media/image37.wmf"/><Relationship Id="rId5" Type="http://schemas.openxmlformats.org/officeDocument/2006/relationships/image" Target="../media/image43.png"/><Relationship Id="rId15" Type="http://schemas.openxmlformats.org/officeDocument/2006/relationships/image" Target="../media/image39.wmf"/><Relationship Id="rId10" Type="http://schemas.openxmlformats.org/officeDocument/2006/relationships/oleObject" Target="../embeddings/oleObject15.bin"/><Relationship Id="rId19" Type="http://schemas.openxmlformats.org/officeDocument/2006/relationships/oleObject" Target="../embeddings/oleObject18.bin"/><Relationship Id="rId4" Type="http://schemas.openxmlformats.org/officeDocument/2006/relationships/image" Target="../media/image420.png"/><Relationship Id="rId9" Type="http://schemas.openxmlformats.org/officeDocument/2006/relationships/image" Target="../media/image36.wmf"/><Relationship Id="rId14"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4.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60970" y="2140"/>
            <a:ext cx="9331029" cy="685585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17" y="2674198"/>
            <a:ext cx="3096013" cy="418380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370">
            <a:off x="2544793" y="1322657"/>
            <a:ext cx="632357" cy="756079"/>
          </a:xfrm>
          <a:prstGeom prst="rect">
            <a:avLst/>
          </a:prstGeom>
        </p:spPr>
      </p:pic>
      <p:sp>
        <p:nvSpPr>
          <p:cNvPr id="8" name="Rectangle: Rounded Corners 7">
            <a:extLst>
              <a:ext uri="{FF2B5EF4-FFF2-40B4-BE49-F238E27FC236}">
                <a16:creationId xmlns:a16="http://schemas.microsoft.com/office/drawing/2014/main" id="{523B85F6-ABF4-41E8-874C-AF8A5A0BF7E4}"/>
              </a:ext>
            </a:extLst>
          </p:cNvPr>
          <p:cNvSpPr/>
          <p:nvPr/>
        </p:nvSpPr>
        <p:spPr>
          <a:xfrm>
            <a:off x="3280512" y="426635"/>
            <a:ext cx="2461263" cy="474089"/>
          </a:xfrm>
          <a:prstGeom prst="roundRect">
            <a:avLst/>
          </a:prstGeom>
          <a:solidFill>
            <a:srgbClr val="97E3FF"/>
          </a:solidFill>
          <a:ln>
            <a:solidFill>
              <a:srgbClr val="97E3FF"/>
            </a:solidFill>
          </a:ln>
          <a:effectLst>
            <a:outerShdw blurRad="57785" dist="33020" dir="3180000" algn="ctr">
              <a:srgbClr val="000000">
                <a:alpha val="30000"/>
              </a:srgbClr>
            </a:outerShdw>
            <a:softEdge rad="12700"/>
          </a:effectLst>
          <a:scene3d>
            <a:camera prst="orthographicFront">
              <a:rot lat="0" lon="0" rev="0"/>
            </a:camera>
            <a:lightRig rig="brightRoom" dir="t">
              <a:rot lat="0" lon="0" rev="600000"/>
            </a:lightRig>
          </a:scene3d>
          <a:sp3d prstMaterial="metal">
            <a:bevelT w="38100" h="571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200" b="1" kern="1200" dirty="0">
                <a:effectLst/>
                <a:latin typeface="Times New Roman" panose="02020603050405020304" pitchFamily="18" charset="0"/>
                <a:ea typeface="Arial" panose="020B0604020202020204" pitchFamily="34"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0057DD4B-D51A-4238-A96B-505D94BD57A9}"/>
              </a:ext>
            </a:extLst>
          </p:cNvPr>
          <p:cNvSpPr/>
          <p:nvPr/>
        </p:nvSpPr>
        <p:spPr>
          <a:xfrm>
            <a:off x="3280511" y="3619406"/>
            <a:ext cx="2461263" cy="536233"/>
          </a:xfrm>
          <a:prstGeom prst="roundRect">
            <a:avLst/>
          </a:prstGeom>
          <a:solidFill>
            <a:srgbClr val="99E4FF"/>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FF0000"/>
                </a:solidFill>
                <a:effectLst/>
                <a:latin typeface="Times New Roman" panose="02020603050405020304" pitchFamily="18" charset="0"/>
                <a:ea typeface="Arial" panose="020B0604020202020204" pitchFamily="34" charset="0"/>
              </a:rPr>
              <a:t>2. </a:t>
            </a:r>
            <a:r>
              <a:rPr lang="en-US" sz="3200" b="1" kern="1200" dirty="0" err="1">
                <a:solidFill>
                  <a:srgbClr val="FF0000"/>
                </a:solidFill>
                <a:effectLst/>
                <a:latin typeface="Times New Roman" panose="02020603050405020304" pitchFamily="18" charset="0"/>
                <a:ea typeface="Arial" panose="020B0604020202020204" pitchFamily="34" charset="0"/>
              </a:rPr>
              <a:t>Học</a:t>
            </a:r>
            <a:r>
              <a:rPr lang="en-US" sz="3200" b="1" kern="1200" dirty="0">
                <a:solidFill>
                  <a:srgbClr val="FF0000"/>
                </a:solidFill>
                <a:effectLst/>
                <a:latin typeface="Times New Roman" panose="02020603050405020304" pitchFamily="18" charset="0"/>
                <a:ea typeface="Arial" panose="020B0604020202020204" pitchFamily="34" charset="0"/>
              </a:rPr>
              <a:t> </a:t>
            </a:r>
            <a:r>
              <a:rPr lang="en-US" sz="3200" b="1" kern="1200" dirty="0" err="1">
                <a:solidFill>
                  <a:srgbClr val="FF0000"/>
                </a:solidFill>
                <a:effectLst/>
                <a:latin typeface="Times New Roman" panose="02020603050405020304" pitchFamily="18" charset="0"/>
                <a:ea typeface="Arial" panose="020B0604020202020204" pitchFamily="34" charset="0"/>
              </a:rPr>
              <a:t>sinh</a:t>
            </a:r>
            <a:r>
              <a:rPr lang="en-US" sz="3200" b="1" kern="1200" dirty="0">
                <a:solidFill>
                  <a:srgbClr val="FF0000"/>
                </a:solidFill>
                <a:effectLst/>
                <a:latin typeface="Times New Roman" panose="02020603050405020304" pitchFamily="18" charset="0"/>
                <a:ea typeface="Arial" panose="020B0604020202020204" pitchFamily="34" charset="0"/>
              </a:rPr>
              <a:t>:</a:t>
            </a:r>
            <a:r>
              <a:rPr lang="en-US" sz="3200" b="1" kern="1200" dirty="0">
                <a:effectLst/>
                <a:latin typeface="Times New Roman" panose="02020603050405020304" pitchFamily="18" charset="0"/>
                <a:ea typeface="Arial" panose="020B0604020202020204" pitchFamily="34" charset="0"/>
              </a:rPr>
              <a:t> </a:t>
            </a:r>
          </a:p>
        </p:txBody>
      </p:sp>
      <p:sp>
        <p:nvSpPr>
          <p:cNvPr id="10" name="Freeform: Shape 9">
            <a:extLst>
              <a:ext uri="{FF2B5EF4-FFF2-40B4-BE49-F238E27FC236}">
                <a16:creationId xmlns:a16="http://schemas.microsoft.com/office/drawing/2014/main" id="{3D9477B0-9C4D-433D-B526-13803E609D39}"/>
              </a:ext>
            </a:extLst>
          </p:cNvPr>
          <p:cNvSpPr/>
          <p:nvPr/>
        </p:nvSpPr>
        <p:spPr>
          <a:xfrm>
            <a:off x="5741774" y="885628"/>
            <a:ext cx="5410858" cy="2167466"/>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00FFFF">
              <a:alpha val="52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SGK,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dạy</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máy</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kern="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38D6A3B-D4FA-4A01-AF00-3B4594570A66}"/>
              </a:ext>
            </a:extLst>
          </p:cNvPr>
          <p:cNvSpPr/>
          <p:nvPr/>
        </p:nvSpPr>
        <p:spPr>
          <a:xfrm>
            <a:off x="5741773" y="4051352"/>
            <a:ext cx="5410857" cy="1921019"/>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FF66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400" b="1" kern="1200" dirty="0">
                <a:solidFill>
                  <a:srgbClr val="002060"/>
                </a:solidFill>
                <a:effectLst/>
                <a:latin typeface="Times New Roman" panose="02020603050405020304" pitchFamily="18" charset="0"/>
                <a:ea typeface="Arial" panose="020B0604020202020204" pitchFamily="34" charset="0"/>
              </a:rPr>
              <a:t>SGK, </a:t>
            </a:r>
            <a:r>
              <a:rPr lang="en-US" sz="2400" b="1" kern="1200" dirty="0" err="1">
                <a:solidFill>
                  <a:srgbClr val="002060"/>
                </a:solidFill>
                <a:effectLst/>
                <a:latin typeface="Times New Roman" panose="02020603050405020304" pitchFamily="18" charset="0"/>
                <a:ea typeface="Arial" panose="020B0604020202020204" pitchFamily="34" charset="0"/>
              </a:rPr>
              <a:t>bảng</a:t>
            </a:r>
            <a:r>
              <a:rPr lang="en-US" sz="2400" b="1" kern="1200" dirty="0">
                <a:solidFill>
                  <a:srgbClr val="002060"/>
                </a:solidFill>
                <a:effectLst/>
                <a:latin typeface="Times New Roman" panose="02020603050405020304" pitchFamily="18" charset="0"/>
                <a:ea typeface="Arial" panose="020B0604020202020204" pitchFamily="34" charset="0"/>
              </a:rPr>
              <a:t> </a:t>
            </a:r>
            <a:r>
              <a:rPr lang="en-US" sz="2400" b="1" kern="1200" dirty="0" err="1">
                <a:solidFill>
                  <a:srgbClr val="002060"/>
                </a:solidFill>
                <a:effectLst/>
                <a:latin typeface="Times New Roman" panose="02020603050405020304" pitchFamily="18" charset="0"/>
                <a:ea typeface="Arial" panose="020B0604020202020204" pitchFamily="34" charset="0"/>
              </a:rPr>
              <a:t>nhóm</a:t>
            </a:r>
            <a:r>
              <a:rPr lang="en-US" sz="2400" b="1" kern="1200" dirty="0">
                <a:solidFill>
                  <a:srgbClr val="002060"/>
                </a:solidFill>
                <a:effectLst/>
                <a:latin typeface="Times New Roman" panose="02020603050405020304" pitchFamily="18" charset="0"/>
                <a:ea typeface="Arial" panose="020B0604020202020204" pitchFamily="34" charset="0"/>
              </a:rPr>
              <a:t>.</a:t>
            </a:r>
            <a:endParaRPr lang="en-US" sz="2400" b="1" kern="1200" dirty="0">
              <a:solidFill>
                <a:srgbClr val="002060"/>
              </a:solidFill>
            </a:endParaRPr>
          </a:p>
        </p:txBody>
      </p:sp>
      <p:pic>
        <p:nvPicPr>
          <p:cNvPr id="12" name="图片 2">
            <a:extLst>
              <a:ext uri="{FF2B5EF4-FFF2-40B4-BE49-F238E27FC236}">
                <a16:creationId xmlns:a16="http://schemas.microsoft.com/office/drawing/2014/main" id="{A53E50DA-B258-4159-921F-B5DB73991D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796" b="48378"/>
          <a:stretch>
            <a:fillRect/>
          </a:stretch>
        </p:blipFill>
        <p:spPr>
          <a:xfrm>
            <a:off x="3166722" y="5439505"/>
            <a:ext cx="3014123" cy="1091525"/>
          </a:xfrm>
          <a:prstGeom prst="rect">
            <a:avLst/>
          </a:prstGeom>
        </p:spPr>
      </p:pic>
      <p:sp>
        <p:nvSpPr>
          <p:cNvPr id="13" name="文本框 11">
            <a:extLst>
              <a:ext uri="{FF2B5EF4-FFF2-40B4-BE49-F238E27FC236}">
                <a16:creationId xmlns:a16="http://schemas.microsoft.com/office/drawing/2014/main" id="{E66F7EBD-A76D-494D-9120-ADA5B4533813}"/>
              </a:ext>
            </a:extLst>
          </p:cNvPr>
          <p:cNvSpPr txBox="1"/>
          <p:nvPr/>
        </p:nvSpPr>
        <p:spPr>
          <a:xfrm rot="19383891" flipH="1">
            <a:off x="-487411" y="446848"/>
            <a:ext cx="3022429" cy="707886"/>
          </a:xfrm>
          <a:prstGeom prst="rect">
            <a:avLst/>
          </a:prstGeom>
          <a:noFill/>
        </p:spPr>
        <p:txBody>
          <a:bodyPr wrap="square" rtlCol="0">
            <a:spAutoFit/>
          </a:bodyPr>
          <a:lstStyle/>
          <a:p>
            <a:pPr algn="ctr"/>
            <a:r>
              <a:rPr lang="en-US" altLang="zh-CN" sz="4000" b="1"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Chuẩn</a:t>
            </a:r>
            <a:r>
              <a:rPr lang="en-US" altLang="zh-CN" sz="4000"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altLang="zh-CN" sz="4000" b="1"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bị</a:t>
            </a:r>
            <a:endParaRPr lang="zh-CN" altLang="en-US" sz="4000"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1EB85B2-166B-43F5-BDD9-16E704C688AD}"/>
              </a:ext>
            </a:extLst>
          </p:cNvPr>
          <p:cNvCxnSpPr>
            <a:cxnSpLocks/>
          </p:cNvCxnSpPr>
          <p:nvPr/>
        </p:nvCxnSpPr>
        <p:spPr>
          <a:xfrm flipH="1">
            <a:off x="29109" y="0"/>
            <a:ext cx="2751918" cy="2094184"/>
          </a:xfrm>
          <a:prstGeom prst="line">
            <a:avLst/>
          </a:prstGeom>
          <a:ln w="139700" cmpd="tri">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DBF56-2AD7-4C1C-983C-7939DE8D3FFD}"/>
              </a:ext>
            </a:extLst>
          </p:cNvPr>
          <p:cNvCxnSpPr>
            <a:cxnSpLocks/>
          </p:cNvCxnSpPr>
          <p:nvPr/>
        </p:nvCxnSpPr>
        <p:spPr>
          <a:xfrm flipH="1">
            <a:off x="464151" y="432688"/>
            <a:ext cx="2100956" cy="1598808"/>
          </a:xfrm>
          <a:prstGeom prst="line">
            <a:avLst/>
          </a:prstGeom>
          <a:ln w="139700" cmpd="tri">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75149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2"/>
              <p:cNvSpPr txBox="1">
                <a:spLocks noChangeArrowheads="1"/>
              </p:cNvSpPr>
              <p:nvPr/>
            </p:nvSpPr>
            <p:spPr bwMode="auto">
              <a:xfrm>
                <a:off x="1461976" y="1534384"/>
                <a:ext cx="330814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spcBef>
                    <a:spcPct val="50000"/>
                  </a:spcBef>
                  <a:buFontTx/>
                  <a:buAutoNum type="alphaLcParenR"/>
                </a:pPr>
                <a14:m>
                  <m:oMath xmlns:m="http://schemas.openxmlformats.org/officeDocument/2006/math">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5 = 0</m:t>
                    </m:r>
                  </m:oMath>
                </a14:m>
                <a:endParaRPr lang="en-US" sz="2800" dirty="0">
                  <a:latin typeface="Times New Roman" pitchFamily="18" charset="0"/>
                </a:endParaRPr>
              </a:p>
            </p:txBody>
          </p:sp>
        </mc:Choice>
        <mc:Fallback xmlns="">
          <p:sp>
            <p:nvSpPr>
              <p:cNvPr id="4" name="Text Box 2"/>
              <p:cNvSpPr txBox="1">
                <a:spLocks noRot="1" noChangeAspect="1" noMove="1" noResize="1" noEditPoints="1" noAdjustHandles="1" noChangeArrowheads="1" noChangeShapeType="1" noTextEdit="1"/>
              </p:cNvSpPr>
              <p:nvPr/>
            </p:nvSpPr>
            <p:spPr bwMode="auto">
              <a:xfrm>
                <a:off x="1461976" y="1534384"/>
                <a:ext cx="3308144" cy="523220"/>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 Box 3"/>
              <p:cNvSpPr txBox="1">
                <a:spLocks noChangeArrowheads="1"/>
              </p:cNvSpPr>
              <p:nvPr/>
            </p:nvSpPr>
            <p:spPr bwMode="auto">
              <a:xfrm>
                <a:off x="1376106" y="2107381"/>
                <a:ext cx="5408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𝑏</m:t>
                      </m:r>
                      <m:r>
                        <a:rPr lang="en-US" sz="2800" b="0" i="1" dirty="0" smtClean="0">
                          <a:latin typeface="Cambria Math" panose="02040503050406030204" pitchFamily="18" charset="0"/>
                        </a:rPr>
                        <m:t>) </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+ 2</m:t>
                      </m:r>
                      <m:r>
                        <a:rPr lang="en-US" sz="2800" b="0" i="1" dirty="0">
                          <a:latin typeface="Cambria Math" panose="02040503050406030204" pitchFamily="18" charset="0"/>
                        </a:rPr>
                        <m:t>𝑥</m:t>
                      </m:r>
                      <m:r>
                        <a:rPr lang="en-US" sz="2800" b="0" i="1" baseline="30000" dirty="0">
                          <a:latin typeface="Cambria Math" panose="02040503050406030204" pitchFamily="18" charset="0"/>
                        </a:rPr>
                        <m:t>3</m:t>
                      </m:r>
                      <m:r>
                        <a:rPr lang="en-US" sz="2800" b="0" i="1" dirty="0">
                          <a:latin typeface="Cambria Math" panose="02040503050406030204" pitchFamily="18" charset="0"/>
                        </a:rPr>
                        <m:t> – 3</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m:t>
                      </m:r>
                      <m:r>
                        <a:rPr lang="en-US" sz="2800" b="0" i="1" dirty="0">
                          <a:latin typeface="Cambria Math" panose="02040503050406030204" pitchFamily="18" charset="0"/>
                        </a:rPr>
                        <m:t>𝑥</m:t>
                      </m:r>
                      <m:r>
                        <a:rPr lang="en-US" sz="2800" b="0" i="1" dirty="0">
                          <a:latin typeface="Cambria Math" panose="02040503050406030204" pitchFamily="18" charset="0"/>
                        </a:rPr>
                        <m:t> – 5 = 0</m:t>
                      </m:r>
                    </m:oMath>
                  </m:oMathPara>
                </a14:m>
                <a:endParaRPr lang="en-US" sz="2800" dirty="0">
                  <a:latin typeface="Times New Roman" pitchFamily="18" charset="0"/>
                </a:endParaRPr>
              </a:p>
            </p:txBody>
          </p:sp>
        </mc:Choice>
        <mc:Fallback xmlns="">
          <p:sp>
            <p:nvSpPr>
              <p:cNvPr id="5" name="Text Box 3"/>
              <p:cNvSpPr txBox="1">
                <a:spLocks noRot="1" noChangeAspect="1" noMove="1" noResize="1" noEditPoints="1" noAdjustHandles="1" noChangeArrowheads="1" noChangeShapeType="1" noTextEdit="1"/>
              </p:cNvSpPr>
              <p:nvPr/>
            </p:nvSpPr>
            <p:spPr bwMode="auto">
              <a:xfrm>
                <a:off x="1376106" y="2107381"/>
                <a:ext cx="5408741" cy="523220"/>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 Box 4"/>
              <p:cNvSpPr txBox="1">
                <a:spLocks noChangeArrowheads="1"/>
              </p:cNvSpPr>
              <p:nvPr/>
            </p:nvSpPr>
            <p:spPr bwMode="auto">
              <a:xfrm>
                <a:off x="1318102" y="2744680"/>
                <a:ext cx="57150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𝑐</m:t>
                      </m:r>
                      <m:r>
                        <a:rPr lang="en-US" sz="2800" b="0" i="1" dirty="0" smtClean="0">
                          <a:latin typeface="Cambria Math" panose="02040503050406030204" pitchFamily="18" charset="0"/>
                        </a:rPr>
                        <m:t>) 3</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+ 4</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+1= 0</m:t>
                      </m:r>
                    </m:oMath>
                  </m:oMathPara>
                </a14:m>
                <a:endParaRPr lang="en-US" sz="2800" dirty="0">
                  <a:latin typeface="Times New Roman" pitchFamily="18" charset="0"/>
                </a:endParaRPr>
              </a:p>
            </p:txBody>
          </p:sp>
        </mc:Choice>
        <mc:Fallback xmlns="">
          <p:sp>
            <p:nvSpPr>
              <p:cNvPr id="6" name="Text Box 4"/>
              <p:cNvSpPr txBox="1">
                <a:spLocks noRot="1" noChangeAspect="1" noMove="1" noResize="1" noEditPoints="1" noAdjustHandles="1" noChangeArrowheads="1" noChangeShapeType="1" noTextEdit="1"/>
              </p:cNvSpPr>
              <p:nvPr/>
            </p:nvSpPr>
            <p:spPr bwMode="auto">
              <a:xfrm>
                <a:off x="1318102" y="2744680"/>
                <a:ext cx="5715000" cy="523220"/>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 Box 5"/>
              <p:cNvSpPr txBox="1">
                <a:spLocks noChangeArrowheads="1"/>
              </p:cNvSpPr>
              <p:nvPr/>
            </p:nvSpPr>
            <p:spPr bwMode="auto">
              <a:xfrm>
                <a:off x="7255304" y="1473887"/>
                <a:ext cx="40386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𝑑</m:t>
                      </m:r>
                      <m:r>
                        <a:rPr lang="en-US" sz="2800" b="0" i="1" dirty="0" smtClean="0">
                          <a:latin typeface="Cambria Math" panose="02040503050406030204" pitchFamily="18" charset="0"/>
                        </a:rPr>
                        <m:t>) </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16 = 0</m:t>
                      </m:r>
                    </m:oMath>
                  </m:oMathPara>
                </a14:m>
                <a:endParaRPr lang="en-US" sz="2800" dirty="0">
                  <a:latin typeface="Times New Roman" pitchFamily="18" charset="0"/>
                </a:endParaRPr>
              </a:p>
            </p:txBody>
          </p:sp>
        </mc:Choice>
        <mc:Fallback xmlns="">
          <p:sp>
            <p:nvSpPr>
              <p:cNvPr id="7" name="Text Box 5"/>
              <p:cNvSpPr txBox="1">
                <a:spLocks noRot="1" noChangeAspect="1" noMove="1" noResize="1" noEditPoints="1" noAdjustHandles="1" noChangeArrowheads="1" noChangeShapeType="1" noTextEdit="1"/>
              </p:cNvSpPr>
              <p:nvPr/>
            </p:nvSpPr>
            <p:spPr bwMode="auto">
              <a:xfrm>
                <a:off x="7255304" y="1473887"/>
                <a:ext cx="4038600"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8" name="WordArt 6"/>
          <p:cNvSpPr>
            <a:spLocks noChangeArrowheads="1" noChangeShapeType="1" noTextEdit="1"/>
          </p:cNvSpPr>
          <p:nvPr/>
        </p:nvSpPr>
        <p:spPr bwMode="auto">
          <a:xfrm>
            <a:off x="596098" y="658260"/>
            <a:ext cx="372134" cy="2667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a:t>
            </a:r>
          </a:p>
        </p:txBody>
      </p:sp>
      <mc:AlternateContent xmlns:mc="http://schemas.openxmlformats.org/markup-compatibility/2006" xmlns:a14="http://schemas.microsoft.com/office/drawing/2010/main">
        <mc:Choice Requires="a14">
          <p:sp>
            <p:nvSpPr>
              <p:cNvPr id="9" name="Text Box 7"/>
              <p:cNvSpPr txBox="1">
                <a:spLocks noChangeArrowheads="1"/>
              </p:cNvSpPr>
              <p:nvPr/>
            </p:nvSpPr>
            <p:spPr bwMode="auto">
              <a:xfrm>
                <a:off x="7254240" y="2724588"/>
                <a:ext cx="37338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𝑓</m:t>
                      </m:r>
                      <m:r>
                        <a:rPr lang="en-US" sz="2800" b="0" i="1" dirty="0" smtClean="0">
                          <a:latin typeface="Cambria Math" panose="02040503050406030204" pitchFamily="18" charset="0"/>
                        </a:rPr>
                        <m:t>) 5</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0</m:t>
                      </m:r>
                    </m:oMath>
                  </m:oMathPara>
                </a14:m>
                <a:endParaRPr lang="en-US" sz="2800" dirty="0">
                  <a:latin typeface="Times New Roman" pitchFamily="18" charset="0"/>
                </a:endParaRPr>
              </a:p>
            </p:txBody>
          </p:sp>
        </mc:Choice>
        <mc:Fallback xmlns="">
          <p:sp>
            <p:nvSpPr>
              <p:cNvPr id="9" name="Text Box 7"/>
              <p:cNvSpPr txBox="1">
                <a:spLocks noRot="1" noChangeAspect="1" noMove="1" noResize="1" noEditPoints="1" noAdjustHandles="1" noChangeArrowheads="1" noChangeShapeType="1" noTextEdit="1"/>
              </p:cNvSpPr>
              <p:nvPr/>
            </p:nvSpPr>
            <p:spPr bwMode="auto">
              <a:xfrm>
                <a:off x="7254240" y="2724588"/>
                <a:ext cx="3733800" cy="523220"/>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 Box 8"/>
              <p:cNvSpPr txBox="1">
                <a:spLocks noChangeArrowheads="1"/>
              </p:cNvSpPr>
              <p:nvPr/>
            </p:nvSpPr>
            <p:spPr bwMode="auto">
              <a:xfrm>
                <a:off x="7254240" y="2062191"/>
                <a:ext cx="403966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𝑒</m:t>
                      </m:r>
                      <m:r>
                        <a:rPr lang="en-US" sz="2800" b="0" i="1" dirty="0" smtClean="0">
                          <a:latin typeface="Cambria Math" panose="02040503050406030204" pitchFamily="18" charset="0"/>
                        </a:rPr>
                        <m:t>) 0</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4 </m:t>
                      </m:r>
                      <m:r>
                        <a:rPr lang="en-US" sz="2800" b="0" i="1" dirty="0">
                          <a:latin typeface="Cambria Math" panose="02040503050406030204" pitchFamily="18" charset="0"/>
                        </a:rPr>
                        <m:t>+</m:t>
                      </m:r>
                      <m:r>
                        <a:rPr lang="en-US" sz="2800" b="0" i="1" baseline="30000" dirty="0">
                          <a:latin typeface="Cambria Math" panose="02040503050406030204" pitchFamily="18" charset="0"/>
                        </a:rPr>
                        <m:t> </m:t>
                      </m:r>
                      <m:r>
                        <a:rPr lang="en-US" sz="2800" b="0" i="1" dirty="0">
                          <a:latin typeface="Cambria Math" panose="02040503050406030204" pitchFamily="18" charset="0"/>
                        </a:rPr>
                        <m:t>2</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+ 3 = 0</m:t>
                      </m:r>
                    </m:oMath>
                  </m:oMathPara>
                </a14:m>
                <a:endParaRPr lang="en-US" sz="2800" dirty="0">
                  <a:latin typeface="Times New Roman" pitchFamily="18" charset="0"/>
                </a:endParaRPr>
              </a:p>
            </p:txBody>
          </p:sp>
        </mc:Choice>
        <mc:Fallback xmlns="">
          <p:sp>
            <p:nvSpPr>
              <p:cNvPr id="10" name="Text Box 8"/>
              <p:cNvSpPr txBox="1">
                <a:spLocks noRot="1" noChangeAspect="1" noMove="1" noResize="1" noEditPoints="1" noAdjustHandles="1" noChangeArrowheads="1" noChangeShapeType="1" noTextEdit="1"/>
              </p:cNvSpPr>
              <p:nvPr/>
            </p:nvSpPr>
            <p:spPr bwMode="auto">
              <a:xfrm>
                <a:off x="7254240" y="2062191"/>
                <a:ext cx="4039664" cy="523220"/>
              </a:xfrm>
              <a:prstGeom prst="rect">
                <a:avLst/>
              </a:prstGeom>
              <a:blipFill>
                <a:blip r:embed="rId1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1" name="Text Box 9"/>
          <p:cNvSpPr txBox="1">
            <a:spLocks noChangeArrowheads="1"/>
          </p:cNvSpPr>
          <p:nvPr/>
        </p:nvSpPr>
        <p:spPr bwMode="auto">
          <a:xfrm>
            <a:off x="2446020" y="3705633"/>
            <a:ext cx="4648200" cy="954107"/>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endParaRPr lang="en-US" sz="2800" dirty="0">
              <a:solidFill>
                <a:srgbClr val="0033CC"/>
              </a:solidFill>
              <a:latin typeface="Times New Roman" pitchFamily="18" charset="0"/>
            </a:endParaRPr>
          </a:p>
        </p:txBody>
      </p:sp>
      <p:sp>
        <p:nvSpPr>
          <p:cNvPr id="12" name="Text Box 10"/>
          <p:cNvSpPr txBox="1">
            <a:spLocks noChangeArrowheads="1"/>
          </p:cNvSpPr>
          <p:nvPr/>
        </p:nvSpPr>
        <p:spPr bwMode="auto">
          <a:xfrm>
            <a:off x="7094220" y="3700871"/>
            <a:ext cx="4495800" cy="954107"/>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không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phải</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p>
        </p:txBody>
      </p:sp>
      <p:sp>
        <p:nvSpPr>
          <p:cNvPr id="13" name="Line 11"/>
          <p:cNvSpPr>
            <a:spLocks noChangeShapeType="1"/>
          </p:cNvSpPr>
          <p:nvPr/>
        </p:nvSpPr>
        <p:spPr bwMode="auto">
          <a:xfrm>
            <a:off x="7094220" y="4265544"/>
            <a:ext cx="0" cy="2500312"/>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18" name="Text Box 16"/>
          <p:cNvSpPr txBox="1">
            <a:spLocks noChangeArrowheads="1"/>
          </p:cNvSpPr>
          <p:nvPr/>
        </p:nvSpPr>
        <p:spPr bwMode="auto">
          <a:xfrm>
            <a:off x="97530" y="573064"/>
            <a:ext cx="12004159"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pP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Hãy</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chỉ</a:t>
            </a:r>
            <a:r>
              <a:rPr lang="en-US" sz="2800" dirty="0">
                <a:solidFill>
                  <a:srgbClr val="0033CC"/>
                </a:solidFill>
                <a:latin typeface="Times New Roman" pitchFamily="18" charset="0"/>
              </a:rPr>
              <a:t> ra </a:t>
            </a: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a:t>
            </a:r>
          </a:p>
          <a:p>
            <a:pPr eaLnBrk="1" hangingPunct="1">
              <a:spcBef>
                <a:spcPct val="20000"/>
              </a:spcBef>
            </a:pPr>
            <a:r>
              <a:rPr lang="en-US" sz="2800" dirty="0" err="1">
                <a:solidFill>
                  <a:srgbClr val="0033CC"/>
                </a:solidFill>
                <a:latin typeface="Times New Roman" pitchFamily="18" charset="0"/>
              </a:rPr>
              <a:t>Giải</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 </a:t>
            </a:r>
            <a:r>
              <a:rPr lang="en-US" sz="2800" dirty="0" err="1">
                <a:solidFill>
                  <a:srgbClr val="0033CC"/>
                </a:solidFill>
                <a:latin typeface="Times New Roman" pitchFamily="18" charset="0"/>
              </a:rPr>
              <a:t>và</a:t>
            </a:r>
            <a:r>
              <a:rPr lang="en-US" sz="2800" dirty="0">
                <a:solidFill>
                  <a:srgbClr val="0033CC"/>
                </a:solidFill>
                <a:latin typeface="Times New Roman" pitchFamily="18" charset="0"/>
              </a:rPr>
              <a:t> c.</a:t>
            </a:r>
          </a:p>
        </p:txBody>
      </p:sp>
      <p:pic>
        <p:nvPicPr>
          <p:cNvPr id="20" name="Picture 19" descr="A picture containing toy, doll&#10;&#10;Description automatically generated">
            <a:extLst>
              <a:ext uri="{FF2B5EF4-FFF2-40B4-BE49-F238E27FC236}">
                <a16:creationId xmlns:a16="http://schemas.microsoft.com/office/drawing/2014/main" id="{99FFFC16-ED62-4A03-A2C0-C691CE0B51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90" y="4822396"/>
            <a:ext cx="1797283" cy="1797283"/>
          </a:xfrm>
          <a:prstGeom prst="rect">
            <a:avLst/>
          </a:prstGeom>
        </p:spPr>
      </p:pic>
      <p:sp>
        <p:nvSpPr>
          <p:cNvPr id="23" name="Rectangle 22">
            <a:extLst>
              <a:ext uri="{FF2B5EF4-FFF2-40B4-BE49-F238E27FC236}">
                <a16:creationId xmlns:a16="http://schemas.microsoft.com/office/drawing/2014/main" id="{3187B626-F21D-41DF-BAD7-02EA67E700C8}"/>
              </a:ext>
            </a:extLst>
          </p:cNvPr>
          <p:cNvSpPr/>
          <p:nvPr/>
        </p:nvSpPr>
        <p:spPr>
          <a:xfrm>
            <a:off x="0" y="469828"/>
            <a:ext cx="12101689" cy="6320752"/>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22" name="Text Box 9">
            <a:extLst>
              <a:ext uri="{FF2B5EF4-FFF2-40B4-BE49-F238E27FC236}">
                <a16:creationId xmlns:a16="http://schemas.microsoft.com/office/drawing/2014/main" id="{5126D2A3-2432-4C9D-AAFC-07CDA963823F}"/>
              </a:ext>
            </a:extLst>
          </p:cNvPr>
          <p:cNvSpPr txBox="1">
            <a:spLocks noChangeArrowheads="1"/>
          </p:cNvSpPr>
          <p:nvPr/>
        </p:nvSpPr>
        <p:spPr bwMode="auto">
          <a:xfrm>
            <a:off x="860264" y="21265"/>
            <a:ext cx="4126406" cy="523220"/>
          </a:xfrm>
          <a:prstGeom prst="rect">
            <a:avLst/>
          </a:prstGeom>
          <a:blipFill>
            <a:blip r:embed="rId12"/>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dirty="0">
                <a:solidFill>
                  <a:srgbClr val="0033CC"/>
                </a:solidFill>
                <a:latin typeface="Times New Roman" panose="02020603050405020304" pitchFamily="18" charset="0"/>
              </a:rPr>
              <a:t>PHIẾU HỌC TẬP SỐ 1</a:t>
            </a:r>
          </a:p>
        </p:txBody>
      </p:sp>
      <p:pic>
        <p:nvPicPr>
          <p:cNvPr id="24" name="7 Minute Countdown Timer with Alarm">
            <a:hlinkClick r:id="" action="ppaction://media"/>
            <a:extLst>
              <a:ext uri="{FF2B5EF4-FFF2-40B4-BE49-F238E27FC236}">
                <a16:creationId xmlns:a16="http://schemas.microsoft.com/office/drawing/2014/main" id="{1A1840DD-E78F-473B-9297-24F53BA580F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647807" y="655828"/>
            <a:ext cx="1292194" cy="726859"/>
          </a:xfrm>
          <a:prstGeom prst="rect">
            <a:avLst/>
          </a:prstGeom>
        </p:spPr>
      </p:pic>
    </p:spTree>
    <p:extLst>
      <p:ext uri="{BB962C8B-B14F-4D97-AF65-F5344CB8AC3E}">
        <p14:creationId xmlns:p14="http://schemas.microsoft.com/office/powerpoint/2010/main" val="2233340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39 0.04005 L 0.00026 0.46042 " pathEditMode="relative" rAng="0" ptsTypes="AA">
                                      <p:cBhvr>
                                        <p:cTn id="6" dur="2000" fill="hold"/>
                                        <p:tgtEl>
                                          <p:spTgt spid="4"/>
                                        </p:tgtEl>
                                        <p:attrNameLst>
                                          <p:attrName>ppt_x</p:attrName>
                                          <p:attrName>ppt_y</p:attrName>
                                        </p:attrNameLst>
                                      </p:cBhvr>
                                      <p:rCtr x="26" y="21019"/>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grpId="0" nodeType="clickEffect">
                                  <p:stCondLst>
                                    <p:cond delay="7400"/>
                                  </p:stCondLst>
                                  <p:childTnLst>
                                    <p:animMotion origin="layout" path="M -1.04167E-6 4.07407E-6 L 0.40703 0.38657 " pathEditMode="relative" rAng="0" ptsTypes="AA">
                                      <p:cBhvr>
                                        <p:cTn id="11" dur="1000" fill="hold"/>
                                        <p:tgtEl>
                                          <p:spTgt spid="5"/>
                                        </p:tgtEl>
                                        <p:attrNameLst>
                                          <p:attrName>ppt_x</p:attrName>
                                          <p:attrName>ppt_y</p:attrName>
                                        </p:attrNameLst>
                                      </p:cBhvr>
                                      <p:rCtr x="20352" y="19329"/>
                                    </p:animMotion>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00079 0.03541 L -0.00313 0.46342 " pathEditMode="relative" rAng="0" ptsTypes="AA">
                                      <p:cBhvr>
                                        <p:cTn id="16" dur="250" fill="hold"/>
                                        <p:tgtEl>
                                          <p:spTgt spid="6"/>
                                        </p:tgtEl>
                                        <p:attrNameLst>
                                          <p:attrName>ppt_x</p:attrName>
                                          <p:attrName>ppt_y</p:attrName>
                                        </p:attrNameLst>
                                      </p:cBhvr>
                                      <p:rCtr x="-117" y="21389"/>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5" presetClass="path" presetSubtype="0" accel="50000" decel="50000" fill="hold" grpId="0" nodeType="clickEffect">
                                  <p:stCondLst>
                                    <p:cond delay="0"/>
                                  </p:stCondLst>
                                  <p:childTnLst>
                                    <p:animMotion origin="layout" path="M 2.91667E-6 -3.33333E-6 L -0.38125 0.55255 " pathEditMode="relative" rAng="0" ptsTypes="AA">
                                      <p:cBhvr>
                                        <p:cTn id="21" dur="500" fill="hold"/>
                                        <p:tgtEl>
                                          <p:spTgt spid="7"/>
                                        </p:tgtEl>
                                        <p:attrNameLst>
                                          <p:attrName>ppt_x</p:attrName>
                                          <p:attrName>ppt_y</p:attrName>
                                        </p:attrNameLst>
                                      </p:cBhvr>
                                      <p:rCtr x="-19062" y="27616"/>
                                    </p:animMotion>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2.96296E-6 L 0.00468 0.49676 " pathEditMode="relative" rAng="0" ptsTypes="AA">
                                      <p:cBhvr>
                                        <p:cTn id="26" dur="500" fill="hold"/>
                                        <p:tgtEl>
                                          <p:spTgt spid="10"/>
                                        </p:tgtEl>
                                        <p:attrNameLst>
                                          <p:attrName>ppt_x</p:attrName>
                                          <p:attrName>ppt_y</p:attrName>
                                        </p:attrNameLst>
                                      </p:cBhvr>
                                      <p:rCtr x="234" y="24838"/>
                                    </p:animMotion>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35" presetClass="path" presetSubtype="0" accel="50000" decel="50000" fill="hold" grpId="0" nodeType="clickEffect">
                                  <p:stCondLst>
                                    <p:cond delay="0"/>
                                  </p:stCondLst>
                                  <p:childTnLst>
                                    <p:animMotion origin="layout" path="M 0.06042 0.02871 L -0.40742 0.54098 " pathEditMode="relative" rAng="0" ptsTypes="AA">
                                      <p:cBhvr>
                                        <p:cTn id="31" dur="1000" fill="hold"/>
                                        <p:tgtEl>
                                          <p:spTgt spid="9"/>
                                        </p:tgtEl>
                                        <p:attrNameLst>
                                          <p:attrName>ppt_x</p:attrName>
                                          <p:attrName>ppt_y</p:attrName>
                                        </p:attrNameLst>
                                      </p:cBhvr>
                                      <p:rCtr x="-23398" y="25602"/>
                                    </p:animMotion>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24"/>
                </p:tgtEl>
              </p:cMediaNode>
            </p:video>
          </p:childTnLst>
        </p:cTn>
      </p:par>
    </p:tnLst>
    <p:bldLst>
      <p:bldP spid="4" grpId="0"/>
      <p:bldP spid="5" grpId="0"/>
      <p:bldP spid="6" grpId="0"/>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AutoShape 17" descr="Papyrus">
            <a:extLst>
              <a:ext uri="{FF2B5EF4-FFF2-40B4-BE49-F238E27FC236}">
                <a16:creationId xmlns:a16="http://schemas.microsoft.com/office/drawing/2014/main" id="{58F75637-DE09-4F33-A2F3-08F259308630}"/>
              </a:ext>
            </a:extLst>
          </p:cNvPr>
          <p:cNvSpPr>
            <a:spLocks noChangeArrowheads="1"/>
          </p:cNvSpPr>
          <p:nvPr/>
        </p:nvSpPr>
        <p:spPr bwMode="auto">
          <a:xfrm>
            <a:off x="0" y="60456"/>
            <a:ext cx="5892800" cy="6797544"/>
          </a:xfrm>
          <a:prstGeom prst="roundRect">
            <a:avLst>
              <a:gd name="adj" fmla="val 16667"/>
            </a:avLst>
          </a:prstGeom>
          <a:ln w="762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aphicFrame>
        <p:nvGraphicFramePr>
          <p:cNvPr id="6" name="Object 5">
            <a:extLst>
              <a:ext uri="{FF2B5EF4-FFF2-40B4-BE49-F238E27FC236}">
                <a16:creationId xmlns:a16="http://schemas.microsoft.com/office/drawing/2014/main" id="{A518FC61-6FB7-4009-B1BD-9FBB65371C23}"/>
              </a:ext>
            </a:extLst>
          </p:cNvPr>
          <p:cNvGraphicFramePr>
            <a:graphicFrameLocks noChangeAspect="1"/>
          </p:cNvGraphicFramePr>
          <p:nvPr/>
        </p:nvGraphicFramePr>
        <p:xfrm>
          <a:off x="825500" y="311150"/>
          <a:ext cx="4241800" cy="554503"/>
        </p:xfrm>
        <a:graphic>
          <a:graphicData uri="http://schemas.openxmlformats.org/presentationml/2006/ole">
            <mc:AlternateContent xmlns:mc="http://schemas.openxmlformats.org/markup-compatibility/2006">
              <mc:Choice xmlns:v="urn:schemas-microsoft-com:vml" Requires="v">
                <p:oleObj name="Equation" r:id="rId2" imgW="3695400" imgH="482400" progId="Equation.DSMT4">
                  <p:embed/>
                </p:oleObj>
              </mc:Choice>
              <mc:Fallback>
                <p:oleObj name="Equation" r:id="rId2" imgW="3695400" imgH="482400" progId="Equation.DSMT4">
                  <p:embed/>
                  <p:pic>
                    <p:nvPicPr>
                      <p:cNvPr id="6" name="Object 5">
                        <a:extLst>
                          <a:ext uri="{FF2B5EF4-FFF2-40B4-BE49-F238E27FC236}">
                            <a16:creationId xmlns:a16="http://schemas.microsoft.com/office/drawing/2014/main" id="{A518FC61-6FB7-4009-B1BD-9FBB65371C23}"/>
                          </a:ext>
                        </a:extLst>
                      </p:cNvPr>
                      <p:cNvPicPr/>
                      <p:nvPr/>
                    </p:nvPicPr>
                    <p:blipFill>
                      <a:blip r:embed="rId3"/>
                      <a:stretch>
                        <a:fillRect/>
                      </a:stretch>
                    </p:blipFill>
                    <p:spPr>
                      <a:xfrm>
                        <a:off x="825500" y="311150"/>
                        <a:ext cx="4241800" cy="55450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6973AB2-DB4C-40A5-B33F-8A5B50AB2A9C}"/>
              </a:ext>
            </a:extLst>
          </p:cNvPr>
          <p:cNvSpPr txBox="1"/>
          <p:nvPr/>
        </p:nvSpPr>
        <p:spPr>
          <a:xfrm flipH="1">
            <a:off x="747468" y="978182"/>
            <a:ext cx="730458"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p>
        </p:txBody>
      </p:sp>
      <p:graphicFrame>
        <p:nvGraphicFramePr>
          <p:cNvPr id="8" name="Object 7">
            <a:extLst>
              <a:ext uri="{FF2B5EF4-FFF2-40B4-BE49-F238E27FC236}">
                <a16:creationId xmlns:a16="http://schemas.microsoft.com/office/drawing/2014/main" id="{AF28EF31-D192-4E42-B7CB-25CEE55FEA5C}"/>
              </a:ext>
            </a:extLst>
          </p:cNvPr>
          <p:cNvGraphicFramePr>
            <a:graphicFrameLocks noChangeAspect="1"/>
          </p:cNvGraphicFramePr>
          <p:nvPr/>
        </p:nvGraphicFramePr>
        <p:xfrm>
          <a:off x="1533777" y="986121"/>
          <a:ext cx="1765300" cy="495300"/>
        </p:xfrm>
        <a:graphic>
          <a:graphicData uri="http://schemas.openxmlformats.org/presentationml/2006/ole">
            <mc:AlternateContent xmlns:mc="http://schemas.openxmlformats.org/markup-compatibility/2006">
              <mc:Choice xmlns:v="urn:schemas-microsoft-com:vml" Requires="v">
                <p:oleObj name="Equation" r:id="rId4" imgW="1765080" imgH="495000" progId="Equation.DSMT4">
                  <p:embed/>
                </p:oleObj>
              </mc:Choice>
              <mc:Fallback>
                <p:oleObj name="Equation" r:id="rId4" imgW="1765080" imgH="495000" progId="Equation.DSMT4">
                  <p:embed/>
                  <p:pic>
                    <p:nvPicPr>
                      <p:cNvPr id="8" name="Object 7">
                        <a:extLst>
                          <a:ext uri="{FF2B5EF4-FFF2-40B4-BE49-F238E27FC236}">
                            <a16:creationId xmlns:a16="http://schemas.microsoft.com/office/drawing/2014/main" id="{AF28EF31-D192-4E42-B7CB-25CEE55FEA5C}"/>
                          </a:ext>
                        </a:extLst>
                      </p:cNvPr>
                      <p:cNvPicPr/>
                      <p:nvPr/>
                    </p:nvPicPr>
                    <p:blipFill>
                      <a:blip r:embed="rId5"/>
                      <a:stretch>
                        <a:fillRect/>
                      </a:stretch>
                    </p:blipFill>
                    <p:spPr>
                      <a:xfrm>
                        <a:off x="1533777" y="986121"/>
                        <a:ext cx="1765300" cy="4953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9F91F09-90A6-476D-BED1-56BC5E7ACF83}"/>
              </a:ext>
            </a:extLst>
          </p:cNvPr>
          <p:cNvSpPr txBox="1"/>
          <p:nvPr/>
        </p:nvSpPr>
        <p:spPr>
          <a:xfrm flipH="1">
            <a:off x="123688" y="1353871"/>
            <a:ext cx="5447771"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p>
        </p:txBody>
      </p:sp>
      <p:graphicFrame>
        <p:nvGraphicFramePr>
          <p:cNvPr id="10" name="Object 9">
            <a:extLst>
              <a:ext uri="{FF2B5EF4-FFF2-40B4-BE49-F238E27FC236}">
                <a16:creationId xmlns:a16="http://schemas.microsoft.com/office/drawing/2014/main" id="{8F0B0597-FEA2-4898-BACC-49FF446B79B0}"/>
              </a:ext>
            </a:extLst>
          </p:cNvPr>
          <p:cNvGraphicFramePr>
            <a:graphicFrameLocks noChangeAspect="1"/>
          </p:cNvGraphicFramePr>
          <p:nvPr/>
        </p:nvGraphicFramePr>
        <p:xfrm>
          <a:off x="930275" y="1888780"/>
          <a:ext cx="2971800" cy="495300"/>
        </p:xfrm>
        <a:graphic>
          <a:graphicData uri="http://schemas.openxmlformats.org/presentationml/2006/ole">
            <mc:AlternateContent xmlns:mc="http://schemas.openxmlformats.org/markup-compatibility/2006">
              <mc:Choice xmlns:v="urn:schemas-microsoft-com:vml" Requires="v">
                <p:oleObj name="Equation" r:id="rId6" imgW="2971800" imgH="495000" progId="Equation.DSMT4">
                  <p:embed/>
                </p:oleObj>
              </mc:Choice>
              <mc:Fallback>
                <p:oleObj name="Equation" r:id="rId6" imgW="2971800" imgH="495000" progId="Equation.DSMT4">
                  <p:embed/>
                  <p:pic>
                    <p:nvPicPr>
                      <p:cNvPr id="10" name="Object 9">
                        <a:extLst>
                          <a:ext uri="{FF2B5EF4-FFF2-40B4-BE49-F238E27FC236}">
                            <a16:creationId xmlns:a16="http://schemas.microsoft.com/office/drawing/2014/main" id="{8F0B0597-FEA2-4898-BACC-49FF446B79B0}"/>
                          </a:ext>
                        </a:extLst>
                      </p:cNvPr>
                      <p:cNvPicPr/>
                      <p:nvPr/>
                    </p:nvPicPr>
                    <p:blipFill>
                      <a:blip r:embed="rId7"/>
                      <a:stretch>
                        <a:fillRect/>
                      </a:stretch>
                    </p:blipFill>
                    <p:spPr>
                      <a:xfrm>
                        <a:off x="930275" y="1888780"/>
                        <a:ext cx="2971800" cy="495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9578641-B902-4AB8-9551-9AEDE93E45DE}"/>
                  </a:ext>
                </a:extLst>
              </p:cNvPr>
              <p:cNvSpPr txBox="1"/>
              <p:nvPr/>
            </p:nvSpPr>
            <p:spPr>
              <a:xfrm flipH="1">
                <a:off x="233555" y="2314349"/>
                <a:ext cx="5337904"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Vì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=0</m:t>
                    </m:r>
                  </m:oMath>
                </a14:m>
                <a:r>
                  <a:rPr lang="en-US" sz="2800" dirty="0">
                    <a:latin typeface="Times New Roman" panose="02020603050405020304" pitchFamily="18" charset="0"/>
                    <a:cs typeface="Times New Roman" panose="02020603050405020304" pitchFamily="18" charset="0"/>
                  </a:rPr>
                  <a:t> </a:t>
                </a:r>
              </a:p>
              <a:p>
                <a:pPr algn="l"/>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9578641-B902-4AB8-9551-9AEDE93E45DE}"/>
                  </a:ext>
                </a:extLst>
              </p:cNvPr>
              <p:cNvSpPr txBox="1">
                <a:spLocks noRot="1" noChangeAspect="1" noMove="1" noResize="1" noEditPoints="1" noAdjustHandles="1" noChangeArrowheads="1" noChangeShapeType="1" noTextEdit="1"/>
              </p:cNvSpPr>
              <p:nvPr/>
            </p:nvSpPr>
            <p:spPr>
              <a:xfrm flipH="1">
                <a:off x="233555" y="2314349"/>
                <a:ext cx="5337904" cy="954107"/>
              </a:xfrm>
              <a:prstGeom prst="rect">
                <a:avLst/>
              </a:prstGeom>
              <a:blipFill>
                <a:blip r:embed="rId9"/>
                <a:stretch>
                  <a:fillRect l="-2283" t="-7051" b="-17308"/>
                </a:stretch>
              </a:blipFill>
            </p:spPr>
            <p:txBody>
              <a:bodyPr/>
              <a:lstStyle/>
              <a:p>
                <a:r>
                  <a:rPr lang="vi-VN">
                    <a:noFill/>
                  </a:rPr>
                  <a:t> </a:t>
                </a:r>
              </a:p>
            </p:txBody>
          </p:sp>
        </mc:Fallback>
      </mc:AlternateContent>
      <p:graphicFrame>
        <p:nvGraphicFramePr>
          <p:cNvPr id="12" name="Object 11">
            <a:extLst>
              <a:ext uri="{FF2B5EF4-FFF2-40B4-BE49-F238E27FC236}">
                <a16:creationId xmlns:a16="http://schemas.microsoft.com/office/drawing/2014/main" id="{E9F008DD-E30B-44FB-9DA1-DAB7872B0C7F}"/>
              </a:ext>
            </a:extLst>
          </p:cNvPr>
          <p:cNvGraphicFramePr>
            <a:graphicFrameLocks noChangeAspect="1"/>
          </p:cNvGraphicFramePr>
          <p:nvPr/>
        </p:nvGraphicFramePr>
        <p:xfrm>
          <a:off x="403962" y="3437885"/>
          <a:ext cx="1206500" cy="1422400"/>
        </p:xfrm>
        <a:graphic>
          <a:graphicData uri="http://schemas.openxmlformats.org/presentationml/2006/ole">
            <mc:AlternateContent xmlns:mc="http://schemas.openxmlformats.org/markup-compatibility/2006">
              <mc:Choice xmlns:v="urn:schemas-microsoft-com:vml" Requires="v">
                <p:oleObj name="Equation" r:id="rId10" imgW="1206360" imgH="1422360" progId="Equation.DSMT4">
                  <p:embed/>
                </p:oleObj>
              </mc:Choice>
              <mc:Fallback>
                <p:oleObj name="Equation" r:id="rId10" imgW="1206360" imgH="1422360" progId="Equation.DSMT4">
                  <p:embed/>
                  <p:pic>
                    <p:nvPicPr>
                      <p:cNvPr id="12" name="Object 11">
                        <a:extLst>
                          <a:ext uri="{FF2B5EF4-FFF2-40B4-BE49-F238E27FC236}">
                            <a16:creationId xmlns:a16="http://schemas.microsoft.com/office/drawing/2014/main" id="{E9F008DD-E30B-44FB-9DA1-DAB7872B0C7F}"/>
                          </a:ext>
                        </a:extLst>
                      </p:cNvPr>
                      <p:cNvPicPr/>
                      <p:nvPr/>
                    </p:nvPicPr>
                    <p:blipFill>
                      <a:blip r:embed="rId11"/>
                      <a:stretch>
                        <a:fillRect/>
                      </a:stretch>
                    </p:blipFill>
                    <p:spPr>
                      <a:xfrm>
                        <a:off x="403962" y="3437885"/>
                        <a:ext cx="1206500" cy="1422400"/>
                      </a:xfrm>
                      <a:prstGeom prst="rect">
                        <a:avLst/>
                      </a:prstGeom>
                    </p:spPr>
                  </p:pic>
                </p:oleObj>
              </mc:Fallback>
            </mc:AlternateContent>
          </a:graphicData>
        </a:graphic>
      </p:graphicFrame>
      <p:sp>
        <p:nvSpPr>
          <p:cNvPr id="14" name="WordArt 42">
            <a:extLst>
              <a:ext uri="{FF2B5EF4-FFF2-40B4-BE49-F238E27FC236}">
                <a16:creationId xmlns:a16="http://schemas.microsoft.com/office/drawing/2014/main" id="{88C169B5-3DE8-42AD-BEB8-6E53B5EE6C3A}"/>
              </a:ext>
            </a:extLst>
          </p:cNvPr>
          <p:cNvSpPr>
            <a:spLocks noChangeArrowheads="1" noChangeShapeType="1" noTextEdit="1"/>
          </p:cNvSpPr>
          <p:nvPr/>
        </p:nvSpPr>
        <p:spPr bwMode="auto">
          <a:xfrm>
            <a:off x="1695626" y="4372712"/>
            <a:ext cx="1016000" cy="2286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latin typeface="Times New Roman"/>
              <a:cs typeface="Times New Roman"/>
            </a:endParaRPr>
          </a:p>
        </p:txBody>
      </p:sp>
      <p:sp>
        <p:nvSpPr>
          <p:cNvPr id="17" name="TextBox 16">
            <a:extLst>
              <a:ext uri="{FF2B5EF4-FFF2-40B4-BE49-F238E27FC236}">
                <a16:creationId xmlns:a16="http://schemas.microsoft.com/office/drawing/2014/main" id="{FEA221F3-6B85-45A1-B375-FEF52B35C62B}"/>
              </a:ext>
            </a:extLst>
          </p:cNvPr>
          <p:cNvSpPr txBox="1"/>
          <p:nvPr/>
        </p:nvSpPr>
        <p:spPr>
          <a:xfrm flipH="1">
            <a:off x="1771741" y="3395325"/>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401F4F63-0722-4CC3-ADED-A28CFA749DF6}"/>
              </a:ext>
            </a:extLst>
          </p:cNvPr>
          <p:cNvSpPr txBox="1"/>
          <p:nvPr/>
        </p:nvSpPr>
        <p:spPr>
          <a:xfrm flipH="1">
            <a:off x="1711487" y="4132519"/>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71159B07-FBB1-4A79-BC26-7171D7096D0E}"/>
              </a:ext>
            </a:extLst>
          </p:cNvPr>
          <p:cNvSpPr txBox="1"/>
          <p:nvPr/>
        </p:nvSpPr>
        <p:spPr>
          <a:xfrm flipH="1">
            <a:off x="271426" y="5050452"/>
            <a:ext cx="1206500"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Với</a:t>
            </a:r>
            <a:endParaRPr lang="en-US" sz="2800" dirty="0">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0DDB02F4-B4AA-473A-924E-6B7DA393B4AB}"/>
              </a:ext>
            </a:extLst>
          </p:cNvPr>
          <p:cNvGraphicFramePr>
            <a:graphicFrameLocks noChangeAspect="1"/>
          </p:cNvGraphicFramePr>
          <p:nvPr/>
        </p:nvGraphicFramePr>
        <p:xfrm>
          <a:off x="1037823" y="4841505"/>
          <a:ext cx="3619500" cy="1016000"/>
        </p:xfrm>
        <a:graphic>
          <a:graphicData uri="http://schemas.openxmlformats.org/presentationml/2006/ole">
            <mc:AlternateContent xmlns:mc="http://schemas.openxmlformats.org/markup-compatibility/2006">
              <mc:Choice xmlns:v="urn:schemas-microsoft-com:vml" Requires="v">
                <p:oleObj name="Equation" r:id="rId12" imgW="3619440" imgH="1015920" progId="Equation.DSMT4">
                  <p:embed/>
                </p:oleObj>
              </mc:Choice>
              <mc:Fallback>
                <p:oleObj name="Equation" r:id="rId12" imgW="3619440" imgH="1015920" progId="Equation.DSMT4">
                  <p:embed/>
                  <p:pic>
                    <p:nvPicPr>
                      <p:cNvPr id="20" name="Object 19">
                        <a:extLst>
                          <a:ext uri="{FF2B5EF4-FFF2-40B4-BE49-F238E27FC236}">
                            <a16:creationId xmlns:a16="http://schemas.microsoft.com/office/drawing/2014/main" id="{0DDB02F4-B4AA-473A-924E-6B7DA393B4AB}"/>
                          </a:ext>
                        </a:extLst>
                      </p:cNvPr>
                      <p:cNvPicPr/>
                      <p:nvPr/>
                    </p:nvPicPr>
                    <p:blipFill>
                      <a:blip r:embed="rId13"/>
                      <a:stretch>
                        <a:fillRect/>
                      </a:stretch>
                    </p:blipFill>
                    <p:spPr>
                      <a:xfrm>
                        <a:off x="1037823" y="4841505"/>
                        <a:ext cx="3619500" cy="10160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A58B6E34-99EB-443D-8995-8D0826D63E13}"/>
              </a:ext>
            </a:extLst>
          </p:cNvPr>
          <p:cNvSpPr txBox="1"/>
          <p:nvPr/>
        </p:nvSpPr>
        <p:spPr>
          <a:xfrm flipH="1">
            <a:off x="307987" y="5716775"/>
            <a:ext cx="5447771" cy="954107"/>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p>
        </p:txBody>
      </p:sp>
      <p:graphicFrame>
        <p:nvGraphicFramePr>
          <p:cNvPr id="23" name="Object 22">
            <a:extLst>
              <a:ext uri="{FF2B5EF4-FFF2-40B4-BE49-F238E27FC236}">
                <a16:creationId xmlns:a16="http://schemas.microsoft.com/office/drawing/2014/main" id="{0264102C-F363-48B6-BAAF-5B338910F466}"/>
              </a:ext>
            </a:extLst>
          </p:cNvPr>
          <p:cNvGraphicFramePr>
            <a:graphicFrameLocks noChangeAspect="1"/>
          </p:cNvGraphicFramePr>
          <p:nvPr/>
        </p:nvGraphicFramePr>
        <p:xfrm>
          <a:off x="1599314" y="6246184"/>
          <a:ext cx="1905000" cy="431800"/>
        </p:xfrm>
        <a:graphic>
          <a:graphicData uri="http://schemas.openxmlformats.org/presentationml/2006/ole">
            <mc:AlternateContent xmlns:mc="http://schemas.openxmlformats.org/markup-compatibility/2006">
              <mc:Choice xmlns:v="urn:schemas-microsoft-com:vml" Requires="v">
                <p:oleObj name="Equation" r:id="rId14" imgW="1904760" imgH="431640" progId="Equation.DSMT4">
                  <p:embed/>
                </p:oleObj>
              </mc:Choice>
              <mc:Fallback>
                <p:oleObj name="Equation" r:id="rId14" imgW="1904760" imgH="431640" progId="Equation.DSMT4">
                  <p:embed/>
                  <p:pic>
                    <p:nvPicPr>
                      <p:cNvPr id="23" name="Object 22">
                        <a:extLst>
                          <a:ext uri="{FF2B5EF4-FFF2-40B4-BE49-F238E27FC236}">
                            <a16:creationId xmlns:a16="http://schemas.microsoft.com/office/drawing/2014/main" id="{0264102C-F363-48B6-BAAF-5B338910F466}"/>
                          </a:ext>
                        </a:extLst>
                      </p:cNvPr>
                      <p:cNvPicPr/>
                      <p:nvPr/>
                    </p:nvPicPr>
                    <p:blipFill>
                      <a:blip r:embed="rId15"/>
                      <a:stretch>
                        <a:fillRect/>
                      </a:stretch>
                    </p:blipFill>
                    <p:spPr>
                      <a:xfrm>
                        <a:off x="1599314" y="6246184"/>
                        <a:ext cx="1905000" cy="431800"/>
                      </a:xfrm>
                      <a:prstGeom prst="rect">
                        <a:avLst/>
                      </a:prstGeom>
                    </p:spPr>
                  </p:pic>
                </p:oleObj>
              </mc:Fallback>
            </mc:AlternateContent>
          </a:graphicData>
        </a:graphic>
      </p:graphicFrame>
      <p:sp useBgFill="1">
        <p:nvSpPr>
          <p:cNvPr id="24" name="AutoShape 17" descr="Papyrus">
            <a:extLst>
              <a:ext uri="{FF2B5EF4-FFF2-40B4-BE49-F238E27FC236}">
                <a16:creationId xmlns:a16="http://schemas.microsoft.com/office/drawing/2014/main" id="{E6F5839C-F9FF-4824-AA2B-9D0F25148C8F}"/>
              </a:ext>
            </a:extLst>
          </p:cNvPr>
          <p:cNvSpPr>
            <a:spLocks noChangeArrowheads="1"/>
          </p:cNvSpPr>
          <p:nvPr/>
        </p:nvSpPr>
        <p:spPr bwMode="auto">
          <a:xfrm>
            <a:off x="6212974" y="32095"/>
            <a:ext cx="5892800" cy="6797544"/>
          </a:xfrm>
          <a:prstGeom prst="roundRect">
            <a:avLst>
              <a:gd name="adj" fmla="val 16667"/>
            </a:avLst>
          </a:prstGeom>
          <a:ln w="762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aphicFrame>
        <p:nvGraphicFramePr>
          <p:cNvPr id="25" name="Object 24">
            <a:extLst>
              <a:ext uri="{FF2B5EF4-FFF2-40B4-BE49-F238E27FC236}">
                <a16:creationId xmlns:a16="http://schemas.microsoft.com/office/drawing/2014/main" id="{65BA793C-1B57-4E1C-8B80-CF0621D21934}"/>
              </a:ext>
            </a:extLst>
          </p:cNvPr>
          <p:cNvGraphicFramePr>
            <a:graphicFrameLocks noChangeAspect="1"/>
          </p:cNvGraphicFramePr>
          <p:nvPr/>
        </p:nvGraphicFramePr>
        <p:xfrm>
          <a:off x="6729413" y="433388"/>
          <a:ext cx="4148137" cy="575244"/>
        </p:xfrm>
        <a:graphic>
          <a:graphicData uri="http://schemas.openxmlformats.org/presentationml/2006/ole">
            <mc:AlternateContent xmlns:mc="http://schemas.openxmlformats.org/markup-compatibility/2006">
              <mc:Choice xmlns:v="urn:schemas-microsoft-com:vml" Requires="v">
                <p:oleObj name="Equation" r:id="rId16" imgW="3568680" imgH="495000" progId="Equation.DSMT4">
                  <p:embed/>
                </p:oleObj>
              </mc:Choice>
              <mc:Fallback>
                <p:oleObj name="Equation" r:id="rId16" imgW="3568680" imgH="495000" progId="Equation.DSMT4">
                  <p:embed/>
                  <p:pic>
                    <p:nvPicPr>
                      <p:cNvPr id="25" name="Object 24">
                        <a:extLst>
                          <a:ext uri="{FF2B5EF4-FFF2-40B4-BE49-F238E27FC236}">
                            <a16:creationId xmlns:a16="http://schemas.microsoft.com/office/drawing/2014/main" id="{65BA793C-1B57-4E1C-8B80-CF0621D21934}"/>
                          </a:ext>
                        </a:extLst>
                      </p:cNvPr>
                      <p:cNvPicPr/>
                      <p:nvPr/>
                    </p:nvPicPr>
                    <p:blipFill>
                      <a:blip r:embed="rId17"/>
                      <a:stretch>
                        <a:fillRect/>
                      </a:stretch>
                    </p:blipFill>
                    <p:spPr>
                      <a:xfrm>
                        <a:off x="6729413" y="433388"/>
                        <a:ext cx="4148137" cy="57524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7EC71C44-B62F-4F30-9CA4-3C18D17C2659}"/>
              </a:ext>
            </a:extLst>
          </p:cNvPr>
          <p:cNvSpPr txBox="1"/>
          <p:nvPr/>
        </p:nvSpPr>
        <p:spPr>
          <a:xfrm flipH="1">
            <a:off x="6960442" y="1066768"/>
            <a:ext cx="730458"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p>
        </p:txBody>
      </p:sp>
      <p:graphicFrame>
        <p:nvGraphicFramePr>
          <p:cNvPr id="27" name="Object 26">
            <a:extLst>
              <a:ext uri="{FF2B5EF4-FFF2-40B4-BE49-F238E27FC236}">
                <a16:creationId xmlns:a16="http://schemas.microsoft.com/office/drawing/2014/main" id="{9F16526B-8511-44D2-ACCE-6279BF7D2F2C}"/>
              </a:ext>
            </a:extLst>
          </p:cNvPr>
          <p:cNvGraphicFramePr>
            <a:graphicFrameLocks noChangeAspect="1"/>
          </p:cNvGraphicFramePr>
          <p:nvPr/>
        </p:nvGraphicFramePr>
        <p:xfrm>
          <a:off x="7746751" y="1074707"/>
          <a:ext cx="1765300" cy="495300"/>
        </p:xfrm>
        <a:graphic>
          <a:graphicData uri="http://schemas.openxmlformats.org/presentationml/2006/ole">
            <mc:AlternateContent xmlns:mc="http://schemas.openxmlformats.org/markup-compatibility/2006">
              <mc:Choice xmlns:v="urn:schemas-microsoft-com:vml" Requires="v">
                <p:oleObj name="Equation" r:id="rId18" imgW="1765080" imgH="495000" progId="Equation.DSMT4">
                  <p:embed/>
                </p:oleObj>
              </mc:Choice>
              <mc:Fallback>
                <p:oleObj name="Equation" r:id="rId18" imgW="1765080" imgH="495000" progId="Equation.DSMT4">
                  <p:embed/>
                  <p:pic>
                    <p:nvPicPr>
                      <p:cNvPr id="27" name="Object 26">
                        <a:extLst>
                          <a:ext uri="{FF2B5EF4-FFF2-40B4-BE49-F238E27FC236}">
                            <a16:creationId xmlns:a16="http://schemas.microsoft.com/office/drawing/2014/main" id="{9F16526B-8511-44D2-ACCE-6279BF7D2F2C}"/>
                          </a:ext>
                        </a:extLst>
                      </p:cNvPr>
                      <p:cNvPicPr/>
                      <p:nvPr/>
                    </p:nvPicPr>
                    <p:blipFill>
                      <a:blip r:embed="rId5"/>
                      <a:stretch>
                        <a:fillRect/>
                      </a:stretch>
                    </p:blipFill>
                    <p:spPr>
                      <a:xfrm>
                        <a:off x="7746751" y="1074707"/>
                        <a:ext cx="1765300" cy="495300"/>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27930CA8-CA3D-41C5-B228-A9F01327732F}"/>
              </a:ext>
            </a:extLst>
          </p:cNvPr>
          <p:cNvSpPr txBox="1"/>
          <p:nvPr/>
        </p:nvSpPr>
        <p:spPr>
          <a:xfrm flipH="1">
            <a:off x="6336662" y="1442457"/>
            <a:ext cx="5447771"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p>
        </p:txBody>
      </p:sp>
      <p:graphicFrame>
        <p:nvGraphicFramePr>
          <p:cNvPr id="29" name="Object 28">
            <a:extLst>
              <a:ext uri="{FF2B5EF4-FFF2-40B4-BE49-F238E27FC236}">
                <a16:creationId xmlns:a16="http://schemas.microsoft.com/office/drawing/2014/main" id="{7105FB96-222F-4D18-ACBA-197C063D4760}"/>
              </a:ext>
            </a:extLst>
          </p:cNvPr>
          <p:cNvGraphicFramePr>
            <a:graphicFrameLocks noChangeAspect="1"/>
          </p:cNvGraphicFramePr>
          <p:nvPr/>
        </p:nvGraphicFramePr>
        <p:xfrm>
          <a:off x="7086600" y="1977497"/>
          <a:ext cx="3086100" cy="495300"/>
        </p:xfrm>
        <a:graphic>
          <a:graphicData uri="http://schemas.openxmlformats.org/presentationml/2006/ole">
            <mc:AlternateContent xmlns:mc="http://schemas.openxmlformats.org/markup-compatibility/2006">
              <mc:Choice xmlns:v="urn:schemas-microsoft-com:vml" Requires="v">
                <p:oleObj name="Equation" r:id="rId19" imgW="3085920" imgH="495000" progId="Equation.DSMT4">
                  <p:embed/>
                </p:oleObj>
              </mc:Choice>
              <mc:Fallback>
                <p:oleObj name="Equation" r:id="rId19" imgW="3085920" imgH="495000" progId="Equation.DSMT4">
                  <p:embed/>
                  <p:pic>
                    <p:nvPicPr>
                      <p:cNvPr id="29" name="Object 28">
                        <a:extLst>
                          <a:ext uri="{FF2B5EF4-FFF2-40B4-BE49-F238E27FC236}">
                            <a16:creationId xmlns:a16="http://schemas.microsoft.com/office/drawing/2014/main" id="{7105FB96-222F-4D18-ACBA-197C063D4760}"/>
                          </a:ext>
                        </a:extLst>
                      </p:cNvPr>
                      <p:cNvPicPr/>
                      <p:nvPr/>
                    </p:nvPicPr>
                    <p:blipFill>
                      <a:blip r:embed="rId20"/>
                      <a:stretch>
                        <a:fillRect/>
                      </a:stretch>
                    </p:blipFill>
                    <p:spPr>
                      <a:xfrm>
                        <a:off x="7086600" y="1977497"/>
                        <a:ext cx="3086100" cy="495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CDADDF5-B26F-41B3-8AF1-E41557ED1546}"/>
                  </a:ext>
                </a:extLst>
              </p:cNvPr>
              <p:cNvSpPr txBox="1"/>
              <p:nvPr/>
            </p:nvSpPr>
            <p:spPr>
              <a:xfrm flipH="1">
                <a:off x="6446529" y="2402935"/>
                <a:ext cx="5337904"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Vì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=0</m:t>
                    </m:r>
                  </m:oMath>
                </a14:m>
                <a:r>
                  <a:rPr lang="en-US" sz="2800" dirty="0">
                    <a:latin typeface="Times New Roman" panose="02020603050405020304" pitchFamily="18" charset="0"/>
                    <a:cs typeface="Times New Roman" panose="02020603050405020304" pitchFamily="18" charset="0"/>
                  </a:rPr>
                  <a:t> </a:t>
                </a:r>
              </a:p>
              <a:p>
                <a:pPr algn="l"/>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6CDADDF5-B26F-41B3-8AF1-E41557ED1546}"/>
                  </a:ext>
                </a:extLst>
              </p:cNvPr>
              <p:cNvSpPr txBox="1">
                <a:spLocks noRot="1" noChangeAspect="1" noMove="1" noResize="1" noEditPoints="1" noAdjustHandles="1" noChangeArrowheads="1" noChangeShapeType="1" noTextEdit="1"/>
              </p:cNvSpPr>
              <p:nvPr/>
            </p:nvSpPr>
            <p:spPr>
              <a:xfrm flipH="1">
                <a:off x="6446529" y="2402935"/>
                <a:ext cx="5337904" cy="954107"/>
              </a:xfrm>
              <a:prstGeom prst="rect">
                <a:avLst/>
              </a:prstGeom>
              <a:blipFill>
                <a:blip r:embed="rId21"/>
                <a:stretch>
                  <a:fillRect l="-2400" t="-6369" b="-16561"/>
                </a:stretch>
              </a:blipFill>
            </p:spPr>
            <p:txBody>
              <a:bodyPr/>
              <a:lstStyle/>
              <a:p>
                <a:r>
                  <a:rPr lang="vi-VN">
                    <a:noFill/>
                  </a:rPr>
                  <a:t> </a:t>
                </a:r>
              </a:p>
            </p:txBody>
          </p:sp>
        </mc:Fallback>
      </mc:AlternateContent>
      <p:graphicFrame>
        <p:nvGraphicFramePr>
          <p:cNvPr id="31" name="Object 30">
            <a:extLst>
              <a:ext uri="{FF2B5EF4-FFF2-40B4-BE49-F238E27FC236}">
                <a16:creationId xmlns:a16="http://schemas.microsoft.com/office/drawing/2014/main" id="{5431C0DF-8302-45F6-9BCA-A4C8FBCD6453}"/>
              </a:ext>
            </a:extLst>
          </p:cNvPr>
          <p:cNvGraphicFramePr>
            <a:graphicFrameLocks noChangeAspect="1"/>
          </p:cNvGraphicFramePr>
          <p:nvPr/>
        </p:nvGraphicFramePr>
        <p:xfrm>
          <a:off x="6629400" y="3514197"/>
          <a:ext cx="1181100" cy="1447800"/>
        </p:xfrm>
        <a:graphic>
          <a:graphicData uri="http://schemas.openxmlformats.org/presentationml/2006/ole">
            <mc:AlternateContent xmlns:mc="http://schemas.openxmlformats.org/markup-compatibility/2006">
              <mc:Choice xmlns:v="urn:schemas-microsoft-com:vml" Requires="v">
                <p:oleObj name="Equation" r:id="rId22" imgW="1180800" imgH="1447560" progId="Equation.DSMT4">
                  <p:embed/>
                </p:oleObj>
              </mc:Choice>
              <mc:Fallback>
                <p:oleObj name="Equation" r:id="rId22" imgW="1180800" imgH="1447560" progId="Equation.DSMT4">
                  <p:embed/>
                  <p:pic>
                    <p:nvPicPr>
                      <p:cNvPr id="31" name="Object 30">
                        <a:extLst>
                          <a:ext uri="{FF2B5EF4-FFF2-40B4-BE49-F238E27FC236}">
                            <a16:creationId xmlns:a16="http://schemas.microsoft.com/office/drawing/2014/main" id="{5431C0DF-8302-45F6-9BCA-A4C8FBCD6453}"/>
                          </a:ext>
                        </a:extLst>
                      </p:cNvPr>
                      <p:cNvPicPr/>
                      <p:nvPr/>
                    </p:nvPicPr>
                    <p:blipFill>
                      <a:blip r:embed="rId23"/>
                      <a:stretch>
                        <a:fillRect/>
                      </a:stretch>
                    </p:blipFill>
                    <p:spPr>
                      <a:xfrm>
                        <a:off x="6629400" y="3514197"/>
                        <a:ext cx="1181100" cy="1447800"/>
                      </a:xfrm>
                      <a:prstGeom prst="rect">
                        <a:avLst/>
                      </a:prstGeom>
                    </p:spPr>
                  </p:pic>
                </p:oleObj>
              </mc:Fallback>
            </mc:AlternateContent>
          </a:graphicData>
        </a:graphic>
      </p:graphicFrame>
      <p:sp>
        <p:nvSpPr>
          <p:cNvPr id="32" name="WordArt 42">
            <a:extLst>
              <a:ext uri="{FF2B5EF4-FFF2-40B4-BE49-F238E27FC236}">
                <a16:creationId xmlns:a16="http://schemas.microsoft.com/office/drawing/2014/main" id="{FDD514E5-0B0B-46C4-9777-2966A934DA94}"/>
              </a:ext>
            </a:extLst>
          </p:cNvPr>
          <p:cNvSpPr>
            <a:spLocks noChangeArrowheads="1" noChangeShapeType="1" noTextEdit="1"/>
          </p:cNvSpPr>
          <p:nvPr/>
        </p:nvSpPr>
        <p:spPr bwMode="auto">
          <a:xfrm>
            <a:off x="7908600" y="4461298"/>
            <a:ext cx="1016000" cy="2286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latin typeface="Times New Roman"/>
              <a:cs typeface="Times New Roman"/>
            </a:endParaRPr>
          </a:p>
        </p:txBody>
      </p:sp>
      <p:sp>
        <p:nvSpPr>
          <p:cNvPr id="33" name="TextBox 32">
            <a:extLst>
              <a:ext uri="{FF2B5EF4-FFF2-40B4-BE49-F238E27FC236}">
                <a16:creationId xmlns:a16="http://schemas.microsoft.com/office/drawing/2014/main" id="{A1FD895E-F03E-46C4-9447-21689754CAB6}"/>
              </a:ext>
            </a:extLst>
          </p:cNvPr>
          <p:cNvSpPr txBox="1"/>
          <p:nvPr/>
        </p:nvSpPr>
        <p:spPr>
          <a:xfrm flipH="1">
            <a:off x="7984715" y="3483911"/>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07407B84-3A88-4C13-B301-66EEE5379928}"/>
              </a:ext>
            </a:extLst>
          </p:cNvPr>
          <p:cNvSpPr txBox="1"/>
          <p:nvPr/>
        </p:nvSpPr>
        <p:spPr>
          <a:xfrm flipH="1">
            <a:off x="7924461" y="4221105"/>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473D1B1F-8FB7-48C8-BAAA-4985AC2B3587}"/>
              </a:ext>
            </a:extLst>
          </p:cNvPr>
          <p:cNvSpPr txBox="1"/>
          <p:nvPr/>
        </p:nvSpPr>
        <p:spPr>
          <a:xfrm flipH="1">
            <a:off x="6478428" y="5167408"/>
            <a:ext cx="5584813"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4691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2000"/>
                                        <p:tgtEl>
                                          <p:spTgt spid="1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amond(in)">
                                      <p:cBhvr>
                                        <p:cTn id="13" dur="2000"/>
                                        <p:tgtEl>
                                          <p:spTgt spid="24"/>
                                        </p:tgtEl>
                                      </p:cBhvr>
                                    </p:animEffect>
                                  </p:childTnLst>
                                </p:cTn>
                              </p:par>
                              <p:par>
                                <p:cTn id="14" presetID="8" presetClass="entr" presetSubtype="16" fill="hold" grpId="0" nodeType="withEffect" nodePh="1">
                                  <p:stCondLst>
                                    <p:cond delay="0"/>
                                  </p:stCondLst>
                                  <p:endCondLst>
                                    <p:cond evt="begin" delay="0">
                                      <p:tn val="14"/>
                                    </p:cond>
                                  </p:endCondLst>
                                  <p:childTnLst>
                                    <p:set>
                                      <p:cBhvr>
                                        <p:cTn id="15" dur="1" fill="hold">
                                          <p:stCondLst>
                                            <p:cond delay="0"/>
                                          </p:stCondLst>
                                        </p:cTn>
                                        <p:tgtEl>
                                          <p:spTgt spid="32"/>
                                        </p:tgtEl>
                                        <p:attrNameLst>
                                          <p:attrName>style.visibility</p:attrName>
                                        </p:attrNameLst>
                                      </p:cBhvr>
                                      <p:to>
                                        <p:strVal val="visible"/>
                                      </p:to>
                                    </p:set>
                                    <p:animEffect transition="in" filter="diamond(in)">
                                      <p:cBhvr>
                                        <p:cTn id="1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4"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9" name="AutoShape 67" descr="Bouquet"/>
          <p:cNvSpPr>
            <a:spLocks noChangeArrowheads="1"/>
          </p:cNvSpPr>
          <p:nvPr/>
        </p:nvSpPr>
        <p:spPr bwMode="auto">
          <a:xfrm>
            <a:off x="564930" y="2233381"/>
            <a:ext cx="11224734" cy="4189226"/>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round/>
            <a:headEnd/>
            <a:tailEnd/>
          </a:ln>
          <a:effectLst/>
        </p:spPr>
        <p:txBody>
          <a:bodyPr wrap="none" anchor="ctr"/>
          <a:lstStyle/>
          <a:p>
            <a:pPr algn="ctr">
              <a:lnSpc>
                <a:spcPct val="150000"/>
              </a:lnSpc>
              <a:spcBef>
                <a:spcPct val="50000"/>
              </a:spcBef>
            </a:pPr>
            <a:r>
              <a:rPr lang="en-US" altLang="en-US" sz="3000" dirty="0" err="1">
                <a:solidFill>
                  <a:srgbClr val="C00000"/>
                </a:solidFill>
                <a:latin typeface="Times New Roman" panose="02020603050405020304" pitchFamily="18" charset="0"/>
                <a:cs typeface="Times New Roman" panose="02020603050405020304" pitchFamily="18" charset="0"/>
              </a:rPr>
              <a:t>Các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bước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giải</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phương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thức</a:t>
            </a:r>
            <a:endParaRPr lang="en-US" altLang="en-US" sz="3000"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B1: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ĐKXĐ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B2: </a:t>
            </a:r>
            <a:r>
              <a:rPr lang="en-US" sz="3000" dirty="0" err="1">
                <a:latin typeface="Times New Roman" panose="02020603050405020304" pitchFamily="18" charset="0"/>
                <a:cs typeface="Times New Roman" panose="02020603050405020304" pitchFamily="18" charset="0"/>
              </a:rPr>
              <a:t>Quy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mẫu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mẫu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B3: </a:t>
            </a:r>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B4: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thỏa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mãn</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ĐKXĐ,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thỏa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mãn</a:t>
            </a:r>
            <a:r>
              <a:rPr lang="en-US" sz="3000" dirty="0">
                <a:latin typeface="Times New Roman" panose="02020603050405020304" pitchFamily="18" charset="0"/>
                <a:cs typeface="Times New Roman" panose="02020603050405020304" pitchFamily="18" charset="0"/>
              </a:rPr>
              <a:t> ĐKXĐ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a:t>
            </a:r>
          </a:p>
        </p:txBody>
      </p:sp>
      <p:sp>
        <p:nvSpPr>
          <p:cNvPr id="3168" name="WordArt 96"/>
          <p:cNvSpPr>
            <a:spLocks noChangeArrowheads="1" noChangeShapeType="1" noTextEdit="1"/>
          </p:cNvSpPr>
          <p:nvPr/>
        </p:nvSpPr>
        <p:spPr bwMode="auto">
          <a:xfrm>
            <a:off x="6197600" y="6172200"/>
            <a:ext cx="5994400" cy="3048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effectLst>
                <a:outerShdw dist="35921" dir="2700000" algn="ctr" rotWithShape="0">
                  <a:srgbClr val="C0C0C0">
                    <a:alpha val="80000"/>
                  </a:srgbClr>
                </a:outerShdw>
              </a:effectLst>
              <a:latin typeface="Times New Roman"/>
              <a:cs typeface="Times New Roman"/>
            </a:endParaRPr>
          </a:p>
        </p:txBody>
      </p:sp>
      <p:sp>
        <p:nvSpPr>
          <p:cNvPr id="2" name="Rectangle 1"/>
          <p:cNvSpPr/>
          <p:nvPr/>
        </p:nvSpPr>
        <p:spPr>
          <a:xfrm>
            <a:off x="564930" y="249005"/>
            <a:ext cx="8039380" cy="1246495"/>
          </a:xfrm>
          <a:prstGeom prst="rect">
            <a:avLst/>
          </a:prstGeom>
        </p:spPr>
        <p:txBody>
          <a:bodyPr wrap="none">
            <a:spAutoFit/>
          </a:bodyPr>
          <a:lstStyle/>
          <a:p>
            <a:pPr>
              <a:spcBef>
                <a:spcPct val="50000"/>
              </a:spcBef>
            </a:pPr>
            <a:r>
              <a:rPr lang="en-US" altLang="en-US" sz="3000" dirty="0">
                <a:solidFill>
                  <a:srgbClr val="C00000"/>
                </a:solidFill>
                <a:latin typeface="Times New Roman" panose="02020603050405020304" pitchFamily="18" charset="0"/>
                <a:cs typeface="Times New Roman" panose="02020603050405020304" pitchFamily="18" charset="0"/>
              </a:rPr>
              <a:t>2. </a:t>
            </a:r>
            <a:r>
              <a:rPr lang="en-US" altLang="en-US" sz="3000" dirty="0" err="1">
                <a:solidFill>
                  <a:srgbClr val="C00000"/>
                </a:solidFill>
                <a:latin typeface="Times New Roman" panose="02020603050405020304" pitchFamily="18" charset="0"/>
                <a:cs typeface="Times New Roman" panose="02020603050405020304" pitchFamily="18" charset="0"/>
              </a:rPr>
              <a:t>Phương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thức</a:t>
            </a:r>
            <a:r>
              <a:rPr lang="en-US" altLang="en-US" sz="3000" dirty="0">
                <a:solidFill>
                  <a:srgbClr val="C00000"/>
                </a:solidFill>
                <a:latin typeface="Times New Roman" panose="02020603050405020304" pitchFamily="18" charset="0"/>
                <a:cs typeface="Times New Roman" panose="02020603050405020304" pitchFamily="18" charset="0"/>
              </a:rPr>
              <a:t>:</a:t>
            </a:r>
          </a:p>
          <a:p>
            <a:pPr>
              <a:spcBef>
                <a:spcPct val="50000"/>
              </a:spcBef>
            </a:pPr>
            <a:r>
              <a:rPr lang="en-US" altLang="en-US" sz="3000" dirty="0">
                <a:solidFill>
                  <a:srgbClr val="C00000"/>
                </a:solidFill>
                <a:latin typeface="Times New Roman" panose="02020603050405020304" pitchFamily="18" charset="0"/>
                <a:cs typeface="Times New Roman" panose="02020603050405020304" pitchFamily="18" charset="0"/>
              </a:rPr>
              <a:t>a. </a:t>
            </a:r>
            <a:r>
              <a:rPr lang="en-US" altLang="en-US" sz="3000" dirty="0" err="1">
                <a:solidFill>
                  <a:srgbClr val="C00000"/>
                </a:solidFill>
                <a:latin typeface="Times New Roman" panose="02020603050405020304" pitchFamily="18" charset="0"/>
                <a:cs typeface="Times New Roman" panose="02020603050405020304" pitchFamily="18" charset="0"/>
              </a:rPr>
              <a:t>Các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bước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giải</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phương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thức</a:t>
            </a:r>
            <a:r>
              <a:rPr lang="en-US" altLang="en-US" sz="3000" dirty="0">
                <a:solidFill>
                  <a:srgbClr val="C00000"/>
                </a:solidFill>
                <a:latin typeface="Times New Roman" panose="02020603050405020304" pitchFamily="18" charset="0"/>
                <a:cs typeface="Times New Roman" panose="02020603050405020304" pitchFamily="18" charset="0"/>
              </a:rPr>
              <a:t>:</a:t>
            </a:r>
          </a:p>
        </p:txBody>
      </p:sp>
      <p:sp>
        <p:nvSpPr>
          <p:cNvPr id="3" name="Explosion 2 2"/>
          <p:cNvSpPr/>
          <p:nvPr/>
        </p:nvSpPr>
        <p:spPr>
          <a:xfrm>
            <a:off x="8327136" y="-304800"/>
            <a:ext cx="4072128" cy="2751276"/>
          </a:xfrm>
          <a:prstGeom prst="irregularSeal2">
            <a:avLst/>
          </a:prstGeom>
          <a:gradFill flip="none" rotWithShape="1">
            <a:gsLst>
              <a:gs pos="0">
                <a:schemeClr val="accent1">
                  <a:lumMod val="40000"/>
                  <a:lumOff val="60000"/>
                </a:schemeClr>
              </a:gs>
              <a:gs pos="98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Times New Roman" panose="02020603050405020304" pitchFamily="18" charset="0"/>
                <a:cs typeface="Times New Roman" panose="02020603050405020304" pitchFamily="18" charset="0"/>
              </a:rPr>
              <a:t>Cùng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ôn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các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bước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giải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với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bạn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cùng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bàn</a:t>
            </a:r>
            <a:endParaRPr lang="vi-VN" sz="2400" dirty="0">
              <a:solidFill>
                <a:srgbClr val="FFFF00"/>
              </a:solidFill>
              <a:latin typeface="Times New Roman" panose="02020603050405020304" pitchFamily="18" charset="0"/>
              <a:cs typeface="Times New Roman" panose="02020603050405020304" pitchFamily="18" charset="0"/>
            </a:endParaRPr>
          </a:p>
        </p:txBody>
      </p:sp>
      <p:pic>
        <p:nvPicPr>
          <p:cNvPr id="10" name="Picture 8" descr="Digit 12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8544" y="2765728"/>
            <a:ext cx="1341120" cy="7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27189"/>
      </p:ext>
    </p:extLst>
  </p:cSld>
  <p:clrMapOvr>
    <a:masterClrMapping/>
  </p:clrMapOvr>
  <mc:AlternateContent xmlns:mc="http://schemas.openxmlformats.org/markup-compatibility/2006" xmlns:p14="http://schemas.microsoft.com/office/powerpoint/2010/main">
    <mc:Choice Requires="p14">
      <p:transition spd="slow" p14:dur="155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39"/>
                                        </p:tgtEl>
                                        <p:attrNameLst>
                                          <p:attrName>style.visibility</p:attrName>
                                        </p:attrNameLst>
                                      </p:cBhvr>
                                      <p:to>
                                        <p:strVal val="visible"/>
                                      </p:to>
                                    </p:set>
                                    <p:animEffect transition="in" filter="diamond(in)">
                                      <p:cBhvr>
                                        <p:cTn id="7" dur="2000"/>
                                        <p:tgtEl>
                                          <p:spTgt spid="3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3168"/>
                                        </p:tgtEl>
                                        <p:attrNameLst>
                                          <p:attrName>style.visibility</p:attrName>
                                        </p:attrNameLst>
                                      </p:cBhvr>
                                      <p:to>
                                        <p:strVal val="visible"/>
                                      </p:to>
                                    </p:set>
                                    <p:animEffect transition="in" filter="diamond(in)">
                                      <p:cBhvr>
                                        <p:cTn id="12" dur="2000"/>
                                        <p:tgtEl>
                                          <p:spTgt spid="316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139">
                                            <p:txEl>
                                              <p:pRg st="0" end="0"/>
                                            </p:txEl>
                                          </p:spTgt>
                                        </p:tgtEl>
                                        <p:attrNameLst>
                                          <p:attrName>style.visibility</p:attrName>
                                        </p:attrNameLst>
                                      </p:cBhvr>
                                      <p:to>
                                        <p:strVal val="visible"/>
                                      </p:to>
                                    </p:set>
                                    <p:anim calcmode="lin" valueType="num">
                                      <p:cBhvr>
                                        <p:cTn id="17" dur="1000" fill="hold"/>
                                        <p:tgtEl>
                                          <p:spTgt spid="3139">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139">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139">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13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139">
                                            <p:txEl>
                                              <p:pRg st="1" end="1"/>
                                            </p:txEl>
                                          </p:spTgt>
                                        </p:tgtEl>
                                        <p:attrNameLst>
                                          <p:attrName>style.visibility</p:attrName>
                                        </p:attrNameLst>
                                      </p:cBhvr>
                                      <p:to>
                                        <p:strVal val="visible"/>
                                      </p:to>
                                    </p:set>
                                    <p:anim calcmode="lin" valueType="num">
                                      <p:cBhvr>
                                        <p:cTn id="25" dur="1000" fill="hold"/>
                                        <p:tgtEl>
                                          <p:spTgt spid="3139">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139">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139">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13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39">
                                            <p:txEl>
                                              <p:pRg st="2" end="2"/>
                                            </p:txEl>
                                          </p:spTgt>
                                        </p:tgtEl>
                                        <p:attrNameLst>
                                          <p:attrName>style.visibility</p:attrName>
                                        </p:attrNameLst>
                                      </p:cBhvr>
                                      <p:to>
                                        <p:strVal val="visible"/>
                                      </p:to>
                                    </p:set>
                                    <p:animEffect transition="in" filter="fade">
                                      <p:cBhvr>
                                        <p:cTn id="33" dur="1000"/>
                                        <p:tgtEl>
                                          <p:spTgt spid="3139">
                                            <p:txEl>
                                              <p:pRg st="2" end="2"/>
                                            </p:txEl>
                                          </p:spTgt>
                                        </p:tgtEl>
                                      </p:cBhvr>
                                    </p:animEffect>
                                    <p:anim calcmode="lin" valueType="num">
                                      <p:cBhvr>
                                        <p:cTn id="34" dur="1000" fill="hold"/>
                                        <p:tgtEl>
                                          <p:spTgt spid="313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39">
                                            <p:txEl>
                                              <p:pRg st="3" end="3"/>
                                            </p:txEl>
                                          </p:spTgt>
                                        </p:tgtEl>
                                        <p:attrNameLst>
                                          <p:attrName>style.visibility</p:attrName>
                                        </p:attrNameLst>
                                      </p:cBhvr>
                                      <p:to>
                                        <p:strVal val="visible"/>
                                      </p:to>
                                    </p:set>
                                    <p:animEffect transition="in" filter="fade">
                                      <p:cBhvr>
                                        <p:cTn id="40" dur="1000"/>
                                        <p:tgtEl>
                                          <p:spTgt spid="3139">
                                            <p:txEl>
                                              <p:pRg st="3" end="3"/>
                                            </p:txEl>
                                          </p:spTgt>
                                        </p:tgtEl>
                                      </p:cBhvr>
                                    </p:animEffect>
                                    <p:anim calcmode="lin" valueType="num">
                                      <p:cBhvr>
                                        <p:cTn id="41" dur="1000" fill="hold"/>
                                        <p:tgtEl>
                                          <p:spTgt spid="3139">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1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139">
                                            <p:txEl>
                                              <p:pRg st="4" end="4"/>
                                            </p:txEl>
                                          </p:spTgt>
                                        </p:tgtEl>
                                        <p:attrNameLst>
                                          <p:attrName>style.visibility</p:attrName>
                                        </p:attrNameLst>
                                      </p:cBhvr>
                                      <p:to>
                                        <p:strVal val="visible"/>
                                      </p:to>
                                    </p:set>
                                    <p:anim calcmode="lin" valueType="num">
                                      <p:cBhvr additive="base">
                                        <p:cTn id="47" dur="500" fill="hold"/>
                                        <p:tgtEl>
                                          <p:spTgt spid="3139">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139">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139">
                                            <p:txEl>
                                              <p:pRg st="5" end="5"/>
                                            </p:txEl>
                                          </p:spTgt>
                                        </p:tgtEl>
                                        <p:attrNameLst>
                                          <p:attrName>style.visibility</p:attrName>
                                        </p:attrNameLst>
                                      </p:cBhvr>
                                      <p:to>
                                        <p:strVal val="visible"/>
                                      </p:to>
                                    </p:set>
                                    <p:anim calcmode="lin" valueType="num">
                                      <p:cBhvr additive="base">
                                        <p:cTn id="51" dur="500" fill="hold"/>
                                        <p:tgtEl>
                                          <p:spTgt spid="3139">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1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9" grpId="0" animBg="1"/>
      <p:bldP spid="31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4">
            <a:extLst>
              <a:ext uri="{FF2B5EF4-FFF2-40B4-BE49-F238E27FC236}">
                <a16:creationId xmlns:a16="http://schemas.microsoft.com/office/drawing/2014/main" id="{184CE997-C0ED-4AF9-8294-22D9F79EF214}"/>
              </a:ext>
            </a:extLst>
          </p:cNvPr>
          <p:cNvGraphicFramePr>
            <a:graphicFrameLocks noChangeAspect="1"/>
          </p:cNvGraphicFramePr>
          <p:nvPr>
            <p:extLst>
              <p:ext uri="{D42A27DB-BD31-4B8C-83A1-F6EECF244321}">
                <p14:modId xmlns:p14="http://schemas.microsoft.com/office/powerpoint/2010/main" val="3804853325"/>
              </p:ext>
            </p:extLst>
          </p:nvPr>
        </p:nvGraphicFramePr>
        <p:xfrm>
          <a:off x="1502834" y="1758998"/>
          <a:ext cx="4831168" cy="1579563"/>
        </p:xfrm>
        <a:graphic>
          <a:graphicData uri="http://schemas.openxmlformats.org/presentationml/2006/ole">
            <mc:AlternateContent xmlns:mc="http://schemas.openxmlformats.org/markup-compatibility/2006">
              <mc:Choice xmlns:v="urn:schemas-microsoft-com:vml" Requires="v">
                <p:oleObj name="Equation" r:id="rId2" imgW="3390840" imgH="1231560" progId="Equation.DSMT4">
                  <p:embed/>
                </p:oleObj>
              </mc:Choice>
              <mc:Fallback>
                <p:oleObj name="Equation" r:id="rId2" imgW="3390840" imgH="1231560" progId="Equation.DSMT4">
                  <p:embed/>
                  <p:pic>
                    <p:nvPicPr>
                      <p:cNvPr id="40" name="Object 4">
                        <a:extLst>
                          <a:ext uri="{FF2B5EF4-FFF2-40B4-BE49-F238E27FC236}">
                            <a16:creationId xmlns:a16="http://schemas.microsoft.com/office/drawing/2014/main" id="{184CE997-C0ED-4AF9-8294-22D9F79EF214}"/>
                          </a:ext>
                        </a:extLst>
                      </p:cNvPr>
                      <p:cNvPicPr>
                        <a:picLocks noChangeAspect="1" noChangeArrowheads="1"/>
                      </p:cNvPicPr>
                      <p:nvPr/>
                    </p:nvPicPr>
                    <p:blipFill>
                      <a:blip r:embed="rId3"/>
                      <a:srcRect/>
                      <a:stretch>
                        <a:fillRect/>
                      </a:stretch>
                    </p:blipFill>
                    <p:spPr bwMode="auto">
                      <a:xfrm>
                        <a:off x="1502834" y="1758998"/>
                        <a:ext cx="4831168" cy="1579563"/>
                      </a:xfrm>
                      <a:prstGeom prst="rect">
                        <a:avLst/>
                      </a:prstGeom>
                      <a:noFill/>
                      <a:ln>
                        <a:noFill/>
                      </a:ln>
                      <a:effectLst/>
                    </p:spPr>
                  </p:pic>
                </p:oleObj>
              </mc:Fallback>
            </mc:AlternateContent>
          </a:graphicData>
        </a:graphic>
      </p:graphicFrame>
      <p:sp>
        <p:nvSpPr>
          <p:cNvPr id="3101" name="Text Box 70">
            <a:extLst>
              <a:ext uri="{FF2B5EF4-FFF2-40B4-BE49-F238E27FC236}">
                <a16:creationId xmlns:a16="http://schemas.microsoft.com/office/drawing/2014/main" id="{3BEF72EC-C457-4C15-8ED0-F189D40992C2}"/>
              </a:ext>
            </a:extLst>
          </p:cNvPr>
          <p:cNvSpPr txBox="1">
            <a:spLocks noChangeArrowheads="1"/>
          </p:cNvSpPr>
          <p:nvPr/>
        </p:nvSpPr>
        <p:spPr bwMode="auto">
          <a:xfrm>
            <a:off x="3207140" y="5868154"/>
            <a:ext cx="103734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endParaRPr lang="en-US" altLang="en-US" sz="3000" dirty="0">
              <a:solidFill>
                <a:srgbClr val="0033CC"/>
              </a:solidFill>
              <a:latin typeface="Times New Roman" panose="02020603050405020304" pitchFamily="18" charset="0"/>
              <a:cs typeface="Times New Roman" panose="02020603050405020304" pitchFamily="18" charset="0"/>
            </a:endParaRPr>
          </a:p>
        </p:txBody>
      </p:sp>
      <p:sp>
        <p:nvSpPr>
          <p:cNvPr id="62" name="Text Box 69">
            <a:extLst>
              <a:ext uri="{FF2B5EF4-FFF2-40B4-BE49-F238E27FC236}">
                <a16:creationId xmlns:a16="http://schemas.microsoft.com/office/drawing/2014/main" id="{F5A72376-D8B4-49FC-A0C6-7BFEDE0F7E83}"/>
              </a:ext>
            </a:extLst>
          </p:cNvPr>
          <p:cNvSpPr txBox="1">
            <a:spLocks noChangeArrowheads="1"/>
          </p:cNvSpPr>
          <p:nvPr/>
        </p:nvSpPr>
        <p:spPr bwMode="auto">
          <a:xfrm>
            <a:off x="5943579" y="5551162"/>
            <a:ext cx="19725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3000" dirty="0">
                <a:solidFill>
                  <a:srgbClr val="0033CC"/>
                </a:solidFill>
                <a:latin typeface="Times New Roman" panose="02020603050405020304" pitchFamily="18" charset="0"/>
                <a:cs typeface="Times New Roman" panose="02020603050405020304" pitchFamily="18" charset="0"/>
              </a:rPr>
              <a:t>x</a:t>
            </a:r>
            <a:r>
              <a:rPr lang="en-US" altLang="en-US" sz="3000" baseline="-25000" dirty="0">
                <a:solidFill>
                  <a:srgbClr val="0033CC"/>
                </a:solidFill>
                <a:latin typeface="Times New Roman" panose="02020603050405020304" pitchFamily="18" charset="0"/>
                <a:cs typeface="Times New Roman" panose="02020603050405020304" pitchFamily="18" charset="0"/>
              </a:rPr>
              <a:t>1</a:t>
            </a:r>
            <a:r>
              <a:rPr lang="en-US" altLang="en-US" sz="3000" dirty="0">
                <a:solidFill>
                  <a:srgbClr val="0033CC"/>
                </a:solidFill>
                <a:latin typeface="Times New Roman" panose="02020603050405020304" pitchFamily="18" charset="0"/>
                <a:cs typeface="Times New Roman" panose="02020603050405020304" pitchFamily="18" charset="0"/>
              </a:rPr>
              <a:t> = 1;</a:t>
            </a:r>
          </a:p>
        </p:txBody>
      </p:sp>
      <p:sp>
        <p:nvSpPr>
          <p:cNvPr id="63" name="Rectangle 62">
            <a:extLst>
              <a:ext uri="{FF2B5EF4-FFF2-40B4-BE49-F238E27FC236}">
                <a16:creationId xmlns:a16="http://schemas.microsoft.com/office/drawing/2014/main" id="{B41B4E96-4A71-4398-A29D-4C93BFDFD85B}"/>
              </a:ext>
            </a:extLst>
          </p:cNvPr>
          <p:cNvSpPr>
            <a:spLocks noChangeArrowheads="1"/>
          </p:cNvSpPr>
          <p:nvPr/>
        </p:nvSpPr>
        <p:spPr bwMode="auto">
          <a:xfrm>
            <a:off x="4550805" y="4972839"/>
            <a:ext cx="205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0A8B042B-C172-4AA6-A300-0251A301CB7E}"/>
              </a:ext>
            </a:extLst>
          </p:cNvPr>
          <p:cNvSpPr>
            <a:spLocks noChangeArrowheads="1"/>
          </p:cNvSpPr>
          <p:nvPr/>
        </p:nvSpPr>
        <p:spPr bwMode="auto">
          <a:xfrm>
            <a:off x="5008004" y="5434802"/>
            <a:ext cx="205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05723C81-4FC1-41D8-BAD7-4DDF07AD26EE}"/>
              </a:ext>
            </a:extLst>
          </p:cNvPr>
          <p:cNvSpPr>
            <a:spLocks noChangeArrowheads="1"/>
          </p:cNvSpPr>
          <p:nvPr/>
        </p:nvSpPr>
        <p:spPr bwMode="auto">
          <a:xfrm>
            <a:off x="7060657" y="5692418"/>
            <a:ext cx="13728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000" dirty="0">
                <a:solidFill>
                  <a:srgbClr val="0033CC"/>
                </a:solidFill>
                <a:latin typeface="Times New Roman" panose="02020603050405020304" pitchFamily="18" charset="0"/>
                <a:cs typeface="Times New Roman" panose="02020603050405020304" pitchFamily="18" charset="0"/>
              </a:rPr>
              <a:t>x</a:t>
            </a:r>
            <a:r>
              <a:rPr lang="en-US" altLang="en-US" sz="3000" baseline="-25000" dirty="0">
                <a:solidFill>
                  <a:srgbClr val="0033CC"/>
                </a:solidFill>
                <a:latin typeface="Times New Roman" panose="02020603050405020304" pitchFamily="18" charset="0"/>
                <a:cs typeface="Times New Roman" panose="02020603050405020304" pitchFamily="18" charset="0"/>
              </a:rPr>
              <a:t>2</a:t>
            </a:r>
            <a:r>
              <a:rPr lang="en-US" altLang="en-US" sz="3000" dirty="0">
                <a:solidFill>
                  <a:srgbClr val="0033CC"/>
                </a:solidFill>
                <a:latin typeface="Times New Roman" panose="02020603050405020304" pitchFamily="18" charset="0"/>
                <a:cs typeface="Times New Roman" panose="02020603050405020304" pitchFamily="18" charset="0"/>
              </a:rPr>
              <a:t> = 3</a:t>
            </a:r>
          </a:p>
        </p:txBody>
      </p:sp>
      <p:sp>
        <p:nvSpPr>
          <p:cNvPr id="70" name="Text Box 68">
            <a:extLst>
              <a:ext uri="{FF2B5EF4-FFF2-40B4-BE49-F238E27FC236}">
                <a16:creationId xmlns:a16="http://schemas.microsoft.com/office/drawing/2014/main" id="{4AA2DF5F-60F1-47B0-BD95-1DF6E5CD8FC3}"/>
              </a:ext>
            </a:extLst>
          </p:cNvPr>
          <p:cNvSpPr txBox="1">
            <a:spLocks noChangeArrowheads="1"/>
          </p:cNvSpPr>
          <p:nvPr/>
        </p:nvSpPr>
        <p:spPr bwMode="auto">
          <a:xfrm>
            <a:off x="1091050" y="5529377"/>
            <a:ext cx="523996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3000" dirty="0" err="1">
                <a:solidFill>
                  <a:srgbClr val="0033CC"/>
                </a:solidFill>
                <a:latin typeface="Times New Roman" panose="02020603050405020304" pitchFamily="18" charset="0"/>
                <a:cs typeface="Times New Roman" panose="02020603050405020304" pitchFamily="18" charset="0"/>
              </a:rPr>
              <a:t>Phương</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trình</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có</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hai</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nghiệm</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là</a:t>
            </a:r>
            <a:r>
              <a:rPr lang="en-US" altLang="en-US" sz="3000" dirty="0">
                <a:solidFill>
                  <a:srgbClr val="0033CC"/>
                </a:solidFill>
                <a:latin typeface="Times New Roman" panose="02020603050405020304" pitchFamily="18" charset="0"/>
                <a:cs typeface="Times New Roman" panose="02020603050405020304" pitchFamily="18" charset="0"/>
              </a:rPr>
              <a:t>:</a:t>
            </a:r>
          </a:p>
        </p:txBody>
      </p:sp>
      <p:sp>
        <p:nvSpPr>
          <p:cNvPr id="30" name="Rectangle 29">
            <a:extLst>
              <a:ext uri="{FF2B5EF4-FFF2-40B4-BE49-F238E27FC236}">
                <a16:creationId xmlns:a16="http://schemas.microsoft.com/office/drawing/2014/main" id="{8AEF6C5A-6052-44D6-93C7-30690DDAE658}"/>
              </a:ext>
            </a:extLst>
          </p:cNvPr>
          <p:cNvSpPr/>
          <p:nvPr/>
        </p:nvSpPr>
        <p:spPr>
          <a:xfrm>
            <a:off x="-1388616" y="692676"/>
            <a:ext cx="13490305" cy="6110095"/>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Times New Roman" panose="02020603050405020304" pitchFamily="18" charset="0"/>
              <a:cs typeface="Times New Roman" panose="02020603050405020304" pitchFamily="18" charset="0"/>
            </a:endParaRPr>
          </a:p>
        </p:txBody>
      </p:sp>
      <p:pic>
        <p:nvPicPr>
          <p:cNvPr id="36" name="Picture 35" descr="Background pattern&#10;&#10;Description automatically generated">
            <a:extLst>
              <a:ext uri="{FF2B5EF4-FFF2-40B4-BE49-F238E27FC236}">
                <a16:creationId xmlns:a16="http://schemas.microsoft.com/office/drawing/2014/main" id="{464421BC-7556-4C93-8FB8-28C1D89DC811}"/>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9087164" y="4151914"/>
            <a:ext cx="2955031" cy="265085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7" name="Picture 36" descr="A picture containing toy, doll&#10;&#10;Description automatically generated">
            <a:extLst>
              <a:ext uri="{FF2B5EF4-FFF2-40B4-BE49-F238E27FC236}">
                <a16:creationId xmlns:a16="http://schemas.microsoft.com/office/drawing/2014/main" id="{1FEEABB2-6A6B-4B4F-BD54-9B730A4E1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369" y="4469992"/>
            <a:ext cx="2003513" cy="1797283"/>
          </a:xfrm>
          <a:prstGeom prst="rect">
            <a:avLst/>
          </a:prstGeom>
        </p:spPr>
      </p:pic>
      <p:pic>
        <p:nvPicPr>
          <p:cNvPr id="39" name="Picture 38">
            <a:extLst>
              <a:ext uri="{FF2B5EF4-FFF2-40B4-BE49-F238E27FC236}">
                <a16:creationId xmlns:a16="http://schemas.microsoft.com/office/drawing/2014/main" id="{D58A45F5-5AA8-4693-83D5-360F80BAF884}"/>
              </a:ext>
            </a:extLst>
          </p:cNvPr>
          <p:cNvPicPr>
            <a:picLocks noChangeAspect="1"/>
          </p:cNvPicPr>
          <p:nvPr/>
        </p:nvPicPr>
        <p:blipFill>
          <a:blip r:embed="rId7"/>
          <a:stretch>
            <a:fillRect/>
          </a:stretch>
        </p:blipFill>
        <p:spPr>
          <a:xfrm>
            <a:off x="9639553" y="3085853"/>
            <a:ext cx="1743484" cy="1069747"/>
          </a:xfrm>
          <a:prstGeom prst="rect">
            <a:avLst/>
          </a:prstGeom>
        </p:spPr>
      </p:pic>
      <p:sp>
        <p:nvSpPr>
          <p:cNvPr id="41" name="Text Box 9">
            <a:extLst>
              <a:ext uri="{FF2B5EF4-FFF2-40B4-BE49-F238E27FC236}">
                <a16:creationId xmlns:a16="http://schemas.microsoft.com/office/drawing/2014/main" id="{77061540-3BF4-44F3-ABC1-397F650ECD82}"/>
              </a:ext>
            </a:extLst>
          </p:cNvPr>
          <p:cNvSpPr txBox="1">
            <a:spLocks noChangeArrowheads="1"/>
          </p:cNvSpPr>
          <p:nvPr/>
        </p:nvSpPr>
        <p:spPr bwMode="auto">
          <a:xfrm>
            <a:off x="-261809" y="214218"/>
            <a:ext cx="4599893" cy="553998"/>
          </a:xfrm>
          <a:prstGeom prst="rect">
            <a:avLst/>
          </a:prstGeom>
          <a:blipFill>
            <a:blip r:embed="rId8"/>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000" b="1" dirty="0">
                <a:solidFill>
                  <a:srgbClr val="0033CC"/>
                </a:solidFill>
                <a:latin typeface="Times New Roman" panose="02020603050405020304" pitchFamily="18" charset="0"/>
                <a:cs typeface="Times New Roman" panose="02020603050405020304" pitchFamily="18" charset="0"/>
              </a:rPr>
              <a:t>PHIẾU HỌC TẬP SỐ 2</a:t>
            </a:r>
          </a:p>
        </p:txBody>
      </p:sp>
      <p:sp>
        <p:nvSpPr>
          <p:cNvPr id="27" name="Text Box 78">
            <a:extLst>
              <a:ext uri="{FF2B5EF4-FFF2-40B4-BE49-F238E27FC236}">
                <a16:creationId xmlns:a16="http://schemas.microsoft.com/office/drawing/2014/main" id="{A8ADB421-0C18-4D25-8B5B-FA6BE2B75D4E}"/>
              </a:ext>
            </a:extLst>
          </p:cNvPr>
          <p:cNvSpPr txBox="1">
            <a:spLocks noChangeArrowheads="1"/>
          </p:cNvSpPr>
          <p:nvPr/>
        </p:nvSpPr>
        <p:spPr bwMode="auto">
          <a:xfrm>
            <a:off x="0" y="817786"/>
            <a:ext cx="12475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000" dirty="0">
                <a:solidFill>
                  <a:srgbClr val="FF0000"/>
                </a:solidFill>
                <a:latin typeface="Times New Roman" panose="02020603050405020304" pitchFamily="18" charset="0"/>
                <a:cs typeface="Times New Roman" panose="02020603050405020304" pitchFamily="18" charset="0"/>
              </a:rPr>
              <a:t>b. </a:t>
            </a:r>
            <a:r>
              <a:rPr lang="en-US" altLang="en-US" sz="3000" dirty="0" err="1">
                <a:solidFill>
                  <a:srgbClr val="FF0000"/>
                </a:solidFill>
                <a:latin typeface="Times New Roman" panose="02020603050405020304" pitchFamily="18" charset="0"/>
                <a:cs typeface="Times New Roman" panose="02020603050405020304" pitchFamily="18" charset="0"/>
              </a:rPr>
              <a:t>Ví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dụ</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Bạn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Phú</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làm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bài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giải</a:t>
            </a:r>
            <a:r>
              <a:rPr lang="en-US" altLang="en-US" sz="3000" dirty="0">
                <a:solidFill>
                  <a:srgbClr val="FF0000"/>
                </a:solidFill>
                <a:latin typeface="Times New Roman" panose="02020603050405020304" pitchFamily="18" charset="0"/>
                <a:cs typeface="Times New Roman" panose="02020603050405020304" pitchFamily="18" charset="0"/>
              </a:rPr>
              <a:t> phuong </a:t>
            </a:r>
            <a:r>
              <a:rPr lang="en-US" altLang="en-US" sz="3000" dirty="0" err="1">
                <a:solidFill>
                  <a:srgbClr val="FF0000"/>
                </a:solidFill>
                <a:latin typeface="Times New Roman" panose="02020603050405020304" pitchFamily="18" charset="0"/>
                <a:cs typeface="Times New Roman" panose="02020603050405020304" pitchFamily="18" charset="0"/>
              </a:rPr>
              <a:t>trình</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như</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sau</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Em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có</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nhận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xét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gì</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về</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lời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giải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của</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bạn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Phú</a:t>
            </a:r>
            <a:r>
              <a:rPr lang="en-US" altLang="en-US" sz="3000" dirty="0">
                <a:solidFill>
                  <a:srgbClr val="FF0000"/>
                </a:solidFill>
                <a:latin typeface="Times New Roman" panose="02020603050405020304" pitchFamily="18" charset="0"/>
                <a:cs typeface="Times New Roman" panose="02020603050405020304" pitchFamily="18" charset="0"/>
              </a:rPr>
              <a:t>?</a:t>
            </a:r>
          </a:p>
        </p:txBody>
      </p:sp>
      <p:graphicFrame>
        <p:nvGraphicFramePr>
          <p:cNvPr id="28" name="Object 27">
            <a:extLst>
              <a:ext uri="{FF2B5EF4-FFF2-40B4-BE49-F238E27FC236}">
                <a16:creationId xmlns:a16="http://schemas.microsoft.com/office/drawing/2014/main" id="{E2126676-416F-4B3E-96E6-1D9181D4B1E1}"/>
              </a:ext>
            </a:extLst>
          </p:cNvPr>
          <p:cNvGraphicFramePr>
            <a:graphicFrameLocks noChangeAspect="1"/>
          </p:cNvGraphicFramePr>
          <p:nvPr>
            <p:extLst>
              <p:ext uri="{D42A27DB-BD31-4B8C-83A1-F6EECF244321}">
                <p14:modId xmlns:p14="http://schemas.microsoft.com/office/powerpoint/2010/main" val="1080473784"/>
              </p:ext>
            </p:extLst>
          </p:nvPr>
        </p:nvGraphicFramePr>
        <p:xfrm>
          <a:off x="1511042" y="3436880"/>
          <a:ext cx="6639759" cy="2133600"/>
        </p:xfrm>
        <a:graphic>
          <a:graphicData uri="http://schemas.openxmlformats.org/presentationml/2006/ole">
            <mc:AlternateContent xmlns:mc="http://schemas.openxmlformats.org/markup-compatibility/2006">
              <mc:Choice xmlns:v="urn:schemas-microsoft-com:vml" Requires="v">
                <p:oleObj name="Equation" r:id="rId9" imgW="5956200" imgH="2133360" progId="Equation.DSMT4">
                  <p:embed/>
                </p:oleObj>
              </mc:Choice>
              <mc:Fallback>
                <p:oleObj name="Equation" r:id="rId9" imgW="5956200" imgH="2133360" progId="Equation.DSMT4">
                  <p:embed/>
                  <p:pic>
                    <p:nvPicPr>
                      <p:cNvPr id="8" name="Object 7">
                        <a:extLst>
                          <a:ext uri="{FF2B5EF4-FFF2-40B4-BE49-F238E27FC236}">
                            <a16:creationId xmlns:a16="http://schemas.microsoft.com/office/drawing/2014/main" id="{E2126676-416F-4B3E-96E6-1D9181D4B1E1}"/>
                          </a:ext>
                        </a:extLst>
                      </p:cNvPr>
                      <p:cNvPicPr/>
                      <p:nvPr/>
                    </p:nvPicPr>
                    <p:blipFill>
                      <a:blip r:embed="rId10"/>
                      <a:stretch>
                        <a:fillRect/>
                      </a:stretch>
                    </p:blipFill>
                    <p:spPr>
                      <a:xfrm>
                        <a:off x="1511042" y="3436880"/>
                        <a:ext cx="6639759" cy="2133600"/>
                      </a:xfrm>
                      <a:prstGeom prst="rect">
                        <a:avLst/>
                      </a:prstGeom>
                    </p:spPr>
                  </p:pic>
                </p:oleObj>
              </mc:Fallback>
            </mc:AlternateContent>
          </a:graphicData>
        </a:graphic>
      </p:graphicFrame>
      <p:pic>
        <p:nvPicPr>
          <p:cNvPr id="29" name="Picture 8" descr="Digit 120"/>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11295" y="1583888"/>
            <a:ext cx="1341120" cy="7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44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721249" y="87434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Phú</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p>
        </p:txBody>
      </p:sp>
      <p:graphicFrame>
        <p:nvGraphicFramePr>
          <p:cNvPr id="40" name="Object 4">
            <a:extLst>
              <a:ext uri="{FF2B5EF4-FFF2-40B4-BE49-F238E27FC236}">
                <a16:creationId xmlns:a16="http://schemas.microsoft.com/office/drawing/2014/main" id="{184CE997-C0ED-4AF9-8294-22D9F79EF214}"/>
              </a:ext>
            </a:extLst>
          </p:cNvPr>
          <p:cNvGraphicFramePr>
            <a:graphicFrameLocks noChangeAspect="1"/>
          </p:cNvGraphicFramePr>
          <p:nvPr/>
        </p:nvGraphicFramePr>
        <p:xfrm>
          <a:off x="1479550" y="1260475"/>
          <a:ext cx="3425825" cy="976313"/>
        </p:xfrm>
        <a:graphic>
          <a:graphicData uri="http://schemas.openxmlformats.org/presentationml/2006/ole">
            <mc:AlternateContent xmlns:mc="http://schemas.openxmlformats.org/markup-compatibility/2006">
              <mc:Choice xmlns:v="urn:schemas-microsoft-com:vml" Requires="v">
                <p:oleObj name="Equation" r:id="rId2" imgW="2679480" imgH="761760" progId="Equation.DSMT4">
                  <p:embed/>
                </p:oleObj>
              </mc:Choice>
              <mc:Fallback>
                <p:oleObj name="Equation" r:id="rId2" imgW="2679480" imgH="761760" progId="Equation.DSMT4">
                  <p:embed/>
                  <p:pic>
                    <p:nvPicPr>
                      <p:cNvPr id="40" name="Object 4">
                        <a:extLst>
                          <a:ext uri="{FF2B5EF4-FFF2-40B4-BE49-F238E27FC236}">
                            <a16:creationId xmlns:a16="http://schemas.microsoft.com/office/drawing/2014/main" id="{184CE997-C0ED-4AF9-8294-22D9F79EF214}"/>
                          </a:ext>
                        </a:extLst>
                      </p:cNvPr>
                      <p:cNvPicPr>
                        <a:picLocks noChangeAspect="1" noChangeArrowheads="1"/>
                      </p:cNvPicPr>
                      <p:nvPr/>
                    </p:nvPicPr>
                    <p:blipFill>
                      <a:blip r:embed="rId3"/>
                      <a:srcRect/>
                      <a:stretch>
                        <a:fillRect/>
                      </a:stretch>
                    </p:blipFill>
                    <p:spPr bwMode="auto">
                      <a:xfrm>
                        <a:off x="1479550" y="1260475"/>
                        <a:ext cx="3425825" cy="976313"/>
                      </a:xfrm>
                      <a:prstGeom prst="rect">
                        <a:avLst/>
                      </a:prstGeom>
                      <a:noFill/>
                      <a:ln>
                        <a:noFill/>
                      </a:ln>
                      <a:effectLst/>
                    </p:spPr>
                  </p:pic>
                </p:oleObj>
              </mc:Fallback>
            </mc:AlternateContent>
          </a:graphicData>
        </a:graphic>
      </p:graphicFrame>
      <p:sp>
        <p:nvSpPr>
          <p:cNvPr id="3101" name="Text Box 70">
            <a:extLst>
              <a:ext uri="{FF2B5EF4-FFF2-40B4-BE49-F238E27FC236}">
                <a16:creationId xmlns:a16="http://schemas.microsoft.com/office/drawing/2014/main" id="{3BEF72EC-C457-4C15-8ED0-F189D40992C2}"/>
              </a:ext>
            </a:extLst>
          </p:cNvPr>
          <p:cNvSpPr txBox="1">
            <a:spLocks noChangeArrowheads="1"/>
          </p:cNvSpPr>
          <p:nvPr/>
        </p:nvSpPr>
        <p:spPr bwMode="auto">
          <a:xfrm>
            <a:off x="3313919" y="5855962"/>
            <a:ext cx="9305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endParaRPr lang="en-US" altLang="en-US" sz="2800" dirty="0">
              <a:solidFill>
                <a:srgbClr val="0033CC"/>
              </a:solidFill>
              <a:latin typeface="Times New Roman" panose="02020603050405020304" pitchFamily="18" charset="0"/>
              <a:cs typeface="Times New Roman" panose="02020603050405020304" pitchFamily="18" charset="0"/>
            </a:endParaRPr>
          </a:p>
        </p:txBody>
      </p:sp>
      <p:grpSp>
        <p:nvGrpSpPr>
          <p:cNvPr id="3" name="Group 54">
            <a:extLst>
              <a:ext uri="{FF2B5EF4-FFF2-40B4-BE49-F238E27FC236}">
                <a16:creationId xmlns:a16="http://schemas.microsoft.com/office/drawing/2014/main" id="{29348832-0A7B-480B-8E41-50C75ADA5CCE}"/>
              </a:ext>
            </a:extLst>
          </p:cNvPr>
          <p:cNvGrpSpPr>
            <a:grpSpLocks/>
          </p:cNvGrpSpPr>
          <p:nvPr/>
        </p:nvGrpSpPr>
        <p:grpSpPr bwMode="auto">
          <a:xfrm>
            <a:off x="1230570" y="2062653"/>
            <a:ext cx="4389438" cy="954107"/>
            <a:chOff x="908394" y="1839817"/>
            <a:chExt cx="4389882" cy="954208"/>
          </a:xfrm>
        </p:grpSpPr>
        <p:graphicFrame>
          <p:nvGraphicFramePr>
            <p:cNvPr id="3075" name="Object 5">
              <a:extLst>
                <a:ext uri="{FF2B5EF4-FFF2-40B4-BE49-F238E27FC236}">
                  <a16:creationId xmlns:a16="http://schemas.microsoft.com/office/drawing/2014/main" id="{097BA9BF-5942-4685-97E3-444BB7C34D79}"/>
                </a:ext>
              </a:extLst>
            </p:cNvPr>
            <p:cNvGraphicFramePr>
              <a:graphicFrameLocks noChangeAspect="1"/>
            </p:cNvGraphicFramePr>
            <p:nvPr/>
          </p:nvGraphicFramePr>
          <p:xfrm>
            <a:off x="1422796" y="2057326"/>
            <a:ext cx="3875480" cy="685873"/>
          </p:xfrm>
          <a:graphic>
            <a:graphicData uri="http://schemas.openxmlformats.org/presentationml/2006/ole">
              <mc:AlternateContent xmlns:mc="http://schemas.openxmlformats.org/markup-compatibility/2006">
                <mc:Choice xmlns:v="urn:schemas-microsoft-com:vml" Requires="v">
                  <p:oleObj name="Equation" r:id="rId4" imgW="2819160" imgH="609480" progId="Equation.DSMT4">
                    <p:embed/>
                  </p:oleObj>
                </mc:Choice>
                <mc:Fallback>
                  <p:oleObj name="Equation" r:id="rId4" imgW="2819160" imgH="609480" progId="Equation.DSMT4">
                    <p:embed/>
                    <p:pic>
                      <p:nvPicPr>
                        <p:cNvPr id="3075" name="Object 5">
                          <a:extLst>
                            <a:ext uri="{FF2B5EF4-FFF2-40B4-BE49-F238E27FC236}">
                              <a16:creationId xmlns:a16="http://schemas.microsoft.com/office/drawing/2014/main" id="{097BA9BF-5942-4685-97E3-444BB7C34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796" y="2057326"/>
                          <a:ext cx="3875480" cy="685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0" name="Text Box 74">
              <a:extLst>
                <a:ext uri="{FF2B5EF4-FFF2-40B4-BE49-F238E27FC236}">
                  <a16:creationId xmlns:a16="http://schemas.microsoft.com/office/drawing/2014/main" id="{4F819DE4-89ED-4369-A237-60F936CA78C5}"/>
                </a:ext>
              </a:extLst>
            </p:cNvPr>
            <p:cNvSpPr txBox="1">
              <a:spLocks noChangeArrowheads="1"/>
            </p:cNvSpPr>
            <p:nvPr/>
          </p:nvSpPr>
          <p:spPr bwMode="auto">
            <a:xfrm>
              <a:off x="908394" y="1839817"/>
              <a:ext cx="768006" cy="9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200000"/>
                </a:lnSpc>
              </a:pPr>
              <a:r>
                <a:rPr lang="en-US" altLang="en-US" sz="28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 </a:t>
              </a:r>
            </a:p>
          </p:txBody>
        </p:sp>
      </p:grpSp>
      <p:sp>
        <p:nvSpPr>
          <p:cNvPr id="54" name="Rectangle 53">
            <a:extLst>
              <a:ext uri="{FF2B5EF4-FFF2-40B4-BE49-F238E27FC236}">
                <a16:creationId xmlns:a16="http://schemas.microsoft.com/office/drawing/2014/main" id="{758A17F3-B2D1-428B-A87F-63B2E4451289}"/>
              </a:ext>
            </a:extLst>
          </p:cNvPr>
          <p:cNvSpPr>
            <a:spLocks noChangeArrowheads="1"/>
          </p:cNvSpPr>
          <p:nvPr/>
        </p:nvSpPr>
        <p:spPr bwMode="auto">
          <a:xfrm>
            <a:off x="1409696" y="3905802"/>
            <a:ext cx="5734050" cy="82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200000"/>
              </a:lnSpc>
            </a:pPr>
            <a:r>
              <a:rPr lang="en-US" altLang="en-US" sz="2800" dirty="0">
                <a:solidFill>
                  <a:srgbClr val="0033CC"/>
                </a:solidFill>
                <a:latin typeface="Times New Roman" panose="02020603050405020304" pitchFamily="18" charset="0"/>
                <a:cs typeface="Times New Roman" panose="02020603050405020304" pitchFamily="18" charset="0"/>
              </a:rPr>
              <a:t>Ta </a:t>
            </a:r>
            <a:r>
              <a:rPr lang="en-US" altLang="en-US" sz="2800" dirty="0" err="1">
                <a:solidFill>
                  <a:srgbClr val="0033CC"/>
                </a:solidFill>
                <a:latin typeface="Times New Roman" panose="02020603050405020304" pitchFamily="18" charset="0"/>
                <a:cs typeface="Times New Roman" panose="02020603050405020304" pitchFamily="18" charset="0"/>
              </a:rPr>
              <a:t>có</a:t>
            </a:r>
            <a:r>
              <a:rPr lang="en-US" altLang="en-US" sz="2800" dirty="0">
                <a:solidFill>
                  <a:srgbClr val="0033CC"/>
                </a:solidFill>
                <a:latin typeface="Times New Roman" panose="02020603050405020304" pitchFamily="18" charset="0"/>
                <a:cs typeface="Times New Roman" panose="02020603050405020304" pitchFamily="18" charset="0"/>
              </a:rPr>
              <a:t> a + b +c = 1 - 4 + 3 = 0</a:t>
            </a:r>
          </a:p>
        </p:txBody>
      </p:sp>
      <p:sp>
        <p:nvSpPr>
          <p:cNvPr id="62" name="Text Box 69">
            <a:extLst>
              <a:ext uri="{FF2B5EF4-FFF2-40B4-BE49-F238E27FC236}">
                <a16:creationId xmlns:a16="http://schemas.microsoft.com/office/drawing/2014/main" id="{F5A72376-D8B4-49FC-A0C6-7BFEDE0F7E83}"/>
              </a:ext>
            </a:extLst>
          </p:cNvPr>
          <p:cNvSpPr txBox="1">
            <a:spLocks noChangeArrowheads="1"/>
          </p:cNvSpPr>
          <p:nvPr/>
        </p:nvSpPr>
        <p:spPr bwMode="auto">
          <a:xfrm>
            <a:off x="6477000" y="5294376"/>
            <a:ext cx="1187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a:solidFill>
                  <a:srgbClr val="0033CC"/>
                </a:solidFill>
                <a:latin typeface="Times New Roman" panose="02020603050405020304" pitchFamily="18" charset="0"/>
                <a:cs typeface="Times New Roman" panose="02020603050405020304" pitchFamily="18" charset="0"/>
              </a:rPr>
              <a:t>x</a:t>
            </a:r>
            <a:r>
              <a:rPr lang="en-US" altLang="en-US" sz="2800" baseline="-25000" dirty="0">
                <a:solidFill>
                  <a:srgbClr val="0033CC"/>
                </a:solidFill>
                <a:latin typeface="Times New Roman" panose="02020603050405020304" pitchFamily="18" charset="0"/>
                <a:cs typeface="Times New Roman" panose="02020603050405020304" pitchFamily="18" charset="0"/>
              </a:rPr>
              <a:t>1</a:t>
            </a:r>
            <a:r>
              <a:rPr lang="en-US" altLang="en-US" sz="2800" dirty="0">
                <a:solidFill>
                  <a:srgbClr val="0033CC"/>
                </a:solidFill>
                <a:latin typeface="Times New Roman" panose="02020603050405020304" pitchFamily="18" charset="0"/>
                <a:cs typeface="Times New Roman" panose="02020603050405020304" pitchFamily="18" charset="0"/>
              </a:rPr>
              <a:t> = 1;</a:t>
            </a:r>
          </a:p>
        </p:txBody>
      </p:sp>
      <p:sp>
        <p:nvSpPr>
          <p:cNvPr id="63" name="Rectangle 62">
            <a:extLst>
              <a:ext uri="{FF2B5EF4-FFF2-40B4-BE49-F238E27FC236}">
                <a16:creationId xmlns:a16="http://schemas.microsoft.com/office/drawing/2014/main" id="{B41B4E96-4A71-4398-A29D-4C93BFDFD85B}"/>
              </a:ext>
            </a:extLst>
          </p:cNvPr>
          <p:cNvSpPr>
            <a:spLocks noChangeArrowheads="1"/>
          </p:cNvSpPr>
          <p:nvPr/>
        </p:nvSpPr>
        <p:spPr bwMode="auto">
          <a:xfrm>
            <a:off x="4572001" y="4960647"/>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0A8B042B-C172-4AA6-A300-0251A301CB7E}"/>
              </a:ext>
            </a:extLst>
          </p:cNvPr>
          <p:cNvSpPr>
            <a:spLocks noChangeArrowheads="1"/>
          </p:cNvSpPr>
          <p:nvPr/>
        </p:nvSpPr>
        <p:spPr bwMode="auto">
          <a:xfrm>
            <a:off x="5029200" y="5422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05723C81-4FC1-41D8-BAD7-4DDF07AD26EE}"/>
              </a:ext>
            </a:extLst>
          </p:cNvPr>
          <p:cNvSpPr>
            <a:spLocks noChangeArrowheads="1"/>
          </p:cNvSpPr>
          <p:nvPr/>
        </p:nvSpPr>
        <p:spPr bwMode="auto">
          <a:xfrm>
            <a:off x="7467600" y="5407153"/>
            <a:ext cx="10454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solidFill>
                  <a:srgbClr val="0033CC"/>
                </a:solidFill>
                <a:latin typeface="Times New Roman" panose="02020603050405020304" pitchFamily="18" charset="0"/>
                <a:cs typeface="Times New Roman" panose="02020603050405020304" pitchFamily="18" charset="0"/>
              </a:rPr>
              <a:t>x</a:t>
            </a:r>
            <a:r>
              <a:rPr lang="en-US" altLang="en-US" sz="2800" baseline="-25000" dirty="0">
                <a:solidFill>
                  <a:srgbClr val="0033CC"/>
                </a:solidFill>
                <a:latin typeface="Times New Roman" panose="02020603050405020304" pitchFamily="18" charset="0"/>
                <a:cs typeface="Times New Roman" panose="02020603050405020304" pitchFamily="18" charset="0"/>
              </a:rPr>
              <a:t>2</a:t>
            </a:r>
            <a:r>
              <a:rPr lang="en-US" altLang="en-US" sz="2800" dirty="0">
                <a:solidFill>
                  <a:srgbClr val="0033CC"/>
                </a:solidFill>
                <a:latin typeface="Times New Roman" panose="02020603050405020304" pitchFamily="18" charset="0"/>
                <a:cs typeface="Times New Roman" panose="02020603050405020304" pitchFamily="18" charset="0"/>
              </a:rPr>
              <a:t> = 3</a:t>
            </a:r>
          </a:p>
        </p:txBody>
      </p:sp>
      <p:sp>
        <p:nvSpPr>
          <p:cNvPr id="70" name="Text Box 68">
            <a:extLst>
              <a:ext uri="{FF2B5EF4-FFF2-40B4-BE49-F238E27FC236}">
                <a16:creationId xmlns:a16="http://schemas.microsoft.com/office/drawing/2014/main" id="{4AA2DF5F-60F1-47B0-BD95-1DF6E5CD8FC3}"/>
              </a:ext>
            </a:extLst>
          </p:cNvPr>
          <p:cNvSpPr txBox="1">
            <a:spLocks noChangeArrowheads="1"/>
          </p:cNvSpPr>
          <p:nvPr/>
        </p:nvSpPr>
        <p:spPr bwMode="auto">
          <a:xfrm>
            <a:off x="1886512" y="5285322"/>
            <a:ext cx="47005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err="1">
                <a:solidFill>
                  <a:srgbClr val="0033CC"/>
                </a:solidFill>
                <a:latin typeface="Times New Roman" panose="02020603050405020304" pitchFamily="18" charset="0"/>
                <a:cs typeface="Times New Roman" panose="02020603050405020304" pitchFamily="18" charset="0"/>
              </a:rPr>
              <a:t>Phương</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trình</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có</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hai</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nghiệm</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là</a:t>
            </a:r>
            <a:r>
              <a:rPr lang="en-US" altLang="en-US" sz="2800" dirty="0">
                <a:solidFill>
                  <a:srgbClr val="0033CC"/>
                </a:solidFill>
                <a:latin typeface="Times New Roman" panose="02020603050405020304" pitchFamily="18" charset="0"/>
                <a:cs typeface="Times New Roman" panose="02020603050405020304" pitchFamily="18" charset="0"/>
              </a:rPr>
              <a:t>:</a:t>
            </a:r>
          </a:p>
        </p:txBody>
      </p:sp>
      <p:sp>
        <p:nvSpPr>
          <p:cNvPr id="30" name="Rectangle 29">
            <a:extLst>
              <a:ext uri="{FF2B5EF4-FFF2-40B4-BE49-F238E27FC236}">
                <a16:creationId xmlns:a16="http://schemas.microsoft.com/office/drawing/2014/main" id="{8AEF6C5A-6052-44D6-93C7-30690DDAE658}"/>
              </a:ext>
            </a:extLst>
          </p:cNvPr>
          <p:cNvSpPr/>
          <p:nvPr/>
        </p:nvSpPr>
        <p:spPr>
          <a:xfrm>
            <a:off x="0" y="680484"/>
            <a:ext cx="12101689" cy="6110095"/>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E8E5C996-AB54-4142-9348-0696779DC0B6}"/>
              </a:ext>
            </a:extLst>
          </p:cNvPr>
          <p:cNvGraphicFramePr>
            <a:graphicFrameLocks noChangeAspect="1"/>
          </p:cNvGraphicFramePr>
          <p:nvPr/>
        </p:nvGraphicFramePr>
        <p:xfrm>
          <a:off x="1359938" y="3041650"/>
          <a:ext cx="368300" cy="228600"/>
        </p:xfrm>
        <a:graphic>
          <a:graphicData uri="http://schemas.openxmlformats.org/presentationml/2006/ole">
            <mc:AlternateContent xmlns:mc="http://schemas.openxmlformats.org/markup-compatibility/2006">
              <mc:Choice xmlns:v="urn:schemas-microsoft-com:vml" Requires="v">
                <p:oleObj name="Equation" r:id="rId6" imgW="368280" imgH="228600" progId="Equation.DSMT4">
                  <p:embed/>
                </p:oleObj>
              </mc:Choice>
              <mc:Fallback>
                <p:oleObj name="Equation" r:id="rId6" imgW="368280" imgH="228600" progId="Equation.DSMT4">
                  <p:embed/>
                  <p:pic>
                    <p:nvPicPr>
                      <p:cNvPr id="5" name="Object 4">
                        <a:extLst>
                          <a:ext uri="{FF2B5EF4-FFF2-40B4-BE49-F238E27FC236}">
                            <a16:creationId xmlns:a16="http://schemas.microsoft.com/office/drawing/2014/main" id="{E8E5C996-AB54-4142-9348-0696779DC0B6}"/>
                          </a:ext>
                        </a:extLst>
                      </p:cNvPr>
                      <p:cNvPicPr/>
                      <p:nvPr/>
                    </p:nvPicPr>
                    <p:blipFill>
                      <a:blip r:embed="rId7"/>
                      <a:stretch>
                        <a:fillRect/>
                      </a:stretch>
                    </p:blipFill>
                    <p:spPr>
                      <a:xfrm>
                        <a:off x="1359938" y="3041650"/>
                        <a:ext cx="368300" cy="228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732B4DA-6853-48B3-96A3-9854EBB80975}"/>
              </a:ext>
            </a:extLst>
          </p:cNvPr>
          <p:cNvGraphicFramePr>
            <a:graphicFrameLocks noChangeAspect="1"/>
          </p:cNvGraphicFramePr>
          <p:nvPr/>
        </p:nvGraphicFramePr>
        <p:xfrm>
          <a:off x="1394396" y="3529013"/>
          <a:ext cx="6146801" cy="457200"/>
        </p:xfrm>
        <a:graphic>
          <a:graphicData uri="http://schemas.openxmlformats.org/presentationml/2006/ole">
            <mc:AlternateContent xmlns:mc="http://schemas.openxmlformats.org/markup-compatibility/2006">
              <mc:Choice xmlns:v="urn:schemas-microsoft-com:vml" Requires="v">
                <p:oleObj name="Equation" r:id="rId8" imgW="6146640" imgH="457200" progId="Equation.DSMT4">
                  <p:embed/>
                </p:oleObj>
              </mc:Choice>
              <mc:Fallback>
                <p:oleObj name="Equation" r:id="rId8" imgW="6146640" imgH="457200" progId="Equation.DSMT4">
                  <p:embed/>
                  <p:pic>
                    <p:nvPicPr>
                      <p:cNvPr id="6" name="Object 5">
                        <a:extLst>
                          <a:ext uri="{FF2B5EF4-FFF2-40B4-BE49-F238E27FC236}">
                            <a16:creationId xmlns:a16="http://schemas.microsoft.com/office/drawing/2014/main" id="{B732B4DA-6853-48B3-96A3-9854EBB80975}"/>
                          </a:ext>
                        </a:extLst>
                      </p:cNvPr>
                      <p:cNvPicPr/>
                      <p:nvPr/>
                    </p:nvPicPr>
                    <p:blipFill>
                      <a:blip r:embed="rId9"/>
                      <a:stretch>
                        <a:fillRect/>
                      </a:stretch>
                    </p:blipFill>
                    <p:spPr>
                      <a:xfrm>
                        <a:off x="1394396" y="3529013"/>
                        <a:ext cx="6146801" cy="457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DB48D7A-E630-40EF-ABB7-9105EC1C2A08}"/>
              </a:ext>
            </a:extLst>
          </p:cNvPr>
          <p:cNvGraphicFramePr>
            <a:graphicFrameLocks noChangeAspect="1"/>
          </p:cNvGraphicFramePr>
          <p:nvPr>
            <p:extLst>
              <p:ext uri="{D42A27DB-BD31-4B8C-83A1-F6EECF244321}">
                <p14:modId xmlns:p14="http://schemas.microsoft.com/office/powerpoint/2010/main" val="4046098522"/>
              </p:ext>
            </p:extLst>
          </p:nvPr>
        </p:nvGraphicFramePr>
        <p:xfrm>
          <a:off x="869951" y="4633679"/>
          <a:ext cx="7404100" cy="788987"/>
        </p:xfrm>
        <a:graphic>
          <a:graphicData uri="http://schemas.openxmlformats.org/presentationml/2006/ole">
            <mc:AlternateContent xmlns:mc="http://schemas.openxmlformats.org/markup-compatibility/2006">
              <mc:Choice xmlns:v="urn:schemas-microsoft-com:vml" Requires="v">
                <p:oleObj name="Equation" r:id="rId10" imgW="7403760" imgH="863280" progId="Equation.DSMT4">
                  <p:embed/>
                </p:oleObj>
              </mc:Choice>
              <mc:Fallback>
                <p:oleObj name="Equation" r:id="rId10" imgW="7403760" imgH="863280" progId="Equation.DSMT4">
                  <p:embed/>
                  <p:pic>
                    <p:nvPicPr>
                      <p:cNvPr id="7" name="Object 6">
                        <a:extLst>
                          <a:ext uri="{FF2B5EF4-FFF2-40B4-BE49-F238E27FC236}">
                            <a16:creationId xmlns:a16="http://schemas.microsoft.com/office/drawing/2014/main" id="{ADB48D7A-E630-40EF-ABB7-9105EC1C2A08}"/>
                          </a:ext>
                        </a:extLst>
                      </p:cNvPr>
                      <p:cNvPicPr/>
                      <p:nvPr/>
                    </p:nvPicPr>
                    <p:blipFill>
                      <a:blip r:embed="rId11"/>
                      <a:stretch>
                        <a:fillRect/>
                      </a:stretch>
                    </p:blipFill>
                    <p:spPr>
                      <a:xfrm>
                        <a:off x="869951" y="4633679"/>
                        <a:ext cx="7404100" cy="7889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2126676-416F-4B3E-96E6-1D9181D4B1E1}"/>
              </a:ext>
            </a:extLst>
          </p:cNvPr>
          <p:cNvGraphicFramePr>
            <a:graphicFrameLocks noChangeAspect="1"/>
          </p:cNvGraphicFramePr>
          <p:nvPr/>
        </p:nvGraphicFramePr>
        <p:xfrm>
          <a:off x="1742556" y="2917935"/>
          <a:ext cx="2540000" cy="381000"/>
        </p:xfrm>
        <a:graphic>
          <a:graphicData uri="http://schemas.openxmlformats.org/presentationml/2006/ole">
            <mc:AlternateContent xmlns:mc="http://schemas.openxmlformats.org/markup-compatibility/2006">
              <mc:Choice xmlns:v="urn:schemas-microsoft-com:vml" Requires="v">
                <p:oleObj name="Equation" r:id="rId12" imgW="2539800" imgH="380880" progId="Equation.DSMT4">
                  <p:embed/>
                </p:oleObj>
              </mc:Choice>
              <mc:Fallback>
                <p:oleObj name="Equation" r:id="rId12" imgW="2539800" imgH="380880" progId="Equation.DSMT4">
                  <p:embed/>
                  <p:pic>
                    <p:nvPicPr>
                      <p:cNvPr id="8" name="Object 7">
                        <a:extLst>
                          <a:ext uri="{FF2B5EF4-FFF2-40B4-BE49-F238E27FC236}">
                            <a16:creationId xmlns:a16="http://schemas.microsoft.com/office/drawing/2014/main" id="{E2126676-416F-4B3E-96E6-1D9181D4B1E1}"/>
                          </a:ext>
                        </a:extLst>
                      </p:cNvPr>
                      <p:cNvPicPr/>
                      <p:nvPr/>
                    </p:nvPicPr>
                    <p:blipFill>
                      <a:blip r:embed="rId13"/>
                      <a:stretch>
                        <a:fillRect/>
                      </a:stretch>
                    </p:blipFill>
                    <p:spPr>
                      <a:xfrm>
                        <a:off x="1742556" y="2917935"/>
                        <a:ext cx="2540000" cy="381000"/>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F9D3B95C-AF03-47C3-B4B2-AB410CCAC3B3}"/>
              </a:ext>
            </a:extLst>
          </p:cNvPr>
          <p:cNvSpPr txBox="1">
            <a:spLocks noChangeArrowheads="1"/>
          </p:cNvSpPr>
          <p:nvPr/>
        </p:nvSpPr>
        <p:spPr bwMode="auto">
          <a:xfrm>
            <a:off x="5029200" y="1503284"/>
            <a:ext cx="2635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(ĐKXĐ: x ≠ </a:t>
            </a:r>
            <a:r>
              <a:rPr lang="en-US" altLang="en-US" sz="28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3)</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1F00A0B2-6E42-4D63-8258-9141F8FC11EE}"/>
              </a:ext>
            </a:extLst>
          </p:cNvPr>
          <p:cNvSpPr/>
          <p:nvPr/>
        </p:nvSpPr>
        <p:spPr>
          <a:xfrm>
            <a:off x="1296403" y="2929058"/>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26" name="Text Box 30">
            <a:extLst>
              <a:ext uri="{FF2B5EF4-FFF2-40B4-BE49-F238E27FC236}">
                <a16:creationId xmlns:a16="http://schemas.microsoft.com/office/drawing/2014/main" id="{6EE14EE5-793D-4AFE-BCC9-E6FCD6CD87A4}"/>
              </a:ext>
            </a:extLst>
          </p:cNvPr>
          <p:cNvSpPr txBox="1">
            <a:spLocks noChangeArrowheads="1"/>
          </p:cNvSpPr>
          <p:nvPr/>
        </p:nvSpPr>
        <p:spPr bwMode="auto">
          <a:xfrm>
            <a:off x="1230570" y="2881604"/>
            <a:ext cx="685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b="1" dirty="0">
              <a:solidFill>
                <a:srgbClr val="CC0000"/>
              </a:solidFill>
              <a:latin typeface="Times New Roman" panose="02020603050405020304" pitchFamily="18" charset="0"/>
              <a:cs typeface="Times New Roman" panose="02020603050405020304" pitchFamily="18" charset="0"/>
            </a:endParaRPr>
          </a:p>
        </p:txBody>
      </p:sp>
      <p:sp>
        <p:nvSpPr>
          <p:cNvPr id="29" name="Text Box 68">
            <a:extLst>
              <a:ext uri="{FF2B5EF4-FFF2-40B4-BE49-F238E27FC236}">
                <a16:creationId xmlns:a16="http://schemas.microsoft.com/office/drawing/2014/main" id="{F94D7B89-4F4D-4000-AB56-F4A4C250A3D4}"/>
              </a:ext>
            </a:extLst>
          </p:cNvPr>
          <p:cNvSpPr txBox="1">
            <a:spLocks noChangeArrowheads="1"/>
          </p:cNvSpPr>
          <p:nvPr/>
        </p:nvSpPr>
        <p:spPr bwMode="auto">
          <a:xfrm>
            <a:off x="1178072" y="5327754"/>
            <a:ext cx="54018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err="1">
                <a:solidFill>
                  <a:srgbClr val="FF0000"/>
                </a:solidFill>
                <a:latin typeface="Times New Roman" panose="02020603050405020304" pitchFamily="18" charset="0"/>
                <a:cs typeface="Times New Roman" panose="02020603050405020304" pitchFamily="18" charset="0"/>
              </a:rPr>
              <a:t>Phương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trình</a:t>
            </a:r>
            <a:r>
              <a:rPr lang="en-US" altLang="en-US" sz="2800" dirty="0">
                <a:solidFill>
                  <a:srgbClr val="FF0000"/>
                </a:solidFill>
                <a:latin typeface="Times New Roman" panose="02020603050405020304" pitchFamily="18" charset="0"/>
                <a:cs typeface="Times New Roman" panose="02020603050405020304" pitchFamily="18" charset="0"/>
              </a:rPr>
              <a:t> (1)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nghiệm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31" name="Picture 30" descr="Background pattern&#10;&#10;Description automatically generated">
            <a:extLst>
              <a:ext uri="{FF2B5EF4-FFF2-40B4-BE49-F238E27FC236}">
                <a16:creationId xmlns:a16="http://schemas.microsoft.com/office/drawing/2014/main" id="{F1271834-F992-4AC1-99BE-ED7A7F3D58BC}"/>
              </a:ext>
            </a:extLst>
          </p:cNvPr>
          <p:cNvPicPr>
            <a:picLocks noChangeAspect="1"/>
          </p:cNvPicPr>
          <p:nvPr/>
        </p:nvPicPr>
        <p:blipFill rotWithShape="1">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17382" r="20120" b="2"/>
          <a:stretch/>
        </p:blipFill>
        <p:spPr>
          <a:xfrm>
            <a:off x="9363989" y="754624"/>
            <a:ext cx="2650857" cy="265085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 name="Picture 31" descr="A picture containing toy, doll&#10;&#10;Description automatically generated">
            <a:extLst>
              <a:ext uri="{FF2B5EF4-FFF2-40B4-BE49-F238E27FC236}">
                <a16:creationId xmlns:a16="http://schemas.microsoft.com/office/drawing/2014/main" id="{4F3692F0-1CF2-4ABE-B6A6-F191815C2AA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72278" y="742474"/>
            <a:ext cx="1797283" cy="1797283"/>
          </a:xfrm>
          <a:prstGeom prst="rect">
            <a:avLst/>
          </a:prstGeom>
        </p:spPr>
      </p:pic>
      <p:sp>
        <p:nvSpPr>
          <p:cNvPr id="34" name="Text Box 9">
            <a:extLst>
              <a:ext uri="{FF2B5EF4-FFF2-40B4-BE49-F238E27FC236}">
                <a16:creationId xmlns:a16="http://schemas.microsoft.com/office/drawing/2014/main" id="{BBE589FD-1A2B-49CF-8F66-B1AE79E2AEE7}"/>
              </a:ext>
            </a:extLst>
          </p:cNvPr>
          <p:cNvSpPr txBox="1">
            <a:spLocks noChangeArrowheads="1"/>
          </p:cNvSpPr>
          <p:nvPr/>
        </p:nvSpPr>
        <p:spPr bwMode="auto">
          <a:xfrm>
            <a:off x="211678" y="202026"/>
            <a:ext cx="4126406" cy="523220"/>
          </a:xfrm>
          <a:prstGeom prst="rect">
            <a:avLst/>
          </a:prstGeom>
          <a:blipFill>
            <a:blip r:embed="rId17"/>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33CC"/>
                </a:solidFill>
                <a:latin typeface="Times New Roman" panose="02020603050405020304" pitchFamily="18" charset="0"/>
                <a:cs typeface="Times New Roman" panose="02020603050405020304" pitchFamily="18" charset="0"/>
              </a:rPr>
              <a:t>PHIẾU HỌC TẬP SỐ 2</a:t>
            </a:r>
          </a:p>
        </p:txBody>
      </p:sp>
      <p:graphicFrame>
        <p:nvGraphicFramePr>
          <p:cNvPr id="27" name="Object 26">
            <a:extLst>
              <a:ext uri="{FF2B5EF4-FFF2-40B4-BE49-F238E27FC236}">
                <a16:creationId xmlns:a16="http://schemas.microsoft.com/office/drawing/2014/main" id="{ADB48D7A-E630-40EF-ABB7-9105EC1C2A08}"/>
              </a:ext>
            </a:extLst>
          </p:cNvPr>
          <p:cNvGraphicFramePr>
            <a:graphicFrameLocks noChangeAspect="1"/>
          </p:cNvGraphicFramePr>
          <p:nvPr>
            <p:extLst>
              <p:ext uri="{D42A27DB-BD31-4B8C-83A1-F6EECF244321}">
                <p14:modId xmlns:p14="http://schemas.microsoft.com/office/powerpoint/2010/main" val="3258255551"/>
              </p:ext>
            </p:extLst>
          </p:nvPr>
        </p:nvGraphicFramePr>
        <p:xfrm>
          <a:off x="848249" y="4616045"/>
          <a:ext cx="9194800" cy="788988"/>
        </p:xfrm>
        <a:graphic>
          <a:graphicData uri="http://schemas.openxmlformats.org/presentationml/2006/ole">
            <mc:AlternateContent xmlns:mc="http://schemas.openxmlformats.org/markup-compatibility/2006">
              <mc:Choice xmlns:v="urn:schemas-microsoft-com:vml" Requires="v">
                <p:oleObj name="Equation" r:id="rId18" imgW="9194760" imgH="863280" progId="Equation.DSMT4">
                  <p:embed/>
                </p:oleObj>
              </mc:Choice>
              <mc:Fallback>
                <p:oleObj name="Equation" r:id="rId18" imgW="9194760" imgH="863280" progId="Equation.DSMT4">
                  <p:embed/>
                  <p:pic>
                    <p:nvPicPr>
                      <p:cNvPr id="7" name="Object 6">
                        <a:extLst>
                          <a:ext uri="{FF2B5EF4-FFF2-40B4-BE49-F238E27FC236}">
                            <a16:creationId xmlns:a16="http://schemas.microsoft.com/office/drawing/2014/main" id="{ADB48D7A-E630-40EF-ABB7-9105EC1C2A08}"/>
                          </a:ext>
                        </a:extLst>
                      </p:cNvPr>
                      <p:cNvPicPr/>
                      <p:nvPr/>
                    </p:nvPicPr>
                    <p:blipFill>
                      <a:blip r:embed="rId19"/>
                      <a:stretch>
                        <a:fillRect/>
                      </a:stretch>
                    </p:blipFill>
                    <p:spPr>
                      <a:xfrm>
                        <a:off x="848249" y="4616045"/>
                        <a:ext cx="9194800" cy="788988"/>
                      </a:xfrm>
                      <a:prstGeom prst="rect">
                        <a:avLst/>
                      </a:prstGeom>
                    </p:spPr>
                  </p:pic>
                </p:oleObj>
              </mc:Fallback>
            </mc:AlternateContent>
          </a:graphicData>
        </a:graphic>
      </p:graphicFrame>
    </p:spTree>
    <p:extLst>
      <p:ext uri="{BB962C8B-B14F-4D97-AF65-F5344CB8AC3E}">
        <p14:creationId xmlns:p14="http://schemas.microsoft.com/office/powerpoint/2010/main" val="72227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68"/>
                                        </p:tgtEl>
                                      </p:cBhvr>
                                    </p:animEffect>
                                    <p:set>
                                      <p:cBhvr>
                                        <p:cTn id="37" dur="1" fill="hold">
                                          <p:stCondLst>
                                            <p:cond delay="1999"/>
                                          </p:stCondLst>
                                        </p:cTn>
                                        <p:tgtEl>
                                          <p:spTgt spid="6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0"/>
                                        </p:tgtEl>
                                      </p:cBhvr>
                                    </p:animEffect>
                                    <p:set>
                                      <p:cBhvr>
                                        <p:cTn id="42" dur="1" fill="hold">
                                          <p:stCondLst>
                                            <p:cond delay="499"/>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ox(in)">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P spid="23" grpId="0"/>
      <p:bldP spid="25" grpId="0" animBg="1"/>
      <p:bldP spid="26"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 name="WordArt 96"/>
          <p:cNvSpPr>
            <a:spLocks noChangeArrowheads="1" noChangeShapeType="1" noTextEdit="1"/>
          </p:cNvSpPr>
          <p:nvPr/>
        </p:nvSpPr>
        <p:spPr bwMode="auto">
          <a:xfrm>
            <a:off x="8392207" y="6078684"/>
            <a:ext cx="5994400" cy="304800"/>
          </a:xfrm>
          <a:prstGeom prst="rect">
            <a:avLst/>
          </a:prstGeom>
        </p:spPr>
        <p:txBody>
          <a:bodyPr wrap="none" fromWordArt="1">
            <a:prstTxWarp prst="textPlain">
              <a:avLst>
                <a:gd name="adj" fmla="val 50000"/>
              </a:avLst>
            </a:prstTxWarp>
          </a:bodyPr>
          <a:lstStyle/>
          <a:p>
            <a:pPr algn="ctr"/>
            <a:endParaRPr lang="en-US" sz="2800" kern="10" dirty="0">
              <a:ln w="9525">
                <a:solidFill>
                  <a:srgbClr val="0000FF"/>
                </a:solidFill>
                <a:round/>
                <a:headEnd/>
                <a:tailEnd/>
              </a:ln>
              <a:solidFill>
                <a:srgbClr val="0000FF"/>
              </a:solidFill>
              <a:latin typeface="Times New Roman"/>
              <a:cs typeface="Times New Roman"/>
            </a:endParaRPr>
          </a:p>
        </p:txBody>
      </p:sp>
      <p:graphicFrame>
        <p:nvGraphicFramePr>
          <p:cNvPr id="51" name="Object 12">
            <a:extLst>
              <a:ext uri="{FF2B5EF4-FFF2-40B4-BE49-F238E27FC236}">
                <a16:creationId xmlns:a16="http://schemas.microsoft.com/office/drawing/2014/main" id="{82DED6D2-5E6C-4782-B2BD-4B16F5EBD801}"/>
              </a:ext>
            </a:extLst>
          </p:cNvPr>
          <p:cNvGraphicFramePr>
            <a:graphicFrameLocks noChangeAspect="1"/>
          </p:cNvGraphicFramePr>
          <p:nvPr>
            <p:extLst>
              <p:ext uri="{D42A27DB-BD31-4B8C-83A1-F6EECF244321}">
                <p14:modId xmlns:p14="http://schemas.microsoft.com/office/powerpoint/2010/main" val="449640976"/>
              </p:ext>
            </p:extLst>
          </p:nvPr>
        </p:nvGraphicFramePr>
        <p:xfrm>
          <a:off x="2413381" y="1121156"/>
          <a:ext cx="1700213" cy="414338"/>
        </p:xfrm>
        <a:graphic>
          <a:graphicData uri="http://schemas.openxmlformats.org/presentationml/2006/ole">
            <mc:AlternateContent xmlns:mc="http://schemas.openxmlformats.org/markup-compatibility/2006">
              <mc:Choice xmlns:v="urn:schemas-microsoft-com:vml" Requires="v">
                <p:oleObj name="Equation" r:id="rId2" imgW="901440" imgH="203040" progId="Equation.DSMT4">
                  <p:embed/>
                </p:oleObj>
              </mc:Choice>
              <mc:Fallback>
                <p:oleObj name="Equation" r:id="rId2" imgW="901440" imgH="203040" progId="Equation.DSMT4">
                  <p:embed/>
                  <p:pic>
                    <p:nvPicPr>
                      <p:cNvPr id="51" name="Object 12">
                        <a:extLst>
                          <a:ext uri="{FF2B5EF4-FFF2-40B4-BE49-F238E27FC236}">
                            <a16:creationId xmlns:a16="http://schemas.microsoft.com/office/drawing/2014/main" id="{82DED6D2-5E6C-4782-B2BD-4B16F5EBD801}"/>
                          </a:ext>
                        </a:extLst>
                      </p:cNvPr>
                      <p:cNvPicPr>
                        <a:picLocks noChangeAspect="1" noChangeArrowheads="1"/>
                      </p:cNvPicPr>
                      <p:nvPr/>
                    </p:nvPicPr>
                    <p:blipFill>
                      <a:blip r:embed="rId3"/>
                      <a:srcRect/>
                      <a:stretch>
                        <a:fillRect/>
                      </a:stretch>
                    </p:blipFill>
                    <p:spPr bwMode="auto">
                      <a:xfrm>
                        <a:off x="2413381" y="1121156"/>
                        <a:ext cx="1700213"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 name="Object 13">
            <a:extLst>
              <a:ext uri="{FF2B5EF4-FFF2-40B4-BE49-F238E27FC236}">
                <a16:creationId xmlns:a16="http://schemas.microsoft.com/office/drawing/2014/main" id="{28F6AD9C-0145-44E1-92D0-24287FA4AEC1}"/>
              </a:ext>
            </a:extLst>
          </p:cNvPr>
          <p:cNvGraphicFramePr>
            <a:graphicFrameLocks noChangeAspect="1"/>
          </p:cNvGraphicFramePr>
          <p:nvPr>
            <p:extLst>
              <p:ext uri="{D42A27DB-BD31-4B8C-83A1-F6EECF244321}">
                <p14:modId xmlns:p14="http://schemas.microsoft.com/office/powerpoint/2010/main" val="3189303137"/>
              </p:ext>
            </p:extLst>
          </p:nvPr>
        </p:nvGraphicFramePr>
        <p:xfrm>
          <a:off x="4171506" y="846011"/>
          <a:ext cx="1568450" cy="931862"/>
        </p:xfrm>
        <a:graphic>
          <a:graphicData uri="http://schemas.openxmlformats.org/presentationml/2006/ole">
            <mc:AlternateContent xmlns:mc="http://schemas.openxmlformats.org/markup-compatibility/2006">
              <mc:Choice xmlns:v="urn:schemas-microsoft-com:vml" Requires="v">
                <p:oleObj name="Equation" r:id="rId4" imgW="850680" imgH="457200" progId="Equation.DSMT4">
                  <p:embed/>
                </p:oleObj>
              </mc:Choice>
              <mc:Fallback>
                <p:oleObj name="Equation" r:id="rId4" imgW="850680" imgH="457200" progId="Equation.DSMT4">
                  <p:embed/>
                  <p:pic>
                    <p:nvPicPr>
                      <p:cNvPr id="52" name="Object 13">
                        <a:extLst>
                          <a:ext uri="{FF2B5EF4-FFF2-40B4-BE49-F238E27FC236}">
                            <a16:creationId xmlns:a16="http://schemas.microsoft.com/office/drawing/2014/main" id="{28F6AD9C-0145-44E1-92D0-24287FA4AEC1}"/>
                          </a:ext>
                        </a:extLst>
                      </p:cNvPr>
                      <p:cNvPicPr>
                        <a:picLocks noChangeAspect="1" noChangeArrowheads="1"/>
                      </p:cNvPicPr>
                      <p:nvPr/>
                    </p:nvPicPr>
                    <p:blipFill>
                      <a:blip r:embed="rId5"/>
                      <a:srcRect/>
                      <a:stretch>
                        <a:fillRect/>
                      </a:stretch>
                    </p:blipFill>
                    <p:spPr bwMode="auto">
                      <a:xfrm>
                        <a:off x="4171506" y="846011"/>
                        <a:ext cx="156845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 name="Object 18">
            <a:extLst>
              <a:ext uri="{FF2B5EF4-FFF2-40B4-BE49-F238E27FC236}">
                <a16:creationId xmlns:a16="http://schemas.microsoft.com/office/drawing/2014/main" id="{41793D7B-D019-4091-986B-CB41BD7ACF2A}"/>
              </a:ext>
            </a:extLst>
          </p:cNvPr>
          <p:cNvGraphicFramePr>
            <a:graphicFrameLocks noChangeAspect="1"/>
          </p:cNvGraphicFramePr>
          <p:nvPr>
            <p:extLst>
              <p:ext uri="{D42A27DB-BD31-4B8C-83A1-F6EECF244321}">
                <p14:modId xmlns:p14="http://schemas.microsoft.com/office/powerpoint/2010/main" val="1991390667"/>
              </p:ext>
            </p:extLst>
          </p:nvPr>
        </p:nvGraphicFramePr>
        <p:xfrm>
          <a:off x="4267028" y="2336148"/>
          <a:ext cx="3186112" cy="539750"/>
        </p:xfrm>
        <a:graphic>
          <a:graphicData uri="http://schemas.openxmlformats.org/presentationml/2006/ole">
            <mc:AlternateContent xmlns:mc="http://schemas.openxmlformats.org/markup-compatibility/2006">
              <mc:Choice xmlns:v="urn:schemas-microsoft-com:vml" Requires="v">
                <p:oleObj name="Equation" r:id="rId6" imgW="1574640" imgH="266400" progId="Equation.DSMT4">
                  <p:embed/>
                </p:oleObj>
              </mc:Choice>
              <mc:Fallback>
                <p:oleObj name="Equation" r:id="rId6" imgW="1574640" imgH="266400" progId="Equation.DSMT4">
                  <p:embed/>
                  <p:pic>
                    <p:nvPicPr>
                      <p:cNvPr id="57" name="Object 18">
                        <a:extLst>
                          <a:ext uri="{FF2B5EF4-FFF2-40B4-BE49-F238E27FC236}">
                            <a16:creationId xmlns:a16="http://schemas.microsoft.com/office/drawing/2014/main" id="{41793D7B-D019-4091-986B-CB41BD7ACF2A}"/>
                          </a:ext>
                        </a:extLst>
                      </p:cNvPr>
                      <p:cNvPicPr>
                        <a:picLocks noChangeAspect="1" noChangeArrowheads="1"/>
                      </p:cNvPicPr>
                      <p:nvPr/>
                    </p:nvPicPr>
                    <p:blipFill>
                      <a:blip r:embed="rId7"/>
                      <a:srcRect/>
                      <a:stretch>
                        <a:fillRect/>
                      </a:stretch>
                    </p:blipFill>
                    <p:spPr bwMode="auto">
                      <a:xfrm>
                        <a:off x="4267028" y="2336148"/>
                        <a:ext cx="3186112"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 name="Object 20">
            <a:extLst>
              <a:ext uri="{FF2B5EF4-FFF2-40B4-BE49-F238E27FC236}">
                <a16:creationId xmlns:a16="http://schemas.microsoft.com/office/drawing/2014/main" id="{4BA58680-4719-423F-B7FD-CCCDDD890B11}"/>
              </a:ext>
            </a:extLst>
          </p:cNvPr>
          <p:cNvGraphicFramePr>
            <a:graphicFrameLocks noChangeAspect="1"/>
          </p:cNvGraphicFramePr>
          <p:nvPr>
            <p:extLst>
              <p:ext uri="{D42A27DB-BD31-4B8C-83A1-F6EECF244321}">
                <p14:modId xmlns:p14="http://schemas.microsoft.com/office/powerpoint/2010/main" val="2812437682"/>
              </p:ext>
            </p:extLst>
          </p:nvPr>
        </p:nvGraphicFramePr>
        <p:xfrm>
          <a:off x="932503" y="3134333"/>
          <a:ext cx="2571899" cy="495627"/>
        </p:xfrm>
        <a:graphic>
          <a:graphicData uri="http://schemas.openxmlformats.org/presentationml/2006/ole">
            <mc:AlternateContent xmlns:mc="http://schemas.openxmlformats.org/markup-compatibility/2006">
              <mc:Choice xmlns:v="urn:schemas-microsoft-com:vml" Requires="v">
                <p:oleObj name="Equation" r:id="rId8" imgW="1054080" imgH="203040" progId="Equation.DSMT4">
                  <p:embed/>
                </p:oleObj>
              </mc:Choice>
              <mc:Fallback>
                <p:oleObj name="Equation" r:id="rId8" imgW="1054080" imgH="203040" progId="Equation.DSMT4">
                  <p:embed/>
                  <p:pic>
                    <p:nvPicPr>
                      <p:cNvPr id="59" name="Object 20">
                        <a:extLst>
                          <a:ext uri="{FF2B5EF4-FFF2-40B4-BE49-F238E27FC236}">
                            <a16:creationId xmlns:a16="http://schemas.microsoft.com/office/drawing/2014/main" id="{4BA58680-4719-423F-B7FD-CCCDDD890B11}"/>
                          </a:ext>
                        </a:extLst>
                      </p:cNvPr>
                      <p:cNvPicPr>
                        <a:picLocks noChangeAspect="1" noChangeArrowheads="1"/>
                      </p:cNvPicPr>
                      <p:nvPr/>
                    </p:nvPicPr>
                    <p:blipFill>
                      <a:blip r:embed="rId9"/>
                      <a:srcRect/>
                      <a:stretch>
                        <a:fillRect/>
                      </a:stretch>
                    </p:blipFill>
                    <p:spPr bwMode="auto">
                      <a:xfrm>
                        <a:off x="932503" y="3134333"/>
                        <a:ext cx="2571899" cy="495627"/>
                      </a:xfrm>
                      <a:prstGeom prst="rect">
                        <a:avLst/>
                      </a:prstGeom>
                      <a:noFill/>
                      <a:ln>
                        <a:noFill/>
                      </a:ln>
                      <a:effectLst/>
                    </p:spPr>
                  </p:pic>
                </p:oleObj>
              </mc:Fallback>
            </mc:AlternateContent>
          </a:graphicData>
        </a:graphic>
      </p:graphicFrame>
      <p:graphicFrame>
        <p:nvGraphicFramePr>
          <p:cNvPr id="60" name="Object 21">
            <a:extLst>
              <a:ext uri="{FF2B5EF4-FFF2-40B4-BE49-F238E27FC236}">
                <a16:creationId xmlns:a16="http://schemas.microsoft.com/office/drawing/2014/main" id="{EC9383A6-6ED6-4B9F-9A23-0B9C77DBE7FE}"/>
              </a:ext>
            </a:extLst>
          </p:cNvPr>
          <p:cNvGraphicFramePr>
            <a:graphicFrameLocks noChangeAspect="1"/>
          </p:cNvGraphicFramePr>
          <p:nvPr>
            <p:extLst>
              <p:ext uri="{D42A27DB-BD31-4B8C-83A1-F6EECF244321}">
                <p14:modId xmlns:p14="http://schemas.microsoft.com/office/powerpoint/2010/main" val="1593623393"/>
              </p:ext>
            </p:extLst>
          </p:nvPr>
        </p:nvGraphicFramePr>
        <p:xfrm>
          <a:off x="166688" y="3563938"/>
          <a:ext cx="3344862" cy="557212"/>
        </p:xfrm>
        <a:graphic>
          <a:graphicData uri="http://schemas.openxmlformats.org/presentationml/2006/ole">
            <mc:AlternateContent xmlns:mc="http://schemas.openxmlformats.org/markup-compatibility/2006">
              <mc:Choice xmlns:v="urn:schemas-microsoft-com:vml" Requires="v">
                <p:oleObj name="Equation" r:id="rId10" imgW="1371600" imgH="228600" progId="Equation.DSMT4">
                  <p:embed/>
                </p:oleObj>
              </mc:Choice>
              <mc:Fallback>
                <p:oleObj name="Equation" r:id="rId10" imgW="1371600" imgH="228600" progId="Equation.DSMT4">
                  <p:embed/>
                  <p:pic>
                    <p:nvPicPr>
                      <p:cNvPr id="60" name="Object 21">
                        <a:extLst>
                          <a:ext uri="{FF2B5EF4-FFF2-40B4-BE49-F238E27FC236}">
                            <a16:creationId xmlns:a16="http://schemas.microsoft.com/office/drawing/2014/main" id="{EC9383A6-6ED6-4B9F-9A23-0B9C77DBE7FE}"/>
                          </a:ext>
                        </a:extLst>
                      </p:cNvPr>
                      <p:cNvPicPr>
                        <a:picLocks noChangeAspect="1" noChangeArrowheads="1"/>
                      </p:cNvPicPr>
                      <p:nvPr/>
                    </p:nvPicPr>
                    <p:blipFill>
                      <a:blip r:embed="rId11"/>
                      <a:srcRect/>
                      <a:stretch>
                        <a:fillRect/>
                      </a:stretch>
                    </p:blipFill>
                    <p:spPr bwMode="auto">
                      <a:xfrm>
                        <a:off x="166688" y="3563938"/>
                        <a:ext cx="3344862" cy="557212"/>
                      </a:xfrm>
                      <a:prstGeom prst="rect">
                        <a:avLst/>
                      </a:prstGeom>
                      <a:noFill/>
                      <a:ln>
                        <a:noFill/>
                      </a:ln>
                      <a:effectLst/>
                    </p:spPr>
                  </p:pic>
                </p:oleObj>
              </mc:Fallback>
            </mc:AlternateContent>
          </a:graphicData>
        </a:graphic>
      </p:graphicFrame>
      <p:graphicFrame>
        <p:nvGraphicFramePr>
          <p:cNvPr id="61" name="Object 22">
            <a:extLst>
              <a:ext uri="{FF2B5EF4-FFF2-40B4-BE49-F238E27FC236}">
                <a16:creationId xmlns:a16="http://schemas.microsoft.com/office/drawing/2014/main" id="{2A75FF62-64FC-42B2-BDDF-CE24322D9613}"/>
              </a:ext>
            </a:extLst>
          </p:cNvPr>
          <p:cNvGraphicFramePr>
            <a:graphicFrameLocks noChangeAspect="1"/>
          </p:cNvGraphicFramePr>
          <p:nvPr>
            <p:extLst>
              <p:ext uri="{D42A27DB-BD31-4B8C-83A1-F6EECF244321}">
                <p14:modId xmlns:p14="http://schemas.microsoft.com/office/powerpoint/2010/main" val="1191809967"/>
              </p:ext>
            </p:extLst>
          </p:nvPr>
        </p:nvGraphicFramePr>
        <p:xfrm>
          <a:off x="3511550" y="3511126"/>
          <a:ext cx="4708525" cy="587375"/>
        </p:xfrm>
        <a:graphic>
          <a:graphicData uri="http://schemas.openxmlformats.org/presentationml/2006/ole">
            <mc:AlternateContent xmlns:mc="http://schemas.openxmlformats.org/markup-compatibility/2006">
              <mc:Choice xmlns:v="urn:schemas-microsoft-com:vml" Requires="v">
                <p:oleObj name="Equation" r:id="rId12" imgW="1930320" imgH="241200" progId="Equation.DSMT4">
                  <p:embed/>
                </p:oleObj>
              </mc:Choice>
              <mc:Fallback>
                <p:oleObj name="Equation" r:id="rId12" imgW="1930320" imgH="241200" progId="Equation.DSMT4">
                  <p:embed/>
                  <p:pic>
                    <p:nvPicPr>
                      <p:cNvPr id="61" name="Object 22">
                        <a:extLst>
                          <a:ext uri="{FF2B5EF4-FFF2-40B4-BE49-F238E27FC236}">
                            <a16:creationId xmlns:a16="http://schemas.microsoft.com/office/drawing/2014/main" id="{2A75FF62-64FC-42B2-BDDF-CE24322D9613}"/>
                          </a:ext>
                        </a:extLst>
                      </p:cNvPr>
                      <p:cNvPicPr>
                        <a:picLocks noChangeAspect="1" noChangeArrowheads="1"/>
                      </p:cNvPicPr>
                      <p:nvPr/>
                    </p:nvPicPr>
                    <p:blipFill>
                      <a:blip r:embed="rId13"/>
                      <a:srcRect/>
                      <a:stretch>
                        <a:fillRect/>
                      </a:stretch>
                    </p:blipFill>
                    <p:spPr bwMode="auto">
                      <a:xfrm>
                        <a:off x="3511550" y="3511126"/>
                        <a:ext cx="4708525" cy="587375"/>
                      </a:xfrm>
                      <a:prstGeom prst="rect">
                        <a:avLst/>
                      </a:prstGeom>
                      <a:noFill/>
                      <a:ln>
                        <a:noFill/>
                      </a:ln>
                      <a:effectLst/>
                    </p:spPr>
                  </p:pic>
                </p:oleObj>
              </mc:Fallback>
            </mc:AlternateContent>
          </a:graphicData>
        </a:graphic>
      </p:graphicFrame>
      <p:graphicFrame>
        <p:nvGraphicFramePr>
          <p:cNvPr id="73" name="Object 37">
            <a:extLst>
              <a:ext uri="{FF2B5EF4-FFF2-40B4-BE49-F238E27FC236}">
                <a16:creationId xmlns:a16="http://schemas.microsoft.com/office/drawing/2014/main" id="{7694F89F-97C6-477B-9152-868AF7035ECC}"/>
              </a:ext>
            </a:extLst>
          </p:cNvPr>
          <p:cNvGraphicFramePr>
            <a:graphicFrameLocks noChangeAspect="1"/>
          </p:cNvGraphicFramePr>
          <p:nvPr>
            <p:extLst>
              <p:ext uri="{D42A27DB-BD31-4B8C-83A1-F6EECF244321}">
                <p14:modId xmlns:p14="http://schemas.microsoft.com/office/powerpoint/2010/main" val="3377047989"/>
              </p:ext>
            </p:extLst>
          </p:nvPr>
        </p:nvGraphicFramePr>
        <p:xfrm>
          <a:off x="5635625" y="5348288"/>
          <a:ext cx="3208338" cy="566737"/>
        </p:xfrm>
        <a:graphic>
          <a:graphicData uri="http://schemas.openxmlformats.org/presentationml/2006/ole">
            <mc:AlternateContent xmlns:mc="http://schemas.openxmlformats.org/markup-compatibility/2006">
              <mc:Choice xmlns:v="urn:schemas-microsoft-com:vml" Requires="v">
                <p:oleObj name="Equation" r:id="rId14" imgW="1295280" imgH="228600" progId="Equation.DSMT4">
                  <p:embed/>
                </p:oleObj>
              </mc:Choice>
              <mc:Fallback>
                <p:oleObj name="Equation" r:id="rId14" imgW="1295280" imgH="228600" progId="Equation.DSMT4">
                  <p:embed/>
                  <p:pic>
                    <p:nvPicPr>
                      <p:cNvPr id="73" name="Object 37">
                        <a:extLst>
                          <a:ext uri="{FF2B5EF4-FFF2-40B4-BE49-F238E27FC236}">
                            <a16:creationId xmlns:a16="http://schemas.microsoft.com/office/drawing/2014/main" id="{7694F89F-97C6-477B-9152-868AF7035ECC}"/>
                          </a:ext>
                        </a:extLst>
                      </p:cNvPr>
                      <p:cNvPicPr>
                        <a:picLocks noChangeAspect="1" noChangeArrowheads="1"/>
                      </p:cNvPicPr>
                      <p:nvPr/>
                    </p:nvPicPr>
                    <p:blipFill>
                      <a:blip r:embed="rId15"/>
                      <a:srcRect/>
                      <a:stretch>
                        <a:fillRect/>
                      </a:stretch>
                    </p:blipFill>
                    <p:spPr bwMode="auto">
                      <a:xfrm>
                        <a:off x="5635625" y="5348288"/>
                        <a:ext cx="3208338" cy="566737"/>
                      </a:xfrm>
                      <a:prstGeom prst="rect">
                        <a:avLst/>
                      </a:prstGeom>
                      <a:noFill/>
                      <a:ln>
                        <a:noFill/>
                      </a:ln>
                      <a:effectLst/>
                    </p:spPr>
                  </p:pic>
                </p:oleObj>
              </mc:Fallback>
            </mc:AlternateContent>
          </a:graphicData>
        </a:graphic>
      </p:graphicFrame>
      <p:sp>
        <p:nvSpPr>
          <p:cNvPr id="46"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83131" y="369935"/>
            <a:ext cx="565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dirty="0">
                <a:latin typeface="Times New Roman" panose="02020603050405020304" pitchFamily="18" charset="0"/>
                <a:cs typeface="Times New Roman" panose="02020603050405020304" pitchFamily="18" charset="0"/>
              </a:rPr>
              <a:t>3.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tích</a:t>
            </a:r>
            <a:r>
              <a:rPr lang="en-US" altLang="en-US" sz="2800" b="1" dirty="0">
                <a:latin typeface="Times New Roman" panose="02020603050405020304" pitchFamily="18" charset="0"/>
                <a:cs typeface="Times New Roman" panose="02020603050405020304" pitchFamily="18" charset="0"/>
              </a:rPr>
              <a:t>: A(x).B(x) = 0 </a:t>
            </a:r>
          </a:p>
        </p:txBody>
      </p:sp>
      <p:sp>
        <p:nvSpPr>
          <p:cNvPr id="47"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253820" y="1043636"/>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p>
        </p:txBody>
      </p:sp>
      <p:sp>
        <p:nvSpPr>
          <p:cNvPr id="48"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154484" y="2346328"/>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Ví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p>
        </p:txBody>
      </p:sp>
      <p:sp>
        <p:nvSpPr>
          <p:cNvPr id="89"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253820" y="4132198"/>
            <a:ext cx="8231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x</a:t>
            </a:r>
            <a:r>
              <a:rPr lang="en-US" altLang="en-US" sz="2800" baseline="30000" dirty="0">
                <a:latin typeface="Times New Roman" panose="02020603050405020304" pitchFamily="18" charset="0"/>
                <a:cs typeface="Times New Roman" panose="02020603050405020304" pitchFamily="18" charset="0"/>
              </a:rPr>
              <a:t>2</a:t>
            </a:r>
            <a:r>
              <a:rPr lang="en-US" altLang="en-US" sz="2800" dirty="0">
                <a:latin typeface="Times New Roman" panose="02020603050405020304" pitchFamily="18" charset="0"/>
                <a:cs typeface="Times New Roman" panose="02020603050405020304" pitchFamily="18" charset="0"/>
              </a:rPr>
              <a:t> + 3x + 2 = 0 (a = 1, b = 3, c = 2) </a:t>
            </a:r>
          </a:p>
        </p:txBody>
      </p:sp>
      <mc:AlternateContent xmlns:mc="http://schemas.openxmlformats.org/markup-compatibility/2006" xmlns:a14="http://schemas.microsoft.com/office/drawing/2010/main">
        <mc:Choice Requires="a14">
          <p:sp>
            <p:nvSpPr>
              <p:cNvPr id="2" name="Rectangle 1"/>
              <p:cNvSpPr/>
              <p:nvPr/>
            </p:nvSpPr>
            <p:spPr>
              <a:xfrm>
                <a:off x="263780" y="4709622"/>
                <a:ext cx="7271542" cy="523220"/>
              </a:xfrm>
              <a:prstGeom prst="rect">
                <a:avLst/>
              </a:prstGeom>
            </p:spPr>
            <p:txBody>
              <a:bodyPr wrap="none">
                <a:spAutoFit/>
              </a:bodyPr>
              <a:lstStyle/>
              <a:p>
                <a:r>
                  <a:rPr lang="vi-VN" sz="2800" dirty="0">
                    <a:latin typeface="+mj-lt"/>
                  </a:rPr>
                  <a:t>  	Vì </a:t>
                </a:r>
                <a14:m>
                  <m:oMath xmlns:m="http://schemas.openxmlformats.org/officeDocument/2006/math">
                    <m:r>
                      <m:rPr>
                        <m:nor/>
                      </m:rPr>
                      <a:rPr lang="vi-VN" sz="2800" smtClean="0">
                        <a:latin typeface="+mj-lt"/>
                      </a:rPr>
                      <m:t>a</m:t>
                    </m:r>
                    <m:r>
                      <m:rPr>
                        <m:nor/>
                      </m:rPr>
                      <a:rPr lang="vi-VN" sz="2800" smtClean="0">
                        <a:latin typeface="+mj-lt"/>
                      </a:rPr>
                      <m:t>−</m:t>
                    </m:r>
                    <m:r>
                      <m:rPr>
                        <m:nor/>
                      </m:rPr>
                      <a:rPr lang="vi-VN" sz="2800" smtClean="0">
                        <a:latin typeface="+mj-lt"/>
                      </a:rPr>
                      <m:t>b</m:t>
                    </m:r>
                    <m:r>
                      <m:rPr>
                        <m:nor/>
                      </m:rPr>
                      <a:rPr lang="vi-VN" sz="2800" smtClean="0">
                        <a:latin typeface="+mj-lt"/>
                      </a:rPr>
                      <m:t>+</m:t>
                    </m:r>
                    <m:r>
                      <m:rPr>
                        <m:nor/>
                      </m:rPr>
                      <a:rPr lang="vi-VN" sz="2800" smtClean="0">
                        <a:latin typeface="+mj-lt"/>
                      </a:rPr>
                      <m:t>c</m:t>
                    </m:r>
                    <m:r>
                      <m:rPr>
                        <m:nor/>
                      </m:rPr>
                      <a:rPr lang="vi-VN" sz="2800" b="0" i="0" smtClean="0">
                        <a:latin typeface="+mj-lt"/>
                      </a:rPr>
                      <m:t> </m:t>
                    </m:r>
                    <m:r>
                      <m:rPr>
                        <m:nor/>
                      </m:rPr>
                      <a:rPr lang="vi-VN" sz="2800" smtClean="0">
                        <a:latin typeface="+mj-lt"/>
                      </a:rPr>
                      <m:t>=1−3+2</m:t>
                    </m:r>
                    <m:r>
                      <m:rPr>
                        <m:nor/>
                      </m:rPr>
                      <a:rPr lang="vi-VN" sz="2800" b="0" i="0" smtClean="0">
                        <a:latin typeface="+mj-lt"/>
                      </a:rPr>
                      <m:t> </m:t>
                    </m:r>
                    <m:r>
                      <m:rPr>
                        <m:nor/>
                      </m:rPr>
                      <a:rPr lang="vi-VN" sz="2800" smtClean="0">
                        <a:latin typeface="+mj-lt"/>
                      </a:rPr>
                      <m:t>=</m:t>
                    </m:r>
                    <m:r>
                      <m:rPr>
                        <m:nor/>
                      </m:rPr>
                      <a:rPr lang="vi-VN" sz="2800" b="0" i="0" smtClean="0">
                        <a:latin typeface="+mj-lt"/>
                      </a:rPr>
                      <m:t> </m:t>
                    </m:r>
                    <m:r>
                      <m:rPr>
                        <m:nor/>
                      </m:rPr>
                      <a:rPr lang="vi-VN" sz="2800" smtClean="0">
                        <a:latin typeface="+mj-lt"/>
                      </a:rPr>
                      <m:t>0</m:t>
                    </m:r>
                  </m:oMath>
                </a14:m>
                <a:r>
                  <a:rPr lang="vi-VN" sz="2800" dirty="0">
                    <a:latin typeface="+mj-lt"/>
                  </a:rPr>
                  <a:t> nên x</a:t>
                </a:r>
                <a:r>
                  <a:rPr lang="vi-VN" sz="2800" baseline="-25000" dirty="0">
                    <a:latin typeface="+mj-lt"/>
                  </a:rPr>
                  <a:t>1</a:t>
                </a:r>
                <a:r>
                  <a:rPr lang="vi-VN" sz="2800" dirty="0">
                    <a:latin typeface="+mj-lt"/>
                  </a:rPr>
                  <a:t> = -1, x</a:t>
                </a:r>
                <a:r>
                  <a:rPr lang="vi-VN" sz="2800" baseline="-25000" dirty="0">
                    <a:latin typeface="+mj-lt"/>
                  </a:rPr>
                  <a:t>2</a:t>
                </a:r>
                <a:r>
                  <a:rPr lang="vi-VN" sz="2800" dirty="0">
                    <a:latin typeface="+mj-lt"/>
                  </a:rPr>
                  <a:t> = -2  </a:t>
                </a:r>
              </a:p>
            </p:txBody>
          </p:sp>
        </mc:Choice>
        <mc:Fallback xmlns="">
          <p:sp>
            <p:nvSpPr>
              <p:cNvPr id="2" name="Rectangle 1"/>
              <p:cNvSpPr>
                <a:spLocks noRot="1" noChangeAspect="1" noMove="1" noResize="1" noEditPoints="1" noAdjustHandles="1" noChangeArrowheads="1" noChangeShapeType="1" noTextEdit="1"/>
              </p:cNvSpPr>
              <p:nvPr/>
            </p:nvSpPr>
            <p:spPr>
              <a:xfrm>
                <a:off x="263780" y="4709622"/>
                <a:ext cx="7271542" cy="523220"/>
              </a:xfrm>
              <a:prstGeom prst="rect">
                <a:avLst/>
              </a:prstGeom>
              <a:blipFill>
                <a:blip r:embed="rId17"/>
                <a:stretch>
                  <a:fillRect t="-12941" r="-754" b="-32941"/>
                </a:stretch>
              </a:blipFill>
            </p:spPr>
            <p:txBody>
              <a:bodyPr/>
              <a:lstStyle/>
              <a:p>
                <a:r>
                  <a:rPr lang="vi-VN">
                    <a:noFill/>
                  </a:rPr>
                  <a:t> </a:t>
                </a:r>
              </a:p>
            </p:txBody>
          </p:sp>
        </mc:Fallback>
      </mc:AlternateContent>
      <p:sp>
        <p:nvSpPr>
          <p:cNvPr id="91"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363674" y="5346930"/>
            <a:ext cx="5382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Vậy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(4)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80002"/>
      </p:ext>
    </p:extLst>
  </p:cSld>
  <p:clrMapOvr>
    <a:masterClrMapping/>
  </p:clrMapOvr>
  <mc:AlternateContent xmlns:mc="http://schemas.openxmlformats.org/markup-compatibility/2006" xmlns:p14="http://schemas.microsoft.com/office/powerpoint/2010/main">
    <mc:Choice Requires="p14">
      <p:transition spd="slow" p14:dur="15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par>
                                <p:cTn id="32" presetID="16" presetClass="entr" presetSubtype="21"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inVertical)">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barn(inVertical)">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arn(inVertical)">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barn(inVertical)">
                                      <p:cBhvr>
                                        <p:cTn id="64" dur="500"/>
                                        <p:tgtEl>
                                          <p:spTgt spid="91"/>
                                        </p:tgtEl>
                                      </p:cBhvr>
                                    </p:animEffect>
                                  </p:childTnLst>
                                </p:cTn>
                              </p:par>
                              <p:par>
                                <p:cTn id="65" presetID="16" presetClass="entr" presetSubtype="21"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barn(inVertical)">
                                      <p:cBhvr>
                                        <p:cTn id="6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89" grpId="0"/>
      <p:bldP spid="2"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CE5C2-2079-4C53-95A4-E0BB03CD6766}"/>
              </a:ext>
            </a:extLst>
          </p:cNvPr>
          <p:cNvPicPr>
            <a:picLocks noChangeAspect="1"/>
          </p:cNvPicPr>
          <p:nvPr/>
        </p:nvPicPr>
        <p:blipFill>
          <a:blip r:embed="rId2"/>
          <a:stretch>
            <a:fillRect/>
          </a:stretch>
        </p:blipFill>
        <p:spPr>
          <a:xfrm>
            <a:off x="0" y="-596348"/>
            <a:ext cx="12192000" cy="7454348"/>
          </a:xfrm>
          <a:prstGeom prst="rect">
            <a:avLst/>
          </a:prstGeom>
        </p:spPr>
      </p:pic>
      <p:sp>
        <p:nvSpPr>
          <p:cNvPr id="6" name="Freeform: Shape 5">
            <a:extLst>
              <a:ext uri="{FF2B5EF4-FFF2-40B4-BE49-F238E27FC236}">
                <a16:creationId xmlns:a16="http://schemas.microsoft.com/office/drawing/2014/main" id="{6A5B8A69-62B3-46A7-BBB3-CD957379867A}"/>
              </a:ext>
            </a:extLst>
          </p:cNvPr>
          <p:cNvSpPr/>
          <p:nvPr/>
        </p:nvSpPr>
        <p:spPr>
          <a:xfrm>
            <a:off x="2628908" y="0"/>
            <a:ext cx="9417128" cy="6714698"/>
          </a:xfrm>
          <a:custGeom>
            <a:avLst/>
            <a:gdLst>
              <a:gd name="connsiteX0" fmla="*/ 109355 w 9417128"/>
              <a:gd name="connsiteY0" fmla="*/ 750627 h 6714698"/>
              <a:gd name="connsiteX1" fmla="*/ 150298 w 9417128"/>
              <a:gd name="connsiteY1" fmla="*/ 655092 h 6714698"/>
              <a:gd name="connsiteX2" fmla="*/ 273128 w 9417128"/>
              <a:gd name="connsiteY2" fmla="*/ 286603 h 6714698"/>
              <a:gd name="connsiteX3" fmla="*/ 314071 w 9417128"/>
              <a:gd name="connsiteY3" fmla="*/ 191068 h 6714698"/>
              <a:gd name="connsiteX4" fmla="*/ 368662 w 9417128"/>
              <a:gd name="connsiteY4" fmla="*/ 95534 h 6714698"/>
              <a:gd name="connsiteX5" fmla="*/ 395958 w 9417128"/>
              <a:gd name="connsiteY5" fmla="*/ 27295 h 6714698"/>
              <a:gd name="connsiteX6" fmla="*/ 559731 w 9417128"/>
              <a:gd name="connsiteY6" fmla="*/ 0 h 6714698"/>
              <a:gd name="connsiteX7" fmla="*/ 764447 w 9417128"/>
              <a:gd name="connsiteY7" fmla="*/ 13648 h 6714698"/>
              <a:gd name="connsiteX8" fmla="*/ 805391 w 9417128"/>
              <a:gd name="connsiteY8" fmla="*/ 40943 h 6714698"/>
              <a:gd name="connsiteX9" fmla="*/ 914573 w 9417128"/>
              <a:gd name="connsiteY9" fmla="*/ 68239 h 6714698"/>
              <a:gd name="connsiteX10" fmla="*/ 996459 w 9417128"/>
              <a:gd name="connsiteY10" fmla="*/ 95534 h 6714698"/>
              <a:gd name="connsiteX11" fmla="*/ 1051050 w 9417128"/>
              <a:gd name="connsiteY11" fmla="*/ 122830 h 6714698"/>
              <a:gd name="connsiteX12" fmla="*/ 1119289 w 9417128"/>
              <a:gd name="connsiteY12" fmla="*/ 136477 h 6714698"/>
              <a:gd name="connsiteX13" fmla="*/ 1419540 w 9417128"/>
              <a:gd name="connsiteY13" fmla="*/ 122830 h 6714698"/>
              <a:gd name="connsiteX14" fmla="*/ 1487779 w 9417128"/>
              <a:gd name="connsiteY14" fmla="*/ 95534 h 6714698"/>
              <a:gd name="connsiteX15" fmla="*/ 1788029 w 9417128"/>
              <a:gd name="connsiteY15" fmla="*/ 122830 h 6714698"/>
              <a:gd name="connsiteX16" fmla="*/ 2033689 w 9417128"/>
              <a:gd name="connsiteY16" fmla="*/ 136477 h 6714698"/>
              <a:gd name="connsiteX17" fmla="*/ 2374883 w 9417128"/>
              <a:gd name="connsiteY17" fmla="*/ 177421 h 6714698"/>
              <a:gd name="connsiteX18" fmla="*/ 2579600 w 9417128"/>
              <a:gd name="connsiteY18" fmla="*/ 204716 h 6714698"/>
              <a:gd name="connsiteX19" fmla="*/ 2743373 w 9417128"/>
              <a:gd name="connsiteY19" fmla="*/ 218364 h 6714698"/>
              <a:gd name="connsiteX20" fmla="*/ 2797964 w 9417128"/>
              <a:gd name="connsiteY20" fmla="*/ 245660 h 6714698"/>
              <a:gd name="connsiteX21" fmla="*/ 3043624 w 9417128"/>
              <a:gd name="connsiteY21" fmla="*/ 286603 h 6714698"/>
              <a:gd name="connsiteX22" fmla="*/ 3575886 w 9417128"/>
              <a:gd name="connsiteY22" fmla="*/ 259307 h 6714698"/>
              <a:gd name="connsiteX23" fmla="*/ 3726012 w 9417128"/>
              <a:gd name="connsiteY23" fmla="*/ 232012 h 6714698"/>
              <a:gd name="connsiteX24" fmla="*/ 3821546 w 9417128"/>
              <a:gd name="connsiteY24" fmla="*/ 204716 h 6714698"/>
              <a:gd name="connsiteX25" fmla="*/ 4954310 w 9417128"/>
              <a:gd name="connsiteY25" fmla="*/ 191068 h 6714698"/>
              <a:gd name="connsiteX26" fmla="*/ 5513868 w 9417128"/>
              <a:gd name="connsiteY26" fmla="*/ 177421 h 6714698"/>
              <a:gd name="connsiteX27" fmla="*/ 5623050 w 9417128"/>
              <a:gd name="connsiteY27" fmla="*/ 163773 h 6714698"/>
              <a:gd name="connsiteX28" fmla="*/ 6196256 w 9417128"/>
              <a:gd name="connsiteY28" fmla="*/ 177421 h 6714698"/>
              <a:gd name="connsiteX29" fmla="*/ 6455564 w 9417128"/>
              <a:gd name="connsiteY29" fmla="*/ 191068 h 6714698"/>
              <a:gd name="connsiteX30" fmla="*/ 6892292 w 9417128"/>
              <a:gd name="connsiteY30" fmla="*/ 150125 h 6714698"/>
              <a:gd name="connsiteX31" fmla="*/ 7192543 w 9417128"/>
              <a:gd name="connsiteY31" fmla="*/ 163773 h 6714698"/>
              <a:gd name="connsiteX32" fmla="*/ 7329021 w 9417128"/>
              <a:gd name="connsiteY32" fmla="*/ 177421 h 6714698"/>
              <a:gd name="connsiteX33" fmla="*/ 7574680 w 9417128"/>
              <a:gd name="connsiteY33" fmla="*/ 191068 h 6714698"/>
              <a:gd name="connsiteX34" fmla="*/ 8038704 w 9417128"/>
              <a:gd name="connsiteY34" fmla="*/ 232012 h 6714698"/>
              <a:gd name="connsiteX35" fmla="*/ 8461785 w 9417128"/>
              <a:gd name="connsiteY35" fmla="*/ 341194 h 6714698"/>
              <a:gd name="connsiteX36" fmla="*/ 8570967 w 9417128"/>
              <a:gd name="connsiteY36" fmla="*/ 436728 h 6714698"/>
              <a:gd name="connsiteX37" fmla="*/ 8816626 w 9417128"/>
              <a:gd name="connsiteY37" fmla="*/ 600501 h 6714698"/>
              <a:gd name="connsiteX38" fmla="*/ 8871218 w 9417128"/>
              <a:gd name="connsiteY38" fmla="*/ 641445 h 6714698"/>
              <a:gd name="connsiteX39" fmla="*/ 8898513 w 9417128"/>
              <a:gd name="connsiteY39" fmla="*/ 709683 h 6714698"/>
              <a:gd name="connsiteX40" fmla="*/ 9103229 w 9417128"/>
              <a:gd name="connsiteY40" fmla="*/ 968991 h 6714698"/>
              <a:gd name="connsiteX41" fmla="*/ 9157821 w 9417128"/>
              <a:gd name="connsiteY41" fmla="*/ 1078173 h 6714698"/>
              <a:gd name="connsiteX42" fmla="*/ 9226059 w 9417128"/>
              <a:gd name="connsiteY42" fmla="*/ 1214651 h 6714698"/>
              <a:gd name="connsiteX43" fmla="*/ 9267003 w 9417128"/>
              <a:gd name="connsiteY43" fmla="*/ 1460310 h 6714698"/>
              <a:gd name="connsiteX44" fmla="*/ 9280650 w 9417128"/>
              <a:gd name="connsiteY44" fmla="*/ 1514901 h 6714698"/>
              <a:gd name="connsiteX45" fmla="*/ 9253355 w 9417128"/>
              <a:gd name="connsiteY45" fmla="*/ 2047164 h 6714698"/>
              <a:gd name="connsiteX46" fmla="*/ 9239707 w 9417128"/>
              <a:gd name="connsiteY46" fmla="*/ 2210937 h 6714698"/>
              <a:gd name="connsiteX47" fmla="*/ 9226059 w 9417128"/>
              <a:gd name="connsiteY47" fmla="*/ 2402006 h 6714698"/>
              <a:gd name="connsiteX48" fmla="*/ 9239707 w 9417128"/>
              <a:gd name="connsiteY48" fmla="*/ 2934268 h 6714698"/>
              <a:gd name="connsiteX49" fmla="*/ 9267003 w 9417128"/>
              <a:gd name="connsiteY49" fmla="*/ 3248167 h 6714698"/>
              <a:gd name="connsiteX50" fmla="*/ 9253355 w 9417128"/>
              <a:gd name="connsiteY50" fmla="*/ 3753134 h 6714698"/>
              <a:gd name="connsiteX51" fmla="*/ 9239707 w 9417128"/>
              <a:gd name="connsiteY51" fmla="*/ 3794077 h 6714698"/>
              <a:gd name="connsiteX52" fmla="*/ 9212412 w 9417128"/>
              <a:gd name="connsiteY52" fmla="*/ 3998794 h 6714698"/>
              <a:gd name="connsiteX53" fmla="*/ 9226059 w 9417128"/>
              <a:gd name="connsiteY53" fmla="*/ 4326340 h 6714698"/>
              <a:gd name="connsiteX54" fmla="*/ 9239707 w 9417128"/>
              <a:gd name="connsiteY54" fmla="*/ 4408227 h 6714698"/>
              <a:gd name="connsiteX55" fmla="*/ 9267003 w 9417128"/>
              <a:gd name="connsiteY55" fmla="*/ 4722125 h 6714698"/>
              <a:gd name="connsiteX56" fmla="*/ 9280650 w 9417128"/>
              <a:gd name="connsiteY56" fmla="*/ 4872251 h 6714698"/>
              <a:gd name="connsiteX57" fmla="*/ 9294298 w 9417128"/>
              <a:gd name="connsiteY57" fmla="*/ 4926842 h 6714698"/>
              <a:gd name="connsiteX58" fmla="*/ 9307946 w 9417128"/>
              <a:gd name="connsiteY58" fmla="*/ 5036024 h 6714698"/>
              <a:gd name="connsiteX59" fmla="*/ 9321594 w 9417128"/>
              <a:gd name="connsiteY59" fmla="*/ 5936776 h 6714698"/>
              <a:gd name="connsiteX60" fmla="*/ 9348889 w 9417128"/>
              <a:gd name="connsiteY60" fmla="*/ 5991367 h 6714698"/>
              <a:gd name="connsiteX61" fmla="*/ 9417128 w 9417128"/>
              <a:gd name="connsiteY61" fmla="*/ 6086901 h 6714698"/>
              <a:gd name="connsiteX62" fmla="*/ 9403480 w 9417128"/>
              <a:gd name="connsiteY62" fmla="*/ 6264322 h 6714698"/>
              <a:gd name="connsiteX63" fmla="*/ 9362537 w 9417128"/>
              <a:gd name="connsiteY63" fmla="*/ 6414448 h 6714698"/>
              <a:gd name="connsiteX64" fmla="*/ 9348889 w 9417128"/>
              <a:gd name="connsiteY64" fmla="*/ 6469039 h 6714698"/>
              <a:gd name="connsiteX65" fmla="*/ 9294298 w 9417128"/>
              <a:gd name="connsiteY65" fmla="*/ 6537277 h 6714698"/>
              <a:gd name="connsiteX66" fmla="*/ 9116877 w 9417128"/>
              <a:gd name="connsiteY66" fmla="*/ 6646460 h 6714698"/>
              <a:gd name="connsiteX67" fmla="*/ 8898513 w 9417128"/>
              <a:gd name="connsiteY67" fmla="*/ 6687403 h 6714698"/>
              <a:gd name="connsiteX68" fmla="*/ 8270716 w 9417128"/>
              <a:gd name="connsiteY68" fmla="*/ 6673755 h 6714698"/>
              <a:gd name="connsiteX69" fmla="*/ 7997761 w 9417128"/>
              <a:gd name="connsiteY69" fmla="*/ 6687403 h 6714698"/>
              <a:gd name="connsiteX70" fmla="*/ 7915874 w 9417128"/>
              <a:gd name="connsiteY70" fmla="*/ 6701051 h 6714698"/>
              <a:gd name="connsiteX71" fmla="*/ 7260782 w 9417128"/>
              <a:gd name="connsiteY71" fmla="*/ 6714698 h 6714698"/>
              <a:gd name="connsiteX72" fmla="*/ 6755815 w 9417128"/>
              <a:gd name="connsiteY72" fmla="*/ 6701051 h 6714698"/>
              <a:gd name="connsiteX73" fmla="*/ 6510155 w 9417128"/>
              <a:gd name="connsiteY73" fmla="*/ 6687403 h 6714698"/>
              <a:gd name="connsiteX74" fmla="*/ 5623050 w 9417128"/>
              <a:gd name="connsiteY74" fmla="*/ 6701051 h 6714698"/>
              <a:gd name="connsiteX75" fmla="*/ 4381104 w 9417128"/>
              <a:gd name="connsiteY75" fmla="*/ 6687403 h 6714698"/>
              <a:gd name="connsiteX76" fmla="*/ 3889785 w 9417128"/>
              <a:gd name="connsiteY76" fmla="*/ 6701051 h 6714698"/>
              <a:gd name="connsiteX77" fmla="*/ 3098215 w 9417128"/>
              <a:gd name="connsiteY77" fmla="*/ 6687403 h 6714698"/>
              <a:gd name="connsiteX78" fmla="*/ 2852555 w 9417128"/>
              <a:gd name="connsiteY78" fmla="*/ 6660107 h 6714698"/>
              <a:gd name="connsiteX79" fmla="*/ 2770668 w 9417128"/>
              <a:gd name="connsiteY79" fmla="*/ 6646460 h 6714698"/>
              <a:gd name="connsiteX80" fmla="*/ 2224758 w 9417128"/>
              <a:gd name="connsiteY80" fmla="*/ 6632812 h 6714698"/>
              <a:gd name="connsiteX81" fmla="*/ 1897212 w 9417128"/>
              <a:gd name="connsiteY81" fmla="*/ 6646460 h 6714698"/>
              <a:gd name="connsiteX82" fmla="*/ 1856268 w 9417128"/>
              <a:gd name="connsiteY82" fmla="*/ 6660107 h 6714698"/>
              <a:gd name="connsiteX83" fmla="*/ 1747086 w 9417128"/>
              <a:gd name="connsiteY83" fmla="*/ 6673755 h 6714698"/>
              <a:gd name="connsiteX84" fmla="*/ 900925 w 9417128"/>
              <a:gd name="connsiteY84" fmla="*/ 6660107 h 6714698"/>
              <a:gd name="connsiteX85" fmla="*/ 573379 w 9417128"/>
              <a:gd name="connsiteY85" fmla="*/ 6646460 h 6714698"/>
              <a:gd name="connsiteX86" fmla="*/ 382310 w 9417128"/>
              <a:gd name="connsiteY86" fmla="*/ 6619164 h 6714698"/>
              <a:gd name="connsiteX87" fmla="*/ 300424 w 9417128"/>
              <a:gd name="connsiteY87" fmla="*/ 6591868 h 6714698"/>
              <a:gd name="connsiteX88" fmla="*/ 204889 w 9417128"/>
              <a:gd name="connsiteY88" fmla="*/ 6564573 h 6714698"/>
              <a:gd name="connsiteX89" fmla="*/ 163946 w 9417128"/>
              <a:gd name="connsiteY89" fmla="*/ 6537277 h 6714698"/>
              <a:gd name="connsiteX90" fmla="*/ 109355 w 9417128"/>
              <a:gd name="connsiteY90" fmla="*/ 5827594 h 6714698"/>
              <a:gd name="connsiteX91" fmla="*/ 68412 w 9417128"/>
              <a:gd name="connsiteY91" fmla="*/ 5691116 h 6714698"/>
              <a:gd name="connsiteX92" fmla="*/ 13821 w 9417128"/>
              <a:gd name="connsiteY92" fmla="*/ 5431809 h 6714698"/>
              <a:gd name="connsiteX93" fmla="*/ 173 w 9417128"/>
              <a:gd name="connsiteY93" fmla="*/ 5076967 h 6714698"/>
              <a:gd name="connsiteX94" fmla="*/ 54764 w 9417128"/>
              <a:gd name="connsiteY94" fmla="*/ 4230806 h 6714698"/>
              <a:gd name="connsiteX95" fmla="*/ 109355 w 9417128"/>
              <a:gd name="connsiteY95" fmla="*/ 3725839 h 6714698"/>
              <a:gd name="connsiteX96" fmla="*/ 150298 w 9417128"/>
              <a:gd name="connsiteY96" fmla="*/ 3330054 h 6714698"/>
              <a:gd name="connsiteX97" fmla="*/ 109355 w 9417128"/>
              <a:gd name="connsiteY97" fmla="*/ 2866030 h 6714698"/>
              <a:gd name="connsiteX98" fmla="*/ 54764 w 9417128"/>
              <a:gd name="connsiteY98" fmla="*/ 2483892 h 6714698"/>
              <a:gd name="connsiteX99" fmla="*/ 173 w 9417128"/>
              <a:gd name="connsiteY99" fmla="*/ 1473958 h 6714698"/>
              <a:gd name="connsiteX100" fmla="*/ 13821 w 9417128"/>
              <a:gd name="connsiteY100" fmla="*/ 900752 h 6714698"/>
              <a:gd name="connsiteX101" fmla="*/ 41116 w 9417128"/>
              <a:gd name="connsiteY101" fmla="*/ 846161 h 6714698"/>
              <a:gd name="connsiteX102" fmla="*/ 123003 w 9417128"/>
              <a:gd name="connsiteY102" fmla="*/ 777922 h 6714698"/>
              <a:gd name="connsiteX103" fmla="*/ 109355 w 9417128"/>
              <a:gd name="connsiteY103" fmla="*/ 750627 h 6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417128" h="6714698">
                <a:moveTo>
                  <a:pt x="109355" y="750627"/>
                </a:moveTo>
                <a:cubicBezTo>
                  <a:pt x="123003" y="718782"/>
                  <a:pt x="138916" y="687815"/>
                  <a:pt x="150298" y="655092"/>
                </a:cubicBezTo>
                <a:cubicBezTo>
                  <a:pt x="256535" y="349660"/>
                  <a:pt x="177034" y="533703"/>
                  <a:pt x="273128" y="286603"/>
                </a:cubicBezTo>
                <a:cubicBezTo>
                  <a:pt x="285685" y="254313"/>
                  <a:pt x="298577" y="222057"/>
                  <a:pt x="314071" y="191068"/>
                </a:cubicBezTo>
                <a:cubicBezTo>
                  <a:pt x="330473" y="158263"/>
                  <a:pt x="352259" y="128339"/>
                  <a:pt x="368662" y="95534"/>
                </a:cubicBezTo>
                <a:cubicBezTo>
                  <a:pt x="379618" y="73622"/>
                  <a:pt x="374046" y="38251"/>
                  <a:pt x="395958" y="27295"/>
                </a:cubicBezTo>
                <a:cubicBezTo>
                  <a:pt x="445459" y="2545"/>
                  <a:pt x="559731" y="0"/>
                  <a:pt x="559731" y="0"/>
                </a:cubicBezTo>
                <a:cubicBezTo>
                  <a:pt x="627970" y="4549"/>
                  <a:pt x="696987" y="2405"/>
                  <a:pt x="764447" y="13648"/>
                </a:cubicBezTo>
                <a:cubicBezTo>
                  <a:pt x="780626" y="16345"/>
                  <a:pt x="789976" y="35338"/>
                  <a:pt x="805391" y="40943"/>
                </a:cubicBezTo>
                <a:cubicBezTo>
                  <a:pt x="840647" y="53763"/>
                  <a:pt x="878502" y="57933"/>
                  <a:pt x="914573" y="68239"/>
                </a:cubicBezTo>
                <a:cubicBezTo>
                  <a:pt x="942238" y="76143"/>
                  <a:pt x="969745" y="84848"/>
                  <a:pt x="996459" y="95534"/>
                </a:cubicBezTo>
                <a:cubicBezTo>
                  <a:pt x="1015349" y="103090"/>
                  <a:pt x="1031749" y="116396"/>
                  <a:pt x="1051050" y="122830"/>
                </a:cubicBezTo>
                <a:cubicBezTo>
                  <a:pt x="1073056" y="130165"/>
                  <a:pt x="1096543" y="131928"/>
                  <a:pt x="1119289" y="136477"/>
                </a:cubicBezTo>
                <a:cubicBezTo>
                  <a:pt x="1219373" y="131928"/>
                  <a:pt x="1319966" y="133894"/>
                  <a:pt x="1419540" y="122830"/>
                </a:cubicBezTo>
                <a:cubicBezTo>
                  <a:pt x="1443889" y="120125"/>
                  <a:pt x="1463280" y="95534"/>
                  <a:pt x="1487779" y="95534"/>
                </a:cubicBezTo>
                <a:cubicBezTo>
                  <a:pt x="1588275" y="95534"/>
                  <a:pt x="1687814" y="115314"/>
                  <a:pt x="1788029" y="122830"/>
                </a:cubicBezTo>
                <a:cubicBezTo>
                  <a:pt x="1869812" y="128964"/>
                  <a:pt x="1951802" y="131928"/>
                  <a:pt x="2033689" y="136477"/>
                </a:cubicBezTo>
                <a:lnTo>
                  <a:pt x="2374883" y="177421"/>
                </a:lnTo>
                <a:cubicBezTo>
                  <a:pt x="2443194" y="185960"/>
                  <a:pt x="2511178" y="197114"/>
                  <a:pt x="2579600" y="204716"/>
                </a:cubicBezTo>
                <a:cubicBezTo>
                  <a:pt x="2634045" y="210765"/>
                  <a:pt x="2688782" y="213815"/>
                  <a:pt x="2743373" y="218364"/>
                </a:cubicBezTo>
                <a:cubicBezTo>
                  <a:pt x="2761570" y="227463"/>
                  <a:pt x="2778306" y="240418"/>
                  <a:pt x="2797964" y="245660"/>
                </a:cubicBezTo>
                <a:cubicBezTo>
                  <a:pt x="2855160" y="260912"/>
                  <a:pt x="2976530" y="277018"/>
                  <a:pt x="3043624" y="286603"/>
                </a:cubicBezTo>
                <a:cubicBezTo>
                  <a:pt x="3158598" y="282497"/>
                  <a:pt x="3423943" y="280026"/>
                  <a:pt x="3575886" y="259307"/>
                </a:cubicBezTo>
                <a:cubicBezTo>
                  <a:pt x="3626282" y="252435"/>
                  <a:pt x="3676361" y="243046"/>
                  <a:pt x="3726012" y="232012"/>
                </a:cubicBezTo>
                <a:cubicBezTo>
                  <a:pt x="3758342" y="224827"/>
                  <a:pt x="3788445" y="205819"/>
                  <a:pt x="3821546" y="204716"/>
                </a:cubicBezTo>
                <a:cubicBezTo>
                  <a:pt x="4198952" y="192136"/>
                  <a:pt x="4576722" y="195617"/>
                  <a:pt x="4954310" y="191068"/>
                </a:cubicBezTo>
                <a:lnTo>
                  <a:pt x="5513868" y="177421"/>
                </a:lnTo>
                <a:cubicBezTo>
                  <a:pt x="5550515" y="175925"/>
                  <a:pt x="5586373" y="163773"/>
                  <a:pt x="5623050" y="163773"/>
                </a:cubicBezTo>
                <a:cubicBezTo>
                  <a:pt x="5814173" y="163773"/>
                  <a:pt x="6005187" y="172872"/>
                  <a:pt x="6196256" y="177421"/>
                </a:cubicBezTo>
                <a:cubicBezTo>
                  <a:pt x="6282692" y="181970"/>
                  <a:pt x="6369008" y="191068"/>
                  <a:pt x="6455564" y="191068"/>
                </a:cubicBezTo>
                <a:cubicBezTo>
                  <a:pt x="6829287" y="191068"/>
                  <a:pt x="6728286" y="232130"/>
                  <a:pt x="6892292" y="150125"/>
                </a:cubicBezTo>
                <a:lnTo>
                  <a:pt x="7192543" y="163773"/>
                </a:lnTo>
                <a:cubicBezTo>
                  <a:pt x="7238174" y="166625"/>
                  <a:pt x="7283418" y="174164"/>
                  <a:pt x="7329021" y="177421"/>
                </a:cubicBezTo>
                <a:cubicBezTo>
                  <a:pt x="7410825" y="183264"/>
                  <a:pt x="7492909" y="184778"/>
                  <a:pt x="7574680" y="191068"/>
                </a:cubicBezTo>
                <a:cubicBezTo>
                  <a:pt x="7729498" y="202977"/>
                  <a:pt x="7884029" y="218364"/>
                  <a:pt x="8038704" y="232012"/>
                </a:cubicBezTo>
                <a:cubicBezTo>
                  <a:pt x="8179731" y="268406"/>
                  <a:pt x="8352174" y="245285"/>
                  <a:pt x="8461785" y="341194"/>
                </a:cubicBezTo>
                <a:cubicBezTo>
                  <a:pt x="8498179" y="373039"/>
                  <a:pt x="8531922" y="408195"/>
                  <a:pt x="8570967" y="436728"/>
                </a:cubicBezTo>
                <a:cubicBezTo>
                  <a:pt x="8650427" y="494795"/>
                  <a:pt x="8735313" y="545060"/>
                  <a:pt x="8816626" y="600501"/>
                </a:cubicBezTo>
                <a:cubicBezTo>
                  <a:pt x="8835420" y="613315"/>
                  <a:pt x="8853021" y="627797"/>
                  <a:pt x="8871218" y="641445"/>
                </a:cubicBezTo>
                <a:cubicBezTo>
                  <a:pt x="8880316" y="664191"/>
                  <a:pt x="8885909" y="688676"/>
                  <a:pt x="8898513" y="709683"/>
                </a:cubicBezTo>
                <a:cubicBezTo>
                  <a:pt x="8969661" y="828263"/>
                  <a:pt x="9012201" y="866584"/>
                  <a:pt x="9103229" y="968991"/>
                </a:cubicBezTo>
                <a:cubicBezTo>
                  <a:pt x="9130122" y="1049668"/>
                  <a:pt x="9100521" y="970734"/>
                  <a:pt x="9157821" y="1078173"/>
                </a:cubicBezTo>
                <a:cubicBezTo>
                  <a:pt x="9181756" y="1123051"/>
                  <a:pt x="9203313" y="1169158"/>
                  <a:pt x="9226059" y="1214651"/>
                </a:cubicBezTo>
                <a:cubicBezTo>
                  <a:pt x="9239707" y="1296537"/>
                  <a:pt x="9252153" y="1378633"/>
                  <a:pt x="9267003" y="1460310"/>
                </a:cubicBezTo>
                <a:cubicBezTo>
                  <a:pt x="9270358" y="1478764"/>
                  <a:pt x="9281086" y="1496149"/>
                  <a:pt x="9280650" y="1514901"/>
                </a:cubicBezTo>
                <a:cubicBezTo>
                  <a:pt x="9276520" y="1692507"/>
                  <a:pt x="9263787" y="1869816"/>
                  <a:pt x="9253355" y="2047164"/>
                </a:cubicBezTo>
                <a:cubicBezTo>
                  <a:pt x="9250138" y="2101850"/>
                  <a:pt x="9243909" y="2156318"/>
                  <a:pt x="9239707" y="2210937"/>
                </a:cubicBezTo>
                <a:cubicBezTo>
                  <a:pt x="9234810" y="2274601"/>
                  <a:pt x="9230608" y="2338316"/>
                  <a:pt x="9226059" y="2402006"/>
                </a:cubicBezTo>
                <a:cubicBezTo>
                  <a:pt x="9230608" y="2579427"/>
                  <a:pt x="9231129" y="2756996"/>
                  <a:pt x="9239707" y="2934268"/>
                </a:cubicBezTo>
                <a:cubicBezTo>
                  <a:pt x="9244783" y="3039173"/>
                  <a:pt x="9267003" y="3248167"/>
                  <a:pt x="9267003" y="3248167"/>
                </a:cubicBezTo>
                <a:cubicBezTo>
                  <a:pt x="9262454" y="3416489"/>
                  <a:pt x="9261764" y="3584960"/>
                  <a:pt x="9253355" y="3753134"/>
                </a:cubicBezTo>
                <a:cubicBezTo>
                  <a:pt x="9252637" y="3767502"/>
                  <a:pt x="9242072" y="3779887"/>
                  <a:pt x="9239707" y="3794077"/>
                </a:cubicBezTo>
                <a:cubicBezTo>
                  <a:pt x="9228389" y="3861983"/>
                  <a:pt x="9221510" y="3930555"/>
                  <a:pt x="9212412" y="3998794"/>
                </a:cubicBezTo>
                <a:cubicBezTo>
                  <a:pt x="9216961" y="4107976"/>
                  <a:pt x="9218790" y="4217305"/>
                  <a:pt x="9226059" y="4326340"/>
                </a:cubicBezTo>
                <a:cubicBezTo>
                  <a:pt x="9227900" y="4353951"/>
                  <a:pt x="9237409" y="4380650"/>
                  <a:pt x="9239707" y="4408227"/>
                </a:cubicBezTo>
                <a:cubicBezTo>
                  <a:pt x="9267443" y="4741052"/>
                  <a:pt x="9233650" y="4555363"/>
                  <a:pt x="9267003" y="4722125"/>
                </a:cubicBezTo>
                <a:cubicBezTo>
                  <a:pt x="9271552" y="4772167"/>
                  <a:pt x="9274009" y="4822443"/>
                  <a:pt x="9280650" y="4872251"/>
                </a:cubicBezTo>
                <a:cubicBezTo>
                  <a:pt x="9283129" y="4890844"/>
                  <a:pt x="9291214" y="4908340"/>
                  <a:pt x="9294298" y="4926842"/>
                </a:cubicBezTo>
                <a:cubicBezTo>
                  <a:pt x="9300328" y="4963020"/>
                  <a:pt x="9303397" y="4999630"/>
                  <a:pt x="9307946" y="5036024"/>
                </a:cubicBezTo>
                <a:cubicBezTo>
                  <a:pt x="9312495" y="5336275"/>
                  <a:pt x="9308737" y="5636766"/>
                  <a:pt x="9321594" y="5936776"/>
                </a:cubicBezTo>
                <a:cubicBezTo>
                  <a:pt x="9322465" y="5957102"/>
                  <a:pt x="9337064" y="5974812"/>
                  <a:pt x="9348889" y="5991367"/>
                </a:cubicBezTo>
                <a:cubicBezTo>
                  <a:pt x="9441108" y="6120475"/>
                  <a:pt x="9342314" y="5937277"/>
                  <a:pt x="9417128" y="6086901"/>
                </a:cubicBezTo>
                <a:cubicBezTo>
                  <a:pt x="9412579" y="6146041"/>
                  <a:pt x="9411868" y="6205603"/>
                  <a:pt x="9403480" y="6264322"/>
                </a:cubicBezTo>
                <a:cubicBezTo>
                  <a:pt x="9389579" y="6361630"/>
                  <a:pt x="9381573" y="6347821"/>
                  <a:pt x="9362537" y="6414448"/>
                </a:cubicBezTo>
                <a:cubicBezTo>
                  <a:pt x="9357384" y="6432483"/>
                  <a:pt x="9357998" y="6452642"/>
                  <a:pt x="9348889" y="6469039"/>
                </a:cubicBezTo>
                <a:cubicBezTo>
                  <a:pt x="9334742" y="6494502"/>
                  <a:pt x="9313480" y="6515355"/>
                  <a:pt x="9294298" y="6537277"/>
                </a:cubicBezTo>
                <a:cubicBezTo>
                  <a:pt x="9248565" y="6589544"/>
                  <a:pt x="9188467" y="6634529"/>
                  <a:pt x="9116877" y="6646460"/>
                </a:cubicBezTo>
                <a:cubicBezTo>
                  <a:pt x="8934602" y="6676839"/>
                  <a:pt x="9006795" y="6660332"/>
                  <a:pt x="8898513" y="6687403"/>
                </a:cubicBezTo>
                <a:cubicBezTo>
                  <a:pt x="8689247" y="6682854"/>
                  <a:pt x="8480031" y="6673755"/>
                  <a:pt x="8270716" y="6673755"/>
                </a:cubicBezTo>
                <a:cubicBezTo>
                  <a:pt x="8179617" y="6673755"/>
                  <a:pt x="8088591" y="6680416"/>
                  <a:pt x="7997761" y="6687403"/>
                </a:cubicBezTo>
                <a:cubicBezTo>
                  <a:pt x="7970170" y="6689525"/>
                  <a:pt x="7943527" y="6700027"/>
                  <a:pt x="7915874" y="6701051"/>
                </a:cubicBezTo>
                <a:cubicBezTo>
                  <a:pt x="7697612" y="6709135"/>
                  <a:pt x="7479146" y="6710149"/>
                  <a:pt x="7260782" y="6714698"/>
                </a:cubicBezTo>
                <a:lnTo>
                  <a:pt x="6755815" y="6701051"/>
                </a:lnTo>
                <a:cubicBezTo>
                  <a:pt x="6673856" y="6698071"/>
                  <a:pt x="6592168" y="6687403"/>
                  <a:pt x="6510155" y="6687403"/>
                </a:cubicBezTo>
                <a:cubicBezTo>
                  <a:pt x="6214418" y="6687403"/>
                  <a:pt x="5918752" y="6696502"/>
                  <a:pt x="5623050" y="6701051"/>
                </a:cubicBezTo>
                <a:lnTo>
                  <a:pt x="4381104" y="6687403"/>
                </a:lnTo>
                <a:cubicBezTo>
                  <a:pt x="4217268" y="6687403"/>
                  <a:pt x="4053621" y="6701051"/>
                  <a:pt x="3889785" y="6701051"/>
                </a:cubicBezTo>
                <a:cubicBezTo>
                  <a:pt x="3625889" y="6701051"/>
                  <a:pt x="3362072" y="6691952"/>
                  <a:pt x="3098215" y="6687403"/>
                </a:cubicBezTo>
                <a:cubicBezTo>
                  <a:pt x="2986861" y="6650285"/>
                  <a:pt x="3097911" y="6683474"/>
                  <a:pt x="2852555" y="6660107"/>
                </a:cubicBezTo>
                <a:cubicBezTo>
                  <a:pt x="2825008" y="6657483"/>
                  <a:pt x="2798314" y="6647662"/>
                  <a:pt x="2770668" y="6646460"/>
                </a:cubicBezTo>
                <a:cubicBezTo>
                  <a:pt x="2588813" y="6638553"/>
                  <a:pt x="2406728" y="6637361"/>
                  <a:pt x="2224758" y="6632812"/>
                </a:cubicBezTo>
                <a:cubicBezTo>
                  <a:pt x="2115576" y="6637361"/>
                  <a:pt x="2006190" y="6638388"/>
                  <a:pt x="1897212" y="6646460"/>
                </a:cubicBezTo>
                <a:cubicBezTo>
                  <a:pt x="1882865" y="6647523"/>
                  <a:pt x="1870422" y="6657534"/>
                  <a:pt x="1856268" y="6660107"/>
                </a:cubicBezTo>
                <a:cubicBezTo>
                  <a:pt x="1820182" y="6666668"/>
                  <a:pt x="1783480" y="6669206"/>
                  <a:pt x="1747086" y="6673755"/>
                </a:cubicBezTo>
                <a:lnTo>
                  <a:pt x="900925" y="6660107"/>
                </a:lnTo>
                <a:cubicBezTo>
                  <a:pt x="791678" y="6657566"/>
                  <a:pt x="682443" y="6653276"/>
                  <a:pt x="573379" y="6646460"/>
                </a:cubicBezTo>
                <a:cubicBezTo>
                  <a:pt x="518725" y="6643044"/>
                  <a:pt x="438518" y="6628532"/>
                  <a:pt x="382310" y="6619164"/>
                </a:cubicBezTo>
                <a:cubicBezTo>
                  <a:pt x="355015" y="6610065"/>
                  <a:pt x="327982" y="6600135"/>
                  <a:pt x="300424" y="6591868"/>
                </a:cubicBezTo>
                <a:cubicBezTo>
                  <a:pt x="278553" y="6585307"/>
                  <a:pt x="227828" y="6576043"/>
                  <a:pt x="204889" y="6564573"/>
                </a:cubicBezTo>
                <a:cubicBezTo>
                  <a:pt x="190218" y="6557237"/>
                  <a:pt x="177594" y="6546376"/>
                  <a:pt x="163946" y="6537277"/>
                </a:cubicBezTo>
                <a:cubicBezTo>
                  <a:pt x="44760" y="6219446"/>
                  <a:pt x="164796" y="6576047"/>
                  <a:pt x="109355" y="5827594"/>
                </a:cubicBezTo>
                <a:cubicBezTo>
                  <a:pt x="105846" y="5780228"/>
                  <a:pt x="80499" y="5737048"/>
                  <a:pt x="68412" y="5691116"/>
                </a:cubicBezTo>
                <a:cubicBezTo>
                  <a:pt x="52842" y="5631949"/>
                  <a:pt x="25239" y="5488900"/>
                  <a:pt x="13821" y="5431809"/>
                </a:cubicBezTo>
                <a:cubicBezTo>
                  <a:pt x="9272" y="5313528"/>
                  <a:pt x="-1494" y="5195323"/>
                  <a:pt x="173" y="5076967"/>
                </a:cubicBezTo>
                <a:cubicBezTo>
                  <a:pt x="12657" y="4190583"/>
                  <a:pt x="10467" y="4740222"/>
                  <a:pt x="54764" y="4230806"/>
                </a:cubicBezTo>
                <a:cubicBezTo>
                  <a:pt x="96591" y="3749791"/>
                  <a:pt x="46595" y="3976875"/>
                  <a:pt x="109355" y="3725839"/>
                </a:cubicBezTo>
                <a:cubicBezTo>
                  <a:pt x="123003" y="3593911"/>
                  <a:pt x="150298" y="3462686"/>
                  <a:pt x="150298" y="3330054"/>
                </a:cubicBezTo>
                <a:cubicBezTo>
                  <a:pt x="150298" y="3174778"/>
                  <a:pt x="122522" y="3020746"/>
                  <a:pt x="109355" y="2866030"/>
                </a:cubicBezTo>
                <a:cubicBezTo>
                  <a:pt x="86854" y="2601648"/>
                  <a:pt x="111464" y="2767393"/>
                  <a:pt x="54764" y="2483892"/>
                </a:cubicBezTo>
                <a:cubicBezTo>
                  <a:pt x="4532" y="1747154"/>
                  <a:pt x="20505" y="2083911"/>
                  <a:pt x="173" y="1473958"/>
                </a:cubicBezTo>
                <a:cubicBezTo>
                  <a:pt x="4722" y="1282889"/>
                  <a:pt x="1383" y="1091470"/>
                  <a:pt x="13821" y="900752"/>
                </a:cubicBezTo>
                <a:cubicBezTo>
                  <a:pt x="15145" y="880450"/>
                  <a:pt x="29291" y="862716"/>
                  <a:pt x="41116" y="846161"/>
                </a:cubicBezTo>
                <a:cubicBezTo>
                  <a:pt x="64998" y="812726"/>
                  <a:pt x="90356" y="799686"/>
                  <a:pt x="123003" y="777922"/>
                </a:cubicBezTo>
                <a:lnTo>
                  <a:pt x="109355" y="750627"/>
                </a:lnTo>
                <a:close/>
              </a:path>
            </a:pathLst>
          </a:custGeom>
          <a:gradFill>
            <a:gsLst>
              <a:gs pos="0">
                <a:schemeClr val="bg2">
                  <a:tint val="84000"/>
                  <a:shade val="100000"/>
                  <a:hueMod val="92000"/>
                  <a:satMod val="180000"/>
                  <a:lumMod val="114000"/>
                </a:schemeClr>
              </a:gs>
              <a:gs pos="98000">
                <a:srgbClr val="00FFFF"/>
              </a:gs>
              <a:gs pos="76000">
                <a:schemeClr val="accent6">
                  <a:lumMod val="20000"/>
                  <a:lumOff val="80000"/>
                </a:schemeClr>
              </a:gs>
              <a:gs pos="0">
                <a:scrgbClr r="0" g="0" b="0"/>
              </a:gs>
              <a:gs pos="0">
                <a:schemeClr val="bg1"/>
              </a:gs>
              <a:gs pos="31000">
                <a:schemeClr val="bg1"/>
              </a:gs>
            </a:gsLst>
            <a:path path="circle">
              <a:fillToRect l="100000" b="100000"/>
            </a:path>
          </a:gradFill>
          <a:ln w="114300" cmpd="thickThin">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D0397D-43E7-40C2-A380-835EC1E55AF3}"/>
              </a:ext>
            </a:extLst>
          </p:cNvPr>
          <p:cNvSpPr/>
          <p:nvPr/>
        </p:nvSpPr>
        <p:spPr>
          <a:xfrm>
            <a:off x="663306" y="1661327"/>
            <a:ext cx="186140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800" b="1" cap="none" spc="0" dirty="0">
                <a:ln/>
                <a:solidFill>
                  <a:srgbClr val="C00000"/>
                </a:solidFill>
                <a:effectLst/>
                <a:latin typeface="Times New Roman" panose="02020603050405020304" pitchFamily="18" charset="0"/>
                <a:cs typeface="Times New Roman" panose="02020603050405020304" pitchFamily="18" charset="0"/>
              </a:rPr>
              <a:t>Luyện</a:t>
            </a:r>
            <a:endParaRPr lang="en-US" sz="4800" b="1" cap="none" spc="0" dirty="0">
              <a:ln/>
              <a:solidFill>
                <a:srgbClr val="C00000"/>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D45E1C1-BD40-48EF-B7E0-A4B62B243AC6}"/>
              </a:ext>
            </a:extLst>
          </p:cNvPr>
          <p:cNvSpPr/>
          <p:nvPr/>
        </p:nvSpPr>
        <p:spPr>
          <a:xfrm>
            <a:off x="888460" y="4140590"/>
            <a:ext cx="97975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dirty="0">
                <a:ln/>
                <a:solidFill>
                  <a:srgbClr val="C00000"/>
                </a:solidFill>
                <a:effectLst/>
                <a:latin typeface="Times New Roman" panose="02020603050405020304" pitchFamily="18" charset="0"/>
                <a:cs typeface="Times New Roman" panose="02020603050405020304" pitchFamily="18" charset="0"/>
              </a:rPr>
              <a:t>Tập</a:t>
            </a:r>
            <a:endParaRPr lang="en-US" sz="3600" b="1" cap="none" spc="0" dirty="0">
              <a:ln/>
              <a:solidFill>
                <a:srgbClr val="C00000"/>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 26">
                <a:extLst>
                  <a:ext uri="{FF2B5EF4-FFF2-40B4-BE49-F238E27FC236}">
                    <a16:creationId xmlns:a16="http://schemas.microsoft.com/office/drawing/2014/main" id="{2DD09F30-1188-44EE-AAE7-86FABE5DA263}"/>
                  </a:ext>
                </a:extLst>
              </p:cNvPr>
              <p:cNvSpPr txBox="1"/>
              <p:nvPr/>
            </p:nvSpPr>
            <p:spPr>
              <a:xfrm>
                <a:off x="4049468" y="1661327"/>
                <a:ext cx="7095859"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altLang="en-US" sz="2800" dirty="0" err="1">
                    <a:solidFill>
                      <a:srgbClr val="FF0000"/>
                    </a:solidFill>
                    <a:latin typeface="Times New Roman" panose="02020603050405020304" pitchFamily="18" charset="0"/>
                  </a:rPr>
                  <a:t>Bài</a:t>
                </a:r>
                <a:r>
                  <a:rPr lang="en-US" altLang="en-US" sz="2800" dirty="0">
                    <a:solidFill>
                      <a:srgbClr val="FF0000"/>
                    </a:solidFill>
                    <a:latin typeface="Times New Roman" panose="02020603050405020304" pitchFamily="18" charset="0"/>
                  </a:rPr>
                  <a:t> 1. </a:t>
                </a:r>
                <a:r>
                  <a:rPr lang="en-US" altLang="en-US" sz="2800" dirty="0" err="1">
                    <a:solidFill>
                      <a:srgbClr val="FF0000"/>
                    </a:solidFill>
                    <a:latin typeface="Times New Roman" panose="02020603050405020304" pitchFamily="18" charset="0"/>
                  </a:rPr>
                  <a:t>Giải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0</m:t>
                    </m:r>
                  </m:oMath>
                </a14:m>
                <a:endParaRPr lang="en-US" sz="2800" dirty="0">
                  <a:solidFill>
                    <a:srgbClr val="FF0000"/>
                  </a:solidFill>
                </a:endParaRPr>
              </a:p>
            </p:txBody>
          </p:sp>
        </mc:Choice>
        <mc:Fallback xmlns="">
          <p:sp>
            <p:nvSpPr>
              <p:cNvPr id="9" name="Text 26">
                <a:extLst>
                  <a:ext uri="{FF2B5EF4-FFF2-40B4-BE49-F238E27FC236}">
                    <a16:creationId xmlns:a16="http://schemas.microsoft.com/office/drawing/2014/main" id="{2DD09F30-1188-44EE-AAE7-86FABE5DA263}"/>
                  </a:ext>
                </a:extLst>
              </p:cNvPr>
              <p:cNvSpPr txBox="1">
                <a:spLocks noRot="1" noChangeAspect="1" noMove="1" noResize="1" noEditPoints="1" noAdjustHandles="1" noChangeArrowheads="1" noChangeShapeType="1" noTextEdit="1"/>
              </p:cNvSpPr>
              <p:nvPr/>
            </p:nvSpPr>
            <p:spPr>
              <a:xfrm>
                <a:off x="4049468" y="1661327"/>
                <a:ext cx="7095859" cy="523220"/>
              </a:xfrm>
              <a:prstGeom prst="rect">
                <a:avLst/>
              </a:prstGeom>
              <a:blipFill>
                <a:blip r:embed="rId3"/>
                <a:stretch>
                  <a:fillRect/>
                </a:stretch>
              </a:blipFill>
            </p:spPr>
            <p:txBody>
              <a:bodyPr/>
              <a:lstStyle/>
              <a:p>
                <a:r>
                  <a:rPr lang="vi-VN">
                    <a:noFill/>
                  </a:rPr>
                  <a:t> </a:t>
                </a:r>
              </a:p>
            </p:txBody>
          </p:sp>
        </mc:Fallback>
      </mc:AlternateContent>
      <p:sp>
        <p:nvSpPr>
          <p:cNvPr id="10" name="AutoShape 13">
            <a:extLst>
              <a:ext uri="{FF2B5EF4-FFF2-40B4-BE49-F238E27FC236}">
                <a16:creationId xmlns:a16="http://schemas.microsoft.com/office/drawing/2014/main" id="{2A708EB6-76A8-41CD-85E4-24237D6684F0}"/>
              </a:ext>
            </a:extLst>
          </p:cNvPr>
          <p:cNvSpPr>
            <a:spLocks noChangeArrowheads="1"/>
          </p:cNvSpPr>
          <p:nvPr/>
        </p:nvSpPr>
        <p:spPr bwMode="auto">
          <a:xfrm>
            <a:off x="3686423" y="3522922"/>
            <a:ext cx="7441868" cy="2293333"/>
          </a:xfrm>
          <a:prstGeom prst="horizontalScroll">
            <a:avLst>
              <a:gd name="adj" fmla="val 12500"/>
            </a:avLst>
          </a:prstGeom>
          <a:gradFill>
            <a:gsLst>
              <a:gs pos="0">
                <a:srgbClr val="00B0F0"/>
              </a:gs>
              <a:gs pos="50000">
                <a:schemeClr val="accent5">
                  <a:lumMod val="75000"/>
                  <a:tint val="44500"/>
                  <a:satMod val="160000"/>
                </a:schemeClr>
              </a:gs>
              <a:gs pos="100000">
                <a:schemeClr val="accent5">
                  <a:lumMod val="75000"/>
                  <a:tint val="23500"/>
                  <a:satMod val="160000"/>
                </a:schemeClr>
              </a:gs>
            </a:gsLst>
            <a:lin ang="5400000" scaled="1"/>
          </a:gradFill>
          <a:ln w="9525">
            <a:solidFill>
              <a:schemeClr val="tx1"/>
            </a:solidFill>
            <a:round/>
            <a:headEnd/>
            <a:tailEnd/>
          </a:ln>
          <a:effectLst/>
        </p:spPr>
        <p:txBody>
          <a:bodyPr wrap="none" anchor="ctr"/>
          <a:lstStyle/>
          <a:p>
            <a:r>
              <a:rPr lang="en-US" altLang="en-US" sz="2800" dirty="0" err="1">
                <a:latin typeface="Times New Roman" panose="02020603050405020304" pitchFamily="18" charset="0"/>
              </a:rPr>
              <a:t>Hướng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dẫn</a:t>
            </a:r>
            <a:r>
              <a:rPr lang="en-US" altLang="en-US" sz="2800" dirty="0">
                <a:latin typeface="Times New Roman" panose="02020603050405020304" pitchFamily="18" charset="0"/>
              </a:rPr>
              <a:t>: </a:t>
            </a:r>
          </a:p>
          <a:p>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1. </a:t>
            </a:r>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endParaRPr lang="en-US" altLang="en-US" sz="2800" dirty="0">
              <a:latin typeface="Times New Roman" panose="02020603050405020304" pitchFamily="18" charset="0"/>
            </a:endParaRPr>
          </a:p>
          <a:p>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2. </a:t>
            </a:r>
            <a:r>
              <a:rPr lang="en-US" altLang="en-US" sz="2800" dirty="0" err="1">
                <a:latin typeface="Times New Roman" panose="02020603050405020304" pitchFamily="18" charset="0"/>
              </a:rPr>
              <a:t>Đưa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tích</a:t>
            </a:r>
            <a:r>
              <a:rPr lang="en-US" altLang="en-US" sz="2800" dirty="0">
                <a:latin typeface="Times New Roman" panose="02020603050405020304" pitchFamily="18" charset="0"/>
              </a:rPr>
              <a:t>.</a:t>
            </a:r>
          </a:p>
        </p:txBody>
      </p:sp>
      <p:pic>
        <p:nvPicPr>
          <p:cNvPr id="11" name="Picture 10" descr="A picture containing toy, doll&#10;&#10;Description automatically generated">
            <a:extLst>
              <a:ext uri="{FF2B5EF4-FFF2-40B4-BE49-F238E27FC236}">
                <a16:creationId xmlns:a16="http://schemas.microsoft.com/office/drawing/2014/main" id="{4DE81234-3460-40DB-91B0-BEA7286D0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6" y="4968301"/>
            <a:ext cx="1797283" cy="1797283"/>
          </a:xfrm>
          <a:prstGeom prst="rect">
            <a:avLst/>
          </a:prstGeom>
        </p:spPr>
      </p:pic>
    </p:spTree>
    <p:extLst>
      <p:ext uri="{BB962C8B-B14F-4D97-AF65-F5344CB8AC3E}">
        <p14:creationId xmlns:p14="http://schemas.microsoft.com/office/powerpoint/2010/main" val="3366584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5158" y="2712377"/>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ounded Rectangle 2"/>
          <p:cNvSpPr/>
          <p:nvPr/>
        </p:nvSpPr>
        <p:spPr>
          <a:xfrm>
            <a:off x="81353" y="2712378"/>
            <a:ext cx="3489608" cy="268385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组合 69"/>
          <p:cNvGrpSpPr/>
          <p:nvPr/>
        </p:nvGrpSpPr>
        <p:grpSpPr>
          <a:xfrm>
            <a:off x="4607119" y="2439668"/>
            <a:ext cx="2977767" cy="2994664"/>
            <a:chOff x="3366292" y="1931351"/>
            <a:chExt cx="2233616" cy="2245998"/>
          </a:xfrm>
          <a:solidFill>
            <a:srgbClr val="D20402"/>
          </a:solidFill>
        </p:grpSpPr>
        <p:sp>
          <p:nvSpPr>
            <p:cNvPr id="5"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6"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7"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8"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9" name="Picture 3" descr="F:\PPT素材\3232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2465" y="2808948"/>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PPT素材\333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4216" y="44754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PPT素材\6443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4831" y="4380586"/>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PPT素材\95433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1245" y="2859470"/>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78"/>
          <p:cNvGrpSpPr/>
          <p:nvPr/>
        </p:nvGrpSpPr>
        <p:grpSpPr>
          <a:xfrm rot="10800000">
            <a:off x="3640376" y="3006894"/>
            <a:ext cx="700681" cy="494909"/>
            <a:chOff x="5758372" y="2313737"/>
            <a:chExt cx="525579" cy="371182"/>
          </a:xfrm>
          <a:solidFill>
            <a:schemeClr val="tx2"/>
          </a:solidFill>
        </p:grpSpPr>
        <p:sp>
          <p:nvSpPr>
            <p:cNvPr id="14"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6" name="组合 81"/>
          <p:cNvGrpSpPr/>
          <p:nvPr/>
        </p:nvGrpSpPr>
        <p:grpSpPr>
          <a:xfrm rot="10800000">
            <a:off x="3687942" y="4480992"/>
            <a:ext cx="700681" cy="494909"/>
            <a:chOff x="5758372" y="2313737"/>
            <a:chExt cx="525579" cy="371182"/>
          </a:xfrm>
          <a:solidFill>
            <a:schemeClr val="accent2"/>
          </a:solidFill>
        </p:grpSpPr>
        <p:sp>
          <p:nvSpPr>
            <p:cNvPr id="17"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8"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9" name="组合 84"/>
          <p:cNvGrpSpPr/>
          <p:nvPr/>
        </p:nvGrpSpPr>
        <p:grpSpPr>
          <a:xfrm>
            <a:off x="7813797" y="2916844"/>
            <a:ext cx="700681" cy="494909"/>
            <a:chOff x="5758372" y="2313737"/>
            <a:chExt cx="525579" cy="371182"/>
          </a:xfrm>
          <a:solidFill>
            <a:schemeClr val="accent3"/>
          </a:solidFill>
        </p:grpSpPr>
        <p:sp>
          <p:nvSpPr>
            <p:cNvPr id="20"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1"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2" name="组合 87"/>
          <p:cNvGrpSpPr/>
          <p:nvPr/>
        </p:nvGrpSpPr>
        <p:grpSpPr>
          <a:xfrm>
            <a:off x="7861365" y="4390944"/>
            <a:ext cx="700681" cy="494909"/>
            <a:chOff x="5758372" y="2313737"/>
            <a:chExt cx="525579" cy="371182"/>
          </a:xfrm>
          <a:solidFill>
            <a:schemeClr val="accent1"/>
          </a:solidFill>
        </p:grpSpPr>
        <p:sp>
          <p:nvSpPr>
            <p:cNvPr id="23"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4"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25" name="TextBox 24"/>
          <p:cNvSpPr txBox="1"/>
          <p:nvPr/>
        </p:nvSpPr>
        <p:spPr>
          <a:xfrm>
            <a:off x="74919" y="2925443"/>
            <a:ext cx="3636392" cy="553988"/>
          </a:xfrm>
          <a:prstGeom prst="rect">
            <a:avLst/>
          </a:prstGeom>
          <a:noFill/>
          <a:ln>
            <a:noFill/>
          </a:ln>
        </p:spPr>
        <p:txBody>
          <a:bodyPr wrap="square" lIns="121908" tIns="60955" rIns="121908" bIns="60955" rtlCol="0">
            <a:spAutoFit/>
          </a:bodyPr>
          <a:lstStyle/>
          <a:p>
            <a:pPr algn="just"/>
            <a:r>
              <a:rPr lang="en-US" sz="2800" dirty="0" err="1">
                <a:solidFill>
                  <a:srgbClr val="CC0099"/>
                </a:solidFill>
                <a:latin typeface="Times New Roman" panose="02020603050405020304" pitchFamily="18" charset="0"/>
                <a:ea typeface="Times New Roman" panose="02020603050405020304" pitchFamily="18" charset="0"/>
              </a:rPr>
              <a:t>Yêu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cầu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với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1+2</a:t>
            </a:r>
            <a:endParaRPr lang="en-US" sz="2800" dirty="0">
              <a:solidFill>
                <a:srgbClr val="CC0099"/>
              </a:solidFill>
            </a:endParaRPr>
          </a:p>
        </p:txBody>
      </p:sp>
      <p:sp>
        <p:nvSpPr>
          <p:cNvPr id="26" name="TextBox 25"/>
          <p:cNvSpPr txBox="1"/>
          <p:nvPr/>
        </p:nvSpPr>
        <p:spPr>
          <a:xfrm>
            <a:off x="36820" y="3447807"/>
            <a:ext cx="3621680" cy="984875"/>
          </a:xfrm>
          <a:prstGeom prst="rect">
            <a:avLst/>
          </a:prstGeom>
          <a:noFill/>
          <a:ln>
            <a:noFill/>
          </a:ln>
        </p:spPr>
        <p:txBody>
          <a:bodyPr wrap="square" lIns="121908" tIns="60955" rIns="121908" bIns="60955" rtlCol="0">
            <a:spAutoFit/>
          </a:bodyPr>
          <a:lstStyle/>
          <a:p>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endParaRPr lang="en-US" altLang="en-US" sz="2800" dirty="0">
              <a:latin typeface="Times New Roman" panose="02020603050405020304" pitchFamily="18" charset="0"/>
            </a:endParaRPr>
          </a:p>
        </p:txBody>
      </p:sp>
      <p:sp>
        <p:nvSpPr>
          <p:cNvPr id="27" name="TextBox 26"/>
          <p:cNvSpPr txBox="1"/>
          <p:nvPr/>
        </p:nvSpPr>
        <p:spPr>
          <a:xfrm>
            <a:off x="8562047" y="2859470"/>
            <a:ext cx="3523928" cy="553988"/>
          </a:xfrm>
          <a:prstGeom prst="rect">
            <a:avLst/>
          </a:prstGeom>
          <a:noFill/>
          <a:ln>
            <a:noFill/>
          </a:ln>
        </p:spPr>
        <p:txBody>
          <a:bodyPr wrap="square" lIns="121908" tIns="60955" rIns="121908" bIns="60955" rtlCol="0">
            <a:spAutoFit/>
          </a:bodyPr>
          <a:lstStyle/>
          <a:p>
            <a:pPr algn="just"/>
            <a:r>
              <a:rPr lang="en-US" sz="2800" dirty="0" err="1">
                <a:solidFill>
                  <a:schemeClr val="accent5">
                    <a:lumMod val="50000"/>
                  </a:schemeClr>
                </a:solidFill>
                <a:latin typeface="Times New Roman" panose="02020603050405020304" pitchFamily="18" charset="0"/>
                <a:ea typeface="Times New Roman" panose="02020603050405020304" pitchFamily="18" charset="0"/>
              </a:rPr>
              <a:t>Yêu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cầu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nhóm</a:t>
            </a:r>
            <a:r>
              <a:rPr lang="en-US" sz="2800" dirty="0">
                <a:solidFill>
                  <a:schemeClr val="accent5">
                    <a:lumMod val="50000"/>
                  </a:schemeClr>
                </a:solidFill>
                <a:latin typeface="Times New Roman" panose="02020603050405020304" pitchFamily="18" charset="0"/>
                <a:ea typeface="Times New Roman" panose="02020603050405020304" pitchFamily="18" charset="0"/>
              </a:rPr>
              <a:t> 3+4</a:t>
            </a:r>
            <a:endParaRPr lang="en-US" sz="2800" dirty="0">
              <a:solidFill>
                <a:schemeClr val="accent5">
                  <a:lumMod val="50000"/>
                </a:schemeClr>
              </a:solidFill>
            </a:endParaRPr>
          </a:p>
        </p:txBody>
      </p:sp>
      <p:sp>
        <p:nvSpPr>
          <p:cNvPr id="28" name="TextBox 27"/>
          <p:cNvSpPr txBox="1"/>
          <p:nvPr/>
        </p:nvSpPr>
        <p:spPr>
          <a:xfrm>
            <a:off x="8593602" y="3431643"/>
            <a:ext cx="3552719" cy="984875"/>
          </a:xfrm>
          <a:prstGeom prst="rect">
            <a:avLst/>
          </a:prstGeom>
          <a:noFill/>
          <a:ln>
            <a:noFill/>
          </a:ln>
        </p:spPr>
        <p:txBody>
          <a:bodyPr wrap="square" lIns="121908" tIns="60955" rIns="121908" bIns="60955" rtlCol="0">
            <a:spAutoFit/>
          </a:bodyPr>
          <a:lstStyle/>
          <a:p>
            <a:pPr algn="just"/>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endParaRPr lang="en-US" sz="2800" dirty="0"/>
          </a:p>
        </p:txBody>
      </p:sp>
      <p:sp>
        <p:nvSpPr>
          <p:cNvPr id="29" name="Rectangle 28"/>
          <p:cNvSpPr/>
          <p:nvPr/>
        </p:nvSpPr>
        <p:spPr>
          <a:xfrm>
            <a:off x="902009" y="356840"/>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pic>
        <p:nvPicPr>
          <p:cNvPr id="30" name="Picture 2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mc:AlternateContent xmlns:mc="http://schemas.openxmlformats.org/markup-compatibility/2006" xmlns:a14="http://schemas.microsoft.com/office/drawing/2010/main">
        <mc:Choice Requires="a14">
          <p:sp>
            <p:nvSpPr>
              <p:cNvPr id="31" name="Rectangle 30"/>
              <p:cNvSpPr/>
              <p:nvPr/>
            </p:nvSpPr>
            <p:spPr>
              <a:xfrm>
                <a:off x="909226" y="1164537"/>
                <a:ext cx="10208983" cy="523220"/>
              </a:xfrm>
              <a:prstGeom prst="rect">
                <a:avLst/>
              </a:prstGeom>
            </p:spPr>
            <p:txBody>
              <a:bodyPr wrap="square">
                <a:spAutoFit/>
              </a:bodyPr>
              <a:lstStyle/>
              <a:p>
                <a:r>
                  <a:rPr lang="en-US" altLang="en-US" sz="2800" dirty="0">
                    <a:solidFill>
                      <a:srgbClr val="FF0000"/>
                    </a:solidFill>
                    <a:latin typeface="Times New Roman" panose="02020603050405020304" pitchFamily="18" charset="0"/>
                  </a:rPr>
                  <a:t>Giải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0</m:t>
                    </m:r>
                  </m:oMath>
                </a14:m>
                <a:endParaRPr lang="en-US" sz="2800" dirty="0">
                  <a:solidFill>
                    <a:srgbClr val="FF0000"/>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909226" y="1164537"/>
                <a:ext cx="10208983" cy="523220"/>
              </a:xfrm>
              <a:prstGeom prst="rect">
                <a:avLst/>
              </a:prstGeom>
              <a:blipFill>
                <a:blip r:embed="rId7"/>
                <a:stretch>
                  <a:fillRect l="-1194" t="-12791" b="-30233"/>
                </a:stretch>
              </a:blipFill>
            </p:spPr>
            <p:txBody>
              <a:bodyPr/>
              <a:lstStyle/>
              <a:p>
                <a:r>
                  <a:rPr lang="vi-VN">
                    <a:noFill/>
                  </a:rPr>
                  <a:t> </a:t>
                </a:r>
              </a:p>
            </p:txBody>
          </p:sp>
        </mc:Fallback>
      </mc:AlternateContent>
    </p:spTree>
    <p:extLst>
      <p:ext uri="{BB962C8B-B14F-4D97-AF65-F5344CB8AC3E}">
        <p14:creationId xmlns:p14="http://schemas.microsoft.com/office/powerpoint/2010/main" val="731575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useBgFill="1">
        <p:nvSpPr>
          <p:cNvPr id="12" name="AutoShape 17" descr="Papyrus">
            <a:extLst>
              <a:ext uri="{FF2B5EF4-FFF2-40B4-BE49-F238E27FC236}">
                <a16:creationId xmlns:a16="http://schemas.microsoft.com/office/drawing/2014/main" id="{04CCB016-12E4-465A-B975-2795FD334339}"/>
              </a:ext>
            </a:extLst>
          </p:cNvPr>
          <p:cNvSpPr>
            <a:spLocks noChangeArrowheads="1"/>
          </p:cNvSpPr>
          <p:nvPr/>
        </p:nvSpPr>
        <p:spPr bwMode="auto">
          <a:xfrm>
            <a:off x="6051408" y="1859804"/>
            <a:ext cx="6040575" cy="4894564"/>
          </a:xfrm>
          <a:prstGeom prst="roundRect">
            <a:avLst>
              <a:gd name="adj" fmla="val 16667"/>
            </a:avLst>
          </a:prstGeom>
          <a:ln w="635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dirty="0"/>
          </a:p>
        </p:txBody>
      </p:sp>
      <p:sp useBgFill="1">
        <p:nvSpPr>
          <p:cNvPr id="11" name="AutoShape 17" descr="Papyrus">
            <a:extLst>
              <a:ext uri="{FF2B5EF4-FFF2-40B4-BE49-F238E27FC236}">
                <a16:creationId xmlns:a16="http://schemas.microsoft.com/office/drawing/2014/main" id="{12883F77-4F5C-4A0C-9067-0E26D94D1ACC}"/>
              </a:ext>
            </a:extLst>
          </p:cNvPr>
          <p:cNvSpPr>
            <a:spLocks noChangeArrowheads="1"/>
          </p:cNvSpPr>
          <p:nvPr/>
        </p:nvSpPr>
        <p:spPr bwMode="auto">
          <a:xfrm>
            <a:off x="83343" y="1786841"/>
            <a:ext cx="5905500" cy="4967527"/>
          </a:xfrm>
          <a:prstGeom prst="roundRect">
            <a:avLst>
              <a:gd name="adj" fmla="val 16667"/>
            </a:avLst>
          </a:prstGeom>
          <a:ln w="635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dirty="0"/>
          </a:p>
        </p:txBody>
      </p:sp>
      <mc:AlternateContent xmlns:mc="http://schemas.openxmlformats.org/markup-compatibility/2006" xmlns:a14="http://schemas.microsoft.com/office/drawing/2010/main">
        <mc:Choice Requires="a14">
          <p:sp>
            <p:nvSpPr>
              <p:cNvPr id="18436" name="Rectangle 4">
                <a:extLst>
                  <a:ext uri="{FF2B5EF4-FFF2-40B4-BE49-F238E27FC236}">
                    <a16:creationId xmlns:a16="http://schemas.microsoft.com/office/drawing/2014/main" id="{3E79EF0A-7034-487D-9C91-D1DD60E13167}"/>
                  </a:ext>
                </a:extLst>
              </p:cNvPr>
              <p:cNvSpPr>
                <a:spLocks noChangeArrowheads="1"/>
              </p:cNvSpPr>
              <p:nvPr/>
            </p:nvSpPr>
            <p:spPr bwMode="auto">
              <a:xfrm>
                <a:off x="357187" y="1919748"/>
                <a:ext cx="5631656" cy="46639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990600" indent="-5334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defRPr>
                </a:lvl5pPr>
                <a:lvl6pPr marL="2667000" indent="-381000" fontAlgn="base">
                  <a:spcBef>
                    <a:spcPct val="20000"/>
                  </a:spcBef>
                  <a:spcAft>
                    <a:spcPct val="0"/>
                  </a:spcAft>
                  <a:buChar char="»"/>
                  <a:defRPr sz="2000">
                    <a:solidFill>
                      <a:schemeClr val="tx1"/>
                    </a:solidFill>
                    <a:latin typeface="Arial" panose="020B0604020202020204" pitchFamily="34" charset="0"/>
                  </a:defRPr>
                </a:lvl6pPr>
                <a:lvl7pPr marL="3124200" indent="-381000" fontAlgn="base">
                  <a:spcBef>
                    <a:spcPct val="20000"/>
                  </a:spcBef>
                  <a:spcAft>
                    <a:spcPct val="0"/>
                  </a:spcAft>
                  <a:buChar char="»"/>
                  <a:defRPr sz="2000">
                    <a:solidFill>
                      <a:schemeClr val="tx1"/>
                    </a:solidFill>
                    <a:latin typeface="Arial" panose="020B0604020202020204" pitchFamily="34" charset="0"/>
                  </a:defRPr>
                </a:lvl7pPr>
                <a:lvl8pPr marL="3581400" indent="-381000" fontAlgn="base">
                  <a:spcBef>
                    <a:spcPct val="20000"/>
                  </a:spcBef>
                  <a:spcAft>
                    <a:spcPct val="0"/>
                  </a:spcAft>
                  <a:buChar char="»"/>
                  <a:defRPr sz="2000">
                    <a:solidFill>
                      <a:schemeClr val="tx1"/>
                    </a:solidFill>
                    <a:latin typeface="Arial" panose="020B0604020202020204" pitchFamily="34" charset="0"/>
                  </a:defRPr>
                </a:lvl8pPr>
                <a:lvl9pPr marL="4038600" indent="-3810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2800" dirty="0">
                    <a:latin typeface="Times New Roman" panose="02020603050405020304" pitchFamily="18" charset="0"/>
                  </a:rPr>
                  <a:t>  </a:t>
                </a:r>
                <a:r>
                  <a:rPr lang="en-US" altLang="en-US" sz="2800" u="sng" dirty="0" err="1">
                    <a:solidFill>
                      <a:srgbClr val="0000FF"/>
                    </a:solidFill>
                    <a:latin typeface="Times New Roman" panose="02020603050405020304" pitchFamily="18" charset="0"/>
                  </a:rPr>
                  <a:t>Cách</a:t>
                </a:r>
                <a:r>
                  <a:rPr lang="en-US" altLang="en-US" sz="2800" u="sng" dirty="0">
                    <a:solidFill>
                      <a:srgbClr val="0000FF"/>
                    </a:solidFill>
                    <a:latin typeface="Times New Roman" panose="02020603050405020304" pitchFamily="18" charset="0"/>
                  </a:rPr>
                  <a:t> 1</a:t>
                </a:r>
                <a:r>
                  <a:rPr lang="en-US" altLang="en-US" sz="2800" dirty="0">
                    <a:latin typeface="Times New Roman" panose="02020603050405020304" pitchFamily="18" charset="0"/>
                  </a:rPr>
                  <a:t>. </a:t>
                </a:r>
              </a:p>
              <a:p>
                <a:pPr eaLnBrk="1" hangingPunct="1">
                  <a:lnSpc>
                    <a:spcPct val="80000"/>
                  </a:lnSpc>
                  <a:buFontTx/>
                  <a:buNone/>
                </a:pP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Đặt</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x</a:t>
                </a:r>
                <a:r>
                  <a:rPr lang="en-US" altLang="en-US" sz="2800" baseline="30000" dirty="0">
                    <a:latin typeface="Times New Roman" panose="02020603050405020304" pitchFamily="18" charset="0"/>
                    <a:cs typeface="Times New Roman" panose="02020603050405020304" pitchFamily="18" charset="0"/>
                    <a:sym typeface="Symbol" panose="05050102010706020507" pitchFamily="18" charset="2"/>
                  </a:rPr>
                  <a:t>2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t; t  0 ta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được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phương</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trình</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14:m>
                  <m:oMathPara xmlns:m="http://schemas.openxmlformats.org/officeDocument/2006/math">
                    <m:oMathParaPr>
                      <m:jc m:val="left"/>
                    </m:oMathParaPr>
                    <m:oMath xmlns:m="http://schemas.openxmlformats.org/officeDocument/2006/math">
                      <m:sSup>
                        <m:sSupPr>
                          <m:ctrlPr>
                            <a:rPr lang="en-US" altLang="en-US" sz="2800" i="1" dirty="0"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𝑡</m:t>
                          </m:r>
                        </m:e>
                        <m:sup>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−16</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=0</m:t>
                      </m:r>
                    </m:oMath>
                  </m:oMathPara>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a:lnSpc>
                    <a:spcPct val="80000"/>
                  </a:lnSpc>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d>
                      <m:dPr>
                        <m:ctrlP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ctrlPr>
                      </m:d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e>
                    </m:d>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 </m:t>
                    </m:r>
                  </m:oMath>
                </a14:m>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−16=0</m:t>
                    </m:r>
                  </m:oMath>
                </a14:m>
                <a:endParaRPr lang="en-US" altLang="en-US" sz="2800" b="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chọn</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(chọn)</a:t>
                </a:r>
              </a:p>
              <a:p>
                <a:pPr eaLnBrk="1" hangingPunct="1">
                  <a:lnSpc>
                    <a:spcPct val="80000"/>
                  </a:lnSpc>
                  <a:buFontTx/>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Với</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 </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p>
                      <m:sSupPr>
                        <m:ctrlP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e>
                      <m:sup>
                        <m: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marL="0" indent="0">
                  <a:lnSpc>
                    <a:spcPct val="80000"/>
                  </a:lnSpc>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Với</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 </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p>
                      <m:sSupPr>
                        <m:ctrlP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e>
                      <m:sup>
                        <m: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m:rPr>
                        <m:nor/>
                      </m:rPr>
                      <a:rPr lang="en-US" altLang="en-US" sz="2800" dirty="0">
                        <a:latin typeface="Times New Roman" panose="02020603050405020304" pitchFamily="18" charset="0"/>
                        <a:sym typeface="Symbol" panose="05050102010706020507" pitchFamily="18" charset="2"/>
                      </a:rPr>
                      <m:t>±</m:t>
                    </m:r>
                    <m:r>
                      <a:rPr lang="en-US" altLang="en-US" sz="2800" b="0" i="1" dirty="0" smtClean="0">
                        <a:latin typeface="Cambria Math" panose="02040503050406030204" pitchFamily="18" charset="0"/>
                        <a:sym typeface="Symbol" panose="05050102010706020507" pitchFamily="18" charset="2"/>
                      </a:rPr>
                      <m:t>4</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 </m:t>
                    </m:r>
                  </m:oMath>
                </a14:m>
                <a:endParaRPr lang="en-US" altLang="en-US" sz="2800" dirty="0">
                  <a:latin typeface="Times New Roman" panose="02020603050405020304" pitchFamily="18" charset="0"/>
                </a:endParaRPr>
              </a:p>
              <a:p>
                <a:pPr marL="0" indent="0">
                  <a:lnSpc>
                    <a:spcPct val="80000"/>
                  </a:lnSpc>
                  <a:buNone/>
                </a:pPr>
                <a:r>
                  <a:rPr lang="en-US" altLang="en-US" sz="2800" dirty="0">
                    <a:latin typeface="Times New Roman" panose="02020603050405020304" pitchFamily="18" charset="0"/>
                  </a:rPr>
                  <a:t>Vậy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(1)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nghiệm</a:t>
                </a:r>
                <a:r>
                  <a:rPr lang="en-US" altLang="en-US" sz="2800" dirty="0">
                    <a:latin typeface="Times New Roman" panose="02020603050405020304" pitchFamily="18" charset="0"/>
                  </a:rPr>
                  <a:t>:</a:t>
                </a:r>
              </a:p>
              <a:p>
                <a:pPr>
                  <a:lnSpc>
                    <a:spcPct val="80000"/>
                  </a:lnSpc>
                  <a:buNone/>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rPr>
                        <m:t>𝑥</m:t>
                      </m:r>
                      <m:r>
                        <a:rPr lang="en-US" altLang="en-US" sz="2800" b="0" i="1" baseline="-25000" dirty="0" smtClean="0">
                          <a:latin typeface="Cambria Math" panose="02040503050406030204" pitchFamily="18" charset="0"/>
                        </a:rPr>
                        <m:t>1</m:t>
                      </m:r>
                      <m:r>
                        <a:rPr lang="en-US" altLang="en-US" sz="2800" b="0" i="1" dirty="0" smtClean="0">
                          <a:latin typeface="Cambria Math" panose="02040503050406030204" pitchFamily="18" charset="0"/>
                        </a:rPr>
                        <m:t>=0</m:t>
                      </m:r>
                      <m:r>
                        <a:rPr lang="en-US" altLang="en-US" sz="2800" i="1" dirty="0">
                          <a:latin typeface="Cambria Math" panose="02040503050406030204" pitchFamily="18" charset="0"/>
                        </a:rPr>
                        <m:t>;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2</m:t>
                      </m:r>
                      <m:r>
                        <a:rPr lang="en-US" altLang="en-US" sz="2800" i="1" dirty="0">
                          <a:latin typeface="Cambria Math" panose="02040503050406030204" pitchFamily="18" charset="0"/>
                        </a:rPr>
                        <m:t>= 4;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3</m:t>
                      </m:r>
                      <m:r>
                        <a:rPr lang="en-US" altLang="en-US" sz="2800" b="0" i="1" dirty="0" smtClean="0">
                          <a:latin typeface="Cambria Math" panose="02040503050406030204" pitchFamily="18" charset="0"/>
                        </a:rPr>
                        <m:t>=−</m:t>
                      </m:r>
                      <m:r>
                        <a:rPr lang="en-US" altLang="en-US" sz="2800" i="1" dirty="0">
                          <a:latin typeface="Cambria Math" panose="02040503050406030204" pitchFamily="18" charset="0"/>
                        </a:rPr>
                        <m:t>4</m:t>
                      </m:r>
                    </m:oMath>
                  </m:oMathPara>
                </a14:m>
                <a:endParaRPr lang="en-US" altLang="en-US" sz="2800" dirty="0">
                  <a:latin typeface="Times New Roman" panose="02020603050405020304" pitchFamily="18" charset="0"/>
                  <a:sym typeface="Symbol" panose="05050102010706020507" pitchFamily="18" charset="2"/>
                </a:endParaRPr>
              </a:p>
              <a:p>
                <a:pPr eaLnBrk="1" hangingPunct="1">
                  <a:lnSpc>
                    <a:spcPct val="80000"/>
                  </a:lnSpc>
                  <a:buFontTx/>
                  <a:buNone/>
                </a:pP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mc:Choice>
        <mc:Fallback xmlns="">
          <p:sp>
            <p:nvSpPr>
              <p:cNvPr id="18436" name="Rectangle 4">
                <a:extLst>
                  <a:ext uri="{FF2B5EF4-FFF2-40B4-BE49-F238E27FC236}">
                    <a16:creationId xmlns:a16="http://schemas.microsoft.com/office/drawing/2014/main" id="{3E79EF0A-7034-487D-9C91-D1DD60E13167}"/>
                  </a:ext>
                </a:extLst>
              </p:cNvPr>
              <p:cNvSpPr>
                <a:spLocks noRot="1" noChangeAspect="1" noMove="1" noResize="1" noEditPoints="1" noAdjustHandles="1" noChangeArrowheads="1" noChangeShapeType="1" noTextEdit="1"/>
              </p:cNvSpPr>
              <p:nvPr/>
            </p:nvSpPr>
            <p:spPr bwMode="auto">
              <a:xfrm>
                <a:off x="357187" y="1919748"/>
                <a:ext cx="5631656" cy="4663932"/>
              </a:xfrm>
              <a:prstGeom prst="rect">
                <a:avLst/>
              </a:prstGeom>
              <a:blipFill>
                <a:blip r:embed="rId4"/>
                <a:stretch>
                  <a:fillRect l="-2275" t="-3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444" name="Text Box 12">
                <a:extLst>
                  <a:ext uri="{FF2B5EF4-FFF2-40B4-BE49-F238E27FC236}">
                    <a16:creationId xmlns:a16="http://schemas.microsoft.com/office/drawing/2014/main" id="{B817B85D-738C-4845-8950-E7F271488533}"/>
                  </a:ext>
                </a:extLst>
              </p:cNvPr>
              <p:cNvSpPr txBox="1">
                <a:spLocks noChangeArrowheads="1"/>
              </p:cNvSpPr>
              <p:nvPr/>
            </p:nvSpPr>
            <p:spPr bwMode="auto">
              <a:xfrm>
                <a:off x="2167121" y="746972"/>
                <a:ext cx="5855215"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0000"/>
                    </a:solidFill>
                    <a:latin typeface="Times New Roman" panose="02020603050405020304" pitchFamily="18" charset="0"/>
                  </a:rPr>
                  <a:t>Giải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0</m:t>
                    </m:r>
                    <m:r>
                      <a:rPr lang="en-US" altLang="en-US" sz="2800" b="0" i="1" dirty="0" smtClean="0">
                        <a:solidFill>
                          <a:srgbClr val="FF0000"/>
                        </a:solidFill>
                        <a:latin typeface="Cambria Math" panose="02040503050406030204" pitchFamily="18" charset="0"/>
                      </a:rPr>
                      <m:t> (1)</m:t>
                    </m:r>
                    <m:r>
                      <a:rPr lang="en-US" altLang="en-US" sz="2800" i="1" dirty="0">
                        <a:solidFill>
                          <a:srgbClr val="FF0000"/>
                        </a:solidFill>
                        <a:latin typeface="Cambria Math" panose="02040503050406030204" pitchFamily="18" charset="0"/>
                      </a:rPr>
                      <m:t> </m:t>
                    </m:r>
                  </m:oMath>
                </a14:m>
                <a:endParaRPr lang="en-US" alt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444" name="Text Box 12">
                <a:extLst>
                  <a:ext uri="{FF2B5EF4-FFF2-40B4-BE49-F238E27FC236}">
                    <a16:creationId xmlns:a16="http://schemas.microsoft.com/office/drawing/2014/main" id="{B817B85D-738C-4845-8950-E7F271488533}"/>
                  </a:ext>
                </a:extLst>
              </p:cNvPr>
              <p:cNvSpPr txBox="1">
                <a:spLocks noRot="1" noChangeAspect="1" noMove="1" noResize="1" noEditPoints="1" noAdjustHandles="1" noChangeArrowheads="1" noChangeShapeType="1" noTextEdit="1"/>
              </p:cNvSpPr>
              <p:nvPr/>
            </p:nvSpPr>
            <p:spPr bwMode="auto">
              <a:xfrm>
                <a:off x="2167121" y="746972"/>
                <a:ext cx="5855215" cy="523220"/>
              </a:xfrm>
              <a:prstGeom prst="rect">
                <a:avLst/>
              </a:prstGeom>
              <a:blipFill>
                <a:blip r:embed="rId5"/>
                <a:stretch>
                  <a:fillRect l="-2081" t="-12941"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447" name="Text Box 15">
                <a:extLst>
                  <a:ext uri="{FF2B5EF4-FFF2-40B4-BE49-F238E27FC236}">
                    <a16:creationId xmlns:a16="http://schemas.microsoft.com/office/drawing/2014/main" id="{5CAD35FA-E90D-4B28-BA13-6C4ED9C290F1}"/>
                  </a:ext>
                </a:extLst>
              </p:cNvPr>
              <p:cNvSpPr txBox="1">
                <a:spLocks noChangeArrowheads="1"/>
              </p:cNvSpPr>
              <p:nvPr/>
            </p:nvSpPr>
            <p:spPr bwMode="auto">
              <a:xfrm>
                <a:off x="6162671" y="1859804"/>
                <a:ext cx="6033798" cy="4530471"/>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a:solidFill>
                      <a:srgbClr val="0000FF"/>
                    </a:solidFill>
                    <a:latin typeface="Times New Roman" panose="02020603050405020304" pitchFamily="18" charset="0"/>
                  </a:rPr>
                  <a:t>Cách 2.</a:t>
                </a:r>
                <a:endParaRPr lang="en-US" altLang="en-US" sz="2800" dirty="0">
                  <a:latin typeface="Times New Roman" panose="02020603050405020304" pitchFamily="18" charset="0"/>
                </a:endParaRPr>
              </a:p>
              <a:p>
                <a:pPr>
                  <a:lnSpc>
                    <a:spcPct val="150000"/>
                  </a:lnSpc>
                  <a:spcBef>
                    <a:spcPct val="50000"/>
                  </a:spcBef>
                </a:pPr>
                <a:r>
                  <a:rPr lang="en-US" altLang="en-US" sz="2800" dirty="0">
                    <a:latin typeface="Times New Roman" panose="02020603050405020304" pitchFamily="18" charset="0"/>
                    <a:sym typeface="Symbol" panose="05050102010706020507" pitchFamily="18" charset="2"/>
                  </a:rPr>
                  <a:t>(1)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 </m:t>
                    </m:r>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m:t>
                    </m:r>
                    <m:r>
                      <a:rPr lang="en-US" altLang="en-US" sz="2800" i="1" dirty="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0</m:t>
                    </m:r>
                  </m:oMath>
                </a14:m>
                <a:endParaRPr lang="en-US" altLang="en-US" sz="2800" dirty="0">
                  <a:latin typeface="Times New Roman" panose="02020603050405020304" pitchFamily="18" charset="0"/>
                  <a:sym typeface="Symbol" panose="05050102010706020507" pitchFamily="18" charset="2"/>
                </a:endParaRPr>
              </a:p>
              <a:p>
                <a:pPr>
                  <a:spcBef>
                    <a:spcPct val="50000"/>
                  </a:spcBef>
                  <a:buFont typeface="Symbol" panose="05050102010706020507" pitchFamily="18" charset="2"/>
                  <a:buChar char="Û"/>
                </a:pP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0 </m:t>
                    </m:r>
                  </m:oMath>
                </a14:m>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sym typeface="Symbol" panose="05050102010706020507" pitchFamily="18" charset="2"/>
                  </a:rPr>
                  <a:t>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0 </m:t>
                    </m:r>
                  </m:oMath>
                </a14:m>
                <a:r>
                  <a:rPr lang="en-US" altLang="en-US" sz="2800" dirty="0">
                    <a:latin typeface="Times New Roman" panose="02020603050405020304" pitchFamily="18" charset="0"/>
                    <a:sym typeface="Symbol" panose="05050102010706020507" pitchFamily="18" charset="2"/>
                  </a:rPr>
                  <a:t>(**)</a:t>
                </a:r>
              </a:p>
              <a:p>
                <a:pPr>
                  <a:spcBef>
                    <a:spcPct val="50000"/>
                  </a:spcBef>
                  <a:buFont typeface="Symbol" panose="05050102010706020507" pitchFamily="18" charset="2"/>
                  <a:buNone/>
                </a:pPr>
                <a:r>
                  <a:rPr lang="en-US" altLang="en-US" sz="2800" dirty="0" err="1">
                    <a:latin typeface="Times New Roman" panose="02020603050405020304" pitchFamily="18" charset="0"/>
                    <a:sym typeface="Symbol" panose="05050102010706020507" pitchFamily="18" charset="2"/>
                  </a:rPr>
                  <a:t>Giải</a:t>
                </a:r>
                <a:r>
                  <a:rPr lang="en-US" altLang="en-US" sz="2800" dirty="0">
                    <a:latin typeface="Times New Roman" panose="02020603050405020304" pitchFamily="18" charset="0"/>
                    <a:sym typeface="Symbol" panose="05050102010706020507" pitchFamily="18" charset="2"/>
                  </a:rPr>
                  <a:t> (*)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smtClean="0">
                        <a:latin typeface="Cambria Math" panose="02040503050406030204" pitchFamily="18" charset="0"/>
                        <a:sym typeface="Symbol" panose="05050102010706020507" pitchFamily="18" charset="2"/>
                      </a:rPr>
                      <m:t>2</m:t>
                    </m:r>
                    <m:r>
                      <a:rPr lang="en-US" altLang="en-US" sz="2800" i="1" dirty="0" smtClean="0">
                        <a:latin typeface="Cambria Math" panose="02040503050406030204" pitchFamily="18" charset="0"/>
                        <a:sym typeface="Symbol" panose="05050102010706020507" pitchFamily="18" charset="2"/>
                      </a:rPr>
                      <m:t> = 0  </m:t>
                    </m:r>
                    <m:r>
                      <a:rPr lang="en-US" altLang="en-US" sz="2800" i="1" dirty="0" smtClean="0">
                        <a:latin typeface="Cambria Math" panose="02040503050406030204" pitchFamily="18" charset="0"/>
                        <a:sym typeface="Symbol" panose="05050102010706020507" pitchFamily="18" charset="2"/>
                      </a:rPr>
                      <m:t>𝑥</m:t>
                    </m:r>
                    <m:r>
                      <a:rPr lang="en-US" altLang="en-US" sz="2800" i="1" dirty="0" smtClean="0">
                        <a:latin typeface="Cambria Math" panose="02040503050406030204" pitchFamily="18" charset="0"/>
                        <a:sym typeface="Symbol" panose="05050102010706020507" pitchFamily="18" charset="2"/>
                      </a:rPr>
                      <m:t> = 0</m:t>
                    </m:r>
                  </m:oMath>
                </a14:m>
                <a:endParaRPr lang="en-US" altLang="en-US" sz="2800" dirty="0">
                  <a:latin typeface="Times New Roman" panose="02020603050405020304" pitchFamily="18" charset="0"/>
                  <a:sym typeface="Symbol" panose="05050102010706020507" pitchFamily="18" charset="2"/>
                </a:endParaRPr>
              </a:p>
              <a:p>
                <a:pPr>
                  <a:spcBef>
                    <a:spcPct val="50000"/>
                  </a:spcBef>
                  <a:buFont typeface="Symbol" panose="05050102010706020507" pitchFamily="18" charset="2"/>
                  <a:buNone/>
                </a:pPr>
                <a:r>
                  <a:rPr lang="en-US" altLang="en-US" sz="2800" dirty="0" err="1">
                    <a:latin typeface="Times New Roman" panose="02020603050405020304" pitchFamily="18" charset="0"/>
                    <a:sym typeface="Symbol" panose="05050102010706020507" pitchFamily="18" charset="2"/>
                  </a:rPr>
                  <a:t>Giải</a:t>
                </a:r>
                <a:r>
                  <a:rPr lang="en-US" altLang="en-US" sz="2800" dirty="0">
                    <a:latin typeface="Times New Roman" panose="02020603050405020304" pitchFamily="18" charset="0"/>
                    <a:sym typeface="Symbol" panose="05050102010706020507" pitchFamily="18" charset="2"/>
                  </a:rPr>
                  <a:t> (**)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0 </m:t>
                    </m:r>
                  </m:oMath>
                </a14:m>
                <a:endParaRPr lang="en-US" altLang="en-US" sz="2800" i="1" dirty="0">
                  <a:latin typeface="Times New Roman" panose="02020603050405020304" pitchFamily="18" charset="0"/>
                  <a:sym typeface="Symbol" panose="05050102010706020507" pitchFamily="18" charset="2"/>
                </a:endParaRPr>
              </a:p>
              <a:p>
                <a:pPr marL="0" indent="0">
                  <a:spcBef>
                    <a:spcPct val="50000"/>
                  </a:spcBef>
                  <a:buFont typeface="Symbol" panose="05050102010706020507" pitchFamily="18" charset="2"/>
                  <a:buNone/>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sym typeface="Symbol" panose="05050102010706020507" pitchFamily="18" charset="2"/>
                        </a:rPr>
                        <m:t> </m:t>
                      </m:r>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m:t>
                      </m:r>
                      <m:r>
                        <a:rPr lang="en-US" altLang="en-US" sz="2800" i="1" dirty="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16   </m:t>
                      </m:r>
                      <m:r>
                        <a:rPr lang="en-US" altLang="en-US" sz="2800" i="1" dirty="0">
                          <a:latin typeface="Cambria Math" panose="02040503050406030204" pitchFamily="18" charset="0"/>
                          <a:sym typeface="Symbol" panose="05050102010706020507" pitchFamily="18" charset="2"/>
                        </a:rPr>
                        <m:t>𝑥</m:t>
                      </m:r>
                      <m:r>
                        <a:rPr lang="en-US" altLang="en-US" sz="2800" i="1" dirty="0">
                          <a:latin typeface="Cambria Math" panose="02040503050406030204" pitchFamily="18" charset="0"/>
                          <a:sym typeface="Symbol" panose="05050102010706020507" pitchFamily="18" charset="2"/>
                        </a:rPr>
                        <m:t> = ± 4</m:t>
                      </m:r>
                    </m:oMath>
                  </m:oMathPara>
                </a14:m>
                <a:endParaRPr lang="en-US" altLang="en-US" sz="2800" dirty="0">
                  <a:latin typeface="Times New Roman" panose="02020603050405020304" pitchFamily="18" charset="0"/>
                  <a:sym typeface="Symbol" panose="05050102010706020507" pitchFamily="18" charset="2"/>
                </a:endParaRPr>
              </a:p>
              <a:p>
                <a:pPr eaLnBrk="1" hangingPunct="1">
                  <a:lnSpc>
                    <a:spcPct val="80000"/>
                  </a:lnSpc>
                  <a:spcBef>
                    <a:spcPct val="20000"/>
                  </a:spcBef>
                </a:pPr>
                <a:r>
                  <a:rPr lang="en-US" altLang="en-US" sz="2800" dirty="0" err="1">
                    <a:latin typeface="Times New Roman" panose="02020603050405020304" pitchFamily="18" charset="0"/>
                    <a:sym typeface="Symbol" panose="05050102010706020507" pitchFamily="18" charset="2"/>
                  </a:rPr>
                  <a:t>Vậy</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phương</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trình</a:t>
                </a:r>
                <a:r>
                  <a:rPr lang="en-US" altLang="en-US" sz="2800" dirty="0">
                    <a:latin typeface="Times New Roman" panose="02020603050405020304" pitchFamily="18" charset="0"/>
                    <a:sym typeface="Symbol" panose="05050102010706020507" pitchFamily="18" charset="2"/>
                  </a:rPr>
                  <a:t> (1) </a:t>
                </a:r>
                <a:r>
                  <a:rPr lang="en-US" altLang="en-US" sz="2800" dirty="0" err="1">
                    <a:latin typeface="Times New Roman" panose="02020603050405020304" pitchFamily="18" charset="0"/>
                    <a:sym typeface="Symbol" panose="05050102010706020507" pitchFamily="18" charset="2"/>
                  </a:rPr>
                  <a:t>có</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ba</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nghiệm</a:t>
                </a:r>
                <a:r>
                  <a:rPr lang="en-US" altLang="en-US" sz="2800" dirty="0">
                    <a:latin typeface="Times New Roman" panose="02020603050405020304" pitchFamily="18" charset="0"/>
                    <a:sym typeface="Symbol" panose="05050102010706020507" pitchFamily="18" charset="2"/>
                  </a:rPr>
                  <a:t>:</a:t>
                </a:r>
              </a:p>
              <a:p>
                <a:pPr eaLnBrk="1" hangingPunct="1">
                  <a:lnSpc>
                    <a:spcPct val="80000"/>
                  </a:lnSpc>
                  <a:spcBef>
                    <a:spcPct val="20000"/>
                  </a:spcBef>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rPr>
                        <m:t>𝑥</m:t>
                      </m:r>
                      <m:r>
                        <a:rPr lang="en-US" altLang="en-US" sz="2800" i="1" baseline="-25000" dirty="0">
                          <a:latin typeface="Cambria Math" panose="02040503050406030204" pitchFamily="18" charset="0"/>
                        </a:rPr>
                        <m:t>1</m:t>
                      </m:r>
                      <m:r>
                        <a:rPr lang="en-US" altLang="en-US" sz="2800" i="1" dirty="0">
                          <a:latin typeface="Cambria Math" panose="02040503050406030204" pitchFamily="18" charset="0"/>
                        </a:rPr>
                        <m:t> = 0;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2</m:t>
                      </m:r>
                      <m:r>
                        <a:rPr lang="en-US" altLang="en-US" sz="2800" i="1" dirty="0">
                          <a:latin typeface="Cambria Math" panose="02040503050406030204" pitchFamily="18" charset="0"/>
                        </a:rPr>
                        <m:t>= 4;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3</m:t>
                      </m:r>
                      <m:r>
                        <a:rPr lang="en-US" altLang="en-US" sz="2800" i="1" dirty="0">
                          <a:latin typeface="Cambria Math" panose="02040503050406030204" pitchFamily="18" charset="0"/>
                        </a:rPr>
                        <m:t> = −4</m:t>
                      </m:r>
                    </m:oMath>
                  </m:oMathPara>
                </a14:m>
                <a:endParaRPr lang="en-US" altLang="en-US" sz="2800" dirty="0">
                  <a:latin typeface="Times New Roman" panose="02020603050405020304" pitchFamily="18" charset="0"/>
                  <a:sym typeface="Symbol" panose="05050102010706020507" pitchFamily="18" charset="2"/>
                </a:endParaRPr>
              </a:p>
            </p:txBody>
          </p:sp>
        </mc:Choice>
        <mc:Fallback xmlns="">
          <p:sp>
            <p:nvSpPr>
              <p:cNvPr id="18447" name="Text Box 15">
                <a:extLst>
                  <a:ext uri="{FF2B5EF4-FFF2-40B4-BE49-F238E27FC236}">
                    <a16:creationId xmlns:a16="http://schemas.microsoft.com/office/drawing/2014/main" id="{5CAD35FA-E90D-4B28-BA13-6C4ED9C290F1}"/>
                  </a:ext>
                </a:extLst>
              </p:cNvPr>
              <p:cNvSpPr txBox="1">
                <a:spLocks noRot="1" noChangeAspect="1" noMove="1" noResize="1" noEditPoints="1" noAdjustHandles="1" noChangeArrowheads="1" noChangeShapeType="1" noTextEdit="1"/>
              </p:cNvSpPr>
              <p:nvPr/>
            </p:nvSpPr>
            <p:spPr bwMode="auto">
              <a:xfrm>
                <a:off x="6162671" y="1859804"/>
                <a:ext cx="6033798" cy="4530471"/>
              </a:xfrm>
              <a:prstGeom prst="rect">
                <a:avLst/>
              </a:prstGeom>
              <a:blipFill>
                <a:blip r:embed="rId6"/>
                <a:stretch>
                  <a:fillRect l="-2121" t="-13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pic>
        <p:nvPicPr>
          <p:cNvPr id="8" name="Picture 7"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5498" y="-107132"/>
            <a:ext cx="2231427" cy="2231427"/>
          </a:xfrm>
          <a:prstGeom prst="rect">
            <a:avLst/>
          </a:prstGeom>
        </p:spPr>
      </p:pic>
      <p:pic>
        <p:nvPicPr>
          <p:cNvPr id="9" name="Đồng hồ đếm ngược 3 phút gây sốc 3 Minutes">
            <a:hlinkClick r:id="" action="ppaction://media"/>
            <a:extLst>
              <a:ext uri="{FF2B5EF4-FFF2-40B4-BE49-F238E27FC236}">
                <a16:creationId xmlns:a16="http://schemas.microsoft.com/office/drawing/2014/main" id="{E6CB93C8-E5A2-4292-B23B-A00715D794D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9850" y="201683"/>
            <a:ext cx="1435608" cy="806899"/>
          </a:xfrm>
          <a:prstGeom prst="rect">
            <a:avLst/>
          </a:prstGeom>
        </p:spPr>
      </p:pic>
    </p:spTree>
    <p:extLst>
      <p:ext uri="{BB962C8B-B14F-4D97-AF65-F5344CB8AC3E}">
        <p14:creationId xmlns:p14="http://schemas.microsoft.com/office/powerpoint/2010/main" val="321529313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childTnLst>
        </p:cTn>
      </p:par>
    </p:tnLst>
    <p:bldLst>
      <p:bldP spid="12" grpId="0" animBg="1"/>
      <p:bldP spid="11" grpId="0" animBg="1"/>
      <p:bldP spid="18436" grpId="0"/>
      <p:bldP spid="184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CE5C2-2079-4C53-95A4-E0BB03CD6766}"/>
              </a:ext>
            </a:extLst>
          </p:cNvPr>
          <p:cNvPicPr>
            <a:picLocks noChangeAspect="1"/>
          </p:cNvPicPr>
          <p:nvPr/>
        </p:nvPicPr>
        <p:blipFill>
          <a:blip r:embed="rId2"/>
          <a:stretch>
            <a:fillRect/>
          </a:stretch>
        </p:blipFill>
        <p:spPr>
          <a:xfrm>
            <a:off x="0" y="-596348"/>
            <a:ext cx="12192000" cy="7454348"/>
          </a:xfrm>
          <a:prstGeom prst="rect">
            <a:avLst/>
          </a:prstGeom>
        </p:spPr>
      </p:pic>
      <p:sp>
        <p:nvSpPr>
          <p:cNvPr id="6" name="Freeform: Shape 5">
            <a:extLst>
              <a:ext uri="{FF2B5EF4-FFF2-40B4-BE49-F238E27FC236}">
                <a16:creationId xmlns:a16="http://schemas.microsoft.com/office/drawing/2014/main" id="{6A5B8A69-62B3-46A7-BBB3-CD957379867A}"/>
              </a:ext>
            </a:extLst>
          </p:cNvPr>
          <p:cNvSpPr/>
          <p:nvPr/>
        </p:nvSpPr>
        <p:spPr>
          <a:xfrm>
            <a:off x="2628908" y="0"/>
            <a:ext cx="9417128" cy="6714698"/>
          </a:xfrm>
          <a:custGeom>
            <a:avLst/>
            <a:gdLst>
              <a:gd name="connsiteX0" fmla="*/ 109355 w 9417128"/>
              <a:gd name="connsiteY0" fmla="*/ 750627 h 6714698"/>
              <a:gd name="connsiteX1" fmla="*/ 150298 w 9417128"/>
              <a:gd name="connsiteY1" fmla="*/ 655092 h 6714698"/>
              <a:gd name="connsiteX2" fmla="*/ 273128 w 9417128"/>
              <a:gd name="connsiteY2" fmla="*/ 286603 h 6714698"/>
              <a:gd name="connsiteX3" fmla="*/ 314071 w 9417128"/>
              <a:gd name="connsiteY3" fmla="*/ 191068 h 6714698"/>
              <a:gd name="connsiteX4" fmla="*/ 368662 w 9417128"/>
              <a:gd name="connsiteY4" fmla="*/ 95534 h 6714698"/>
              <a:gd name="connsiteX5" fmla="*/ 395958 w 9417128"/>
              <a:gd name="connsiteY5" fmla="*/ 27295 h 6714698"/>
              <a:gd name="connsiteX6" fmla="*/ 559731 w 9417128"/>
              <a:gd name="connsiteY6" fmla="*/ 0 h 6714698"/>
              <a:gd name="connsiteX7" fmla="*/ 764447 w 9417128"/>
              <a:gd name="connsiteY7" fmla="*/ 13648 h 6714698"/>
              <a:gd name="connsiteX8" fmla="*/ 805391 w 9417128"/>
              <a:gd name="connsiteY8" fmla="*/ 40943 h 6714698"/>
              <a:gd name="connsiteX9" fmla="*/ 914573 w 9417128"/>
              <a:gd name="connsiteY9" fmla="*/ 68239 h 6714698"/>
              <a:gd name="connsiteX10" fmla="*/ 996459 w 9417128"/>
              <a:gd name="connsiteY10" fmla="*/ 95534 h 6714698"/>
              <a:gd name="connsiteX11" fmla="*/ 1051050 w 9417128"/>
              <a:gd name="connsiteY11" fmla="*/ 122830 h 6714698"/>
              <a:gd name="connsiteX12" fmla="*/ 1119289 w 9417128"/>
              <a:gd name="connsiteY12" fmla="*/ 136477 h 6714698"/>
              <a:gd name="connsiteX13" fmla="*/ 1419540 w 9417128"/>
              <a:gd name="connsiteY13" fmla="*/ 122830 h 6714698"/>
              <a:gd name="connsiteX14" fmla="*/ 1487779 w 9417128"/>
              <a:gd name="connsiteY14" fmla="*/ 95534 h 6714698"/>
              <a:gd name="connsiteX15" fmla="*/ 1788029 w 9417128"/>
              <a:gd name="connsiteY15" fmla="*/ 122830 h 6714698"/>
              <a:gd name="connsiteX16" fmla="*/ 2033689 w 9417128"/>
              <a:gd name="connsiteY16" fmla="*/ 136477 h 6714698"/>
              <a:gd name="connsiteX17" fmla="*/ 2374883 w 9417128"/>
              <a:gd name="connsiteY17" fmla="*/ 177421 h 6714698"/>
              <a:gd name="connsiteX18" fmla="*/ 2579600 w 9417128"/>
              <a:gd name="connsiteY18" fmla="*/ 204716 h 6714698"/>
              <a:gd name="connsiteX19" fmla="*/ 2743373 w 9417128"/>
              <a:gd name="connsiteY19" fmla="*/ 218364 h 6714698"/>
              <a:gd name="connsiteX20" fmla="*/ 2797964 w 9417128"/>
              <a:gd name="connsiteY20" fmla="*/ 245660 h 6714698"/>
              <a:gd name="connsiteX21" fmla="*/ 3043624 w 9417128"/>
              <a:gd name="connsiteY21" fmla="*/ 286603 h 6714698"/>
              <a:gd name="connsiteX22" fmla="*/ 3575886 w 9417128"/>
              <a:gd name="connsiteY22" fmla="*/ 259307 h 6714698"/>
              <a:gd name="connsiteX23" fmla="*/ 3726012 w 9417128"/>
              <a:gd name="connsiteY23" fmla="*/ 232012 h 6714698"/>
              <a:gd name="connsiteX24" fmla="*/ 3821546 w 9417128"/>
              <a:gd name="connsiteY24" fmla="*/ 204716 h 6714698"/>
              <a:gd name="connsiteX25" fmla="*/ 4954310 w 9417128"/>
              <a:gd name="connsiteY25" fmla="*/ 191068 h 6714698"/>
              <a:gd name="connsiteX26" fmla="*/ 5513868 w 9417128"/>
              <a:gd name="connsiteY26" fmla="*/ 177421 h 6714698"/>
              <a:gd name="connsiteX27" fmla="*/ 5623050 w 9417128"/>
              <a:gd name="connsiteY27" fmla="*/ 163773 h 6714698"/>
              <a:gd name="connsiteX28" fmla="*/ 6196256 w 9417128"/>
              <a:gd name="connsiteY28" fmla="*/ 177421 h 6714698"/>
              <a:gd name="connsiteX29" fmla="*/ 6455564 w 9417128"/>
              <a:gd name="connsiteY29" fmla="*/ 191068 h 6714698"/>
              <a:gd name="connsiteX30" fmla="*/ 6892292 w 9417128"/>
              <a:gd name="connsiteY30" fmla="*/ 150125 h 6714698"/>
              <a:gd name="connsiteX31" fmla="*/ 7192543 w 9417128"/>
              <a:gd name="connsiteY31" fmla="*/ 163773 h 6714698"/>
              <a:gd name="connsiteX32" fmla="*/ 7329021 w 9417128"/>
              <a:gd name="connsiteY32" fmla="*/ 177421 h 6714698"/>
              <a:gd name="connsiteX33" fmla="*/ 7574680 w 9417128"/>
              <a:gd name="connsiteY33" fmla="*/ 191068 h 6714698"/>
              <a:gd name="connsiteX34" fmla="*/ 8038704 w 9417128"/>
              <a:gd name="connsiteY34" fmla="*/ 232012 h 6714698"/>
              <a:gd name="connsiteX35" fmla="*/ 8461785 w 9417128"/>
              <a:gd name="connsiteY35" fmla="*/ 341194 h 6714698"/>
              <a:gd name="connsiteX36" fmla="*/ 8570967 w 9417128"/>
              <a:gd name="connsiteY36" fmla="*/ 436728 h 6714698"/>
              <a:gd name="connsiteX37" fmla="*/ 8816626 w 9417128"/>
              <a:gd name="connsiteY37" fmla="*/ 600501 h 6714698"/>
              <a:gd name="connsiteX38" fmla="*/ 8871218 w 9417128"/>
              <a:gd name="connsiteY38" fmla="*/ 641445 h 6714698"/>
              <a:gd name="connsiteX39" fmla="*/ 8898513 w 9417128"/>
              <a:gd name="connsiteY39" fmla="*/ 709683 h 6714698"/>
              <a:gd name="connsiteX40" fmla="*/ 9103229 w 9417128"/>
              <a:gd name="connsiteY40" fmla="*/ 968991 h 6714698"/>
              <a:gd name="connsiteX41" fmla="*/ 9157821 w 9417128"/>
              <a:gd name="connsiteY41" fmla="*/ 1078173 h 6714698"/>
              <a:gd name="connsiteX42" fmla="*/ 9226059 w 9417128"/>
              <a:gd name="connsiteY42" fmla="*/ 1214651 h 6714698"/>
              <a:gd name="connsiteX43" fmla="*/ 9267003 w 9417128"/>
              <a:gd name="connsiteY43" fmla="*/ 1460310 h 6714698"/>
              <a:gd name="connsiteX44" fmla="*/ 9280650 w 9417128"/>
              <a:gd name="connsiteY44" fmla="*/ 1514901 h 6714698"/>
              <a:gd name="connsiteX45" fmla="*/ 9253355 w 9417128"/>
              <a:gd name="connsiteY45" fmla="*/ 2047164 h 6714698"/>
              <a:gd name="connsiteX46" fmla="*/ 9239707 w 9417128"/>
              <a:gd name="connsiteY46" fmla="*/ 2210937 h 6714698"/>
              <a:gd name="connsiteX47" fmla="*/ 9226059 w 9417128"/>
              <a:gd name="connsiteY47" fmla="*/ 2402006 h 6714698"/>
              <a:gd name="connsiteX48" fmla="*/ 9239707 w 9417128"/>
              <a:gd name="connsiteY48" fmla="*/ 2934268 h 6714698"/>
              <a:gd name="connsiteX49" fmla="*/ 9267003 w 9417128"/>
              <a:gd name="connsiteY49" fmla="*/ 3248167 h 6714698"/>
              <a:gd name="connsiteX50" fmla="*/ 9253355 w 9417128"/>
              <a:gd name="connsiteY50" fmla="*/ 3753134 h 6714698"/>
              <a:gd name="connsiteX51" fmla="*/ 9239707 w 9417128"/>
              <a:gd name="connsiteY51" fmla="*/ 3794077 h 6714698"/>
              <a:gd name="connsiteX52" fmla="*/ 9212412 w 9417128"/>
              <a:gd name="connsiteY52" fmla="*/ 3998794 h 6714698"/>
              <a:gd name="connsiteX53" fmla="*/ 9226059 w 9417128"/>
              <a:gd name="connsiteY53" fmla="*/ 4326340 h 6714698"/>
              <a:gd name="connsiteX54" fmla="*/ 9239707 w 9417128"/>
              <a:gd name="connsiteY54" fmla="*/ 4408227 h 6714698"/>
              <a:gd name="connsiteX55" fmla="*/ 9267003 w 9417128"/>
              <a:gd name="connsiteY55" fmla="*/ 4722125 h 6714698"/>
              <a:gd name="connsiteX56" fmla="*/ 9280650 w 9417128"/>
              <a:gd name="connsiteY56" fmla="*/ 4872251 h 6714698"/>
              <a:gd name="connsiteX57" fmla="*/ 9294298 w 9417128"/>
              <a:gd name="connsiteY57" fmla="*/ 4926842 h 6714698"/>
              <a:gd name="connsiteX58" fmla="*/ 9307946 w 9417128"/>
              <a:gd name="connsiteY58" fmla="*/ 5036024 h 6714698"/>
              <a:gd name="connsiteX59" fmla="*/ 9321594 w 9417128"/>
              <a:gd name="connsiteY59" fmla="*/ 5936776 h 6714698"/>
              <a:gd name="connsiteX60" fmla="*/ 9348889 w 9417128"/>
              <a:gd name="connsiteY60" fmla="*/ 5991367 h 6714698"/>
              <a:gd name="connsiteX61" fmla="*/ 9417128 w 9417128"/>
              <a:gd name="connsiteY61" fmla="*/ 6086901 h 6714698"/>
              <a:gd name="connsiteX62" fmla="*/ 9403480 w 9417128"/>
              <a:gd name="connsiteY62" fmla="*/ 6264322 h 6714698"/>
              <a:gd name="connsiteX63" fmla="*/ 9362537 w 9417128"/>
              <a:gd name="connsiteY63" fmla="*/ 6414448 h 6714698"/>
              <a:gd name="connsiteX64" fmla="*/ 9348889 w 9417128"/>
              <a:gd name="connsiteY64" fmla="*/ 6469039 h 6714698"/>
              <a:gd name="connsiteX65" fmla="*/ 9294298 w 9417128"/>
              <a:gd name="connsiteY65" fmla="*/ 6537277 h 6714698"/>
              <a:gd name="connsiteX66" fmla="*/ 9116877 w 9417128"/>
              <a:gd name="connsiteY66" fmla="*/ 6646460 h 6714698"/>
              <a:gd name="connsiteX67" fmla="*/ 8898513 w 9417128"/>
              <a:gd name="connsiteY67" fmla="*/ 6687403 h 6714698"/>
              <a:gd name="connsiteX68" fmla="*/ 8270716 w 9417128"/>
              <a:gd name="connsiteY68" fmla="*/ 6673755 h 6714698"/>
              <a:gd name="connsiteX69" fmla="*/ 7997761 w 9417128"/>
              <a:gd name="connsiteY69" fmla="*/ 6687403 h 6714698"/>
              <a:gd name="connsiteX70" fmla="*/ 7915874 w 9417128"/>
              <a:gd name="connsiteY70" fmla="*/ 6701051 h 6714698"/>
              <a:gd name="connsiteX71" fmla="*/ 7260782 w 9417128"/>
              <a:gd name="connsiteY71" fmla="*/ 6714698 h 6714698"/>
              <a:gd name="connsiteX72" fmla="*/ 6755815 w 9417128"/>
              <a:gd name="connsiteY72" fmla="*/ 6701051 h 6714698"/>
              <a:gd name="connsiteX73" fmla="*/ 6510155 w 9417128"/>
              <a:gd name="connsiteY73" fmla="*/ 6687403 h 6714698"/>
              <a:gd name="connsiteX74" fmla="*/ 5623050 w 9417128"/>
              <a:gd name="connsiteY74" fmla="*/ 6701051 h 6714698"/>
              <a:gd name="connsiteX75" fmla="*/ 4381104 w 9417128"/>
              <a:gd name="connsiteY75" fmla="*/ 6687403 h 6714698"/>
              <a:gd name="connsiteX76" fmla="*/ 3889785 w 9417128"/>
              <a:gd name="connsiteY76" fmla="*/ 6701051 h 6714698"/>
              <a:gd name="connsiteX77" fmla="*/ 3098215 w 9417128"/>
              <a:gd name="connsiteY77" fmla="*/ 6687403 h 6714698"/>
              <a:gd name="connsiteX78" fmla="*/ 2852555 w 9417128"/>
              <a:gd name="connsiteY78" fmla="*/ 6660107 h 6714698"/>
              <a:gd name="connsiteX79" fmla="*/ 2770668 w 9417128"/>
              <a:gd name="connsiteY79" fmla="*/ 6646460 h 6714698"/>
              <a:gd name="connsiteX80" fmla="*/ 2224758 w 9417128"/>
              <a:gd name="connsiteY80" fmla="*/ 6632812 h 6714698"/>
              <a:gd name="connsiteX81" fmla="*/ 1897212 w 9417128"/>
              <a:gd name="connsiteY81" fmla="*/ 6646460 h 6714698"/>
              <a:gd name="connsiteX82" fmla="*/ 1856268 w 9417128"/>
              <a:gd name="connsiteY82" fmla="*/ 6660107 h 6714698"/>
              <a:gd name="connsiteX83" fmla="*/ 1747086 w 9417128"/>
              <a:gd name="connsiteY83" fmla="*/ 6673755 h 6714698"/>
              <a:gd name="connsiteX84" fmla="*/ 900925 w 9417128"/>
              <a:gd name="connsiteY84" fmla="*/ 6660107 h 6714698"/>
              <a:gd name="connsiteX85" fmla="*/ 573379 w 9417128"/>
              <a:gd name="connsiteY85" fmla="*/ 6646460 h 6714698"/>
              <a:gd name="connsiteX86" fmla="*/ 382310 w 9417128"/>
              <a:gd name="connsiteY86" fmla="*/ 6619164 h 6714698"/>
              <a:gd name="connsiteX87" fmla="*/ 300424 w 9417128"/>
              <a:gd name="connsiteY87" fmla="*/ 6591868 h 6714698"/>
              <a:gd name="connsiteX88" fmla="*/ 204889 w 9417128"/>
              <a:gd name="connsiteY88" fmla="*/ 6564573 h 6714698"/>
              <a:gd name="connsiteX89" fmla="*/ 163946 w 9417128"/>
              <a:gd name="connsiteY89" fmla="*/ 6537277 h 6714698"/>
              <a:gd name="connsiteX90" fmla="*/ 109355 w 9417128"/>
              <a:gd name="connsiteY90" fmla="*/ 5827594 h 6714698"/>
              <a:gd name="connsiteX91" fmla="*/ 68412 w 9417128"/>
              <a:gd name="connsiteY91" fmla="*/ 5691116 h 6714698"/>
              <a:gd name="connsiteX92" fmla="*/ 13821 w 9417128"/>
              <a:gd name="connsiteY92" fmla="*/ 5431809 h 6714698"/>
              <a:gd name="connsiteX93" fmla="*/ 173 w 9417128"/>
              <a:gd name="connsiteY93" fmla="*/ 5076967 h 6714698"/>
              <a:gd name="connsiteX94" fmla="*/ 54764 w 9417128"/>
              <a:gd name="connsiteY94" fmla="*/ 4230806 h 6714698"/>
              <a:gd name="connsiteX95" fmla="*/ 109355 w 9417128"/>
              <a:gd name="connsiteY95" fmla="*/ 3725839 h 6714698"/>
              <a:gd name="connsiteX96" fmla="*/ 150298 w 9417128"/>
              <a:gd name="connsiteY96" fmla="*/ 3330054 h 6714698"/>
              <a:gd name="connsiteX97" fmla="*/ 109355 w 9417128"/>
              <a:gd name="connsiteY97" fmla="*/ 2866030 h 6714698"/>
              <a:gd name="connsiteX98" fmla="*/ 54764 w 9417128"/>
              <a:gd name="connsiteY98" fmla="*/ 2483892 h 6714698"/>
              <a:gd name="connsiteX99" fmla="*/ 173 w 9417128"/>
              <a:gd name="connsiteY99" fmla="*/ 1473958 h 6714698"/>
              <a:gd name="connsiteX100" fmla="*/ 13821 w 9417128"/>
              <a:gd name="connsiteY100" fmla="*/ 900752 h 6714698"/>
              <a:gd name="connsiteX101" fmla="*/ 41116 w 9417128"/>
              <a:gd name="connsiteY101" fmla="*/ 846161 h 6714698"/>
              <a:gd name="connsiteX102" fmla="*/ 123003 w 9417128"/>
              <a:gd name="connsiteY102" fmla="*/ 777922 h 6714698"/>
              <a:gd name="connsiteX103" fmla="*/ 109355 w 9417128"/>
              <a:gd name="connsiteY103" fmla="*/ 750627 h 6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417128" h="6714698">
                <a:moveTo>
                  <a:pt x="109355" y="750627"/>
                </a:moveTo>
                <a:cubicBezTo>
                  <a:pt x="123003" y="718782"/>
                  <a:pt x="138916" y="687815"/>
                  <a:pt x="150298" y="655092"/>
                </a:cubicBezTo>
                <a:cubicBezTo>
                  <a:pt x="256535" y="349660"/>
                  <a:pt x="177034" y="533703"/>
                  <a:pt x="273128" y="286603"/>
                </a:cubicBezTo>
                <a:cubicBezTo>
                  <a:pt x="285685" y="254313"/>
                  <a:pt x="298577" y="222057"/>
                  <a:pt x="314071" y="191068"/>
                </a:cubicBezTo>
                <a:cubicBezTo>
                  <a:pt x="330473" y="158263"/>
                  <a:pt x="352259" y="128339"/>
                  <a:pt x="368662" y="95534"/>
                </a:cubicBezTo>
                <a:cubicBezTo>
                  <a:pt x="379618" y="73622"/>
                  <a:pt x="374046" y="38251"/>
                  <a:pt x="395958" y="27295"/>
                </a:cubicBezTo>
                <a:cubicBezTo>
                  <a:pt x="445459" y="2545"/>
                  <a:pt x="559731" y="0"/>
                  <a:pt x="559731" y="0"/>
                </a:cubicBezTo>
                <a:cubicBezTo>
                  <a:pt x="627970" y="4549"/>
                  <a:pt x="696987" y="2405"/>
                  <a:pt x="764447" y="13648"/>
                </a:cubicBezTo>
                <a:cubicBezTo>
                  <a:pt x="780626" y="16345"/>
                  <a:pt x="789976" y="35338"/>
                  <a:pt x="805391" y="40943"/>
                </a:cubicBezTo>
                <a:cubicBezTo>
                  <a:pt x="840647" y="53763"/>
                  <a:pt x="878502" y="57933"/>
                  <a:pt x="914573" y="68239"/>
                </a:cubicBezTo>
                <a:cubicBezTo>
                  <a:pt x="942238" y="76143"/>
                  <a:pt x="969745" y="84848"/>
                  <a:pt x="996459" y="95534"/>
                </a:cubicBezTo>
                <a:cubicBezTo>
                  <a:pt x="1015349" y="103090"/>
                  <a:pt x="1031749" y="116396"/>
                  <a:pt x="1051050" y="122830"/>
                </a:cubicBezTo>
                <a:cubicBezTo>
                  <a:pt x="1073056" y="130165"/>
                  <a:pt x="1096543" y="131928"/>
                  <a:pt x="1119289" y="136477"/>
                </a:cubicBezTo>
                <a:cubicBezTo>
                  <a:pt x="1219373" y="131928"/>
                  <a:pt x="1319966" y="133894"/>
                  <a:pt x="1419540" y="122830"/>
                </a:cubicBezTo>
                <a:cubicBezTo>
                  <a:pt x="1443889" y="120125"/>
                  <a:pt x="1463280" y="95534"/>
                  <a:pt x="1487779" y="95534"/>
                </a:cubicBezTo>
                <a:cubicBezTo>
                  <a:pt x="1588275" y="95534"/>
                  <a:pt x="1687814" y="115314"/>
                  <a:pt x="1788029" y="122830"/>
                </a:cubicBezTo>
                <a:cubicBezTo>
                  <a:pt x="1869812" y="128964"/>
                  <a:pt x="1951802" y="131928"/>
                  <a:pt x="2033689" y="136477"/>
                </a:cubicBezTo>
                <a:lnTo>
                  <a:pt x="2374883" y="177421"/>
                </a:lnTo>
                <a:cubicBezTo>
                  <a:pt x="2443194" y="185960"/>
                  <a:pt x="2511178" y="197114"/>
                  <a:pt x="2579600" y="204716"/>
                </a:cubicBezTo>
                <a:cubicBezTo>
                  <a:pt x="2634045" y="210765"/>
                  <a:pt x="2688782" y="213815"/>
                  <a:pt x="2743373" y="218364"/>
                </a:cubicBezTo>
                <a:cubicBezTo>
                  <a:pt x="2761570" y="227463"/>
                  <a:pt x="2778306" y="240418"/>
                  <a:pt x="2797964" y="245660"/>
                </a:cubicBezTo>
                <a:cubicBezTo>
                  <a:pt x="2855160" y="260912"/>
                  <a:pt x="2976530" y="277018"/>
                  <a:pt x="3043624" y="286603"/>
                </a:cubicBezTo>
                <a:cubicBezTo>
                  <a:pt x="3158598" y="282497"/>
                  <a:pt x="3423943" y="280026"/>
                  <a:pt x="3575886" y="259307"/>
                </a:cubicBezTo>
                <a:cubicBezTo>
                  <a:pt x="3626282" y="252435"/>
                  <a:pt x="3676361" y="243046"/>
                  <a:pt x="3726012" y="232012"/>
                </a:cubicBezTo>
                <a:cubicBezTo>
                  <a:pt x="3758342" y="224827"/>
                  <a:pt x="3788445" y="205819"/>
                  <a:pt x="3821546" y="204716"/>
                </a:cubicBezTo>
                <a:cubicBezTo>
                  <a:pt x="4198952" y="192136"/>
                  <a:pt x="4576722" y="195617"/>
                  <a:pt x="4954310" y="191068"/>
                </a:cubicBezTo>
                <a:lnTo>
                  <a:pt x="5513868" y="177421"/>
                </a:lnTo>
                <a:cubicBezTo>
                  <a:pt x="5550515" y="175925"/>
                  <a:pt x="5586373" y="163773"/>
                  <a:pt x="5623050" y="163773"/>
                </a:cubicBezTo>
                <a:cubicBezTo>
                  <a:pt x="5814173" y="163773"/>
                  <a:pt x="6005187" y="172872"/>
                  <a:pt x="6196256" y="177421"/>
                </a:cubicBezTo>
                <a:cubicBezTo>
                  <a:pt x="6282692" y="181970"/>
                  <a:pt x="6369008" y="191068"/>
                  <a:pt x="6455564" y="191068"/>
                </a:cubicBezTo>
                <a:cubicBezTo>
                  <a:pt x="6829287" y="191068"/>
                  <a:pt x="6728286" y="232130"/>
                  <a:pt x="6892292" y="150125"/>
                </a:cubicBezTo>
                <a:lnTo>
                  <a:pt x="7192543" y="163773"/>
                </a:lnTo>
                <a:cubicBezTo>
                  <a:pt x="7238174" y="166625"/>
                  <a:pt x="7283418" y="174164"/>
                  <a:pt x="7329021" y="177421"/>
                </a:cubicBezTo>
                <a:cubicBezTo>
                  <a:pt x="7410825" y="183264"/>
                  <a:pt x="7492909" y="184778"/>
                  <a:pt x="7574680" y="191068"/>
                </a:cubicBezTo>
                <a:cubicBezTo>
                  <a:pt x="7729498" y="202977"/>
                  <a:pt x="7884029" y="218364"/>
                  <a:pt x="8038704" y="232012"/>
                </a:cubicBezTo>
                <a:cubicBezTo>
                  <a:pt x="8179731" y="268406"/>
                  <a:pt x="8352174" y="245285"/>
                  <a:pt x="8461785" y="341194"/>
                </a:cubicBezTo>
                <a:cubicBezTo>
                  <a:pt x="8498179" y="373039"/>
                  <a:pt x="8531922" y="408195"/>
                  <a:pt x="8570967" y="436728"/>
                </a:cubicBezTo>
                <a:cubicBezTo>
                  <a:pt x="8650427" y="494795"/>
                  <a:pt x="8735313" y="545060"/>
                  <a:pt x="8816626" y="600501"/>
                </a:cubicBezTo>
                <a:cubicBezTo>
                  <a:pt x="8835420" y="613315"/>
                  <a:pt x="8853021" y="627797"/>
                  <a:pt x="8871218" y="641445"/>
                </a:cubicBezTo>
                <a:cubicBezTo>
                  <a:pt x="8880316" y="664191"/>
                  <a:pt x="8885909" y="688676"/>
                  <a:pt x="8898513" y="709683"/>
                </a:cubicBezTo>
                <a:cubicBezTo>
                  <a:pt x="8969661" y="828263"/>
                  <a:pt x="9012201" y="866584"/>
                  <a:pt x="9103229" y="968991"/>
                </a:cubicBezTo>
                <a:cubicBezTo>
                  <a:pt x="9130122" y="1049668"/>
                  <a:pt x="9100521" y="970734"/>
                  <a:pt x="9157821" y="1078173"/>
                </a:cubicBezTo>
                <a:cubicBezTo>
                  <a:pt x="9181756" y="1123051"/>
                  <a:pt x="9203313" y="1169158"/>
                  <a:pt x="9226059" y="1214651"/>
                </a:cubicBezTo>
                <a:cubicBezTo>
                  <a:pt x="9239707" y="1296537"/>
                  <a:pt x="9252153" y="1378633"/>
                  <a:pt x="9267003" y="1460310"/>
                </a:cubicBezTo>
                <a:cubicBezTo>
                  <a:pt x="9270358" y="1478764"/>
                  <a:pt x="9281086" y="1496149"/>
                  <a:pt x="9280650" y="1514901"/>
                </a:cubicBezTo>
                <a:cubicBezTo>
                  <a:pt x="9276520" y="1692507"/>
                  <a:pt x="9263787" y="1869816"/>
                  <a:pt x="9253355" y="2047164"/>
                </a:cubicBezTo>
                <a:cubicBezTo>
                  <a:pt x="9250138" y="2101850"/>
                  <a:pt x="9243909" y="2156318"/>
                  <a:pt x="9239707" y="2210937"/>
                </a:cubicBezTo>
                <a:cubicBezTo>
                  <a:pt x="9234810" y="2274601"/>
                  <a:pt x="9230608" y="2338316"/>
                  <a:pt x="9226059" y="2402006"/>
                </a:cubicBezTo>
                <a:cubicBezTo>
                  <a:pt x="9230608" y="2579427"/>
                  <a:pt x="9231129" y="2756996"/>
                  <a:pt x="9239707" y="2934268"/>
                </a:cubicBezTo>
                <a:cubicBezTo>
                  <a:pt x="9244783" y="3039173"/>
                  <a:pt x="9267003" y="3248167"/>
                  <a:pt x="9267003" y="3248167"/>
                </a:cubicBezTo>
                <a:cubicBezTo>
                  <a:pt x="9262454" y="3416489"/>
                  <a:pt x="9261764" y="3584960"/>
                  <a:pt x="9253355" y="3753134"/>
                </a:cubicBezTo>
                <a:cubicBezTo>
                  <a:pt x="9252637" y="3767502"/>
                  <a:pt x="9242072" y="3779887"/>
                  <a:pt x="9239707" y="3794077"/>
                </a:cubicBezTo>
                <a:cubicBezTo>
                  <a:pt x="9228389" y="3861983"/>
                  <a:pt x="9221510" y="3930555"/>
                  <a:pt x="9212412" y="3998794"/>
                </a:cubicBezTo>
                <a:cubicBezTo>
                  <a:pt x="9216961" y="4107976"/>
                  <a:pt x="9218790" y="4217305"/>
                  <a:pt x="9226059" y="4326340"/>
                </a:cubicBezTo>
                <a:cubicBezTo>
                  <a:pt x="9227900" y="4353951"/>
                  <a:pt x="9237409" y="4380650"/>
                  <a:pt x="9239707" y="4408227"/>
                </a:cubicBezTo>
                <a:cubicBezTo>
                  <a:pt x="9267443" y="4741052"/>
                  <a:pt x="9233650" y="4555363"/>
                  <a:pt x="9267003" y="4722125"/>
                </a:cubicBezTo>
                <a:cubicBezTo>
                  <a:pt x="9271552" y="4772167"/>
                  <a:pt x="9274009" y="4822443"/>
                  <a:pt x="9280650" y="4872251"/>
                </a:cubicBezTo>
                <a:cubicBezTo>
                  <a:pt x="9283129" y="4890844"/>
                  <a:pt x="9291214" y="4908340"/>
                  <a:pt x="9294298" y="4926842"/>
                </a:cubicBezTo>
                <a:cubicBezTo>
                  <a:pt x="9300328" y="4963020"/>
                  <a:pt x="9303397" y="4999630"/>
                  <a:pt x="9307946" y="5036024"/>
                </a:cubicBezTo>
                <a:cubicBezTo>
                  <a:pt x="9312495" y="5336275"/>
                  <a:pt x="9308737" y="5636766"/>
                  <a:pt x="9321594" y="5936776"/>
                </a:cubicBezTo>
                <a:cubicBezTo>
                  <a:pt x="9322465" y="5957102"/>
                  <a:pt x="9337064" y="5974812"/>
                  <a:pt x="9348889" y="5991367"/>
                </a:cubicBezTo>
                <a:cubicBezTo>
                  <a:pt x="9441108" y="6120475"/>
                  <a:pt x="9342314" y="5937277"/>
                  <a:pt x="9417128" y="6086901"/>
                </a:cubicBezTo>
                <a:cubicBezTo>
                  <a:pt x="9412579" y="6146041"/>
                  <a:pt x="9411868" y="6205603"/>
                  <a:pt x="9403480" y="6264322"/>
                </a:cubicBezTo>
                <a:cubicBezTo>
                  <a:pt x="9389579" y="6361630"/>
                  <a:pt x="9381573" y="6347821"/>
                  <a:pt x="9362537" y="6414448"/>
                </a:cubicBezTo>
                <a:cubicBezTo>
                  <a:pt x="9357384" y="6432483"/>
                  <a:pt x="9357998" y="6452642"/>
                  <a:pt x="9348889" y="6469039"/>
                </a:cubicBezTo>
                <a:cubicBezTo>
                  <a:pt x="9334742" y="6494502"/>
                  <a:pt x="9313480" y="6515355"/>
                  <a:pt x="9294298" y="6537277"/>
                </a:cubicBezTo>
                <a:cubicBezTo>
                  <a:pt x="9248565" y="6589544"/>
                  <a:pt x="9188467" y="6634529"/>
                  <a:pt x="9116877" y="6646460"/>
                </a:cubicBezTo>
                <a:cubicBezTo>
                  <a:pt x="8934602" y="6676839"/>
                  <a:pt x="9006795" y="6660332"/>
                  <a:pt x="8898513" y="6687403"/>
                </a:cubicBezTo>
                <a:cubicBezTo>
                  <a:pt x="8689247" y="6682854"/>
                  <a:pt x="8480031" y="6673755"/>
                  <a:pt x="8270716" y="6673755"/>
                </a:cubicBezTo>
                <a:cubicBezTo>
                  <a:pt x="8179617" y="6673755"/>
                  <a:pt x="8088591" y="6680416"/>
                  <a:pt x="7997761" y="6687403"/>
                </a:cubicBezTo>
                <a:cubicBezTo>
                  <a:pt x="7970170" y="6689525"/>
                  <a:pt x="7943527" y="6700027"/>
                  <a:pt x="7915874" y="6701051"/>
                </a:cubicBezTo>
                <a:cubicBezTo>
                  <a:pt x="7697612" y="6709135"/>
                  <a:pt x="7479146" y="6710149"/>
                  <a:pt x="7260782" y="6714698"/>
                </a:cubicBezTo>
                <a:lnTo>
                  <a:pt x="6755815" y="6701051"/>
                </a:lnTo>
                <a:cubicBezTo>
                  <a:pt x="6673856" y="6698071"/>
                  <a:pt x="6592168" y="6687403"/>
                  <a:pt x="6510155" y="6687403"/>
                </a:cubicBezTo>
                <a:cubicBezTo>
                  <a:pt x="6214418" y="6687403"/>
                  <a:pt x="5918752" y="6696502"/>
                  <a:pt x="5623050" y="6701051"/>
                </a:cubicBezTo>
                <a:lnTo>
                  <a:pt x="4381104" y="6687403"/>
                </a:lnTo>
                <a:cubicBezTo>
                  <a:pt x="4217268" y="6687403"/>
                  <a:pt x="4053621" y="6701051"/>
                  <a:pt x="3889785" y="6701051"/>
                </a:cubicBezTo>
                <a:cubicBezTo>
                  <a:pt x="3625889" y="6701051"/>
                  <a:pt x="3362072" y="6691952"/>
                  <a:pt x="3098215" y="6687403"/>
                </a:cubicBezTo>
                <a:cubicBezTo>
                  <a:pt x="2986861" y="6650285"/>
                  <a:pt x="3097911" y="6683474"/>
                  <a:pt x="2852555" y="6660107"/>
                </a:cubicBezTo>
                <a:cubicBezTo>
                  <a:pt x="2825008" y="6657483"/>
                  <a:pt x="2798314" y="6647662"/>
                  <a:pt x="2770668" y="6646460"/>
                </a:cubicBezTo>
                <a:cubicBezTo>
                  <a:pt x="2588813" y="6638553"/>
                  <a:pt x="2406728" y="6637361"/>
                  <a:pt x="2224758" y="6632812"/>
                </a:cubicBezTo>
                <a:cubicBezTo>
                  <a:pt x="2115576" y="6637361"/>
                  <a:pt x="2006190" y="6638388"/>
                  <a:pt x="1897212" y="6646460"/>
                </a:cubicBezTo>
                <a:cubicBezTo>
                  <a:pt x="1882865" y="6647523"/>
                  <a:pt x="1870422" y="6657534"/>
                  <a:pt x="1856268" y="6660107"/>
                </a:cubicBezTo>
                <a:cubicBezTo>
                  <a:pt x="1820182" y="6666668"/>
                  <a:pt x="1783480" y="6669206"/>
                  <a:pt x="1747086" y="6673755"/>
                </a:cubicBezTo>
                <a:lnTo>
                  <a:pt x="900925" y="6660107"/>
                </a:lnTo>
                <a:cubicBezTo>
                  <a:pt x="791678" y="6657566"/>
                  <a:pt x="682443" y="6653276"/>
                  <a:pt x="573379" y="6646460"/>
                </a:cubicBezTo>
                <a:cubicBezTo>
                  <a:pt x="518725" y="6643044"/>
                  <a:pt x="438518" y="6628532"/>
                  <a:pt x="382310" y="6619164"/>
                </a:cubicBezTo>
                <a:cubicBezTo>
                  <a:pt x="355015" y="6610065"/>
                  <a:pt x="327982" y="6600135"/>
                  <a:pt x="300424" y="6591868"/>
                </a:cubicBezTo>
                <a:cubicBezTo>
                  <a:pt x="278553" y="6585307"/>
                  <a:pt x="227828" y="6576043"/>
                  <a:pt x="204889" y="6564573"/>
                </a:cubicBezTo>
                <a:cubicBezTo>
                  <a:pt x="190218" y="6557237"/>
                  <a:pt x="177594" y="6546376"/>
                  <a:pt x="163946" y="6537277"/>
                </a:cubicBezTo>
                <a:cubicBezTo>
                  <a:pt x="44760" y="6219446"/>
                  <a:pt x="164796" y="6576047"/>
                  <a:pt x="109355" y="5827594"/>
                </a:cubicBezTo>
                <a:cubicBezTo>
                  <a:pt x="105846" y="5780228"/>
                  <a:pt x="80499" y="5737048"/>
                  <a:pt x="68412" y="5691116"/>
                </a:cubicBezTo>
                <a:cubicBezTo>
                  <a:pt x="52842" y="5631949"/>
                  <a:pt x="25239" y="5488900"/>
                  <a:pt x="13821" y="5431809"/>
                </a:cubicBezTo>
                <a:cubicBezTo>
                  <a:pt x="9272" y="5313528"/>
                  <a:pt x="-1494" y="5195323"/>
                  <a:pt x="173" y="5076967"/>
                </a:cubicBezTo>
                <a:cubicBezTo>
                  <a:pt x="12657" y="4190583"/>
                  <a:pt x="10467" y="4740222"/>
                  <a:pt x="54764" y="4230806"/>
                </a:cubicBezTo>
                <a:cubicBezTo>
                  <a:pt x="96591" y="3749791"/>
                  <a:pt x="46595" y="3976875"/>
                  <a:pt x="109355" y="3725839"/>
                </a:cubicBezTo>
                <a:cubicBezTo>
                  <a:pt x="123003" y="3593911"/>
                  <a:pt x="150298" y="3462686"/>
                  <a:pt x="150298" y="3330054"/>
                </a:cubicBezTo>
                <a:cubicBezTo>
                  <a:pt x="150298" y="3174778"/>
                  <a:pt x="122522" y="3020746"/>
                  <a:pt x="109355" y="2866030"/>
                </a:cubicBezTo>
                <a:cubicBezTo>
                  <a:pt x="86854" y="2601648"/>
                  <a:pt x="111464" y="2767393"/>
                  <a:pt x="54764" y="2483892"/>
                </a:cubicBezTo>
                <a:cubicBezTo>
                  <a:pt x="4532" y="1747154"/>
                  <a:pt x="20505" y="2083911"/>
                  <a:pt x="173" y="1473958"/>
                </a:cubicBezTo>
                <a:cubicBezTo>
                  <a:pt x="4722" y="1282889"/>
                  <a:pt x="1383" y="1091470"/>
                  <a:pt x="13821" y="900752"/>
                </a:cubicBezTo>
                <a:cubicBezTo>
                  <a:pt x="15145" y="880450"/>
                  <a:pt x="29291" y="862716"/>
                  <a:pt x="41116" y="846161"/>
                </a:cubicBezTo>
                <a:cubicBezTo>
                  <a:pt x="64998" y="812726"/>
                  <a:pt x="90356" y="799686"/>
                  <a:pt x="123003" y="777922"/>
                </a:cubicBezTo>
                <a:lnTo>
                  <a:pt x="109355" y="750627"/>
                </a:lnTo>
                <a:close/>
              </a:path>
            </a:pathLst>
          </a:custGeom>
          <a:gradFill>
            <a:gsLst>
              <a:gs pos="0">
                <a:schemeClr val="bg2">
                  <a:tint val="84000"/>
                  <a:shade val="100000"/>
                  <a:hueMod val="92000"/>
                  <a:satMod val="180000"/>
                  <a:lumMod val="114000"/>
                </a:schemeClr>
              </a:gs>
              <a:gs pos="98000">
                <a:srgbClr val="00FFFF"/>
              </a:gs>
              <a:gs pos="76000">
                <a:schemeClr val="accent6">
                  <a:lumMod val="20000"/>
                  <a:lumOff val="80000"/>
                </a:schemeClr>
              </a:gs>
              <a:gs pos="0">
                <a:scrgbClr r="0" g="0" b="0"/>
              </a:gs>
              <a:gs pos="0">
                <a:schemeClr val="bg1"/>
              </a:gs>
              <a:gs pos="31000">
                <a:schemeClr val="bg1"/>
              </a:gs>
            </a:gsLst>
            <a:path path="circle">
              <a:fillToRect l="100000" b="100000"/>
            </a:path>
          </a:gradFill>
          <a:ln w="114300" cmpd="thickThin">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D0397D-43E7-40C2-A380-835EC1E55AF3}"/>
              </a:ext>
            </a:extLst>
          </p:cNvPr>
          <p:cNvSpPr/>
          <p:nvPr/>
        </p:nvSpPr>
        <p:spPr>
          <a:xfrm>
            <a:off x="663306" y="1661327"/>
            <a:ext cx="186140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800" b="1" cap="none" spc="0" dirty="0">
                <a:ln/>
                <a:solidFill>
                  <a:srgbClr val="C00000"/>
                </a:solidFill>
                <a:effectLst/>
                <a:latin typeface="Times New Roman" panose="02020603050405020304" pitchFamily="18" charset="0"/>
                <a:cs typeface="Times New Roman" panose="02020603050405020304" pitchFamily="18" charset="0"/>
              </a:rPr>
              <a:t>Luyện</a:t>
            </a:r>
            <a:endParaRPr lang="en-US" sz="4800" b="1" cap="none" spc="0" dirty="0">
              <a:ln/>
              <a:solidFill>
                <a:srgbClr val="C00000"/>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D45E1C1-BD40-48EF-B7E0-A4B62B243AC6}"/>
              </a:ext>
            </a:extLst>
          </p:cNvPr>
          <p:cNvSpPr/>
          <p:nvPr/>
        </p:nvSpPr>
        <p:spPr>
          <a:xfrm>
            <a:off x="888460" y="4140590"/>
            <a:ext cx="97975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dirty="0">
                <a:ln/>
                <a:solidFill>
                  <a:srgbClr val="C00000"/>
                </a:solidFill>
                <a:effectLst/>
                <a:latin typeface="Times New Roman" panose="02020603050405020304" pitchFamily="18" charset="0"/>
                <a:cs typeface="Times New Roman" panose="02020603050405020304" pitchFamily="18" charset="0"/>
              </a:rPr>
              <a:t>Tập</a:t>
            </a:r>
            <a:endParaRPr lang="en-US" sz="3600" b="1" cap="none" spc="0" dirty="0">
              <a:ln/>
              <a:solidFill>
                <a:srgbClr val="C00000"/>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176F84C-A732-4003-80B1-70E5C13A93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3042055" y="442644"/>
            <a:ext cx="1591194" cy="1591194"/>
          </a:xfrm>
          <a:prstGeom prst="rect">
            <a:avLst/>
          </a:prstGeom>
        </p:spPr>
      </p:pic>
      <mc:AlternateContent xmlns:mc="http://schemas.openxmlformats.org/markup-compatibility/2006" xmlns:a14="http://schemas.microsoft.com/office/drawing/2010/main">
        <mc:Choice Requires="a14">
          <p:sp>
            <p:nvSpPr>
              <p:cNvPr id="9" name="Text 26">
                <a:extLst>
                  <a:ext uri="{FF2B5EF4-FFF2-40B4-BE49-F238E27FC236}">
                    <a16:creationId xmlns:a16="http://schemas.microsoft.com/office/drawing/2014/main" id="{2DD09F30-1188-44EE-AAE7-86FABE5DA263}"/>
                  </a:ext>
                </a:extLst>
              </p:cNvPr>
              <p:cNvSpPr txBox="1"/>
              <p:nvPr/>
            </p:nvSpPr>
            <p:spPr>
              <a:xfrm>
                <a:off x="3459481" y="2362869"/>
                <a:ext cx="7479226"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altLang="en-US" sz="2800" dirty="0">
                    <a:solidFill>
                      <a:srgbClr val="FF0000"/>
                    </a:solidFill>
                    <a:latin typeface="Times New Roman" panose="02020603050405020304" pitchFamily="18" charset="0"/>
                  </a:rPr>
                  <a:t>Bài 2. </a:t>
                </a:r>
                <a:r>
                  <a:rPr lang="en-US" altLang="en-US" sz="2800" dirty="0" err="1">
                    <a:solidFill>
                      <a:srgbClr val="FF0000"/>
                    </a:solidFill>
                    <a:latin typeface="Times New Roman" panose="02020603050405020304" pitchFamily="18" charset="0"/>
                  </a:rPr>
                  <a:t>Giải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b="0" i="1" baseline="30000" dirty="0" smtClean="0">
                        <a:solidFill>
                          <a:srgbClr val="FF0000"/>
                        </a:solidFill>
                        <a:latin typeface="Cambria Math" panose="02040503050406030204" pitchFamily="18" charset="0"/>
                      </a:rPr>
                      <m:t>3</m:t>
                    </m:r>
                    <m:r>
                      <a:rPr lang="en-US" altLang="en-US" sz="2800" b="0" i="1" dirty="0" smtClean="0">
                        <a:solidFill>
                          <a:srgbClr val="FF0000"/>
                        </a:solidFill>
                        <a:latin typeface="Cambria Math" panose="02040503050406030204" pitchFamily="18" charset="0"/>
                      </a:rPr>
                      <m:t>+3</m:t>
                    </m:r>
                    <m:r>
                      <a:rPr lang="en-US" altLang="en-US" sz="2800" b="0" i="1" dirty="0" smtClean="0">
                        <a:solidFill>
                          <a:srgbClr val="FF0000"/>
                        </a:solidFill>
                        <a:latin typeface="Cambria Math" panose="02040503050406030204" pitchFamily="18" charset="0"/>
                      </a:rPr>
                      <m:t>𝑥</m:t>
                    </m:r>
                    <m:r>
                      <a:rPr lang="en-US" altLang="en-US" sz="2800" b="0" i="1" baseline="30000" dirty="0" smtClean="0">
                        <a:solidFill>
                          <a:srgbClr val="FF0000"/>
                        </a:solidFill>
                        <a:latin typeface="Cambria Math" panose="02040503050406030204" pitchFamily="18" charset="0"/>
                      </a:rPr>
                      <m:t>2</m:t>
                    </m:r>
                    <m:r>
                      <a:rPr lang="en-US" altLang="en-US" sz="2800" b="0" i="1" dirty="0" smtClean="0">
                        <a:solidFill>
                          <a:srgbClr val="FF0000"/>
                        </a:solidFill>
                        <a:latin typeface="Cambria Math" panose="02040503050406030204" pitchFamily="18" charset="0"/>
                      </a:rPr>
                      <m:t>+2</m:t>
                    </m:r>
                    <m:r>
                      <a:rPr lang="en-US" altLang="en-US" sz="2800" b="0" i="1" dirty="0" smtClean="0">
                        <a:solidFill>
                          <a:srgbClr val="FF0000"/>
                        </a:solidFill>
                        <a:latin typeface="Cambria Math" panose="02040503050406030204" pitchFamily="18" charset="0"/>
                      </a:rPr>
                      <m:t>𝑥</m:t>
                    </m:r>
                    <m:r>
                      <a:rPr lang="en-US" altLang="en-US" sz="2800" b="0" i="1" dirty="0" smtClean="0">
                        <a:solidFill>
                          <a:srgbClr val="FF0000"/>
                        </a:solidFill>
                        <a:latin typeface="Cambria Math" panose="02040503050406030204" pitchFamily="18" charset="0"/>
                      </a:rPr>
                      <m:t>=0</m:t>
                    </m:r>
                  </m:oMath>
                </a14:m>
                <a:endParaRPr lang="en-US" sz="2800" dirty="0">
                  <a:solidFill>
                    <a:srgbClr val="FF0000"/>
                  </a:solidFill>
                </a:endParaRPr>
              </a:p>
            </p:txBody>
          </p:sp>
        </mc:Choice>
        <mc:Fallback xmlns="">
          <p:sp>
            <p:nvSpPr>
              <p:cNvPr id="9" name="Text 26">
                <a:extLst>
                  <a:ext uri="{FF2B5EF4-FFF2-40B4-BE49-F238E27FC236}">
                    <a16:creationId xmlns:a16="http://schemas.microsoft.com/office/drawing/2014/main" id="{2DD09F30-1188-44EE-AAE7-86FABE5DA263}"/>
                  </a:ext>
                </a:extLst>
              </p:cNvPr>
              <p:cNvSpPr txBox="1">
                <a:spLocks noRot="1" noChangeAspect="1" noMove="1" noResize="1" noEditPoints="1" noAdjustHandles="1" noChangeArrowheads="1" noChangeShapeType="1" noTextEdit="1"/>
              </p:cNvSpPr>
              <p:nvPr/>
            </p:nvSpPr>
            <p:spPr>
              <a:xfrm>
                <a:off x="3459481" y="2362869"/>
                <a:ext cx="7479226" cy="523220"/>
              </a:xfrm>
              <a:prstGeom prst="rect">
                <a:avLst/>
              </a:prstGeom>
              <a:blipFill>
                <a:blip r:embed="rId4"/>
                <a:stretch>
                  <a:fillRect/>
                </a:stretch>
              </a:blipFill>
            </p:spPr>
            <p:txBody>
              <a:bodyPr/>
              <a:lstStyle/>
              <a:p>
                <a:r>
                  <a:rPr lang="vi-VN">
                    <a:noFill/>
                  </a:rPr>
                  <a:t> </a:t>
                </a:r>
              </a:p>
            </p:txBody>
          </p:sp>
        </mc:Fallback>
      </mc:AlternateContent>
      <p:sp>
        <p:nvSpPr>
          <p:cNvPr id="10" name="AutoShape 13">
            <a:extLst>
              <a:ext uri="{FF2B5EF4-FFF2-40B4-BE49-F238E27FC236}">
                <a16:creationId xmlns:a16="http://schemas.microsoft.com/office/drawing/2014/main" id="{2A708EB6-76A8-41CD-85E4-24237D6684F0}"/>
              </a:ext>
            </a:extLst>
          </p:cNvPr>
          <p:cNvSpPr>
            <a:spLocks noChangeArrowheads="1"/>
          </p:cNvSpPr>
          <p:nvPr/>
        </p:nvSpPr>
        <p:spPr bwMode="auto">
          <a:xfrm>
            <a:off x="3100630" y="3522922"/>
            <a:ext cx="8686557" cy="2293333"/>
          </a:xfrm>
          <a:prstGeom prst="horizontalScroll">
            <a:avLst>
              <a:gd name="adj" fmla="val 12500"/>
            </a:avLst>
          </a:prstGeom>
          <a:gradFill>
            <a:gsLst>
              <a:gs pos="0">
                <a:schemeClr val="accent5">
                  <a:lumMod val="75000"/>
                </a:schemeClr>
              </a:gs>
              <a:gs pos="47000">
                <a:srgbClr val="00FFFF"/>
              </a:gs>
              <a:gs pos="76000">
                <a:schemeClr val="accent6">
                  <a:lumMod val="20000"/>
                  <a:lumOff val="80000"/>
                </a:schemeClr>
              </a:gs>
              <a:gs pos="0">
                <a:scrgbClr r="0" g="0" b="0"/>
              </a:gs>
              <a:gs pos="0">
                <a:schemeClr val="bg1"/>
              </a:gs>
              <a:gs pos="7000">
                <a:schemeClr val="bg1"/>
              </a:gs>
            </a:gsLst>
            <a:path path="circle">
              <a:fillToRect l="100000" b="100000"/>
            </a:path>
          </a:gradFill>
          <a:ln w="9525">
            <a:solidFill>
              <a:schemeClr val="tx1"/>
            </a:solidFill>
            <a:round/>
            <a:headEnd/>
            <a:tailEnd/>
          </a:ln>
          <a:effectLst/>
        </p:spPr>
        <p:txBody>
          <a:bodyPr wrap="none" anchor="ctr"/>
          <a:lstStyle/>
          <a:p>
            <a:r>
              <a:rPr lang="en-US" altLang="en-US" sz="2800" dirty="0" err="1">
                <a:latin typeface="Times New Roman" panose="02020603050405020304" pitchFamily="18" charset="0"/>
              </a:rPr>
              <a:t>Hướng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dẫn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tích</a:t>
            </a:r>
            <a:r>
              <a:rPr lang="en-US" altLang="en-US" sz="2800" dirty="0">
                <a:latin typeface="Times New Roman" panose="02020603050405020304" pitchFamily="18" charset="0"/>
              </a:rPr>
              <a:t>.</a:t>
            </a:r>
          </a:p>
          <a:p>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HS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lớp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vở</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xét</a:t>
            </a:r>
            <a:r>
              <a:rPr lang="en-US" altLang="en-US" sz="2800" dirty="0">
                <a:latin typeface="Times New Roman" panose="02020603050405020304" pitchFamily="18" charset="0"/>
              </a:rPr>
              <a:t>.</a:t>
            </a:r>
          </a:p>
        </p:txBody>
      </p:sp>
    </p:spTree>
    <p:extLst>
      <p:ext uri="{BB962C8B-B14F-4D97-AF65-F5344CB8AC3E}">
        <p14:creationId xmlns:p14="http://schemas.microsoft.com/office/powerpoint/2010/main" val="394976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pic>
        <p:nvPicPr>
          <p:cNvPr id="3" name="Picture 2">
            <a:extLst>
              <a:ext uri="{FF2B5EF4-FFF2-40B4-BE49-F238E27FC236}">
                <a16:creationId xmlns:a16="http://schemas.microsoft.com/office/drawing/2014/main" id="{697A8572-F024-4F24-A56D-573768242185}"/>
              </a:ext>
            </a:extLst>
          </p:cNvPr>
          <p:cNvPicPr>
            <a:picLocks noChangeAspect="1"/>
          </p:cNvPicPr>
          <p:nvPr/>
        </p:nvPicPr>
        <p:blipFill>
          <a:blip r:embed="rId3"/>
          <a:stretch>
            <a:fillRect/>
          </a:stretch>
        </p:blipFill>
        <p:spPr>
          <a:xfrm>
            <a:off x="1119963" y="674643"/>
            <a:ext cx="9888279" cy="5431710"/>
          </a:xfrm>
          <a:prstGeom prst="rect">
            <a:avLst/>
          </a:prstGeom>
        </p:spPr>
      </p:pic>
    </p:spTree>
    <p:extLst>
      <p:ext uri="{BB962C8B-B14F-4D97-AF65-F5344CB8AC3E}">
        <p14:creationId xmlns:p14="http://schemas.microsoft.com/office/powerpoint/2010/main" val="37947206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82897" y="260265"/>
            <a:ext cx="11275702" cy="6354846"/>
          </a:xfrm>
          <a:prstGeom prst="rect">
            <a:avLst/>
          </a:prstGeom>
          <a:noFill/>
          <a:ln w="76200" cmpd="thickThin">
            <a:solidFill>
              <a:schemeClr val="accent1">
                <a:shade val="50000"/>
              </a:schemeClr>
            </a:solidFill>
          </a:ln>
        </p:spPr>
        <p:txBody>
          <a:bodyPr wrap="square" rtlCol="0">
            <a:spAutoFit/>
          </a:bodyPr>
          <a:lstStyle/>
          <a:p>
            <a:endParaRPr lang="vi-VN" dirty="0"/>
          </a:p>
        </p:txBody>
      </p:sp>
      <mc:AlternateContent xmlns:mc="http://schemas.openxmlformats.org/markup-compatibility/2006" xmlns:a14="http://schemas.microsoft.com/office/drawing/2010/main">
        <mc:Choice Requires="a14">
          <p:sp>
            <p:nvSpPr>
              <p:cNvPr id="18444" name="Text Box 12">
                <a:extLst>
                  <a:ext uri="{FF2B5EF4-FFF2-40B4-BE49-F238E27FC236}">
                    <a16:creationId xmlns:a16="http://schemas.microsoft.com/office/drawing/2014/main" id="{B817B85D-738C-4845-8950-E7F271488533}"/>
                  </a:ext>
                </a:extLst>
              </p:cNvPr>
              <p:cNvSpPr txBox="1">
                <a:spLocks noChangeArrowheads="1"/>
              </p:cNvSpPr>
              <p:nvPr/>
            </p:nvSpPr>
            <p:spPr bwMode="auto">
              <a:xfrm>
                <a:off x="411473" y="317417"/>
                <a:ext cx="8708756"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0000"/>
                    </a:solidFill>
                    <a:latin typeface="Times New Roman" panose="02020603050405020304" pitchFamily="18" charset="0"/>
                    <a:cs typeface="Times New Roman" panose="02020603050405020304" pitchFamily="18" charset="0"/>
                  </a:rPr>
                  <a:t>Giải </a:t>
                </a:r>
                <a:r>
                  <a:rPr lang="en-US" altLang="en-US" sz="2800" dirty="0" err="1">
                    <a:solidFill>
                      <a:srgbClr val="FF0000"/>
                    </a:solidFill>
                    <a:latin typeface="Times New Roman" panose="02020603050405020304" pitchFamily="18" charset="0"/>
                    <a:cs typeface="Times New Roman" panose="02020603050405020304" pitchFamily="18" charset="0"/>
                  </a:rPr>
                  <a:t>phương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trình</a:t>
                </a:r>
                <a:r>
                  <a:rPr lang="en-US" altLang="en-US" sz="28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3</m:t>
                    </m:r>
                    <m:r>
                      <a:rPr lang="en-US" altLang="en-US" sz="2800" i="1" dirty="0">
                        <a:solidFill>
                          <a:srgbClr val="FF0000"/>
                        </a:solidFill>
                        <a:latin typeface="Cambria Math" panose="02040503050406030204" pitchFamily="18" charset="0"/>
                      </a:rPr>
                      <m:t>+3</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𝑥</m:t>
                    </m:r>
                    <m:r>
                      <a:rPr lang="en-US" altLang="en-US" sz="2800" i="1" dirty="0">
                        <a:solidFill>
                          <a:srgbClr val="FF0000"/>
                        </a:solidFill>
                        <a:latin typeface="Cambria Math" panose="02040503050406030204" pitchFamily="18" charset="0"/>
                      </a:rPr>
                      <m:t>=0 </m:t>
                    </m:r>
                  </m:oMath>
                </a14:m>
                <a:endParaRPr lang="en-US" alt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444" name="Text Box 12">
                <a:extLst>
                  <a:ext uri="{FF2B5EF4-FFF2-40B4-BE49-F238E27FC236}">
                    <a16:creationId xmlns:a16="http://schemas.microsoft.com/office/drawing/2014/main" id="{B817B85D-738C-4845-8950-E7F271488533}"/>
                  </a:ext>
                </a:extLst>
              </p:cNvPr>
              <p:cNvSpPr txBox="1">
                <a:spLocks noRot="1" noChangeAspect="1" noMove="1" noResize="1" noEditPoints="1" noAdjustHandles="1" noChangeArrowheads="1" noChangeShapeType="1" noTextEdit="1"/>
              </p:cNvSpPr>
              <p:nvPr/>
            </p:nvSpPr>
            <p:spPr bwMode="auto">
              <a:xfrm>
                <a:off x="411473" y="317417"/>
                <a:ext cx="8708756" cy="523220"/>
              </a:xfrm>
              <a:prstGeom prst="rect">
                <a:avLst/>
              </a:prstGeom>
              <a:blipFill>
                <a:blip r:embed="rId3"/>
                <a:stretch>
                  <a:fillRect l="-1400"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2" name="Object 1">
            <a:extLst>
              <a:ext uri="{FF2B5EF4-FFF2-40B4-BE49-F238E27FC236}">
                <a16:creationId xmlns:a16="http://schemas.microsoft.com/office/drawing/2014/main" id="{C3DB8436-346D-4AB5-8BE7-B49F9089C0C4}"/>
              </a:ext>
            </a:extLst>
          </p:cNvPr>
          <p:cNvGraphicFramePr>
            <a:graphicFrameLocks noChangeAspect="1"/>
          </p:cNvGraphicFramePr>
          <p:nvPr>
            <p:extLst>
              <p:ext uri="{D42A27DB-BD31-4B8C-83A1-F6EECF244321}">
                <p14:modId xmlns:p14="http://schemas.microsoft.com/office/powerpoint/2010/main" val="212274142"/>
              </p:ext>
            </p:extLst>
          </p:nvPr>
        </p:nvGraphicFramePr>
        <p:xfrm>
          <a:off x="860416" y="845322"/>
          <a:ext cx="3554732" cy="2440973"/>
        </p:xfrm>
        <a:graphic>
          <a:graphicData uri="http://schemas.openxmlformats.org/presentationml/2006/ole">
            <mc:AlternateContent xmlns:mc="http://schemas.openxmlformats.org/markup-compatibility/2006">
              <mc:Choice xmlns:v="urn:schemas-microsoft-com:vml" Requires="v">
                <p:oleObj name="Equation" r:id="rId4" imgW="1663560" imgH="1143000" progId="Equation.DSMT4">
                  <p:embed/>
                </p:oleObj>
              </mc:Choice>
              <mc:Fallback>
                <p:oleObj name="Equation" r:id="rId4" imgW="1663560" imgH="1143000" progId="Equation.DSMT4">
                  <p:embed/>
                  <p:pic>
                    <p:nvPicPr>
                      <p:cNvPr id="2" name="Object 1">
                        <a:extLst>
                          <a:ext uri="{FF2B5EF4-FFF2-40B4-BE49-F238E27FC236}">
                            <a16:creationId xmlns:a16="http://schemas.microsoft.com/office/drawing/2014/main" id="{C3DB8436-346D-4AB5-8BE7-B49F9089C0C4}"/>
                          </a:ext>
                        </a:extLst>
                      </p:cNvPr>
                      <p:cNvPicPr/>
                      <p:nvPr/>
                    </p:nvPicPr>
                    <p:blipFill>
                      <a:blip r:embed="rId5"/>
                      <a:stretch>
                        <a:fillRect/>
                      </a:stretch>
                    </p:blipFill>
                    <p:spPr>
                      <a:xfrm>
                        <a:off x="860416" y="845322"/>
                        <a:ext cx="3554732" cy="244097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55B3ABC-75C4-4EEB-97CE-4CC201600495}"/>
              </a:ext>
            </a:extLst>
          </p:cNvPr>
          <p:cNvGraphicFramePr>
            <a:graphicFrameLocks noChangeAspect="1"/>
          </p:cNvGraphicFramePr>
          <p:nvPr>
            <p:extLst>
              <p:ext uri="{D42A27DB-BD31-4B8C-83A1-F6EECF244321}">
                <p14:modId xmlns:p14="http://schemas.microsoft.com/office/powerpoint/2010/main" val="3501067103"/>
              </p:ext>
            </p:extLst>
          </p:nvPr>
        </p:nvGraphicFramePr>
        <p:xfrm>
          <a:off x="2409501" y="3356162"/>
          <a:ext cx="883074" cy="371957"/>
        </p:xfrm>
        <a:graphic>
          <a:graphicData uri="http://schemas.openxmlformats.org/presentationml/2006/ole">
            <mc:AlternateContent xmlns:mc="http://schemas.openxmlformats.org/markup-compatibility/2006">
              <mc:Choice xmlns:v="urn:schemas-microsoft-com:vml" Requires="v">
                <p:oleObj name="Equation" r:id="rId6" imgW="647640" imgH="279360" progId="Equation.DSMT4">
                  <p:embed/>
                </p:oleObj>
              </mc:Choice>
              <mc:Fallback>
                <p:oleObj name="Equation" r:id="rId6" imgW="647640" imgH="279360" progId="Equation.DSMT4">
                  <p:embed/>
                  <p:pic>
                    <p:nvPicPr>
                      <p:cNvPr id="4" name="Object 3">
                        <a:extLst>
                          <a:ext uri="{FF2B5EF4-FFF2-40B4-BE49-F238E27FC236}">
                            <a16:creationId xmlns:a16="http://schemas.microsoft.com/office/drawing/2014/main" id="{155B3ABC-75C4-4EEB-97CE-4CC201600495}"/>
                          </a:ext>
                        </a:extLst>
                      </p:cNvPr>
                      <p:cNvPicPr>
                        <a:picLocks noChangeAspect="1" noChangeArrowheads="1"/>
                      </p:cNvPicPr>
                      <p:nvPr/>
                    </p:nvPicPr>
                    <p:blipFill>
                      <a:blip r:embed="rId7"/>
                      <a:srcRect/>
                      <a:stretch>
                        <a:fillRect/>
                      </a:stretch>
                    </p:blipFill>
                    <p:spPr bwMode="auto">
                      <a:xfrm>
                        <a:off x="2409501" y="3356162"/>
                        <a:ext cx="883074" cy="371957"/>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id="{AB885730-863B-49A0-A2B0-AB71256BCC01}"/>
              </a:ext>
            </a:extLst>
          </p:cNvPr>
          <p:cNvGraphicFramePr>
            <a:graphicFrameLocks noChangeAspect="1"/>
          </p:cNvGraphicFramePr>
          <p:nvPr>
            <p:extLst>
              <p:ext uri="{D42A27DB-BD31-4B8C-83A1-F6EECF244321}">
                <p14:modId xmlns:p14="http://schemas.microsoft.com/office/powerpoint/2010/main" val="597591027"/>
              </p:ext>
            </p:extLst>
          </p:nvPr>
        </p:nvGraphicFramePr>
        <p:xfrm>
          <a:off x="2481047" y="4022021"/>
          <a:ext cx="5561013" cy="1809750"/>
        </p:xfrm>
        <a:graphic>
          <a:graphicData uri="http://schemas.openxmlformats.org/presentationml/2006/ole">
            <mc:AlternateContent xmlns:mc="http://schemas.openxmlformats.org/markup-compatibility/2006">
              <mc:Choice xmlns:v="urn:schemas-microsoft-com:vml" Requires="v">
                <p:oleObj name="Equation" r:id="rId8" imgW="4178160" imgH="1358640" progId="Equation.DSMT4">
                  <p:embed/>
                </p:oleObj>
              </mc:Choice>
              <mc:Fallback>
                <p:oleObj name="Equation" r:id="rId8" imgW="4178160" imgH="1358640" progId="Equation.DSMT4">
                  <p:embed/>
                  <p:pic>
                    <p:nvPicPr>
                      <p:cNvPr id="5" name="Object 4">
                        <a:extLst>
                          <a:ext uri="{FF2B5EF4-FFF2-40B4-BE49-F238E27FC236}">
                            <a16:creationId xmlns:a16="http://schemas.microsoft.com/office/drawing/2014/main" id="{AB885730-863B-49A0-A2B0-AB71256BCC01}"/>
                          </a:ext>
                        </a:extLst>
                      </p:cNvPr>
                      <p:cNvPicPr>
                        <a:picLocks noChangeAspect="1" noChangeArrowheads="1"/>
                      </p:cNvPicPr>
                      <p:nvPr/>
                    </p:nvPicPr>
                    <p:blipFill>
                      <a:blip r:embed="rId9"/>
                      <a:srcRect/>
                      <a:stretch>
                        <a:fillRect/>
                      </a:stretch>
                    </p:blipFill>
                    <p:spPr bwMode="auto">
                      <a:xfrm>
                        <a:off x="2481047" y="4022021"/>
                        <a:ext cx="5561013" cy="180975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7BCFAE0F-2A47-4514-9E27-BAC8C1E6DC26}"/>
              </a:ext>
            </a:extLst>
          </p:cNvPr>
          <p:cNvGraphicFramePr>
            <a:graphicFrameLocks noChangeAspect="1"/>
          </p:cNvGraphicFramePr>
          <p:nvPr>
            <p:extLst>
              <p:ext uri="{D42A27DB-BD31-4B8C-83A1-F6EECF244321}">
                <p14:modId xmlns:p14="http://schemas.microsoft.com/office/powerpoint/2010/main" val="103901016"/>
              </p:ext>
            </p:extLst>
          </p:nvPr>
        </p:nvGraphicFramePr>
        <p:xfrm>
          <a:off x="4875213" y="5932060"/>
          <a:ext cx="3649662" cy="506412"/>
        </p:xfrm>
        <a:graphic>
          <a:graphicData uri="http://schemas.openxmlformats.org/presentationml/2006/ole">
            <mc:AlternateContent xmlns:mc="http://schemas.openxmlformats.org/markup-compatibility/2006">
              <mc:Choice xmlns:v="urn:schemas-microsoft-com:vml" Requires="v">
                <p:oleObj name="Equation" r:id="rId10" imgW="2755800" imgH="380880" progId="Equation.DSMT4">
                  <p:embed/>
                </p:oleObj>
              </mc:Choice>
              <mc:Fallback>
                <p:oleObj name="Equation" r:id="rId10" imgW="2755800" imgH="380880" progId="Equation.DSMT4">
                  <p:embed/>
                  <p:pic>
                    <p:nvPicPr>
                      <p:cNvPr id="6" name="Object 5">
                        <a:extLst>
                          <a:ext uri="{FF2B5EF4-FFF2-40B4-BE49-F238E27FC236}">
                            <a16:creationId xmlns:a16="http://schemas.microsoft.com/office/drawing/2014/main" id="{7BCFAE0F-2A47-4514-9E27-BAC8C1E6DC26}"/>
                          </a:ext>
                        </a:extLst>
                      </p:cNvPr>
                      <p:cNvPicPr>
                        <a:picLocks noChangeAspect="1" noChangeArrowheads="1"/>
                      </p:cNvPicPr>
                      <p:nvPr/>
                    </p:nvPicPr>
                    <p:blipFill>
                      <a:blip r:embed="rId11"/>
                      <a:srcRect/>
                      <a:stretch>
                        <a:fillRect/>
                      </a:stretch>
                    </p:blipFill>
                    <p:spPr bwMode="auto">
                      <a:xfrm>
                        <a:off x="4875213" y="5932060"/>
                        <a:ext cx="3649662" cy="506412"/>
                      </a:xfrm>
                      <a:prstGeom prst="rect">
                        <a:avLst/>
                      </a:prstGeom>
                      <a:noFill/>
                    </p:spPr>
                  </p:pic>
                </p:oleObj>
              </mc:Fallback>
            </mc:AlternateContent>
          </a:graphicData>
        </a:graphic>
      </p:graphicFrame>
      <p:sp>
        <p:nvSpPr>
          <p:cNvPr id="7" name="Rectangle 4">
            <a:extLst>
              <a:ext uri="{FF2B5EF4-FFF2-40B4-BE49-F238E27FC236}">
                <a16:creationId xmlns:a16="http://schemas.microsoft.com/office/drawing/2014/main" id="{2C4D2514-0E51-4B4A-8976-14D73100853A}"/>
              </a:ext>
            </a:extLst>
          </p:cNvPr>
          <p:cNvSpPr>
            <a:spLocks noChangeArrowheads="1"/>
          </p:cNvSpPr>
          <p:nvPr/>
        </p:nvSpPr>
        <p:spPr bwMode="auto">
          <a:xfrm>
            <a:off x="706790" y="3315270"/>
            <a:ext cx="1743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v-SE" altLang="en-US" sz="28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Giải (1):</a:t>
            </a:r>
            <a:endParaRPr kumimoji="0" lang="sv-SE"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id="{8757AB9C-E38D-43CE-8D2D-2D6A2D15B0EC}"/>
              </a:ext>
            </a:extLst>
          </p:cNvPr>
          <p:cNvSpPr>
            <a:spLocks noChangeArrowheads="1"/>
          </p:cNvSpPr>
          <p:nvPr/>
        </p:nvSpPr>
        <p:spPr bwMode="auto">
          <a:xfrm>
            <a:off x="706790" y="4057778"/>
            <a:ext cx="20208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en-US" sz="28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Giải (2):</a:t>
            </a: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id="{E4AEDBBA-1FAA-458B-9E48-8392CA51B006}"/>
              </a:ext>
            </a:extLst>
          </p:cNvPr>
          <p:cNvSpPr>
            <a:spLocks noChangeArrowheads="1"/>
          </p:cNvSpPr>
          <p:nvPr/>
        </p:nvSpPr>
        <p:spPr bwMode="auto">
          <a:xfrm>
            <a:off x="976636" y="5896119"/>
            <a:ext cx="39405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v-SE"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nghiệm của pt (*)</a:t>
            </a:r>
            <a:r>
              <a:rPr kumimoji="0" lang="sv-SE" altLang="en-US" sz="28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endParaRPr kumimoji="0" lang="sv-SE"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Explosion 2 9"/>
          <p:cNvSpPr/>
          <p:nvPr/>
        </p:nvSpPr>
        <p:spPr>
          <a:xfrm>
            <a:off x="7329201" y="337025"/>
            <a:ext cx="4072128" cy="2751276"/>
          </a:xfrm>
          <a:prstGeom prst="irregularSeal2">
            <a:avLst/>
          </a:prstGeom>
          <a:gradFill flip="none" rotWithShape="1">
            <a:gsLst>
              <a:gs pos="0">
                <a:schemeClr val="accent1">
                  <a:lumMod val="40000"/>
                  <a:lumOff val="60000"/>
                </a:schemeClr>
              </a:gs>
              <a:gs pos="98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FFFF00"/>
                </a:solidFill>
                <a:latin typeface="Times New Roman" panose="02020603050405020304" pitchFamily="18" charset="0"/>
                <a:cs typeface="Times New Roman" panose="02020603050405020304" pitchFamily="18" charset="0"/>
              </a:rPr>
              <a:t>Tự</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đánh</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giá</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theo</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hướng</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dẫn</a:t>
            </a:r>
            <a:endParaRPr lang="vi-VN"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961418"/>
      </p:ext>
    </p:extLst>
  </p:cSld>
  <p:clrMapOvr>
    <a:masterClrMapping/>
  </p:clrMapOvr>
  <p:transition>
    <p:pull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0"/>
            <a:ext cx="13830300" cy="6858000"/>
          </a:xfrm>
          <a:prstGeom prst="rect">
            <a:avLst/>
          </a:prstGeom>
        </p:spPr>
      </p:pic>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977900" y="2286001"/>
            <a:ext cx="2358128" cy="1098631"/>
          </a:xfrm>
          <a:prstGeom prst="rect">
            <a:avLst/>
          </a:prstGeom>
        </p:spPr>
      </p:pic>
      <p:pic>
        <p:nvPicPr>
          <p:cNvPr id="6" name="Ảnh 5">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954016" y="3145290"/>
            <a:ext cx="2307908" cy="1007029"/>
          </a:xfrm>
          <a:prstGeom prst="rect">
            <a:avLst/>
          </a:prstGeom>
        </p:spPr>
      </p:pic>
    </p:spTree>
    <p:extLst>
      <p:ext uri="{BB962C8B-B14F-4D97-AF65-F5344CB8AC3E}">
        <p14:creationId xmlns:p14="http://schemas.microsoft.com/office/powerpoint/2010/main" val="249269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3543323" y="354569"/>
            <a:ext cx="8534400" cy="758952"/>
          </a:xfrm>
        </p:spPr>
        <p:txBody>
          <a:bodyPr>
            <a:noAutofit/>
          </a:bodyPr>
          <a:lstStyle/>
          <a:p>
            <a:r>
              <a:rPr lang="en-US" sz="2800" dirty="0">
                <a:solidFill>
                  <a:srgbClr val="FF0000"/>
                </a:solidFill>
                <a:latin typeface="Palatino Linotype" panose="02040502050505030304" pitchFamily="18" charset="0"/>
              </a:rPr>
              <a:t>NỘI DUNG VÀ LUẬT CHƠI</a:t>
            </a:r>
            <a:endParaRPr lang="vi-VN" sz="2800" dirty="0">
              <a:solidFill>
                <a:srgbClr val="FF0000"/>
              </a:solidFill>
              <a:latin typeface="Palatino Linotype" panose="02040502050505030304" pitchFamily="18" charset="0"/>
            </a:endParaRPr>
          </a:p>
        </p:txBody>
      </p:sp>
      <p:sp>
        <p:nvSpPr>
          <p:cNvPr id="3" name="Chỗ dành sẵn cho Nội dung 2"/>
          <p:cNvSpPr>
            <a:spLocks noGrp="1"/>
          </p:cNvSpPr>
          <p:nvPr>
            <p:ph sz="quarter" idx="1"/>
          </p:nvPr>
        </p:nvSpPr>
        <p:spPr>
          <a:xfrm>
            <a:off x="700268" y="1007841"/>
            <a:ext cx="10906515" cy="5536737"/>
          </a:xfrm>
          <a:ln w="76200" cmpd="thickThin">
            <a:solidFill>
              <a:schemeClr val="accent5"/>
            </a:solidFill>
          </a:ln>
        </p:spPr>
        <p:txBody>
          <a:bodyPr>
            <a:normAutofit/>
          </a:bodyPr>
          <a:lstStyle/>
          <a:p>
            <a:pPr marL="274320" lvl="1" indent="0" algn="just">
              <a:buNone/>
            </a:pPr>
            <a:endParaRPr lang="vi-VN" sz="1600" dirty="0">
              <a:latin typeface="Times New Roman" panose="02020603050405020304" pitchFamily="18" charset="0"/>
              <a:cs typeface="Times New Roman" panose="02020603050405020304" pitchFamily="18" charset="0"/>
            </a:endParaRPr>
          </a:p>
          <a:p>
            <a:pPr marL="274320" lvl="1" indent="0" algn="just">
              <a:buNone/>
            </a:pPr>
            <a:r>
              <a:rPr lang="vi-VN" sz="2800" dirty="0">
                <a:latin typeface="Times New Roman" panose="02020603050405020304" pitchFamily="18" charset="0"/>
                <a:cs typeface="Times New Roman" panose="02020603050405020304" pitchFamily="18" charset="0"/>
              </a:rPr>
              <a:t>Ngày xửa, ngày xưa có </a:t>
            </a:r>
            <a:r>
              <a:rPr lang="vi-VN" sz="2800" b="1" dirty="0">
                <a:latin typeface="Times New Roman" panose="02020603050405020304" pitchFamily="18" charset="0"/>
                <a:cs typeface="Times New Roman" panose="02020603050405020304" pitchFamily="18" charset="0"/>
              </a:rPr>
              <a:t>hai ông bà già </a:t>
            </a:r>
            <a:r>
              <a:rPr lang="vi-VN" sz="2800" dirty="0">
                <a:latin typeface="Times New Roman" panose="02020603050405020304" pitchFamily="18" charset="0"/>
                <a:cs typeface="Times New Roman" panose="02020603050405020304" pitchFamily="18" charset="0"/>
              </a:rPr>
              <a:t>và một </a:t>
            </a:r>
            <a:r>
              <a:rPr lang="vi-VN" sz="2800" b="1" dirty="0">
                <a:latin typeface="Times New Roman" panose="02020603050405020304" pitchFamily="18" charset="0"/>
                <a:cs typeface="Times New Roman" panose="02020603050405020304" pitchFamily="18" charset="0"/>
              </a:rPr>
              <a:t>cô cháu gái </a:t>
            </a:r>
            <a:r>
              <a:rPr lang="vi-VN" sz="2800" dirty="0">
                <a:latin typeface="Times New Roman" panose="02020603050405020304" pitchFamily="18" charset="0"/>
                <a:cs typeface="Times New Roman" panose="02020603050405020304" pitchFamily="18" charset="0"/>
              </a:rPr>
              <a:t>sống trong ngôi nhà bằng gỗ bên cạnh mảnh vườn xinh xắn. Trong nhà còn có </a:t>
            </a:r>
            <a:r>
              <a:rPr lang="vi-VN" sz="2800" b="1" dirty="0">
                <a:latin typeface="Times New Roman" panose="02020603050405020304" pitchFamily="18" charset="0"/>
                <a:cs typeface="Times New Roman" panose="02020603050405020304" pitchFamily="18" charset="0"/>
              </a:rPr>
              <a:t>một con Chó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một con Mèo</a:t>
            </a:r>
            <a:r>
              <a:rPr lang="en-US" sz="2800" b="1" dirty="0">
                <a:latin typeface="Times New Roman" panose="02020603050405020304" pitchFamily="18" charset="0"/>
                <a:cs typeface="Times New Roman" panose="02020603050405020304" pitchFamily="18" charset="0"/>
              </a:rPr>
              <a:t>.</a:t>
            </a:r>
          </a:p>
          <a:p>
            <a:pPr marL="274320" lvl="1" indent="0" algn="just">
              <a:buNone/>
            </a:pPr>
            <a:r>
              <a:rPr lang="vi-VN" sz="2800" dirty="0">
                <a:latin typeface="Times New Roman" panose="02020603050405020304" pitchFamily="18" charset="0"/>
                <a:cs typeface="Times New Roman" panose="02020603050405020304" pitchFamily="18" charset="0"/>
              </a:rPr>
              <a:t>Một hôm, ông già mang về một cây củ cải nhỏ trồng trong vườn. Ngày ngày, ông ra sức chăm chút cho cây. Chẳng bao lâu nó đã trở thành một cây cải khổng lồ, to chưa từng thấy.</a:t>
            </a:r>
          </a:p>
          <a:p>
            <a:pPr marL="274320" lvl="1" indent="0" algn="just">
              <a:buNone/>
            </a:pPr>
            <a:r>
              <a:rPr lang="vi-VN" sz="2800" dirty="0">
                <a:latin typeface="Times New Roman" panose="02020603050405020304" pitchFamily="18" charset="0"/>
                <a:cs typeface="Times New Roman" panose="02020603050405020304" pitchFamily="18" charset="0"/>
              </a:rPr>
              <a:t>Một buổi sáng, ông già ra vườn định nhổ củ cải về cho bà và cháu gái. Ông nhổ mãi, nhổ mãi mà cây cải vẫn không hề nhúc nhích. </a:t>
            </a:r>
          </a:p>
          <a:p>
            <a:pPr marL="274320" lvl="1" indent="0" algn="just">
              <a:buNone/>
            </a:pPr>
            <a:r>
              <a:rPr lang="vi-VN" sz="2800" dirty="0">
                <a:latin typeface="Times New Roman" panose="02020603050405020304" pitchFamily="18" charset="0"/>
                <a:cs typeface="Times New Roman" panose="02020603050405020304" pitchFamily="18" charset="0"/>
              </a:rPr>
              <a:t>Em hãy giúp ông gọi những thành viên trong nhà ra để giúp ông nhổ củ cải bằng cách trả lời đúng các câu hỏi.</a:t>
            </a:r>
          </a:p>
          <a:p>
            <a:pPr marL="274320" lvl="1" indent="0" algn="just">
              <a:buNone/>
            </a:pPr>
            <a:r>
              <a:rPr lang="vi-VN" sz="2800" dirty="0">
                <a:latin typeface="Times New Roman" panose="02020603050405020304" pitchFamily="18" charset="0"/>
                <a:cs typeface="Times New Roman" panose="02020603050405020304" pitchFamily="18" charset="0"/>
              </a:rPr>
              <a:t>Với mỗi câu trả lời đúng tương ứng với gọi được một thanh viên tới giúp.</a:t>
            </a:r>
          </a:p>
        </p:txBody>
      </p:sp>
      <p:pic>
        <p:nvPicPr>
          <p:cNvPr id="3074"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9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ná»n vÆ°á»n hoáº¡t hÃ¬nh"/>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4000" y="6824"/>
            <a:ext cx="9167789" cy="68511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782911" y="4039869"/>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058188" y="429589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3547326" y="457166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5" name="meo"/>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6133075" y="4812566"/>
            <a:ext cx="1609524" cy="1209524"/>
          </a:xfrm>
          <a:prstGeom prst="rect">
            <a:avLst/>
          </a:prstGeom>
        </p:spPr>
      </p:pic>
      <p:pic>
        <p:nvPicPr>
          <p:cNvPr id="6" name="cho"/>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5131489" y="4669013"/>
            <a:ext cx="1828571" cy="1590476"/>
          </a:xfrm>
          <a:prstGeom prst="rect">
            <a:avLst/>
          </a:prstGeom>
        </p:spPr>
      </p:pic>
      <p:pic>
        <p:nvPicPr>
          <p:cNvPr id="7" name="chau"/>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4173702" y="3551046"/>
            <a:ext cx="1552381" cy="2590476"/>
          </a:xfrm>
          <a:prstGeom prst="rect">
            <a:avLst/>
          </a:prstGeom>
        </p:spPr>
      </p:pic>
      <p:pic>
        <p:nvPicPr>
          <p:cNvPr id="8" name="Ảnh 7"/>
          <p:cNvPicPr>
            <a:picLocks noChangeAspect="1"/>
          </p:cNvPicPr>
          <p:nvPr/>
        </p:nvPicPr>
        <p:blipFill rotWithShape="1">
          <a:blip r:embed="rId12">
            <a:clrChange>
              <a:clrFrom>
                <a:srgbClr val="FFFFFF"/>
              </a:clrFrom>
              <a:clrTo>
                <a:srgbClr val="FFFFFF">
                  <a:alpha val="0"/>
                </a:srgbClr>
              </a:clrTo>
            </a:clrChange>
          </a:blip>
          <a:srcRect l="11472" r="4308"/>
          <a:stretch/>
        </p:blipFill>
        <p:spPr>
          <a:xfrm flipH="1">
            <a:off x="3548566" y="5548352"/>
            <a:ext cx="457200" cy="638095"/>
          </a:xfrm>
          <a:prstGeom prst="rect">
            <a:avLst/>
          </a:prstGeom>
        </p:spPr>
      </p:pic>
      <p:pic>
        <p:nvPicPr>
          <p:cNvPr id="9" name="ba"/>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3133452" y="3512667"/>
            <a:ext cx="1857143" cy="2971429"/>
          </a:xfrm>
          <a:prstGeom prst="rect">
            <a:avLst/>
          </a:prstGeom>
        </p:spPr>
      </p:pic>
      <p:pic>
        <p:nvPicPr>
          <p:cNvPr id="10" name="Ảnh 9"/>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0" b="89426" l="2740" r="98973">
                        <a14:foregroundMark x1="60959" y1="26284" x2="60959" y2="26284"/>
                        <a14:foregroundMark x1="69521" y1="27795" x2="69521" y2="27795"/>
                        <a14:foregroundMark x1="79452" y1="13897" x2="79452" y2="13897"/>
                        <a14:foregroundMark x1="82192" y1="16012" x2="82192" y2="16012"/>
                        <a14:foregroundMark x1="70205" y1="27492" x2="70205" y2="27492"/>
                        <a14:foregroundMark x1="57534" y1="28701" x2="57534" y2="28701"/>
                        <a14:foregroundMark x1="67466" y1="2719" x2="67466" y2="2719"/>
                      </a14:backgroundRemoval>
                    </a14:imgEffect>
                  </a14:imgLayer>
                </a14:imgProps>
              </a:ext>
            </a:extLst>
          </a:blip>
          <a:stretch>
            <a:fillRect/>
          </a:stretch>
        </p:blipFill>
        <p:spPr>
          <a:xfrm>
            <a:off x="1570363" y="3429000"/>
            <a:ext cx="2323531" cy="3415352"/>
          </a:xfrm>
          <a:prstGeom prst="rect">
            <a:avLst/>
          </a:prstGeom>
        </p:spPr>
      </p:pic>
      <p:pic>
        <p:nvPicPr>
          <p:cNvPr id="12"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7844366" y="3945421"/>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rau hoáº¡t hÃ¬nh"/>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463035" y="4326115"/>
            <a:ext cx="713912" cy="5303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rau hoáº¡t hÃ¬nh"/>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009849" y="4732616"/>
            <a:ext cx="679171" cy="504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rau hoáº¡t hÃ¬nh"/>
          <p:cNvPicPr>
            <a:picLocks noChangeAspect="1" noChangeArrowheads="1"/>
          </p:cNvPicPr>
          <p:nvPr/>
        </p:nvPicPr>
        <p:blipFill rotWithShape="1">
          <a:blip r:embed="rId21"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388241" y="5136676"/>
            <a:ext cx="788838" cy="5859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rau hoáº¡t hÃ¬nh"/>
          <p:cNvPicPr>
            <a:picLocks noChangeAspect="1" noChangeArrowheads="1"/>
          </p:cNvPicPr>
          <p:nvPr/>
        </p:nvPicPr>
        <p:blipFill rotWithShape="1">
          <a:blip r:embed="rId22"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76200" y="5715001"/>
            <a:ext cx="949745" cy="705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rau hoáº¡t hÃ¬nh"/>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604156" y="3958639"/>
            <a:ext cx="552014" cy="4100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rau hoáº¡t hÃ¬nh"/>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286942" y="4297161"/>
            <a:ext cx="586189" cy="435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rau hoáº¡t hÃ¬nh"/>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23760" y="4621259"/>
            <a:ext cx="639440" cy="47501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1523999" y="-19240"/>
            <a:ext cx="9167788" cy="146231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pic>
        <p:nvPicPr>
          <p:cNvPr id="25" name="omeo">
            <a:hlinkClick r:id="rId29"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7559951" y="670618"/>
            <a:ext cx="989301" cy="743439"/>
          </a:xfrm>
          <a:prstGeom prst="rect">
            <a:avLst/>
          </a:prstGeom>
        </p:spPr>
      </p:pic>
      <p:pic>
        <p:nvPicPr>
          <p:cNvPr id="26" name="ocho">
            <a:hlinkClick r:id="rId30"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6485062" y="479126"/>
            <a:ext cx="1074889" cy="934930"/>
          </a:xfrm>
          <a:prstGeom prst="rect">
            <a:avLst/>
          </a:prstGeom>
        </p:spPr>
      </p:pic>
      <p:pic>
        <p:nvPicPr>
          <p:cNvPr id="27" name="ogai">
            <a:hlinkClick r:id="rId31"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5409685" y="172772"/>
            <a:ext cx="776865" cy="1296364"/>
          </a:xfrm>
          <a:prstGeom prst="rect">
            <a:avLst/>
          </a:prstGeom>
        </p:spPr>
      </p:pic>
      <p:pic>
        <p:nvPicPr>
          <p:cNvPr id="28" name="0ba">
            <a:hlinkClick r:id="rId32" action="ppaction://hlinksldjump"/>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4349061" y="1"/>
            <a:ext cx="929378" cy="1487005"/>
          </a:xfrm>
          <a:prstGeom prst="rect">
            <a:avLst/>
          </a:prstGeom>
        </p:spPr>
      </p:pic>
      <p:pic>
        <p:nvPicPr>
          <p:cNvPr id="3074" name="Picture 2" descr="HÃ¬nh áº£nh cÃ³ liÃªn quan">
            <a:hlinkClick r:id="rId33" action="ppaction://hlinksldjump"/>
          </p:cNvPr>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147" y="-4591"/>
            <a:ext cx="1563747" cy="167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2" presetClass="exit" presetSubtype="4" fill="hold" nodeType="clickEffect">
                                  <p:stCondLst>
                                    <p:cond delay="0"/>
                                  </p:stCondLst>
                                  <p:childTnLst>
                                    <p:anim calcmode="lin" valueType="num">
                                      <p:cBhvr additive="base">
                                        <p:cTn id="14" dur="500"/>
                                        <p:tgtEl>
                                          <p:spTgt spid="28"/>
                                        </p:tgtEl>
                                        <p:attrNameLst>
                                          <p:attrName>ppt_y</p:attrName>
                                        </p:attrNameLst>
                                      </p:cBhvr>
                                      <p:tavLst>
                                        <p:tav tm="0">
                                          <p:val>
                                            <p:strVal val="#ppt_y"/>
                                          </p:val>
                                        </p:tav>
                                        <p:tav tm="100000">
                                          <p:val>
                                            <p:strVal val="#ppt_y+#ppt_h*1.125000"/>
                                          </p:val>
                                        </p:tav>
                                      </p:tavLst>
                                    </p:anim>
                                    <p:animEffect transition="out" filter="wipe(down)">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clickEffect">
                                  <p:stCondLst>
                                    <p:cond delay="0"/>
                                  </p:stCondLst>
                                  <p:childTnLst>
                                    <p:anim calcmode="lin" valueType="num">
                                      <p:cBhvr additive="base">
                                        <p:cTn id="27" dur="500"/>
                                        <p:tgtEl>
                                          <p:spTgt spid="27"/>
                                        </p:tgtEl>
                                        <p:attrNameLst>
                                          <p:attrName>ppt_y</p:attrName>
                                        </p:attrNameLst>
                                      </p:cBhvr>
                                      <p:tavLst>
                                        <p:tav tm="0">
                                          <p:val>
                                            <p:strVal val="#ppt_y"/>
                                          </p:val>
                                        </p:tav>
                                        <p:tav tm="100000">
                                          <p:val>
                                            <p:strVal val="#ppt_y+#ppt_h*1.125000"/>
                                          </p:val>
                                        </p:tav>
                                      </p:tavLst>
                                    </p:anim>
                                    <p:animEffect transition="out" filter="wipe(down)">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par>
                          <p:cTn id="30" fill="hold">
                            <p:stCondLst>
                              <p:cond delay="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2" presetClass="exit" presetSubtype="4" fill="hold" nodeType="clickEffect">
                                  <p:stCondLst>
                                    <p:cond delay="0"/>
                                  </p:stCondLst>
                                  <p:childTnLst>
                                    <p:anim calcmode="lin" valueType="num">
                                      <p:cBhvr additive="base">
                                        <p:cTn id="40" dur="500"/>
                                        <p:tgtEl>
                                          <p:spTgt spid="26"/>
                                        </p:tgtEl>
                                        <p:attrNameLst>
                                          <p:attrName>ppt_y</p:attrName>
                                        </p:attrNameLst>
                                      </p:cBhvr>
                                      <p:tavLst>
                                        <p:tav tm="0">
                                          <p:val>
                                            <p:strVal val="#ppt_y"/>
                                          </p:val>
                                        </p:tav>
                                        <p:tav tm="100000">
                                          <p:val>
                                            <p:strVal val="#ppt_y+#ppt_h*1.125000"/>
                                          </p:val>
                                        </p:tav>
                                      </p:tavLst>
                                    </p:anim>
                                    <p:animEffect transition="out" filter="wipe(down)">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5"/>
                                        </p:tgtEl>
                                        <p:attrNameLst>
                                          <p:attrName>ppt_y</p:attrName>
                                        </p:attrNameLst>
                                      </p:cBhvr>
                                      <p:tavLst>
                                        <p:tav tm="0">
                                          <p:val>
                                            <p:strVal val="#ppt_y"/>
                                          </p:val>
                                        </p:tav>
                                        <p:tav tm="100000">
                                          <p:val>
                                            <p:strVal val="#ppt_y+#ppt_h*1.125000"/>
                                          </p:val>
                                        </p:tav>
                                      </p:tavLst>
                                    </p:anim>
                                    <p:animEffect transition="out" filter="wipe(dow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p:stCondLst>
                              <p:cond delay="500"/>
                            </p:stCondLst>
                            <p:childTnLst>
                              <p:par>
                                <p:cTn id="57" presetID="47"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áº¿t quáº£ hÃ¬nh áº£nh cho cá»§ cáº£i hoáº¡t hÃ¬nh">
            <a:hlinkClick r:id="rId5" action="ppaction://hlinksldjump"/>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56401" y="3051109"/>
            <a:ext cx="1622825" cy="16228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11">
            <a:extLst>
              <a:ext uri="{FF2B5EF4-FFF2-40B4-BE49-F238E27FC236}">
                <a16:creationId xmlns:a16="http://schemas.microsoft.com/office/drawing/2014/main" id="{37B5B599-C71E-4FA5-A6E7-B0BD427D2232}"/>
              </a:ext>
            </a:extLst>
          </p:cNvPr>
          <p:cNvGrpSpPr/>
          <p:nvPr/>
        </p:nvGrpSpPr>
        <p:grpSpPr>
          <a:xfrm>
            <a:off x="520700" y="-111516"/>
            <a:ext cx="10967201" cy="2501320"/>
            <a:chOff x="-1182686" y="-107030"/>
            <a:chExt cx="9644285" cy="3142514"/>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5384C29C-F322-4289-AECC-112BFA7B59BA}"/>
                    </a:ext>
                  </a:extLst>
                </p:cNvPr>
                <p:cNvSpPr/>
                <p:nvPr/>
              </p:nvSpPr>
              <p:spPr>
                <a:xfrm>
                  <a:off x="-1182686" y="332562"/>
                  <a:ext cx="9644285"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trình</a:t>
                  </a:r>
                  <a:r>
                    <a:rPr lang="en-US" alt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b="0" i="1" dirty="0" smtClean="0">
                          <a:solidFill>
                            <a:schemeClr val="tx1"/>
                          </a:solidFill>
                          <a:latin typeface="Cambria Math" panose="02040503050406030204" pitchFamily="18" charset="0"/>
                        </a:rPr>
                        <m:t>𝑥</m:t>
                      </m:r>
                      <m:r>
                        <a:rPr lang="en-US" altLang="en-US" sz="2800" b="0" i="1" baseline="30000" dirty="0" smtClean="0">
                          <a:solidFill>
                            <a:schemeClr val="tx1"/>
                          </a:solidFill>
                          <a:latin typeface="Cambria Math" panose="02040503050406030204" pitchFamily="18" charset="0"/>
                        </a:rPr>
                        <m:t>4</m:t>
                      </m:r>
                      <m:r>
                        <a:rPr lang="en-US" altLang="en-US" sz="2800" b="0" i="1" dirty="0" smtClean="0">
                          <a:solidFill>
                            <a:schemeClr val="tx1"/>
                          </a:solidFill>
                          <a:latin typeface="Cambria Math" panose="02040503050406030204" pitchFamily="18" charset="0"/>
                        </a:rPr>
                        <m:t> – 2 </m:t>
                      </m:r>
                      <m:r>
                        <a:rPr lang="en-US" altLang="en-US" sz="2800" b="0" i="1" dirty="0" smtClean="0">
                          <a:solidFill>
                            <a:schemeClr val="tx1"/>
                          </a:solidFill>
                          <a:latin typeface="Cambria Math" panose="02040503050406030204" pitchFamily="18" charset="0"/>
                        </a:rPr>
                        <m:t>𝑥</m:t>
                      </m:r>
                      <m:r>
                        <a:rPr lang="en-US" altLang="en-US" sz="2800" b="0" i="1" baseline="30000" dirty="0" smtClean="0">
                          <a:solidFill>
                            <a:schemeClr val="tx1"/>
                          </a:solidFill>
                          <a:latin typeface="Cambria Math" panose="02040503050406030204" pitchFamily="18" charset="0"/>
                        </a:rPr>
                        <m:t>2</m:t>
                      </m:r>
                      <m:r>
                        <a:rPr lang="en-US" altLang="en-US" sz="2800" b="0" i="1" dirty="0" smtClean="0">
                          <a:solidFill>
                            <a:schemeClr val="tx1"/>
                          </a:solidFill>
                          <a:latin typeface="Cambria Math" panose="02040503050406030204" pitchFamily="18" charset="0"/>
                        </a:rPr>
                        <m:t> +</m:t>
                      </m:r>
                      <m:r>
                        <a:rPr lang="en-US" altLang="en-US" sz="2800" b="0" i="1" dirty="0" smtClean="0">
                          <a:solidFill>
                            <a:schemeClr val="tx1"/>
                          </a:solidFill>
                          <a:latin typeface="Cambria Math" panose="02040503050406030204" pitchFamily="18" charset="0"/>
                        </a:rPr>
                        <m:t>𝑥</m:t>
                      </m:r>
                      <m:r>
                        <a:rPr lang="en-US" altLang="en-US" sz="2800" b="0" i="1" dirty="0" smtClean="0">
                          <a:solidFill>
                            <a:schemeClr val="tx1"/>
                          </a:solidFill>
                          <a:latin typeface="Cambria Math" panose="02040503050406030204" pitchFamily="18" charset="0"/>
                        </a:rPr>
                        <m:t>=0</m:t>
                      </m:r>
                    </m:oMath>
                  </a14:m>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là</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trình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trùng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a:t>
                  </a:r>
                </a:p>
                <a:p>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Đúng</a:t>
                  </a:r>
                  <a:r>
                    <a:rPr lang="en-US" altLang="en-US" sz="2800" dirty="0">
                      <a:solidFill>
                        <a:schemeClr val="tx1"/>
                      </a:solidFill>
                      <a:latin typeface="Times New Roman" panose="02020603050405020304" pitchFamily="18" charset="0"/>
                      <a:cs typeface="Times New Roman" panose="02020603050405020304" pitchFamily="18" charset="0"/>
                    </a:rPr>
                    <a:t> hay Sai?</a:t>
                  </a:r>
                  <a:endParaRPr lang="en-US" altLang="en-US" sz="2800" dirty="0">
                    <a:solidFill>
                      <a:srgbClr val="FF3300"/>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5384C29C-F322-4289-AECC-112BFA7B59BA}"/>
                    </a:ext>
                  </a:extLst>
                </p:cNvPr>
                <p:cNvSpPr>
                  <a:spLocks noRot="1" noChangeAspect="1" noMove="1" noResize="1" noEditPoints="1" noAdjustHandles="1" noChangeArrowheads="1" noChangeShapeType="1" noTextEdit="1"/>
                </p:cNvSpPr>
                <p:nvPr/>
              </p:nvSpPr>
              <p:spPr>
                <a:xfrm>
                  <a:off x="-1182686" y="332562"/>
                  <a:ext cx="9644285" cy="2702922"/>
                </a:xfrm>
                <a:prstGeom prst="rect">
                  <a:avLst/>
                </a:prstGeom>
                <a:blipFill>
                  <a:blip r:embed="rId7"/>
                  <a:stretch>
                    <a:fillRect/>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id="{9FC85BB2-6761-4F71-B881-991A7C28EF97}"/>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3D35F026-77F8-400D-BCF2-DBBB190B6F97}"/>
              </a:ext>
            </a:extLst>
          </p:cNvPr>
          <p:cNvGrpSpPr/>
          <p:nvPr/>
        </p:nvGrpSpPr>
        <p:grpSpPr>
          <a:xfrm>
            <a:off x="5796717" y="2801783"/>
            <a:ext cx="4642682" cy="821422"/>
            <a:chOff x="4272717" y="2801783"/>
            <a:chExt cx="4642682" cy="821422"/>
          </a:xfrm>
        </p:grpSpPr>
        <p:grpSp>
          <p:nvGrpSpPr>
            <p:cNvPr id="12" name="Group 11">
              <a:extLst>
                <a:ext uri="{FF2B5EF4-FFF2-40B4-BE49-F238E27FC236}">
                  <a16:creationId xmlns:a16="http://schemas.microsoft.com/office/drawing/2014/main" id="{083F8F67-AC43-4BCF-9C82-A1A588E6CCC1}"/>
                </a:ext>
              </a:extLst>
            </p:cNvPr>
            <p:cNvGrpSpPr/>
            <p:nvPr/>
          </p:nvGrpSpPr>
          <p:grpSpPr>
            <a:xfrm>
              <a:off x="4272717" y="2801783"/>
              <a:ext cx="4642682" cy="821422"/>
              <a:chOff x="4272717" y="2801783"/>
              <a:chExt cx="4642682" cy="821422"/>
            </a:xfrm>
          </p:grpSpPr>
          <p:sp>
            <p:nvSpPr>
              <p:cNvPr id="14" name="Freeform 34">
                <a:extLst>
                  <a:ext uri="{FF2B5EF4-FFF2-40B4-BE49-F238E27FC236}">
                    <a16:creationId xmlns:a16="http://schemas.microsoft.com/office/drawing/2014/main" id="{16681F4A-E5E7-44D6-A3A4-D93213C0BD62}"/>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B1B9D7ED-FDBF-4E90-9EF5-96092432F304}"/>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A.</a:t>
                </a:r>
              </a:p>
            </p:txBody>
          </p:sp>
        </p:grpSp>
        <p:sp>
          <p:nvSpPr>
            <p:cNvPr id="13" name="TextBox 12">
              <a:extLst>
                <a:ext uri="{FF2B5EF4-FFF2-40B4-BE49-F238E27FC236}">
                  <a16:creationId xmlns:a16="http://schemas.microsoft.com/office/drawing/2014/main" id="{4ACAA0E8-A4E5-41D5-907D-396C87B9AD57}"/>
                </a:ext>
              </a:extLst>
            </p:cNvPr>
            <p:cNvSpPr txBox="1"/>
            <p:nvPr/>
          </p:nvSpPr>
          <p:spPr>
            <a:xfrm>
              <a:off x="5116285" y="2901174"/>
              <a:ext cx="297248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8D1060EA-1EBB-40E4-AC94-2F2B3CB037E8}"/>
              </a:ext>
            </a:extLst>
          </p:cNvPr>
          <p:cNvGrpSpPr/>
          <p:nvPr/>
        </p:nvGrpSpPr>
        <p:grpSpPr>
          <a:xfrm>
            <a:off x="5792410" y="3835069"/>
            <a:ext cx="4642682" cy="821422"/>
            <a:chOff x="4268410" y="3835069"/>
            <a:chExt cx="4642682" cy="821422"/>
          </a:xfrm>
        </p:grpSpPr>
        <p:grpSp>
          <p:nvGrpSpPr>
            <p:cNvPr id="17" name="Group 16">
              <a:extLst>
                <a:ext uri="{FF2B5EF4-FFF2-40B4-BE49-F238E27FC236}">
                  <a16:creationId xmlns:a16="http://schemas.microsoft.com/office/drawing/2014/main" id="{DE23D784-053C-4742-9B88-FB2BBBD8BA94}"/>
                </a:ext>
              </a:extLst>
            </p:cNvPr>
            <p:cNvGrpSpPr/>
            <p:nvPr/>
          </p:nvGrpSpPr>
          <p:grpSpPr>
            <a:xfrm>
              <a:off x="4268410" y="3835069"/>
              <a:ext cx="4642682" cy="821422"/>
              <a:chOff x="4272717" y="2801783"/>
              <a:chExt cx="4642682" cy="821422"/>
            </a:xfrm>
          </p:grpSpPr>
          <p:sp>
            <p:nvSpPr>
              <p:cNvPr id="19" name="Freeform 37">
                <a:extLst>
                  <a:ext uri="{FF2B5EF4-FFF2-40B4-BE49-F238E27FC236}">
                    <a16:creationId xmlns:a16="http://schemas.microsoft.com/office/drawing/2014/main" id="{472FEF06-D83B-4593-9767-A9521D4BF90F}"/>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32129800-BCD1-4CEB-A19F-2D6FC2642989}"/>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B.</a:t>
                </a:r>
              </a:p>
            </p:txBody>
          </p:sp>
        </p:grpSp>
        <p:sp>
          <p:nvSpPr>
            <p:cNvPr id="18" name="TextBox 17">
              <a:extLst>
                <a:ext uri="{FF2B5EF4-FFF2-40B4-BE49-F238E27FC236}">
                  <a16:creationId xmlns:a16="http://schemas.microsoft.com/office/drawing/2014/main" id="{F56E1524-715F-4D2F-8D6D-9D9EE4A88CFB}"/>
                </a:ext>
              </a:extLst>
            </p:cNvPr>
            <p:cNvSpPr txBox="1"/>
            <p:nvPr/>
          </p:nvSpPr>
          <p:spPr>
            <a:xfrm>
              <a:off x="5116286" y="3943730"/>
              <a:ext cx="333130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56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repeatCount="indefinite" fill="hold" nodeType="click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6" presetClass="emph" presetSubtype="0" repeatCount="2000" fill="hold" nodeType="clickEffect">
                                  <p:stCondLst>
                                    <p:cond delay="0"/>
                                  </p:stCondLst>
                                  <p:childTnLst>
                                    <p:animScale>
                                      <p:cBhvr>
                                        <p:cTn id="29" dur="2000" fill="hold"/>
                                        <p:tgtEl>
                                          <p:spTgt spid="16"/>
                                        </p:tgtEl>
                                      </p:cBhvr>
                                      <p:by x="150000" y="150000"/>
                                    </p:animScale>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70705" y="3573563"/>
            <a:ext cx="1520141" cy="152014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id="{1AC78958-CA37-44BF-8631-6D0C8ECA97FE}"/>
              </a:ext>
            </a:extLst>
          </p:cNvPr>
          <p:cNvGrpSpPr/>
          <p:nvPr/>
        </p:nvGrpSpPr>
        <p:grpSpPr>
          <a:xfrm>
            <a:off x="467833" y="-57618"/>
            <a:ext cx="11107479" cy="2490303"/>
            <a:chOff x="46170" y="-107030"/>
            <a:chExt cx="8415429" cy="3128673"/>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760F1E27-5277-49B9-A356-D12539D4692F}"/>
                    </a:ext>
                  </a:extLst>
                </p:cNvPr>
                <p:cNvSpPr/>
                <p:nvPr/>
              </p:nvSpPr>
              <p:spPr>
                <a:xfrm>
                  <a:off x="46170" y="318721"/>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(3</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baseline="30000" dirty="0" smtClean="0">
                          <a:solidFill>
                            <a:schemeClr val="tx1"/>
                          </a:solidFill>
                          <a:latin typeface="Cambria Math" panose="02040503050406030204" pitchFamily="18" charset="0"/>
                          <a:cs typeface="Times New Roman" panose="02020603050405020304" pitchFamily="18" charset="0"/>
                        </a:rPr>
                        <m:t>2</m:t>
                      </m:r>
                      <m:r>
                        <a:rPr lang="en-US" sz="2800" i="1" dirty="0" smtClean="0">
                          <a:solidFill>
                            <a:schemeClr val="tx1"/>
                          </a:solidFill>
                          <a:latin typeface="Cambria Math" panose="02040503050406030204" pitchFamily="18" charset="0"/>
                          <a:cs typeface="Times New Roman" panose="02020603050405020304" pitchFamily="18" charset="0"/>
                        </a:rPr>
                        <m:t> – 2022)(</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baseline="30000" dirty="0" smtClean="0">
                          <a:solidFill>
                            <a:schemeClr val="tx1"/>
                          </a:solidFill>
                          <a:latin typeface="Cambria Math" panose="02040503050406030204" pitchFamily="18" charset="0"/>
                          <a:cs typeface="Times New Roman" panose="02020603050405020304" pitchFamily="18" charset="0"/>
                        </a:rPr>
                        <m:t>2</m:t>
                      </m:r>
                      <m:r>
                        <a:rPr lang="en-US" sz="2800" i="1" dirty="0" smtClean="0">
                          <a:solidFill>
                            <a:schemeClr val="tx1"/>
                          </a:solidFill>
                          <a:latin typeface="Cambria Math" panose="02040503050406030204" pitchFamily="18" charset="0"/>
                          <a:cs typeface="Times New Roman" panose="02020603050405020304" pitchFamily="18" charset="0"/>
                        </a:rPr>
                        <m:t> + 5</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dirty="0" smtClean="0">
                          <a:solidFill>
                            <a:schemeClr val="tx1"/>
                          </a:solidFill>
                          <a:latin typeface="Cambria Math" panose="02040503050406030204" pitchFamily="18" charset="0"/>
                          <a:cs typeface="Times New Roman" panose="02020603050405020304" pitchFamily="18" charset="0"/>
                        </a:rPr>
                        <m:t> – 2021)=0 </m:t>
                      </m:r>
                    </m:oMath>
                  </a14:m>
                  <a:endParaRPr lang="en-US" sz="2800" dirty="0">
                    <a:solidFill>
                      <a:schemeClr val="tx1"/>
                    </a:solidFill>
                    <a:latin typeface="Times New Roman" panose="02020603050405020304" pitchFamily="18" charset="0"/>
                    <a:cs typeface="Times New Roman" panose="02020603050405020304" pitchFamily="18" charset="0"/>
                  </a:endParaRPr>
                </a:p>
                <a:p>
                  <a:pPr lvl="1"/>
                  <a:r>
                    <a:rPr lang="en-US" sz="2800" dirty="0">
                      <a:solidFill>
                        <a:schemeClr val="tx1"/>
                      </a:solidFill>
                      <a:latin typeface="Times New Roman" panose="02020603050405020304" pitchFamily="18" charset="0"/>
                      <a:cs typeface="Times New Roman" panose="02020603050405020304" pitchFamily="18" charset="0"/>
                    </a:rPr>
                    <a:t>là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hay Sai?</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760F1E27-5277-49B9-A356-D12539D4692F}"/>
                    </a:ext>
                  </a:extLst>
                </p:cNvPr>
                <p:cNvSpPr>
                  <a:spLocks noRot="1" noChangeAspect="1" noMove="1" noResize="1" noEditPoints="1" noAdjustHandles="1" noChangeArrowheads="1" noChangeShapeType="1" noTextEdit="1"/>
                </p:cNvSpPr>
                <p:nvPr/>
              </p:nvSpPr>
              <p:spPr>
                <a:xfrm>
                  <a:off x="46170" y="318721"/>
                  <a:ext cx="8415429" cy="2702922"/>
                </a:xfrm>
                <a:prstGeom prst="rect">
                  <a:avLst/>
                </a:prstGeom>
                <a:blipFill>
                  <a:blip r:embed="rId6"/>
                  <a:stretch>
                    <a:fillRect/>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id="{9A32D6D9-8E88-4A72-90F1-0099CFBADD6F}"/>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E6F9EA4B-1932-483A-9786-CE005F5078CA}"/>
              </a:ext>
            </a:extLst>
          </p:cNvPr>
          <p:cNvGrpSpPr/>
          <p:nvPr/>
        </p:nvGrpSpPr>
        <p:grpSpPr>
          <a:xfrm>
            <a:off x="5792410" y="2816147"/>
            <a:ext cx="4642682" cy="821422"/>
            <a:chOff x="4272717" y="2801783"/>
            <a:chExt cx="4642682" cy="821422"/>
          </a:xfrm>
        </p:grpSpPr>
        <p:grpSp>
          <p:nvGrpSpPr>
            <p:cNvPr id="12" name="Group 11">
              <a:extLst>
                <a:ext uri="{FF2B5EF4-FFF2-40B4-BE49-F238E27FC236}">
                  <a16:creationId xmlns:a16="http://schemas.microsoft.com/office/drawing/2014/main" id="{0B0E80B3-95A3-43A8-B97F-22291582B6A5}"/>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id="{B0FE6209-B5A7-4BA8-8F7B-A190CC6384CD}"/>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id="{D4CCE182-CC7B-43C2-B6C2-2556FFEDD6FB}"/>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D9C7352-70D1-42CD-9021-89A4EE4AE4F9}"/>
                    </a:ext>
                  </a:extLst>
                </p:cNvPr>
                <p:cNvSpPr txBox="1"/>
                <p:nvPr/>
              </p:nvSpPr>
              <p:spPr>
                <a:xfrm>
                  <a:off x="5120593" y="3003538"/>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𝑆𝑎𝑖</m:t>
                        </m:r>
                      </m:oMath>
                    </m:oMathPara>
                  </a14:m>
                  <a:endParaRPr lang="vi-VN" sz="2800" dirty="0"/>
                </a:p>
              </p:txBody>
            </p:sp>
          </mc:Choice>
          <mc:Fallback xmlns="">
            <p:sp>
              <p:nvSpPr>
                <p:cNvPr id="13" name="TextBox 12">
                  <a:extLst>
                    <a:ext uri="{FF2B5EF4-FFF2-40B4-BE49-F238E27FC236}">
                      <a16:creationId xmlns:a16="http://schemas.microsoft.com/office/drawing/2014/main" id="{DD9C7352-70D1-42CD-9021-89A4EE4AE4F9}"/>
                    </a:ext>
                  </a:extLst>
                </p:cNvPr>
                <p:cNvSpPr txBox="1">
                  <a:spLocks noRot="1" noChangeAspect="1" noMove="1" noResize="1" noEditPoints="1" noAdjustHandles="1" noChangeArrowheads="1" noChangeShapeType="1" noTextEdit="1"/>
                </p:cNvSpPr>
                <p:nvPr/>
              </p:nvSpPr>
              <p:spPr>
                <a:xfrm>
                  <a:off x="5120593" y="3003538"/>
                  <a:ext cx="1883228" cy="523220"/>
                </a:xfrm>
                <a:prstGeom prst="rect">
                  <a:avLst/>
                </a:prstGeom>
                <a:blipFill>
                  <a:blip r:embed="rId8"/>
                  <a:stretch>
                    <a:fillRect/>
                  </a:stretch>
                </a:blipFill>
              </p:spPr>
              <p:txBody>
                <a:bodyPr/>
                <a:lstStyle/>
                <a:p>
                  <a:r>
                    <a:rPr lang="vi-VN">
                      <a:noFill/>
                    </a:rPr>
                    <a:t> </a:t>
                  </a:r>
                </a:p>
              </p:txBody>
            </p:sp>
          </mc:Fallback>
        </mc:AlternateContent>
      </p:grpSp>
      <p:grpSp>
        <p:nvGrpSpPr>
          <p:cNvPr id="16" name="Group 15">
            <a:extLst>
              <a:ext uri="{FF2B5EF4-FFF2-40B4-BE49-F238E27FC236}">
                <a16:creationId xmlns:a16="http://schemas.microsoft.com/office/drawing/2014/main" id="{FE45369B-2299-4A38-B494-879DD934A864}"/>
              </a:ext>
            </a:extLst>
          </p:cNvPr>
          <p:cNvGrpSpPr/>
          <p:nvPr/>
        </p:nvGrpSpPr>
        <p:grpSpPr>
          <a:xfrm>
            <a:off x="5792410" y="3890136"/>
            <a:ext cx="4642682" cy="821422"/>
            <a:chOff x="4268410" y="3835069"/>
            <a:chExt cx="4642682" cy="821422"/>
          </a:xfrm>
        </p:grpSpPr>
        <p:grpSp>
          <p:nvGrpSpPr>
            <p:cNvPr id="17" name="Group 16">
              <a:extLst>
                <a:ext uri="{FF2B5EF4-FFF2-40B4-BE49-F238E27FC236}">
                  <a16:creationId xmlns:a16="http://schemas.microsoft.com/office/drawing/2014/main" id="{FDAF3B5D-F599-4BD3-BAC9-2E01B338A882}"/>
                </a:ext>
              </a:extLst>
            </p:cNvPr>
            <p:cNvGrpSpPr/>
            <p:nvPr/>
          </p:nvGrpSpPr>
          <p:grpSpPr>
            <a:xfrm>
              <a:off x="4268410" y="3835069"/>
              <a:ext cx="4642682" cy="821422"/>
              <a:chOff x="4272717" y="2801783"/>
              <a:chExt cx="4642682" cy="821422"/>
            </a:xfrm>
          </p:grpSpPr>
          <p:sp>
            <p:nvSpPr>
              <p:cNvPr id="19" name="Freeform 54">
                <a:extLst>
                  <a:ext uri="{FF2B5EF4-FFF2-40B4-BE49-F238E27FC236}">
                    <a16:creationId xmlns:a16="http://schemas.microsoft.com/office/drawing/2014/main" id="{4A1BB730-D718-49AC-89AB-882192C0844A}"/>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id="{BC50C9CF-80A7-4D76-8022-D41944FECE2B}"/>
                  </a:ext>
                </a:extLst>
              </p:cNvPr>
              <p:cNvSpPr txBox="1"/>
              <p:nvPr/>
            </p:nvSpPr>
            <p:spPr>
              <a:xfrm>
                <a:off x="4379027" y="2914980"/>
                <a:ext cx="587828" cy="523220"/>
              </a:xfrm>
              <a:prstGeom prst="rect">
                <a:avLst/>
              </a:prstGeom>
              <a:noFill/>
            </p:spPr>
            <p:txBody>
              <a:bodyPr wrap="square" rtlCol="0">
                <a:spAutoFit/>
              </a:bodyPr>
              <a:lstStyle/>
              <a:p>
                <a:pPr algn="ctr"/>
                <a:r>
                  <a:rPr lang="en-US" sz="2800" b="1" dirty="0">
                    <a:latin typeface="+mj-lt"/>
                  </a:rPr>
                  <a:t>B</a:t>
                </a:r>
                <a:r>
                  <a:rPr lang="vi-VN" sz="2800" b="1" dirty="0">
                    <a:latin typeface="+mj-lt"/>
                  </a:rPr>
                  <a:t>.</a:t>
                </a: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AC16370-4438-4B10-9399-F41FE62679B2}"/>
                    </a:ext>
                  </a:extLst>
                </p:cNvPr>
                <p:cNvSpPr txBox="1"/>
                <p:nvPr/>
              </p:nvSpPr>
              <p:spPr>
                <a:xfrm>
                  <a:off x="5116286" y="4022452"/>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Đú</m:t>
                        </m:r>
                        <m:r>
                          <a:rPr lang="en-US" sz="2800" b="0" i="1" smtClean="0">
                            <a:latin typeface="Cambria Math" panose="02040503050406030204" pitchFamily="18" charset="0"/>
                          </a:rPr>
                          <m:t>𝑛𝑔</m:t>
                        </m:r>
                      </m:oMath>
                    </m:oMathPara>
                  </a14:m>
                  <a:endParaRPr lang="vi-VN" sz="2800" dirty="0"/>
                </a:p>
              </p:txBody>
            </p:sp>
          </mc:Choice>
          <mc:Fallback xmlns="">
            <p:sp>
              <p:nvSpPr>
                <p:cNvPr id="18" name="TextBox 17">
                  <a:extLst>
                    <a:ext uri="{FF2B5EF4-FFF2-40B4-BE49-F238E27FC236}">
                      <a16:creationId xmlns:a16="http://schemas.microsoft.com/office/drawing/2014/main" id="{1AC16370-4438-4B10-9399-F41FE62679B2}"/>
                    </a:ext>
                  </a:extLst>
                </p:cNvPr>
                <p:cNvSpPr txBox="1">
                  <a:spLocks noRot="1" noChangeAspect="1" noMove="1" noResize="1" noEditPoints="1" noAdjustHandles="1" noChangeArrowheads="1" noChangeShapeType="1" noTextEdit="1"/>
                </p:cNvSpPr>
                <p:nvPr/>
              </p:nvSpPr>
              <p:spPr>
                <a:xfrm>
                  <a:off x="5116286" y="4022452"/>
                  <a:ext cx="1883228" cy="523220"/>
                </a:xfrm>
                <a:prstGeom prst="rect">
                  <a:avLst/>
                </a:prstGeom>
                <a:blipFill>
                  <a:blip r:embed="rId9"/>
                  <a:stretch>
                    <a:fillRect/>
                  </a:stretch>
                </a:blipFill>
              </p:spPr>
              <p:txBody>
                <a:bodyPr/>
                <a:lstStyle/>
                <a:p>
                  <a:r>
                    <a:rPr lang="vi-VN">
                      <a:noFill/>
                    </a:rPr>
                    <a:t> </a:t>
                  </a:r>
                </a:p>
              </p:txBody>
            </p:sp>
          </mc:Fallback>
        </mc:AlternateContent>
      </p:grpSp>
    </p:spTree>
    <p:extLst>
      <p:ext uri="{BB962C8B-B14F-4D97-AF65-F5344CB8AC3E}">
        <p14:creationId xmlns:p14="http://schemas.microsoft.com/office/powerpoint/2010/main" val="2338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15359" y="3586365"/>
            <a:ext cx="1883097" cy="18830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id="{6BE85B31-30EA-47DC-95B7-C177F08C0A1C}"/>
              </a:ext>
            </a:extLst>
          </p:cNvPr>
          <p:cNvGrpSpPr/>
          <p:nvPr/>
        </p:nvGrpSpPr>
        <p:grpSpPr>
          <a:xfrm>
            <a:off x="878958" y="-12440"/>
            <a:ext cx="10327758" cy="2501320"/>
            <a:chOff x="46170" y="-107030"/>
            <a:chExt cx="8415429" cy="3142514"/>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0EBA29A9-5762-4466-84F1-D0FEE12F5199}"/>
                    </a:ext>
                  </a:extLst>
                </p:cNvPr>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Câu 3</a:t>
                  </a:r>
                  <a:r>
                    <a:rPr 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rPr>
                    <a:t>Nghiệm</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của</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phương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trình</a:t>
                  </a:r>
                  <a:r>
                    <a:rPr lang="en-US" altLang="en-US" sz="2800" dirty="0">
                      <a:solidFill>
                        <a:schemeClr val="tx1"/>
                      </a:solidFill>
                      <a:latin typeface="Times New Roman" panose="02020603050405020304" pitchFamily="18" charset="0"/>
                    </a:rPr>
                    <a:t>:  </a:t>
                  </a:r>
                  <a14:m>
                    <m:oMath xmlns:m="http://schemas.openxmlformats.org/officeDocument/2006/math">
                      <m:r>
                        <a:rPr lang="en-US" altLang="en-US" sz="2800" i="1" dirty="0" smtClean="0">
                          <a:solidFill>
                            <a:schemeClr val="tx1"/>
                          </a:solidFill>
                          <a:latin typeface="Cambria Math" panose="02040503050406030204" pitchFamily="18" charset="0"/>
                        </a:rPr>
                        <m:t>𝑥</m:t>
                      </m:r>
                      <m:r>
                        <a:rPr lang="en-US" altLang="en-US" sz="2800" i="1" baseline="30000" dirty="0">
                          <a:solidFill>
                            <a:schemeClr val="tx1"/>
                          </a:solidFill>
                          <a:latin typeface="Cambria Math" panose="02040503050406030204" pitchFamily="18" charset="0"/>
                        </a:rPr>
                        <m:t>4</m:t>
                      </m:r>
                      <m:r>
                        <a:rPr lang="en-US" altLang="en-US" sz="2800" b="0" i="1" dirty="0" smtClean="0">
                          <a:solidFill>
                            <a:schemeClr val="tx1"/>
                          </a:solidFill>
                          <a:latin typeface="Cambria Math" panose="02040503050406030204" pitchFamily="18" charset="0"/>
                        </a:rPr>
                        <m:t>+</m:t>
                      </m:r>
                      <m:r>
                        <a:rPr lang="en-US" altLang="en-US" sz="2800" i="1" dirty="0">
                          <a:solidFill>
                            <a:schemeClr val="tx1"/>
                          </a:solidFill>
                          <a:latin typeface="Cambria Math" panose="02040503050406030204" pitchFamily="18" charset="0"/>
                        </a:rPr>
                        <m:t> </m:t>
                      </m:r>
                      <m:r>
                        <a:rPr lang="en-US" altLang="en-US" sz="2800" i="1" dirty="0">
                          <a:solidFill>
                            <a:schemeClr val="tx1"/>
                          </a:solidFill>
                          <a:latin typeface="Cambria Math" panose="02040503050406030204" pitchFamily="18" charset="0"/>
                        </a:rPr>
                        <m:t>𝑥</m:t>
                      </m:r>
                      <m:r>
                        <a:rPr lang="en-US" altLang="en-US" sz="2800" i="1" baseline="30000" dirty="0">
                          <a:solidFill>
                            <a:schemeClr val="tx1"/>
                          </a:solidFill>
                          <a:latin typeface="Cambria Math" panose="02040503050406030204" pitchFamily="18" charset="0"/>
                        </a:rPr>
                        <m:t>2</m:t>
                      </m:r>
                      <m:r>
                        <a:rPr lang="en-US" altLang="en-US" sz="2800" i="1" dirty="0">
                          <a:solidFill>
                            <a:schemeClr val="tx1"/>
                          </a:solidFill>
                          <a:latin typeface="Cambria Math" panose="02040503050406030204" pitchFamily="18" charset="0"/>
                        </a:rPr>
                        <m:t> = 0 </m:t>
                      </m:r>
                    </m:oMath>
                  </a14:m>
                  <a:r>
                    <a:rPr lang="en-US" altLang="en-US" sz="2800" dirty="0" err="1">
                      <a:solidFill>
                        <a:schemeClr val="tx1"/>
                      </a:solidFill>
                      <a:latin typeface="Times New Roman" panose="02020603050405020304" pitchFamily="18" charset="0"/>
                    </a:rPr>
                    <a:t>là</a:t>
                  </a:r>
                  <a:r>
                    <a:rPr lang="en-US" altLang="en-US" sz="2800" dirty="0">
                      <a:solidFill>
                        <a:schemeClr val="tx1"/>
                      </a:solidFill>
                      <a:latin typeface="Times New Roman" panose="02020603050405020304" pitchFamily="18" charset="0"/>
                    </a:rPr>
                    <a:t> :</a:t>
                  </a:r>
                </a:p>
                <a:p>
                  <a:r>
                    <a:rPr lang="en-US" altLang="en-US" sz="2800" dirty="0">
                      <a:solidFill>
                        <a:schemeClr val="tx1"/>
                      </a:solidFill>
                      <a:latin typeface="Times New Roman" panose="02020603050405020304" pitchFamily="18" charset="0"/>
                    </a:rPr>
                    <a:t>                         </a:t>
                  </a:r>
                  <a14:m>
                    <m:oMath xmlns:m="http://schemas.openxmlformats.org/officeDocument/2006/math">
                      <m:r>
                        <a:rPr lang="en-US" altLang="en-US" sz="2800" i="1" dirty="0" smtClean="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1</m:t>
                      </m:r>
                      <m:r>
                        <a:rPr lang="en-US" altLang="en-US" sz="2800" i="1" dirty="0">
                          <a:solidFill>
                            <a:schemeClr val="tx1"/>
                          </a:solidFill>
                          <a:latin typeface="Cambria Math" panose="02040503050406030204" pitchFamily="18" charset="0"/>
                        </a:rPr>
                        <m:t> = 0, </m:t>
                      </m:r>
                      <m:r>
                        <a:rPr lang="en-US" altLang="en-US" sz="2800" i="1" dirty="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2</m:t>
                      </m:r>
                      <m:r>
                        <a:rPr lang="en-US" altLang="en-US" sz="2800" i="1" dirty="0">
                          <a:solidFill>
                            <a:schemeClr val="tx1"/>
                          </a:solidFill>
                          <a:latin typeface="Cambria Math" panose="02040503050406030204" pitchFamily="18" charset="0"/>
                        </a:rPr>
                        <m:t> = −1, </m:t>
                      </m:r>
                      <m:r>
                        <a:rPr lang="en-US" altLang="en-US" sz="2800" i="1" dirty="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3</m:t>
                      </m:r>
                      <m:r>
                        <a:rPr lang="en-US" altLang="en-US" sz="2800" i="1" dirty="0">
                          <a:solidFill>
                            <a:schemeClr val="tx1"/>
                          </a:solidFill>
                          <a:latin typeface="Cambria Math" panose="02040503050406030204" pitchFamily="18" charset="0"/>
                        </a:rPr>
                        <m:t> = </m:t>
                      </m:r>
                      <m:r>
                        <a:rPr lang="en-US" altLang="en-US" sz="2800" i="1" dirty="0" smtClean="0">
                          <a:solidFill>
                            <a:schemeClr val="tx1"/>
                          </a:solidFill>
                          <a:latin typeface="Cambria Math" panose="02040503050406030204" pitchFamily="18" charset="0"/>
                        </a:rPr>
                        <m:t>1</m:t>
                      </m:r>
                    </m:oMath>
                  </a14:m>
                  <a:r>
                    <a:rPr lang="en-US" altLang="en-US" sz="2800" dirty="0">
                      <a:solidFill>
                        <a:schemeClr val="tx1"/>
                      </a:solidFill>
                      <a:latin typeface="Times New Roman" panose="02020603050405020304" pitchFamily="18" charset="0"/>
                      <a:cs typeface="Times New Roman" panose="02020603050405020304" pitchFamily="18" charset="0"/>
                    </a:rPr>
                    <a:t>? </a:t>
                  </a:r>
                </a:p>
                <a:p>
                  <a:r>
                    <a:rPr lang="en-US" altLang="en-US" sz="2800" dirty="0" err="1">
                      <a:solidFill>
                        <a:schemeClr val="tx1"/>
                      </a:solidFill>
                      <a:latin typeface="Times New Roman" panose="02020603050405020304" pitchFamily="18" charset="0"/>
                      <a:cs typeface="Times New Roman" panose="02020603050405020304" pitchFamily="18" charset="0"/>
                    </a:rPr>
                    <a:t>Đúng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dirty="0">
                      <a:solidFill>
                        <a:schemeClr val="tx1"/>
                      </a:solidFill>
                      <a:latin typeface="Times New Roman" panose="02020603050405020304" pitchFamily="18" charset="0"/>
                      <a:cs typeface="Times New Roman" panose="02020603050405020304" pitchFamily="18" charset="0"/>
                    </a:rPr>
                    <a:t>hay Sai?</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0EBA29A9-5762-4466-84F1-D0FEE12F5199}"/>
                    </a:ext>
                  </a:extLst>
                </p:cNvPr>
                <p:cNvSpPr>
                  <a:spLocks noRot="1" noChangeAspect="1" noMove="1" noResize="1" noEditPoints="1" noAdjustHandles="1" noChangeArrowheads="1" noChangeShapeType="1" noTextEdit="1"/>
                </p:cNvSpPr>
                <p:nvPr/>
              </p:nvSpPr>
              <p:spPr>
                <a:xfrm>
                  <a:off x="46170" y="332562"/>
                  <a:ext cx="8415429" cy="2702922"/>
                </a:xfrm>
                <a:prstGeom prst="rect">
                  <a:avLst/>
                </a:prstGeom>
                <a:blipFill>
                  <a:blip r:embed="rId6"/>
                  <a:stretch>
                    <a:fillRect l="-820"/>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id="{85110242-580C-491E-86A2-AABE9F196E1A}"/>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B5BB536E-DD11-4414-98D1-067AF1CE72FB}"/>
              </a:ext>
            </a:extLst>
          </p:cNvPr>
          <p:cNvGrpSpPr/>
          <p:nvPr/>
        </p:nvGrpSpPr>
        <p:grpSpPr>
          <a:xfrm>
            <a:off x="5792410" y="3829942"/>
            <a:ext cx="4642682" cy="821422"/>
            <a:chOff x="4272717" y="2801783"/>
            <a:chExt cx="4642682" cy="821422"/>
          </a:xfrm>
        </p:grpSpPr>
        <p:grpSp>
          <p:nvGrpSpPr>
            <p:cNvPr id="12" name="Group 11">
              <a:extLst>
                <a:ext uri="{FF2B5EF4-FFF2-40B4-BE49-F238E27FC236}">
                  <a16:creationId xmlns:a16="http://schemas.microsoft.com/office/drawing/2014/main" id="{495C0A6E-F94B-41AD-9F35-09605F09BDAB}"/>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id="{841AD7D8-31D5-412F-A50C-067E7E2201D0}"/>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id="{9DA2046F-F720-44D3-833D-0695B88276BB}"/>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p:sp>
          <p:nvSpPr>
            <p:cNvPr id="13" name="TextBox 12">
              <a:extLst>
                <a:ext uri="{FF2B5EF4-FFF2-40B4-BE49-F238E27FC236}">
                  <a16:creationId xmlns:a16="http://schemas.microsoft.com/office/drawing/2014/main" id="{C1B3B3AC-63FC-458A-99E3-4620124DAEE5}"/>
                </a:ext>
              </a:extLst>
            </p:cNvPr>
            <p:cNvSpPr txBox="1"/>
            <p:nvPr/>
          </p:nvSpPr>
          <p:spPr>
            <a:xfrm>
              <a:off x="5116286" y="3003122"/>
              <a:ext cx="162834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B2A4417F-AD46-488E-BB1B-B0CFBD7B72AE}"/>
              </a:ext>
            </a:extLst>
          </p:cNvPr>
          <p:cNvGrpSpPr/>
          <p:nvPr/>
        </p:nvGrpSpPr>
        <p:grpSpPr>
          <a:xfrm>
            <a:off x="5792410" y="2775425"/>
            <a:ext cx="4642682" cy="821422"/>
            <a:chOff x="4268410" y="3835069"/>
            <a:chExt cx="4642682" cy="821422"/>
          </a:xfrm>
        </p:grpSpPr>
        <p:grpSp>
          <p:nvGrpSpPr>
            <p:cNvPr id="17" name="Group 16">
              <a:extLst>
                <a:ext uri="{FF2B5EF4-FFF2-40B4-BE49-F238E27FC236}">
                  <a16:creationId xmlns:a16="http://schemas.microsoft.com/office/drawing/2014/main" id="{90B6FE20-CEAD-4B5A-9F34-C153BAD37D75}"/>
                </a:ext>
              </a:extLst>
            </p:cNvPr>
            <p:cNvGrpSpPr/>
            <p:nvPr/>
          </p:nvGrpSpPr>
          <p:grpSpPr>
            <a:xfrm>
              <a:off x="4268410" y="3835069"/>
              <a:ext cx="4642682" cy="821422"/>
              <a:chOff x="4272717" y="2801783"/>
              <a:chExt cx="4642682" cy="821422"/>
            </a:xfrm>
          </p:grpSpPr>
          <p:sp>
            <p:nvSpPr>
              <p:cNvPr id="19" name="Freeform 35">
                <a:extLst>
                  <a:ext uri="{FF2B5EF4-FFF2-40B4-BE49-F238E27FC236}">
                    <a16:creationId xmlns:a16="http://schemas.microsoft.com/office/drawing/2014/main" id="{2350570C-447A-400A-A74A-58D953F09C4D}"/>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id="{5CFF6AF7-49E2-4AE6-B441-AA8EA0808713}"/>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p:sp>
          <p:nvSpPr>
            <p:cNvPr id="18" name="TextBox 17">
              <a:extLst>
                <a:ext uri="{FF2B5EF4-FFF2-40B4-BE49-F238E27FC236}">
                  <a16:creationId xmlns:a16="http://schemas.microsoft.com/office/drawing/2014/main" id="{02C6D70A-D418-48FD-950C-00A447A5E432}"/>
                </a:ext>
              </a:extLst>
            </p:cNvPr>
            <p:cNvSpPr txBox="1"/>
            <p:nvPr/>
          </p:nvSpPr>
          <p:spPr>
            <a:xfrm>
              <a:off x="5068858" y="4040598"/>
              <a:ext cx="70267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3543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5" action="ppaction://hlinksldjump"/>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93180" y="4084817"/>
            <a:ext cx="2096064" cy="20960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id="{16742DA7-80EF-49C6-9BB7-14F66A998C08}"/>
              </a:ext>
            </a:extLst>
          </p:cNvPr>
          <p:cNvGrpSpPr/>
          <p:nvPr/>
        </p:nvGrpSpPr>
        <p:grpSpPr>
          <a:xfrm>
            <a:off x="1006549" y="-12440"/>
            <a:ext cx="9753600" cy="2501320"/>
            <a:chOff x="46170" y="-107030"/>
            <a:chExt cx="8415429" cy="3142514"/>
          </a:xfrm>
        </p:grpSpPr>
        <p:sp>
          <p:nvSpPr>
            <p:cNvPr id="9" name="Hình chữ nhật 12">
              <a:extLst>
                <a:ext uri="{FF2B5EF4-FFF2-40B4-BE49-F238E27FC236}">
                  <a16:creationId xmlns:a16="http://schemas.microsoft.com/office/drawing/2014/main" id="{4134B10A-5299-4069-8A67-875E06458576}"/>
                </a:ext>
              </a:extLst>
            </p:cNvPr>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x</a:t>
              </a:r>
              <a:r>
                <a:rPr lang="en-US" sz="2800" baseline="30000" dirty="0">
                  <a:solidFill>
                    <a:schemeClr val="tx1"/>
                  </a:solidFill>
                  <a:latin typeface="Times New Roman" panose="02020603050405020304" pitchFamily="18" charset="0"/>
                  <a:cs typeface="Times New Roman" panose="02020603050405020304" pitchFamily="18" charset="0"/>
                </a:rPr>
                <a:t>3</a:t>
              </a:r>
              <a:r>
                <a:rPr lang="en-US" sz="2800" dirty="0">
                  <a:solidFill>
                    <a:schemeClr val="tx1"/>
                  </a:solidFill>
                  <a:latin typeface="Times New Roman" panose="02020603050405020304" pitchFamily="18" charset="0"/>
                  <a:cs typeface="Times New Roman" panose="02020603050405020304" pitchFamily="18" charset="0"/>
                </a:rPr>
                <a:t> + 3x</a:t>
              </a:r>
              <a:r>
                <a:rPr lang="en-US" sz="2800" baseline="30000" dirty="0">
                  <a:solidFill>
                    <a:schemeClr val="tx1"/>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+ 2x =0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a:t>
              </a:r>
            </a:p>
            <a:p>
              <a:pPr lvl="1"/>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hay Sai?</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0" name="Ảnh 13">
              <a:extLst>
                <a:ext uri="{FF2B5EF4-FFF2-40B4-BE49-F238E27FC236}">
                  <a16:creationId xmlns:a16="http://schemas.microsoft.com/office/drawing/2014/main" id="{D9C5D786-9C32-4B3D-9C5B-E2BDFBDFCCE1}"/>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6C87FAC5-9025-472A-BA7C-43A25D2FF424}"/>
              </a:ext>
            </a:extLst>
          </p:cNvPr>
          <p:cNvGrpSpPr/>
          <p:nvPr/>
        </p:nvGrpSpPr>
        <p:grpSpPr>
          <a:xfrm>
            <a:off x="5796717" y="2801783"/>
            <a:ext cx="4642682" cy="821422"/>
            <a:chOff x="4272717" y="2801783"/>
            <a:chExt cx="4642682" cy="821422"/>
          </a:xfrm>
        </p:grpSpPr>
        <p:grpSp>
          <p:nvGrpSpPr>
            <p:cNvPr id="12" name="Group 11">
              <a:extLst>
                <a:ext uri="{FF2B5EF4-FFF2-40B4-BE49-F238E27FC236}">
                  <a16:creationId xmlns:a16="http://schemas.microsoft.com/office/drawing/2014/main" id="{340DAB7C-43DC-4478-B8E7-7D157D3DE623}"/>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id="{AC93DD8E-2AB6-4393-AA0A-B5B5B8EAEB03}"/>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id="{CB9F9638-B5B4-4C52-8E62-3FFA5C788AFA}"/>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p:sp>
          <p:nvSpPr>
            <p:cNvPr id="13" name="TextBox 12">
              <a:extLst>
                <a:ext uri="{FF2B5EF4-FFF2-40B4-BE49-F238E27FC236}">
                  <a16:creationId xmlns:a16="http://schemas.microsoft.com/office/drawing/2014/main" id="{A7CD3D86-7BCA-4D48-A7BF-6C40377CE4D3}"/>
                </a:ext>
              </a:extLst>
            </p:cNvPr>
            <p:cNvSpPr txBox="1"/>
            <p:nvPr/>
          </p:nvSpPr>
          <p:spPr>
            <a:xfrm>
              <a:off x="5116286" y="3014443"/>
              <a:ext cx="348250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96924B8-74C3-4665-9813-15AE54641F67}"/>
              </a:ext>
            </a:extLst>
          </p:cNvPr>
          <p:cNvGrpSpPr/>
          <p:nvPr/>
        </p:nvGrpSpPr>
        <p:grpSpPr>
          <a:xfrm>
            <a:off x="5786621" y="3958410"/>
            <a:ext cx="4642682" cy="821422"/>
            <a:chOff x="4268410" y="3835069"/>
            <a:chExt cx="4642682" cy="821422"/>
          </a:xfrm>
        </p:grpSpPr>
        <p:grpSp>
          <p:nvGrpSpPr>
            <p:cNvPr id="17" name="Group 16">
              <a:extLst>
                <a:ext uri="{FF2B5EF4-FFF2-40B4-BE49-F238E27FC236}">
                  <a16:creationId xmlns:a16="http://schemas.microsoft.com/office/drawing/2014/main" id="{30ECFD48-BB64-4C9A-B408-60AFD0BEC381}"/>
                </a:ext>
              </a:extLst>
            </p:cNvPr>
            <p:cNvGrpSpPr/>
            <p:nvPr/>
          </p:nvGrpSpPr>
          <p:grpSpPr>
            <a:xfrm>
              <a:off x="4268410" y="3835069"/>
              <a:ext cx="4642682" cy="821422"/>
              <a:chOff x="4272717" y="2801783"/>
              <a:chExt cx="4642682" cy="821422"/>
            </a:xfrm>
          </p:grpSpPr>
          <p:sp>
            <p:nvSpPr>
              <p:cNvPr id="19" name="Freeform 35">
                <a:extLst>
                  <a:ext uri="{FF2B5EF4-FFF2-40B4-BE49-F238E27FC236}">
                    <a16:creationId xmlns:a16="http://schemas.microsoft.com/office/drawing/2014/main" id="{E3BE684B-2FBA-4CB7-9749-4E7324CDBE14}"/>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id="{8850CC56-165A-4EC4-9637-D6DAFA6D0CD4}"/>
                  </a:ext>
                </a:extLst>
              </p:cNvPr>
              <p:cNvSpPr txBox="1"/>
              <p:nvPr/>
            </p:nvSpPr>
            <p:spPr>
              <a:xfrm>
                <a:off x="4379027" y="2914980"/>
                <a:ext cx="587828" cy="523220"/>
              </a:xfrm>
              <a:prstGeom prst="rect">
                <a:avLst/>
              </a:prstGeom>
              <a:noFill/>
            </p:spPr>
            <p:txBody>
              <a:bodyPr wrap="square" rtlCol="0">
                <a:spAutoFit/>
              </a:bodyPr>
              <a:lstStyle/>
              <a:p>
                <a:pPr algn="ctr"/>
                <a:r>
                  <a:rPr lang="en-US" sz="2800" b="1" dirty="0">
                    <a:latin typeface="+mj-lt"/>
                  </a:rPr>
                  <a:t>B</a:t>
                </a:r>
                <a:r>
                  <a:rPr lang="vi-VN" sz="2800" b="1" dirty="0">
                    <a:latin typeface="+mj-lt"/>
                  </a:rPr>
                  <a:t>.</a:t>
                </a:r>
              </a:p>
            </p:txBody>
          </p:sp>
        </p:grpSp>
        <p:sp>
          <p:nvSpPr>
            <p:cNvPr id="18" name="TextBox 17">
              <a:extLst>
                <a:ext uri="{FF2B5EF4-FFF2-40B4-BE49-F238E27FC236}">
                  <a16:creationId xmlns:a16="http://schemas.microsoft.com/office/drawing/2014/main" id="{645A7D3E-FB0E-40C1-97A5-EB0D3A393E7A}"/>
                </a:ext>
              </a:extLst>
            </p:cNvPr>
            <p:cNvSpPr txBox="1"/>
            <p:nvPr/>
          </p:nvSpPr>
          <p:spPr>
            <a:xfrm>
              <a:off x="5116286" y="4040598"/>
              <a:ext cx="232010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05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yá»n ká» nhá» cá»§ cá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472" y="1060849"/>
            <a:ext cx="7010400" cy="5393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8033892" y="815834"/>
            <a:ext cx="3886200" cy="13250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p:nvPr/>
        </p:nvSpPr>
        <p:spPr>
          <a:xfrm rot="20861924">
            <a:off x="9081886" y="1110700"/>
            <a:ext cx="2828383" cy="631884"/>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94169" y="7315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25427" y="181873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72557" y="248107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99495" y="212384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5962" y="458612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22880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41459" y="223432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42427" y="40798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09760" y="14527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03655" y="40125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106084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312333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3344" y="2282952"/>
            <a:ext cx="1543833" cy="18526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8173465" y="2386729"/>
            <a:ext cx="3987569" cy="873252"/>
          </a:xfrm>
          <a:prstGeom prst="rect">
            <a:avLst/>
          </a:prstGeom>
          <a:noFill/>
        </p:spPr>
        <p:txBody>
          <a:bodyPr wrap="square" rtlCol="0">
            <a:spAutoFit/>
          </a:bodyPr>
          <a:lstStyle/>
          <a:p>
            <a:pPr algn="ctr">
              <a:lnSpc>
                <a:spcPct val="150000"/>
              </a:lnSpc>
            </a:pPr>
            <a:r>
              <a:rPr lang="en-US" b="1" dirty="0">
                <a:solidFill>
                  <a:srgbClr val="FF0000"/>
                </a:solidFill>
              </a:rPr>
              <a:t>CẢM ƠN CÁC CHÁU ĐÃ GIÚP ÔNG</a:t>
            </a:r>
          </a:p>
          <a:p>
            <a:pPr algn="ctr">
              <a:lnSpc>
                <a:spcPct val="150000"/>
              </a:lnSpc>
            </a:pPr>
            <a:r>
              <a:rPr lang="en-US" b="1" dirty="0">
                <a:solidFill>
                  <a:srgbClr val="FF0000"/>
                </a:solidFill>
              </a:rPr>
              <a:t>NHỔ ĐƯỢC CỦ CẢI!</a:t>
            </a:r>
            <a:endParaRPr lang="vi-VN" b="1" dirty="0">
              <a:solidFill>
                <a:srgbClr val="FF0000"/>
              </a:solidFill>
            </a:endParaRPr>
          </a:p>
        </p:txBody>
      </p:sp>
      <p:sp>
        <p:nvSpPr>
          <p:cNvPr id="22" name="Content Placeholder 2"/>
          <p:cNvSpPr>
            <a:spLocks noGrp="1"/>
          </p:cNvSpPr>
          <p:nvPr>
            <p:ph idx="1"/>
          </p:nvPr>
        </p:nvSpPr>
        <p:spPr>
          <a:xfrm>
            <a:off x="32001" y="755904"/>
            <a:ext cx="3342279" cy="5690123"/>
          </a:xfrm>
          <a:gradFill>
            <a:gsLst>
              <a:gs pos="45000">
                <a:schemeClr val="accent4">
                  <a:lumMod val="75000"/>
                </a:schemeClr>
              </a:gs>
              <a:gs pos="74000">
                <a:schemeClr val="accent4">
                  <a:lumMod val="60000"/>
                  <a:lumOff val="40000"/>
                </a:schemeClr>
              </a:gs>
              <a:gs pos="83000">
                <a:schemeClr val="accent1">
                  <a:lumMod val="45000"/>
                  <a:lumOff val="55000"/>
                </a:schemeClr>
              </a:gs>
              <a:gs pos="100000">
                <a:schemeClr val="accent4">
                  <a:lumMod val="40000"/>
                  <a:lumOff val="60000"/>
                </a:schemeClr>
              </a:gs>
            </a:gsLst>
            <a:lin ang="5400000" scaled="1"/>
          </a:gradFill>
          <a:ln w="50800">
            <a:solidFill>
              <a:schemeClr val="tx1"/>
            </a:solidFill>
          </a:ln>
        </p:spPr>
        <p:txBody>
          <a:bodyPr>
            <a:noAutofit/>
          </a:bodyPr>
          <a:lstStyle/>
          <a:p>
            <a:pPr algn="just">
              <a:lnSpc>
                <a:spcPct val="120000"/>
              </a:lnSpc>
            </a:pPr>
            <a:r>
              <a:rPr lang="vi-VN" sz="2400" b="1" i="1" dirty="0">
                <a:latin typeface="Times New Roman" panose="02020603050405020304" pitchFamily="18" charset="0"/>
                <a:cs typeface="Times New Roman" panose="02020603050405020304" pitchFamily="18" charset="0"/>
              </a:rPr>
              <a:t>Bài học về sự đoàn kết</a:t>
            </a:r>
            <a:endParaRPr lang="vi-VN" sz="2400" dirty="0">
              <a:latin typeface="Times New Roman" panose="02020603050405020304" pitchFamily="18" charset="0"/>
              <a:cs typeface="Times New Roman" panose="02020603050405020304" pitchFamily="18" charset="0"/>
            </a:endParaRPr>
          </a:p>
          <a:p>
            <a:pPr marL="0" indent="0" algn="just">
              <a:lnSpc>
                <a:spcPct val="120000"/>
              </a:lnSpc>
              <a:buNone/>
            </a:pPr>
            <a:r>
              <a:rPr lang="vi-VN" sz="2400" dirty="0">
                <a:latin typeface="Times New Roman" panose="02020603050405020304" pitchFamily="18" charset="0"/>
                <a:cs typeface="Times New Roman" panose="02020603050405020304" pitchFamily="18" charset="0"/>
              </a:rPr>
              <a:t>Một cá nhân thì chỉ có một sức mạnh nhỏ bé, không thể nào đạt được kết quả to lớn. Khi mọi người cùng đoàn kết với nhau, cùng giúp đỡ, tương trợ lẫn nhau, cùng cố gắng vì một mục đích chung thì cuối cùng nhất định sẽ giành được thắng lợi.</a:t>
            </a:r>
          </a:p>
          <a:p>
            <a:pPr marL="0" indent="0" algn="just">
              <a:lnSpc>
                <a:spcPct val="120000"/>
              </a:lnSpc>
              <a:buNone/>
            </a:pP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3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6DA206-157A-4D50-9953-2DB7C7BF9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37" y="5819542"/>
            <a:ext cx="12192000" cy="1007137"/>
          </a:xfrm>
          <a:prstGeom prst="rect">
            <a:avLst/>
          </a:prstGeom>
        </p:spPr>
      </p:pic>
      <p:pic>
        <p:nvPicPr>
          <p:cNvPr id="6" name="TimeProcess_Back">
            <a:extLst>
              <a:ext uri="{FF2B5EF4-FFF2-40B4-BE49-F238E27FC236}">
                <a16:creationId xmlns:a16="http://schemas.microsoft.com/office/drawing/2014/main" id="{B00E5D67-1883-4147-AE4A-69E1DDD65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384" y="1037379"/>
            <a:ext cx="4395629" cy="215130"/>
          </a:xfrm>
          <a:prstGeom prst="rect">
            <a:avLst/>
          </a:prstGeom>
        </p:spPr>
      </p:pic>
      <p:sp>
        <p:nvSpPr>
          <p:cNvPr id="7" name="TimeProcess">
            <a:extLst>
              <a:ext uri="{FF2B5EF4-FFF2-40B4-BE49-F238E27FC236}">
                <a16:creationId xmlns:a16="http://schemas.microsoft.com/office/drawing/2014/main" id="{B1C5B2D6-96EC-4878-9367-A3B23144762F}"/>
              </a:ext>
            </a:extLst>
          </p:cNvPr>
          <p:cNvSpPr/>
          <p:nvPr/>
        </p:nvSpPr>
        <p:spPr>
          <a:xfrm>
            <a:off x="3405893" y="1055112"/>
            <a:ext cx="4389120" cy="18288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8D6C4C0-13E7-421E-B72F-ED71D27ACE4F}"/>
              </a:ext>
            </a:extLst>
          </p:cNvPr>
          <p:cNvGrpSpPr/>
          <p:nvPr/>
        </p:nvGrpSpPr>
        <p:grpSpPr>
          <a:xfrm>
            <a:off x="2886191" y="10155"/>
            <a:ext cx="5777749" cy="837013"/>
            <a:chOff x="2986719" y="10154"/>
            <a:chExt cx="6095275" cy="873143"/>
          </a:xfrm>
        </p:grpSpPr>
        <p:pic>
          <p:nvPicPr>
            <p:cNvPr id="9" name="Picture 8">
              <a:hlinkClick r:id="" action="ppaction://macro?name=RESETALL"/>
              <a:extLst>
                <a:ext uri="{FF2B5EF4-FFF2-40B4-BE49-F238E27FC236}">
                  <a16:creationId xmlns:a16="http://schemas.microsoft.com/office/drawing/2014/main" id="{6D2CD131-CFD8-4127-A5F4-E542BC5A6AE6}"/>
                </a:ext>
              </a:extLst>
            </p:cNvPr>
            <p:cNvPicPr>
              <a:picLocks noChangeAspect="1"/>
            </p:cNvPicPr>
            <p:nvPr/>
          </p:nvPicPr>
          <p:blipFill rotWithShape="1">
            <a:blip r:embed="rId4">
              <a:extLst>
                <a:ext uri="{28A0092B-C50C-407E-A947-70E740481C1C}">
                  <a14:useLocalDpi xmlns:a14="http://schemas.microsoft.com/office/drawing/2010/main" val="0"/>
                </a:ext>
              </a:extLst>
            </a:blip>
            <a:srcRect t="12464"/>
            <a:stretch/>
          </p:blipFill>
          <p:spPr>
            <a:xfrm>
              <a:off x="3048362" y="10154"/>
              <a:ext cx="5971988" cy="843866"/>
            </a:xfrm>
            <a:prstGeom prst="rect">
              <a:avLst/>
            </a:prstGeom>
          </p:spPr>
        </p:pic>
        <p:sp>
          <p:nvSpPr>
            <p:cNvPr id="10" name="Rectangle 9">
              <a:extLst>
                <a:ext uri="{FF2B5EF4-FFF2-40B4-BE49-F238E27FC236}">
                  <a16:creationId xmlns:a16="http://schemas.microsoft.com/office/drawing/2014/main" id="{DA69EBED-BF56-49D2-9FD5-5CCD873333E1}"/>
                </a:ext>
              </a:extLst>
            </p:cNvPr>
            <p:cNvSpPr/>
            <p:nvPr/>
          </p:nvSpPr>
          <p:spPr>
            <a:xfrm>
              <a:off x="2986719" y="80642"/>
              <a:ext cx="6095275" cy="802655"/>
            </a:xfrm>
            <a:prstGeom prst="rect">
              <a:avLst/>
            </a:prstGeom>
            <a:noFill/>
          </p:spPr>
          <p:txBody>
            <a:bodyPr wrap="square" lIns="91440" tIns="45720" rIns="91440" bIns="45720">
              <a:spAutoFit/>
            </a:bodyPr>
            <a:lstStyle/>
            <a:p>
              <a:pPr algn="ctr"/>
              <a:endParaRPr lang="en-US" sz="4400" b="0" cap="none" spc="0" dirty="0">
                <a:ln w="0"/>
                <a:solidFill>
                  <a:schemeClr val="accent1">
                    <a:lumMod val="50000"/>
                  </a:schemeClr>
                </a:solidFill>
                <a:effectLst>
                  <a:outerShdw blurRad="88900" dist="38100" algn="l" rotWithShape="0">
                    <a:prstClr val="black">
                      <a:alpha val="52000"/>
                    </a:prstClr>
                  </a:outerShdw>
                </a:effectLst>
                <a:latin typeface="UTM Futura Extra" panose="02040603050506020204" pitchFamily="18" charset="0"/>
              </a:endParaRPr>
            </a:p>
          </p:txBody>
        </p:sp>
      </p:grpSp>
      <p:sp>
        <p:nvSpPr>
          <p:cNvPr id="11" name="Rectangle 10">
            <a:extLst>
              <a:ext uri="{FF2B5EF4-FFF2-40B4-BE49-F238E27FC236}">
                <a16:creationId xmlns:a16="http://schemas.microsoft.com/office/drawing/2014/main" id="{E7A31D05-0387-4BA8-BFFD-0ABC8BA2EE79}"/>
              </a:ext>
            </a:extLst>
          </p:cNvPr>
          <p:cNvSpPr/>
          <p:nvPr/>
        </p:nvSpPr>
        <p:spPr>
          <a:xfrm>
            <a:off x="3745708" y="10155"/>
            <a:ext cx="3921137" cy="523220"/>
          </a:xfrm>
          <a:prstGeom prst="rect">
            <a:avLst/>
          </a:prstGeom>
          <a:noFill/>
        </p:spPr>
        <p:txBody>
          <a:bodyPr wrap="none" lIns="91440" tIns="45720" rIns="91440" bIns="45720">
            <a:spAutoFit/>
          </a:bodyPr>
          <a:lstStyle/>
          <a:p>
            <a:pPr algn="ctr"/>
            <a:r>
              <a:rPr lang="en-US" sz="28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DỤNG – TÌM TÒI</a:t>
            </a:r>
            <a:endParaRPr lang="en-US" sz="28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id="{11052F02-459C-490D-9980-6FD34BDED6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0104" y="4399821"/>
            <a:ext cx="5471859" cy="2735930"/>
          </a:xfrm>
          <a:prstGeom prst="rect">
            <a:avLst/>
          </a:prstGeom>
        </p:spPr>
      </p:pic>
      <p:pic>
        <p:nvPicPr>
          <p:cNvPr id="13" name="Picture 12">
            <a:extLst>
              <a:ext uri="{FF2B5EF4-FFF2-40B4-BE49-F238E27FC236}">
                <a16:creationId xmlns:a16="http://schemas.microsoft.com/office/drawing/2014/main" id="{5E094E49-34DE-4E3E-8FC4-DDF432F88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7307" y="3299052"/>
            <a:ext cx="1655781" cy="1390856"/>
          </a:xfrm>
          <a:prstGeom prst="rect">
            <a:avLst/>
          </a:prstGeom>
        </p:spPr>
      </p:pic>
      <p:sp>
        <p:nvSpPr>
          <p:cNvPr id="2" name="TextBox 1"/>
          <p:cNvSpPr txBox="1"/>
          <p:nvPr/>
        </p:nvSpPr>
        <p:spPr>
          <a:xfrm>
            <a:off x="4817892" y="1363239"/>
            <a:ext cx="6983964" cy="2677656"/>
          </a:xfrm>
          <a:prstGeom prst="rect">
            <a:avLst/>
          </a:prstGeom>
          <a:gradFill>
            <a:gsLst>
              <a:gs pos="0">
                <a:schemeClr val="accent4">
                  <a:lumMod val="75000"/>
                </a:schemeClr>
              </a:gs>
              <a:gs pos="10000">
                <a:schemeClr val="accent4">
                  <a:lumMod val="60000"/>
                  <a:lumOff val="40000"/>
                </a:schemeClr>
              </a:gs>
              <a:gs pos="83000">
                <a:schemeClr val="accent1">
                  <a:lumMod val="45000"/>
                  <a:lumOff val="55000"/>
                </a:schemeClr>
              </a:gs>
              <a:gs pos="100000">
                <a:schemeClr val="accent4">
                  <a:lumMod val="40000"/>
                  <a:lumOff val="60000"/>
                </a:schemeClr>
              </a:gs>
            </a:gsLst>
            <a:lin ang="5400000" scaled="1"/>
          </a:gradFill>
        </p:spPr>
        <p:txBody>
          <a:bodyPr wrap="square" rtlCol="0">
            <a:spAutoFit/>
          </a:bodyPr>
          <a:lstStyle/>
          <a:p>
            <a:pPr algn="ctr"/>
            <a:r>
              <a:rPr lang="vi-VN" sz="2800" b="1" u="sng" dirty="0">
                <a:solidFill>
                  <a:srgbClr val="002060"/>
                </a:solidFill>
                <a:latin typeface="Times New Roman" panose="02020603050405020304" pitchFamily="18" charset="0"/>
                <a:cs typeface="Times New Roman" panose="02020603050405020304" pitchFamily="18" charset="0"/>
              </a:rPr>
              <a:t>Suy nghĩ cách làm  bài tập sau:</a:t>
            </a:r>
            <a:r>
              <a:rPr lang="vi-VN" sz="2800" b="1" dirty="0">
                <a:solidFill>
                  <a:srgbClr val="002060"/>
                </a:solidFill>
                <a:latin typeface="Times New Roman" panose="02020603050405020304" pitchFamily="18" charset="0"/>
                <a:cs typeface="Times New Roman" panose="02020603050405020304" pitchFamily="18" charset="0"/>
              </a:rPr>
              <a:t> </a:t>
            </a:r>
          </a:p>
          <a:p>
            <a:r>
              <a:rPr lang="vi-VN" sz="2800" b="1" dirty="0">
                <a:solidFill>
                  <a:srgbClr val="002060"/>
                </a:solidFill>
                <a:latin typeface="Times New Roman" panose="02020603050405020304" pitchFamily="18" charset="0"/>
                <a:cs typeface="Times New Roman" panose="02020603050405020304" pitchFamily="18" charset="0"/>
              </a:rPr>
              <a:t>Cho phương trình </a:t>
            </a:r>
          </a:p>
          <a:p>
            <a:r>
              <a:rPr lang="vi-VN" sz="2800" b="1" dirty="0">
                <a:solidFill>
                  <a:srgbClr val="002060"/>
                </a:solidFill>
                <a:latin typeface="Times New Roman" panose="02020603050405020304" pitchFamily="18" charset="0"/>
                <a:cs typeface="Times New Roman" panose="02020603050405020304" pitchFamily="18" charset="0"/>
              </a:rPr>
              <a:t>x</a:t>
            </a:r>
            <a:r>
              <a:rPr lang="vi-VN" sz="2800" b="1" baseline="30000" dirty="0">
                <a:solidFill>
                  <a:srgbClr val="002060"/>
                </a:solidFill>
                <a:latin typeface="Times New Roman" panose="02020603050405020304" pitchFamily="18" charset="0"/>
                <a:cs typeface="Times New Roman" panose="02020603050405020304" pitchFamily="18" charset="0"/>
              </a:rPr>
              <a:t>4</a:t>
            </a:r>
            <a:r>
              <a:rPr lang="vi-VN" sz="2800" b="1" dirty="0">
                <a:solidFill>
                  <a:srgbClr val="002060"/>
                </a:solidFill>
                <a:latin typeface="Times New Roman" panose="02020603050405020304" pitchFamily="18" charset="0"/>
                <a:cs typeface="Times New Roman" panose="02020603050405020304" pitchFamily="18" charset="0"/>
              </a:rPr>
              <a:t> - 2(m + 1)x</a:t>
            </a:r>
            <a:r>
              <a:rPr lang="vi-VN" sz="2800" b="1" baseline="30000" dirty="0">
                <a:solidFill>
                  <a:srgbClr val="002060"/>
                </a:solidFill>
                <a:latin typeface="Times New Roman" panose="02020603050405020304" pitchFamily="18" charset="0"/>
                <a:cs typeface="Times New Roman" panose="02020603050405020304" pitchFamily="18" charset="0"/>
              </a:rPr>
              <a:t>2</a:t>
            </a:r>
            <a:r>
              <a:rPr lang="vi-VN" sz="2800" b="1" dirty="0">
                <a:solidFill>
                  <a:srgbClr val="002060"/>
                </a:solidFill>
                <a:latin typeface="Times New Roman" panose="02020603050405020304" pitchFamily="18" charset="0"/>
                <a:cs typeface="Times New Roman" panose="02020603050405020304" pitchFamily="18" charset="0"/>
              </a:rPr>
              <a:t> + 2m + 3 = 0  (m là tham số). </a:t>
            </a:r>
          </a:p>
          <a:p>
            <a:r>
              <a:rPr lang="vi-VN" sz="2800" b="1" dirty="0">
                <a:solidFill>
                  <a:srgbClr val="002060"/>
                </a:solidFill>
                <a:latin typeface="Times New Roman" panose="02020603050405020304" pitchFamily="18" charset="0"/>
                <a:cs typeface="Times New Roman" panose="02020603050405020304" pitchFamily="18" charset="0"/>
              </a:rPr>
              <a:t>Tìm số tự nhiên m nhỏ nhất để phương trình có bốn nghiệm phân biệt.</a:t>
            </a:r>
          </a:p>
          <a:p>
            <a:endParaRPr lang="vi-VN" sz="2800" dirty="0"/>
          </a:p>
        </p:txBody>
      </p:sp>
    </p:spTree>
    <p:extLst>
      <p:ext uri="{BB962C8B-B14F-4D97-AF65-F5344CB8AC3E}">
        <p14:creationId xmlns:p14="http://schemas.microsoft.com/office/powerpoint/2010/main" val="91209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3F4625-8E18-4F73-9427-DC0FA5FB19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537" y="-130173"/>
            <a:ext cx="12090400" cy="6807199"/>
          </a:xfrm>
          <a:prstGeom prst="rect">
            <a:avLst/>
          </a:prstGeom>
        </p:spPr>
      </p:pic>
      <p:pic>
        <p:nvPicPr>
          <p:cNvPr id="3" name="Picture 11" descr="Cover">
            <a:extLst>
              <a:ext uri="{FF2B5EF4-FFF2-40B4-BE49-F238E27FC236}">
                <a16:creationId xmlns:a16="http://schemas.microsoft.com/office/drawing/2014/main" id="{2E9F0440-B377-496F-821F-8FCD22EC1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72360">
            <a:off x="8779669" y="1007269"/>
            <a:ext cx="2286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Cover">
            <a:extLst>
              <a:ext uri="{FF2B5EF4-FFF2-40B4-BE49-F238E27FC236}">
                <a16:creationId xmlns:a16="http://schemas.microsoft.com/office/drawing/2014/main" id="{C7CC5857-BED3-4F15-A086-48592A2E9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1" y="2667001"/>
            <a:ext cx="31718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over">
            <a:extLst>
              <a:ext uri="{FF2B5EF4-FFF2-40B4-BE49-F238E27FC236}">
                <a16:creationId xmlns:a16="http://schemas.microsoft.com/office/drawing/2014/main" id="{E1362D3E-38D5-41BF-A3EF-BB1828D8B5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1676401"/>
            <a:ext cx="10842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over">
            <a:extLst>
              <a:ext uri="{FF2B5EF4-FFF2-40B4-BE49-F238E27FC236}">
                <a16:creationId xmlns:a16="http://schemas.microsoft.com/office/drawing/2014/main" id="{C62F9DF0-5AE4-4870-AEB6-068DDE3E9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15324">
            <a:off x="5196682" y="1104107"/>
            <a:ext cx="10128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over">
            <a:extLst>
              <a:ext uri="{FF2B5EF4-FFF2-40B4-BE49-F238E27FC236}">
                <a16:creationId xmlns:a16="http://schemas.microsoft.com/office/drawing/2014/main" id="{6C496B9B-7B68-48F9-AF1A-6A12E0B806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1251">
            <a:off x="4800600" y="2738439"/>
            <a:ext cx="2057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over">
            <a:extLst>
              <a:ext uri="{FF2B5EF4-FFF2-40B4-BE49-F238E27FC236}">
                <a16:creationId xmlns:a16="http://schemas.microsoft.com/office/drawing/2014/main" id="{EAF37329-FD2E-48C5-8826-5CE8DFC41D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06145">
            <a:off x="2514600" y="1981200"/>
            <a:ext cx="242093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over">
            <a:extLst>
              <a:ext uri="{FF2B5EF4-FFF2-40B4-BE49-F238E27FC236}">
                <a16:creationId xmlns:a16="http://schemas.microsoft.com/office/drawing/2014/main" id="{63981C3C-A093-4D43-BA59-FC019E1530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3505201"/>
            <a:ext cx="39941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over">
            <a:extLst>
              <a:ext uri="{FF2B5EF4-FFF2-40B4-BE49-F238E27FC236}">
                <a16:creationId xmlns:a16="http://schemas.microsoft.com/office/drawing/2014/main" id="{26CA5CDD-96CD-490F-A024-E21F04ED5E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4087" y="4535488"/>
            <a:ext cx="250348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CAFFE5AA-1671-4DEC-8EEF-A50A68AE45DB}"/>
              </a:ext>
            </a:extLst>
          </p:cNvPr>
          <p:cNvSpPr txBox="1">
            <a:spLocks noChangeArrowheads="1"/>
          </p:cNvSpPr>
          <p:nvPr/>
        </p:nvSpPr>
        <p:spPr>
          <a:xfrm>
            <a:off x="1981200" y="1"/>
            <a:ext cx="8229600" cy="715963"/>
          </a:xfrm>
          <a:prstGeom prst="rect">
            <a:avLst/>
          </a:prstGeom>
        </p:spPr>
        <p:txBody>
          <a:bodyPr/>
          <a:lstStyle/>
          <a:p>
            <a:pPr algn="ctr">
              <a:defRPr/>
            </a:pPr>
            <a:endParaRPr lang="en-US" sz="4000" b="1" kern="0" dirty="0">
              <a:solidFill>
                <a:srgbClr val="FF0066"/>
              </a:solidFill>
              <a:latin typeface="+mj-lt"/>
              <a:ea typeface="+mj-ea"/>
              <a:cs typeface="+mj-cs"/>
            </a:endParaRPr>
          </a:p>
        </p:txBody>
      </p:sp>
      <p:sp>
        <p:nvSpPr>
          <p:cNvPr id="15" name="Rectangle 5">
            <a:extLst>
              <a:ext uri="{FF2B5EF4-FFF2-40B4-BE49-F238E27FC236}">
                <a16:creationId xmlns:a16="http://schemas.microsoft.com/office/drawing/2014/main" id="{E855FCEF-7402-4AFB-BDE2-82CE63B4F974}"/>
              </a:ext>
            </a:extLst>
          </p:cNvPr>
          <p:cNvSpPr>
            <a:spLocks noChangeArrowheads="1"/>
          </p:cNvSpPr>
          <p:nvPr/>
        </p:nvSpPr>
        <p:spPr bwMode="auto">
          <a:xfrm>
            <a:off x="1676401" y="252635"/>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698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spcAft>
                <a:spcPts val="600"/>
              </a:spcAft>
            </a:pPr>
            <a:r>
              <a:rPr lang="en-US" altLang="en-US" sz="2800" b="1" dirty="0">
                <a:solidFill>
                  <a:srgbClr val="000066"/>
                </a:solidFill>
                <a:latin typeface="Times New Roman" panose="02020603050405020304" pitchFamily="18" charset="0"/>
              </a:rPr>
              <a:t>1.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bày</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quy</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giải</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phương</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bậc</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hai</a:t>
            </a:r>
            <a:r>
              <a:rPr lang="en-US" altLang="en-US" sz="2800" b="1" dirty="0">
                <a:solidFill>
                  <a:srgbClr val="000066"/>
                </a:solidFill>
                <a:latin typeface="Times New Roman" panose="02020603050405020304" pitchFamily="18" charset="0"/>
              </a:rPr>
              <a:t>?</a:t>
            </a:r>
          </a:p>
          <a:p>
            <a:pPr eaLnBrk="1" hangingPunct="1">
              <a:spcBef>
                <a:spcPct val="20000"/>
              </a:spcBef>
            </a:pPr>
            <a:endParaRPr lang="en-US" altLang="en-US" sz="2800" b="1" dirty="0">
              <a:solidFill>
                <a:srgbClr val="000066"/>
              </a:solidFill>
              <a:latin typeface="Times New Roman" panose="02020603050405020304" pitchFamily="18" charset="0"/>
            </a:endParaRPr>
          </a:p>
        </p:txBody>
      </p:sp>
      <p:pic>
        <p:nvPicPr>
          <p:cNvPr id="16" name="Picture 15" descr="Background pattern&#10;&#10;Description automatically generated">
            <a:extLst>
              <a:ext uri="{FF2B5EF4-FFF2-40B4-BE49-F238E27FC236}">
                <a16:creationId xmlns:a16="http://schemas.microsoft.com/office/drawing/2014/main" id="{EFCAE5E5-207D-47C7-BBE8-84F4D47AF04B}"/>
              </a:ext>
            </a:extLst>
          </p:cNvPr>
          <p:cNvPicPr>
            <a:picLocks noChangeAspect="1"/>
          </p:cNvPicPr>
          <p:nvPr/>
        </p:nvPicPr>
        <p:blipFill rotWithShape="1">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36012" r="14448" b="2"/>
          <a:stretch/>
        </p:blipFill>
        <p:spPr>
          <a:xfrm>
            <a:off x="571418" y="4980714"/>
            <a:ext cx="1358022" cy="154749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7" name="Picture 16">
            <a:extLst>
              <a:ext uri="{FF2B5EF4-FFF2-40B4-BE49-F238E27FC236}">
                <a16:creationId xmlns:a16="http://schemas.microsoft.com/office/drawing/2014/main" id="{5A84FD37-138B-4B98-8ABF-4CE583F7855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8819"/>
          <a:stretch/>
        </p:blipFill>
        <p:spPr>
          <a:xfrm>
            <a:off x="478519" y="4803990"/>
            <a:ext cx="1287351" cy="1287351"/>
          </a:xfrm>
          <a:prstGeom prst="rect">
            <a:avLst/>
          </a:prstGeom>
        </p:spPr>
      </p:pic>
      <p:pic>
        <p:nvPicPr>
          <p:cNvPr id="18" name="Picture 17">
            <a:extLst>
              <a:ext uri="{FF2B5EF4-FFF2-40B4-BE49-F238E27FC236}">
                <a16:creationId xmlns:a16="http://schemas.microsoft.com/office/drawing/2014/main" id="{A14BF121-0E36-47CD-8366-57C0E12F73B0}"/>
              </a:ext>
            </a:extLst>
          </p:cNvPr>
          <p:cNvPicPr>
            <a:picLocks noChangeAspect="1"/>
          </p:cNvPicPr>
          <p:nvPr/>
        </p:nvPicPr>
        <p:blipFill>
          <a:blip r:embed="rId15"/>
          <a:stretch>
            <a:fillRect/>
          </a:stretch>
        </p:blipFill>
        <p:spPr>
          <a:xfrm>
            <a:off x="857759" y="3750634"/>
            <a:ext cx="1203721" cy="766234"/>
          </a:xfrm>
          <a:prstGeom prst="rect">
            <a:avLst/>
          </a:prstGeom>
        </p:spPr>
      </p:pic>
    </p:spTree>
    <p:extLst>
      <p:ext uri="{BB962C8B-B14F-4D97-AF65-F5344CB8AC3E}">
        <p14:creationId xmlns:p14="http://schemas.microsoft.com/office/powerpoint/2010/main" val="11588942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5000"/>
                                        <p:tgtEl>
                                          <p:spTgt spid="15"/>
                                        </p:tgtEl>
                                      </p:cBhvr>
                                    </p:animEffect>
                                    <p:set>
                                      <p:cBhvr>
                                        <p:cTn id="12" dur="1" fill="hold">
                                          <p:stCondLst>
                                            <p:cond delay="4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5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0" fill="hold"/>
                                        <p:tgtEl>
                                          <p:spTgt spid="4"/>
                                        </p:tgtEl>
                                        <p:attrNameLst>
                                          <p:attrName>ppt_w</p:attrName>
                                        </p:attrNameLst>
                                      </p:cBhvr>
                                      <p:tavLst>
                                        <p:tav tm="0">
                                          <p:val>
                                            <p:fltVal val="0"/>
                                          </p:val>
                                        </p:tav>
                                        <p:tav tm="100000">
                                          <p:val>
                                            <p:strVal val="#ppt_w"/>
                                          </p:val>
                                        </p:tav>
                                      </p:tavLst>
                                    </p:anim>
                                    <p:anim calcmode="lin" valueType="num">
                                      <p:cBhvr>
                                        <p:cTn id="23" dur="5000" fill="hold"/>
                                        <p:tgtEl>
                                          <p:spTgt spid="4"/>
                                        </p:tgtEl>
                                        <p:attrNameLst>
                                          <p:attrName>ppt_h</p:attrName>
                                        </p:attrNameLst>
                                      </p:cBhvr>
                                      <p:tavLst>
                                        <p:tav tm="0">
                                          <p:val>
                                            <p:fltVal val="0"/>
                                          </p:val>
                                        </p:tav>
                                        <p:tav tm="100000">
                                          <p:val>
                                            <p:strVal val="#ppt_h"/>
                                          </p:val>
                                        </p:tav>
                                      </p:tavLst>
                                    </p:anim>
                                    <p:animEffect transition="in" filter="fade">
                                      <p:cBhvr>
                                        <p:cTn id="24" dur="5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2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2500" accel="50000" fill="hold">
                                          <p:stCondLst>
                                            <p:cond delay="2500"/>
                                          </p:stCondLst>
                                        </p:cTn>
                                        <p:tgtEl>
                                          <p:spTgt spid="3"/>
                                        </p:tgtEl>
                                        <p:attrNameLst>
                                          <p:attrName>ppt_w</p:attrName>
                                        </p:attrNameLst>
                                      </p:cBhvr>
                                      <p:tavLst>
                                        <p:tav tm="0">
                                          <p:val>
                                            <p:strVal val="#ppt_w*.05"/>
                                          </p:val>
                                        </p:tav>
                                        <p:tav tm="100000">
                                          <p:val>
                                            <p:strVal val="#ppt_w"/>
                                          </p:val>
                                        </p:tav>
                                      </p:tavLst>
                                    </p:anim>
                                    <p:anim calcmode="lin" valueType="num">
                                      <p:cBhvr>
                                        <p:cTn id="32" dur="5000" fill="hold"/>
                                        <p:tgtEl>
                                          <p:spTgt spid="3"/>
                                        </p:tgtEl>
                                        <p:attrNameLst>
                                          <p:attrName>ppt_h</p:attrName>
                                        </p:attrNameLst>
                                      </p:cBhvr>
                                      <p:tavLst>
                                        <p:tav tm="0">
                                          <p:val>
                                            <p:strVal val="#ppt_h"/>
                                          </p:val>
                                        </p:tav>
                                        <p:tav tm="100000">
                                          <p:val>
                                            <p:strVal val="#ppt_h"/>
                                          </p:val>
                                        </p:tav>
                                      </p:tavLst>
                                    </p:anim>
                                    <p:anim calcmode="lin" valueType="num">
                                      <p:cBhvr>
                                        <p:cTn id="33" dur="2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2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2500" accel="50000" fill="hold">
                                          <p:stCondLst>
                                            <p:cond delay="2500"/>
                                          </p:stCondLst>
                                        </p:cTn>
                                        <p:tgtEl>
                                          <p:spTgt spid="3"/>
                                        </p:tgtEl>
                                        <p:attrNameLst>
                                          <p:attrName>ppt_y</p:attrName>
                                        </p:attrNameLst>
                                      </p:cBhvr>
                                      <p:tavLst>
                                        <p:tav tm="0">
                                          <p:val>
                                            <p:strVal val="#ppt_y+.1"/>
                                          </p:val>
                                        </p:tav>
                                        <p:tav tm="100000">
                                          <p:val>
                                            <p:strVal val="#ppt_y"/>
                                          </p:val>
                                        </p:tav>
                                      </p:tavLst>
                                    </p:anim>
                                    <p:animEffect transition="in" filter="fade">
                                      <p:cBhvr>
                                        <p:cTn id="36" dur="5000" decel="50000">
                                          <p:stCondLst>
                                            <p:cond delay="0"/>
                                          </p:stCondLst>
                                        </p:cTn>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linds(horizontal)">
                                      <p:cBhvr>
                                        <p:cTn id="46" dur="5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linds(horizontal)">
                                      <p:cBhvr>
                                        <p:cTn id="56" dur="50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linds(horizontal)">
                                      <p:cBhvr>
                                        <p:cTn id="61"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51" name="Picture 55">
            <a:extLst>
              <a:ext uri="{FF2B5EF4-FFF2-40B4-BE49-F238E27FC236}">
                <a16:creationId xmlns:a16="http://schemas.microsoft.com/office/drawing/2014/main" id="{116414D8-D3F1-4D3A-9DA2-0691C3ED4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58" y="-185979"/>
            <a:ext cx="12461358" cy="6881247"/>
          </a:xfrm>
          <a:prstGeom prst="rect">
            <a:avLst/>
          </a:prstGeom>
          <a:noFill/>
          <a:extLst>
            <a:ext uri="{909E8E84-426E-40DD-AFC4-6F175D3DCCD1}">
              <a14:hiddenFill xmlns:a14="http://schemas.microsoft.com/office/drawing/2010/main">
                <a:solidFill>
                  <a:srgbClr val="FFFFFF"/>
                </a:solidFill>
              </a14:hiddenFill>
            </a:ext>
          </a:extLst>
        </p:spPr>
      </p:pic>
      <p:sp>
        <p:nvSpPr>
          <p:cNvPr id="29731" name="WordArt 35">
            <a:extLst>
              <a:ext uri="{FF2B5EF4-FFF2-40B4-BE49-F238E27FC236}">
                <a16:creationId xmlns:a16="http://schemas.microsoft.com/office/drawing/2014/main" id="{97C035F2-6DE9-4FA0-A1DC-01D6CF10D56C}"/>
              </a:ext>
            </a:extLst>
          </p:cNvPr>
          <p:cNvSpPr>
            <a:spLocks noChangeArrowheads="1" noChangeShapeType="1" noTextEdit="1"/>
          </p:cNvSpPr>
          <p:nvPr/>
        </p:nvSpPr>
        <p:spPr bwMode="auto">
          <a:xfrm>
            <a:off x="2819400" y="609600"/>
            <a:ext cx="6400800" cy="2514600"/>
          </a:xfrm>
          <a:prstGeom prst="rect">
            <a:avLst/>
          </a:prstGeom>
        </p:spPr>
        <p:txBody>
          <a:bodyPr wrap="none" fromWordArt="1">
            <a:prstTxWarp prst="textPlain">
              <a:avLst>
                <a:gd name="adj" fmla="val 50000"/>
              </a:avLst>
            </a:prstTxWarp>
          </a:bodyPr>
          <a:lstStyle/>
          <a:p>
            <a:pPr algn="ctr"/>
            <a:r>
              <a:rPr lang="vi-VN"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THỰC HÀNH VẼ SƠ ĐỒ TƯ DUY</a:t>
            </a:r>
          </a:p>
          <a:p>
            <a:pPr algn="ctr"/>
            <a:r>
              <a:rPr lang="vi-VN"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TÓM TẮT KIẾN THỨC BÀI HỌC</a:t>
            </a:r>
            <a:endParaRPr lang="en-US"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29733" name="Oval 37">
            <a:extLst>
              <a:ext uri="{FF2B5EF4-FFF2-40B4-BE49-F238E27FC236}">
                <a16:creationId xmlns:a16="http://schemas.microsoft.com/office/drawing/2014/main" id="{E37F1E63-29C2-4B51-A480-680195D687CB}"/>
              </a:ext>
            </a:extLst>
          </p:cNvPr>
          <p:cNvSpPr>
            <a:spLocks noChangeArrowheads="1"/>
          </p:cNvSpPr>
          <p:nvPr/>
        </p:nvSpPr>
        <p:spPr bwMode="auto">
          <a:xfrm>
            <a:off x="2438400" y="3633788"/>
            <a:ext cx="7391400" cy="2362200"/>
          </a:xfrm>
          <a:prstGeom prst="ellipse">
            <a:avLst/>
          </a:prstGeom>
          <a:gradFill>
            <a:gsLst>
              <a:gs pos="0">
                <a:schemeClr val="accent4">
                  <a:lumMod val="75000"/>
                </a:schemeClr>
              </a:gs>
              <a:gs pos="10000">
                <a:schemeClr val="accent4">
                  <a:lumMod val="60000"/>
                  <a:lumOff val="40000"/>
                </a:schemeClr>
              </a:gs>
              <a:gs pos="38000">
                <a:schemeClr val="accent1">
                  <a:lumMod val="45000"/>
                  <a:lumOff val="55000"/>
                </a:schemeClr>
              </a:gs>
              <a:gs pos="100000">
                <a:schemeClr val="accent4">
                  <a:lumMod val="40000"/>
                  <a:lumOff val="60000"/>
                </a:schemeClr>
              </a:gs>
            </a:gsLst>
            <a:lin ang="5400000" scaled="1"/>
          </a:gradFill>
          <a:ln w="57150" cmpd="thinThick">
            <a:solidFill>
              <a:srgbClr val="FF0000"/>
            </a:solidFill>
            <a:round/>
            <a:headEnd/>
            <a:tailEnd/>
          </a:ln>
          <a:effectLst/>
        </p:spPr>
        <p:txBody>
          <a:bodyPr wrap="none" anchor="ctr"/>
          <a:lstStyle/>
          <a:p>
            <a:endParaRPr lang="en-US"/>
          </a:p>
        </p:txBody>
      </p:sp>
      <p:sp>
        <p:nvSpPr>
          <p:cNvPr id="29734" name="WordArt 38">
            <a:extLst>
              <a:ext uri="{FF2B5EF4-FFF2-40B4-BE49-F238E27FC236}">
                <a16:creationId xmlns:a16="http://schemas.microsoft.com/office/drawing/2014/main" id="{F01A2535-217B-44F2-8F16-65639DC7450E}"/>
              </a:ext>
            </a:extLst>
          </p:cNvPr>
          <p:cNvSpPr>
            <a:spLocks noChangeArrowheads="1" noChangeShapeType="1" noTextEdit="1"/>
          </p:cNvSpPr>
          <p:nvPr/>
        </p:nvSpPr>
        <p:spPr bwMode="auto">
          <a:xfrm>
            <a:off x="3676779" y="4133789"/>
            <a:ext cx="4394326" cy="1230692"/>
          </a:xfrm>
          <a:prstGeom prst="rect">
            <a:avLst/>
          </a:prstGeom>
        </p:spPr>
        <p:txBody>
          <a:bodyPr wrap="none" fromWordArt="1">
            <a:prstTxWarp prst="textPlain">
              <a:avLst>
                <a:gd name="adj" fmla="val 50000"/>
              </a:avLst>
            </a:prstTxWarp>
          </a:bodyPr>
          <a:lstStyle/>
          <a:p>
            <a:pPr algn="ctr"/>
            <a:r>
              <a:rPr lang="en-US" sz="3200" kern="10" dirty="0">
                <a:ln w="9525">
                  <a:solidFill>
                    <a:srgbClr val="FFFF00"/>
                  </a:solidFill>
                  <a:round/>
                  <a:headEnd/>
                  <a:tailEnd/>
                </a:ln>
                <a:solidFill>
                  <a:schemeClr val="accent1">
                    <a:lumMod val="75000"/>
                  </a:schemeClr>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THẢO LUẬN NHÓM</a:t>
            </a:r>
          </a:p>
        </p:txBody>
      </p:sp>
      <p:pic>
        <p:nvPicPr>
          <p:cNvPr id="20" name="Đồng hồ đếm ngược 3 phút gây sốc 3 Minutes">
            <a:hlinkClick r:id="" action="ppaction://media"/>
            <a:extLst>
              <a:ext uri="{FF2B5EF4-FFF2-40B4-BE49-F238E27FC236}">
                <a16:creationId xmlns:a16="http://schemas.microsoft.com/office/drawing/2014/main" id="{E6CB93C8-E5A2-4292-B23B-A00715D794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66682" y="3018494"/>
            <a:ext cx="1460718" cy="821012"/>
          </a:xfrm>
          <a:prstGeom prst="rect">
            <a:avLst/>
          </a:prstGeom>
        </p:spPr>
      </p:pic>
    </p:spTree>
    <p:extLst>
      <p:ext uri="{BB962C8B-B14F-4D97-AF65-F5344CB8AC3E}">
        <p14:creationId xmlns:p14="http://schemas.microsoft.com/office/powerpoint/2010/main" val="588931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9733"/>
                                        </p:tgtEl>
                                        <p:attrNameLst>
                                          <p:attrName>style.visibility</p:attrName>
                                        </p:attrNameLst>
                                      </p:cBhvr>
                                      <p:to>
                                        <p:strVal val="visible"/>
                                      </p:to>
                                    </p:set>
                                    <p:animEffect transition="in" filter="diamond(in)">
                                      <p:cBhvr>
                                        <p:cTn id="7" dur="2000"/>
                                        <p:tgtEl>
                                          <p:spTgt spid="29733"/>
                                        </p:tgtEl>
                                      </p:cBhvr>
                                    </p:animEffect>
                                  </p:childTnLst>
                                </p:cTn>
                              </p:par>
                              <p:par>
                                <p:cTn id="8" presetID="8" presetClass="entr" presetSubtype="16" fill="hold" nodeType="withEffect">
                                  <p:stCondLst>
                                    <p:cond delay="0"/>
                                  </p:stCondLst>
                                  <p:childTnLst>
                                    <p:set>
                                      <p:cBhvr>
                                        <p:cTn id="9" dur="1" fill="hold">
                                          <p:stCondLst>
                                            <p:cond delay="0"/>
                                          </p:stCondLst>
                                        </p:cTn>
                                        <p:tgtEl>
                                          <p:spTgt spid="29734"/>
                                        </p:tgtEl>
                                        <p:attrNameLst>
                                          <p:attrName>style.visibility</p:attrName>
                                        </p:attrNameLst>
                                      </p:cBhvr>
                                      <p:to>
                                        <p:strVal val="visible"/>
                                      </p:to>
                                    </p:set>
                                    <p:animEffect transition="in" filter="diamond(in)">
                                      <p:cBhvr>
                                        <p:cTn id="10" dur="2000"/>
                                        <p:tgtEl>
                                          <p:spTgt spid="297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 y="0"/>
            <a:ext cx="12380877" cy="461537"/>
          </a:xfrm>
          <a:prstGeom prst="rect">
            <a:avLst/>
          </a:prstGeom>
          <a:solidFill>
            <a:schemeClr val="bg1"/>
          </a:solidFill>
        </p:spPr>
        <p:txBody>
          <a:bodyPr wrap="square" rtlCol="0">
            <a:spAutoFit/>
          </a:bodyPr>
          <a:lstStyle/>
          <a:p>
            <a:endParaRPr lang="vi-VN" sz="2399" dirty="0"/>
          </a:p>
        </p:txBody>
      </p:sp>
      <p:pic>
        <p:nvPicPr>
          <p:cNvPr id="38" name="Picture 19">
            <a:extLst>
              <a:ext uri="{FF2B5EF4-FFF2-40B4-BE49-F238E27FC236}">
                <a16:creationId xmlns:a16="http://schemas.microsoft.com/office/drawing/2014/main" id="{8758F97D-89EB-4E8F-91EA-D62E9CF68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143" y="767601"/>
            <a:ext cx="1706036" cy="21742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a:extLst>
              <a:ext uri="{FF2B5EF4-FFF2-40B4-BE49-F238E27FC236}">
                <a16:creationId xmlns:a16="http://schemas.microsoft.com/office/drawing/2014/main" id="{97E1E26D-89F2-48C2-917A-6C368ED82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39" y="2938630"/>
            <a:ext cx="2894707" cy="15235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a:extLst>
              <a:ext uri="{FF2B5EF4-FFF2-40B4-BE49-F238E27FC236}">
                <a16:creationId xmlns:a16="http://schemas.microsoft.com/office/drawing/2014/main" id="{B27DD9B3-561B-4A75-8E0D-083B07A51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309" y="374022"/>
            <a:ext cx="2907403" cy="22979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1">
            <a:extLst>
              <a:ext uri="{FF2B5EF4-FFF2-40B4-BE49-F238E27FC236}">
                <a16:creationId xmlns:a16="http://schemas.microsoft.com/office/drawing/2014/main" id="{358C58D6-B9E4-4204-AEA5-AAC1ECA1D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613" y="4462162"/>
            <a:ext cx="1460049" cy="112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4EBAFEDD-26A5-4614-BFC5-DB72B28C9B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121" y="4439780"/>
            <a:ext cx="2361471" cy="16187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8FF0DE8-4472-4A8D-9BD3-460460EB5F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1662" y="4322503"/>
            <a:ext cx="1561618" cy="25138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6CDB8041-134B-4606-B296-AC358FB747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605" y="2966569"/>
            <a:ext cx="2390037" cy="3389854"/>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graphicFrame>
        <p:nvGraphicFramePr>
          <p:cNvPr id="44" name="Object 29">
            <a:extLst>
              <a:ext uri="{FF2B5EF4-FFF2-40B4-BE49-F238E27FC236}">
                <a16:creationId xmlns:a16="http://schemas.microsoft.com/office/drawing/2014/main" id="{4C2B347D-FE29-4561-8907-9859E5A06CC9}"/>
              </a:ext>
            </a:extLst>
          </p:cNvPr>
          <p:cNvGraphicFramePr>
            <a:graphicFrameLocks noChangeAspect="1"/>
          </p:cNvGraphicFramePr>
          <p:nvPr/>
        </p:nvGraphicFramePr>
        <p:xfrm>
          <a:off x="7762691" y="361326"/>
          <a:ext cx="1472745" cy="458646"/>
        </p:xfrm>
        <a:graphic>
          <a:graphicData uri="http://schemas.openxmlformats.org/presentationml/2006/ole">
            <mc:AlternateContent xmlns:mc="http://schemas.openxmlformats.org/markup-compatibility/2006">
              <mc:Choice xmlns:v="urn:schemas-microsoft-com:vml" Requires="v">
                <p:oleObj name="Equation" r:id="rId9" imgW="774360" imgH="228600" progId="Equation.DSMT4">
                  <p:embed/>
                </p:oleObj>
              </mc:Choice>
              <mc:Fallback>
                <p:oleObj name="Equation" r:id="rId9" imgW="774360" imgH="228600" progId="Equation.DSMT4">
                  <p:embed/>
                  <p:pic>
                    <p:nvPicPr>
                      <p:cNvPr id="44" name="Object 29">
                        <a:extLst>
                          <a:ext uri="{FF2B5EF4-FFF2-40B4-BE49-F238E27FC236}">
                            <a16:creationId xmlns:a16="http://schemas.microsoft.com/office/drawing/2014/main" id="{4C2B347D-FE29-4561-8907-9859E5A06C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2691" y="361326"/>
                        <a:ext cx="1472745" cy="458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30">
            <a:extLst>
              <a:ext uri="{FF2B5EF4-FFF2-40B4-BE49-F238E27FC236}">
                <a16:creationId xmlns:a16="http://schemas.microsoft.com/office/drawing/2014/main" id="{7E2FB5B4-3863-49FC-B9E0-1BED74D06B9F}"/>
              </a:ext>
            </a:extLst>
          </p:cNvPr>
          <p:cNvGraphicFramePr>
            <a:graphicFrameLocks noChangeAspect="1"/>
          </p:cNvGraphicFramePr>
          <p:nvPr/>
        </p:nvGraphicFramePr>
        <p:xfrm>
          <a:off x="7623034" y="1005653"/>
          <a:ext cx="1828236" cy="399926"/>
        </p:xfrm>
        <a:graphic>
          <a:graphicData uri="http://schemas.openxmlformats.org/presentationml/2006/ole">
            <mc:AlternateContent xmlns:mc="http://schemas.openxmlformats.org/markup-compatibility/2006">
              <mc:Choice xmlns:v="urn:schemas-microsoft-com:vml" Requires="v">
                <p:oleObj name="Equation" r:id="rId11" imgW="927000" imgH="203040" progId="Equation.DSMT4">
                  <p:embed/>
                </p:oleObj>
              </mc:Choice>
              <mc:Fallback>
                <p:oleObj name="Equation" r:id="rId11" imgW="927000" imgH="203040" progId="Equation.DSMT4">
                  <p:embed/>
                  <p:pic>
                    <p:nvPicPr>
                      <p:cNvPr id="45" name="Object 30">
                        <a:extLst>
                          <a:ext uri="{FF2B5EF4-FFF2-40B4-BE49-F238E27FC236}">
                            <a16:creationId xmlns:a16="http://schemas.microsoft.com/office/drawing/2014/main" id="{7E2FB5B4-3863-49FC-B9E0-1BED74D06B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3034" y="1005653"/>
                        <a:ext cx="1828236" cy="399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46">
            <a:extLst>
              <a:ext uri="{FF2B5EF4-FFF2-40B4-BE49-F238E27FC236}">
                <a16:creationId xmlns:a16="http://schemas.microsoft.com/office/drawing/2014/main" id="{781334D9-B486-47F2-98D7-4DD5341BBA42}"/>
              </a:ext>
            </a:extLst>
          </p:cNvPr>
          <p:cNvGraphicFramePr>
            <a:graphicFrameLocks noChangeAspect="1"/>
          </p:cNvGraphicFramePr>
          <p:nvPr/>
        </p:nvGraphicFramePr>
        <p:xfrm>
          <a:off x="7691277" y="1580150"/>
          <a:ext cx="1742537" cy="458646"/>
        </p:xfrm>
        <a:graphic>
          <a:graphicData uri="http://schemas.openxmlformats.org/presentationml/2006/ole">
            <mc:AlternateContent xmlns:mc="http://schemas.openxmlformats.org/markup-compatibility/2006">
              <mc:Choice xmlns:v="urn:schemas-microsoft-com:vml" Requires="v">
                <p:oleObj name="Equation" r:id="rId13" imgW="774360" imgH="228600" progId="Equation.DSMT4">
                  <p:embed/>
                </p:oleObj>
              </mc:Choice>
              <mc:Fallback>
                <p:oleObj name="Equation" r:id="rId13" imgW="774360" imgH="228600" progId="Equation.DSMT4">
                  <p:embed/>
                  <p:pic>
                    <p:nvPicPr>
                      <p:cNvPr id="46" name="Object 46">
                        <a:extLst>
                          <a:ext uri="{FF2B5EF4-FFF2-40B4-BE49-F238E27FC236}">
                            <a16:creationId xmlns:a16="http://schemas.microsoft.com/office/drawing/2014/main" id="{781334D9-B486-47F2-98D7-4DD5341BBA42}"/>
                          </a:ext>
                        </a:extLst>
                      </p:cNvPr>
                      <p:cNvPicPr>
                        <a:picLocks noChangeAspect="1" noChangeArrowheads="1"/>
                      </p:cNvPicPr>
                      <p:nvPr/>
                    </p:nvPicPr>
                    <p:blipFill>
                      <a:blip r:embed="rId14"/>
                      <a:srcRect/>
                      <a:stretch>
                        <a:fillRect/>
                      </a:stretch>
                    </p:blipFill>
                    <p:spPr bwMode="auto">
                      <a:xfrm>
                        <a:off x="7691277" y="1580150"/>
                        <a:ext cx="1742537" cy="458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 name="WordArt 48">
            <a:extLst>
              <a:ext uri="{FF2B5EF4-FFF2-40B4-BE49-F238E27FC236}">
                <a16:creationId xmlns:a16="http://schemas.microsoft.com/office/drawing/2014/main" id="{3268E9B1-0BB2-45B4-B76E-90D72FA9DB90}"/>
              </a:ext>
            </a:extLst>
          </p:cNvPr>
          <p:cNvSpPr>
            <a:spLocks noChangeArrowheads="1" noChangeShapeType="1" noTextEdit="1"/>
          </p:cNvSpPr>
          <p:nvPr/>
        </p:nvSpPr>
        <p:spPr bwMode="auto">
          <a:xfrm>
            <a:off x="7584946" y="2291130"/>
            <a:ext cx="1904412" cy="304706"/>
          </a:xfrm>
          <a:prstGeom prst="rect">
            <a:avLst/>
          </a:prstGeom>
        </p:spPr>
        <p:txBody>
          <a:bodyPr wrap="none" fromWordArt="1">
            <a:prstTxWarp prst="textPlain">
              <a:avLst>
                <a:gd name="adj" fmla="val 50000"/>
              </a:avLst>
            </a:prstTxWarp>
          </a:bodyPr>
          <a:lstStyle/>
          <a:p>
            <a:pPr algn="ct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Kết</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a:t>
            </a: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luận</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a:t>
            </a: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nghiệm</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PT</a:t>
            </a:r>
          </a:p>
        </p:txBody>
      </p:sp>
      <p:pic>
        <p:nvPicPr>
          <p:cNvPr id="48" name="Picture 52">
            <a:extLst>
              <a:ext uri="{FF2B5EF4-FFF2-40B4-BE49-F238E27FC236}">
                <a16:creationId xmlns:a16="http://schemas.microsoft.com/office/drawing/2014/main" id="{61F23A59-DFFB-4B2F-8CB0-B522A26EC9A1}"/>
              </a:ext>
            </a:extLst>
          </p:cNvPr>
          <p:cNvPicPr>
            <a:picLocks noChangeAspect="1" noChangeArrowheads="1"/>
          </p:cNvPicPr>
          <p:nvPr/>
        </p:nvPicPr>
        <p:blipFill>
          <a:blip r:embed="rId15" cstate="print">
            <a:lum bright="24000"/>
            <a:extLst>
              <a:ext uri="{28A0092B-C50C-407E-A947-70E740481C1C}">
                <a14:useLocalDpi xmlns:a14="http://schemas.microsoft.com/office/drawing/2010/main" val="0"/>
              </a:ext>
            </a:extLst>
          </a:blip>
          <a:srcRect/>
          <a:stretch>
            <a:fillRect/>
          </a:stretch>
        </p:blipFill>
        <p:spPr bwMode="auto">
          <a:xfrm>
            <a:off x="5147300" y="4271719"/>
            <a:ext cx="2537630" cy="9141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9" name="Object 54">
            <a:extLst>
              <a:ext uri="{FF2B5EF4-FFF2-40B4-BE49-F238E27FC236}">
                <a16:creationId xmlns:a16="http://schemas.microsoft.com/office/drawing/2014/main" id="{EDF8A3CE-1ED7-432E-B441-6EB388849C0A}"/>
              </a:ext>
            </a:extLst>
          </p:cNvPr>
          <p:cNvGraphicFramePr>
            <a:graphicFrameLocks noChangeAspect="1"/>
          </p:cNvGraphicFramePr>
          <p:nvPr/>
        </p:nvGraphicFramePr>
        <p:xfrm>
          <a:off x="5223475" y="4347896"/>
          <a:ext cx="2443996" cy="376123"/>
        </p:xfrm>
        <a:graphic>
          <a:graphicData uri="http://schemas.openxmlformats.org/presentationml/2006/ole">
            <mc:AlternateContent xmlns:mc="http://schemas.openxmlformats.org/markup-compatibility/2006">
              <mc:Choice xmlns:v="urn:schemas-microsoft-com:vml" Requires="v">
                <p:oleObj name="Equation" r:id="rId16" imgW="1320480" imgH="203040" progId="Equation.DSMT4">
                  <p:embed/>
                </p:oleObj>
              </mc:Choice>
              <mc:Fallback>
                <p:oleObj name="Equation" r:id="rId16" imgW="1320480" imgH="203040" progId="Equation.DSMT4">
                  <p:embed/>
                  <p:pic>
                    <p:nvPicPr>
                      <p:cNvPr id="49" name="Object 54">
                        <a:extLst>
                          <a:ext uri="{FF2B5EF4-FFF2-40B4-BE49-F238E27FC236}">
                            <a16:creationId xmlns:a16="http://schemas.microsoft.com/office/drawing/2014/main" id="{EDF8A3CE-1ED7-432E-B441-6EB388849C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23475" y="4347896"/>
                        <a:ext cx="2443996" cy="376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0" name="Picture 55">
            <a:extLst>
              <a:ext uri="{FF2B5EF4-FFF2-40B4-BE49-F238E27FC236}">
                <a16:creationId xmlns:a16="http://schemas.microsoft.com/office/drawing/2014/main" id="{E093C0D0-D43D-4C7F-9105-FA313D5ADDC7}"/>
              </a:ext>
            </a:extLst>
          </p:cNvPr>
          <p:cNvPicPr>
            <a:picLocks noChangeAspect="1" noChangeArrowheads="1"/>
          </p:cNvPicPr>
          <p:nvPr/>
        </p:nvPicPr>
        <p:blipFill>
          <a:blip r:embed="rId15" cstate="print">
            <a:lum bright="24000"/>
            <a:extLst>
              <a:ext uri="{28A0092B-C50C-407E-A947-70E740481C1C}">
                <a14:useLocalDpi xmlns:a14="http://schemas.microsoft.com/office/drawing/2010/main" val="0"/>
              </a:ext>
            </a:extLst>
          </a:blip>
          <a:srcRect/>
          <a:stretch>
            <a:fillRect/>
          </a:stretch>
        </p:blipFill>
        <p:spPr bwMode="auto">
          <a:xfrm>
            <a:off x="4794982" y="2657730"/>
            <a:ext cx="2818530" cy="5078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 name="Object 56">
            <a:extLst>
              <a:ext uri="{FF2B5EF4-FFF2-40B4-BE49-F238E27FC236}">
                <a16:creationId xmlns:a16="http://schemas.microsoft.com/office/drawing/2014/main" id="{1698F174-621B-4087-B4AD-8FD859E212A2}"/>
              </a:ext>
            </a:extLst>
          </p:cNvPr>
          <p:cNvGraphicFramePr>
            <a:graphicFrameLocks noChangeAspect="1"/>
          </p:cNvGraphicFramePr>
          <p:nvPr/>
        </p:nvGraphicFramePr>
        <p:xfrm>
          <a:off x="4990185" y="2581553"/>
          <a:ext cx="2626501" cy="450712"/>
        </p:xfrm>
        <a:graphic>
          <a:graphicData uri="http://schemas.openxmlformats.org/presentationml/2006/ole">
            <mc:AlternateContent xmlns:mc="http://schemas.openxmlformats.org/markup-compatibility/2006">
              <mc:Choice xmlns:v="urn:schemas-microsoft-com:vml" Requires="v">
                <p:oleObj name="Equation" r:id="rId18" imgW="1447560" imgH="228600" progId="Equation.DSMT4">
                  <p:embed/>
                </p:oleObj>
              </mc:Choice>
              <mc:Fallback>
                <p:oleObj name="Equation" r:id="rId18" imgW="1447560" imgH="228600" progId="Equation.DSMT4">
                  <p:embed/>
                  <p:pic>
                    <p:nvPicPr>
                      <p:cNvPr id="51" name="Object 56">
                        <a:extLst>
                          <a:ext uri="{FF2B5EF4-FFF2-40B4-BE49-F238E27FC236}">
                            <a16:creationId xmlns:a16="http://schemas.microsoft.com/office/drawing/2014/main" id="{1698F174-621B-4087-B4AD-8FD859E212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0185" y="2581553"/>
                        <a:ext cx="2626501" cy="45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247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amond(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amond(in)">
                                      <p:cBhvr>
                                        <p:cTn id="12" dur="2000"/>
                                        <p:tgtEl>
                                          <p:spTgt spid="50"/>
                                        </p:tgtEl>
                                      </p:cBhvr>
                                    </p:animEffect>
                                  </p:childTnLst>
                                </p:cTn>
                              </p:par>
                              <p:par>
                                <p:cTn id="13" presetID="8" presetClass="entr" presetSubtype="16"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diamond(in)">
                                      <p:cBhvr>
                                        <p:cTn id="15" dur="2000"/>
                                        <p:tgtEl>
                                          <p:spTgt spid="51"/>
                                        </p:tgtEl>
                                      </p:cBhvr>
                                    </p:animEffect>
                                  </p:childTnLst>
                                </p:cTn>
                              </p:par>
                              <p:par>
                                <p:cTn id="16" presetID="8" presetClass="entr" presetSubtype="16"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amond(in)">
                                      <p:cBhvr>
                                        <p:cTn id="18" dur="2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amond(in)">
                                      <p:cBhvr>
                                        <p:cTn id="23" dur="2000"/>
                                        <p:tgtEl>
                                          <p:spTgt spid="39"/>
                                        </p:tgtEl>
                                      </p:cBhvr>
                                    </p:animEffect>
                                  </p:childTnLst>
                                </p:cTn>
                              </p:par>
                              <p:par>
                                <p:cTn id="24" presetID="8" presetClass="entr" presetSubtype="16"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diamond(in)">
                                      <p:cBhvr>
                                        <p:cTn id="26" dur="2000"/>
                                        <p:tgtEl>
                                          <p:spTgt spid="44"/>
                                        </p:tgtEl>
                                      </p:cBhvr>
                                    </p:animEffect>
                                  </p:childTnLst>
                                </p:cTn>
                              </p:par>
                              <p:par>
                                <p:cTn id="27" presetID="8" presetClass="entr" presetSubtype="16"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diamond(in)">
                                      <p:cBhvr>
                                        <p:cTn id="29" dur="2000"/>
                                        <p:tgtEl>
                                          <p:spTgt spid="45"/>
                                        </p:tgtEl>
                                      </p:cBhvr>
                                    </p:animEffect>
                                  </p:childTnLst>
                                </p:cTn>
                              </p:par>
                              <p:par>
                                <p:cTn id="30" presetID="8" presetClass="entr" presetSubtype="16"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diamond(in)">
                                      <p:cBhvr>
                                        <p:cTn id="32" dur="2000"/>
                                        <p:tgtEl>
                                          <p:spTgt spid="46"/>
                                        </p:tgtEl>
                                      </p:cBhvr>
                                    </p:animEffect>
                                  </p:childTnLst>
                                </p:cTn>
                              </p:par>
                              <p:par>
                                <p:cTn id="33" presetID="8" presetClass="entr" presetSubtype="16"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diamond(in)">
                                      <p:cBhvr>
                                        <p:cTn id="35" dur="20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diamond(in)">
                                      <p:cBhvr>
                                        <p:cTn id="40" dur="2000"/>
                                        <p:tgtEl>
                                          <p:spTgt spid="49"/>
                                        </p:tgtEl>
                                      </p:cBhvr>
                                    </p:animEffect>
                                  </p:childTnLst>
                                </p:cTn>
                              </p:par>
                              <p:par>
                                <p:cTn id="41" presetID="8" presetClass="entr" presetSubtype="16"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diamond(in)">
                                      <p:cBhvr>
                                        <p:cTn id="43" dur="2000"/>
                                        <p:tgtEl>
                                          <p:spTgt spid="48"/>
                                        </p:tgtEl>
                                      </p:cBhvr>
                                    </p:animEffect>
                                  </p:childTnLst>
                                </p:cTn>
                              </p:par>
                              <p:par>
                                <p:cTn id="44" presetID="8" presetClass="entr" presetSubtype="16"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diamond(in)">
                                      <p:cBhvr>
                                        <p:cTn id="46" dur="20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diamond(in)">
                                      <p:cBhvr>
                                        <p:cTn id="51" dur="20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amond(in)">
                                      <p:cBhvr>
                                        <p:cTn id="56" dur="20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diamond(in)">
                                      <p:cBhvr>
                                        <p:cTn id="61"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C13B41-D058-4FD3-BF2F-B9289B6FDECC}"/>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65DAB504-B9BC-4F40-8BA4-B842A5F049EC}"/>
              </a:ext>
            </a:extLst>
          </p:cNvPr>
          <p:cNvPicPr>
            <a:picLocks noChangeAspect="1"/>
          </p:cNvPicPr>
          <p:nvPr/>
        </p:nvPicPr>
        <p:blipFill>
          <a:blip r:embed="rId2"/>
          <a:stretch>
            <a:fillRect/>
          </a:stretch>
        </p:blipFill>
        <p:spPr>
          <a:xfrm>
            <a:off x="0" y="20784"/>
            <a:ext cx="12192000" cy="6968351"/>
          </a:xfrm>
          <a:prstGeom prst="rect">
            <a:avLst/>
          </a:prstGeom>
        </p:spPr>
      </p:pic>
      <p:sp>
        <p:nvSpPr>
          <p:cNvPr id="4" name="TextBox 3">
            <a:extLst>
              <a:ext uri="{FF2B5EF4-FFF2-40B4-BE49-F238E27FC236}">
                <a16:creationId xmlns:a16="http://schemas.microsoft.com/office/drawing/2014/main" id="{6C776AC7-BFBA-41B0-989D-9D75A777AC6F}"/>
              </a:ext>
            </a:extLst>
          </p:cNvPr>
          <p:cNvSpPr txBox="1">
            <a:spLocks noChangeArrowheads="1"/>
          </p:cNvSpPr>
          <p:nvPr/>
        </p:nvSpPr>
        <p:spPr bwMode="auto">
          <a:xfrm>
            <a:off x="2811956" y="2877390"/>
            <a:ext cx="3028864" cy="19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r>
              <a:rPr lang="en-US" altLang="en-US" sz="2400" b="1" dirty="0" err="1">
                <a:latin typeface="Times New Roman" panose="02020603050405020304" pitchFamily="18" charset="0"/>
              </a:rPr>
              <a:t>Nắm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cách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giải</a:t>
            </a:r>
            <a:endParaRPr lang="en-US" altLang="en-US" sz="2400" b="1" dirty="0">
              <a:latin typeface="Times New Roman" panose="02020603050405020304" pitchFamily="18" charset="0"/>
            </a:endParaRPr>
          </a:p>
          <a:p>
            <a:r>
              <a:rPr lang="en-US" altLang="en-US" sz="2400" b="1" dirty="0" err="1">
                <a:latin typeface="Times New Roman" panose="02020603050405020304" pitchFamily="18" charset="0"/>
              </a:rPr>
              <a:t>các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phương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trình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quy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về</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phương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trình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bậc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hai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đã</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trong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bài</a:t>
            </a:r>
            <a:r>
              <a:rPr lang="en-US" altLang="en-US" sz="2400" b="1" dirty="0">
                <a:latin typeface="Times New Roman" panose="02020603050405020304" pitchFamily="18" charset="0"/>
              </a:rPr>
              <a:t>.</a:t>
            </a:r>
          </a:p>
        </p:txBody>
      </p:sp>
      <p:sp>
        <p:nvSpPr>
          <p:cNvPr id="5" name="TextBox 53">
            <a:extLst>
              <a:ext uri="{FF2B5EF4-FFF2-40B4-BE49-F238E27FC236}">
                <a16:creationId xmlns:a16="http://schemas.microsoft.com/office/drawing/2014/main" id="{58CB6A7A-7513-44AB-9B40-903670756C92}"/>
              </a:ext>
            </a:extLst>
          </p:cNvPr>
          <p:cNvSpPr txBox="1">
            <a:spLocks noChangeArrowheads="1"/>
          </p:cNvSpPr>
          <p:nvPr/>
        </p:nvSpPr>
        <p:spPr bwMode="auto">
          <a:xfrm>
            <a:off x="6741041" y="4398326"/>
            <a:ext cx="3763926" cy="141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pPr lvl="0" algn="ctr" fontAlgn="base">
              <a:spcBef>
                <a:spcPct val="0"/>
              </a:spcBef>
              <a:spcAft>
                <a:spcPct val="0"/>
              </a:spcAft>
              <a:defRPr/>
            </a:pP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tập</a:t>
            </a:r>
            <a:endParaRPr lang="en-US" altLang="en-US" sz="2800" b="1" dirty="0">
              <a:latin typeface="Times New Roman" panose="02020603050405020304" pitchFamily="18" charset="0"/>
            </a:endParaRPr>
          </a:p>
          <a:p>
            <a:pPr lvl="0" algn="ctr" fontAlgn="base">
              <a:spcBef>
                <a:spcPct val="0"/>
              </a:spcBef>
              <a:spcAft>
                <a:spcPct val="0"/>
              </a:spcAft>
              <a:defRPr/>
            </a:pPr>
            <a:r>
              <a:rPr lang="en-US" altLang="en-US" sz="2800" b="1" dirty="0">
                <a:latin typeface="Times New Roman" panose="02020603050405020304" pitchFamily="18" charset="0"/>
              </a:rPr>
              <a:t>34, 35/Tr 56 SGK</a:t>
            </a:r>
          </a:p>
          <a:p>
            <a:pPr lvl="0" algn="ctr" fontAlgn="base">
              <a:spcBef>
                <a:spcPct val="0"/>
              </a:spcBef>
              <a:spcAft>
                <a:spcPct val="0"/>
              </a:spcAft>
              <a:defRPr/>
            </a:pP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và</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bài</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mở</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rộng</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ở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trên</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a:t>
            </a:r>
            <a:endParaRPr lang="zh-CN" altLang="en-US" sz="2667"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72692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5C0624B-5EAB-446D-80FD-CA43B363FC6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95555" y="4184604"/>
            <a:ext cx="2056660" cy="234360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Picture 5">
            <a:extLst>
              <a:ext uri="{FF2B5EF4-FFF2-40B4-BE49-F238E27FC236}">
                <a16:creationId xmlns:a16="http://schemas.microsoft.com/office/drawing/2014/main" id="{0C0DC93A-0D06-4197-8F90-7A31F7838F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95555" y="4381588"/>
            <a:ext cx="1949631" cy="1949631"/>
          </a:xfrm>
          <a:prstGeom prst="rect">
            <a:avLst/>
          </a:prstGeom>
        </p:spPr>
      </p:pic>
      <p:pic>
        <p:nvPicPr>
          <p:cNvPr id="12" name="Picture 11">
            <a:extLst>
              <a:ext uri="{FF2B5EF4-FFF2-40B4-BE49-F238E27FC236}">
                <a16:creationId xmlns:a16="http://schemas.microsoft.com/office/drawing/2014/main" id="{D940CD9B-9780-49C6-BA4B-8772CF449869}"/>
              </a:ext>
            </a:extLst>
          </p:cNvPr>
          <p:cNvPicPr>
            <a:picLocks noChangeAspect="1"/>
          </p:cNvPicPr>
          <p:nvPr/>
        </p:nvPicPr>
        <p:blipFill>
          <a:blip r:embed="rId5"/>
          <a:stretch>
            <a:fillRect/>
          </a:stretch>
        </p:blipFill>
        <p:spPr>
          <a:xfrm>
            <a:off x="700080" y="2929228"/>
            <a:ext cx="1822978" cy="1160425"/>
          </a:xfrm>
          <a:prstGeom prst="rect">
            <a:avLst/>
          </a:prstGeom>
        </p:spPr>
      </p:pic>
      <mc:AlternateContent xmlns:mc="http://schemas.openxmlformats.org/markup-compatibility/2006" xmlns:a14="http://schemas.microsoft.com/office/drawing/2010/main">
        <mc:Choice Requires="a14">
          <p:sp>
            <p:nvSpPr>
              <p:cNvPr id="15" name="Text Box 4"/>
              <p:cNvSpPr txBox="1">
                <a:spLocks noChangeArrowheads="1"/>
              </p:cNvSpPr>
              <p:nvPr/>
            </p:nvSpPr>
            <p:spPr bwMode="auto">
              <a:xfrm>
                <a:off x="924858" y="396340"/>
                <a:ext cx="8533086" cy="52322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1"/>
                <a:tileRect/>
              </a:gradFill>
              <a:ln>
                <a:noFill/>
              </a:ln>
              <a:effectLst/>
            </p:spPr>
            <p:txBody>
              <a:bodyPr wrap="square">
                <a:spAutoFit/>
              </a:bodyPr>
              <a:lstStyle/>
              <a:p>
                <a:pPr algn="ctr">
                  <a:spcBef>
                    <a:spcPct val="50000"/>
                  </a:spcBef>
                </a:pPr>
                <a:r>
                  <a:rPr lang="en-US" sz="2800" b="0" dirty="0">
                    <a:solidFill>
                      <a:srgbClr val="0000CC"/>
                    </a:solidFill>
                    <a:latin typeface="Times New Roman" panose="02020603050405020304" pitchFamily="18" charset="0"/>
                    <a:cs typeface="Times New Roman" panose="02020603050405020304" pitchFamily="18" charset="0"/>
                  </a:rPr>
                  <a:t>2. </a:t>
                </a:r>
                <a:r>
                  <a:rPr lang="en-US" sz="2800" b="0" dirty="0" err="1">
                    <a:solidFill>
                      <a:srgbClr val="0000CC"/>
                    </a:solidFill>
                    <a:latin typeface="Times New Roman" panose="02020603050405020304" pitchFamily="18" charset="0"/>
                    <a:cs typeface="Times New Roman" panose="02020603050405020304" pitchFamily="18" charset="0"/>
                  </a:rPr>
                  <a:t>Giải</a:t>
                </a:r>
                <a:r>
                  <a:rPr lang="en-US" sz="2800" b="0" dirty="0">
                    <a:solidFill>
                      <a:srgbClr val="0000CC"/>
                    </a:solidFill>
                    <a:latin typeface="Times New Roman" panose="02020603050405020304" pitchFamily="18" charset="0"/>
                    <a:cs typeface="Times New Roman" panose="02020603050405020304" pitchFamily="18" charset="0"/>
                  </a:rPr>
                  <a:t> phương trình bậc 2 ẩn t sau: </a:t>
                </a:r>
                <a14:m>
                  <m:oMath xmlns:m="http://schemas.openxmlformats.org/officeDocument/2006/math">
                    <m:r>
                      <a:rPr lang="en-US" sz="2800" b="0" i="1" dirty="0" smtClean="0">
                        <a:solidFill>
                          <a:srgbClr val="0000CC"/>
                        </a:solidFill>
                        <a:latin typeface="Cambria Math" panose="02040503050406030204" pitchFamily="18" charset="0"/>
                      </a:rPr>
                      <m:t> </m:t>
                    </m:r>
                    <m:r>
                      <a:rPr lang="en-US" sz="2800" b="0" i="1" dirty="0" smtClean="0">
                        <a:solidFill>
                          <a:srgbClr val="0000CC"/>
                        </a:solidFill>
                        <a:latin typeface="Cambria Math" panose="02040503050406030204" pitchFamily="18" charset="0"/>
                      </a:rPr>
                      <m:t>𝑡</m:t>
                    </m:r>
                    <m:r>
                      <a:rPr lang="en-US" sz="2800" b="0" i="1" baseline="30000" dirty="0">
                        <a:solidFill>
                          <a:srgbClr val="0000CC"/>
                        </a:solidFill>
                        <a:latin typeface="Cambria Math" panose="02040503050406030204" pitchFamily="18" charset="0"/>
                      </a:rPr>
                      <m:t>2</m:t>
                    </m:r>
                    <m:r>
                      <a:rPr lang="en-US" sz="2800" b="0" i="1" dirty="0">
                        <a:solidFill>
                          <a:srgbClr val="0000CC"/>
                        </a:solidFill>
                        <a:latin typeface="Cambria Math" panose="02040503050406030204" pitchFamily="18" charset="0"/>
                      </a:rPr>
                      <m:t> –13 </m:t>
                    </m:r>
                    <m:r>
                      <a:rPr lang="en-US" sz="2800" b="0" i="1" dirty="0">
                        <a:solidFill>
                          <a:srgbClr val="0000CC"/>
                        </a:solidFill>
                        <a:latin typeface="Cambria Math" panose="02040503050406030204" pitchFamily="18" charset="0"/>
                      </a:rPr>
                      <m:t>𝑡</m:t>
                    </m:r>
                    <m:r>
                      <a:rPr lang="en-US" sz="2800" b="0" i="1" dirty="0">
                        <a:solidFill>
                          <a:srgbClr val="0000CC"/>
                        </a:solidFill>
                        <a:latin typeface="Cambria Math" panose="02040503050406030204" pitchFamily="18" charset="0"/>
                      </a:rPr>
                      <m:t> + 36  = 0</m:t>
                    </m:r>
                  </m:oMath>
                </a14:m>
                <a:endParaRPr lang="en-US"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5" name="Text Box 4"/>
              <p:cNvSpPr txBox="1">
                <a:spLocks noRot="1" noChangeAspect="1" noMove="1" noResize="1" noEditPoints="1" noAdjustHandles="1" noChangeArrowheads="1" noChangeShapeType="1" noTextEdit="1"/>
              </p:cNvSpPr>
              <p:nvPr/>
            </p:nvSpPr>
            <p:spPr bwMode="auto">
              <a:xfrm>
                <a:off x="924858" y="396340"/>
                <a:ext cx="8533086" cy="523220"/>
              </a:xfrm>
              <a:prstGeom prst="rect">
                <a:avLst/>
              </a:prstGeom>
              <a:blipFill>
                <a:blip r:embed="rId7"/>
                <a:stretch>
                  <a:fillRect l="-1000" t="-11628" b="-31395"/>
                </a:stretch>
              </a:blipFill>
              <a:ln>
                <a:noFill/>
              </a:ln>
              <a:effectLst/>
              <a:extLst/>
            </p:spPr>
            <p:txBody>
              <a:bodyPr/>
              <a:lstStyle/>
              <a:p>
                <a:r>
                  <a:rPr lang="vi-VN">
                    <a:noFill/>
                  </a:rPr>
                  <a:t> </a:t>
                </a:r>
              </a:p>
            </p:txBody>
          </p:sp>
        </mc:Fallback>
      </mc:AlternateContent>
      <p:sp>
        <p:nvSpPr>
          <p:cNvPr id="2" name="Cloud Callout 1"/>
          <p:cNvSpPr/>
          <p:nvPr/>
        </p:nvSpPr>
        <p:spPr>
          <a:xfrm>
            <a:off x="7735078" y="919561"/>
            <a:ext cx="4152121" cy="2131550"/>
          </a:xfrm>
          <a:prstGeom prst="cloudCallout">
            <a:avLst>
              <a:gd name="adj1" fmla="val 3219238"/>
              <a:gd name="adj2" fmla="val 2902562"/>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latin typeface="Times New Roman" panose="02020603050405020304" pitchFamily="18" charset="0"/>
                <a:cs typeface="Times New Roman" panose="02020603050405020304" pitchFamily="18" charset="0"/>
              </a:rPr>
              <a:t>1 HS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dưới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vở</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540885" y="1381231"/>
            <a:ext cx="5670616" cy="4949988"/>
            <a:chOff x="3304931" y="2006082"/>
            <a:chExt cx="5120612" cy="4599991"/>
          </a:xfrm>
        </p:grpSpPr>
        <p:sp>
          <p:nvSpPr>
            <p:cNvPr id="3" name="Rectangle 2"/>
            <p:cNvSpPr/>
            <p:nvPr/>
          </p:nvSpPr>
          <p:spPr>
            <a:xfrm>
              <a:off x="3304931" y="2006082"/>
              <a:ext cx="5120612" cy="4599991"/>
            </a:xfrm>
            <a:prstGeom prst="rect">
              <a:avLst/>
            </a:prstGeom>
            <a:noFill/>
            <a:ln w="508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8" name="Text Box 11"/>
                <p:cNvSpPr txBox="1">
                  <a:spLocks noChangeArrowheads="1"/>
                </p:cNvSpPr>
                <p:nvPr/>
              </p:nvSpPr>
              <p:spPr bwMode="auto">
                <a:xfrm>
                  <a:off x="3670015" y="2280962"/>
                  <a:ext cx="350801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 </m:t>
                        </m:r>
                        <m:r>
                          <a:rPr lang="en-US" sz="2800" b="0" i="1" dirty="0" smtClean="0">
                            <a:solidFill>
                              <a:schemeClr val="tx1"/>
                            </a:solidFill>
                            <a:effectLst/>
                            <a:latin typeface="Cambria Math" panose="02040503050406030204" pitchFamily="18" charset="0"/>
                          </a:rPr>
                          <m:t>𝑡</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–13 </m:t>
                        </m:r>
                        <m:r>
                          <a:rPr lang="en-US" sz="2800" b="0" i="1" dirty="0">
                            <a:solidFill>
                              <a:schemeClr val="tx1"/>
                            </a:solidFill>
                            <a:effectLst/>
                            <a:latin typeface="Cambria Math" panose="02040503050406030204" pitchFamily="18" charset="0"/>
                          </a:rPr>
                          <m:t>𝑡</m:t>
                        </m:r>
                        <m:r>
                          <a:rPr lang="en-US" sz="2800" b="0" i="1" dirty="0">
                            <a:solidFill>
                              <a:schemeClr val="tx1"/>
                            </a:solidFill>
                            <a:effectLst/>
                            <a:latin typeface="Cambria Math" panose="02040503050406030204" pitchFamily="18" charset="0"/>
                          </a:rPr>
                          <m:t> +36 = 0</m:t>
                        </m:r>
                      </m:oMath>
                    </m:oMathPara>
                  </a14:m>
                  <a:endParaRPr lang="en-US" sz="2800" dirty="0">
                    <a:solidFill>
                      <a:schemeClr val="tx1"/>
                    </a:solidFill>
                    <a:effectLst/>
                    <a:latin typeface="Times New Roman" pitchFamily="18" charset="0"/>
                  </a:endParaRPr>
                </a:p>
              </p:txBody>
            </p:sp>
          </mc:Choice>
          <mc:Fallback xmlns="">
            <p:sp>
              <p:nvSpPr>
                <p:cNvPr id="8" name="Text Box 11"/>
                <p:cNvSpPr txBox="1">
                  <a:spLocks noRot="1" noChangeAspect="1" noMove="1" noResize="1" noEditPoints="1" noAdjustHandles="1" noChangeArrowheads="1" noChangeShapeType="1" noTextEdit="1"/>
                </p:cNvSpPr>
                <p:nvPr/>
              </p:nvSpPr>
              <p:spPr bwMode="auto">
                <a:xfrm>
                  <a:off x="3670015" y="2280962"/>
                  <a:ext cx="3508013"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graphicFrame>
              <p:nvGraphicFramePr>
                <p:cNvPr id="9" name="Object 21"/>
                <p:cNvGraphicFramePr>
                  <a:graphicFrameLocks noChangeAspect="1"/>
                </p:cNvGraphicFramePr>
                <p:nvPr>
                  <p:extLst>
                    <p:ext uri="{D42A27DB-BD31-4B8C-83A1-F6EECF244321}">
                      <p14:modId xmlns:p14="http://schemas.microsoft.com/office/powerpoint/2010/main" val="3457286238"/>
                    </p:ext>
                  </p:extLst>
                </p:nvPr>
              </p:nvGraphicFramePr>
              <p:xfrm>
                <a:off x="3632200" y="6045200"/>
                <a:ext cx="4659313" cy="476250"/>
              </p:xfrm>
              <a:graphic>
                <a:graphicData uri="http://schemas.openxmlformats.org/presentationml/2006/ole">
                  <mc:AlternateContent>
                    <mc:Choice xmlns:v="urn:schemas-microsoft-com:vml" Requires="v">
                      <p:oleObj name="Equation" r:id="rId9" imgW="3835080" imgH="419040" progId="Equation.DSMT4">
                        <p:embed/>
                      </p:oleObj>
                    </mc:Choice>
                    <mc:Fallback>
                      <p:oleObj name="Equation" r:id="rId9" imgW="3835080" imgH="419040" progId="Equation.DSMT4">
                        <p:embed/>
                        <p:pic>
                          <p:nvPicPr>
                            <p:cNvPr id="6165" name="Object 21"/>
                            <p:cNvPicPr>
                              <a:picLocks noChangeAspect="1" noChangeArrowheads="1"/>
                            </p:cNvPicPr>
                            <p:nvPr/>
                          </p:nvPicPr>
                          <p:blipFill>
                            <a:blip r:embed="rId10"/>
                            <a:srcRect/>
                            <a:stretch>
                              <a:fillRect/>
                            </a:stretch>
                          </p:blipFill>
                          <p:spPr bwMode="auto">
                            <a:xfrm>
                              <a:off x="3632200" y="6045200"/>
                              <a:ext cx="4659313" cy="476250"/>
                            </a:xfrm>
                            <a:prstGeom prst="rect">
                              <a:avLst/>
                            </a:prstGeom>
                            <a:noFill/>
                            <a:ln>
                              <a:noFill/>
                            </a:ln>
                            <a:effectLst/>
                          </p:spPr>
                        </p:pic>
                      </p:oleObj>
                    </mc:Fallback>
                  </mc:AlternateContent>
                </a:graphicData>
              </a:graphic>
            </p:graphicFrame>
          </mc:Choice>
          <mc:Fallback xmlns="">
            <p:graphicFrame>
              <p:nvGraphicFramePr>
                <p:cNvPr id="9" name="Object 21"/>
                <p:cNvGraphicFramePr>
                  <a:graphicFrameLocks noChangeAspect="1"/>
                </p:cNvGraphicFramePr>
                <p:nvPr>
                  <p:extLst>
                    <p:ext uri="{D42A27DB-BD31-4B8C-83A1-F6EECF244321}">
                      <p14:modId xmlns:p14="http://schemas.microsoft.com/office/powerpoint/2010/main" val="3457286238"/>
                    </p:ext>
                  </p:extLst>
                </p:nvPr>
              </p:nvGraphicFramePr>
              <p:xfrm>
                <a:off x="3632200" y="6045200"/>
                <a:ext cx="4659313" cy="476250"/>
              </p:xfrm>
              <a:graphic>
                <a:graphicData uri="http://schemas.openxmlformats.org/presentationml/2006/ole">
                  <mc:AlternateContent>
                    <mc:Choice xmlns:v="urn:schemas-microsoft-com:vml" Requires="v">
                      <p:oleObj spid="_x0000_s11286" name="Equation" r:id="rId11" imgW="3835080" imgH="419040" progId="Equation.DSMT4">
                        <p:embed/>
                      </p:oleObj>
                    </mc:Choice>
                    <mc:Fallback>
                      <p:oleObj name="Equation" r:id="rId11" imgW="3835080" imgH="419040" progId="Equation.DSMT4">
                        <p:embed/>
                        <p:pic>
                          <p:nvPicPr>
                            <p:cNvPr id="6165" name="Object 21"/>
                            <p:cNvPicPr>
                              <a:picLocks noChangeAspect="1" noChangeArrowheads="1"/>
                            </p:cNvPicPr>
                            <p:nvPr/>
                          </p:nvPicPr>
                          <p:blipFill>
                            <a:blip r:embed="rId12"/>
                            <a:srcRect/>
                            <a:stretch>
                              <a:fillRect/>
                            </a:stretch>
                          </p:blipFill>
                          <p:spPr bwMode="auto">
                            <a:xfrm>
                              <a:off x="3632200" y="6045200"/>
                              <a:ext cx="4659313" cy="476250"/>
                            </a:xfrm>
                            <a:prstGeom prst="rect">
                              <a:avLst/>
                            </a:prstGeom>
                            <a:noFill/>
                            <a:ln>
                              <a:noFill/>
                            </a:ln>
                            <a:effectLs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0" name="Object 9"/>
                <p:cNvGraphicFramePr>
                  <a:graphicFrameLocks noChangeAspect="1"/>
                </p:cNvGraphicFramePr>
                <p:nvPr>
                  <p:extLst>
                    <p:ext uri="{D42A27DB-BD31-4B8C-83A1-F6EECF244321}">
                      <p14:modId xmlns:p14="http://schemas.microsoft.com/office/powerpoint/2010/main" val="2121791349"/>
                    </p:ext>
                  </p:extLst>
                </p:nvPr>
              </p:nvGraphicFramePr>
              <p:xfrm>
                <a:off x="3483025" y="2934700"/>
                <a:ext cx="3731324" cy="442231"/>
              </p:xfrm>
              <a:graphic>
                <a:graphicData uri="http://schemas.openxmlformats.org/presentationml/2006/ole">
                  <mc:AlternateContent>
                    <mc:Choice xmlns:v="urn:schemas-microsoft-com:vml" Requires="v">
                      <p:oleObj name="Equation" r:id="rId13" imgW="3429000" imgH="406080" progId="Equation.DSMT4">
                        <p:embed/>
                      </p:oleObj>
                    </mc:Choice>
                    <mc:Fallback>
                      <p:oleObj name="Equation" r:id="rId13" imgW="3429000" imgH="406080" progId="Equation.DSMT4">
                        <p:embed/>
                        <p:pic>
                          <p:nvPicPr>
                            <p:cNvPr id="5" name="Object 4"/>
                            <p:cNvPicPr/>
                            <p:nvPr/>
                          </p:nvPicPr>
                          <p:blipFill>
                            <a:blip r:embed="rId14"/>
                            <a:stretch>
                              <a:fillRect/>
                            </a:stretch>
                          </p:blipFill>
                          <p:spPr>
                            <a:xfrm>
                              <a:off x="3483025" y="2934700"/>
                              <a:ext cx="3731324" cy="442231"/>
                            </a:xfrm>
                            <a:prstGeom prst="rect">
                              <a:avLst/>
                            </a:prstGeom>
                          </p:spPr>
                        </p:pic>
                      </p:oleObj>
                    </mc:Fallback>
                  </mc:AlternateContent>
                </a:graphicData>
              </a:graphic>
            </p:graphicFrame>
          </mc:Choice>
          <mc:Fallback xmlns="">
            <p:graphicFrame>
              <p:nvGraphicFramePr>
                <p:cNvPr id="10" name="Object 9"/>
                <p:cNvGraphicFramePr>
                  <a:graphicFrameLocks noChangeAspect="1"/>
                </p:cNvGraphicFramePr>
                <p:nvPr>
                  <p:extLst>
                    <p:ext uri="{D42A27DB-BD31-4B8C-83A1-F6EECF244321}">
                      <p14:modId xmlns:p14="http://schemas.microsoft.com/office/powerpoint/2010/main" val="2121791349"/>
                    </p:ext>
                  </p:extLst>
                </p:nvPr>
              </p:nvGraphicFramePr>
              <p:xfrm>
                <a:off x="3483025" y="2934700"/>
                <a:ext cx="3731324" cy="442231"/>
              </p:xfrm>
              <a:graphic>
                <a:graphicData uri="http://schemas.openxmlformats.org/presentationml/2006/ole">
                  <mc:AlternateContent>
                    <mc:Choice xmlns:v="urn:schemas-microsoft-com:vml" Requires="v">
                      <p:oleObj spid="_x0000_s11287" name="Equation" r:id="rId15" imgW="3429000" imgH="406080" progId="Equation.DSMT4">
                        <p:embed/>
                      </p:oleObj>
                    </mc:Choice>
                    <mc:Fallback>
                      <p:oleObj name="Equation" r:id="rId15" imgW="3429000" imgH="406080" progId="Equation.DSMT4">
                        <p:embed/>
                        <p:pic>
                          <p:nvPicPr>
                            <p:cNvPr id="5" name="Object 4"/>
                            <p:cNvPicPr/>
                            <p:nvPr/>
                          </p:nvPicPr>
                          <p:blipFill>
                            <a:blip r:embed="rId16"/>
                            <a:stretch>
                              <a:fillRect/>
                            </a:stretch>
                          </p:blipFill>
                          <p:spPr>
                            <a:xfrm>
                              <a:off x="3483025" y="2934700"/>
                              <a:ext cx="3731324" cy="442231"/>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1" name="Object 10"/>
                <p:cNvGraphicFramePr>
                  <a:graphicFrameLocks noChangeAspect="1"/>
                </p:cNvGraphicFramePr>
                <p:nvPr>
                  <p:extLst>
                    <p:ext uri="{D42A27DB-BD31-4B8C-83A1-F6EECF244321}">
                      <p14:modId xmlns:p14="http://schemas.microsoft.com/office/powerpoint/2010/main" val="140770634"/>
                    </p:ext>
                  </p:extLst>
                </p:nvPr>
              </p:nvGraphicFramePr>
              <p:xfrm>
                <a:off x="3577578" y="3623767"/>
                <a:ext cx="2294072" cy="428411"/>
              </p:xfrm>
              <a:graphic>
                <a:graphicData uri="http://schemas.openxmlformats.org/presentationml/2006/ole">
                  <mc:AlternateContent>
                    <mc:Choice xmlns:v="urn:schemas-microsoft-com:vml" Requires="v">
                      <p:oleObj name="Equation" r:id="rId17" imgW="2108160" imgH="393480" progId="Equation.DSMT4">
                        <p:embed/>
                      </p:oleObj>
                    </mc:Choice>
                    <mc:Fallback>
                      <p:oleObj name="Equation" r:id="rId17" imgW="2108160" imgH="393480" progId="Equation.DSMT4">
                        <p:embed/>
                        <p:pic>
                          <p:nvPicPr>
                            <p:cNvPr id="6" name="Object 5"/>
                            <p:cNvPicPr/>
                            <p:nvPr/>
                          </p:nvPicPr>
                          <p:blipFill>
                            <a:blip r:embed="rId18"/>
                            <a:stretch>
                              <a:fillRect/>
                            </a:stretch>
                          </p:blipFill>
                          <p:spPr>
                            <a:xfrm>
                              <a:off x="3577578" y="3623767"/>
                              <a:ext cx="2294072" cy="428411"/>
                            </a:xfrm>
                            <a:prstGeom prst="rect">
                              <a:avLst/>
                            </a:prstGeom>
                          </p:spPr>
                        </p:pic>
                      </p:oleObj>
                    </mc:Fallback>
                  </mc:AlternateContent>
                </a:graphicData>
              </a:graphic>
            </p:graphicFrame>
          </mc:Choice>
          <mc:Fallback xmlns="">
            <p:graphicFrame>
              <p:nvGraphicFramePr>
                <p:cNvPr id="11" name="Object 10"/>
                <p:cNvGraphicFramePr>
                  <a:graphicFrameLocks noChangeAspect="1"/>
                </p:cNvGraphicFramePr>
                <p:nvPr>
                  <p:extLst>
                    <p:ext uri="{D42A27DB-BD31-4B8C-83A1-F6EECF244321}">
                      <p14:modId xmlns:p14="http://schemas.microsoft.com/office/powerpoint/2010/main" val="140770634"/>
                    </p:ext>
                  </p:extLst>
                </p:nvPr>
              </p:nvGraphicFramePr>
              <p:xfrm>
                <a:off x="3577578" y="3623767"/>
                <a:ext cx="2294072" cy="428411"/>
              </p:xfrm>
              <a:graphic>
                <a:graphicData uri="http://schemas.openxmlformats.org/presentationml/2006/ole">
                  <mc:AlternateContent>
                    <mc:Choice xmlns:v="urn:schemas-microsoft-com:vml" Requires="v">
                      <p:oleObj spid="_x0000_s11288" name="Equation" r:id="rId19" imgW="2108160" imgH="393480" progId="Equation.DSMT4">
                        <p:embed/>
                      </p:oleObj>
                    </mc:Choice>
                    <mc:Fallback>
                      <p:oleObj name="Equation" r:id="rId19" imgW="2108160" imgH="393480" progId="Equation.DSMT4">
                        <p:embed/>
                        <p:pic>
                          <p:nvPicPr>
                            <p:cNvPr id="6" name="Object 5"/>
                            <p:cNvPicPr/>
                            <p:nvPr/>
                          </p:nvPicPr>
                          <p:blipFill>
                            <a:blip r:embed="rId20"/>
                            <a:stretch>
                              <a:fillRect/>
                            </a:stretch>
                          </p:blipFill>
                          <p:spPr>
                            <a:xfrm>
                              <a:off x="3577578" y="3623767"/>
                              <a:ext cx="2294072" cy="428411"/>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3" name="Object 12"/>
                <p:cNvGraphicFramePr>
                  <a:graphicFrameLocks noChangeAspect="1"/>
                </p:cNvGraphicFramePr>
                <p:nvPr>
                  <p:extLst>
                    <p:ext uri="{D42A27DB-BD31-4B8C-83A1-F6EECF244321}">
                      <p14:modId xmlns:p14="http://schemas.microsoft.com/office/powerpoint/2010/main" val="986837005"/>
                    </p:ext>
                  </p:extLst>
                </p:nvPr>
              </p:nvGraphicFramePr>
              <p:xfrm>
                <a:off x="4195247" y="4275138"/>
                <a:ext cx="2597150" cy="842962"/>
              </p:xfrm>
              <a:graphic>
                <a:graphicData uri="http://schemas.openxmlformats.org/presentationml/2006/ole">
                  <mc:AlternateContent>
                    <mc:Choice xmlns:v="urn:schemas-microsoft-com:vml" Requires="v">
                      <p:oleObj name="Equation" r:id="rId21" imgW="2387520" imgH="774360" progId="Equation.DSMT4">
                        <p:embed/>
                      </p:oleObj>
                    </mc:Choice>
                    <mc:Fallback>
                      <p:oleObj name="Equation" r:id="rId21" imgW="2387520" imgH="774360" progId="Equation.DSMT4">
                        <p:embed/>
                        <p:pic>
                          <p:nvPicPr>
                            <p:cNvPr id="7" name="Object 6"/>
                            <p:cNvPicPr/>
                            <p:nvPr/>
                          </p:nvPicPr>
                          <p:blipFill>
                            <a:blip r:embed="rId22"/>
                            <a:stretch>
                              <a:fillRect/>
                            </a:stretch>
                          </p:blipFill>
                          <p:spPr>
                            <a:xfrm>
                              <a:off x="4195247" y="4275138"/>
                              <a:ext cx="2597150" cy="842962"/>
                            </a:xfrm>
                            <a:prstGeom prst="rect">
                              <a:avLst/>
                            </a:prstGeom>
                          </p:spPr>
                        </p:pic>
                      </p:oleObj>
                    </mc:Fallback>
                  </mc:AlternateContent>
                </a:graphicData>
              </a:graphic>
            </p:graphicFrame>
          </mc:Choice>
          <mc:Fallback xmlns="">
            <p:graphicFrame>
              <p:nvGraphicFramePr>
                <p:cNvPr id="13" name="Object 12"/>
                <p:cNvGraphicFramePr>
                  <a:graphicFrameLocks noChangeAspect="1"/>
                </p:cNvGraphicFramePr>
                <p:nvPr>
                  <p:extLst>
                    <p:ext uri="{D42A27DB-BD31-4B8C-83A1-F6EECF244321}">
                      <p14:modId xmlns:p14="http://schemas.microsoft.com/office/powerpoint/2010/main" val="986837005"/>
                    </p:ext>
                  </p:extLst>
                </p:nvPr>
              </p:nvGraphicFramePr>
              <p:xfrm>
                <a:off x="4195247" y="4275138"/>
                <a:ext cx="2597150" cy="842962"/>
              </p:xfrm>
              <a:graphic>
                <a:graphicData uri="http://schemas.openxmlformats.org/presentationml/2006/ole">
                  <mc:AlternateContent>
                    <mc:Choice xmlns:v="urn:schemas-microsoft-com:vml" Requires="v">
                      <p:oleObj spid="_x0000_s11289" name="Equation" r:id="rId23" imgW="2387520" imgH="774360" progId="Equation.DSMT4">
                        <p:embed/>
                      </p:oleObj>
                    </mc:Choice>
                    <mc:Fallback>
                      <p:oleObj name="Equation" r:id="rId23" imgW="2387520" imgH="774360" progId="Equation.DSMT4">
                        <p:embed/>
                        <p:pic>
                          <p:nvPicPr>
                            <p:cNvPr id="7" name="Object 6"/>
                            <p:cNvPicPr/>
                            <p:nvPr/>
                          </p:nvPicPr>
                          <p:blipFill>
                            <a:blip r:embed="rId24"/>
                            <a:stretch>
                              <a:fillRect/>
                            </a:stretch>
                          </p:blipFill>
                          <p:spPr>
                            <a:xfrm>
                              <a:off x="4195247" y="4275138"/>
                              <a:ext cx="2597150" cy="842962"/>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4" name="Object 13"/>
                <p:cNvGraphicFramePr>
                  <a:graphicFrameLocks noChangeAspect="1"/>
                </p:cNvGraphicFramePr>
                <p:nvPr>
                  <p:extLst>
                    <p:ext uri="{D42A27DB-BD31-4B8C-83A1-F6EECF244321}">
                      <p14:modId xmlns:p14="http://schemas.microsoft.com/office/powerpoint/2010/main" val="3936161942"/>
                    </p:ext>
                  </p:extLst>
                </p:nvPr>
              </p:nvGraphicFramePr>
              <p:xfrm>
                <a:off x="4173962" y="5118834"/>
                <a:ext cx="2598108" cy="843003"/>
              </p:xfrm>
              <a:graphic>
                <a:graphicData uri="http://schemas.openxmlformats.org/presentationml/2006/ole">
                  <mc:AlternateContent>
                    <mc:Choice xmlns:v="urn:schemas-microsoft-com:vml" Requires="v">
                      <p:oleObj name="Equation" r:id="rId25" imgW="2387520" imgH="774360" progId="Equation.DSMT4">
                        <p:embed/>
                      </p:oleObj>
                    </mc:Choice>
                    <mc:Fallback>
                      <p:oleObj name="Equation" r:id="rId25" imgW="2387520" imgH="774360" progId="Equation.DSMT4">
                        <p:embed/>
                        <p:pic>
                          <p:nvPicPr>
                            <p:cNvPr id="8" name="Object 7"/>
                            <p:cNvPicPr/>
                            <p:nvPr/>
                          </p:nvPicPr>
                          <p:blipFill>
                            <a:blip r:embed="rId26"/>
                            <a:stretch>
                              <a:fillRect/>
                            </a:stretch>
                          </p:blipFill>
                          <p:spPr>
                            <a:xfrm>
                              <a:off x="4173962" y="5118834"/>
                              <a:ext cx="2598108" cy="843003"/>
                            </a:xfrm>
                            <a:prstGeom prst="rect">
                              <a:avLst/>
                            </a:prstGeom>
                          </p:spPr>
                        </p:pic>
                      </p:oleObj>
                    </mc:Fallback>
                  </mc:AlternateContent>
                </a:graphicData>
              </a:graphic>
            </p:graphicFrame>
          </mc:Choice>
          <mc:Fallback xmlns="">
            <p:graphicFrame>
              <p:nvGraphicFramePr>
                <p:cNvPr id="14" name="Object 13"/>
                <p:cNvGraphicFramePr>
                  <a:graphicFrameLocks noChangeAspect="1"/>
                </p:cNvGraphicFramePr>
                <p:nvPr>
                  <p:extLst>
                    <p:ext uri="{D42A27DB-BD31-4B8C-83A1-F6EECF244321}">
                      <p14:modId xmlns:p14="http://schemas.microsoft.com/office/powerpoint/2010/main" val="3936161942"/>
                    </p:ext>
                  </p:extLst>
                </p:nvPr>
              </p:nvGraphicFramePr>
              <p:xfrm>
                <a:off x="4173962" y="5118834"/>
                <a:ext cx="2598108" cy="843003"/>
              </p:xfrm>
              <a:graphic>
                <a:graphicData uri="http://schemas.openxmlformats.org/presentationml/2006/ole">
                  <mc:AlternateContent>
                    <mc:Choice xmlns:v="urn:schemas-microsoft-com:vml" Requires="v">
                      <p:oleObj spid="_x0000_s11290" name="Equation" r:id="rId27" imgW="2387520" imgH="774360" progId="Equation.DSMT4">
                        <p:embed/>
                      </p:oleObj>
                    </mc:Choice>
                    <mc:Fallback>
                      <p:oleObj name="Equation" r:id="rId27" imgW="2387520" imgH="774360" progId="Equation.DSMT4">
                        <p:embed/>
                        <p:pic>
                          <p:nvPicPr>
                            <p:cNvPr id="8" name="Object 7"/>
                            <p:cNvPicPr/>
                            <p:nvPr/>
                          </p:nvPicPr>
                          <p:blipFill>
                            <a:blip r:embed="rId28"/>
                            <a:stretch>
                              <a:fillRect/>
                            </a:stretch>
                          </p:blipFill>
                          <p:spPr>
                            <a:xfrm>
                              <a:off x="4173962" y="5118834"/>
                              <a:ext cx="2598108" cy="843003"/>
                            </a:xfrm>
                            <a:prstGeom prst="rect">
                              <a:avLst/>
                            </a:prstGeom>
                          </p:spPr>
                        </p:pic>
                      </p:oleObj>
                    </mc:Fallback>
                  </mc:AlternateContent>
                </a:graphicData>
              </a:graphic>
            </p:graphicFrame>
          </mc:Fallback>
        </mc:AlternateContent>
      </p:grpSp>
      <p:sp>
        <p:nvSpPr>
          <p:cNvPr id="17" name="Cloud Callout 16"/>
          <p:cNvSpPr/>
          <p:nvPr/>
        </p:nvSpPr>
        <p:spPr>
          <a:xfrm>
            <a:off x="7996222" y="889247"/>
            <a:ext cx="4303091" cy="2305805"/>
          </a:xfrm>
          <a:prstGeom prst="cloudCallout">
            <a:avLst>
              <a:gd name="adj1" fmla="val 3219238"/>
              <a:gd name="adj2" fmla="val 2902562"/>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bạn</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21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with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2" presetClass="exit" presetSubtype="4" fill="hold" nodeType="with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9" descr="Papyrus"/>
          <p:cNvSpPr>
            <a:spLocks noChangeArrowheads="1"/>
          </p:cNvSpPr>
          <p:nvPr/>
        </p:nvSpPr>
        <p:spPr bwMode="auto">
          <a:xfrm>
            <a:off x="245191" y="881888"/>
            <a:ext cx="5880100" cy="5200650"/>
          </a:xfrm>
          <a:prstGeom prst="roundRect">
            <a:avLst>
              <a:gd name="adj" fmla="val 16667"/>
            </a:avLst>
          </a:prstGeom>
          <a:ln w="76200" cmpd="thickThin">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mc:AlternateContent xmlns:mc="http://schemas.openxmlformats.org/markup-compatibility/2006" xmlns:a14="http://schemas.microsoft.com/office/drawing/2010/main">
        <mc:Choice Requires="a14">
          <p:sp>
            <p:nvSpPr>
              <p:cNvPr id="6155" name="Text Box 11"/>
              <p:cNvSpPr txBox="1">
                <a:spLocks noChangeArrowheads="1"/>
              </p:cNvSpPr>
              <p:nvPr/>
            </p:nvSpPr>
            <p:spPr bwMode="auto">
              <a:xfrm>
                <a:off x="590912" y="1618488"/>
                <a:ext cx="350801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 </m:t>
                      </m:r>
                      <m:r>
                        <a:rPr lang="en-US" sz="2800" b="0" i="1" dirty="0" smtClean="0">
                          <a:solidFill>
                            <a:schemeClr val="tx1"/>
                          </a:solidFill>
                          <a:effectLst/>
                          <a:latin typeface="Cambria Math" panose="02040503050406030204" pitchFamily="18" charset="0"/>
                        </a:rPr>
                        <m:t>𝑡</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–13 </m:t>
                      </m:r>
                      <m:r>
                        <a:rPr lang="en-US" sz="2800" b="0" i="1" dirty="0">
                          <a:solidFill>
                            <a:schemeClr val="tx1"/>
                          </a:solidFill>
                          <a:effectLst/>
                          <a:latin typeface="Cambria Math" panose="02040503050406030204" pitchFamily="18" charset="0"/>
                        </a:rPr>
                        <m:t>𝑡</m:t>
                      </m:r>
                      <m:r>
                        <a:rPr lang="en-US" sz="2800" b="0" i="1" dirty="0">
                          <a:solidFill>
                            <a:schemeClr val="tx1"/>
                          </a:solidFill>
                          <a:effectLst/>
                          <a:latin typeface="Cambria Math" panose="02040503050406030204" pitchFamily="18" charset="0"/>
                        </a:rPr>
                        <m:t> +36 = 0</m:t>
                      </m:r>
                    </m:oMath>
                  </m:oMathPara>
                </a14:m>
                <a:endParaRPr lang="en-US" sz="2800" dirty="0">
                  <a:solidFill>
                    <a:schemeClr val="tx1"/>
                  </a:solidFill>
                  <a:effectLst/>
                  <a:latin typeface="Times New Roman" pitchFamily="18" charset="0"/>
                </a:endParaRPr>
              </a:p>
            </p:txBody>
          </p:sp>
        </mc:Choice>
        <mc:Fallback xmlns="">
          <p:sp>
            <p:nvSpPr>
              <p:cNvPr id="6155" name="Text Box 11"/>
              <p:cNvSpPr txBox="1">
                <a:spLocks noRot="1" noChangeAspect="1" noMove="1" noResize="1" noEditPoints="1" noAdjustHandles="1" noChangeArrowheads="1" noChangeShapeType="1" noTextEdit="1"/>
              </p:cNvSpPr>
              <p:nvPr/>
            </p:nvSpPr>
            <p:spPr bwMode="auto">
              <a:xfrm>
                <a:off x="590912" y="1618488"/>
                <a:ext cx="3508013" cy="52322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6165" name="Object 21"/>
          <p:cNvGraphicFramePr>
            <a:graphicFrameLocks noChangeAspect="1"/>
          </p:cNvGraphicFramePr>
          <p:nvPr>
            <p:extLst>
              <p:ext uri="{D42A27DB-BD31-4B8C-83A1-F6EECF244321}">
                <p14:modId xmlns:p14="http://schemas.microsoft.com/office/powerpoint/2010/main" val="202111074"/>
              </p:ext>
            </p:extLst>
          </p:nvPr>
        </p:nvGraphicFramePr>
        <p:xfrm>
          <a:off x="552450" y="5383213"/>
          <a:ext cx="4660900" cy="476250"/>
        </p:xfrm>
        <a:graphic>
          <a:graphicData uri="http://schemas.openxmlformats.org/presentationml/2006/ole">
            <mc:AlternateContent xmlns:mc="http://schemas.openxmlformats.org/markup-compatibility/2006">
              <mc:Choice xmlns:v="urn:schemas-microsoft-com:vml" Requires="v">
                <p:oleObj name="Equation" r:id="rId4" imgW="3835080" imgH="419040" progId="Equation.DSMT4">
                  <p:embed/>
                </p:oleObj>
              </mc:Choice>
              <mc:Fallback>
                <p:oleObj name="Equation" r:id="rId4" imgW="3835080" imgH="419040" progId="Equation.DSMT4">
                  <p:embed/>
                  <p:pic>
                    <p:nvPicPr>
                      <p:cNvPr id="6165" name="Object 21"/>
                      <p:cNvPicPr>
                        <a:picLocks noChangeAspect="1" noChangeArrowheads="1"/>
                      </p:cNvPicPr>
                      <p:nvPr/>
                    </p:nvPicPr>
                    <p:blipFill>
                      <a:blip r:embed="rId5"/>
                      <a:srcRect/>
                      <a:stretch>
                        <a:fillRect/>
                      </a:stretch>
                    </p:blipFill>
                    <p:spPr bwMode="auto">
                      <a:xfrm>
                        <a:off x="552450" y="5383213"/>
                        <a:ext cx="4660900" cy="476250"/>
                      </a:xfrm>
                      <a:prstGeom prst="rect">
                        <a:avLst/>
                      </a:prstGeom>
                      <a:noFill/>
                      <a:ln>
                        <a:noFill/>
                      </a:ln>
                      <a:effectLst/>
                    </p:spPr>
                  </p:pic>
                </p:oleObj>
              </mc:Fallback>
            </mc:AlternateContent>
          </a:graphicData>
        </a:graphic>
      </p:graphicFrame>
      <p:sp>
        <p:nvSpPr>
          <p:cNvPr id="6166" name="AutoShape 22" descr="Papyrus"/>
          <p:cNvSpPr>
            <a:spLocks noChangeArrowheads="1"/>
          </p:cNvSpPr>
          <p:nvPr/>
        </p:nvSpPr>
        <p:spPr bwMode="auto">
          <a:xfrm>
            <a:off x="6505575" y="939038"/>
            <a:ext cx="5588000" cy="5200650"/>
          </a:xfrm>
          <a:prstGeom prst="roundRect">
            <a:avLst>
              <a:gd name="adj" fmla="val 16667"/>
            </a:avLst>
          </a:prstGeom>
          <a:ln w="76200" cmpd="thickThin">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p>
        </p:txBody>
      </p:sp>
      <p:sp>
        <p:nvSpPr>
          <p:cNvPr id="6168" name="Line 24"/>
          <p:cNvSpPr>
            <a:spLocks noChangeShapeType="1"/>
          </p:cNvSpPr>
          <p:nvPr/>
        </p:nvSpPr>
        <p:spPr bwMode="auto">
          <a:xfrm>
            <a:off x="3863975" y="1923288"/>
            <a:ext cx="3556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graphicFrame>
        <p:nvGraphicFramePr>
          <p:cNvPr id="6171" name="Object 27"/>
          <p:cNvGraphicFramePr>
            <a:graphicFrameLocks noChangeAspect="1"/>
          </p:cNvGraphicFramePr>
          <p:nvPr>
            <p:extLst>
              <p:ext uri="{D42A27DB-BD31-4B8C-83A1-F6EECF244321}">
                <p14:modId xmlns:p14="http://schemas.microsoft.com/office/powerpoint/2010/main" val="4094324961"/>
              </p:ext>
            </p:extLst>
          </p:nvPr>
        </p:nvGraphicFramePr>
        <p:xfrm>
          <a:off x="4993933" y="1488313"/>
          <a:ext cx="996950" cy="473075"/>
        </p:xfrm>
        <a:graphic>
          <a:graphicData uri="http://schemas.openxmlformats.org/presentationml/2006/ole">
            <mc:AlternateContent xmlns:mc="http://schemas.openxmlformats.org/markup-compatibility/2006">
              <mc:Choice xmlns:v="urn:schemas-microsoft-com:vml" Requires="v">
                <p:oleObj name="Equation" r:id="rId6" imgW="393480" imgH="203040" progId="Equation.DSMT4">
                  <p:embed/>
                </p:oleObj>
              </mc:Choice>
              <mc:Fallback>
                <p:oleObj name="Equation" r:id="rId6" imgW="393480" imgH="203040" progId="Equation.DSMT4">
                  <p:embed/>
                  <p:pic>
                    <p:nvPicPr>
                      <p:cNvPr id="6171" name="Object 27"/>
                      <p:cNvPicPr>
                        <a:picLocks noChangeAspect="1" noChangeArrowheads="1"/>
                      </p:cNvPicPr>
                      <p:nvPr/>
                    </p:nvPicPr>
                    <p:blipFill>
                      <a:blip r:embed="rId7"/>
                      <a:srcRect/>
                      <a:stretch>
                        <a:fillRect/>
                      </a:stretch>
                    </p:blipFill>
                    <p:spPr bwMode="auto">
                      <a:xfrm>
                        <a:off x="4993933" y="1488313"/>
                        <a:ext cx="9969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172" name="Text Box 28"/>
              <p:cNvSpPr txBox="1">
                <a:spLocks noChangeArrowheads="1"/>
              </p:cNvSpPr>
              <p:nvPr/>
            </p:nvSpPr>
            <p:spPr bwMode="auto">
              <a:xfrm>
                <a:off x="7521574" y="1618488"/>
                <a:ext cx="3843867"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4</m:t>
                      </m:r>
                      <m:r>
                        <a:rPr lang="en-US" sz="2800" b="0" i="1" dirty="0">
                          <a:solidFill>
                            <a:schemeClr val="tx1"/>
                          </a:solidFill>
                          <a:effectLst/>
                          <a:latin typeface="Cambria Math" panose="02040503050406030204" pitchFamily="18" charset="0"/>
                        </a:rPr>
                        <m:t> – 13</m:t>
                      </m:r>
                      <m:r>
                        <a:rPr lang="en-US" sz="2800" b="0" i="1" dirty="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 36 = 0</m:t>
                      </m:r>
                    </m:oMath>
                  </m:oMathPara>
                </a14:m>
                <a:endParaRPr lang="en-US" sz="2800" dirty="0">
                  <a:solidFill>
                    <a:schemeClr val="tx1"/>
                  </a:solidFill>
                  <a:effectLst/>
                  <a:latin typeface="Times New Roman" pitchFamily="18" charset="0"/>
                </a:endParaRPr>
              </a:p>
            </p:txBody>
          </p:sp>
        </mc:Choice>
        <mc:Fallback xmlns="">
          <p:sp>
            <p:nvSpPr>
              <p:cNvPr id="6172" name="Text Box 28"/>
              <p:cNvSpPr txBox="1">
                <a:spLocks noRot="1" noChangeAspect="1" noMove="1" noResize="1" noEditPoints="1" noAdjustHandles="1" noChangeArrowheads="1" noChangeShapeType="1" noTextEdit="1"/>
              </p:cNvSpPr>
              <p:nvPr/>
            </p:nvSpPr>
            <p:spPr bwMode="auto">
              <a:xfrm>
                <a:off x="7521574" y="1618488"/>
                <a:ext cx="3843867"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173" name="WordArt 29"/>
          <p:cNvSpPr>
            <a:spLocks noChangeArrowheads="1" noChangeShapeType="1" noTextEdit="1"/>
          </p:cNvSpPr>
          <p:nvPr/>
        </p:nvSpPr>
        <p:spPr bwMode="auto">
          <a:xfrm>
            <a:off x="3051175" y="1313688"/>
            <a:ext cx="711200" cy="228600"/>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latin typeface="Times New Roman"/>
                <a:cs typeface="Times New Roman"/>
              </a:rPr>
              <a:t>Giải</a:t>
            </a:r>
          </a:p>
        </p:txBody>
      </p:sp>
      <p:graphicFrame>
        <p:nvGraphicFramePr>
          <p:cNvPr id="6175" name="Object 31"/>
          <p:cNvGraphicFramePr>
            <a:graphicFrameLocks noChangeAspect="1"/>
          </p:cNvGraphicFramePr>
          <p:nvPr>
            <p:extLst>
              <p:ext uri="{D42A27DB-BD31-4B8C-83A1-F6EECF244321}">
                <p14:modId xmlns:p14="http://schemas.microsoft.com/office/powerpoint/2010/main" val="4143422384"/>
              </p:ext>
            </p:extLst>
          </p:nvPr>
        </p:nvGraphicFramePr>
        <p:xfrm>
          <a:off x="7351713" y="2920237"/>
          <a:ext cx="2866423" cy="847450"/>
        </p:xfrm>
        <a:graphic>
          <a:graphicData uri="http://schemas.openxmlformats.org/presentationml/2006/ole">
            <mc:AlternateContent xmlns:mc="http://schemas.openxmlformats.org/markup-compatibility/2006">
              <mc:Choice xmlns:v="urn:schemas-microsoft-com:vml" Requires="v">
                <p:oleObj name="Equation" r:id="rId9" imgW="1218960" imgH="419040" progId="Equation.DSMT4">
                  <p:embed/>
                </p:oleObj>
              </mc:Choice>
              <mc:Fallback>
                <p:oleObj name="Equation" r:id="rId9" imgW="1218960" imgH="419040" progId="Equation.DSMT4">
                  <p:embed/>
                  <p:pic>
                    <p:nvPicPr>
                      <p:cNvPr id="6175" name="Object 31"/>
                      <p:cNvPicPr>
                        <a:picLocks noChangeAspect="1" noChangeArrowheads="1"/>
                      </p:cNvPicPr>
                      <p:nvPr/>
                    </p:nvPicPr>
                    <p:blipFill>
                      <a:blip r:embed="rId10"/>
                      <a:srcRect/>
                      <a:stretch>
                        <a:fillRect/>
                      </a:stretch>
                    </p:blipFill>
                    <p:spPr bwMode="auto">
                      <a:xfrm>
                        <a:off x="7351713" y="2920237"/>
                        <a:ext cx="2866423" cy="847450"/>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6176" name="Text Box 32"/>
              <p:cNvSpPr txBox="1">
                <a:spLocks noChangeArrowheads="1"/>
              </p:cNvSpPr>
              <p:nvPr/>
            </p:nvSpPr>
            <p:spPr bwMode="auto">
              <a:xfrm>
                <a:off x="6806045" y="4437888"/>
                <a:ext cx="4559397"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m:t>
                      </m:r>
                      <m:r>
                        <a:rPr lang="en-US" sz="2800" b="0" i="1" dirty="0" smtClean="0">
                          <a:solidFill>
                            <a:schemeClr val="tx1"/>
                          </a:solidFill>
                          <a:effectLst/>
                          <a:latin typeface="Cambria Math" panose="02040503050406030204" pitchFamily="18" charset="0"/>
                        </a:rPr>
                        <m:t>𝑥</m:t>
                      </m:r>
                      <m:r>
                        <a:rPr lang="en-US" sz="2800" b="0" i="1" dirty="0" smtClean="0">
                          <a:solidFill>
                            <a:schemeClr val="tx1"/>
                          </a:solidFill>
                          <a:effectLst/>
                          <a:latin typeface="Cambria Math" panose="02040503050406030204" pitchFamily="18" charset="0"/>
                        </a:rPr>
                        <m:t> + 1)(</m:t>
                      </m:r>
                      <m:r>
                        <a:rPr lang="en-US" sz="2800" b="0" i="1" dirty="0" smtClean="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+ 2</m:t>
                      </m:r>
                      <m:r>
                        <a:rPr lang="en-US" sz="2800" b="0" i="1" dirty="0">
                          <a:solidFill>
                            <a:schemeClr val="tx1"/>
                          </a:solidFill>
                          <a:effectLst/>
                          <a:latin typeface="Cambria Math" panose="02040503050406030204" pitchFamily="18" charset="0"/>
                        </a:rPr>
                        <m:t>𝑥</m:t>
                      </m:r>
                      <m:r>
                        <a:rPr lang="en-US" sz="2800" b="0" i="1" dirty="0">
                          <a:solidFill>
                            <a:schemeClr val="tx1"/>
                          </a:solidFill>
                          <a:effectLst/>
                          <a:latin typeface="Cambria Math" panose="02040503050406030204" pitchFamily="18" charset="0"/>
                        </a:rPr>
                        <m:t> – 3) = 0</m:t>
                      </m:r>
                    </m:oMath>
                  </m:oMathPara>
                </a14:m>
                <a:endParaRPr lang="en-US" sz="2800" dirty="0">
                  <a:solidFill>
                    <a:schemeClr val="tx1"/>
                  </a:solidFill>
                  <a:effectLst/>
                  <a:latin typeface="Times New Roman" pitchFamily="18" charset="0"/>
                </a:endParaRPr>
              </a:p>
            </p:txBody>
          </p:sp>
        </mc:Choice>
        <mc:Fallback xmlns="">
          <p:sp>
            <p:nvSpPr>
              <p:cNvPr id="6176" name="Text Box 32"/>
              <p:cNvSpPr txBox="1">
                <a:spLocks noRot="1" noChangeAspect="1" noMove="1" noResize="1" noEditPoints="1" noAdjustHandles="1" noChangeArrowheads="1" noChangeShapeType="1" noTextEdit="1"/>
              </p:cNvSpPr>
              <p:nvPr/>
            </p:nvSpPr>
            <p:spPr bwMode="auto">
              <a:xfrm>
                <a:off x="6806045" y="4437888"/>
                <a:ext cx="4559397" cy="523220"/>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177" name="Text Box 33"/>
          <p:cNvSpPr txBox="1">
            <a:spLocks noChangeArrowheads="1"/>
          </p:cNvSpPr>
          <p:nvPr/>
        </p:nvSpPr>
        <p:spPr bwMode="auto">
          <a:xfrm>
            <a:off x="11382375" y="16184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(1)</a:t>
            </a:r>
          </a:p>
        </p:txBody>
      </p:sp>
      <p:sp>
        <p:nvSpPr>
          <p:cNvPr id="6178" name="Text Box 34"/>
          <p:cNvSpPr txBox="1">
            <a:spLocks noChangeArrowheads="1"/>
          </p:cNvSpPr>
          <p:nvPr/>
        </p:nvSpPr>
        <p:spPr bwMode="auto">
          <a:xfrm>
            <a:off x="11382375" y="29138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(2)</a:t>
            </a:r>
          </a:p>
        </p:txBody>
      </p:sp>
      <p:sp>
        <p:nvSpPr>
          <p:cNvPr id="6179" name="Text Box 35"/>
          <p:cNvSpPr txBox="1">
            <a:spLocks noChangeArrowheads="1"/>
          </p:cNvSpPr>
          <p:nvPr/>
        </p:nvSpPr>
        <p:spPr bwMode="auto">
          <a:xfrm>
            <a:off x="11433175" y="44632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(3)</a:t>
            </a:r>
          </a:p>
        </p:txBody>
      </p:sp>
      <p:graphicFrame>
        <p:nvGraphicFramePr>
          <p:cNvPr id="5" name="Object 4"/>
          <p:cNvGraphicFramePr>
            <a:graphicFrameLocks noChangeAspect="1"/>
          </p:cNvGraphicFramePr>
          <p:nvPr>
            <p:extLst>
              <p:ext uri="{D42A27DB-BD31-4B8C-83A1-F6EECF244321}">
                <p14:modId xmlns:p14="http://schemas.microsoft.com/office/powerpoint/2010/main" val="2221240485"/>
              </p:ext>
            </p:extLst>
          </p:nvPr>
        </p:nvGraphicFramePr>
        <p:xfrm>
          <a:off x="403922" y="2272226"/>
          <a:ext cx="3731324" cy="442231"/>
        </p:xfrm>
        <a:graphic>
          <a:graphicData uri="http://schemas.openxmlformats.org/presentationml/2006/ole">
            <mc:AlternateContent xmlns:mc="http://schemas.openxmlformats.org/markup-compatibility/2006">
              <mc:Choice xmlns:v="urn:schemas-microsoft-com:vml" Requires="v">
                <p:oleObj name="Equation" r:id="rId12" imgW="3429000" imgH="406080" progId="Equation.DSMT4">
                  <p:embed/>
                </p:oleObj>
              </mc:Choice>
              <mc:Fallback>
                <p:oleObj name="Equation" r:id="rId12" imgW="3429000" imgH="406080" progId="Equation.DSMT4">
                  <p:embed/>
                  <p:pic>
                    <p:nvPicPr>
                      <p:cNvPr id="5" name="Object 4"/>
                      <p:cNvPicPr/>
                      <p:nvPr/>
                    </p:nvPicPr>
                    <p:blipFill>
                      <a:blip r:embed="rId13"/>
                      <a:stretch>
                        <a:fillRect/>
                      </a:stretch>
                    </p:blipFill>
                    <p:spPr>
                      <a:xfrm>
                        <a:off x="403922" y="2272226"/>
                        <a:ext cx="3731324" cy="44223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08323229"/>
              </p:ext>
            </p:extLst>
          </p:nvPr>
        </p:nvGraphicFramePr>
        <p:xfrm>
          <a:off x="498475" y="2961293"/>
          <a:ext cx="2294072" cy="428411"/>
        </p:xfrm>
        <a:graphic>
          <a:graphicData uri="http://schemas.openxmlformats.org/presentationml/2006/ole">
            <mc:AlternateContent xmlns:mc="http://schemas.openxmlformats.org/markup-compatibility/2006">
              <mc:Choice xmlns:v="urn:schemas-microsoft-com:vml" Requires="v">
                <p:oleObj name="Equation" r:id="rId14" imgW="2108160" imgH="393480" progId="Equation.DSMT4">
                  <p:embed/>
                </p:oleObj>
              </mc:Choice>
              <mc:Fallback>
                <p:oleObj name="Equation" r:id="rId14" imgW="2108160" imgH="393480" progId="Equation.DSMT4">
                  <p:embed/>
                  <p:pic>
                    <p:nvPicPr>
                      <p:cNvPr id="6" name="Object 5"/>
                      <p:cNvPicPr/>
                      <p:nvPr/>
                    </p:nvPicPr>
                    <p:blipFill>
                      <a:blip r:embed="rId15"/>
                      <a:stretch>
                        <a:fillRect/>
                      </a:stretch>
                    </p:blipFill>
                    <p:spPr>
                      <a:xfrm>
                        <a:off x="498475" y="2961293"/>
                        <a:ext cx="2294072" cy="42841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87313445"/>
              </p:ext>
            </p:extLst>
          </p:nvPr>
        </p:nvGraphicFramePr>
        <p:xfrm>
          <a:off x="498475" y="3630861"/>
          <a:ext cx="2556648" cy="843003"/>
        </p:xfrm>
        <a:graphic>
          <a:graphicData uri="http://schemas.openxmlformats.org/presentationml/2006/ole">
            <mc:AlternateContent xmlns:mc="http://schemas.openxmlformats.org/markup-compatibility/2006">
              <mc:Choice xmlns:v="urn:schemas-microsoft-com:vml" Requires="v">
                <p:oleObj name="Equation" r:id="rId16" imgW="2349360" imgH="774360" progId="Equation.DSMT4">
                  <p:embed/>
                </p:oleObj>
              </mc:Choice>
              <mc:Fallback>
                <p:oleObj name="Equation" r:id="rId16" imgW="2349360" imgH="774360" progId="Equation.DSMT4">
                  <p:embed/>
                  <p:pic>
                    <p:nvPicPr>
                      <p:cNvPr id="7" name="Object 6"/>
                      <p:cNvPicPr/>
                      <p:nvPr/>
                    </p:nvPicPr>
                    <p:blipFill>
                      <a:blip r:embed="rId17"/>
                      <a:stretch>
                        <a:fillRect/>
                      </a:stretch>
                    </p:blipFill>
                    <p:spPr>
                      <a:xfrm>
                        <a:off x="498475" y="3630861"/>
                        <a:ext cx="2556648" cy="84300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38133273"/>
              </p:ext>
            </p:extLst>
          </p:nvPr>
        </p:nvGraphicFramePr>
        <p:xfrm>
          <a:off x="460375" y="4456360"/>
          <a:ext cx="2598108" cy="843003"/>
        </p:xfrm>
        <a:graphic>
          <a:graphicData uri="http://schemas.openxmlformats.org/presentationml/2006/ole">
            <mc:AlternateContent xmlns:mc="http://schemas.openxmlformats.org/markup-compatibility/2006">
              <mc:Choice xmlns:v="urn:schemas-microsoft-com:vml" Requires="v">
                <p:oleObj name="Equation" r:id="rId18" imgW="2387520" imgH="774360" progId="Equation.DSMT4">
                  <p:embed/>
                </p:oleObj>
              </mc:Choice>
              <mc:Fallback>
                <p:oleObj name="Equation" r:id="rId18" imgW="2387520" imgH="774360" progId="Equation.DSMT4">
                  <p:embed/>
                  <p:pic>
                    <p:nvPicPr>
                      <p:cNvPr id="8" name="Object 7"/>
                      <p:cNvPicPr/>
                      <p:nvPr/>
                    </p:nvPicPr>
                    <p:blipFill>
                      <a:blip r:embed="rId19"/>
                      <a:stretch>
                        <a:fillRect/>
                      </a:stretch>
                    </p:blipFill>
                    <p:spPr>
                      <a:xfrm>
                        <a:off x="460375" y="4456360"/>
                        <a:ext cx="2598108" cy="843003"/>
                      </a:xfrm>
                      <a:prstGeom prst="rect">
                        <a:avLst/>
                      </a:prstGeom>
                    </p:spPr>
                  </p:pic>
                </p:oleObj>
              </mc:Fallback>
            </mc:AlternateContent>
          </a:graphicData>
        </a:graphic>
      </p:graphicFrame>
      <p:sp>
        <p:nvSpPr>
          <p:cNvPr id="2" name="TextBox 1"/>
          <p:cNvSpPr txBox="1"/>
          <p:nvPr/>
        </p:nvSpPr>
        <p:spPr>
          <a:xfrm>
            <a:off x="7038975" y="2380488"/>
            <a:ext cx="4113627" cy="523220"/>
          </a:xfrm>
          <a:prstGeom prst="rect">
            <a:avLst/>
          </a:prstGeom>
          <a:noFill/>
        </p:spPr>
        <p:txBody>
          <a:bodyPr wrap="none" rtlCol="0">
            <a:spAutoFit/>
          </a:bodyPr>
          <a:lstStyle/>
          <a:p>
            <a:pPr algn="l"/>
            <a:r>
              <a:rPr lang="vi-VN" sz="2800" dirty="0">
                <a:latin typeface="+mj-lt"/>
              </a:rPr>
              <a:t>Phương trình trùng phương</a:t>
            </a:r>
          </a:p>
        </p:txBody>
      </p:sp>
      <p:sp>
        <p:nvSpPr>
          <p:cNvPr id="24" name="TextBox 23"/>
          <p:cNvSpPr txBox="1"/>
          <p:nvPr/>
        </p:nvSpPr>
        <p:spPr>
          <a:xfrm>
            <a:off x="7284509" y="4961744"/>
            <a:ext cx="2701381" cy="523220"/>
          </a:xfrm>
          <a:prstGeom prst="rect">
            <a:avLst/>
          </a:prstGeom>
          <a:noFill/>
        </p:spPr>
        <p:txBody>
          <a:bodyPr wrap="none" rtlCol="0">
            <a:spAutoFit/>
          </a:bodyPr>
          <a:lstStyle/>
          <a:p>
            <a:pPr algn="l"/>
            <a:r>
              <a:rPr lang="vi-VN" sz="2800" dirty="0">
                <a:latin typeface="+mj-lt"/>
              </a:rPr>
              <a:t>Phương trình tích</a:t>
            </a:r>
          </a:p>
        </p:txBody>
      </p:sp>
      <p:sp>
        <p:nvSpPr>
          <p:cNvPr id="25" name="TextBox 24"/>
          <p:cNvSpPr txBox="1"/>
          <p:nvPr/>
        </p:nvSpPr>
        <p:spPr>
          <a:xfrm>
            <a:off x="7108247" y="3894096"/>
            <a:ext cx="4269117" cy="523220"/>
          </a:xfrm>
          <a:prstGeom prst="rect">
            <a:avLst/>
          </a:prstGeom>
          <a:noFill/>
        </p:spPr>
        <p:txBody>
          <a:bodyPr wrap="none" rtlCol="0">
            <a:spAutoFit/>
          </a:bodyPr>
          <a:lstStyle/>
          <a:p>
            <a:pPr algn="l"/>
            <a:r>
              <a:rPr lang="vi-VN" sz="2800" dirty="0">
                <a:latin typeface="+mj-lt"/>
              </a:rPr>
              <a:t>Phương trình chứa ẩn ở mẫu</a:t>
            </a:r>
          </a:p>
        </p:txBody>
      </p:sp>
    </p:spTree>
    <p:extLst>
      <p:ext uri="{BB962C8B-B14F-4D97-AF65-F5344CB8AC3E}">
        <p14:creationId xmlns:p14="http://schemas.microsoft.com/office/powerpoint/2010/main" val="344165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Effect transition="in" filter="diamond(in)">
                                      <p:cBhvr>
                                        <p:cTn id="7" dur="2000"/>
                                        <p:tgtEl>
                                          <p:spTgt spid="617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168"/>
                                        </p:tgtEl>
                                        <p:attrNameLst>
                                          <p:attrName>style.visibility</p:attrName>
                                        </p:attrNameLst>
                                      </p:cBhvr>
                                      <p:to>
                                        <p:strVal val="visible"/>
                                      </p:to>
                                    </p:set>
                                    <p:animEffect transition="in" filter="diamond(in)">
                                      <p:cBhvr>
                                        <p:cTn id="10" dur="2000"/>
                                        <p:tgtEl>
                                          <p:spTgt spid="61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166"/>
                                        </p:tgtEl>
                                        <p:attrNameLst>
                                          <p:attrName>style.visibility</p:attrName>
                                        </p:attrNameLst>
                                      </p:cBhvr>
                                      <p:to>
                                        <p:strVal val="visible"/>
                                      </p:to>
                                    </p:set>
                                    <p:animEffect transition="in" filter="diamond(in)">
                                      <p:cBhvr>
                                        <p:cTn id="15" dur="2000"/>
                                        <p:tgtEl>
                                          <p:spTgt spid="616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6172"/>
                                        </p:tgtEl>
                                        <p:attrNameLst>
                                          <p:attrName>style.visibility</p:attrName>
                                        </p:attrNameLst>
                                      </p:cBhvr>
                                      <p:to>
                                        <p:strVal val="visible"/>
                                      </p:to>
                                    </p:set>
                                    <p:animEffect transition="in" filter="diamond(in)">
                                      <p:cBhvr>
                                        <p:cTn id="20" dur="2000"/>
                                        <p:tgtEl>
                                          <p:spTgt spid="617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177"/>
                                        </p:tgtEl>
                                        <p:attrNameLst>
                                          <p:attrName>style.visibility</p:attrName>
                                        </p:attrNameLst>
                                      </p:cBhvr>
                                      <p:to>
                                        <p:strVal val="visible"/>
                                      </p:to>
                                    </p:set>
                                    <p:animEffect transition="in" filter="diamond(in)">
                                      <p:cBhvr>
                                        <p:cTn id="25" dur="2000"/>
                                        <p:tgtEl>
                                          <p:spTgt spid="6177"/>
                                        </p:tgtEl>
                                      </p:cBhvr>
                                    </p:animEffect>
                                  </p:childTnLst>
                                </p:cTn>
                              </p:par>
                              <p:par>
                                <p:cTn id="26" presetID="14" presetClass="exit" presetSubtype="10" fill="hold" nodeType="withEffect">
                                  <p:stCondLst>
                                    <p:cond delay="0"/>
                                  </p:stCondLst>
                                  <p:childTnLst>
                                    <p:animEffect transition="out" filter="randombar(horizontal)">
                                      <p:cBhvr>
                                        <p:cTn id="27" dur="500"/>
                                        <p:tgtEl>
                                          <p:spTgt spid="6171"/>
                                        </p:tgtEl>
                                      </p:cBhvr>
                                    </p:animEffect>
                                    <p:set>
                                      <p:cBhvr>
                                        <p:cTn id="28" dur="1" fill="hold">
                                          <p:stCondLst>
                                            <p:cond delay="499"/>
                                          </p:stCondLst>
                                        </p:cTn>
                                        <p:tgtEl>
                                          <p:spTgt spid="6171"/>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6168"/>
                                        </p:tgtEl>
                                      </p:cBhvr>
                                    </p:animEffect>
                                    <p:set>
                                      <p:cBhvr>
                                        <p:cTn id="31" dur="1" fill="hold">
                                          <p:stCondLst>
                                            <p:cond delay="499"/>
                                          </p:stCondLst>
                                        </p:cTn>
                                        <p:tgtEl>
                                          <p:spTgt spid="6168"/>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6155"/>
                                        </p:tgtEl>
                                      </p:cBhvr>
                                    </p:animEffect>
                                    <p:set>
                                      <p:cBhvr>
                                        <p:cTn id="34" dur="1" fill="hold">
                                          <p:stCondLst>
                                            <p:cond delay="499"/>
                                          </p:stCondLst>
                                        </p:cTn>
                                        <p:tgtEl>
                                          <p:spTgt spid="6155"/>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6173"/>
                                        </p:tgtEl>
                                      </p:cBhvr>
                                    </p:animEffect>
                                    <p:set>
                                      <p:cBhvr>
                                        <p:cTn id="37" dur="1" fill="hold">
                                          <p:stCondLst>
                                            <p:cond delay="499"/>
                                          </p:stCondLst>
                                        </p:cTn>
                                        <p:tgtEl>
                                          <p:spTgt spid="6173"/>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4" presetClass="exit" presetSubtype="10" fill="hold" nodeType="with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6153"/>
                                        </p:tgtEl>
                                      </p:cBhvr>
                                    </p:animEffect>
                                    <p:set>
                                      <p:cBhvr>
                                        <p:cTn id="49" dur="1" fill="hold">
                                          <p:stCondLst>
                                            <p:cond delay="499"/>
                                          </p:stCondLst>
                                        </p:cTn>
                                        <p:tgtEl>
                                          <p:spTgt spid="6153"/>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4" presetClass="exit" presetSubtype="10" fill="hold" nodeType="withEffect">
                                  <p:stCondLst>
                                    <p:cond delay="0"/>
                                  </p:stCondLst>
                                  <p:childTnLst>
                                    <p:animEffect transition="out" filter="randombar(horizontal)">
                                      <p:cBhvr>
                                        <p:cTn id="54" dur="500"/>
                                        <p:tgtEl>
                                          <p:spTgt spid="6165"/>
                                        </p:tgtEl>
                                      </p:cBhvr>
                                    </p:animEffect>
                                    <p:set>
                                      <p:cBhvr>
                                        <p:cTn id="55" dur="1" fill="hold">
                                          <p:stCondLst>
                                            <p:cond delay="499"/>
                                          </p:stCondLst>
                                        </p:cTn>
                                        <p:tgtEl>
                                          <p:spTgt spid="616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nodeType="clickEffect">
                                  <p:stCondLst>
                                    <p:cond delay="0"/>
                                  </p:stCondLst>
                                  <p:childTnLst>
                                    <p:set>
                                      <p:cBhvr>
                                        <p:cTn id="64" dur="1" fill="hold">
                                          <p:stCondLst>
                                            <p:cond delay="0"/>
                                          </p:stCondLst>
                                        </p:cTn>
                                        <p:tgtEl>
                                          <p:spTgt spid="6175"/>
                                        </p:tgtEl>
                                        <p:attrNameLst>
                                          <p:attrName>style.visibility</p:attrName>
                                        </p:attrNameLst>
                                      </p:cBhvr>
                                      <p:to>
                                        <p:strVal val="visible"/>
                                      </p:to>
                                    </p:set>
                                    <p:animEffect transition="in" filter="diamond(in)">
                                      <p:cBhvr>
                                        <p:cTn id="65" dur="2000"/>
                                        <p:tgtEl>
                                          <p:spTgt spid="617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6178"/>
                                        </p:tgtEl>
                                        <p:attrNameLst>
                                          <p:attrName>style.visibility</p:attrName>
                                        </p:attrNameLst>
                                      </p:cBhvr>
                                      <p:to>
                                        <p:strVal val="visible"/>
                                      </p:to>
                                    </p:set>
                                    <p:animEffect transition="in" filter="diamond(in)">
                                      <p:cBhvr>
                                        <p:cTn id="73" dur="2000"/>
                                        <p:tgtEl>
                                          <p:spTgt spid="6178"/>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6176"/>
                                        </p:tgtEl>
                                        <p:attrNameLst>
                                          <p:attrName>style.visibility</p:attrName>
                                        </p:attrNameLst>
                                      </p:cBhvr>
                                      <p:to>
                                        <p:strVal val="visible"/>
                                      </p:to>
                                    </p:set>
                                    <p:animEffect transition="in" filter="diamond(in)">
                                      <p:cBhvr>
                                        <p:cTn id="78" dur="2000"/>
                                        <p:tgtEl>
                                          <p:spTgt spid="617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8" presetClass="entr" presetSubtype="16" fill="hold" grpId="0" nodeType="withEffect">
                                  <p:stCondLst>
                                    <p:cond delay="0"/>
                                  </p:stCondLst>
                                  <p:childTnLst>
                                    <p:set>
                                      <p:cBhvr>
                                        <p:cTn id="85" dur="1" fill="hold">
                                          <p:stCondLst>
                                            <p:cond delay="0"/>
                                          </p:stCondLst>
                                        </p:cTn>
                                        <p:tgtEl>
                                          <p:spTgt spid="6179"/>
                                        </p:tgtEl>
                                        <p:attrNameLst>
                                          <p:attrName>style.visibility</p:attrName>
                                        </p:attrNameLst>
                                      </p:cBhvr>
                                      <p:to>
                                        <p:strVal val="visible"/>
                                      </p:to>
                                    </p:set>
                                    <p:animEffect transition="in" filter="diamond(in)">
                                      <p:cBhvr>
                                        <p:cTn id="86" dur="20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5" grpId="0"/>
      <p:bldP spid="6166" grpId="0" animBg="1"/>
      <p:bldP spid="6168" grpId="0" animBg="1"/>
      <p:bldP spid="6168" grpId="1" animBg="1"/>
      <p:bldP spid="6172" grpId="0"/>
      <p:bldP spid="6173" grpId="0"/>
      <p:bldP spid="6176" grpId="0"/>
      <p:bldP spid="6177" grpId="0"/>
      <p:bldP spid="6178" grpId="0"/>
      <p:bldP spid="6179" grpId="0"/>
      <p:bldP spid="2"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24" y="115917"/>
            <a:ext cx="11364911" cy="6458851"/>
          </a:xfrm>
          <a:prstGeom prst="rect">
            <a:avLst/>
          </a:prstGeom>
        </p:spPr>
      </p:pic>
      <p:sp>
        <p:nvSpPr>
          <p:cNvPr id="13" name="Rectangle 12">
            <a:extLst>
              <a:ext uri="{FF2B5EF4-FFF2-40B4-BE49-F238E27FC236}">
                <a16:creationId xmlns:a16="http://schemas.microsoft.com/office/drawing/2014/main" id="{C26B3943-7E7C-464A-BA57-EA775846EDC8}"/>
              </a:ext>
            </a:extLst>
          </p:cNvPr>
          <p:cNvSpPr/>
          <p:nvPr/>
        </p:nvSpPr>
        <p:spPr>
          <a:xfrm>
            <a:off x="1148066" y="5309405"/>
            <a:ext cx="10116744" cy="523220"/>
          </a:xfrm>
          <a:prstGeom prst="rect">
            <a:avLst/>
          </a:prstGeom>
        </p:spPr>
        <p:txBody>
          <a:bodyPr wrap="none">
            <a:spAutoFit/>
          </a:bodyPr>
          <a:lstStyle/>
          <a:p>
            <a:r>
              <a:rPr lang="en-US" sz="2800" b="1" i="1" u="sng" dirty="0" err="1">
                <a:solidFill>
                  <a:schemeClr val="accent5">
                    <a:lumMod val="50000"/>
                  </a:schemeClr>
                </a:solidFill>
                <a:latin typeface="Times New Roman" panose="02020603050405020304" pitchFamily="18" charset="0"/>
                <a:cs typeface="Times New Roman" panose="02020603050405020304" pitchFamily="18" charset="0"/>
              </a:rPr>
              <a:t>Lưu</a:t>
            </a:r>
            <a:r>
              <a:rPr lang="en-US" sz="2800" b="1" i="1" u="sng" dirty="0">
                <a:solidFill>
                  <a:schemeClr val="accent5">
                    <a:lumMod val="50000"/>
                  </a:schemeClr>
                </a:solidFill>
                <a:latin typeface="Times New Roman" panose="02020603050405020304" pitchFamily="18" charset="0"/>
                <a:cs typeface="Times New Roman" panose="02020603050405020304" pitchFamily="18" charset="0"/>
              </a:rPr>
              <a:t> ý:</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từng</a:t>
            </a:r>
            <a:r>
              <a:rPr lang="en-US" sz="2800" b="1" dirty="0">
                <a:latin typeface="Times New Roman" panose="02020603050405020304" pitchFamily="18" charset="0"/>
                <a:cs typeface="Times New Roman" panose="02020603050405020304" pitchFamily="18" charset="0"/>
              </a:rPr>
              <a:t> slide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0B29CC2-EC32-4224-B058-65D73A69FF76}"/>
              </a:ext>
            </a:extLst>
          </p:cNvPr>
          <p:cNvPicPr>
            <a:picLocks noChangeAspect="1"/>
          </p:cNvPicPr>
          <p:nvPr/>
        </p:nvPicPr>
        <p:blipFill>
          <a:blip r:embed="rId3"/>
          <a:stretch>
            <a:fillRect/>
          </a:stretch>
        </p:blipFill>
        <p:spPr>
          <a:xfrm>
            <a:off x="1091608" y="487116"/>
            <a:ext cx="10065489" cy="5835707"/>
          </a:xfrm>
          <a:prstGeom prst="rect">
            <a:avLst/>
          </a:prstGeom>
        </p:spPr>
      </p:pic>
    </p:spTree>
    <p:extLst>
      <p:ext uri="{BB962C8B-B14F-4D97-AF65-F5344CB8AC3E}">
        <p14:creationId xmlns:p14="http://schemas.microsoft.com/office/powerpoint/2010/main" val="17252849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WordArt 6"/>
          <p:cNvSpPr>
            <a:spLocks noChangeArrowheads="1" noChangeShapeType="1" noTextEdit="1"/>
          </p:cNvSpPr>
          <p:nvPr/>
        </p:nvSpPr>
        <p:spPr bwMode="auto">
          <a:xfrm>
            <a:off x="1930400" y="214314"/>
            <a:ext cx="9937751" cy="466725"/>
          </a:xfrm>
          <a:prstGeom prst="rect">
            <a:avLst/>
          </a:prstGeom>
        </p:spPr>
        <p:txBody>
          <a:bodyPr wrap="none" fromWordArt="1">
            <a:prstTxWarp prst="textPlain">
              <a:avLst>
                <a:gd name="adj" fmla="val 50000"/>
              </a:avLst>
            </a:prstTxWarp>
          </a:bodyPr>
          <a:lstStyle/>
          <a:p>
            <a:pPr algn="ctr"/>
            <a:r>
              <a:rPr lang="vi-VN" sz="2400" kern="1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a:cs typeface="Times New Roman"/>
              </a:rPr>
              <a:t>§7. PHƯƠNG TRÌNH QUY VỀ PHƯƠNG TRÌNH BẬC HAI</a:t>
            </a:r>
            <a:endParaRPr lang="en-US" sz="2400" kern="1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a:cs typeface="Times New Roman"/>
            </a:endParaRPr>
          </a:p>
        </p:txBody>
      </p:sp>
      <mc:AlternateContent xmlns:mc="http://schemas.openxmlformats.org/markup-compatibility/2006" xmlns:a14="http://schemas.microsoft.com/office/drawing/2010/main">
        <mc:Choice Requires="a14">
          <p:sp>
            <p:nvSpPr>
              <p:cNvPr id="3090" name="Text Box 18"/>
              <p:cNvSpPr txBox="1">
                <a:spLocks noChangeArrowheads="1"/>
              </p:cNvSpPr>
              <p:nvPr/>
            </p:nvSpPr>
            <p:spPr bwMode="auto">
              <a:xfrm>
                <a:off x="633231" y="2051121"/>
                <a:ext cx="3454400" cy="4572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0000CC"/>
                          </a:solidFill>
                          <a:latin typeface="Cambria Math" panose="02040503050406030204" pitchFamily="18" charset="0"/>
                        </a:rPr>
                        <m:t> </m:t>
                      </m:r>
                      <m:r>
                        <a:rPr lang="en-US" sz="2400" b="0" i="1" dirty="0" smtClean="0">
                          <a:solidFill>
                            <a:schemeClr val="tx1"/>
                          </a:solidFill>
                          <a:latin typeface="Cambria Math" panose="02040503050406030204" pitchFamily="18" charset="0"/>
                        </a:rPr>
                        <m:t>𝑡</m:t>
                      </m:r>
                      <m:r>
                        <a:rPr lang="en-US" sz="2400" b="0" i="1" baseline="30000" dirty="0">
                          <a:solidFill>
                            <a:schemeClr val="tx1"/>
                          </a:solidFill>
                          <a:latin typeface="Cambria Math" panose="02040503050406030204" pitchFamily="18" charset="0"/>
                        </a:rPr>
                        <m:t>2</m:t>
                      </m:r>
                      <m:r>
                        <a:rPr lang="en-US" sz="2400" b="0" i="1" dirty="0">
                          <a:solidFill>
                            <a:schemeClr val="tx1"/>
                          </a:solidFill>
                          <a:latin typeface="Cambria Math" panose="02040503050406030204" pitchFamily="18" charset="0"/>
                        </a:rPr>
                        <m:t> – 13</m:t>
                      </m:r>
                      <m:r>
                        <a:rPr lang="en-US" sz="2400" b="0" i="1" dirty="0">
                          <a:solidFill>
                            <a:schemeClr val="tx1"/>
                          </a:solidFill>
                          <a:latin typeface="Cambria Math" panose="02040503050406030204" pitchFamily="18" charset="0"/>
                        </a:rPr>
                        <m:t>𝑡</m:t>
                      </m:r>
                      <m:r>
                        <a:rPr lang="en-US" sz="2400" b="0" i="1" dirty="0">
                          <a:solidFill>
                            <a:schemeClr val="tx1"/>
                          </a:solidFill>
                          <a:latin typeface="Cambria Math" panose="02040503050406030204" pitchFamily="18" charset="0"/>
                        </a:rPr>
                        <m:t> +36 = 0</m:t>
                      </m:r>
                    </m:oMath>
                  </m:oMathPara>
                </a14:m>
                <a:endParaRPr lang="en-US" sz="2400" dirty="0">
                  <a:solidFill>
                    <a:schemeClr val="tx1"/>
                  </a:solidFill>
                  <a:latin typeface="Times New Roman" pitchFamily="18" charset="0"/>
                </a:endParaRPr>
              </a:p>
            </p:txBody>
          </p:sp>
        </mc:Choice>
        <mc:Fallback xmlns="">
          <p:sp>
            <p:nvSpPr>
              <p:cNvPr id="3090" name="Text Box 18"/>
              <p:cNvSpPr txBox="1">
                <a:spLocks noRot="1" noChangeAspect="1" noMove="1" noResize="1" noEditPoints="1" noAdjustHandles="1" noChangeArrowheads="1" noChangeShapeType="1" noTextEdit="1"/>
              </p:cNvSpPr>
              <p:nvPr/>
            </p:nvSpPr>
            <p:spPr bwMode="auto">
              <a:xfrm>
                <a:off x="633231" y="2051121"/>
                <a:ext cx="3454400" cy="45720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097" name="Line 25"/>
          <p:cNvSpPr>
            <a:spLocks noChangeShapeType="1"/>
          </p:cNvSpPr>
          <p:nvPr/>
        </p:nvSpPr>
        <p:spPr bwMode="auto">
          <a:xfrm>
            <a:off x="3756665" y="2318201"/>
            <a:ext cx="3556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mc:AlternateContent xmlns:mc="http://schemas.openxmlformats.org/markup-compatibility/2006" xmlns:a14="http://schemas.microsoft.com/office/drawing/2010/main">
        <mc:Choice Requires="a14">
          <p:sp>
            <p:nvSpPr>
              <p:cNvPr id="3098" name="Text Box 26"/>
              <p:cNvSpPr txBox="1">
                <a:spLocks noChangeArrowheads="1"/>
              </p:cNvSpPr>
              <p:nvPr/>
            </p:nvSpPr>
            <p:spPr bwMode="auto">
              <a:xfrm>
                <a:off x="7440431" y="1994305"/>
                <a:ext cx="3501967"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FF0000"/>
                          </a:solidFill>
                          <a:latin typeface="Cambria Math" panose="02040503050406030204" pitchFamily="18" charset="0"/>
                        </a:rPr>
                        <m:t>𝑥</m:t>
                      </m:r>
                      <m:r>
                        <a:rPr lang="en-US" sz="2400" b="0" i="1" baseline="30000" dirty="0">
                          <a:solidFill>
                            <a:srgbClr val="FF0000"/>
                          </a:solidFill>
                          <a:latin typeface="Cambria Math" panose="02040503050406030204" pitchFamily="18" charset="0"/>
                        </a:rPr>
                        <m:t>4</m:t>
                      </m:r>
                      <m:r>
                        <a:rPr lang="en-US" sz="2400" b="0" i="1" dirty="0">
                          <a:solidFill>
                            <a:srgbClr val="FF0000"/>
                          </a:solidFill>
                          <a:latin typeface="Cambria Math" panose="02040503050406030204" pitchFamily="18" charset="0"/>
                        </a:rPr>
                        <m:t> – 13</m:t>
                      </m:r>
                      <m:r>
                        <a:rPr lang="en-US" sz="2400" b="0" i="1" dirty="0">
                          <a:solidFill>
                            <a:srgbClr val="FF0000"/>
                          </a:solidFill>
                          <a:latin typeface="Cambria Math" panose="02040503050406030204" pitchFamily="18" charset="0"/>
                        </a:rPr>
                        <m:t>𝑥</m:t>
                      </m:r>
                      <m:r>
                        <a:rPr lang="en-US" sz="2400" b="0" i="1" baseline="30000" dirty="0">
                          <a:solidFill>
                            <a:srgbClr val="FF0000"/>
                          </a:solidFill>
                          <a:latin typeface="Cambria Math" panose="02040503050406030204" pitchFamily="18" charset="0"/>
                        </a:rPr>
                        <m:t>2</m:t>
                      </m:r>
                      <m:r>
                        <a:rPr lang="en-US" sz="2400" b="0" i="1" dirty="0">
                          <a:solidFill>
                            <a:srgbClr val="FF0000"/>
                          </a:solidFill>
                          <a:latin typeface="Cambria Math" panose="02040503050406030204" pitchFamily="18" charset="0"/>
                        </a:rPr>
                        <m:t> +36 = 0</m:t>
                      </m:r>
                      <m:r>
                        <a:rPr lang="en-US" sz="2400" b="0" i="1" dirty="0" smtClean="0">
                          <a:solidFill>
                            <a:srgbClr val="FF0000"/>
                          </a:solidFill>
                          <a:latin typeface="Cambria Math" panose="02040503050406030204" pitchFamily="18" charset="0"/>
                        </a:rPr>
                        <m:t> (1)</m:t>
                      </m:r>
                    </m:oMath>
                  </m:oMathPara>
                </a14:m>
                <a:endParaRPr lang="en-US" sz="2400" dirty="0">
                  <a:solidFill>
                    <a:srgbClr val="FF0000"/>
                  </a:solidFill>
                  <a:latin typeface="Times New Roman" pitchFamily="18" charset="0"/>
                </a:endParaRPr>
              </a:p>
            </p:txBody>
          </p:sp>
        </mc:Choice>
        <mc:Fallback xmlns="">
          <p:sp>
            <p:nvSpPr>
              <p:cNvPr id="3098" name="Text Box 26"/>
              <p:cNvSpPr txBox="1">
                <a:spLocks noRot="1" noChangeAspect="1" noMove="1" noResize="1" noEditPoints="1" noAdjustHandles="1" noChangeArrowheads="1" noChangeShapeType="1" noTextEdit="1"/>
              </p:cNvSpPr>
              <p:nvPr/>
            </p:nvSpPr>
            <p:spPr bwMode="auto">
              <a:xfrm>
                <a:off x="7440431" y="1994305"/>
                <a:ext cx="3501967" cy="461665"/>
              </a:xfrm>
              <a:prstGeom prst="rect">
                <a:avLst/>
              </a:prstGeom>
              <a:blipFill>
                <a:blip r:embed="rId4"/>
                <a:stretch>
                  <a:fillRect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3101" name="WordArt 29"/>
          <p:cNvSpPr>
            <a:spLocks noChangeArrowheads="1" noChangeShapeType="1" noTextEdit="1"/>
          </p:cNvSpPr>
          <p:nvPr/>
        </p:nvSpPr>
        <p:spPr bwMode="auto">
          <a:xfrm>
            <a:off x="2976494" y="1712469"/>
            <a:ext cx="711200" cy="228600"/>
          </a:xfrm>
          <a:prstGeom prst="rect">
            <a:avLst/>
          </a:prstGeom>
        </p:spPr>
        <p:txBody>
          <a:bodyPr wrap="none" fromWordArt="1">
            <a:prstTxWarp prst="textPlain">
              <a:avLst>
                <a:gd name="adj" fmla="val 50000"/>
              </a:avLst>
            </a:prstTxWarp>
          </a:bodyPr>
          <a:lstStyle/>
          <a:p>
            <a:pPr algn="ctr"/>
            <a:r>
              <a:rPr lang="en-US" sz="2400" kern="10" dirty="0" err="1">
                <a:ln w="9525">
                  <a:solidFill>
                    <a:srgbClr val="FF000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Giải</a:t>
            </a:r>
            <a:endParaRPr lang="en-US" sz="2400" kern="10" dirty="0">
              <a:ln w="9525">
                <a:solidFill>
                  <a:srgbClr val="FF0000"/>
                </a:solidFill>
                <a:round/>
                <a:headEnd/>
                <a:tailEnd/>
              </a:ln>
              <a:solidFill>
                <a:srgbClr val="FF0000"/>
              </a:solidFill>
              <a:effectLst>
                <a:outerShdw dist="35921" dir="2700000" algn="ctr" rotWithShape="0">
                  <a:srgbClr val="C0C0C0">
                    <a:alpha val="80000"/>
                  </a:srgbClr>
                </a:outerShdw>
              </a:effectLst>
              <a:latin typeface="Times New Roman"/>
              <a:cs typeface="Times New Roman"/>
            </a:endParaRPr>
          </a:p>
        </p:txBody>
      </p:sp>
      <p:sp>
        <p:nvSpPr>
          <p:cNvPr id="3104" name="Line 32"/>
          <p:cNvSpPr>
            <a:spLocks noChangeShapeType="1"/>
          </p:cNvSpPr>
          <p:nvPr/>
        </p:nvSpPr>
        <p:spPr bwMode="auto">
          <a:xfrm flipH="1">
            <a:off x="3756665" y="2318201"/>
            <a:ext cx="3536949" cy="4763"/>
          </a:xfrm>
          <a:prstGeom prst="line">
            <a:avLst/>
          </a:prstGeom>
          <a:noFill/>
          <a:ln w="571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05" name="WordArt 33"/>
          <p:cNvSpPr>
            <a:spLocks noChangeArrowheads="1" noChangeShapeType="1" noTextEdit="1"/>
          </p:cNvSpPr>
          <p:nvPr/>
        </p:nvSpPr>
        <p:spPr bwMode="auto">
          <a:xfrm>
            <a:off x="304800" y="228600"/>
            <a:ext cx="1320800" cy="381000"/>
          </a:xfrm>
          <a:prstGeom prst="rect">
            <a:avLst/>
          </a:prstGeom>
        </p:spPr>
        <p:txBody>
          <a:bodyPr wrap="none" fromWordArt="1">
            <a:prstTxWarp prst="textPlain">
              <a:avLst>
                <a:gd name="adj" fmla="val 50000"/>
              </a:avLst>
            </a:prstTxWarp>
          </a:bodyPr>
          <a:lstStyle/>
          <a:p>
            <a:pPr algn="ctr"/>
            <a:r>
              <a:rPr lang="en-US" sz="2400" kern="10" dirty="0" err="1">
                <a:ln w="9525">
                  <a:solidFill>
                    <a:srgbClr val="80008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Tiết</a:t>
            </a:r>
            <a:r>
              <a:rPr lang="en-US" sz="2400" kern="10" dirty="0">
                <a:ln w="9525">
                  <a:solidFill>
                    <a:srgbClr val="80008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 60</a:t>
            </a:r>
          </a:p>
        </p:txBody>
      </p:sp>
      <mc:AlternateContent xmlns:mc="http://schemas.openxmlformats.org/markup-compatibility/2006" xmlns:a14="http://schemas.microsoft.com/office/drawing/2010/main">
        <mc:Choice Requires="a14">
          <p:sp>
            <p:nvSpPr>
              <p:cNvPr id="3106" name="Text Box 34"/>
              <p:cNvSpPr txBox="1">
                <a:spLocks noChangeArrowheads="1"/>
              </p:cNvSpPr>
              <p:nvPr/>
            </p:nvSpPr>
            <p:spPr bwMode="auto">
              <a:xfrm>
                <a:off x="6896100" y="2463356"/>
                <a:ext cx="4267200" cy="4572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𝑎</m:t>
                      </m:r>
                      <m:r>
                        <a:rPr lang="en-US" sz="2400" b="0" i="1" dirty="0" smtClean="0">
                          <a:solidFill>
                            <a:srgbClr val="FF0000"/>
                          </a:solidFill>
                          <a:latin typeface="Cambria Math" panose="02040503050406030204" pitchFamily="18" charset="0"/>
                        </a:rPr>
                        <m:t> = 1; </m:t>
                      </m:r>
                      <m:r>
                        <a:rPr lang="en-US" sz="2400" b="0" i="1" dirty="0" smtClean="0">
                          <a:solidFill>
                            <a:srgbClr val="FF0000"/>
                          </a:solidFill>
                          <a:latin typeface="Cambria Math" panose="02040503050406030204" pitchFamily="18" charset="0"/>
                        </a:rPr>
                        <m:t>𝑏</m:t>
                      </m:r>
                      <m:r>
                        <a:rPr lang="en-US" sz="2400" b="0" i="1" dirty="0" smtClean="0">
                          <a:solidFill>
                            <a:srgbClr val="FF0000"/>
                          </a:solidFill>
                          <a:latin typeface="Cambria Math" panose="02040503050406030204" pitchFamily="18" charset="0"/>
                        </a:rPr>
                        <m:t> = −13; </m:t>
                      </m:r>
                      <m:r>
                        <a:rPr lang="en-US" sz="2400" b="0" i="1" dirty="0" smtClean="0">
                          <a:solidFill>
                            <a:srgbClr val="FF0000"/>
                          </a:solidFill>
                          <a:latin typeface="Cambria Math" panose="02040503050406030204" pitchFamily="18" charset="0"/>
                        </a:rPr>
                        <m:t>𝑐</m:t>
                      </m:r>
                      <m:r>
                        <a:rPr lang="en-US" sz="2400" b="0" i="1" dirty="0" smtClean="0">
                          <a:solidFill>
                            <a:srgbClr val="FF0000"/>
                          </a:solidFill>
                          <a:latin typeface="Cambria Math" panose="02040503050406030204" pitchFamily="18" charset="0"/>
                        </a:rPr>
                        <m:t> = 36)</m:t>
                      </m:r>
                    </m:oMath>
                  </m:oMathPara>
                </a14:m>
                <a:endParaRPr lang="en-US" sz="2400" dirty="0">
                  <a:solidFill>
                    <a:srgbClr val="FF0000"/>
                  </a:solidFill>
                  <a:latin typeface="Times New Roman" pitchFamily="18" charset="0"/>
                </a:endParaRPr>
              </a:p>
            </p:txBody>
          </p:sp>
        </mc:Choice>
        <mc:Fallback xmlns="">
          <p:sp>
            <p:nvSpPr>
              <p:cNvPr id="3106" name="Text Box 34"/>
              <p:cNvSpPr txBox="1">
                <a:spLocks noRot="1" noChangeAspect="1" noMove="1" noResize="1" noEditPoints="1" noAdjustHandles="1" noChangeArrowheads="1" noChangeShapeType="1" noTextEdit="1"/>
              </p:cNvSpPr>
              <p:nvPr/>
            </p:nvSpPr>
            <p:spPr bwMode="auto">
              <a:xfrm>
                <a:off x="6896100" y="2463356"/>
                <a:ext cx="4267200" cy="457200"/>
              </a:xfrm>
              <a:prstGeom prst="rect">
                <a:avLst/>
              </a:prstGeom>
              <a:blipFill>
                <a:blip r:embed="rId5"/>
                <a:stretch>
                  <a:fillRect b="-20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3134" name="Object 62"/>
          <p:cNvGraphicFramePr>
            <a:graphicFrameLocks noChangeAspect="1"/>
          </p:cNvGraphicFramePr>
          <p:nvPr>
            <p:extLst>
              <p:ext uri="{D42A27DB-BD31-4B8C-83A1-F6EECF244321}">
                <p14:modId xmlns:p14="http://schemas.microsoft.com/office/powerpoint/2010/main" val="3151822897"/>
              </p:ext>
            </p:extLst>
          </p:nvPr>
        </p:nvGraphicFramePr>
        <p:xfrm>
          <a:off x="1165225" y="5018088"/>
          <a:ext cx="3503613" cy="976312"/>
        </p:xfrm>
        <a:graphic>
          <a:graphicData uri="http://schemas.openxmlformats.org/presentationml/2006/ole">
            <mc:AlternateContent xmlns:mc="http://schemas.openxmlformats.org/markup-compatibility/2006">
              <mc:Choice xmlns:v="urn:schemas-microsoft-com:vml" Requires="v">
                <p:oleObj name="Equation" r:id="rId6" imgW="1587240" imgH="482400" progId="Equation.DSMT4">
                  <p:embed/>
                </p:oleObj>
              </mc:Choice>
              <mc:Fallback>
                <p:oleObj name="Equation" r:id="rId6" imgW="1587240" imgH="482400" progId="Equation.DSMT4">
                  <p:embed/>
                  <p:pic>
                    <p:nvPicPr>
                      <p:cNvPr id="3134" name="Object 62"/>
                      <p:cNvPicPr>
                        <a:picLocks noChangeAspect="1" noChangeArrowheads="1"/>
                      </p:cNvPicPr>
                      <p:nvPr/>
                    </p:nvPicPr>
                    <p:blipFill>
                      <a:blip r:embed="rId7"/>
                      <a:srcRect/>
                      <a:stretch>
                        <a:fillRect/>
                      </a:stretch>
                    </p:blipFill>
                    <p:spPr bwMode="auto">
                      <a:xfrm>
                        <a:off x="1165225" y="5018088"/>
                        <a:ext cx="3503613" cy="976312"/>
                      </a:xfrm>
                      <a:prstGeom prst="rect">
                        <a:avLst/>
                      </a:prstGeom>
                      <a:noFill/>
                      <a:ln>
                        <a:noFill/>
                      </a:ln>
                      <a:effectLst/>
                    </p:spPr>
                  </p:pic>
                </p:oleObj>
              </mc:Fallback>
            </mc:AlternateContent>
          </a:graphicData>
        </a:graphic>
      </p:graphicFrame>
      <p:sp>
        <p:nvSpPr>
          <p:cNvPr id="3177" name="Text Box 105"/>
          <p:cNvSpPr txBox="1">
            <a:spLocks noChangeArrowheads="1"/>
          </p:cNvSpPr>
          <p:nvPr/>
        </p:nvSpPr>
        <p:spPr bwMode="auto">
          <a:xfrm>
            <a:off x="-117959" y="2036579"/>
            <a:ext cx="8455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a:solidFill>
                  <a:srgbClr val="FF0000"/>
                </a:solidFill>
                <a:latin typeface="Times New Roman" pitchFamily="18" charset="0"/>
              </a:rPr>
              <a:t>(B1)</a:t>
            </a:r>
          </a:p>
        </p:txBody>
      </p:sp>
      <p:sp>
        <p:nvSpPr>
          <p:cNvPr id="3178" name="Line 106"/>
          <p:cNvSpPr>
            <a:spLocks noChangeShapeType="1"/>
          </p:cNvSpPr>
          <p:nvPr/>
        </p:nvSpPr>
        <p:spPr bwMode="auto">
          <a:xfrm>
            <a:off x="556992" y="3056192"/>
            <a:ext cx="0" cy="19812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80" name="Text Box 108"/>
          <p:cNvSpPr txBox="1">
            <a:spLocks noChangeArrowheads="1"/>
          </p:cNvSpPr>
          <p:nvPr/>
        </p:nvSpPr>
        <p:spPr bwMode="auto">
          <a:xfrm>
            <a:off x="-142010" y="3730340"/>
            <a:ext cx="81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0000"/>
                </a:solidFill>
                <a:latin typeface="Times New Roman" pitchFamily="18" charset="0"/>
              </a:rPr>
              <a:t>(B2)</a:t>
            </a:r>
          </a:p>
        </p:txBody>
      </p:sp>
      <p:sp>
        <p:nvSpPr>
          <p:cNvPr id="3181" name="Text Box 109"/>
          <p:cNvSpPr txBox="1">
            <a:spLocks noChangeArrowheads="1"/>
          </p:cNvSpPr>
          <p:nvPr/>
        </p:nvSpPr>
        <p:spPr bwMode="auto">
          <a:xfrm>
            <a:off x="-116101" y="5217541"/>
            <a:ext cx="8128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0000"/>
                </a:solidFill>
                <a:latin typeface="Times New Roman" pitchFamily="18" charset="0"/>
              </a:rPr>
              <a:t>(B3)</a:t>
            </a:r>
          </a:p>
        </p:txBody>
      </p:sp>
      <p:sp>
        <p:nvSpPr>
          <p:cNvPr id="3184" name="Text Box 112"/>
          <p:cNvSpPr txBox="1">
            <a:spLocks noChangeArrowheads="1"/>
          </p:cNvSpPr>
          <p:nvPr/>
        </p:nvSpPr>
        <p:spPr bwMode="auto">
          <a:xfrm>
            <a:off x="-140278" y="6225890"/>
            <a:ext cx="8128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0000"/>
                </a:solidFill>
                <a:latin typeface="Times New Roman" pitchFamily="18" charset="0"/>
              </a:rPr>
              <a:t>(B4)</a:t>
            </a:r>
          </a:p>
        </p:txBody>
      </p:sp>
      <p:sp>
        <p:nvSpPr>
          <p:cNvPr id="3185" name="Line 113"/>
          <p:cNvSpPr>
            <a:spLocks noChangeShapeType="1"/>
          </p:cNvSpPr>
          <p:nvPr/>
        </p:nvSpPr>
        <p:spPr bwMode="auto">
          <a:xfrm>
            <a:off x="584893" y="5090984"/>
            <a:ext cx="0" cy="724315"/>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86" name="Line 114"/>
          <p:cNvSpPr>
            <a:spLocks noChangeShapeType="1"/>
          </p:cNvSpPr>
          <p:nvPr/>
        </p:nvSpPr>
        <p:spPr bwMode="auto">
          <a:xfrm>
            <a:off x="551873" y="6143061"/>
            <a:ext cx="0" cy="795338"/>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graphicFrame>
        <p:nvGraphicFramePr>
          <p:cNvPr id="2" name="Object 1"/>
          <p:cNvGraphicFramePr>
            <a:graphicFrameLocks noChangeAspect="1"/>
          </p:cNvGraphicFramePr>
          <p:nvPr>
            <p:extLst>
              <p:ext uri="{D42A27DB-BD31-4B8C-83A1-F6EECF244321}">
                <p14:modId xmlns:p14="http://schemas.microsoft.com/office/powerpoint/2010/main" val="1135105558"/>
              </p:ext>
            </p:extLst>
          </p:nvPr>
        </p:nvGraphicFramePr>
        <p:xfrm>
          <a:off x="258694" y="2728018"/>
          <a:ext cx="3429000" cy="406400"/>
        </p:xfrm>
        <a:graphic>
          <a:graphicData uri="http://schemas.openxmlformats.org/presentationml/2006/ole">
            <mc:AlternateContent xmlns:mc="http://schemas.openxmlformats.org/markup-compatibility/2006">
              <mc:Choice xmlns:v="urn:schemas-microsoft-com:vml" Requires="v">
                <p:oleObj name="Equation" r:id="rId8" imgW="3429000" imgH="406080" progId="Equation.DSMT4">
                  <p:embed/>
                </p:oleObj>
              </mc:Choice>
              <mc:Fallback>
                <p:oleObj name="Equation" r:id="rId8" imgW="3429000" imgH="406080" progId="Equation.DSMT4">
                  <p:embed/>
                  <p:pic>
                    <p:nvPicPr>
                      <p:cNvPr id="2"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694" y="2728018"/>
                        <a:ext cx="3429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41754577"/>
              </p:ext>
            </p:extLst>
          </p:nvPr>
        </p:nvGraphicFramePr>
        <p:xfrm>
          <a:off x="3836919" y="2731193"/>
          <a:ext cx="2108200" cy="393700"/>
        </p:xfrm>
        <a:graphic>
          <a:graphicData uri="http://schemas.openxmlformats.org/presentationml/2006/ole">
            <mc:AlternateContent xmlns:mc="http://schemas.openxmlformats.org/markup-compatibility/2006">
              <mc:Choice xmlns:v="urn:schemas-microsoft-com:vml" Requires="v">
                <p:oleObj name="Equation" r:id="rId10" imgW="2108160" imgH="393480" progId="Equation.DSMT4">
                  <p:embed/>
                </p:oleObj>
              </mc:Choice>
              <mc:Fallback>
                <p:oleObj name="Equation" r:id="rId10" imgW="2108160" imgH="393480" progId="Equation.DSMT4">
                  <p:embed/>
                  <p:pic>
                    <p:nvPicPr>
                      <p:cNvPr id="3"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6919" y="2731193"/>
                        <a:ext cx="21082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787359061"/>
              </p:ext>
            </p:extLst>
          </p:nvPr>
        </p:nvGraphicFramePr>
        <p:xfrm>
          <a:off x="1084263" y="3221038"/>
          <a:ext cx="2565400" cy="1651000"/>
        </p:xfrm>
        <a:graphic>
          <a:graphicData uri="http://schemas.openxmlformats.org/presentationml/2006/ole">
            <mc:AlternateContent xmlns:mc="http://schemas.openxmlformats.org/markup-compatibility/2006">
              <mc:Choice xmlns:v="urn:schemas-microsoft-com:vml" Requires="v">
                <p:oleObj name="Equation" r:id="rId12" imgW="2565360" imgH="1650960" progId="Equation.DSMT4">
                  <p:embed/>
                </p:oleObj>
              </mc:Choice>
              <mc:Fallback>
                <p:oleObj name="Equation" r:id="rId12" imgW="2565360" imgH="1650960" progId="Equation.DSMT4">
                  <p:embed/>
                  <p:pic>
                    <p:nvPicPr>
                      <p:cNvPr id="4" name="Object 3"/>
                      <p:cNvPicPr>
                        <a:picLocks noChangeAspect="1" noChangeArrowheads="1"/>
                      </p:cNvPicPr>
                      <p:nvPr/>
                    </p:nvPicPr>
                    <p:blipFill>
                      <a:blip r:embed="rId13"/>
                      <a:srcRect/>
                      <a:stretch>
                        <a:fillRect/>
                      </a:stretch>
                    </p:blipFill>
                    <p:spPr bwMode="auto">
                      <a:xfrm>
                        <a:off x="1084263" y="3221038"/>
                        <a:ext cx="2565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27"/>
          <p:cNvGraphicFramePr>
            <a:graphicFrameLocks noChangeAspect="1"/>
          </p:cNvGraphicFramePr>
          <p:nvPr>
            <p:extLst>
              <p:ext uri="{D42A27DB-BD31-4B8C-83A1-F6EECF244321}">
                <p14:modId xmlns:p14="http://schemas.microsoft.com/office/powerpoint/2010/main" val="3790872339"/>
              </p:ext>
            </p:extLst>
          </p:nvPr>
        </p:nvGraphicFramePr>
        <p:xfrm>
          <a:off x="4378325" y="1868044"/>
          <a:ext cx="1668907" cy="477550"/>
        </p:xfrm>
        <a:graphic>
          <a:graphicData uri="http://schemas.openxmlformats.org/presentationml/2006/ole">
            <mc:AlternateContent xmlns:mc="http://schemas.openxmlformats.org/markup-compatibility/2006">
              <mc:Choice xmlns:v="urn:schemas-microsoft-com:vml" Requires="v">
                <p:oleObj name="Equation" r:id="rId14" imgW="863280" imgH="228600" progId="Equation.DSMT4">
                  <p:embed/>
                </p:oleObj>
              </mc:Choice>
              <mc:Fallback>
                <p:oleObj name="Equation" r:id="rId14" imgW="863280" imgH="228600" progId="Equation.DSMT4">
                  <p:embed/>
                  <p:pic>
                    <p:nvPicPr>
                      <p:cNvPr id="56" name="Object 27"/>
                      <p:cNvPicPr>
                        <a:picLocks noChangeAspect="1" noChangeArrowheads="1"/>
                      </p:cNvPicPr>
                      <p:nvPr/>
                    </p:nvPicPr>
                    <p:blipFill>
                      <a:blip r:embed="rId15"/>
                      <a:srcRect/>
                      <a:stretch>
                        <a:fillRect/>
                      </a:stretch>
                    </p:blipFill>
                    <p:spPr bwMode="auto">
                      <a:xfrm>
                        <a:off x="4378325" y="1868044"/>
                        <a:ext cx="1668907" cy="477550"/>
                      </a:xfrm>
                      <a:prstGeom prst="rect">
                        <a:avLst/>
                      </a:prstGeom>
                      <a:noFill/>
                      <a:ln>
                        <a:noFill/>
                      </a:ln>
                      <a:effectLst/>
                    </p:spPr>
                  </p:pic>
                </p:oleObj>
              </mc:Fallback>
            </mc:AlternateContent>
          </a:graphicData>
        </a:graphic>
      </p:graphicFrame>
      <p:sp>
        <p:nvSpPr>
          <p:cNvPr id="54" name="TextBox 53"/>
          <p:cNvSpPr txBox="1"/>
          <p:nvPr/>
        </p:nvSpPr>
        <p:spPr>
          <a:xfrm>
            <a:off x="258694" y="728312"/>
            <a:ext cx="4187365" cy="461665"/>
          </a:xfrm>
          <a:prstGeom prst="rect">
            <a:avLst/>
          </a:prstGeom>
          <a:noFill/>
        </p:spPr>
        <p:txBody>
          <a:bodyPr wrap="none" rtlCol="0">
            <a:spAutoFit/>
          </a:bodyPr>
          <a:lstStyle/>
          <a:p>
            <a:pPr algn="l"/>
            <a:r>
              <a:rPr lang="vi-VN" sz="2400" dirty="0">
                <a:latin typeface="+mj-lt"/>
              </a:rPr>
              <a:t>1. </a:t>
            </a:r>
            <a:r>
              <a:rPr lang="vi-VN" sz="2400" b="1" dirty="0">
                <a:latin typeface="+mj-lt"/>
              </a:rPr>
              <a:t>Phương trình trùng phương</a:t>
            </a:r>
          </a:p>
        </p:txBody>
      </p:sp>
      <mc:AlternateContent xmlns:mc="http://schemas.openxmlformats.org/markup-compatibility/2006" xmlns:a14="http://schemas.microsoft.com/office/drawing/2010/main">
        <mc:Choice Requires="a14">
          <p:sp>
            <p:nvSpPr>
              <p:cNvPr id="55" name="TextBox 54"/>
              <p:cNvSpPr txBox="1"/>
              <p:nvPr/>
            </p:nvSpPr>
            <p:spPr>
              <a:xfrm>
                <a:off x="520700" y="1142890"/>
                <a:ext cx="8839279" cy="461665"/>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p:spPr>
            <p:txBody>
              <a:bodyPr wrap="none" rtlCol="0">
                <a:spAutoFit/>
              </a:bodyPr>
              <a:lstStyle/>
              <a:p>
                <a:r>
                  <a:rPr lang="vi-VN" sz="2400" dirty="0">
                    <a:latin typeface="+mj-lt"/>
                  </a:rPr>
                  <a:t>Phương trình trùng phương là pt có dạng:</a:t>
                </a:r>
                <a:r>
                  <a:rPr lang="en-US" sz="2400" dirty="0">
                    <a:solidFill>
                      <a:srgbClr val="FF0000"/>
                    </a:solidFill>
                  </a:rPr>
                  <a:t> </a:t>
                </a:r>
                <a:r>
                  <a:rPr lang="en-US" sz="2400" dirty="0">
                    <a:solidFill>
                      <a:schemeClr val="tx1"/>
                    </a:solidFill>
                  </a:rPr>
                  <a:t>a</a:t>
                </a:r>
                <a14:m>
                  <m:oMath xmlns:m="http://schemas.openxmlformats.org/officeDocument/2006/math">
                    <m:r>
                      <a:rPr lang="en-US" sz="2400" b="0" i="1" dirty="0">
                        <a:solidFill>
                          <a:schemeClr val="tx1"/>
                        </a:solidFill>
                        <a:latin typeface="Cambria Math" panose="02040503050406030204" pitchFamily="18" charset="0"/>
                      </a:rPr>
                      <m:t>𝑥</m:t>
                    </m:r>
                    <m:r>
                      <a:rPr lang="en-US" sz="2400" b="0" i="1" baseline="30000" dirty="0">
                        <a:solidFill>
                          <a:schemeClr val="tx1"/>
                        </a:solidFill>
                        <a:latin typeface="Cambria Math" panose="02040503050406030204" pitchFamily="18" charset="0"/>
                      </a:rPr>
                      <m:t>4</m:t>
                    </m:r>
                    <m:r>
                      <a:rPr lang="en-US" sz="2400" b="0" i="1" baseline="30000" dirty="0" smtClean="0">
                        <a:solidFill>
                          <a:schemeClr val="tx1"/>
                        </a:solidFill>
                        <a:latin typeface="Cambria Math" panose="02040503050406030204" pitchFamily="18" charset="0"/>
                      </a:rPr>
                      <m:t> </m:t>
                    </m:r>
                  </m:oMath>
                </a14:m>
                <a:r>
                  <a:rPr lang="en-US" sz="2400" dirty="0">
                    <a:solidFill>
                      <a:schemeClr val="tx1"/>
                    </a:solidFill>
                  </a:rPr>
                  <a:t>+ b</a:t>
                </a:r>
                <a14:m>
                  <m:oMath xmlns:m="http://schemas.openxmlformats.org/officeDocument/2006/math">
                    <m:r>
                      <a:rPr lang="en-US" sz="2400" b="0" i="1" dirty="0">
                        <a:solidFill>
                          <a:schemeClr val="tx1"/>
                        </a:solidFill>
                        <a:latin typeface="Cambria Math" panose="02040503050406030204" pitchFamily="18" charset="0"/>
                      </a:rPr>
                      <m:t>𝑥</m:t>
                    </m:r>
                    <m:r>
                      <a:rPr lang="en-US" sz="2400" b="0" i="1" baseline="30000" dirty="0">
                        <a:solidFill>
                          <a:schemeClr val="tx1"/>
                        </a:solidFill>
                        <a:latin typeface="Cambria Math" panose="02040503050406030204" pitchFamily="18" charset="0"/>
                      </a:rPr>
                      <m:t>2</m:t>
                    </m:r>
                    <m:r>
                      <a:rPr lang="en-US" sz="2400" b="0" i="1" dirty="0">
                        <a:solidFill>
                          <a:schemeClr val="tx1"/>
                        </a:solidFill>
                        <a:latin typeface="Cambria Math" panose="02040503050406030204" pitchFamily="18" charset="0"/>
                      </a:rPr>
                      <m:t> +</m:t>
                    </m:r>
                    <m:r>
                      <a:rPr lang="en-US" sz="2400" b="0" i="1" dirty="0" smtClean="0">
                        <a:solidFill>
                          <a:schemeClr val="tx1"/>
                        </a:solidFill>
                        <a:latin typeface="Cambria Math" panose="02040503050406030204" pitchFamily="18" charset="0"/>
                      </a:rPr>
                      <m:t>𝑐</m:t>
                    </m:r>
                    <m:r>
                      <a:rPr lang="en-US" sz="2400" b="0" i="1" dirty="0">
                        <a:solidFill>
                          <a:schemeClr val="tx1"/>
                        </a:solidFill>
                        <a:latin typeface="Cambria Math" panose="02040503050406030204" pitchFamily="18" charset="0"/>
                      </a:rPr>
                      <m:t> = 0 </m:t>
                    </m:r>
                  </m:oMath>
                </a14:m>
                <a:r>
                  <a:rPr lang="vi-VN" sz="2400" dirty="0">
                    <a:solidFill>
                      <a:schemeClr val="tx1"/>
                    </a:solidFill>
                    <a:latin typeface="+mj-lt"/>
                  </a:rPr>
                  <a:t>( a ≠ 0)</a:t>
                </a:r>
              </a:p>
            </p:txBody>
          </p:sp>
        </mc:Choice>
        <mc:Fallback xmlns="">
          <p:sp>
            <p:nvSpPr>
              <p:cNvPr id="55" name="TextBox 54"/>
              <p:cNvSpPr txBox="1">
                <a:spLocks noRot="1" noChangeAspect="1" noMove="1" noResize="1" noEditPoints="1" noAdjustHandles="1" noChangeArrowheads="1" noChangeShapeType="1" noTextEdit="1"/>
              </p:cNvSpPr>
              <p:nvPr/>
            </p:nvSpPr>
            <p:spPr>
              <a:xfrm>
                <a:off x="520700" y="1142890"/>
                <a:ext cx="8839279" cy="461665"/>
              </a:xfrm>
              <a:prstGeom prst="rect">
                <a:avLst/>
              </a:prstGeom>
              <a:blipFill>
                <a:blip r:embed="rId18"/>
                <a:stretch>
                  <a:fillRect l="-1034" t="-11842" b="-28947"/>
                </a:stretch>
              </a:blipFill>
            </p:spPr>
            <p:txBody>
              <a:bodyPr/>
              <a:lstStyle/>
              <a:p>
                <a:r>
                  <a:rPr lang="vi-VN">
                    <a:noFill/>
                  </a:rPr>
                  <a:t> </a:t>
                </a:r>
              </a:p>
            </p:txBody>
          </p:sp>
        </mc:Fallback>
      </mc:AlternateContent>
      <p:sp>
        <p:nvSpPr>
          <p:cNvPr id="8" name="Rectangle 7"/>
          <p:cNvSpPr/>
          <p:nvPr/>
        </p:nvSpPr>
        <p:spPr>
          <a:xfrm>
            <a:off x="5815739" y="3245340"/>
            <a:ext cx="6269545" cy="2677656"/>
          </a:xfrm>
          <a:prstGeom prst="rect">
            <a:avLst/>
          </a:prstGeom>
          <a:gradFill flip="none" rotWithShape="1">
            <a:gsLst>
              <a:gs pos="81000">
                <a:schemeClr val="accent5">
                  <a:lumMod val="0"/>
                  <a:lumOff val="100000"/>
                </a:schemeClr>
              </a:gs>
              <a:gs pos="100000">
                <a:schemeClr val="accent5">
                  <a:lumMod val="100000"/>
                </a:schemeClr>
              </a:gs>
            </a:gsLst>
            <a:path path="circle">
              <a:fillToRect l="50000" t="-80000" r="50000" b="180000"/>
            </a:path>
            <a:tileRect/>
          </a:gradFill>
          <a:ln w="25400">
            <a:solidFill>
              <a:schemeClr val="accent1">
                <a:lumMod val="50000"/>
              </a:schemeClr>
            </a:solidFill>
          </a:ln>
        </p:spPr>
        <p:txBody>
          <a:bodyPr wrap="square">
            <a:spAutoFit/>
          </a:bodyPr>
          <a:lstStyle/>
          <a:p>
            <a:r>
              <a:rPr lang="vi-VN" sz="2400" u="sng" dirty="0">
                <a:solidFill>
                  <a:schemeClr val="accent6">
                    <a:lumMod val="75000"/>
                  </a:schemeClr>
                </a:solidFill>
                <a:latin typeface="Times New Roman" panose="02020603050405020304" pitchFamily="18" charset="0"/>
                <a:cs typeface="Times New Roman" panose="02020603050405020304" pitchFamily="18" charset="0"/>
              </a:rPr>
              <a:t>Các bước giải phương trình trùng phương:</a:t>
            </a:r>
            <a:br>
              <a:rPr lang="vi-VN" sz="2400" u="sng" dirty="0">
                <a:solidFill>
                  <a:schemeClr val="accent6">
                    <a:lumMod val="75000"/>
                  </a:schemeClr>
                </a:solidFill>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ax</a:t>
            </a:r>
            <a:r>
              <a:rPr lang="vi-VN" sz="2400" baseline="30000" dirty="0">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 bx</a:t>
            </a:r>
            <a:r>
              <a:rPr lang="vi-VN" sz="2400" baseline="30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c = 0 (a ≠ 0) (1)</a:t>
            </a:r>
            <a:br>
              <a:rPr lang="vi-VN" sz="2400" dirty="0">
                <a:latin typeface="Times New Roman" panose="02020603050405020304" pitchFamily="18" charset="0"/>
                <a:cs typeface="Times New Roman" panose="02020603050405020304" pitchFamily="18" charset="0"/>
              </a:rPr>
            </a:br>
            <a:r>
              <a:rPr lang="vi-VN" sz="2400" b="1" i="1" dirty="0">
                <a:solidFill>
                  <a:srgbClr val="002060"/>
                </a:solidFill>
                <a:latin typeface="Times New Roman" panose="02020603050405020304" pitchFamily="18" charset="0"/>
                <a:cs typeface="Times New Roman" panose="02020603050405020304" pitchFamily="18" charset="0"/>
              </a:rPr>
              <a:t>Bước 1:</a:t>
            </a:r>
            <a:r>
              <a:rPr lang="vi-VN" sz="2400" dirty="0">
                <a:solidFill>
                  <a:srgbClr val="002060"/>
                </a:solidFill>
                <a:latin typeface="Times New Roman" panose="02020603050405020304" pitchFamily="18" charset="0"/>
                <a:cs typeface="Times New Roman" panose="02020603050405020304" pitchFamily="18" charset="0"/>
              </a:rPr>
              <a:t> Đặt x</a:t>
            </a:r>
            <a:r>
              <a:rPr lang="vi-VN" sz="2400" baseline="30000" dirty="0">
                <a:solidFill>
                  <a:srgbClr val="002060"/>
                </a:solidFill>
                <a:latin typeface="Times New Roman" panose="02020603050405020304" pitchFamily="18" charset="0"/>
                <a:cs typeface="Times New Roman" panose="02020603050405020304" pitchFamily="18" charset="0"/>
              </a:rPr>
              <a:t>2</a:t>
            </a:r>
            <a:r>
              <a:rPr lang="vi-VN" sz="2400" dirty="0">
                <a:solidFill>
                  <a:srgbClr val="002060"/>
                </a:solidFill>
                <a:latin typeface="Times New Roman" panose="02020603050405020304" pitchFamily="18" charset="0"/>
                <a:cs typeface="Times New Roman" panose="02020603050405020304" pitchFamily="18" charset="0"/>
              </a:rPr>
              <a:t> = t (ĐK t ≥ 0), ta được phương trình bậc hai ẩn t:    at</a:t>
            </a:r>
            <a:r>
              <a:rPr lang="vi-VN" sz="2400" baseline="30000" dirty="0">
                <a:solidFill>
                  <a:srgbClr val="002060"/>
                </a:solidFill>
                <a:latin typeface="Times New Roman" panose="02020603050405020304" pitchFamily="18" charset="0"/>
                <a:cs typeface="Times New Roman" panose="02020603050405020304" pitchFamily="18" charset="0"/>
              </a:rPr>
              <a:t>2</a:t>
            </a:r>
            <a:r>
              <a:rPr lang="vi-VN" sz="2400" dirty="0">
                <a:solidFill>
                  <a:srgbClr val="002060"/>
                </a:solidFill>
                <a:latin typeface="Times New Roman" panose="02020603050405020304" pitchFamily="18" charset="0"/>
                <a:cs typeface="Times New Roman" panose="02020603050405020304" pitchFamily="18" charset="0"/>
              </a:rPr>
              <a:t> + bt + c = 0 (a ≠ 0) (2)</a:t>
            </a:r>
            <a:br>
              <a:rPr lang="vi-VN" sz="2400" dirty="0">
                <a:solidFill>
                  <a:srgbClr val="002060"/>
                </a:solidFill>
                <a:latin typeface="Times New Roman" panose="02020603050405020304" pitchFamily="18" charset="0"/>
                <a:cs typeface="Times New Roman" panose="02020603050405020304" pitchFamily="18" charset="0"/>
              </a:rPr>
            </a:br>
            <a:r>
              <a:rPr lang="vi-VN" sz="2400" b="1" i="1" dirty="0">
                <a:solidFill>
                  <a:schemeClr val="accent4">
                    <a:lumMod val="50000"/>
                  </a:schemeClr>
                </a:solidFill>
                <a:latin typeface="Times New Roman" panose="02020603050405020304" pitchFamily="18" charset="0"/>
                <a:cs typeface="Times New Roman" panose="02020603050405020304" pitchFamily="18" charset="0"/>
              </a:rPr>
              <a:t>Bước 2:</a:t>
            </a:r>
            <a:r>
              <a:rPr lang="vi-VN" sz="2400" dirty="0">
                <a:solidFill>
                  <a:schemeClr val="accent4">
                    <a:lumMod val="50000"/>
                  </a:schemeClr>
                </a:solidFill>
                <a:latin typeface="Times New Roman" panose="02020603050405020304" pitchFamily="18" charset="0"/>
                <a:cs typeface="Times New Roman" panose="02020603050405020304" pitchFamily="18" charset="0"/>
              </a:rPr>
              <a:t> Giải phương trình (2) để tìm giá trị của t.</a:t>
            </a:r>
            <a:br>
              <a:rPr lang="vi-VN" sz="2400" dirty="0">
                <a:solidFill>
                  <a:schemeClr val="accent4">
                    <a:lumMod val="50000"/>
                  </a:schemeClr>
                </a:solidFill>
                <a:latin typeface="Times New Roman" panose="02020603050405020304" pitchFamily="18" charset="0"/>
                <a:cs typeface="Times New Roman" panose="02020603050405020304" pitchFamily="18" charset="0"/>
              </a:rPr>
            </a:br>
            <a:r>
              <a:rPr lang="vi-VN" sz="2400" b="1" i="1" dirty="0">
                <a:latin typeface="Times New Roman" panose="02020603050405020304" pitchFamily="18" charset="0"/>
                <a:cs typeface="Times New Roman" panose="02020603050405020304" pitchFamily="18" charset="0"/>
              </a:rPr>
              <a:t>Bước 3:</a:t>
            </a:r>
            <a:r>
              <a:rPr lang="vi-VN" sz="2400" dirty="0">
                <a:latin typeface="Times New Roman" panose="02020603050405020304" pitchFamily="18" charset="0"/>
                <a:cs typeface="Times New Roman" panose="02020603050405020304" pitchFamily="18" charset="0"/>
              </a:rPr>
              <a:t> Chọn t ≥  0, thay vào x</a:t>
            </a:r>
            <a:r>
              <a:rPr lang="vi-VN" sz="2400" baseline="30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t để tìm x .</a:t>
            </a:r>
            <a:br>
              <a:rPr lang="vi-VN" sz="2400" dirty="0">
                <a:latin typeface="Times New Roman" panose="02020603050405020304" pitchFamily="18" charset="0"/>
                <a:cs typeface="Times New Roman" panose="02020603050405020304" pitchFamily="18" charset="0"/>
              </a:rPr>
            </a:br>
            <a:r>
              <a:rPr lang="vi-VN" sz="2400" b="1" i="1" dirty="0">
                <a:solidFill>
                  <a:schemeClr val="accent4">
                    <a:lumMod val="50000"/>
                  </a:schemeClr>
                </a:solidFill>
                <a:latin typeface="Times New Roman" panose="02020603050405020304" pitchFamily="18" charset="0"/>
                <a:cs typeface="Times New Roman" panose="02020603050405020304" pitchFamily="18" charset="0"/>
              </a:rPr>
              <a:t>Bước 4:</a:t>
            </a:r>
            <a:r>
              <a:rPr lang="vi-VN" sz="2400" dirty="0">
                <a:solidFill>
                  <a:schemeClr val="accent4">
                    <a:lumMod val="50000"/>
                  </a:schemeClr>
                </a:solidFill>
                <a:latin typeface="Times New Roman" panose="02020603050405020304" pitchFamily="18" charset="0"/>
                <a:cs typeface="Times New Roman" panose="02020603050405020304" pitchFamily="18" charset="0"/>
              </a:rPr>
              <a:t> Kết luận nghiệm của phương trình (1).</a:t>
            </a:r>
            <a:endParaRPr lang="vi-VN" sz="2400" dirty="0"/>
          </a:p>
        </p:txBody>
      </p:sp>
      <p:grpSp>
        <p:nvGrpSpPr>
          <p:cNvPr id="7" name="Group 6">
            <a:extLst>
              <a:ext uri="{FF2B5EF4-FFF2-40B4-BE49-F238E27FC236}">
                <a16:creationId xmlns:a16="http://schemas.microsoft.com/office/drawing/2014/main" id="{3EDA3F2D-8E15-4C58-9BA4-58B2457AF6FC}"/>
              </a:ext>
            </a:extLst>
          </p:cNvPr>
          <p:cNvGrpSpPr/>
          <p:nvPr/>
        </p:nvGrpSpPr>
        <p:grpSpPr>
          <a:xfrm>
            <a:off x="1165225" y="6225890"/>
            <a:ext cx="5017366" cy="411704"/>
            <a:chOff x="1165225" y="6225890"/>
            <a:chExt cx="5017366" cy="411704"/>
          </a:xfrm>
        </p:grpSpPr>
        <p:sp>
          <p:nvSpPr>
            <p:cNvPr id="5" name="TextBox 4">
              <a:extLst>
                <a:ext uri="{FF2B5EF4-FFF2-40B4-BE49-F238E27FC236}">
                  <a16:creationId xmlns:a16="http://schemas.microsoft.com/office/drawing/2014/main" id="{B85EB896-D76D-46DC-BA2E-BEBD275FD4F6}"/>
                </a:ext>
              </a:extLst>
            </p:cNvPr>
            <p:cNvSpPr txBox="1"/>
            <p:nvPr/>
          </p:nvSpPr>
          <p:spPr>
            <a:xfrm>
              <a:off x="1165225" y="6225890"/>
              <a:ext cx="5017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p>
          </p:txBody>
        </p:sp>
        <p:graphicFrame>
          <p:nvGraphicFramePr>
            <p:cNvPr id="6" name="Object 5">
              <a:extLst>
                <a:ext uri="{FF2B5EF4-FFF2-40B4-BE49-F238E27FC236}">
                  <a16:creationId xmlns:a16="http://schemas.microsoft.com/office/drawing/2014/main" id="{AC1DBCAA-4ECF-491E-8F83-80614234284D}"/>
                </a:ext>
              </a:extLst>
            </p:cNvPr>
            <p:cNvGraphicFramePr>
              <a:graphicFrameLocks noChangeAspect="1"/>
            </p:cNvGraphicFramePr>
            <p:nvPr>
              <p:extLst>
                <p:ext uri="{D42A27DB-BD31-4B8C-83A1-F6EECF244321}">
                  <p14:modId xmlns:p14="http://schemas.microsoft.com/office/powerpoint/2010/main" val="3789421050"/>
                </p:ext>
              </p:extLst>
            </p:nvPr>
          </p:nvGraphicFramePr>
          <p:xfrm>
            <a:off x="4302198" y="6225890"/>
            <a:ext cx="1276281" cy="411704"/>
          </p:xfrm>
          <a:graphic>
            <a:graphicData uri="http://schemas.openxmlformats.org/presentationml/2006/ole">
              <mc:AlternateContent xmlns:mc="http://schemas.openxmlformats.org/markup-compatibility/2006">
                <mc:Choice xmlns:v="urn:schemas-microsoft-com:vml" Requires="v">
                  <p:oleObj name="Equation" r:id="rId19" imgW="787320" imgH="253800" progId="Equation.DSMT4">
                    <p:embed/>
                  </p:oleObj>
                </mc:Choice>
                <mc:Fallback>
                  <p:oleObj name="Equation" r:id="rId19" imgW="787320" imgH="253800" progId="Equation.DSMT4">
                    <p:embed/>
                    <p:pic>
                      <p:nvPicPr>
                        <p:cNvPr id="0" name=""/>
                        <p:cNvPicPr/>
                        <p:nvPr/>
                      </p:nvPicPr>
                      <p:blipFill>
                        <a:blip r:embed="rId20"/>
                        <a:stretch>
                          <a:fillRect/>
                        </a:stretch>
                      </p:blipFill>
                      <p:spPr>
                        <a:xfrm>
                          <a:off x="4302198" y="6225890"/>
                          <a:ext cx="1276281" cy="411704"/>
                        </a:xfrm>
                        <a:prstGeom prst="rect">
                          <a:avLst/>
                        </a:prstGeom>
                      </p:spPr>
                    </p:pic>
                  </p:oleObj>
                </mc:Fallback>
              </mc:AlternateContent>
            </a:graphicData>
          </a:graphic>
        </p:graphicFrame>
      </p:grpSp>
    </p:spTree>
    <p:extLst>
      <p:ext uri="{BB962C8B-B14F-4D97-AF65-F5344CB8AC3E}">
        <p14:creationId xmlns:p14="http://schemas.microsoft.com/office/powerpoint/2010/main" val="30780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1"/>
                                        </p:tgtEl>
                                        <p:attrNameLst>
                                          <p:attrName>style.visibility</p:attrName>
                                        </p:attrNameLst>
                                      </p:cBhvr>
                                      <p:to>
                                        <p:strVal val="visible"/>
                                      </p:to>
                                    </p:set>
                                    <p:animEffect transition="in" filter="diamond(in)">
                                      <p:cBhvr>
                                        <p:cTn id="7" dur="2000"/>
                                        <p:tgtEl>
                                          <p:spTgt spid="310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090"/>
                                        </p:tgtEl>
                                        <p:attrNameLst>
                                          <p:attrName>style.visibility</p:attrName>
                                        </p:attrNameLst>
                                      </p:cBhvr>
                                      <p:to>
                                        <p:strVal val="visible"/>
                                      </p:to>
                                    </p:set>
                                    <p:animEffect transition="in" filter="diamond(in)">
                                      <p:cBhvr>
                                        <p:cTn id="10" dur="2000"/>
                                        <p:tgtEl>
                                          <p:spTgt spid="309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097"/>
                                        </p:tgtEl>
                                        <p:attrNameLst>
                                          <p:attrName>style.visibility</p:attrName>
                                        </p:attrNameLst>
                                      </p:cBhvr>
                                      <p:to>
                                        <p:strVal val="visible"/>
                                      </p:to>
                                    </p:set>
                                    <p:animEffect transition="in" filter="diamond(in)">
                                      <p:cBhvr>
                                        <p:cTn id="13" dur="2000"/>
                                        <p:tgtEl>
                                          <p:spTgt spid="309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098"/>
                                        </p:tgtEl>
                                        <p:attrNameLst>
                                          <p:attrName>style.visibility</p:attrName>
                                        </p:attrNameLst>
                                      </p:cBhvr>
                                      <p:to>
                                        <p:strVal val="visible"/>
                                      </p:to>
                                    </p:set>
                                    <p:animEffect transition="in" filter="diamond(in)">
                                      <p:cBhvr>
                                        <p:cTn id="16" dur="2000"/>
                                        <p:tgtEl>
                                          <p:spTgt spid="309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down)">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106"/>
                                        </p:tgtEl>
                                        <p:attrNameLst>
                                          <p:attrName>style.visibility</p:attrName>
                                        </p:attrNameLst>
                                      </p:cBhvr>
                                      <p:to>
                                        <p:strVal val="visible"/>
                                      </p:to>
                                    </p:set>
                                    <p:animEffect transition="in" filter="diamond(in)">
                                      <p:cBhvr>
                                        <p:cTn id="34" dur="2000"/>
                                        <p:tgtEl>
                                          <p:spTgt spid="310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104"/>
                                        </p:tgtEl>
                                        <p:attrNameLst>
                                          <p:attrName>style.visibility</p:attrName>
                                        </p:attrNameLst>
                                      </p:cBhvr>
                                      <p:to>
                                        <p:strVal val="visible"/>
                                      </p:to>
                                    </p:set>
                                    <p:animEffect transition="in" filter="diamond(in)">
                                      <p:cBhvr>
                                        <p:cTn id="39" dur="2000"/>
                                        <p:tgtEl>
                                          <p:spTgt spid="3104"/>
                                        </p:tgtEl>
                                      </p:cBhvr>
                                    </p:animEffect>
                                  </p:childTnLst>
                                </p:cTn>
                              </p:par>
                              <p:par>
                                <p:cTn id="40" presetID="8" presetClass="entr" presetSubtype="16" fill="hold" nodeType="withEffect">
                                  <p:stCondLst>
                                    <p:cond delay="0"/>
                                  </p:stCondLst>
                                  <p:childTnLst>
                                    <p:set>
                                      <p:cBhvr>
                                        <p:cTn id="41" dur="1" fill="hold">
                                          <p:stCondLst>
                                            <p:cond delay="0"/>
                                          </p:stCondLst>
                                        </p:cTn>
                                        <p:tgtEl>
                                          <p:spTgt spid="3134"/>
                                        </p:tgtEl>
                                        <p:attrNameLst>
                                          <p:attrName>style.visibility</p:attrName>
                                        </p:attrNameLst>
                                      </p:cBhvr>
                                      <p:to>
                                        <p:strVal val="visible"/>
                                      </p:to>
                                    </p:set>
                                    <p:animEffect transition="in" filter="diamond(in)">
                                      <p:cBhvr>
                                        <p:cTn id="42" dur="2000"/>
                                        <p:tgtEl>
                                          <p:spTgt spid="313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arn(inVertical)">
                                      <p:cBhvr>
                                        <p:cTn id="52" dur="500"/>
                                        <p:tgtEl>
                                          <p:spTgt spid="55"/>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3177"/>
                                        </p:tgtEl>
                                        <p:attrNameLst>
                                          <p:attrName>style.visibility</p:attrName>
                                        </p:attrNameLst>
                                      </p:cBhvr>
                                      <p:to>
                                        <p:strVal val="visible"/>
                                      </p:to>
                                    </p:set>
                                    <p:animEffect transition="in" filter="diamond(in)">
                                      <p:cBhvr>
                                        <p:cTn id="55" dur="2000"/>
                                        <p:tgtEl>
                                          <p:spTgt spid="3177"/>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3178"/>
                                        </p:tgtEl>
                                        <p:attrNameLst>
                                          <p:attrName>style.visibility</p:attrName>
                                        </p:attrNameLst>
                                      </p:cBhvr>
                                      <p:to>
                                        <p:strVal val="visible"/>
                                      </p:to>
                                    </p:set>
                                    <p:animEffect transition="in" filter="diamond(in)">
                                      <p:cBhvr>
                                        <p:cTn id="58" dur="2000"/>
                                        <p:tgtEl>
                                          <p:spTgt spid="3178"/>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3180"/>
                                        </p:tgtEl>
                                        <p:attrNameLst>
                                          <p:attrName>style.visibility</p:attrName>
                                        </p:attrNameLst>
                                      </p:cBhvr>
                                      <p:to>
                                        <p:strVal val="visible"/>
                                      </p:to>
                                    </p:set>
                                    <p:animEffect transition="in" filter="diamond(in)">
                                      <p:cBhvr>
                                        <p:cTn id="61" dur="2000"/>
                                        <p:tgtEl>
                                          <p:spTgt spid="3180"/>
                                        </p:tgtEl>
                                      </p:cBhvr>
                                    </p:animEffect>
                                  </p:childTnLst>
                                </p:cTn>
                              </p:par>
                              <p:par>
                                <p:cTn id="62" presetID="8" presetClass="entr" presetSubtype="16" fill="hold" grpId="0" nodeType="withEffect">
                                  <p:stCondLst>
                                    <p:cond delay="0"/>
                                  </p:stCondLst>
                                  <p:childTnLst>
                                    <p:set>
                                      <p:cBhvr>
                                        <p:cTn id="63" dur="1" fill="hold">
                                          <p:stCondLst>
                                            <p:cond delay="0"/>
                                          </p:stCondLst>
                                        </p:cTn>
                                        <p:tgtEl>
                                          <p:spTgt spid="3185"/>
                                        </p:tgtEl>
                                        <p:attrNameLst>
                                          <p:attrName>style.visibility</p:attrName>
                                        </p:attrNameLst>
                                      </p:cBhvr>
                                      <p:to>
                                        <p:strVal val="visible"/>
                                      </p:to>
                                    </p:set>
                                    <p:animEffect transition="in" filter="diamond(in)">
                                      <p:cBhvr>
                                        <p:cTn id="64" dur="2000"/>
                                        <p:tgtEl>
                                          <p:spTgt spid="3185"/>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3181"/>
                                        </p:tgtEl>
                                        <p:attrNameLst>
                                          <p:attrName>style.visibility</p:attrName>
                                        </p:attrNameLst>
                                      </p:cBhvr>
                                      <p:to>
                                        <p:strVal val="visible"/>
                                      </p:to>
                                    </p:set>
                                    <p:animEffect transition="in" filter="diamond(in)">
                                      <p:cBhvr>
                                        <p:cTn id="67" dur="2000"/>
                                        <p:tgtEl>
                                          <p:spTgt spid="3181"/>
                                        </p:tgtEl>
                                      </p:cBhvr>
                                    </p:animEffect>
                                  </p:childTnLst>
                                </p:cTn>
                              </p:par>
                              <p:par>
                                <p:cTn id="68" presetID="8" presetClass="entr" presetSubtype="16" fill="hold" grpId="0" nodeType="withEffect">
                                  <p:stCondLst>
                                    <p:cond delay="0"/>
                                  </p:stCondLst>
                                  <p:childTnLst>
                                    <p:set>
                                      <p:cBhvr>
                                        <p:cTn id="69" dur="1" fill="hold">
                                          <p:stCondLst>
                                            <p:cond delay="0"/>
                                          </p:stCondLst>
                                        </p:cTn>
                                        <p:tgtEl>
                                          <p:spTgt spid="3184"/>
                                        </p:tgtEl>
                                        <p:attrNameLst>
                                          <p:attrName>style.visibility</p:attrName>
                                        </p:attrNameLst>
                                      </p:cBhvr>
                                      <p:to>
                                        <p:strVal val="visible"/>
                                      </p:to>
                                    </p:set>
                                    <p:animEffect transition="in" filter="diamond(in)">
                                      <p:cBhvr>
                                        <p:cTn id="70" dur="2000"/>
                                        <p:tgtEl>
                                          <p:spTgt spid="3184"/>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3186"/>
                                        </p:tgtEl>
                                        <p:attrNameLst>
                                          <p:attrName>style.visibility</p:attrName>
                                        </p:attrNameLst>
                                      </p:cBhvr>
                                      <p:to>
                                        <p:strVal val="visible"/>
                                      </p:to>
                                    </p:set>
                                    <p:animEffect transition="in" filter="diamond(in)">
                                      <p:cBhvr>
                                        <p:cTn id="73" dur="2000"/>
                                        <p:tgtEl>
                                          <p:spTgt spid="3186"/>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heel(1)">
                                      <p:cBhvr>
                                        <p:cTn id="78" dur="20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checkerboard(across)">
                                      <p:cBhvr>
                                        <p:cTn id="8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P spid="3097" grpId="0" animBg="1"/>
      <p:bldP spid="3098" grpId="0"/>
      <p:bldP spid="3101" grpId="0" animBg="1"/>
      <p:bldP spid="3104" grpId="0" animBg="1"/>
      <p:bldP spid="3106" grpId="0"/>
      <p:bldP spid="3177" grpId="0"/>
      <p:bldP spid="3178" grpId="0" animBg="1"/>
      <p:bldP spid="3180" grpId="0"/>
      <p:bldP spid="3181" grpId="0"/>
      <p:bldP spid="3184" grpId="0"/>
      <p:bldP spid="3185" grpId="0" animBg="1"/>
      <p:bldP spid="3186" grpId="0" animBg="1"/>
      <p:bldP spid="54" grpId="0"/>
      <p:bldP spid="5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5885" y="1725768"/>
            <a:ext cx="10972800" cy="4219521"/>
          </a:xfrm>
          <a:ln w="63500" cmpd="thinThick">
            <a:solidFill>
              <a:srgbClr val="002060"/>
            </a:solidFill>
          </a:ln>
        </p:spPr>
        <p:txBody>
          <a:bodyPr>
            <a:noAutofit/>
          </a:bodyPr>
          <a:lstStyle/>
          <a:p>
            <a:pPr>
              <a:lnSpc>
                <a:spcPct val="150000"/>
              </a:lnSpc>
            </a:pPr>
            <a:r>
              <a:rPr lang="vi-VN" sz="3000" b="1">
                <a:solidFill>
                  <a:srgbClr val="FF0000"/>
                </a:solidFill>
                <a:latin typeface="Times New Roman" panose="02020603050405020304" pitchFamily="18" charset="0"/>
                <a:cs typeface="Times New Roman" panose="02020603050405020304" pitchFamily="18" charset="0"/>
              </a:rPr>
              <a:t>Bước </a:t>
            </a:r>
            <a:r>
              <a:rPr lang="vi-VN" sz="3000" b="1" dirty="0">
                <a:solidFill>
                  <a:srgbClr val="FF0000"/>
                </a:solidFill>
                <a:latin typeface="Times New Roman" panose="02020603050405020304" pitchFamily="18" charset="0"/>
                <a:cs typeface="Times New Roman" panose="02020603050405020304" pitchFamily="18" charset="0"/>
              </a:rPr>
              <a:t>1:</a:t>
            </a:r>
            <a:r>
              <a:rPr lang="vi-VN" sz="3000" dirty="0">
                <a:solidFill>
                  <a:schemeClr val="tx2"/>
                </a:solidFill>
                <a:latin typeface="Times New Roman" panose="02020603050405020304" pitchFamily="18" charset="0"/>
                <a:cs typeface="Times New Roman" panose="02020603050405020304" pitchFamily="18" charset="0"/>
              </a:rPr>
              <a:t> Đặt x</a:t>
            </a:r>
            <a:r>
              <a:rPr lang="vi-VN" sz="3000" baseline="30000" dirty="0">
                <a:solidFill>
                  <a:schemeClr val="tx2"/>
                </a:solidFill>
                <a:latin typeface="Times New Roman" panose="02020603050405020304" pitchFamily="18" charset="0"/>
                <a:cs typeface="Times New Roman" panose="02020603050405020304" pitchFamily="18" charset="0"/>
              </a:rPr>
              <a:t>2</a:t>
            </a:r>
            <a:r>
              <a:rPr lang="vi-VN" sz="3000" dirty="0">
                <a:solidFill>
                  <a:schemeClr val="tx2"/>
                </a:solidFill>
                <a:latin typeface="Times New Roman" panose="02020603050405020304" pitchFamily="18" charset="0"/>
                <a:cs typeface="Times New Roman" panose="02020603050405020304" pitchFamily="18" charset="0"/>
              </a:rPr>
              <a:t> = t (đk: t ≥ 0), ta được phương trình bậc hai ẩn t:</a:t>
            </a:r>
            <a:br>
              <a:rPr lang="vi-VN" sz="3000" dirty="0">
                <a:solidFill>
                  <a:schemeClr val="tx2"/>
                </a:solidFill>
                <a:latin typeface="Times New Roman" panose="02020603050405020304" pitchFamily="18" charset="0"/>
                <a:cs typeface="Times New Roman" panose="02020603050405020304" pitchFamily="18" charset="0"/>
              </a:rPr>
            </a:br>
            <a:r>
              <a:rPr lang="vi-VN" sz="3000" dirty="0">
                <a:solidFill>
                  <a:schemeClr val="tx2"/>
                </a:solidFill>
                <a:latin typeface="Times New Roman" panose="02020603050405020304" pitchFamily="18" charset="0"/>
                <a:cs typeface="Times New Roman" panose="02020603050405020304" pitchFamily="18" charset="0"/>
              </a:rPr>
              <a:t> at</a:t>
            </a:r>
            <a:r>
              <a:rPr lang="vi-VN" sz="3000" baseline="30000" dirty="0">
                <a:solidFill>
                  <a:schemeClr val="tx2"/>
                </a:solidFill>
                <a:latin typeface="Times New Roman" panose="02020603050405020304" pitchFamily="18" charset="0"/>
                <a:cs typeface="Times New Roman" panose="02020603050405020304" pitchFamily="18" charset="0"/>
              </a:rPr>
              <a:t>2</a:t>
            </a:r>
            <a:r>
              <a:rPr lang="vi-VN" sz="3000" dirty="0">
                <a:solidFill>
                  <a:schemeClr val="tx2"/>
                </a:solidFill>
                <a:latin typeface="Times New Roman" panose="02020603050405020304" pitchFamily="18" charset="0"/>
                <a:cs typeface="Times New Roman" panose="02020603050405020304" pitchFamily="18" charset="0"/>
              </a:rPr>
              <a:t> + bt + c = 0 (a ≠ 0) </a:t>
            </a:r>
            <a:r>
              <a:rPr lang="vi-VN" sz="3000">
                <a:solidFill>
                  <a:schemeClr val="tx2"/>
                </a:solidFill>
                <a:latin typeface="Times New Roman" panose="02020603050405020304" pitchFamily="18" charset="0"/>
                <a:cs typeface="Times New Roman" panose="02020603050405020304" pitchFamily="18" charset="0"/>
              </a:rPr>
              <a:t>(2)</a:t>
            </a:r>
            <a:br>
              <a:rPr lang="en-US" sz="3000">
                <a:solidFill>
                  <a:schemeClr val="tx2"/>
                </a:solidFill>
                <a:latin typeface="Times New Roman" panose="02020603050405020304" pitchFamily="18" charset="0"/>
                <a:cs typeface="Times New Roman" panose="02020603050405020304" pitchFamily="18" charset="0"/>
              </a:rPr>
            </a:br>
            <a:r>
              <a:rPr lang="vi-VN" sz="3000" b="1">
                <a:solidFill>
                  <a:srgbClr val="FF0000"/>
                </a:solidFill>
                <a:latin typeface="Times New Roman" panose="02020603050405020304" pitchFamily="18" charset="0"/>
                <a:cs typeface="Times New Roman" panose="02020603050405020304" pitchFamily="18" charset="0"/>
              </a:rPr>
              <a:t>Bước </a:t>
            </a:r>
            <a:r>
              <a:rPr lang="vi-VN" sz="3000" b="1" dirty="0">
                <a:solidFill>
                  <a:srgbClr val="FF0000"/>
                </a:solidFill>
                <a:latin typeface="Times New Roman" panose="02020603050405020304" pitchFamily="18" charset="0"/>
                <a:cs typeface="Times New Roman" panose="02020603050405020304" pitchFamily="18" charset="0"/>
              </a:rPr>
              <a:t>2:</a:t>
            </a:r>
            <a:r>
              <a:rPr lang="vi-VN" sz="3000" dirty="0">
                <a:solidFill>
                  <a:schemeClr val="tx2"/>
                </a:solidFill>
                <a:latin typeface="Times New Roman" panose="02020603050405020304" pitchFamily="18" charset="0"/>
                <a:cs typeface="Times New Roman" panose="02020603050405020304" pitchFamily="18" charset="0"/>
              </a:rPr>
              <a:t> Giải phương trình (2) để tìm giá trị của t.</a:t>
            </a:r>
            <a:br>
              <a:rPr lang="vi-VN" sz="3000" dirty="0">
                <a:solidFill>
                  <a:schemeClr val="tx2"/>
                </a:solidFill>
                <a:latin typeface="Times New Roman" panose="02020603050405020304" pitchFamily="18" charset="0"/>
                <a:cs typeface="Times New Roman" panose="02020603050405020304" pitchFamily="18" charset="0"/>
              </a:rPr>
            </a:br>
            <a:r>
              <a:rPr lang="vi-VN" sz="3000" b="1" dirty="0">
                <a:solidFill>
                  <a:srgbClr val="FF0000"/>
                </a:solidFill>
                <a:latin typeface="Times New Roman" panose="02020603050405020304" pitchFamily="18" charset="0"/>
                <a:cs typeface="Times New Roman" panose="02020603050405020304" pitchFamily="18" charset="0"/>
              </a:rPr>
              <a:t>Bước 3:</a:t>
            </a:r>
            <a:r>
              <a:rPr lang="vi-VN" sz="3000" dirty="0">
                <a:solidFill>
                  <a:srgbClr val="FF0000"/>
                </a:solidFill>
                <a:latin typeface="Times New Roman" panose="02020603050405020304" pitchFamily="18" charset="0"/>
                <a:cs typeface="Times New Roman" panose="02020603050405020304" pitchFamily="18" charset="0"/>
              </a:rPr>
              <a:t> </a:t>
            </a:r>
            <a:r>
              <a:rPr lang="vi-VN" sz="3000" dirty="0">
                <a:solidFill>
                  <a:schemeClr val="tx2"/>
                </a:solidFill>
                <a:latin typeface="Times New Roman" panose="02020603050405020304" pitchFamily="18" charset="0"/>
                <a:cs typeface="Times New Roman" panose="02020603050405020304" pitchFamily="18" charset="0"/>
              </a:rPr>
              <a:t>Chọn t ≥  0, thay vào x</a:t>
            </a:r>
            <a:r>
              <a:rPr lang="vi-VN" sz="3000" baseline="30000" dirty="0">
                <a:solidFill>
                  <a:schemeClr val="tx2"/>
                </a:solidFill>
                <a:latin typeface="Times New Roman" panose="02020603050405020304" pitchFamily="18" charset="0"/>
                <a:cs typeface="Times New Roman" panose="02020603050405020304" pitchFamily="18" charset="0"/>
              </a:rPr>
              <a:t>2</a:t>
            </a:r>
            <a:r>
              <a:rPr lang="vi-VN" sz="3000" dirty="0">
                <a:solidFill>
                  <a:schemeClr val="tx2"/>
                </a:solidFill>
                <a:latin typeface="Times New Roman" panose="02020603050405020304" pitchFamily="18" charset="0"/>
                <a:cs typeface="Times New Roman" panose="02020603050405020304" pitchFamily="18" charset="0"/>
              </a:rPr>
              <a:t> = t để tìm x .</a:t>
            </a:r>
            <a:br>
              <a:rPr lang="vi-VN" sz="3000" dirty="0">
                <a:solidFill>
                  <a:schemeClr val="tx2"/>
                </a:solidFill>
                <a:latin typeface="Times New Roman" panose="02020603050405020304" pitchFamily="18" charset="0"/>
                <a:cs typeface="Times New Roman" panose="02020603050405020304" pitchFamily="18" charset="0"/>
              </a:rPr>
            </a:br>
            <a:r>
              <a:rPr lang="vi-VN" sz="3000" b="1" dirty="0">
                <a:solidFill>
                  <a:srgbClr val="FF0000"/>
                </a:solidFill>
                <a:latin typeface="Times New Roman" panose="02020603050405020304" pitchFamily="18" charset="0"/>
                <a:cs typeface="Times New Roman" panose="02020603050405020304" pitchFamily="18" charset="0"/>
              </a:rPr>
              <a:t>Bước 4:</a:t>
            </a:r>
            <a:r>
              <a:rPr lang="vi-VN" sz="3000" dirty="0">
                <a:solidFill>
                  <a:schemeClr val="tx2"/>
                </a:solidFill>
                <a:latin typeface="Times New Roman" panose="02020603050405020304" pitchFamily="18" charset="0"/>
                <a:cs typeface="Times New Roman" panose="02020603050405020304" pitchFamily="18" charset="0"/>
              </a:rPr>
              <a:t> Kết luận nghiệm của phương trình (1).</a:t>
            </a:r>
          </a:p>
        </p:txBody>
      </p:sp>
      <p:sp>
        <p:nvSpPr>
          <p:cNvPr id="3" name="Rectangle 2"/>
          <p:cNvSpPr/>
          <p:nvPr/>
        </p:nvSpPr>
        <p:spPr>
          <a:xfrm>
            <a:off x="1876022" y="152056"/>
            <a:ext cx="9740722" cy="1292662"/>
          </a:xfrm>
          <a:prstGeom prst="rect">
            <a:avLst/>
          </a:prstGeom>
        </p:spPr>
        <p:txBody>
          <a:bodyPr wrap="square">
            <a:spAutoFit/>
          </a:bodyPr>
          <a:lstStyle/>
          <a:p>
            <a:pPr algn="ctr"/>
            <a:r>
              <a:rPr lang="vi-VN" sz="3000" b="1">
                <a:solidFill>
                  <a:srgbClr val="FF0000"/>
                </a:solidFill>
                <a:latin typeface="Times New Roman" panose="02020603050405020304" pitchFamily="18" charset="0"/>
                <a:ea typeface="+mj-ea"/>
                <a:cs typeface="Times New Roman" panose="02020603050405020304" pitchFamily="18" charset="0"/>
              </a:rPr>
              <a:t>Các bước giải phương trình trùng phương:</a:t>
            </a:r>
            <a:br>
              <a:rPr lang="vi-VN" sz="3000" b="1">
                <a:solidFill>
                  <a:srgbClr val="FF0000"/>
                </a:solidFill>
                <a:latin typeface="Times New Roman" panose="02020603050405020304" pitchFamily="18" charset="0"/>
                <a:ea typeface="+mj-ea"/>
                <a:cs typeface="Times New Roman" panose="02020603050405020304" pitchFamily="18" charset="0"/>
              </a:rPr>
            </a:br>
            <a:r>
              <a:rPr lang="vi-VN" sz="3000" b="1">
                <a:solidFill>
                  <a:srgbClr val="FF0000"/>
                </a:solidFill>
                <a:latin typeface="Times New Roman" panose="02020603050405020304" pitchFamily="18" charset="0"/>
                <a:ea typeface="+mj-ea"/>
                <a:cs typeface="Times New Roman" panose="02020603050405020304" pitchFamily="18" charset="0"/>
              </a:rPr>
              <a:t>ax</a:t>
            </a:r>
            <a:r>
              <a:rPr lang="vi-VN" sz="3000" b="1" baseline="30000">
                <a:solidFill>
                  <a:srgbClr val="FF0000"/>
                </a:solidFill>
                <a:latin typeface="Times New Roman" panose="02020603050405020304" pitchFamily="18" charset="0"/>
                <a:ea typeface="+mj-ea"/>
                <a:cs typeface="Times New Roman" panose="02020603050405020304" pitchFamily="18" charset="0"/>
              </a:rPr>
              <a:t>4</a:t>
            </a:r>
            <a:r>
              <a:rPr lang="vi-VN" sz="3000" b="1">
                <a:solidFill>
                  <a:srgbClr val="FF0000"/>
                </a:solidFill>
                <a:latin typeface="Times New Roman" panose="02020603050405020304" pitchFamily="18" charset="0"/>
                <a:ea typeface="+mj-ea"/>
                <a:cs typeface="Times New Roman" panose="02020603050405020304" pitchFamily="18" charset="0"/>
              </a:rPr>
              <a:t> + bx</a:t>
            </a:r>
            <a:r>
              <a:rPr lang="vi-VN" sz="3000" b="1" baseline="30000">
                <a:solidFill>
                  <a:srgbClr val="FF0000"/>
                </a:solidFill>
                <a:latin typeface="Times New Roman" panose="02020603050405020304" pitchFamily="18" charset="0"/>
                <a:ea typeface="+mj-ea"/>
                <a:cs typeface="Times New Roman" panose="02020603050405020304" pitchFamily="18" charset="0"/>
              </a:rPr>
              <a:t>2</a:t>
            </a:r>
            <a:r>
              <a:rPr lang="vi-VN" sz="3000" b="1">
                <a:solidFill>
                  <a:srgbClr val="FF0000"/>
                </a:solidFill>
                <a:latin typeface="Times New Roman" panose="02020603050405020304" pitchFamily="18" charset="0"/>
                <a:ea typeface="+mj-ea"/>
                <a:cs typeface="Times New Roman" panose="02020603050405020304" pitchFamily="18" charset="0"/>
              </a:rPr>
              <a:t> + c = 0 (a ≠ 0) (1)</a:t>
            </a:r>
            <a:br>
              <a:rPr lang="vi-VN" b="1">
                <a:solidFill>
                  <a:srgbClr val="FF0000"/>
                </a:solidFill>
                <a:latin typeface="Times New Roman" panose="02020603050405020304" pitchFamily="18" charset="0"/>
                <a:cs typeface="Times New Roman" panose="02020603050405020304" pitchFamily="18" charset="0"/>
              </a:rPr>
            </a:br>
            <a:endParaRPr lang="en-US" b="1">
              <a:solidFill>
                <a:srgbClr val="FF0000"/>
              </a:solidFill>
            </a:endParaRPr>
          </a:p>
        </p:txBody>
      </p:sp>
    </p:spTree>
    <p:extLst>
      <p:ext uri="{BB962C8B-B14F-4D97-AF65-F5344CB8AC3E}">
        <p14:creationId xmlns:p14="http://schemas.microsoft.com/office/powerpoint/2010/main" val="30799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5158" y="2712377"/>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ounded Rectangle 2"/>
          <p:cNvSpPr/>
          <p:nvPr/>
        </p:nvSpPr>
        <p:spPr>
          <a:xfrm>
            <a:off x="216412" y="2724690"/>
            <a:ext cx="3482639" cy="268385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组合 69"/>
          <p:cNvGrpSpPr/>
          <p:nvPr/>
        </p:nvGrpSpPr>
        <p:grpSpPr>
          <a:xfrm>
            <a:off x="4607119" y="2439668"/>
            <a:ext cx="2977767" cy="2994664"/>
            <a:chOff x="3366292" y="1931351"/>
            <a:chExt cx="2233616" cy="2245998"/>
          </a:xfrm>
          <a:solidFill>
            <a:srgbClr val="D20402"/>
          </a:solidFill>
        </p:grpSpPr>
        <p:sp>
          <p:nvSpPr>
            <p:cNvPr id="5"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6"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7"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8"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9" name="Picture 3" descr="F:\PPT素材\3232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2465" y="2808948"/>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PPT素材\333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4216" y="44754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PPT素材\6443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831" y="4380586"/>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PPT素材\954334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1245" y="2859470"/>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78"/>
          <p:cNvGrpSpPr/>
          <p:nvPr/>
        </p:nvGrpSpPr>
        <p:grpSpPr>
          <a:xfrm rot="10800000">
            <a:off x="3640376" y="3006894"/>
            <a:ext cx="700681" cy="494909"/>
            <a:chOff x="5758372" y="2313737"/>
            <a:chExt cx="525579" cy="371182"/>
          </a:xfrm>
          <a:solidFill>
            <a:schemeClr val="tx2"/>
          </a:solidFill>
        </p:grpSpPr>
        <p:sp>
          <p:nvSpPr>
            <p:cNvPr id="14"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6" name="组合 81"/>
          <p:cNvGrpSpPr/>
          <p:nvPr/>
        </p:nvGrpSpPr>
        <p:grpSpPr>
          <a:xfrm rot="10800000">
            <a:off x="3687942" y="4480992"/>
            <a:ext cx="700681" cy="494909"/>
            <a:chOff x="5758372" y="2313737"/>
            <a:chExt cx="525579" cy="371182"/>
          </a:xfrm>
          <a:solidFill>
            <a:schemeClr val="accent2"/>
          </a:solidFill>
        </p:grpSpPr>
        <p:sp>
          <p:nvSpPr>
            <p:cNvPr id="17"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8"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9" name="组合 84"/>
          <p:cNvGrpSpPr/>
          <p:nvPr/>
        </p:nvGrpSpPr>
        <p:grpSpPr>
          <a:xfrm>
            <a:off x="7813797" y="2916844"/>
            <a:ext cx="700681" cy="494909"/>
            <a:chOff x="5758372" y="2313737"/>
            <a:chExt cx="525579" cy="371182"/>
          </a:xfrm>
          <a:solidFill>
            <a:schemeClr val="accent3"/>
          </a:solidFill>
        </p:grpSpPr>
        <p:sp>
          <p:nvSpPr>
            <p:cNvPr id="20"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1"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2" name="组合 87"/>
          <p:cNvGrpSpPr/>
          <p:nvPr/>
        </p:nvGrpSpPr>
        <p:grpSpPr>
          <a:xfrm>
            <a:off x="7861365" y="4390944"/>
            <a:ext cx="700681" cy="494909"/>
            <a:chOff x="5758372" y="2313737"/>
            <a:chExt cx="525579" cy="371182"/>
          </a:xfrm>
          <a:solidFill>
            <a:schemeClr val="accent1"/>
          </a:solidFill>
        </p:grpSpPr>
        <p:sp>
          <p:nvSpPr>
            <p:cNvPr id="23"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4"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25" name="TextBox 24"/>
          <p:cNvSpPr txBox="1"/>
          <p:nvPr/>
        </p:nvSpPr>
        <p:spPr>
          <a:xfrm>
            <a:off x="116709" y="2983110"/>
            <a:ext cx="3691984" cy="984875"/>
          </a:xfrm>
          <a:prstGeom prst="rect">
            <a:avLst/>
          </a:prstGeom>
          <a:noFill/>
          <a:ln>
            <a:noFill/>
          </a:ln>
        </p:spPr>
        <p:txBody>
          <a:bodyPr wrap="square" lIns="121908" tIns="60955" rIns="121908" bIns="60955" rtlCol="0">
            <a:spAutoFit/>
          </a:bodyPr>
          <a:lstStyle/>
          <a:p>
            <a:pPr algn="ctr"/>
            <a:r>
              <a:rPr lang="en-US" sz="2800" dirty="0">
                <a:solidFill>
                  <a:srgbClr val="CC0099"/>
                </a:solidFill>
                <a:latin typeface="Times New Roman" panose="02020603050405020304" pitchFamily="18" charset="0"/>
                <a:ea typeface="Times New Roman" panose="02020603050405020304" pitchFamily="18" charset="0"/>
              </a:rPr>
              <a:t>a) </a:t>
            </a:r>
            <a:r>
              <a:rPr lang="en-US" sz="2800" dirty="0" err="1">
                <a:solidFill>
                  <a:srgbClr val="CC0099"/>
                </a:solidFill>
                <a:latin typeface="Times New Roman" panose="02020603050405020304" pitchFamily="18" charset="0"/>
                <a:ea typeface="Times New Roman" panose="02020603050405020304" pitchFamily="18" charset="0"/>
              </a:rPr>
              <a:t>Yêu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cầu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với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1+2</a:t>
            </a:r>
            <a:endParaRPr lang="en-US" sz="2800" dirty="0">
              <a:solidFill>
                <a:srgbClr val="CC0099"/>
              </a:solidFill>
            </a:endParaRPr>
          </a:p>
        </p:txBody>
      </p:sp>
      <p:sp>
        <p:nvSpPr>
          <p:cNvPr id="27" name="TextBox 26"/>
          <p:cNvSpPr txBox="1"/>
          <p:nvPr/>
        </p:nvSpPr>
        <p:spPr>
          <a:xfrm>
            <a:off x="8562046" y="2859470"/>
            <a:ext cx="3577801" cy="984875"/>
          </a:xfrm>
          <a:prstGeom prst="rect">
            <a:avLst/>
          </a:prstGeom>
          <a:noFill/>
          <a:ln>
            <a:noFill/>
          </a:ln>
        </p:spPr>
        <p:txBody>
          <a:bodyPr wrap="square" lIns="121908" tIns="60955" rIns="121908" bIns="60955" rtlCol="0">
            <a:spAutoFit/>
          </a:bodyPr>
          <a:lstStyle/>
          <a:p>
            <a:pPr algn="ctr"/>
            <a:r>
              <a:rPr lang="en-US" sz="2800" dirty="0">
                <a:solidFill>
                  <a:schemeClr val="accent5">
                    <a:lumMod val="50000"/>
                  </a:schemeClr>
                </a:solidFill>
                <a:latin typeface="Times New Roman" panose="02020603050405020304" pitchFamily="18" charset="0"/>
                <a:ea typeface="Times New Roman" panose="02020603050405020304" pitchFamily="18" charset="0"/>
              </a:rPr>
              <a:t>c)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Yêu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cầu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nhóm</a:t>
            </a:r>
            <a:r>
              <a:rPr lang="en-US" sz="2800" dirty="0">
                <a:solidFill>
                  <a:schemeClr val="accent5">
                    <a:lumMod val="50000"/>
                  </a:schemeClr>
                </a:solidFill>
                <a:latin typeface="Times New Roman" panose="02020603050405020304" pitchFamily="18" charset="0"/>
                <a:ea typeface="Times New Roman" panose="02020603050405020304" pitchFamily="18" charset="0"/>
              </a:rPr>
              <a:t> 3+4</a:t>
            </a:r>
            <a:endParaRPr lang="en-US" sz="2800" dirty="0">
              <a:solidFill>
                <a:schemeClr val="accent5">
                  <a:lumMod val="50000"/>
                </a:schemeClr>
              </a:solidFill>
            </a:endParaRPr>
          </a:p>
        </p:txBody>
      </p:sp>
      <p:sp>
        <p:nvSpPr>
          <p:cNvPr id="29" name="Rectangle 28"/>
          <p:cNvSpPr/>
          <p:nvPr/>
        </p:nvSpPr>
        <p:spPr>
          <a:xfrm>
            <a:off x="902009" y="356840"/>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endParaRPr lang="en-US" sz="3200" b="1" dirty="0">
              <a:latin typeface="Times New Roman" panose="02020603050405020304" pitchFamily="18" charset="0"/>
              <a:cs typeface="Times New Roman" panose="02020603050405020304" pitchFamily="18" charset="0"/>
            </a:endParaRPr>
          </a:p>
        </p:txBody>
      </p:sp>
      <p:pic>
        <p:nvPicPr>
          <p:cNvPr id="30" name="Picture 2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p:sp>
        <p:nvSpPr>
          <p:cNvPr id="31" name="Rectangle 30"/>
          <p:cNvSpPr/>
          <p:nvPr/>
        </p:nvSpPr>
        <p:spPr>
          <a:xfrm>
            <a:off x="909226" y="1164537"/>
            <a:ext cx="10208983" cy="954107"/>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p>
          <a:p>
            <a:r>
              <a:rPr lang="en-US" sz="2800" dirty="0">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Thực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hiện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phiếu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tập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1</a:t>
            </a:r>
            <a:endParaRPr lang="en-US" sz="2800" dirty="0">
              <a:solidFill>
                <a:srgbClr val="FF0000"/>
              </a:solidFill>
            </a:endParaRPr>
          </a:p>
        </p:txBody>
      </p:sp>
      <p:sp>
        <p:nvSpPr>
          <p:cNvPr id="45" name="TextBox 44">
            <a:extLst>
              <a:ext uri="{FF2B5EF4-FFF2-40B4-BE49-F238E27FC236}">
                <a16:creationId xmlns:a16="http://schemas.microsoft.com/office/drawing/2014/main" id="{93F1A63E-3D79-49EC-A47E-20776745A68C}"/>
              </a:ext>
            </a:extLst>
          </p:cNvPr>
          <p:cNvSpPr txBox="1"/>
          <p:nvPr/>
        </p:nvSpPr>
        <p:spPr>
          <a:xfrm>
            <a:off x="81352" y="3981612"/>
            <a:ext cx="3574003" cy="984875"/>
          </a:xfrm>
          <a:prstGeom prst="rect">
            <a:avLst/>
          </a:prstGeom>
          <a:noFill/>
          <a:ln>
            <a:noFill/>
          </a:ln>
        </p:spPr>
        <p:txBody>
          <a:bodyPr wrap="square" lIns="121908" tIns="60955" rIns="121908" bIns="60955" rtlCol="0">
            <a:spAutoFit/>
          </a:bodyPr>
          <a:lstStyle/>
          <a:p>
            <a:pPr algn="ctr"/>
            <a:r>
              <a:rPr lang="en-US" sz="2800" dirty="0" err="1">
                <a:solidFill>
                  <a:srgbClr val="CC0099"/>
                </a:solidFill>
                <a:latin typeface="Times New Roman" panose="02020603050405020304" pitchFamily="18" charset="0"/>
                <a:ea typeface="Times New Roman" panose="02020603050405020304" pitchFamily="18" charset="0"/>
              </a:rPr>
              <a:t>Nội</a:t>
            </a:r>
            <a:r>
              <a:rPr lang="en-US" sz="2800" dirty="0">
                <a:solidFill>
                  <a:srgbClr val="CC0099"/>
                </a:solidFill>
                <a:latin typeface="Times New Roman" panose="02020603050405020304" pitchFamily="18" charset="0"/>
                <a:ea typeface="Times New Roman" panose="02020603050405020304" pitchFamily="18" charset="0"/>
              </a:rPr>
              <a:t> dung ? </a:t>
            </a:r>
            <a:r>
              <a:rPr lang="en-US" sz="2800" dirty="0" err="1">
                <a:solidFill>
                  <a:srgbClr val="CC0099"/>
                </a:solidFill>
                <a:latin typeface="Times New Roman" panose="02020603050405020304" pitchFamily="18" charset="0"/>
                <a:ea typeface="Times New Roman" panose="02020603050405020304" pitchFamily="18" charset="0"/>
              </a:rPr>
              <a:t>và</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giải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phương</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trình</a:t>
            </a:r>
            <a:r>
              <a:rPr lang="en-US" sz="2800" dirty="0">
                <a:solidFill>
                  <a:srgbClr val="CC0099"/>
                </a:solidFill>
                <a:latin typeface="Times New Roman" panose="02020603050405020304" pitchFamily="18" charset="0"/>
                <a:ea typeface="Times New Roman" panose="02020603050405020304" pitchFamily="18" charset="0"/>
              </a:rPr>
              <a:t> a </a:t>
            </a:r>
            <a:endParaRPr lang="en-US" sz="2800" dirty="0">
              <a:solidFill>
                <a:srgbClr val="CC0099"/>
              </a:solidFill>
            </a:endParaRPr>
          </a:p>
        </p:txBody>
      </p:sp>
      <p:sp>
        <p:nvSpPr>
          <p:cNvPr id="46" name="TextBox 45">
            <a:extLst>
              <a:ext uri="{FF2B5EF4-FFF2-40B4-BE49-F238E27FC236}">
                <a16:creationId xmlns:a16="http://schemas.microsoft.com/office/drawing/2014/main" id="{ACA64E95-46A9-467B-8410-0F581350A604}"/>
              </a:ext>
            </a:extLst>
          </p:cNvPr>
          <p:cNvSpPr txBox="1"/>
          <p:nvPr/>
        </p:nvSpPr>
        <p:spPr>
          <a:xfrm>
            <a:off x="8609614" y="3844345"/>
            <a:ext cx="2972785" cy="984875"/>
          </a:xfrm>
          <a:prstGeom prst="rect">
            <a:avLst/>
          </a:prstGeom>
          <a:noFill/>
          <a:ln>
            <a:noFill/>
          </a:ln>
        </p:spPr>
        <p:txBody>
          <a:bodyPr wrap="square" lIns="121908" tIns="60955" rIns="121908" bIns="60955" rtlCol="0">
            <a:spAutoFit/>
          </a:bodyPr>
          <a:lstStyle/>
          <a:p>
            <a:pPr algn="ctr"/>
            <a:r>
              <a:rPr lang="en-US" sz="2800" dirty="0" err="1">
                <a:solidFill>
                  <a:srgbClr val="CC0099"/>
                </a:solidFill>
                <a:latin typeface="Times New Roman" panose="02020603050405020304" pitchFamily="18" charset="0"/>
                <a:ea typeface="Times New Roman" panose="02020603050405020304" pitchFamily="18" charset="0"/>
              </a:rPr>
              <a:t>Nội</a:t>
            </a:r>
            <a:r>
              <a:rPr lang="en-US" sz="2800" dirty="0">
                <a:solidFill>
                  <a:srgbClr val="CC0099"/>
                </a:solidFill>
                <a:latin typeface="Times New Roman" panose="02020603050405020304" pitchFamily="18" charset="0"/>
                <a:ea typeface="Times New Roman" panose="02020603050405020304" pitchFamily="18" charset="0"/>
              </a:rPr>
              <a:t> dung ? </a:t>
            </a:r>
            <a:r>
              <a:rPr lang="en-US" sz="2800" dirty="0" err="1">
                <a:solidFill>
                  <a:srgbClr val="CC0099"/>
                </a:solidFill>
                <a:latin typeface="Times New Roman" panose="02020603050405020304" pitchFamily="18" charset="0"/>
                <a:ea typeface="Times New Roman" panose="02020603050405020304" pitchFamily="18" charset="0"/>
              </a:rPr>
              <a:t>và</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giải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phương</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trình</a:t>
            </a:r>
            <a:r>
              <a:rPr lang="en-US" sz="2800" dirty="0">
                <a:solidFill>
                  <a:srgbClr val="CC0099"/>
                </a:solidFill>
                <a:latin typeface="Times New Roman" panose="02020603050405020304" pitchFamily="18" charset="0"/>
                <a:ea typeface="Times New Roman" panose="02020603050405020304" pitchFamily="18" charset="0"/>
              </a:rPr>
              <a:t> c </a:t>
            </a:r>
            <a:endParaRPr lang="en-US" sz="2800" dirty="0">
              <a:solidFill>
                <a:srgbClr val="CC0099"/>
              </a:solidFill>
            </a:endParaRPr>
          </a:p>
        </p:txBody>
      </p:sp>
      <p:pic>
        <p:nvPicPr>
          <p:cNvPr id="32" name="7 Minute Countdown Timer with Alarm">
            <a:hlinkClick r:id="" action="ppaction://media"/>
            <a:extLst>
              <a:ext uri="{FF2B5EF4-FFF2-40B4-BE49-F238E27FC236}">
                <a16:creationId xmlns:a16="http://schemas.microsoft.com/office/drawing/2014/main" id="{1A1840DD-E78F-473B-9297-24F53BA580F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514479" y="254509"/>
            <a:ext cx="1292194" cy="726859"/>
          </a:xfrm>
          <a:prstGeom prst="rect">
            <a:avLst/>
          </a:prstGeom>
        </p:spPr>
      </p:pic>
    </p:spTree>
    <p:extLst>
      <p:ext uri="{BB962C8B-B14F-4D97-AF65-F5344CB8AC3E}">
        <p14:creationId xmlns:p14="http://schemas.microsoft.com/office/powerpoint/2010/main" val="4025861811"/>
      </p:ext>
    </p:extLst>
  </p:cSld>
  <p:clrMapOvr>
    <a:masterClrMapping/>
  </p:clrMapOvr>
  <p:timing>
    <p:tnLst>
      <p:par>
        <p:cTn id="1" dur="indefinite" restart="never" nodeType="tmRoot">
          <p:childTnLst>
            <p:video>
              <p:cMediaNode vol="80000">
                <p:cTn id="2" fill="hold" display="0">
                  <p:stCondLst>
                    <p:cond delay="indefinite"/>
                  </p:stCondLst>
                </p:cTn>
                <p:tgtEl>
                  <p:spTgt spid="3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PPT9 82
</file>

<file path=docProps/app.xml><?xml version="1.0" encoding="utf-8"?>
<Properties xmlns="http://schemas.openxmlformats.org/officeDocument/2006/extended-properties" xmlns:vt="http://schemas.openxmlformats.org/officeDocument/2006/docPropsVTypes">
  <TotalTime>1247</TotalTime>
  <Words>1896</Words>
  <Application>Microsoft Office PowerPoint</Application>
  <PresentationFormat>Widescreen</PresentationFormat>
  <Paragraphs>206</Paragraphs>
  <Slides>32</Slides>
  <Notes>3</Notes>
  <HiddenSlides>0</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Arial</vt:lpstr>
      <vt:lpstr>Calibri</vt:lpstr>
      <vt:lpstr>Calibri Light</vt:lpstr>
      <vt:lpstr>Cambria Math</vt:lpstr>
      <vt:lpstr>Palatino Linotype</vt:lpstr>
      <vt:lpstr>Symbol</vt:lpstr>
      <vt:lpstr>Times New Roman</vt:lpstr>
      <vt:lpstr>UTM Futura Extra</vt:lpstr>
      <vt:lpstr>字魂59号-创粗黑</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Bước 1: Đặt x2 = t (đk: t ≥ 0), ta được phương trình bậc hai ẩn t:  at2 + bt + c = 0 (a ≠ 0) (2) Bước 2: Giải phương trình (2) để tìm giá trị của t. Bước 3: Chọn t ≥  0, thay vào x2 = t để tìm x . Bước 4: Kết luận nghiệm của phương trình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dc:creator>
  <cp:lastModifiedBy>Đức Minh Nguyễn</cp:lastModifiedBy>
  <cp:revision>48</cp:revision>
  <dcterms:created xsi:type="dcterms:W3CDTF">2021-09-02T01:26:47Z</dcterms:created>
  <dcterms:modified xsi:type="dcterms:W3CDTF">2024-03-12T14:54:05Z</dcterms:modified>
</cp:coreProperties>
</file>