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f98c32f3d1a44bb0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8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C45D4-522B-4D78-988C-3A8E82BC7004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43EEA-1F13-4CA0-B6B9-B6FEC3303C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297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0E973-9B0B-4F39-8D13-B383A8BEBCC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32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1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BCE44-7189-46F3-9B07-0363944C99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8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82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30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314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7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32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684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39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041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8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220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8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39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2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53734-D981-4B0E-8764-45253235BB1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A84A5-DCB7-4A48-B23D-423AB2DFA2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18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gif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gif"/><Relationship Id="rId9" Type="http://schemas.openxmlformats.org/officeDocument/2006/relationships/image" Target="../media/image12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3.gif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5.gif"/><Relationship Id="rId9" Type="http://schemas.openxmlformats.org/officeDocument/2006/relationships/image" Target="../media/image12.png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13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gif"/><Relationship Id="rId9" Type="http://schemas.openxmlformats.org/officeDocument/2006/relationships/image" Target="../media/image12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10.png"/><Relationship Id="rId2" Type="http://schemas.openxmlformats.org/officeDocument/2006/relationships/image" Target="../media/image13.gif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5.gif"/><Relationship Id="rId9" Type="http://schemas.openxmlformats.org/officeDocument/2006/relationships/image" Target="../media/image12.png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 flipH="1">
            <a:off x="-200325" y="5312603"/>
            <a:ext cx="4330037" cy="1545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1459" y="1920319"/>
            <a:ext cx="1001364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SGK,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3733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38" y="3523604"/>
            <a:ext cx="6603593" cy="3348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1" y="3382939"/>
            <a:ext cx="96369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SGK,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vở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733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2595" y="685800"/>
            <a:ext cx="57742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20776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55448"/>
            <a:ext cx="12182650" cy="6711080"/>
            <a:chOff x="0" y="155448"/>
            <a:chExt cx="12182650" cy="6711080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155448"/>
              <a:ext cx="886968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  LUYỆN TẬP</a:t>
              </a:r>
              <a:endPara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86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"/>
          <p:cNvSpPr/>
          <p:nvPr/>
        </p:nvSpPr>
        <p:spPr>
          <a:xfrm>
            <a:off x="3042643" y="700248"/>
            <a:ext cx="6117183" cy="5877157"/>
          </a:xfrm>
          <a:prstGeom prst="ellips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pic>
        <p:nvPicPr>
          <p:cNvPr id="1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9318">
            <a:off x="4862566" y="-468431"/>
            <a:ext cx="6010349" cy="5018640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1568503" y="76202"/>
            <a:ext cx="4470400" cy="30341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5799" y="4333845"/>
            <a:ext cx="10887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63: </a:t>
            </a:r>
            <a:r>
              <a:rPr lang="vi-VN" sz="4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 LẬP PHƯƠNG TRÌNH (TIẾP)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0AE5A94E-D12F-451D-9A31-C9A6571F9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51" y="1693716"/>
            <a:ext cx="6115043" cy="369332"/>
          </a:xfrm>
          <a:prstGeom prst="rect">
            <a:avLst/>
          </a:prstGeom>
          <a:solidFill>
            <a:schemeClr val="bg1"/>
          </a:solidFill>
          <a:ln w="38100" cmpd="thinThick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</a:t>
            </a:r>
          </a:p>
        </p:txBody>
      </p:sp>
      <p:grpSp>
        <p:nvGrpSpPr>
          <p:cNvPr id="66572" name="Group 12">
            <a:extLst>
              <a:ext uri="{FF2B5EF4-FFF2-40B4-BE49-F238E27FC236}">
                <a16:creationId xmlns:a16="http://schemas.microsoft.com/office/drawing/2014/main" id="{3B57A714-0D06-4848-AB89-9E3CBE55EB58}"/>
              </a:ext>
            </a:extLst>
          </p:cNvPr>
          <p:cNvGrpSpPr>
            <a:grpSpLocks/>
          </p:cNvGrpSpPr>
          <p:nvPr/>
        </p:nvGrpSpPr>
        <p:grpSpPr bwMode="auto">
          <a:xfrm>
            <a:off x="4810102" y="1065064"/>
            <a:ext cx="2571751" cy="628650"/>
            <a:chOff x="1968" y="720"/>
            <a:chExt cx="2160" cy="528"/>
          </a:xfrm>
        </p:grpSpPr>
        <p:sp>
          <p:nvSpPr>
            <p:cNvPr id="66573" name="Text Box 13">
              <a:extLst>
                <a:ext uri="{FF2B5EF4-FFF2-40B4-BE49-F238E27FC236}">
                  <a16:creationId xmlns:a16="http://schemas.microsoft.com/office/drawing/2014/main" id="{E3D2A106-E975-424A-B01E-34CC2F5FD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720"/>
              <a:ext cx="2160" cy="310"/>
            </a:xfrm>
            <a:prstGeom prst="rect">
              <a:avLst/>
            </a:prstGeom>
            <a:no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BÀI TOÁN</a:t>
              </a:r>
              <a:endPara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74" name="Line 14">
              <a:extLst>
                <a:ext uri="{FF2B5EF4-FFF2-40B4-BE49-F238E27FC236}">
                  <a16:creationId xmlns:a16="http://schemas.microsoft.com/office/drawing/2014/main" id="{2F7BE09E-683F-446C-8926-CA4885926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1008"/>
              <a:ext cx="0" cy="240"/>
            </a:xfrm>
            <a:prstGeom prst="line">
              <a:avLst/>
            </a:prstGeom>
            <a:no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75" name="Group 15">
            <a:extLst>
              <a:ext uri="{FF2B5EF4-FFF2-40B4-BE49-F238E27FC236}">
                <a16:creationId xmlns:a16="http://schemas.microsoft.com/office/drawing/2014/main" id="{07AE4C65-481A-4C84-9C57-3CD97618CEB0}"/>
              </a:ext>
            </a:extLst>
          </p:cNvPr>
          <p:cNvGrpSpPr>
            <a:grpSpLocks/>
          </p:cNvGrpSpPr>
          <p:nvPr/>
        </p:nvGrpSpPr>
        <p:grpSpPr bwMode="auto">
          <a:xfrm>
            <a:off x="1882354" y="395266"/>
            <a:ext cx="3327797" cy="628650"/>
            <a:chOff x="-491" y="144"/>
            <a:chExt cx="2795" cy="528"/>
          </a:xfrm>
        </p:grpSpPr>
        <p:sp>
          <p:nvSpPr>
            <p:cNvPr id="66576" name="Text Box 16">
              <a:extLst>
                <a:ext uri="{FF2B5EF4-FFF2-40B4-BE49-F238E27FC236}">
                  <a16:creationId xmlns:a16="http://schemas.microsoft.com/office/drawing/2014/main" id="{42904BEB-1917-42BC-8BA2-1664D7927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91" y="144"/>
              <a:ext cx="2795" cy="310"/>
            </a:xfrm>
            <a:prstGeom prst="rect">
              <a:avLst/>
            </a:prstGeom>
            <a:solidFill>
              <a:schemeClr val="bg1"/>
            </a:solidFill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</a:t>
              </a:r>
              <a:r>
                <a:rPr lang="en-US" altLang="en-US" b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 TOÁN</a:t>
              </a:r>
            </a:p>
          </p:txBody>
        </p:sp>
        <p:sp>
          <p:nvSpPr>
            <p:cNvPr id="66577" name="Line 17">
              <a:extLst>
                <a:ext uri="{FF2B5EF4-FFF2-40B4-BE49-F238E27FC236}">
                  <a16:creationId xmlns:a16="http://schemas.microsoft.com/office/drawing/2014/main" id="{620B3804-4316-4A53-8AF2-6FFC6709A4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4" y="432"/>
              <a:ext cx="384" cy="240"/>
            </a:xfrm>
            <a:prstGeom prst="line">
              <a:avLst/>
            </a:prstGeom>
            <a:no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78" name="Group 18">
            <a:extLst>
              <a:ext uri="{FF2B5EF4-FFF2-40B4-BE49-F238E27FC236}">
                <a16:creationId xmlns:a16="http://schemas.microsoft.com/office/drawing/2014/main" id="{769CCD39-2E1F-459B-9D96-E177C8D1383E}"/>
              </a:ext>
            </a:extLst>
          </p:cNvPr>
          <p:cNvGrpSpPr>
            <a:grpSpLocks/>
          </p:cNvGrpSpPr>
          <p:nvPr/>
        </p:nvGrpSpPr>
        <p:grpSpPr bwMode="auto">
          <a:xfrm>
            <a:off x="6010251" y="145467"/>
            <a:ext cx="4598867" cy="819151"/>
            <a:chOff x="2976" y="144"/>
            <a:chExt cx="3311" cy="688"/>
          </a:xfrm>
        </p:grpSpPr>
        <p:sp>
          <p:nvSpPr>
            <p:cNvPr id="66579" name="Text Box 19">
              <a:extLst>
                <a:ext uri="{FF2B5EF4-FFF2-40B4-BE49-F238E27FC236}">
                  <a16:creationId xmlns:a16="http://schemas.microsoft.com/office/drawing/2014/main" id="{2487AE25-0D1D-4DDA-BBA8-37BB938D25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44"/>
              <a:ext cx="3311" cy="543"/>
            </a:xfrm>
            <a:prstGeom prst="rect">
              <a:avLst/>
            </a:prstGeom>
            <a:solidFill>
              <a:schemeClr val="bg1"/>
            </a:solidFill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ĐẠI LƯỢNG </a:t>
              </a:r>
              <a:r>
                <a:rPr lang="en-US" altLang="en-US" b="1" u="sng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 BIẾT</a:t>
              </a:r>
              <a:r>
                <a:rPr lang="en-US" altLang="en-US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ĐẠI LƯỢNG </a:t>
              </a:r>
              <a:r>
                <a:rPr lang="en-US" altLang="en-US" b="1" u="sng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BIẾT</a:t>
              </a:r>
            </a:p>
          </p:txBody>
        </p:sp>
        <p:sp>
          <p:nvSpPr>
            <p:cNvPr id="66580" name="Line 20">
              <a:extLst>
                <a:ext uri="{FF2B5EF4-FFF2-40B4-BE49-F238E27FC236}">
                  <a16:creationId xmlns:a16="http://schemas.microsoft.com/office/drawing/2014/main" id="{C2A8BE44-493C-4542-BD4C-1B2CB64913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3" y="736"/>
              <a:ext cx="192" cy="96"/>
            </a:xfrm>
            <a:prstGeom prst="line">
              <a:avLst/>
            </a:prstGeom>
            <a:no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81" name="Group 21">
            <a:extLst>
              <a:ext uri="{FF2B5EF4-FFF2-40B4-BE49-F238E27FC236}">
                <a16:creationId xmlns:a16="http://schemas.microsoft.com/office/drawing/2014/main" id="{E0C117C6-4ECD-468A-B7CA-3F2D705AC02E}"/>
              </a:ext>
            </a:extLst>
          </p:cNvPr>
          <p:cNvGrpSpPr>
            <a:grpSpLocks/>
          </p:cNvGrpSpPr>
          <p:nvPr/>
        </p:nvGrpSpPr>
        <p:grpSpPr bwMode="auto">
          <a:xfrm>
            <a:off x="1517529" y="2608618"/>
            <a:ext cx="2543175" cy="784906"/>
            <a:chOff x="-312" y="1801"/>
            <a:chExt cx="1680" cy="790"/>
          </a:xfrm>
          <a:solidFill>
            <a:schemeClr val="accent1"/>
          </a:solidFill>
        </p:grpSpPr>
        <p:sp>
          <p:nvSpPr>
            <p:cNvPr id="66582" name="Text Box 22">
              <a:extLst>
                <a:ext uri="{FF2B5EF4-FFF2-40B4-BE49-F238E27FC236}">
                  <a16:creationId xmlns:a16="http://schemas.microsoft.com/office/drawing/2014/main" id="{D537E0EC-75D3-4279-8E7F-3542137F6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12" y="2048"/>
              <a:ext cx="1680" cy="543"/>
            </a:xfrm>
            <a:prstGeom prst="rect">
              <a:avLst/>
            </a:prstGeom>
            <a:grp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PHƯƠNG</a:t>
              </a: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altLang="en-US" b="1" u="sng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3" name="Line 23">
              <a:extLst>
                <a:ext uri="{FF2B5EF4-FFF2-40B4-BE49-F238E27FC236}">
                  <a16:creationId xmlns:a16="http://schemas.microsoft.com/office/drawing/2014/main" id="{2C63CF89-AF73-4300-B0BA-5D8F650FB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801"/>
              <a:ext cx="0" cy="240"/>
            </a:xfrm>
            <a:prstGeom prst="line">
              <a:avLst/>
            </a:prstGeom>
            <a:grp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84" name="Group 24">
            <a:extLst>
              <a:ext uri="{FF2B5EF4-FFF2-40B4-BE49-F238E27FC236}">
                <a16:creationId xmlns:a16="http://schemas.microsoft.com/office/drawing/2014/main" id="{74CB2B45-818D-4B2B-9CEB-F3078E0CD64D}"/>
              </a:ext>
            </a:extLst>
          </p:cNvPr>
          <p:cNvGrpSpPr>
            <a:grpSpLocks/>
          </p:cNvGrpSpPr>
          <p:nvPr/>
        </p:nvGrpSpPr>
        <p:grpSpPr bwMode="auto">
          <a:xfrm>
            <a:off x="5330872" y="2628934"/>
            <a:ext cx="2890666" cy="715565"/>
            <a:chOff x="1517" y="1965"/>
            <a:chExt cx="2575" cy="601"/>
          </a:xfrm>
          <a:solidFill>
            <a:schemeClr val="accent1"/>
          </a:solidFill>
        </p:grpSpPr>
        <p:sp>
          <p:nvSpPr>
            <p:cNvPr id="66585" name="Text Box 25">
              <a:extLst>
                <a:ext uri="{FF2B5EF4-FFF2-40B4-BE49-F238E27FC236}">
                  <a16:creationId xmlns:a16="http://schemas.microsoft.com/office/drawing/2014/main" id="{D4275179-3C2D-4E73-938D-FC99C48CC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" y="2256"/>
              <a:ext cx="2575" cy="310"/>
            </a:xfrm>
            <a:prstGeom prst="rect">
              <a:avLst/>
            </a:prstGeom>
            <a:grp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PHƯƠNG TRÌNH</a:t>
              </a:r>
              <a:endParaRPr lang="en-US" altLang="en-US" b="1" u="sng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6" name="Line 26">
              <a:extLst>
                <a:ext uri="{FF2B5EF4-FFF2-40B4-BE49-F238E27FC236}">
                  <a16:creationId xmlns:a16="http://schemas.microsoft.com/office/drawing/2014/main" id="{19694B79-E34C-42BD-8949-DB05A1387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965"/>
              <a:ext cx="0" cy="240"/>
            </a:xfrm>
            <a:prstGeom prst="line">
              <a:avLst/>
            </a:prstGeom>
            <a:grp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587" name="Group 27">
            <a:extLst>
              <a:ext uri="{FF2B5EF4-FFF2-40B4-BE49-F238E27FC236}">
                <a16:creationId xmlns:a16="http://schemas.microsoft.com/office/drawing/2014/main" id="{7C4646D9-ACD4-46CE-A206-A2C65B69F90B}"/>
              </a:ext>
            </a:extLst>
          </p:cNvPr>
          <p:cNvGrpSpPr>
            <a:grpSpLocks/>
          </p:cNvGrpSpPr>
          <p:nvPr/>
        </p:nvGrpSpPr>
        <p:grpSpPr bwMode="auto">
          <a:xfrm>
            <a:off x="8485249" y="2668717"/>
            <a:ext cx="2196696" cy="694136"/>
            <a:chOff x="4224" y="1986"/>
            <a:chExt cx="1344" cy="583"/>
          </a:xfrm>
          <a:solidFill>
            <a:schemeClr val="accent1"/>
          </a:solidFill>
        </p:grpSpPr>
        <p:sp>
          <p:nvSpPr>
            <p:cNvPr id="66588" name="Text Box 28">
              <a:extLst>
                <a:ext uri="{FF2B5EF4-FFF2-40B4-BE49-F238E27FC236}">
                  <a16:creationId xmlns:a16="http://schemas.microsoft.com/office/drawing/2014/main" id="{1A51FA88-10A4-43AA-B00A-A680AAC01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259"/>
              <a:ext cx="1344" cy="310"/>
            </a:xfrm>
            <a:prstGeom prst="rect">
              <a:avLst/>
            </a:prstGeom>
            <a:grp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  <a:endParaRPr lang="en-US" altLang="en-US" b="1" u="sng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89" name="Line 29">
              <a:extLst>
                <a:ext uri="{FF2B5EF4-FFF2-40B4-BE49-F238E27FC236}">
                  <a16:creationId xmlns:a16="http://schemas.microsoft.com/office/drawing/2014/main" id="{80981257-7CF8-40B5-8334-5490856E6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1986"/>
              <a:ext cx="0" cy="288"/>
            </a:xfrm>
            <a:prstGeom prst="line">
              <a:avLst/>
            </a:prstGeom>
            <a:grp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592" name="Text Box 32">
            <a:extLst>
              <a:ext uri="{FF2B5EF4-FFF2-40B4-BE49-F238E27FC236}">
                <a16:creationId xmlns:a16="http://schemas.microsoft.com/office/drawing/2014/main" id="{12A3C697-7363-4583-926C-B2DDB37E78E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470661" y="3613324"/>
            <a:ext cx="919055" cy="1569660"/>
          </a:xfrm>
          <a:prstGeom prst="rect">
            <a:avLst/>
          </a:prstGeom>
          <a:noFill/>
          <a:ln w="38100" cmpd="thinThick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3" name="Line 33">
            <a:extLst>
              <a:ext uri="{FF2B5EF4-FFF2-40B4-BE49-F238E27FC236}">
                <a16:creationId xmlns:a16="http://schemas.microsoft.com/office/drawing/2014/main" id="{31FA07F0-61F9-4BE8-AB9F-B762D2A00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8783" y="3459016"/>
            <a:ext cx="0" cy="114300"/>
          </a:xfrm>
          <a:prstGeom prst="line">
            <a:avLst/>
          </a:prstGeom>
          <a:noFill/>
          <a:ln w="38100" cmpd="thinThick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6" name="Text Box 36">
            <a:extLst>
              <a:ext uri="{FF2B5EF4-FFF2-40B4-BE49-F238E27FC236}">
                <a16:creationId xmlns:a16="http://schemas.microsoft.com/office/drawing/2014/main" id="{114D466F-E6CE-42D3-AF7A-B75C96514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4502" y="3640475"/>
            <a:ext cx="774225" cy="830997"/>
          </a:xfrm>
          <a:prstGeom prst="rect">
            <a:avLst/>
          </a:prstGeom>
          <a:noFill/>
          <a:ln w="38100" cmpd="thinThick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7" name="Line 37">
            <a:extLst>
              <a:ext uri="{FF2B5EF4-FFF2-40B4-BE49-F238E27FC236}">
                <a16:creationId xmlns:a16="http://schemas.microsoft.com/office/drawing/2014/main" id="{8323CE8B-6649-4F51-8255-1EB4FA9F8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1999" y="3459016"/>
            <a:ext cx="0" cy="114300"/>
          </a:xfrm>
          <a:prstGeom prst="line">
            <a:avLst/>
          </a:prstGeom>
          <a:noFill/>
          <a:ln w="38100" cmpd="thinThick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598" name="Group 38">
            <a:extLst>
              <a:ext uri="{FF2B5EF4-FFF2-40B4-BE49-F238E27FC236}">
                <a16:creationId xmlns:a16="http://schemas.microsoft.com/office/drawing/2014/main" id="{365D136C-705B-4481-9ABD-BB2AF210748B}"/>
              </a:ext>
            </a:extLst>
          </p:cNvPr>
          <p:cNvGrpSpPr>
            <a:grpSpLocks/>
          </p:cNvGrpSpPr>
          <p:nvPr/>
        </p:nvGrpSpPr>
        <p:grpSpPr bwMode="auto">
          <a:xfrm>
            <a:off x="3905842" y="2158062"/>
            <a:ext cx="5783577" cy="450543"/>
            <a:chOff x="1387" y="1728"/>
            <a:chExt cx="3696" cy="582"/>
          </a:xfrm>
        </p:grpSpPr>
        <p:sp>
          <p:nvSpPr>
            <p:cNvPr id="66599" name="Text Box 39">
              <a:extLst>
                <a:ext uri="{FF2B5EF4-FFF2-40B4-BE49-F238E27FC236}">
                  <a16:creationId xmlns:a16="http://schemas.microsoft.com/office/drawing/2014/main" id="{1A2AF147-4ECC-4FEF-9B8B-08DDC0387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" y="1833"/>
              <a:ext cx="3696" cy="477"/>
            </a:xfrm>
            <a:prstGeom prst="rect">
              <a:avLst/>
            </a:prstGeom>
            <a:solidFill>
              <a:schemeClr val="bg1"/>
            </a:solidFill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CHƯƠNG TRÌNH GIẢI BÀI TOÁN</a:t>
              </a:r>
            </a:p>
          </p:txBody>
        </p:sp>
        <p:sp>
          <p:nvSpPr>
            <p:cNvPr id="66600" name="Line 40">
              <a:extLst>
                <a:ext uri="{FF2B5EF4-FFF2-40B4-BE49-F238E27FC236}">
                  <a16:creationId xmlns:a16="http://schemas.microsoft.com/office/drawing/2014/main" id="{2782CA39-CA8C-4C04-8681-E6948CCC2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728"/>
              <a:ext cx="0" cy="96"/>
            </a:xfrm>
            <a:prstGeom prst="line">
              <a:avLst/>
            </a:prstGeom>
            <a:noFill/>
            <a:ln w="38100" cmpd="thinThick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C1DE79E-F08C-4F68-9B1B-4D80F7EA7CCD}"/>
              </a:ext>
            </a:extLst>
          </p:cNvPr>
          <p:cNvGrpSpPr>
            <a:grpSpLocks/>
          </p:cNvGrpSpPr>
          <p:nvPr/>
        </p:nvGrpSpPr>
        <p:grpSpPr bwMode="auto">
          <a:xfrm>
            <a:off x="1517529" y="3454246"/>
            <a:ext cx="6531554" cy="2929451"/>
            <a:chOff x="223" y="2191"/>
            <a:chExt cx="1937" cy="2137"/>
          </a:xfrm>
        </p:grpSpPr>
        <p:sp>
          <p:nvSpPr>
            <p:cNvPr id="47" name="Text Box 4">
              <a:extLst>
                <a:ext uri="{FF2B5EF4-FFF2-40B4-BE49-F238E27FC236}">
                  <a16:creationId xmlns:a16="http://schemas.microsoft.com/office/drawing/2014/main" id="{C6BEDED3-38FF-4DE1-B57B-48FCCDFE3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418"/>
              <a:ext cx="1680" cy="366"/>
            </a:xfrm>
            <a:prstGeom prst="rect">
              <a:avLst/>
            </a:prstGeom>
            <a:no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5">
              <a:extLst>
                <a:ext uri="{FF2B5EF4-FFF2-40B4-BE49-F238E27FC236}">
                  <a16:creationId xmlns:a16="http://schemas.microsoft.com/office/drawing/2014/main" id="{A8068450-2B92-4E06-BF4D-828BFEFF6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874"/>
              <a:ext cx="1680" cy="667"/>
            </a:xfrm>
            <a:prstGeom prst="rect">
              <a:avLst/>
            </a:prstGeom>
            <a:no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E50387F4-B009-42D7-A04C-7CA08ED94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661"/>
              <a:ext cx="1680" cy="667"/>
            </a:xfrm>
            <a:prstGeom prst="rect">
              <a:avLst/>
            </a:prstGeom>
            <a:noFill/>
            <a:ln w="38100" cmpd="thinThick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endPara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2D6BD1-95EA-4F22-ADC5-2E41F9287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" y="2191"/>
              <a:ext cx="257" cy="1803"/>
              <a:chOff x="223" y="2191"/>
              <a:chExt cx="257" cy="1803"/>
            </a:xfrm>
          </p:grpSpPr>
          <p:sp>
            <p:nvSpPr>
              <p:cNvPr id="51" name="Line 8">
                <a:extLst>
                  <a:ext uri="{FF2B5EF4-FFF2-40B4-BE49-F238E27FC236}">
                    <a16:creationId xmlns:a16="http://schemas.microsoft.com/office/drawing/2014/main" id="{D54288A3-ED39-4912-A6CB-49BFE8896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" y="2191"/>
                <a:ext cx="0" cy="1803"/>
              </a:xfrm>
              <a:prstGeom prst="line">
                <a:avLst/>
              </a:prstGeom>
              <a:noFill/>
              <a:ln w="38100" cmpd="thinThick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9">
                <a:extLst>
                  <a:ext uri="{FF2B5EF4-FFF2-40B4-BE49-F238E27FC236}">
                    <a16:creationId xmlns:a16="http://schemas.microsoft.com/office/drawing/2014/main" id="{B6324193-9BBF-4762-B74B-D629389204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658"/>
                <a:ext cx="240" cy="0"/>
              </a:xfrm>
              <a:prstGeom prst="line">
                <a:avLst/>
              </a:prstGeom>
              <a:noFill/>
              <a:ln w="38100" cmpd="thinThick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Line 10">
                <a:extLst>
                  <a:ext uri="{FF2B5EF4-FFF2-40B4-BE49-F238E27FC236}">
                    <a16:creationId xmlns:a16="http://schemas.microsoft.com/office/drawing/2014/main" id="{31E4DB63-DDA6-44AB-A3D9-4B4E0A014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" y="3324"/>
                <a:ext cx="240" cy="0"/>
              </a:xfrm>
              <a:prstGeom prst="line">
                <a:avLst/>
              </a:prstGeom>
              <a:noFill/>
              <a:ln w="38100" cmpd="thinThick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Line 11">
                <a:extLst>
                  <a:ext uri="{FF2B5EF4-FFF2-40B4-BE49-F238E27FC236}">
                    <a16:creationId xmlns:a16="http://schemas.microsoft.com/office/drawing/2014/main" id="{FA731E78-2006-4BB3-BC36-40B142F3A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" y="3994"/>
                <a:ext cx="240" cy="0"/>
              </a:xfrm>
              <a:prstGeom prst="line">
                <a:avLst/>
              </a:prstGeom>
              <a:noFill/>
              <a:ln w="38100" cmpd="thinThick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35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  <p:bldP spid="66592" grpId="0" animBg="1"/>
      <p:bldP spid="66593" grpId="0" animBg="1"/>
      <p:bldP spid="66596" grpId="0" animBg="1"/>
      <p:bldP spid="665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58368" y="1893093"/>
                <a:ext cx="1081430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u="sng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46 (SGK – 59): 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3m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4m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endParaRPr lang="en-US" sz="2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8" y="1893093"/>
                <a:ext cx="10814304" cy="1292662"/>
              </a:xfrm>
              <a:prstGeom prst="rect">
                <a:avLst/>
              </a:prstGeom>
              <a:blipFill>
                <a:blip r:embed="rId2"/>
                <a:stretch>
                  <a:fillRect l="-1015" t="-4717" r="-1240" b="-10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05" y="3321750"/>
            <a:ext cx="5075235" cy="1919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60328" y="3954043"/>
                <a:ext cx="235111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328" y="3954043"/>
                <a:ext cx="2351119" cy="492443"/>
              </a:xfrm>
              <a:prstGeom prst="rect">
                <a:avLst/>
              </a:prstGeom>
              <a:blipFill>
                <a:blip r:embed="rId4"/>
                <a:stretch>
                  <a:fillRect l="-4663" t="-12500" b="-312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loud Callout 25"/>
          <p:cNvSpPr/>
          <p:nvPr/>
        </p:nvSpPr>
        <p:spPr>
          <a:xfrm>
            <a:off x="5460265" y="70123"/>
            <a:ext cx="4767956" cy="1275711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8350721" y="2972500"/>
            <a:ext cx="3658497" cy="2947971"/>
          </a:xfrm>
          <a:prstGeom prst="cloudCallout">
            <a:avLst>
              <a:gd name="adj1" fmla="val -44486"/>
              <a:gd name="adj2" fmla="val 3205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75013" y="3013899"/>
            <a:ext cx="179791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99820" y="3809397"/>
            <a:ext cx="5050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006576" y="3766380"/>
                <a:ext cx="1350892" cy="844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576" y="3766380"/>
                <a:ext cx="1350892" cy="844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loud Callout 30"/>
          <p:cNvSpPr/>
          <p:nvPr/>
        </p:nvSpPr>
        <p:spPr>
          <a:xfrm>
            <a:off x="1109628" y="115784"/>
            <a:ext cx="5393741" cy="1835568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02916" y="2693271"/>
            <a:ext cx="5836982" cy="8369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61662" y="2693271"/>
            <a:ext cx="4798946" cy="1593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50440" y="5256785"/>
                <a:ext cx="9819377" cy="106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240 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+3 </m:t>
                    </m:r>
                    <m:d>
                      <m:dPr>
                        <m:ctrlP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sz="2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– 4 (m)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40" y="5256785"/>
                <a:ext cx="9819377" cy="1060418"/>
              </a:xfrm>
              <a:prstGeom prst="rect">
                <a:avLst/>
              </a:prstGeom>
              <a:blipFill>
                <a:blip r:embed="rId6"/>
                <a:stretch>
                  <a:fillRect l="-1117" b="-143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loud Callout 42"/>
          <p:cNvSpPr/>
          <p:nvPr/>
        </p:nvSpPr>
        <p:spPr>
          <a:xfrm>
            <a:off x="1207002" y="85048"/>
            <a:ext cx="5105624" cy="1882768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đó công thức biễu diễn diện tích mảnh đất là như nào?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02916" y="6130369"/>
                <a:ext cx="10925787" cy="691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240 </m:t>
                            </m:r>
                          </m:num>
                          <m:den>
                            <m:r>
                              <a:rPr lang="en-US" sz="2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=240</m:t>
                    </m:r>
                  </m:oMath>
                </a14:m>
                <a:endParaRPr lang="en-US" sz="2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16" y="6130369"/>
                <a:ext cx="10925787" cy="691151"/>
              </a:xfrm>
              <a:prstGeom prst="rect">
                <a:avLst/>
              </a:prstGeom>
              <a:blipFill>
                <a:blip r:embed="rId7"/>
                <a:stretch>
                  <a:fillRect l="-1004" b="-70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/>
          <p:cNvSpPr/>
          <p:nvPr/>
        </p:nvSpPr>
        <p:spPr>
          <a:xfrm>
            <a:off x="5179548" y="122739"/>
            <a:ext cx="5310462" cy="1861472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343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29" grpId="0"/>
      <p:bldP spid="29" grpId="1"/>
      <p:bldP spid="30" grpId="0"/>
      <p:bldP spid="31" grpId="0" animBg="1"/>
      <p:bldP spid="31" grpId="1" animBg="1"/>
      <p:bldP spid="41" grpId="0"/>
      <p:bldP spid="41" grpId="1"/>
      <p:bldP spid="43" grpId="0" animBg="1"/>
      <p:bldP spid="43" grpId="1" animBg="1"/>
      <p:bldP spid="4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3"/>
          <p:cNvSpPr>
            <a:spLocks noChangeArrowheads="1"/>
          </p:cNvSpPr>
          <p:nvPr/>
        </p:nvSpPr>
        <p:spPr bwMode="auto">
          <a:xfrm>
            <a:off x="5940028" y="810786"/>
            <a:ext cx="31194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en-US" sz="1867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sv-SE" altLang="en-US" sz="2400">
              <a:latin typeface="Arial" panose="020B0604020202020204" pitchFamily="34" charset="0"/>
            </a:endParaRPr>
          </a:p>
        </p:txBody>
      </p:sp>
      <p:sp>
        <p:nvSpPr>
          <p:cNvPr id="51" name="Rectangle 44"/>
          <p:cNvSpPr>
            <a:spLocks noChangeArrowheads="1"/>
          </p:cNvSpPr>
          <p:nvPr/>
        </p:nvSpPr>
        <p:spPr bwMode="auto">
          <a:xfrm>
            <a:off x="5940028" y="1166386"/>
            <a:ext cx="31194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867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NL" altLang="en-US" sz="24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88798" y="1221219"/>
                <a:ext cx="11576304" cy="5009833"/>
              </a:xfrm>
              <a:prstGeom prst="rect">
                <a:avLst/>
              </a:prstGeom>
              <a:noFill/>
              <a:ln w="76200" cmpd="dbl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chiều dài của mảnh đất là x (m, </a:t>
                </a:r>
                <a:r>
                  <a:rPr lang="nl-NL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&gt; 0)</a:t>
                </a:r>
              </a:p>
              <a:p>
                <a:pPr defTabSz="383108"/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Vì diện tích mảnh đất bằng 240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chiều rộng của mảnh vườn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240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(m)</a:t>
                </a:r>
              </a:p>
              <a:p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tăng chiều rộng 3m và giảm chiều dài 4m thì :</a:t>
                </a:r>
              </a:p>
              <a:p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Chiều dài lúc sau: (x – 4) (m)</a:t>
                </a:r>
              </a:p>
              <a:p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Chiều rộng lúc sau 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240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tabLst>
                    <a:tab pos="383108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1140855"/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240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.(x – 4) = 240</a:t>
                </a:r>
              </a:p>
              <a:p>
                <a:pPr marL="114085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−320=0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20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x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-16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15m 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98" y="1221219"/>
                <a:ext cx="11576304" cy="5009833"/>
              </a:xfrm>
              <a:prstGeom prst="rect">
                <a:avLst/>
              </a:prstGeom>
              <a:blipFill>
                <a:blip r:embed="rId2"/>
                <a:stretch>
                  <a:fillRect l="-732" t="-479" b="-1557"/>
                </a:stretch>
              </a:blipFill>
              <a:ln w="76200" cmpd="dbl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4"/>
          <p:cNvSpPr>
            <a:spLocks noChangeArrowheads="1"/>
          </p:cNvSpPr>
          <p:nvPr/>
        </p:nvSpPr>
        <p:spPr bwMode="auto">
          <a:xfrm>
            <a:off x="1625600" y="74186"/>
            <a:ext cx="340799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en-US" sz="1867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800">
                <a:latin typeface="Arial" panose="020B0604020202020204" pitchFamily="34" charset="0"/>
              </a:rPr>
              <a:t> 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1524002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7" name="Content Placehold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716605"/>
              </p:ext>
            </p:extLst>
          </p:nvPr>
        </p:nvGraphicFramePr>
        <p:xfrm>
          <a:off x="2133600" y="457202"/>
          <a:ext cx="7886700" cy="2516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41982681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2436317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8180054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854385789"/>
                    </a:ext>
                  </a:extLst>
                </a:gridCol>
              </a:tblGrid>
              <a:tr h="83890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62504556"/>
                  </a:ext>
                </a:extLst>
              </a:tr>
              <a:tr h="8389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30850864"/>
                  </a:ext>
                </a:extLst>
              </a:tr>
              <a:tr h="8389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34832629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727116" y="1449918"/>
            <a:ext cx="784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117" y="2176676"/>
            <a:ext cx="784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12396" y="1449918"/>
            <a:ext cx="394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72362" y="2176676"/>
            <a:ext cx="914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669422" y="1246718"/>
                <a:ext cx="714289" cy="901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422" y="1246718"/>
                <a:ext cx="714289" cy="9017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502095" y="2156942"/>
                <a:ext cx="1446577" cy="901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240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095" y="2156942"/>
                <a:ext cx="1446577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98913" y="3026833"/>
                <a:ext cx="6138988" cy="737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240 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=240</m:t>
                    </m:r>
                  </m:oMath>
                </a14:m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913" y="3026833"/>
                <a:ext cx="6138988" cy="737189"/>
              </a:xfrm>
              <a:prstGeom prst="rect">
                <a:avLst/>
              </a:prstGeom>
              <a:blipFill>
                <a:blip r:embed="rId5"/>
                <a:stretch>
                  <a:fillRect l="-2085" b="-8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loud Callout 24"/>
          <p:cNvSpPr/>
          <p:nvPr/>
        </p:nvSpPr>
        <p:spPr>
          <a:xfrm>
            <a:off x="3401173" y="3813663"/>
            <a:ext cx="3287699" cy="1924383"/>
          </a:xfrm>
          <a:prstGeom prst="cloudCallou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Digit 18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16418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loud Callout 23"/>
          <p:cNvSpPr/>
          <p:nvPr/>
        </p:nvSpPr>
        <p:spPr>
          <a:xfrm>
            <a:off x="9026566" y="3469097"/>
            <a:ext cx="2665382" cy="1924383"/>
          </a:xfrm>
          <a:prstGeom prst="cloudCallou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5" grpId="0"/>
      <p:bldP spid="5" grpId="1"/>
      <p:bldP spid="25" grpId="0" animBg="1"/>
      <p:bldP spid="25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6462" y="986598"/>
            <a:ext cx="535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134" y="1774031"/>
            <a:ext cx="11132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(SGK –tr59):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30km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3km/h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092638" y="9144"/>
            <a:ext cx="5184465" cy="1635773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684131" y="2245884"/>
            <a:ext cx="1213256" cy="709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79590" y="2312178"/>
            <a:ext cx="1434084" cy="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Cloud Callout 30"/>
          <p:cNvSpPr/>
          <p:nvPr/>
        </p:nvSpPr>
        <p:spPr>
          <a:xfrm>
            <a:off x="4738626" y="23317"/>
            <a:ext cx="5946845" cy="1558627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491149" y="2641182"/>
            <a:ext cx="1892178" cy="17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277103" y="3121565"/>
            <a:ext cx="1269028" cy="327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138292" y="2693480"/>
            <a:ext cx="1621867" cy="17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Cloud Callout 45"/>
          <p:cNvSpPr/>
          <p:nvPr/>
        </p:nvSpPr>
        <p:spPr>
          <a:xfrm>
            <a:off x="5196087" y="-3556"/>
            <a:ext cx="5196625" cy="1536287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1475342" y="-280553"/>
            <a:ext cx="32762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900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1" grpId="0" animBg="1"/>
      <p:bldP spid="31" grpId="1" animBg="1"/>
      <p:bldP spid="46" grpId="0" animBg="1"/>
      <p:bldP spid="4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/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674224"/>
              </p:ext>
            </p:extLst>
          </p:nvPr>
        </p:nvGraphicFramePr>
        <p:xfrm>
          <a:off x="2152649" y="1826685"/>
          <a:ext cx="7886700" cy="2516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41982681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2436317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8180054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854385789"/>
                    </a:ext>
                  </a:extLst>
                </a:gridCol>
              </a:tblGrid>
              <a:tr h="83890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62504556"/>
                  </a:ext>
                </a:extLst>
              </a:tr>
              <a:tr h="8389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30850864"/>
                  </a:ext>
                </a:extLst>
              </a:tr>
              <a:tr h="8389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3483262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835932" y="281940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5932" y="354615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1445" y="2819401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1412" y="3546158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88472" y="2616201"/>
                <a:ext cx="658728" cy="901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472" y="2616201"/>
                <a:ext cx="658728" cy="9017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521144" y="3526425"/>
                <a:ext cx="1029256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44" y="3526425"/>
                <a:ext cx="1029256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loud Callout 10"/>
          <p:cNvSpPr/>
          <p:nvPr/>
        </p:nvSpPr>
        <p:spPr>
          <a:xfrm>
            <a:off x="1625600" y="4505010"/>
            <a:ext cx="3287699" cy="1457973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515837"/>
              </p:ext>
            </p:extLst>
          </p:nvPr>
        </p:nvGraphicFramePr>
        <p:xfrm>
          <a:off x="5791201" y="4789670"/>
          <a:ext cx="2032000" cy="878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054100" imgH="457200" progId="Equation.DSMT4">
                  <p:embed/>
                </p:oleObj>
              </mc:Choice>
              <mc:Fallback>
                <p:oleObj r:id="rId7" imgW="105410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1" y="4789670"/>
                        <a:ext cx="2032000" cy="8787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loud Callout 12"/>
          <p:cNvSpPr/>
          <p:nvPr/>
        </p:nvSpPr>
        <p:spPr>
          <a:xfrm>
            <a:off x="1835803" y="-213589"/>
            <a:ext cx="5097887" cy="193334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172637" y="4038602"/>
            <a:ext cx="3287699" cy="1924383"/>
          </a:xfrm>
          <a:prstGeom prst="cloudCallou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9349" y="460191"/>
            <a:ext cx="1292194" cy="72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 animBg="1"/>
      <p:bldP spid="11" grpId="1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95528" y="1381354"/>
                <a:ext cx="10689336" cy="5030736"/>
              </a:xfrm>
              <a:prstGeom prst="rect">
                <a:avLst/>
              </a:prstGeom>
              <a:noFill/>
              <a:ln w="76200" cmpd="thickThin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(km/h,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&gt; 3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80990" indent="-380990">
                  <a:buFont typeface="Symbol" panose="05050102010706020507" pitchFamily="18" charset="2"/>
                  <a:buChar char="Þ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– 3 (km/h)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30km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30km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  <m:r>
                      <a:rPr lang="en-US" sz="32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−180=0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15 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  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−12 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lo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km/h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km/h.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8" y="1381354"/>
                <a:ext cx="10689336" cy="5030736"/>
              </a:xfrm>
              <a:prstGeom prst="rect">
                <a:avLst/>
              </a:prstGeom>
              <a:blipFill>
                <a:blip r:embed="rId2"/>
                <a:stretch>
                  <a:fillRect l="-849" t="-597" b="-1671"/>
                </a:stretch>
              </a:blipFill>
              <a:ln w="76200" cmpd="thickThin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Callout 4"/>
          <p:cNvSpPr/>
          <p:nvPr/>
        </p:nvSpPr>
        <p:spPr>
          <a:xfrm>
            <a:off x="6807202" y="-67584"/>
            <a:ext cx="4193544" cy="1362984"/>
          </a:xfrm>
          <a:prstGeom prst="cloudCallout">
            <a:avLst>
              <a:gd name="adj1" fmla="val -65192"/>
              <a:gd name="adj2" fmla="val 38304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4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407" y="206566"/>
            <a:ext cx="1125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211" y="698726"/>
            <a:ext cx="11123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(SGK –tr59):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211" y="2763283"/>
            <a:ext cx="109624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x? 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80990" indent="-380990" algn="just">
              <a:buFontTx/>
              <a:buChar char="-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10" descr="Digit 18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74" y="2843792"/>
            <a:ext cx="1293182" cy="71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9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2921" y="463147"/>
            <a:ext cx="11429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49 (SGK –tr59): Hai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155" y="2763283"/>
            <a:ext cx="11263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80990" indent="-380990">
              <a:buFontTx/>
              <a:buChar char="-"/>
            </a:pP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x? </a:t>
            </a:r>
          </a:p>
          <a:p>
            <a:pPr marL="380990" indent="-38099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80990" indent="-380990">
              <a:buFontTx/>
              <a:buChar char="-"/>
            </a:pP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80990" indent="-38099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3953032" y="1168861"/>
            <a:ext cx="6078700" cy="2018187"/>
          </a:xfrm>
          <a:prstGeom prst="wedgeEllipse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2936036" y="1852527"/>
            <a:ext cx="7666575" cy="1930401"/>
          </a:xfrm>
          <a:prstGeom prst="wedgeEllipse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+6</a:t>
            </a:r>
          </a:p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&gt; 4</a:t>
            </a:r>
            <a:endParaRPr lang="en-US" sz="2800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Callout 17"/>
              <p:cNvSpPr/>
              <p:nvPr/>
            </p:nvSpPr>
            <p:spPr>
              <a:xfrm>
                <a:off x="1367739" y="3059854"/>
                <a:ext cx="8475976" cy="1848323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công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công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algn="ctr"/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Oval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739" y="3059854"/>
                <a:ext cx="8475976" cy="1848323"/>
              </a:xfrm>
              <a:prstGeom prst="wedgeEllipseCallou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Callout 18"/>
              <p:cNvSpPr/>
              <p:nvPr/>
            </p:nvSpPr>
            <p:spPr>
              <a:xfrm>
                <a:off x="4587452" y="3321921"/>
                <a:ext cx="6947084" cy="1877696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800" dirty="0" err="1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2800" dirty="0" err="1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Oval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452" y="3321921"/>
                <a:ext cx="6947084" cy="1877696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/>
              <p:cNvSpPr/>
              <p:nvPr/>
            </p:nvSpPr>
            <p:spPr>
              <a:xfrm>
                <a:off x="4836834" y="3892762"/>
                <a:ext cx="6223430" cy="1895683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</m:den>
                      </m:f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Oval Callout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834" y="3892762"/>
                <a:ext cx="6223430" cy="1895683"/>
              </a:xfrm>
              <a:prstGeom prst="wedgeEllipse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3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260674"/>
            <a:ext cx="11728580" cy="65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1727" y="1236469"/>
                <a:ext cx="11710555" cy="4786951"/>
              </a:xfrm>
              <a:prstGeom prst="rect">
                <a:avLst/>
              </a:prstGeom>
              <a:noFill/>
              <a:ln w="76200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&gt; 4)</a:t>
                </a:r>
              </a:p>
              <a:p>
                <a:pPr marL="380990" indent="-380990">
                  <a:buFont typeface="Symbol" panose="05050102010706020507" pitchFamily="18" charset="2"/>
                  <a:buChar char="Þ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……….(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…………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(công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………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(công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….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+6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…..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/>
                  <a:t>                                          =&gt;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−24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=……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….. (…….), x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….. (…...)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…..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…………..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27" y="1236469"/>
                <a:ext cx="11710555" cy="4786951"/>
              </a:xfrm>
              <a:prstGeom prst="rect">
                <a:avLst/>
              </a:prstGeom>
              <a:blipFill>
                <a:blip r:embed="rId2"/>
                <a:stretch>
                  <a:fillRect l="-776" t="-627" b="-1754"/>
                </a:stretch>
              </a:blipFill>
              <a:ln w="76200" cmpd="thickThin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loud Callout 7"/>
          <p:cNvSpPr/>
          <p:nvPr/>
        </p:nvSpPr>
        <p:spPr>
          <a:xfrm>
            <a:off x="1413401" y="0"/>
            <a:ext cx="9471935" cy="1236469"/>
          </a:xfrm>
          <a:prstGeom prst="cloudCallout">
            <a:avLst>
              <a:gd name="adj1" fmla="val -31137"/>
              <a:gd name="adj2" fmla="val 19288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0828" y="789661"/>
                <a:ext cx="10366663" cy="5770682"/>
              </a:xfrm>
              <a:prstGeom prst="rect">
                <a:avLst/>
              </a:prstGeom>
              <a:noFill/>
              <a:ln w="76200" cmpd="thinThick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&gt; 4)</a:t>
                </a:r>
              </a:p>
              <a:p>
                <a:pPr marL="380990" indent="-380990">
                  <a:buFont typeface="Symbol" panose="05050102010706020507" pitchFamily="18" charset="2"/>
                  <a:buChar char="Þ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+ 6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(công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+6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(công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+6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                                              </a:t>
                </a:r>
                <a:r>
                  <a:rPr lang="en-US" sz="2800" dirty="0"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−24=0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x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-4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+ 6 = 12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8" y="789661"/>
                <a:ext cx="10366663" cy="5770682"/>
              </a:xfrm>
              <a:prstGeom prst="rect">
                <a:avLst/>
              </a:prstGeom>
              <a:blipFill rotWithShape="0">
                <a:blip r:embed="rId2"/>
                <a:stretch>
                  <a:fillRect l="-876" t="-521" b="-1356"/>
                </a:stretch>
              </a:blipFill>
              <a:ln w="76200" cmpd="thinThick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loud Callout 7"/>
          <p:cNvSpPr/>
          <p:nvPr/>
        </p:nvSpPr>
        <p:spPr>
          <a:xfrm>
            <a:off x="3435467" y="-7909"/>
            <a:ext cx="8271949" cy="1035817"/>
          </a:xfrm>
          <a:prstGeom prst="cloudCallou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31478"/>
              </p:ext>
            </p:extLst>
          </p:nvPr>
        </p:nvGraphicFramePr>
        <p:xfrm>
          <a:off x="797176" y="3594933"/>
          <a:ext cx="11076576" cy="3048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144">
                  <a:extLst>
                    <a:ext uri="{9D8B030D-6E8A-4147-A177-3AD203B41FA5}">
                      <a16:colId xmlns:a16="http://schemas.microsoft.com/office/drawing/2014/main" val="3490710220"/>
                    </a:ext>
                  </a:extLst>
                </a:gridCol>
                <a:gridCol w="2769144">
                  <a:extLst>
                    <a:ext uri="{9D8B030D-6E8A-4147-A177-3AD203B41FA5}">
                      <a16:colId xmlns:a16="http://schemas.microsoft.com/office/drawing/2014/main" val="203578751"/>
                    </a:ext>
                  </a:extLst>
                </a:gridCol>
                <a:gridCol w="2769144">
                  <a:extLst>
                    <a:ext uri="{9D8B030D-6E8A-4147-A177-3AD203B41FA5}">
                      <a16:colId xmlns:a16="http://schemas.microsoft.com/office/drawing/2014/main" val="1018737565"/>
                    </a:ext>
                  </a:extLst>
                </a:gridCol>
                <a:gridCol w="2769144">
                  <a:extLst>
                    <a:ext uri="{9D8B030D-6E8A-4147-A177-3AD203B41FA5}">
                      <a16:colId xmlns:a16="http://schemas.microsoft.com/office/drawing/2014/main" val="4143525715"/>
                    </a:ext>
                  </a:extLst>
                </a:gridCol>
              </a:tblGrid>
              <a:tr h="83345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CV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25366778"/>
                  </a:ext>
                </a:extLst>
              </a:tr>
              <a:tr h="114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04633439"/>
                  </a:ext>
                </a:extLst>
              </a:tr>
              <a:tr h="10715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tế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0767202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6236" y="70343"/>
            <a:ext cx="813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u="sng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182" y="1034997"/>
            <a:ext cx="10796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7200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39081" y="4581781"/>
                <a:ext cx="96035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7200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081" y="4581781"/>
                <a:ext cx="960356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323782" y="5805741"/>
                <a:ext cx="96035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7200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82" y="5805741"/>
                <a:ext cx="960356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27073" y="4506834"/>
                <a:ext cx="1388592" cy="901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7200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073" y="4506834"/>
                <a:ext cx="1388592" cy="90172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449237" y="5686264"/>
                <a:ext cx="2344264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7200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237" y="5686264"/>
                <a:ext cx="2344264" cy="9089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943302" y="4540026"/>
            <a:ext cx="1067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734152" y="5879138"/>
            <a:ext cx="1276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656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2446" y="-40664"/>
            <a:ext cx="508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49485" y="640769"/>
                <a:ext cx="11055924" cy="4474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x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&gt;0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x + 2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7200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(chiếc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7200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(chiếc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may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300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s-E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7200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7200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300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85" y="640769"/>
                <a:ext cx="11055924" cy="4474686"/>
              </a:xfrm>
              <a:prstGeom prst="rect">
                <a:avLst/>
              </a:prstGeom>
              <a:blipFill>
                <a:blip r:embed="rId4"/>
                <a:stretch>
                  <a:fillRect l="-1103" t="-13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866902" y="-744304"/>
            <a:ext cx="29376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951623"/>
              </p:ext>
            </p:extLst>
          </p:nvPr>
        </p:nvGraphicFramePr>
        <p:xfrm>
          <a:off x="930563" y="4808683"/>
          <a:ext cx="6893794" cy="52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8300" imgH="266700" progId="Equation.DSMT4">
                  <p:embed/>
                </p:oleObj>
              </mc:Choice>
              <mc:Fallback>
                <p:oleObj r:id="rId5" imgW="2908300" imgH="2667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563" y="4808683"/>
                        <a:ext cx="6893794" cy="528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866902" y="-965977"/>
            <a:ext cx="29376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205077"/>
              </p:ext>
            </p:extLst>
          </p:nvPr>
        </p:nvGraphicFramePr>
        <p:xfrm>
          <a:off x="930565" y="5199937"/>
          <a:ext cx="3266668" cy="472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384300" imgH="228600" progId="Equation.DSMT4">
                  <p:embed/>
                </p:oleObj>
              </mc:Choice>
              <mc:Fallback>
                <p:oleObj r:id="rId7" imgW="138430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565" y="5199937"/>
                        <a:ext cx="3266668" cy="4721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968427" y="5708845"/>
            <a:ext cx="9704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-8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7200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537" y="519278"/>
            <a:ext cx="11128664" cy="6265986"/>
          </a:xfrm>
          <a:prstGeom prst="rect">
            <a:avLst/>
          </a:prstGeom>
          <a:noFill/>
          <a:ln w="76200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841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348"/>
            <a:ext cx="12084626" cy="6985289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267200" y="122527"/>
            <a:ext cx="4673600" cy="1219200"/>
          </a:xfrm>
          <a:prstGeom prst="cloudCallou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978400" y="27940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838200" y="1584325"/>
            <a:ext cx="9829801" cy="39703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BTVN 48,50,51  (SGK-tr59)</a:t>
            </a:r>
          </a:p>
          <a:p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 (SGK-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59):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80990" indent="-380990">
              <a:buFont typeface="Symbol" panose="05050102010706020507" pitchFamily="18" charset="2"/>
              <a:buChar char="Þ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2x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80990" indent="-380990">
              <a:buFont typeface="Symbol" panose="05050102010706020507" pitchFamily="18" charset="2"/>
              <a:buChar char="Þ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– 10(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2x -10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dài.rộng.cao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2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000" y="3153643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2825035"/>
            <a:ext cx="12205591" cy="40583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3" y="3631563"/>
            <a:ext cx="3927231" cy="3286739"/>
          </a:xfrm>
          <a:prstGeom prst="rect">
            <a:avLst/>
          </a:prstGeom>
        </p:spPr>
      </p:pic>
      <p:sp>
        <p:nvSpPr>
          <p:cNvPr id="8" name="Rectangle 12"/>
          <p:cNvSpPr/>
          <p:nvPr/>
        </p:nvSpPr>
        <p:spPr>
          <a:xfrm>
            <a:off x="-13592" y="560832"/>
            <a:ext cx="12205591" cy="307555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5" y="3523092"/>
            <a:ext cx="2482924" cy="1862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32" y="3360483"/>
            <a:ext cx="3050125" cy="3542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9"/>
            <a:ext cx="742680" cy="34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0699" y="2989571"/>
            <a:ext cx="1580752" cy="9584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669" y="3871115"/>
            <a:ext cx="1580752" cy="9584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3171" y="5559890"/>
            <a:ext cx="1580752" cy="958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8235" y="53180"/>
            <a:ext cx="7216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CÂU CÁ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12587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796" y="3153644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C1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91" y="2501864"/>
            <a:ext cx="12191999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5" y="3578731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-88446"/>
            <a:ext cx="12191999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95" y="3523092"/>
            <a:ext cx="3310564" cy="1862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28" y="3005030"/>
            <a:ext cx="3046728" cy="382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4" y="2503689"/>
            <a:ext cx="990240" cy="345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76" y="2213277"/>
            <a:ext cx="827757" cy="620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20" y="2534067"/>
            <a:ext cx="609875" cy="457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14" y="3596284"/>
            <a:ext cx="460071" cy="582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590" y="2989571"/>
            <a:ext cx="2107669" cy="958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1560" y="3871115"/>
            <a:ext cx="2107669" cy="958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2062" y="5559890"/>
            <a:ext cx="2107669" cy="9584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600" y="-103748"/>
            <a:ext cx="962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CÂU CÁ ĐẠI DƯƠNG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843" y="514878"/>
            <a:ext cx="12056813" cy="2226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467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0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896" y="-80442"/>
            <a:ext cx="120611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qua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 – 2 – 1 – 4 – 5        B.3 – 4 – 2 – 1 -  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 – 1 – 2 – 3 – 5        D. 4 – 3 – 2 – 1 – 5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2614" y="3465883"/>
            <a:ext cx="12149215" cy="38388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9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7" y="3718574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5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1087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08" y="3056601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93" y="1777889"/>
            <a:ext cx="2115316" cy="31911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400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32433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D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450366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C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35687" y="4619525"/>
              <a:ext cx="473361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A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2773" y="4665786"/>
              <a:ext cx="423303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B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986">
            <a:off x="8431063" y="1258664"/>
            <a:ext cx="3055743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9139262" y="639384"/>
            <a:ext cx="1234674" cy="740062"/>
            <a:chOff x="7165978" y="4321565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978" y="4321565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35059" y="4458634"/>
              <a:ext cx="486179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rgbClr val="002060"/>
                  </a:solidFill>
                </a:rPr>
                <a:t>B</a:t>
              </a:r>
              <a:endParaRPr lang="vi-VN" sz="2667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6822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64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246562" y="2529921"/>
            <a:ext cx="742680" cy="544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77" y="631297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37" y="27372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1736" y="2501864"/>
            <a:ext cx="12120465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9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" y="3529078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5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0687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17" y="2991472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08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1" y="3355506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16536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A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117271" y="4590511"/>
              <a:ext cx="455292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B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58680" y="4619525"/>
              <a:ext cx="450366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C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456898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D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3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750993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00489" y="4557691"/>
              <a:ext cx="517725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rgbClr val="002060"/>
                  </a:solidFill>
                </a:rPr>
                <a:t>D</a:t>
              </a:r>
              <a:endParaRPr lang="vi-VN" sz="2667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903" y="23689"/>
                <a:ext cx="9500923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" y="23689"/>
                <a:ext cx="9500923" cy="791370"/>
              </a:xfrm>
              <a:prstGeom prst="rect">
                <a:avLst/>
              </a:prstGeom>
              <a:blipFill rotWithShape="0">
                <a:blip r:embed="rId13"/>
                <a:stretch>
                  <a:fillRect l="-1604" b="-1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37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5606" y="932981"/>
                <a:ext cx="85917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        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≠−1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≠1,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6" y="932981"/>
                <a:ext cx="8591742" cy="1077218"/>
              </a:xfrm>
              <a:prstGeom prst="rect">
                <a:avLst/>
              </a:prstGeom>
              <a:blipFill rotWithShape="0">
                <a:blip r:embed="rId17"/>
                <a:stretch>
                  <a:fillRect l="-1773" t="-7910" b="-169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7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0.01028 1.11022E-16 L 0.01028 0.33032 L 4.375E-6 0.33032 L 4.375E-6 1.11022E-16 Z " pathEditMode="relative" rAng="0" ptsTypes="AAAAA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353282"/>
            <a:ext cx="11681926" cy="35301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9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" y="3523092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5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7775" y="3637223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14" y="293527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19" y="1424489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301563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32433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D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684267" y="388898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04" y="4590511"/>
              <a:ext cx="473361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A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53754" y="4619525"/>
              <a:ext cx="455292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B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63558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418723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</a:rPr>
                <a:t>C</a:t>
              </a:r>
              <a:endParaRPr lang="vi-VN" sz="3733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133">
            <a:off x="8206430" y="937646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rot="20087900" flipH="1">
            <a:off x="9167062" y="672870"/>
            <a:ext cx="1234671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56889" y="4573816"/>
              <a:ext cx="561325" cy="66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solidFill>
                    <a:srgbClr val="002060"/>
                  </a:solidFill>
                </a:rPr>
                <a:t>C</a:t>
              </a:r>
              <a:endParaRPr lang="vi-VN" sz="2667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245" y="192463"/>
            <a:ext cx="9204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925" y="2555340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02245" y="1981112"/>
                <a:ext cx="1047115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5" y="1981112"/>
                <a:ext cx="10471151" cy="1077218"/>
              </a:xfrm>
              <a:prstGeom prst="rect">
                <a:avLst/>
              </a:prstGeom>
              <a:blipFill rotWithShape="0">
                <a:blip r:embed="rId16"/>
                <a:stretch>
                  <a:fillRect l="-1514" t="-7910" b="-169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62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1.22644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01028 7.40741E-7 L 0.01028 0.33032 L 4.58333E-6 0.33032 L 4.58333E-6 7.40741E-7 Z " pathEditMode="relative" rAng="0" ptsTypes="AAAAA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38" y="2501864"/>
            <a:ext cx="12212878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9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" y="3458939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5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31" y="2871672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400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97746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latin typeface="+mj-lt"/>
                </a:rPr>
                <a:t>C</a:t>
              </a:r>
              <a:endParaRPr lang="vi-VN" sz="3733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452008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latin typeface="+mj-lt"/>
                </a:rPr>
                <a:t>B</a:t>
              </a:r>
              <a:endParaRPr lang="vi-VN" sz="3733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672868" y="3900111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43899" y="4619525"/>
              <a:ext cx="465147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latin typeface="+mj-lt"/>
                </a:rPr>
                <a:t>A</a:t>
              </a:r>
              <a:endParaRPr lang="vi-VN" sz="3733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823882" y="5304845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03758" y="4665786"/>
              <a:ext cx="452318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latin typeface="+mj-lt"/>
                </a:rPr>
                <a:t>D</a:t>
              </a:r>
              <a:endParaRPr lang="vi-VN" sz="3733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79" y="85394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04694" y="4557691"/>
              <a:ext cx="513519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rgbClr val="002060"/>
                  </a:solidFill>
                  <a:latin typeface="+mj-lt"/>
                </a:rPr>
                <a:t>D</a:t>
              </a:r>
              <a:endParaRPr lang="vi-VN" sz="2667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725" y="42465"/>
            <a:ext cx="11650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109. Ta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62464" y="1050171"/>
                <a:ext cx="50156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A. 12 và 13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B. -9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-10</a:t>
                </a:r>
                <a:endParaRPr lang="en-US" sz="2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-9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-8             D. 12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64" y="1050171"/>
                <a:ext cx="5015684" cy="954107"/>
              </a:xfrm>
              <a:prstGeom prst="rect">
                <a:avLst/>
              </a:prstGeom>
              <a:blipFill>
                <a:blip r:embed="rId17"/>
                <a:stretch>
                  <a:fillRect l="-2430" t="-6369" b="-165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05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1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022E-16 L 0.01028 1.11022E-16 L 0.01028 0.33032 L 2.08333E-6 0.33032 L 2.08333E-6 1.11022E-16 Z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35971"/>
            <a:ext cx="8026400" cy="5188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1481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vi-VN" sz="2400" dirty="0">
                <a:solidFill>
                  <a:schemeClr val="bg1"/>
                </a:solidFill>
                <a:latin typeface="+mj-lt"/>
              </a:rPr>
              <a:t>MỘT SỐ THÔNG ĐIỆP  ĐỂ  CỨU ĐẠI DƯƠNG</a:t>
            </a:r>
          </a:p>
        </p:txBody>
      </p:sp>
      <p:pic>
        <p:nvPicPr>
          <p:cNvPr id="4100" name="Picture 4" descr="https://vibienxanh.vn/upload/2017/09/29/bien-het-c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17" y="-334264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vibienxanh.vn/upload/2017/09/26/Khong%20lang%20phi%20thuc%20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6"/>
          <a:stretch/>
        </p:blipFill>
        <p:spPr bwMode="auto">
          <a:xfrm>
            <a:off x="3181097" y="4038045"/>
            <a:ext cx="4134532" cy="2815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9688" b="5392"/>
          <a:stretch/>
        </p:blipFill>
        <p:spPr>
          <a:xfrm>
            <a:off x="7451774" y="864361"/>
            <a:ext cx="4572000" cy="3860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51775" y="3649658"/>
            <a:ext cx="45720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800" dirty="0">
                <a:solidFill>
                  <a:schemeClr val="bg1"/>
                </a:solidFill>
                <a:latin typeface="+mj-lt"/>
              </a:rPr>
              <a:t>Từ chối ăn các loại hải sản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800" dirty="0">
                <a:solidFill>
                  <a:schemeClr val="bg1"/>
                </a:solidFill>
                <a:latin typeface="+mj-lt"/>
              </a:rPr>
              <a:t>quý hiếm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87" y="5800630"/>
            <a:ext cx="4158719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800" dirty="0">
                <a:solidFill>
                  <a:schemeClr val="bg1"/>
                </a:solidFill>
                <a:latin typeface="+mj-lt"/>
              </a:rPr>
              <a:t>Hạn chế lãng phí thức ăn, chỉ lấy vừa đủ cho mình</a:t>
            </a:r>
          </a:p>
        </p:txBody>
      </p:sp>
      <p:pic>
        <p:nvPicPr>
          <p:cNvPr id="4102" name="Picture 6" descr="https://vibienxanh.vn/upload/2017/09/29/bien-het-ca-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5" t="16117" r="2475" b="12676"/>
          <a:stretch/>
        </p:blipFill>
        <p:spPr bwMode="auto">
          <a:xfrm>
            <a:off x="13587" y="624937"/>
            <a:ext cx="5436237" cy="293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7299" y="2257810"/>
            <a:ext cx="84883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9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162" y="2757947"/>
            <a:ext cx="5344662" cy="111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Không sử dụng phương pháp đánh bắt cá mang tính huỷ diệt.</a:t>
            </a:r>
          </a:p>
        </p:txBody>
      </p:sp>
    </p:spTree>
    <p:extLst>
      <p:ext uri="{BB962C8B-B14F-4D97-AF65-F5344CB8AC3E}">
        <p14:creationId xmlns:p14="http://schemas.microsoft.com/office/powerpoint/2010/main" val="5766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2155</Words>
  <Application>Microsoft Office PowerPoint</Application>
  <PresentationFormat>Widescreen</PresentationFormat>
  <Paragraphs>219</Paragraphs>
  <Slides>24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腾祥铁山楷书繁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</dc:creator>
  <cp:lastModifiedBy>Đức Minh Nguyễn</cp:lastModifiedBy>
  <cp:revision>33</cp:revision>
  <dcterms:created xsi:type="dcterms:W3CDTF">2021-09-01T16:30:29Z</dcterms:created>
  <dcterms:modified xsi:type="dcterms:W3CDTF">2024-03-12T14:58:12Z</dcterms:modified>
</cp:coreProperties>
</file>