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media/image10.svg" ContentType="image/svg+xml"/>
  <Override PartName="/ppt/media/image12.svg" ContentType="image/svg+xml"/>
  <Override PartName="/ppt/media/image17.svg" ContentType="image/svg+xml"/>
  <Override PartName="/ppt/media/image2.svg" ContentType="image/svg+xml"/>
  <Override PartName="/ppt/media/image20.svg" ContentType="image/svg+xml"/>
  <Override PartName="/ppt/media/image22.svg" ContentType="image/svg+xml"/>
  <Override PartName="/ppt/media/image24.svg" ContentType="image/svg+xml"/>
  <Override PartName="/ppt/media/image26.svg" ContentType="image/svg+xml"/>
  <Override PartName="/ppt/media/image28.svg" ContentType="image/svg+xml"/>
  <Override PartName="/ppt/media/image31.svg" ContentType="image/svg+xml"/>
  <Override PartName="/ppt/media/image34.svg" ContentType="image/svg+xml"/>
  <Override PartName="/ppt/media/image36.svg" ContentType="image/svg+xml"/>
  <Override PartName="/ppt/media/image38.svg" ContentType="image/svg+xml"/>
  <Override PartName="/ppt/media/image4.svg" ContentType="image/svg+xml"/>
  <Override PartName="/ppt/media/image43.svg" ContentType="image/svg+xml"/>
  <Override PartName="/ppt/media/image46.svg" ContentType="image/svg+xml"/>
  <Override PartName="/ppt/media/image48.svg" ContentType="image/svg+xml"/>
  <Override PartName="/ppt/media/image50.svg" ContentType="image/svg+xml"/>
  <Override PartName="/ppt/media/image52.svg" ContentType="image/svg+xml"/>
  <Override PartName="/ppt/media/image54.svg" ContentType="image/svg+xml"/>
  <Override PartName="/ppt/media/image56.svg" ContentType="image/svg+xml"/>
  <Override PartName="/ppt/media/image58.svg" ContentType="image/svg+xml"/>
  <Override PartName="/ppt/media/image6.svg" ContentType="image/svg+xml"/>
  <Override PartName="/ppt/media/image61.svg" ContentType="image/svg+xml"/>
  <Override PartName="/ppt/media/image63.svg" ContentType="image/svg+xml"/>
  <Override PartName="/ppt/media/image65.svg" ContentType="image/svg+xml"/>
  <Override PartName="/ppt/media/image68.svg" ContentType="image/svg+xml"/>
  <Override PartName="/ppt/media/image70.svg" ContentType="image/svg+xml"/>
  <Override PartName="/ppt/media/image74.svg" ContentType="image/svg+xml"/>
  <Override PartName="/ppt/media/image76.svg" ContentType="image/svg+xml"/>
  <Override PartName="/ppt/media/image78.svg" ContentType="image/svg+xml"/>
  <Override PartName="/ppt/media/image8.svg" ContentType="image/svg+xml"/>
  <Override PartName="/ppt/media/image80.svg" ContentType="image/svg+xml"/>
  <Override PartName="/ppt/media/image82.svg" ContentType="image/svg+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26"/>
  </p:notesMasterIdLst>
  <p:sldIdLst>
    <p:sldId id="256" r:id="rId3"/>
    <p:sldId id="257" r:id="rId4"/>
    <p:sldId id="267" r:id="rId5"/>
    <p:sldId id="265" r:id="rId6"/>
    <p:sldId id="276" r:id="rId7"/>
    <p:sldId id="262" r:id="rId8"/>
    <p:sldId id="273" r:id="rId9"/>
    <p:sldId id="272" r:id="rId10"/>
    <p:sldId id="288" r:id="rId11"/>
    <p:sldId id="298" r:id="rId12"/>
    <p:sldId id="299" r:id="rId13"/>
    <p:sldId id="300" r:id="rId14"/>
    <p:sldId id="301" r:id="rId15"/>
    <p:sldId id="269" r:id="rId16"/>
    <p:sldId id="271" r:id="rId17"/>
    <p:sldId id="302" r:id="rId18"/>
    <p:sldId id="303" r:id="rId19"/>
    <p:sldId id="304" r:id="rId20"/>
    <p:sldId id="308" r:id="rId21"/>
    <p:sldId id="309" r:id="rId22"/>
    <p:sldId id="258" r:id="rId23"/>
    <p:sldId id="310" r:id="rId24"/>
    <p:sldId id="311" r:id="rId25"/>
  </p:sldIdLst>
  <p:sldSz cx="18288000" cy="10287000"/>
  <p:notesSz cx="6858000" cy="9144000"/>
  <p:embeddedFontLst>
    <p:embeddedFont>
      <p:font typeface="Calibri" panose="020F0502020204030204" pitchFamily="34" charset="0"/>
      <p:regular r:id="rId30"/>
      <p:bold r:id="rId31"/>
      <p:italic r:id="rId32"/>
      <p:boldItalic r:id="rId3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EF6F0"/>
    <a:srgbClr val="FFF5D5"/>
    <a:srgbClr val="FEF1E6"/>
    <a:srgbClr val="F8E9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361" autoAdjust="0"/>
    <p:restoredTop sz="94622" autoAdjust="0"/>
  </p:normalViewPr>
  <p:slideViewPr>
    <p:cSldViewPr showGuides="1">
      <p:cViewPr varScale="1">
        <p:scale>
          <a:sx n="39" d="100"/>
          <a:sy n="39" d="100"/>
        </p:scale>
        <p:origin x="948"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3" Type="http://schemas.openxmlformats.org/officeDocument/2006/relationships/font" Target="fonts/font4.fntdata"/><Relationship Id="rId32" Type="http://schemas.openxmlformats.org/officeDocument/2006/relationships/font" Target="fonts/font3.fntdata"/><Relationship Id="rId31" Type="http://schemas.openxmlformats.org/officeDocument/2006/relationships/font" Target="fonts/font2.fntdata"/><Relationship Id="rId30" Type="http://schemas.openxmlformats.org/officeDocument/2006/relationships/font" Target="fonts/font1.fntdata"/><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notesMaster" Target="notesMasters/notesMaster1.xml"/><Relationship Id="rId25" Type="http://schemas.openxmlformats.org/officeDocument/2006/relationships/slide" Target="slides/slide23.xml"/><Relationship Id="rId24" Type="http://schemas.openxmlformats.org/officeDocument/2006/relationships/slide" Target="slides/slide22.xml"/><Relationship Id="rId23" Type="http://schemas.openxmlformats.org/officeDocument/2006/relationships/slide" Target="slides/slide2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0648CF-08A7-4D46-AE8A-28C1F373C637}" type="datetimeFigureOut">
              <a:rPr lang="en-US" smtClean="0"/>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C95234-A262-4461-BCDA-603D5DC1FD8D}" type="slidenum">
              <a:rPr lang="en-US" smtClean="0"/>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4.svg"/><Relationship Id="rId3" Type="http://schemas.openxmlformats.org/officeDocument/2006/relationships/image" Target="../media/image3.png"/><Relationship Id="rId2" Type="http://schemas.openxmlformats.org/officeDocument/2006/relationships/image" Target="../media/image2.sv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40.png"/><Relationship Id="rId4" Type="http://schemas.openxmlformats.org/officeDocument/2006/relationships/image" Target="../media/image26.svg"/><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s>
</file>

<file path=ppt/slides/_rels/slide11.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41.png"/><Relationship Id="rId2" Type="http://schemas.openxmlformats.org/officeDocument/2006/relationships/image" Target="../media/image25.png"/><Relationship Id="rId1" Type="http://schemas.openxmlformats.org/officeDocument/2006/relationships/image" Target="../media/image23.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7.png"/><Relationship Id="rId7" Type="http://schemas.openxmlformats.org/officeDocument/2006/relationships/image" Target="../media/image46.sv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svg"/><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image" Target="../media/image3.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7.png"/><Relationship Id="rId7" Type="http://schemas.openxmlformats.org/officeDocument/2006/relationships/image" Target="../media/image46.svg"/><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8.svg"/><Relationship Id="rId3" Type="http://schemas.openxmlformats.org/officeDocument/2006/relationships/image" Target="../media/image42.png"/><Relationship Id="rId2" Type="http://schemas.openxmlformats.org/officeDocument/2006/relationships/image" Target="../media/image16.png"/><Relationship Id="rId1" Type="http://schemas.openxmlformats.org/officeDocument/2006/relationships/image" Target="../media/image3.png"/></Relationships>
</file>

<file path=ppt/slides/_rels/slide14.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52.svg"/><Relationship Id="rId5" Type="http://schemas.openxmlformats.org/officeDocument/2006/relationships/image" Target="../media/image51.png"/><Relationship Id="rId4" Type="http://schemas.openxmlformats.org/officeDocument/2006/relationships/image" Target="../media/image27.png"/><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image" Target="../media/image30.png"/></Relationships>
</file>

<file path=ppt/slides/_rels/slide15.xml.rels><?xml version="1.0" encoding="UTF-8" standalone="yes"?>
<Relationships xmlns="http://schemas.openxmlformats.org/package/2006/relationships"><Relationship Id="rId9" Type="http://schemas.openxmlformats.org/officeDocument/2006/relationships/image" Target="../media/image59.png"/><Relationship Id="rId8" Type="http://schemas.openxmlformats.org/officeDocument/2006/relationships/image" Target="../media/image7.png"/><Relationship Id="rId7" Type="http://schemas.openxmlformats.org/officeDocument/2006/relationships/image" Target="../media/image25.png"/><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56.svg"/><Relationship Id="rId3" Type="http://schemas.openxmlformats.org/officeDocument/2006/relationships/image" Target="../media/image55.png"/><Relationship Id="rId2" Type="http://schemas.openxmlformats.org/officeDocument/2006/relationships/image" Target="../media/image54.svg"/><Relationship Id="rId10" Type="http://schemas.openxmlformats.org/officeDocument/2006/relationships/slideLayout" Target="../slideLayouts/slideLayout7.xml"/><Relationship Id="rId1" Type="http://schemas.openxmlformats.org/officeDocument/2006/relationships/image" Target="../media/image53.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65.svg"/><Relationship Id="rId7" Type="http://schemas.openxmlformats.org/officeDocument/2006/relationships/image" Target="../media/image64.png"/><Relationship Id="rId6" Type="http://schemas.openxmlformats.org/officeDocument/2006/relationships/image" Target="../media/image63.svg"/><Relationship Id="rId5" Type="http://schemas.openxmlformats.org/officeDocument/2006/relationships/image" Target="../media/image62.png"/><Relationship Id="rId4" Type="http://schemas.openxmlformats.org/officeDocument/2006/relationships/image" Target="../media/image61.svg"/><Relationship Id="rId3" Type="http://schemas.openxmlformats.org/officeDocument/2006/relationships/image" Target="../media/image60.png"/><Relationship Id="rId2" Type="http://schemas.openxmlformats.org/officeDocument/2006/relationships/image" Target="../media/image16.png"/><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23.png"/><Relationship Id="rId2" Type="http://schemas.openxmlformats.org/officeDocument/2006/relationships/image" Target="../media/image66.png"/><Relationship Id="rId1" Type="http://schemas.openxmlformats.org/officeDocument/2006/relationships/image" Target="../media/image25.png"/></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7.xml"/><Relationship Id="rId4" Type="http://schemas.openxmlformats.org/officeDocument/2006/relationships/image" Target="../media/image68.svg"/><Relationship Id="rId3" Type="http://schemas.openxmlformats.org/officeDocument/2006/relationships/image" Target="../media/image67.png"/><Relationship Id="rId2" Type="http://schemas.openxmlformats.org/officeDocument/2006/relationships/image" Target="../media/image16.png"/><Relationship Id="rId1" Type="http://schemas.openxmlformats.org/officeDocument/2006/relationships/image" Target="../media/image3.png"/></Relationships>
</file>

<file path=ppt/slides/_rels/slide1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s>
</file>

<file path=ppt/slides/_rels/slide2.xml.rels><?xml version="1.0" encoding="UTF-8" standalone="yes"?>
<Relationships xmlns="http://schemas.openxmlformats.org/package/2006/relationships"><Relationship Id="rId7"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 Id="rId3" Type="http://schemas.openxmlformats.org/officeDocument/2006/relationships/image" Target="../media/image7.png"/><Relationship Id="rId2" Type="http://schemas.openxmlformats.org/officeDocument/2006/relationships/image" Target="../media/image6.svg"/><Relationship Id="rId1" Type="http://schemas.openxmlformats.org/officeDocument/2006/relationships/image" Target="../media/image5.png"/></Relationships>
</file>

<file path=ppt/slides/_rels/slide20.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71.png"/><Relationship Id="rId2" Type="http://schemas.openxmlformats.org/officeDocument/2006/relationships/image" Target="../media/image70.svg"/><Relationship Id="rId1" Type="http://schemas.openxmlformats.org/officeDocument/2006/relationships/image" Target="../media/image69.png"/></Relationships>
</file>

<file path=ppt/slides/_rels/slide2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41.png"/><Relationship Id="rId7" Type="http://schemas.openxmlformats.org/officeDocument/2006/relationships/image" Target="../media/image78.svg"/><Relationship Id="rId6" Type="http://schemas.openxmlformats.org/officeDocument/2006/relationships/image" Target="../media/image77.png"/><Relationship Id="rId5" Type="http://schemas.openxmlformats.org/officeDocument/2006/relationships/image" Target="../media/image76.svg"/><Relationship Id="rId4" Type="http://schemas.openxmlformats.org/officeDocument/2006/relationships/image" Target="../media/image75.png"/><Relationship Id="rId3" Type="http://schemas.openxmlformats.org/officeDocument/2006/relationships/image" Target="../media/image74.svg"/><Relationship Id="rId2" Type="http://schemas.openxmlformats.org/officeDocument/2006/relationships/image" Target="../media/image73.png"/><Relationship Id="rId1" Type="http://schemas.openxmlformats.org/officeDocument/2006/relationships/image" Target="../media/image72.png"/></Relationships>
</file>

<file path=ppt/slides/_rels/slide2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82.svg"/><Relationship Id="rId7" Type="http://schemas.openxmlformats.org/officeDocument/2006/relationships/image" Target="../media/image81.png"/><Relationship Id="rId6" Type="http://schemas.openxmlformats.org/officeDocument/2006/relationships/image" Target="../media/image80.svg"/><Relationship Id="rId5" Type="http://schemas.openxmlformats.org/officeDocument/2006/relationships/image" Target="../media/image79.png"/><Relationship Id="rId4" Type="http://schemas.openxmlformats.org/officeDocument/2006/relationships/image" Target="../media/image7.png"/><Relationship Id="rId3" Type="http://schemas.openxmlformats.org/officeDocument/2006/relationships/image" Target="../media/image25.png"/><Relationship Id="rId2" Type="http://schemas.openxmlformats.org/officeDocument/2006/relationships/image" Target="../media/image54.svg"/><Relationship Id="rId1" Type="http://schemas.openxmlformats.org/officeDocument/2006/relationships/image" Target="../media/image53.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3.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15.jpeg"/><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svg"/><Relationship Id="rId3" Type="http://schemas.openxmlformats.org/officeDocument/2006/relationships/image" Target="../media/image11.png"/><Relationship Id="rId2" Type="http://schemas.openxmlformats.org/officeDocument/2006/relationships/image" Target="../media/image2.svg"/><Relationship Id="rId1" Type="http://schemas.openxmlformats.org/officeDocument/2006/relationships/image" Target="../media/image1.png"/></Relationships>
</file>

<file path=ppt/slides/_rels/slide4.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svg"/><Relationship Id="rId3" Type="http://schemas.openxmlformats.org/officeDocument/2006/relationships/image" Target="../media/image16.png"/><Relationship Id="rId2" Type="http://schemas.openxmlformats.org/officeDocument/2006/relationships/image" Target="../media/image4.svg"/><Relationship Id="rId1" Type="http://schemas.openxmlformats.org/officeDocument/2006/relationships/image" Target="../media/image3.png"/></Relationships>
</file>

<file path=ppt/slides/_rels/slide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2.svg"/><Relationship Id="rId7" Type="http://schemas.openxmlformats.org/officeDocument/2006/relationships/image" Target="../media/image21.png"/><Relationship Id="rId6" Type="http://schemas.openxmlformats.org/officeDocument/2006/relationships/image" Target="../media/image4.svg"/><Relationship Id="rId5" Type="http://schemas.openxmlformats.org/officeDocument/2006/relationships/image" Target="../media/image3.png"/><Relationship Id="rId4" Type="http://schemas.openxmlformats.org/officeDocument/2006/relationships/image" Target="../media/image20.svg"/><Relationship Id="rId3" Type="http://schemas.openxmlformats.org/officeDocument/2006/relationships/image" Target="../media/image19.png"/><Relationship Id="rId2" Type="http://schemas.openxmlformats.org/officeDocument/2006/relationships/image" Target="../media/image2.svg"/><Relationship Id="rId1" Type="http://schemas.openxmlformats.org/officeDocument/2006/relationships/image" Target="../media/image1.png"/></Relationships>
</file>

<file path=ppt/slides/_rels/slide6.xml.rels><?xml version="1.0" encoding="UTF-8" standalone="yes"?>
<Relationships xmlns="http://schemas.openxmlformats.org/package/2006/relationships"><Relationship Id="rId8" Type="http://schemas.openxmlformats.org/officeDocument/2006/relationships/slideLayout" Target="../slideLayouts/slideLayout7.xml"/><Relationship Id="rId7" Type="http://schemas.openxmlformats.org/officeDocument/2006/relationships/image" Target="../media/image29.png"/><Relationship Id="rId6" Type="http://schemas.openxmlformats.org/officeDocument/2006/relationships/image" Target="../media/image28.svg"/><Relationship Id="rId5" Type="http://schemas.openxmlformats.org/officeDocument/2006/relationships/image" Target="../media/image27.png"/><Relationship Id="rId4" Type="http://schemas.openxmlformats.org/officeDocument/2006/relationships/image" Target="../media/image26.svg"/><Relationship Id="rId3" Type="http://schemas.openxmlformats.org/officeDocument/2006/relationships/image" Target="../media/image25.png"/><Relationship Id="rId2" Type="http://schemas.openxmlformats.org/officeDocument/2006/relationships/image" Target="../media/image24.svg"/><Relationship Id="rId1" Type="http://schemas.openxmlformats.org/officeDocument/2006/relationships/image" Target="../media/image23.png"/></Relationships>
</file>

<file path=ppt/slides/_rels/slide7.xml.rels><?xml version="1.0" encoding="UTF-8" standalone="yes"?>
<Relationships xmlns="http://schemas.openxmlformats.org/package/2006/relationships"><Relationship Id="rId6" Type="http://schemas.openxmlformats.org/officeDocument/2006/relationships/slideLayout" Target="../slideLayouts/slideLayout7.xml"/><Relationship Id="rId5" Type="http://schemas.openxmlformats.org/officeDocument/2006/relationships/image" Target="../media/image12.svg"/><Relationship Id="rId4" Type="http://schemas.openxmlformats.org/officeDocument/2006/relationships/image" Target="../media/image11.png"/><Relationship Id="rId3" Type="http://schemas.openxmlformats.org/officeDocument/2006/relationships/image" Target="../media/image32.png"/><Relationship Id="rId2" Type="http://schemas.openxmlformats.org/officeDocument/2006/relationships/image" Target="../media/image31.svg"/><Relationship Id="rId1" Type="http://schemas.openxmlformats.org/officeDocument/2006/relationships/image" Target="../media/image30.png"/></Relationships>
</file>

<file path=ppt/slides/_rels/slide8.xml.rels><?xml version="1.0" encoding="UTF-8" standalone="yes"?>
<Relationships xmlns="http://schemas.openxmlformats.org/package/2006/relationships"><Relationship Id="rId9" Type="http://schemas.openxmlformats.org/officeDocument/2006/relationships/image" Target="../media/image37.png"/><Relationship Id="rId8" Type="http://schemas.openxmlformats.org/officeDocument/2006/relationships/image" Target="../media/image36.svg"/><Relationship Id="rId7" Type="http://schemas.openxmlformats.org/officeDocument/2006/relationships/image" Target="../media/image35.png"/><Relationship Id="rId6" Type="http://schemas.openxmlformats.org/officeDocument/2006/relationships/image" Target="../media/image34.svg"/><Relationship Id="rId5" Type="http://schemas.openxmlformats.org/officeDocument/2006/relationships/image" Target="../media/image33.png"/><Relationship Id="rId4" Type="http://schemas.openxmlformats.org/officeDocument/2006/relationships/image" Target="../media/image24.svg"/><Relationship Id="rId3" Type="http://schemas.openxmlformats.org/officeDocument/2006/relationships/image" Target="../media/image23.png"/><Relationship Id="rId2" Type="http://schemas.openxmlformats.org/officeDocument/2006/relationships/image" Target="../media/image4.svg"/><Relationship Id="rId11" Type="http://schemas.openxmlformats.org/officeDocument/2006/relationships/slideLayout" Target="../slideLayouts/slideLayout7.xml"/><Relationship Id="rId10" Type="http://schemas.openxmlformats.org/officeDocument/2006/relationships/image" Target="../media/image38.svg"/><Relationship Id="rId1" Type="http://schemas.openxmlformats.org/officeDocument/2006/relationships/image" Target="../media/image3.png"/></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7.xml"/><Relationship Id="rId3" Type="http://schemas.openxmlformats.org/officeDocument/2006/relationships/image" Target="../media/image39.png"/><Relationship Id="rId2" Type="http://schemas.openxmlformats.org/officeDocument/2006/relationships/image" Target="../media/image2.svg"/><Relationship Id="rId1"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096233" y="-206777"/>
            <a:ext cx="2163067" cy="3752955"/>
          </a:xfrm>
          <a:prstGeom prst="rect">
            <a:avLst/>
          </a:prstGeom>
        </p:spPr>
      </p:pic>
      <p:pic>
        <p:nvPicPr>
          <p:cNvPr id="10" name="Picture 10"/>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993729" y="7391295"/>
            <a:ext cx="4044858" cy="2419560"/>
          </a:xfrm>
          <a:prstGeom prst="rect">
            <a:avLst/>
          </a:prstGeom>
        </p:spPr>
      </p:pic>
      <p:sp>
        <p:nvSpPr>
          <p:cNvPr id="11" name="TextBox 12"/>
          <p:cNvSpPr txBox="1"/>
          <p:nvPr/>
        </p:nvSpPr>
        <p:spPr>
          <a:xfrm>
            <a:off x="1395263" y="3546178"/>
            <a:ext cx="15497473" cy="3378554"/>
          </a:xfrm>
          <a:prstGeom prst="rect">
            <a:avLst/>
          </a:prstGeom>
        </p:spPr>
        <p:txBody>
          <a:bodyPr wrap="square" lIns="0" tIns="0" rIns="0" bIns="0" rtlCol="0" anchor="t">
            <a:spAutoFit/>
          </a:bodyPr>
          <a:lstStyle/>
          <a:p>
            <a:pPr algn="ctr">
              <a:lnSpc>
                <a:spcPct val="150000"/>
              </a:lnSpc>
            </a:pPr>
            <a:r>
              <a:rPr lang="en-US" sz="7800" b="1" dirty="0">
                <a:latin typeface="Arial" panose="020B0604020202020204" pitchFamily="34" charset="0"/>
                <a:cs typeface="Arial" panose="020B0604020202020204" pitchFamily="34" charset="0"/>
              </a:rPr>
              <a:t>CHÀO MỪNG CÁC EM ĐẾN VỚI BUỔI HỌC NGÀY HÔM NAY!</a:t>
            </a:r>
            <a:endParaRPr lang="en-US" sz="7800"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7602200" y="-333178"/>
            <a:ext cx="1042592" cy="1808913"/>
          </a:xfrm>
          <a:prstGeom prst="rect">
            <a:avLst/>
          </a:prstGeom>
        </p:spPr>
      </p:pic>
      <p:pic>
        <p:nvPicPr>
          <p:cNvPr id="3"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6407">
            <a:off x="344422" y="9105483"/>
            <a:ext cx="854120" cy="988981"/>
          </a:xfrm>
          <a:prstGeom prst="rect">
            <a:avLst/>
          </a:prstGeom>
        </p:spPr>
      </p:pic>
      <p:sp>
        <p:nvSpPr>
          <p:cNvPr id="2" name="Line Callout 1 (Border and Accent Bar) 3"/>
          <p:cNvSpPr/>
          <p:nvPr/>
        </p:nvSpPr>
        <p:spPr>
          <a:xfrm>
            <a:off x="228601" y="1076404"/>
            <a:ext cx="8153400" cy="2438400"/>
          </a:xfrm>
          <a:prstGeom prst="accentBorderCallout1">
            <a:avLst>
              <a:gd name="adj1" fmla="val 18750"/>
              <a:gd name="adj2" fmla="val -3127"/>
              <a:gd name="adj3" fmla="val 17954"/>
              <a:gd name="adj4" fmla="val -17509"/>
            </a:avLst>
          </a:prstGeom>
          <a:solidFill>
            <a:srgbClr val="E8F4F8"/>
          </a:solidFill>
          <a:ln>
            <a:solidFill>
              <a:schemeClr val="accent5">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400" b="1">
                <a:solidFill>
                  <a:srgbClr val="C00000"/>
                </a:solidFill>
                <a:latin typeface="Arial" panose="020B0604020202020204" pitchFamily="34" charset="0"/>
                <a:cs typeface="Arial" panose="020B0604020202020204" pitchFamily="34" charset="0"/>
              </a:rPr>
              <a:t>CÂU TRẢ LỜI:</a:t>
            </a:r>
            <a:endParaRPr lang="pt-BR" sz="4400" b="1">
              <a:solidFill>
                <a:srgbClr val="C00000"/>
              </a:solidFill>
              <a:latin typeface="Arial" panose="020B0604020202020204" pitchFamily="34" charset="0"/>
              <a:cs typeface="Arial" panose="020B0604020202020204" pitchFamily="34" charset="0"/>
            </a:endParaRPr>
          </a:p>
          <a:p>
            <a:pPr algn="ctr">
              <a:lnSpc>
                <a:spcPct val="150000"/>
              </a:lnSpc>
            </a:pPr>
            <a:r>
              <a:rPr lang="vi-VN" sz="4000">
                <a:solidFill>
                  <a:schemeClr val="accent1">
                    <a:lumMod val="50000"/>
                  </a:schemeClr>
                </a:solidFill>
                <a:latin typeface="Arial" panose="020B0604020202020204" pitchFamily="34" charset="0"/>
                <a:cs typeface="Arial" panose="020B0604020202020204" pitchFamily="34" charset="0"/>
              </a:rPr>
              <a:t>Các bước lập luận khi tranh biện</a:t>
            </a:r>
            <a:endParaRPr lang="en-US" sz="4000" i="1" dirty="0">
              <a:solidFill>
                <a:schemeClr val="accent1">
                  <a:lumMod val="50000"/>
                </a:schemeClr>
              </a:solidFill>
              <a:latin typeface="Arial" panose="020B0604020202020204" pitchFamily="34" charset="0"/>
              <a:cs typeface="Arial" panose="020B0604020202020204" pitchFamily="34" charset="0"/>
            </a:endParaRPr>
          </a:p>
        </p:txBody>
      </p:sp>
      <p:pic>
        <p:nvPicPr>
          <p:cNvPr id="2050" name="Picture 2" descr="5 quyển sách hay về tranh luận thuyết phục và hiệu quả - Readvi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19200" y="4546060"/>
            <a:ext cx="6672263" cy="4255039"/>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sp>
        <p:nvSpPr>
          <p:cNvPr id="8" name="Plaque 7"/>
          <p:cNvSpPr/>
          <p:nvPr/>
        </p:nvSpPr>
        <p:spPr>
          <a:xfrm>
            <a:off x="9058318" y="4463538"/>
            <a:ext cx="8458200" cy="2838845"/>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rgbClr val="000000"/>
                </a:solidFill>
                <a:latin typeface="Arial" panose="020B0604020202020204" pitchFamily="34" charset="0"/>
                <a:ea typeface="Calibri" panose="020F0502020204030204" pitchFamily="34" charset="0"/>
                <a:cs typeface="Arial" panose="020B0604020202020204" pitchFamily="34" charset="0"/>
              </a:rPr>
              <a:t>Bước 2: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các lí lẽ, dẫn chứng,... để giải thích, chứng minh cho luận điểm.</a:t>
            </a:r>
            <a:endParaRPr lang="en-US"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sp>
        <p:nvSpPr>
          <p:cNvPr id="9" name="Plaque 8"/>
          <p:cNvSpPr/>
          <p:nvPr/>
        </p:nvSpPr>
        <p:spPr>
          <a:xfrm>
            <a:off x="9058318" y="7962900"/>
            <a:ext cx="8458200" cy="1870961"/>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800" b="1">
                <a:solidFill>
                  <a:srgbClr val="000000"/>
                </a:solidFill>
                <a:latin typeface="Arial" panose="020B0604020202020204" pitchFamily="34" charset="0"/>
                <a:ea typeface="Calibri" panose="020F0502020204030204" pitchFamily="34" charset="0"/>
                <a:cs typeface="Arial" panose="020B0604020202020204" pitchFamily="34" charset="0"/>
              </a:rPr>
              <a:t>Bước 3: </a:t>
            </a: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kết luận chung</a:t>
            </a:r>
            <a:endParaRPr lang="en-US"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cxnSp>
        <p:nvCxnSpPr>
          <p:cNvPr id="10" name="Straight Arrow Connector 9"/>
          <p:cNvCxnSpPr>
            <a:stCxn id="11" idx="2"/>
            <a:endCxn id="8" idx="0"/>
          </p:cNvCxnSpPr>
          <p:nvPr/>
        </p:nvCxnSpPr>
        <p:spPr>
          <a:xfrm>
            <a:off x="13287418" y="3803021"/>
            <a:ext cx="0" cy="66051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 name="Plaque 10"/>
          <p:cNvSpPr/>
          <p:nvPr/>
        </p:nvSpPr>
        <p:spPr>
          <a:xfrm>
            <a:off x="9058318" y="723900"/>
            <a:ext cx="8458200" cy="3079121"/>
          </a:xfrm>
          <a:prstGeom prst="plaque">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3800" b="1">
                <a:solidFill>
                  <a:schemeClr val="tx1"/>
                </a:solidFill>
                <a:latin typeface="Arial" panose="020B0604020202020204" pitchFamily="34" charset="0"/>
                <a:ea typeface="Calibri" panose="020F0502020204030204" pitchFamily="34" charset="0"/>
                <a:cs typeface="Arial" panose="020B0604020202020204" pitchFamily="34" charset="0"/>
              </a:rPr>
              <a:t>Bước 1: </a:t>
            </a:r>
            <a:r>
              <a:rPr lang="en-US" sz="3800">
                <a:solidFill>
                  <a:schemeClr val="tx1"/>
                </a:solidFill>
                <a:latin typeface="Arial" panose="020B0604020202020204" pitchFamily="34" charset="0"/>
                <a:ea typeface="Calibri" panose="020F0502020204030204" pitchFamily="34" charset="0"/>
                <a:cs typeface="Arial" panose="020B0604020202020204" pitchFamily="34" charset="0"/>
              </a:rPr>
              <a:t>Trình bày rõ ràng luận điểm hay lí do chính vì sao ủng hộ hoặc phản đối.</a:t>
            </a:r>
            <a:endParaRPr lang="vi-VN" sz="3800" dirty="0">
              <a:solidFill>
                <a:schemeClr val="tx1"/>
              </a:solidFill>
              <a:latin typeface="Arial" panose="020B0604020202020204" pitchFamily="34" charset="0"/>
              <a:ea typeface="Calibri" panose="020F0502020204030204" pitchFamily="34" charset="0"/>
              <a:cs typeface="Arial" panose="020B0604020202020204" pitchFamily="34" charset="0"/>
            </a:endParaRPr>
          </a:p>
        </p:txBody>
      </p:sp>
      <p:cxnSp>
        <p:nvCxnSpPr>
          <p:cNvPr id="12" name="Straight Arrow Connector 11"/>
          <p:cNvCxnSpPr>
            <a:stCxn id="8" idx="2"/>
            <a:endCxn id="9" idx="0"/>
          </p:cNvCxnSpPr>
          <p:nvPr/>
        </p:nvCxnSpPr>
        <p:spPr>
          <a:xfrm>
            <a:off x="13287418" y="7302383"/>
            <a:ext cx="0" cy="660517"/>
          </a:xfrm>
          <a:prstGeom prst="straightConnector1">
            <a:avLst/>
          </a:prstGeom>
          <a:ln w="38100">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wipe(right)">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arn(inVertic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up)">
                                      <p:cBhvr>
                                        <p:cTn id="20" dur="500"/>
                                        <p:tgtEl>
                                          <p:spTgt spid="10"/>
                                        </p:tgtEl>
                                      </p:cBhvr>
                                    </p:animEffect>
                                  </p:childTnLst>
                                </p:cTn>
                              </p:par>
                            </p:childTnLst>
                          </p:cTn>
                        </p:par>
                        <p:par>
                          <p:cTn id="21" fill="hold">
                            <p:stCondLst>
                              <p:cond delay="500"/>
                            </p:stCondLst>
                            <p:childTnLst>
                              <p:par>
                                <p:cTn id="22" presetID="16" presetClass="entr" presetSubtype="21"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barn(inVertical)">
                                      <p:cBhvr>
                                        <p:cTn id="24" dur="500"/>
                                        <p:tgtEl>
                                          <p:spTgt spid="8"/>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1" fill="hold"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up)">
                                      <p:cBhvr>
                                        <p:cTn id="29" dur="500"/>
                                        <p:tgtEl>
                                          <p:spTgt spid="12"/>
                                        </p:tgtEl>
                                      </p:cBhvr>
                                    </p:animEffect>
                                  </p:childTnLst>
                                </p:cTn>
                              </p:par>
                            </p:childTnLst>
                          </p:cTn>
                        </p:par>
                        <p:par>
                          <p:cTn id="30" fill="hold">
                            <p:stCondLst>
                              <p:cond delay="500"/>
                            </p:stCondLst>
                            <p:childTnLst>
                              <p:par>
                                <p:cTn id="31" presetID="16" presetClass="entr" presetSubtype="21"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a:off x="17248415" y="-246396"/>
            <a:ext cx="1042592" cy="1808913"/>
          </a:xfrm>
          <a:prstGeom prst="rect">
            <a:avLst/>
          </a:prstGeom>
        </p:spPr>
      </p:pic>
      <p:pic>
        <p:nvPicPr>
          <p:cNvPr id="3" name="Picture 1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rot="-1396407">
            <a:off x="344422" y="9105483"/>
            <a:ext cx="854120" cy="988981"/>
          </a:xfrm>
          <a:prstGeom prst="rect">
            <a:avLst/>
          </a:prstGeom>
        </p:spPr>
      </p:pic>
      <p:sp>
        <p:nvSpPr>
          <p:cNvPr id="2" name="Line Callout 1 (Border and Accent Bar) 3"/>
          <p:cNvSpPr/>
          <p:nvPr/>
        </p:nvSpPr>
        <p:spPr>
          <a:xfrm>
            <a:off x="228601" y="1076404"/>
            <a:ext cx="7391399" cy="3387134"/>
          </a:xfrm>
          <a:prstGeom prst="accentBorderCallout1">
            <a:avLst>
              <a:gd name="adj1" fmla="val 18750"/>
              <a:gd name="adj2" fmla="val -3127"/>
              <a:gd name="adj3" fmla="val 17954"/>
              <a:gd name="adj4" fmla="val -17509"/>
            </a:avLst>
          </a:prstGeom>
          <a:solidFill>
            <a:srgbClr val="FFF5D5"/>
          </a:solidFill>
          <a:ln>
            <a:solidFill>
              <a:schemeClr val="accent2">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400" b="1">
                <a:solidFill>
                  <a:srgbClr val="C00000"/>
                </a:solidFill>
                <a:latin typeface="Arial" panose="020B0604020202020204" pitchFamily="34" charset="0"/>
                <a:cs typeface="Arial" panose="020B0604020202020204" pitchFamily="34" charset="0"/>
              </a:rPr>
              <a:t>CÂU TRẢ LỜI:</a:t>
            </a:r>
            <a:endParaRPr lang="pt-BR" sz="4400" b="1">
              <a:solidFill>
                <a:srgbClr val="C00000"/>
              </a:solidFill>
              <a:latin typeface="Arial" panose="020B0604020202020204" pitchFamily="34" charset="0"/>
              <a:cs typeface="Arial" panose="020B0604020202020204" pitchFamily="34" charset="0"/>
            </a:endParaRPr>
          </a:p>
          <a:p>
            <a:pPr algn="ctr">
              <a:lnSpc>
                <a:spcPct val="150000"/>
              </a:lnSpc>
            </a:pPr>
            <a:r>
              <a:rPr lang="vi-VN" sz="4000">
                <a:solidFill>
                  <a:schemeClr val="tx1"/>
                </a:solidFill>
                <a:latin typeface="Arial" panose="020B0604020202020204" pitchFamily="34" charset="0"/>
                <a:cs typeface="Arial" panose="020B0604020202020204" pitchFamily="34" charset="0"/>
              </a:rPr>
              <a:t>Những lưu ý để tranh biện có hiệu quả</a:t>
            </a:r>
            <a:endParaRPr lang="en-US" sz="4000" i="1" dirty="0">
              <a:solidFill>
                <a:schemeClr val="tx1"/>
              </a:solidFill>
              <a:latin typeface="Arial" panose="020B0604020202020204" pitchFamily="34" charset="0"/>
              <a:cs typeface="Arial" panose="020B0604020202020204" pitchFamily="34" charset="0"/>
            </a:endParaRPr>
          </a:p>
        </p:txBody>
      </p:sp>
      <p:pic>
        <p:nvPicPr>
          <p:cNvPr id="4" name="Picture 3" descr="A white and red megaphone with a yellow center&#10;&#10;Description automatically generated"/>
          <p:cNvPicPr>
            <a:picLocks noChangeAspect="1"/>
          </p:cNvPicPr>
          <p:nvPr/>
        </p:nvPicPr>
        <p:blipFill rotWithShape="1">
          <a:blip r:embed="rId3">
            <a:extLst>
              <a:ext uri="{28A0092B-C50C-407E-A947-70E740481C1C}">
                <a14:useLocalDpi xmlns:a14="http://schemas.microsoft.com/office/drawing/2010/main" val="0"/>
              </a:ext>
            </a:extLst>
          </a:blip>
          <a:srcRect l="12966" t="15569" r="10823" b="19094"/>
          <a:stretch>
            <a:fillRect/>
          </a:stretch>
        </p:blipFill>
        <p:spPr>
          <a:xfrm rot="273117">
            <a:off x="1503097" y="5237313"/>
            <a:ext cx="4436186" cy="3803247"/>
          </a:xfrm>
          <a:prstGeom prst="rect">
            <a:avLst/>
          </a:prstGeom>
        </p:spPr>
      </p:pic>
      <p:sp>
        <p:nvSpPr>
          <p:cNvPr id="6" name="Rounded Rectangle 18"/>
          <p:cNvSpPr/>
          <p:nvPr/>
        </p:nvSpPr>
        <p:spPr>
          <a:xfrm>
            <a:off x="8790214" y="5343877"/>
            <a:ext cx="8960203" cy="1933640"/>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en-US" sz="3800">
                <a:latin typeface="Arial" panose="020B0604020202020204" pitchFamily="34" charset="0"/>
                <a:cs typeface="Arial" panose="020B0604020202020204" pitchFamily="34" charset="0"/>
              </a:rPr>
              <a:t>Tự tin, cởi mở, thẳng thắn</a:t>
            </a:r>
            <a:endParaRPr lang="en-US" sz="3800" dirty="0">
              <a:solidFill>
                <a:schemeClr val="tx1"/>
              </a:solidFill>
              <a:latin typeface="Arial" panose="020B0604020202020204" pitchFamily="34" charset="0"/>
              <a:cs typeface="Arial" panose="020B0604020202020204" pitchFamily="34" charset="0"/>
            </a:endParaRPr>
          </a:p>
        </p:txBody>
      </p:sp>
      <p:sp>
        <p:nvSpPr>
          <p:cNvPr id="13" name="Rounded Rectangle 19"/>
          <p:cNvSpPr/>
          <p:nvPr/>
        </p:nvSpPr>
        <p:spPr>
          <a:xfrm>
            <a:off x="8822871" y="2981677"/>
            <a:ext cx="8927545" cy="1933640"/>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latin typeface="Arial" panose="020B0604020202020204" pitchFamily="34" charset="0"/>
                <a:cs typeface="Arial" panose="020B0604020202020204" pitchFamily="34" charset="0"/>
              </a:rPr>
              <a:t>Nắm vững quan điểm của bản thân</a:t>
            </a:r>
            <a:endParaRPr lang="en-US" sz="3800" dirty="0">
              <a:solidFill>
                <a:schemeClr val="tx1"/>
              </a:solidFill>
              <a:latin typeface="Arial" panose="020B0604020202020204" pitchFamily="34" charset="0"/>
              <a:cs typeface="Arial" panose="020B0604020202020204" pitchFamily="34" charset="0"/>
            </a:endParaRPr>
          </a:p>
        </p:txBody>
      </p:sp>
      <p:sp>
        <p:nvSpPr>
          <p:cNvPr id="14" name="Rounded Rectangle 23"/>
          <p:cNvSpPr/>
          <p:nvPr/>
        </p:nvSpPr>
        <p:spPr>
          <a:xfrm>
            <a:off x="8822871" y="7706077"/>
            <a:ext cx="8927548" cy="1933633"/>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latin typeface="Arial" panose="020B0604020202020204" pitchFamily="34" charset="0"/>
                <a:cs typeface="Arial" panose="020B0604020202020204" pitchFamily="34" charset="0"/>
              </a:rPr>
              <a:t>Tôn trọng, lắng nghe ý kiến đối phương</a:t>
            </a:r>
            <a:endParaRPr lang="en-US" sz="3800" dirty="0">
              <a:solidFill>
                <a:schemeClr val="tx1"/>
              </a:solidFill>
              <a:latin typeface="Arial" panose="020B0604020202020204" pitchFamily="34" charset="0"/>
              <a:cs typeface="Arial" panose="020B0604020202020204" pitchFamily="34" charset="0"/>
            </a:endParaRPr>
          </a:p>
        </p:txBody>
      </p:sp>
      <p:sp>
        <p:nvSpPr>
          <p:cNvPr id="34" name="Rounded Rectangle 19"/>
          <p:cNvSpPr/>
          <p:nvPr/>
        </p:nvSpPr>
        <p:spPr>
          <a:xfrm>
            <a:off x="8790211" y="619477"/>
            <a:ext cx="8960203" cy="1933640"/>
          </a:xfrm>
          <a:prstGeom prst="roundRect">
            <a:avLst/>
          </a:prstGeom>
          <a:solidFill>
            <a:schemeClr val="bg1"/>
          </a:solidFill>
          <a:ln w="57150">
            <a:solidFill>
              <a:schemeClr val="accent2">
                <a:lumMod val="75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800">
                <a:latin typeface="Arial" panose="020B0604020202020204" pitchFamily="34" charset="0"/>
                <a:cs typeface="Arial" panose="020B0604020202020204" pitchFamily="34" charset="0"/>
              </a:rPr>
              <a:t>Trình bày, lập luận rõ ràng, chặt chẽ</a:t>
            </a:r>
            <a:endParaRPr lang="en-US" sz="3800" dirty="0">
              <a:solidFill>
                <a:schemeClr val="tx1"/>
              </a:solidFill>
              <a:latin typeface="Arial" panose="020B0604020202020204" pitchFamily="34" charset="0"/>
              <a:cs typeface="Arial" panose="020B0604020202020204" pitchFamily="34" charset="0"/>
            </a:endParaRPr>
          </a:p>
        </p:txBody>
      </p:sp>
      <p:grpSp>
        <p:nvGrpSpPr>
          <p:cNvPr id="36" name="Group 35"/>
          <p:cNvGrpSpPr/>
          <p:nvPr/>
        </p:nvGrpSpPr>
        <p:grpSpPr>
          <a:xfrm rot="16200000">
            <a:off x="7452086" y="2689588"/>
            <a:ext cx="2012233" cy="609595"/>
            <a:chOff x="6498137" y="3625822"/>
            <a:chExt cx="558104" cy="973671"/>
          </a:xfrm>
        </p:grpSpPr>
        <p:cxnSp>
          <p:nvCxnSpPr>
            <p:cNvPr id="37" name="Straight Connector 36"/>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rot="16200000" flipH="1">
            <a:off x="4914602" y="4825101"/>
            <a:ext cx="7114413" cy="636805"/>
            <a:chOff x="6498137" y="3625822"/>
            <a:chExt cx="558104" cy="973671"/>
          </a:xfrm>
        </p:grpSpPr>
        <p:cxnSp>
          <p:nvCxnSpPr>
            <p:cNvPr id="40" name="Straight Connector 39"/>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rot="16200000">
            <a:off x="6970940" y="4658284"/>
            <a:ext cx="3034388" cy="669452"/>
            <a:chOff x="6498137" y="3625822"/>
            <a:chExt cx="558104" cy="973671"/>
          </a:xfrm>
        </p:grpSpPr>
        <p:cxnSp>
          <p:nvCxnSpPr>
            <p:cNvPr id="43" name="Straight Connector 42"/>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rot="16200000">
            <a:off x="6895829" y="6852973"/>
            <a:ext cx="3105302" cy="590141"/>
            <a:chOff x="6498137" y="3625822"/>
            <a:chExt cx="558104" cy="973671"/>
          </a:xfrm>
        </p:grpSpPr>
        <p:cxnSp>
          <p:nvCxnSpPr>
            <p:cNvPr id="46" name="Straight Connector 45"/>
            <p:cNvCxnSpPr/>
            <p:nvPr/>
          </p:nvCxnSpPr>
          <p:spPr>
            <a:xfrm flipH="1">
              <a:off x="6498137" y="3625823"/>
              <a:ext cx="558104" cy="0"/>
            </a:xfrm>
            <a:prstGeom prst="line">
              <a:avLst/>
            </a:prstGeom>
            <a:ln w="285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98137" y="3625822"/>
              <a:ext cx="0" cy="973671"/>
            </a:xfrm>
            <a:prstGeom prst="line">
              <a:avLst/>
            </a:prstGeom>
            <a:ln w="28575">
              <a:solidFill>
                <a:srgbClr val="C00000"/>
              </a:solidFill>
              <a:tailEnd type="diamond" w="lg" len="lg"/>
            </a:ln>
          </p:spPr>
          <p:style>
            <a:lnRef idx="1">
              <a:schemeClr val="accent1"/>
            </a:lnRef>
            <a:fillRef idx="0">
              <a:schemeClr val="accent1"/>
            </a:fillRef>
            <a:effectRef idx="0">
              <a:schemeClr val="accent1"/>
            </a:effectRef>
            <a:fontRef idx="minor">
              <a:schemeClr val="tx1"/>
            </a:fontRef>
          </p:style>
        </p:cxnSp>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3" grpId="0" animBg="1"/>
      <p:bldP spid="14" grpId="0" animBg="1"/>
      <p:bldP spid="3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443" y="8753682"/>
            <a:ext cx="2286000" cy="1367444"/>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02274" y="-423429"/>
            <a:ext cx="1627590" cy="2498591"/>
          </a:xfrm>
          <a:prstGeom prst="rect">
            <a:avLst/>
          </a:prstGeom>
        </p:spPr>
      </p:pic>
      <p:sp>
        <p:nvSpPr>
          <p:cNvPr id="10" name="Freeform 3"/>
          <p:cNvSpPr/>
          <p:nvPr/>
        </p:nvSpPr>
        <p:spPr>
          <a:xfrm>
            <a:off x="1143000" y="1714500"/>
            <a:ext cx="16001999" cy="733215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endParaRPr lang="en-US"/>
          </a:p>
        </p:txBody>
      </p:sp>
      <p:sp>
        <p:nvSpPr>
          <p:cNvPr id="11" name="Freeform 4"/>
          <p:cNvSpPr/>
          <p:nvPr/>
        </p:nvSpPr>
        <p:spPr>
          <a:xfrm>
            <a:off x="1143000" y="859605"/>
            <a:ext cx="1627230" cy="1721937"/>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5"/>
          <p:cNvSpPr/>
          <p:nvPr/>
        </p:nvSpPr>
        <p:spPr>
          <a:xfrm>
            <a:off x="16088204" y="1072224"/>
            <a:ext cx="1328304" cy="1378266"/>
          </a:xfrm>
          <a:custGeom>
            <a:avLst/>
            <a:gdLst/>
            <a:ahLst/>
            <a:cxnLst/>
            <a:rect l="l" t="t" r="r" b="b"/>
            <a:pathLst>
              <a:path w="1328304" h="1378266">
                <a:moveTo>
                  <a:pt x="0" y="0"/>
                </a:moveTo>
                <a:lnTo>
                  <a:pt x="1328304" y="0"/>
                </a:lnTo>
                <a:lnTo>
                  <a:pt x="1328304" y="1378266"/>
                </a:lnTo>
                <a:lnTo>
                  <a:pt x="0" y="1378266"/>
                </a:lnTo>
                <a:lnTo>
                  <a:pt x="0" y="0"/>
                </a:lnTo>
                <a:close/>
              </a:path>
            </a:pathLst>
          </a:custGeom>
          <a:blipFill>
            <a:blip r:embed="rId5"/>
            <a:stretch>
              <a:fillRect/>
            </a:stretch>
          </a:blipFill>
        </p:spPr>
        <p:txBody>
          <a:bodyPr/>
          <a:lstStyle/>
          <a:p>
            <a:endParaRPr lang="en-US"/>
          </a:p>
        </p:txBody>
      </p:sp>
      <p:grpSp>
        <p:nvGrpSpPr>
          <p:cNvPr id="19" name="Group 18"/>
          <p:cNvGrpSpPr/>
          <p:nvPr/>
        </p:nvGrpSpPr>
        <p:grpSpPr>
          <a:xfrm>
            <a:off x="5867400" y="1092405"/>
            <a:ext cx="7276528" cy="1244189"/>
            <a:chOff x="5844711" y="1270945"/>
            <a:chExt cx="7276528" cy="1244189"/>
          </a:xfrm>
        </p:grpSpPr>
        <p:pic>
          <p:nvPicPr>
            <p:cNvPr id="20"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83946" y="1270945"/>
              <a:ext cx="6951410" cy="1244189"/>
            </a:xfrm>
            <a:prstGeom prst="rect">
              <a:avLst/>
            </a:prstGeom>
          </p:spPr>
        </p:pic>
        <p:sp>
          <p:nvSpPr>
            <p:cNvPr id="21" name="TextBox 20"/>
            <p:cNvSpPr txBox="1"/>
            <p:nvPr/>
          </p:nvSpPr>
          <p:spPr>
            <a:xfrm>
              <a:off x="5844711" y="1385207"/>
              <a:ext cx="7276528"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KẾT LUẬN</a:t>
              </a:r>
              <a:endParaRPr lang="en-US" sz="6000" b="1" dirty="0">
                <a:solidFill>
                  <a:srgbClr val="FF0000"/>
                </a:solidFill>
                <a:latin typeface="Arial" panose="020B0604020202020204" pitchFamily="34" charset="0"/>
                <a:cs typeface="Arial" panose="020B0604020202020204" pitchFamily="34" charset="0"/>
              </a:endParaRPr>
            </a:p>
          </p:txBody>
        </p:sp>
      </p:grpSp>
      <p:sp>
        <p:nvSpPr>
          <p:cNvPr id="22" name="TextBox 21"/>
          <p:cNvSpPr txBox="1"/>
          <p:nvPr/>
        </p:nvSpPr>
        <p:spPr>
          <a:xfrm>
            <a:off x="6733357" y="2581542"/>
            <a:ext cx="10051656" cy="6124112"/>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Cách lập luận khi tranh biện: </a:t>
            </a:r>
            <a:endParaRPr lang="vi-VN" sz="4000" b="1">
              <a:solidFill>
                <a:srgbClr val="000000"/>
              </a:solidFill>
              <a:latin typeface="Arial" panose="020B0604020202020204" pitchFamily="34" charset="0"/>
              <a:ea typeface="Calibri" panose="020F0502020204030204" pitchFamily="34" charset="0"/>
              <a:cs typeface="Arial" panose="020B0604020202020204" pitchFamily="34" charset="0"/>
            </a:endParaRPr>
          </a:p>
          <a:p>
            <a:pPr marL="1200150" lvl="1" indent="-742950" algn="just">
              <a:lnSpc>
                <a:spcPct val="150000"/>
              </a:lnSpc>
              <a:buFont typeface="+mj-lt"/>
              <a:buAutoNum type="arabicPeriod"/>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Trình bày rõ luận điểm hay lí do ủng hộ/ phản đối.</a:t>
            </a:r>
            <a:endParaRPr lang="vi-VN" sz="38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200150" lvl="1" indent="-742950" algn="just">
              <a:lnSpc>
                <a:spcPct val="150000"/>
              </a:lnSpc>
              <a:buFont typeface="+mj-lt"/>
              <a:buAutoNum type="arabicPeriod"/>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các lí lẽ, dẫn chứng, số liệu thống kê để giải thích, chứng minh cho luận điểm.</a:t>
            </a:r>
            <a:endParaRPr lang="vi-VN" sz="38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200150" lvl="1" indent="-742950" algn="just">
              <a:lnSpc>
                <a:spcPct val="150000"/>
              </a:lnSpc>
              <a:buFont typeface="+mj-lt"/>
              <a:buAutoNum type="arabicPeriod"/>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Đưa ra kết luận chúng</a:t>
            </a:r>
            <a:endParaRPr lang="vi-VN"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30" name="Group 29"/>
          <p:cNvGrpSpPr/>
          <p:nvPr/>
        </p:nvGrpSpPr>
        <p:grpSpPr>
          <a:xfrm>
            <a:off x="1793423" y="3764645"/>
            <a:ext cx="4658507" cy="3966657"/>
            <a:chOff x="1793423" y="3764645"/>
            <a:chExt cx="4658507" cy="3966657"/>
          </a:xfrm>
        </p:grpSpPr>
        <p:grpSp>
          <p:nvGrpSpPr>
            <p:cNvPr id="24" name="Group 8"/>
            <p:cNvGrpSpPr/>
            <p:nvPr/>
          </p:nvGrpSpPr>
          <p:grpSpPr>
            <a:xfrm>
              <a:off x="1793423" y="3764645"/>
              <a:ext cx="4658507" cy="3853963"/>
              <a:chOff x="0" y="0"/>
              <a:chExt cx="1100661" cy="893945"/>
            </a:xfrm>
          </p:grpSpPr>
          <p:sp>
            <p:nvSpPr>
              <p:cNvPr id="26" name="Freeform 9"/>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p>
            </p:txBody>
          </p:sp>
          <p:sp>
            <p:nvSpPr>
              <p:cNvPr id="27" name="TextBox 10"/>
              <p:cNvSpPr txBox="1"/>
              <p:nvPr/>
            </p:nvSpPr>
            <p:spPr>
              <a:xfrm>
                <a:off x="0" y="0"/>
                <a:ext cx="812800" cy="812800"/>
              </a:xfrm>
              <a:prstGeom prst="rect">
                <a:avLst/>
              </a:prstGeom>
            </p:spPr>
            <p:txBody>
              <a:bodyPr lIns="50800" tIns="50800" rIns="50800" bIns="50800" rtlCol="0" anchor="ctr"/>
              <a:lstStyle/>
              <a:p>
                <a:pPr algn="ctr">
                  <a:lnSpc>
                    <a:spcPts val="3090"/>
                  </a:lnSpc>
                </a:pPr>
              </a:p>
            </p:txBody>
          </p:sp>
        </p:grpSp>
        <p:pic>
          <p:nvPicPr>
            <p:cNvPr id="29" name="Picture 28" descr="A cartoon of two men at podiums&#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9756" y="4066447"/>
              <a:ext cx="3822241" cy="3664855"/>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fade">
                                      <p:cBhvr>
                                        <p:cTn id="15" dur="500"/>
                                        <p:tgtEl>
                                          <p:spTgt spid="30"/>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19" dur="500"/>
                                        <p:tgtEl>
                                          <p:spTgt spid="22">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10" fill="hold" grpId="0" nodeType="clickEffect">
                                  <p:stCondLst>
                                    <p:cond delay="0"/>
                                  </p:stCondLst>
                                  <p:childTnLst>
                                    <p:set>
                                      <p:cBhvr>
                                        <p:cTn id="23"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24" dur="500"/>
                                        <p:tgtEl>
                                          <p:spTgt spid="22">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ntr" presetSubtype="10" fill="hold" grpId="0" nodeType="clickEffect">
                                  <p:stCondLst>
                                    <p:cond delay="0"/>
                                  </p:stCondLst>
                                  <p:childTnLst>
                                    <p:set>
                                      <p:cBhvr>
                                        <p:cTn id="28"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29" dur="500"/>
                                        <p:tgtEl>
                                          <p:spTgt spid="22">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34" dur="500"/>
                                        <p:tgtEl>
                                          <p:spTgt spid="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2"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5443" y="8753682"/>
            <a:ext cx="2286000" cy="1367444"/>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02274" y="-423429"/>
            <a:ext cx="1627590" cy="2498591"/>
          </a:xfrm>
          <a:prstGeom prst="rect">
            <a:avLst/>
          </a:prstGeom>
        </p:spPr>
      </p:pic>
      <p:sp>
        <p:nvSpPr>
          <p:cNvPr id="10" name="Freeform 3"/>
          <p:cNvSpPr/>
          <p:nvPr/>
        </p:nvSpPr>
        <p:spPr>
          <a:xfrm>
            <a:off x="1143000" y="1714500"/>
            <a:ext cx="16001999" cy="7332159"/>
          </a:xfrm>
          <a:custGeom>
            <a:avLst/>
            <a:gdLst/>
            <a:ahLst/>
            <a:cxnLst/>
            <a:rect l="l" t="t" r="r" b="b"/>
            <a:pathLst>
              <a:path w="14949872" h="6335005">
                <a:moveTo>
                  <a:pt x="0" y="0"/>
                </a:moveTo>
                <a:lnTo>
                  <a:pt x="14949872" y="0"/>
                </a:lnTo>
                <a:lnTo>
                  <a:pt x="14949872" y="6335005"/>
                </a:lnTo>
                <a:lnTo>
                  <a:pt x="0" y="6335005"/>
                </a:lnTo>
                <a:lnTo>
                  <a:pt x="0" y="0"/>
                </a:lnTo>
                <a:close/>
              </a:path>
            </a:pathLst>
          </a:custGeom>
          <a:solidFill>
            <a:schemeClr val="accent5">
              <a:lumMod val="20000"/>
              <a:lumOff val="80000"/>
            </a:schemeClr>
          </a:solidFill>
        </p:spPr>
        <p:txBody>
          <a:bodyPr/>
          <a:lstStyle/>
          <a:p>
            <a:endParaRPr lang="en-US"/>
          </a:p>
        </p:txBody>
      </p:sp>
      <p:sp>
        <p:nvSpPr>
          <p:cNvPr id="11" name="Freeform 4"/>
          <p:cNvSpPr/>
          <p:nvPr/>
        </p:nvSpPr>
        <p:spPr>
          <a:xfrm>
            <a:off x="1143000" y="859605"/>
            <a:ext cx="1627230" cy="1721937"/>
          </a:xfrm>
          <a:custGeom>
            <a:avLst/>
            <a:gdLst/>
            <a:ahLst/>
            <a:cxnLst/>
            <a:rect l="l" t="t" r="r" b="b"/>
            <a:pathLst>
              <a:path w="1627230" h="1721937">
                <a:moveTo>
                  <a:pt x="0" y="0"/>
                </a:moveTo>
                <a:lnTo>
                  <a:pt x="1627231" y="0"/>
                </a:lnTo>
                <a:lnTo>
                  <a:pt x="1627231" y="1721937"/>
                </a:lnTo>
                <a:lnTo>
                  <a:pt x="0" y="1721937"/>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18" name="Freeform 5"/>
          <p:cNvSpPr/>
          <p:nvPr/>
        </p:nvSpPr>
        <p:spPr>
          <a:xfrm>
            <a:off x="16088204" y="1072224"/>
            <a:ext cx="1328304" cy="1378266"/>
          </a:xfrm>
          <a:custGeom>
            <a:avLst/>
            <a:gdLst/>
            <a:ahLst/>
            <a:cxnLst/>
            <a:rect l="l" t="t" r="r" b="b"/>
            <a:pathLst>
              <a:path w="1328304" h="1378266">
                <a:moveTo>
                  <a:pt x="0" y="0"/>
                </a:moveTo>
                <a:lnTo>
                  <a:pt x="1328304" y="0"/>
                </a:lnTo>
                <a:lnTo>
                  <a:pt x="1328304" y="1378266"/>
                </a:lnTo>
                <a:lnTo>
                  <a:pt x="0" y="1378266"/>
                </a:lnTo>
                <a:lnTo>
                  <a:pt x="0" y="0"/>
                </a:lnTo>
                <a:close/>
              </a:path>
            </a:pathLst>
          </a:custGeom>
          <a:blipFill>
            <a:blip r:embed="rId5"/>
            <a:stretch>
              <a:fillRect/>
            </a:stretch>
          </a:blipFill>
        </p:spPr>
        <p:txBody>
          <a:bodyPr/>
          <a:lstStyle/>
          <a:p>
            <a:endParaRPr lang="en-US"/>
          </a:p>
        </p:txBody>
      </p:sp>
      <p:grpSp>
        <p:nvGrpSpPr>
          <p:cNvPr id="19" name="Group 18"/>
          <p:cNvGrpSpPr/>
          <p:nvPr/>
        </p:nvGrpSpPr>
        <p:grpSpPr>
          <a:xfrm>
            <a:off x="5867400" y="1092405"/>
            <a:ext cx="7276528" cy="1244189"/>
            <a:chOff x="5844711" y="1270945"/>
            <a:chExt cx="7276528" cy="1244189"/>
          </a:xfrm>
        </p:grpSpPr>
        <p:pic>
          <p:nvPicPr>
            <p:cNvPr id="20" name="Picture 9"/>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83946" y="1270945"/>
              <a:ext cx="6951410" cy="1244189"/>
            </a:xfrm>
            <a:prstGeom prst="rect">
              <a:avLst/>
            </a:prstGeom>
          </p:spPr>
        </p:pic>
        <p:sp>
          <p:nvSpPr>
            <p:cNvPr id="21" name="TextBox 20"/>
            <p:cNvSpPr txBox="1"/>
            <p:nvPr/>
          </p:nvSpPr>
          <p:spPr>
            <a:xfrm>
              <a:off x="5844711" y="1385207"/>
              <a:ext cx="7276528" cy="1015663"/>
            </a:xfrm>
            <a:prstGeom prst="rect">
              <a:avLst/>
            </a:prstGeom>
            <a:noFill/>
          </p:spPr>
          <p:txBody>
            <a:bodyPr wrap="square" rtlCol="0">
              <a:spAutoFit/>
            </a:bodyPr>
            <a:lstStyle/>
            <a:p>
              <a:pPr algn="ctr"/>
              <a:r>
                <a:rPr lang="en-US" sz="6000" b="1" dirty="0">
                  <a:solidFill>
                    <a:srgbClr val="FF0000"/>
                  </a:solidFill>
                  <a:latin typeface="Arial" panose="020B0604020202020204" pitchFamily="34" charset="0"/>
                  <a:cs typeface="Arial" panose="020B0604020202020204" pitchFamily="34" charset="0"/>
                </a:rPr>
                <a:t>KẾT LUẬN</a:t>
              </a:r>
              <a:endParaRPr lang="en-US" sz="6000" b="1" dirty="0">
                <a:solidFill>
                  <a:srgbClr val="FF0000"/>
                </a:solidFill>
                <a:latin typeface="Arial" panose="020B0604020202020204" pitchFamily="34" charset="0"/>
                <a:cs typeface="Arial" panose="020B0604020202020204" pitchFamily="34" charset="0"/>
              </a:endParaRPr>
            </a:p>
          </p:txBody>
        </p:sp>
      </p:grpSp>
      <p:sp>
        <p:nvSpPr>
          <p:cNvPr id="22" name="TextBox 21"/>
          <p:cNvSpPr txBox="1"/>
          <p:nvPr/>
        </p:nvSpPr>
        <p:spPr>
          <a:xfrm>
            <a:off x="6782211" y="2844427"/>
            <a:ext cx="9970145" cy="5293116"/>
          </a:xfrm>
          <a:prstGeom prst="rect">
            <a:avLst/>
          </a:prstGeom>
          <a:noFill/>
        </p:spPr>
        <p:txBody>
          <a:bodyPr wrap="square">
            <a:spAutoFit/>
          </a:bodyPr>
          <a:lstStyle/>
          <a:p>
            <a:pPr marL="571500" indent="-571500" algn="just">
              <a:lnSpc>
                <a:spcPct val="150000"/>
              </a:lnSpc>
              <a:buFont typeface="Wingdings" panose="05000000000000000000" pitchFamily="2" charset="2"/>
              <a:buChar char="Ø"/>
            </a:pPr>
            <a:r>
              <a:rPr lang="en-US" sz="4000" b="1">
                <a:solidFill>
                  <a:srgbClr val="000000"/>
                </a:solidFill>
                <a:latin typeface="Arial" panose="020B0604020202020204" pitchFamily="34" charset="0"/>
                <a:ea typeface="Calibri" panose="020F0502020204030204" pitchFamily="34" charset="0"/>
                <a:cs typeface="Arial" panose="020B0604020202020204" pitchFamily="34" charset="0"/>
              </a:rPr>
              <a:t>Những l</a:t>
            </a:r>
            <a:r>
              <a:rPr lang="vi-VN" sz="4000" b="1">
                <a:solidFill>
                  <a:srgbClr val="000000"/>
                </a:solidFill>
                <a:latin typeface="Arial" panose="020B0604020202020204" pitchFamily="34" charset="0"/>
                <a:ea typeface="Calibri" panose="020F0502020204030204" pitchFamily="34" charset="0"/>
                <a:cs typeface="Arial" panose="020B0604020202020204" pitchFamily="34" charset="0"/>
              </a:rPr>
              <a:t>ưu ý khi tranh biện: </a:t>
            </a:r>
            <a:endParaRPr lang="vi-VN" sz="4000" b="1">
              <a:solidFill>
                <a:srgbClr val="000000"/>
              </a:solidFill>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Nắm vững quan điểm của bản th</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ân.</a:t>
            </a:r>
            <a:endParaRPr lang="en-US" sz="38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Tự tin, cởi mở, thẳng thắn</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Lập luận rõ ràng, chặt chẽ, có ví dụ, số liệu, dẫn chứng minh họa</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en-US" sz="3800">
              <a:solidFill>
                <a:srgbClr val="000000"/>
              </a:solidFill>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buFont typeface="Wingdings" panose="05000000000000000000" pitchFamily="2" charset="2"/>
              <a:buChar char="§"/>
            </a:pPr>
            <a:r>
              <a:rPr lang="vi-VN" sz="3800">
                <a:solidFill>
                  <a:srgbClr val="000000"/>
                </a:solidFill>
                <a:latin typeface="Arial" panose="020B0604020202020204" pitchFamily="34" charset="0"/>
                <a:ea typeface="Calibri" panose="020F0502020204030204" pitchFamily="34" charset="0"/>
                <a:cs typeface="Arial" panose="020B0604020202020204" pitchFamily="34" charset="0"/>
              </a:rPr>
              <a:t>Tôn trọng, lắng nghe ý kiến đối phương</a:t>
            </a:r>
            <a:r>
              <a:rPr lang="en-US" sz="3800">
                <a:solidFill>
                  <a:srgbClr val="000000"/>
                </a:solidFill>
                <a:latin typeface="Arial" panose="020B0604020202020204" pitchFamily="34" charset="0"/>
                <a:ea typeface="Calibri" panose="020F0502020204030204" pitchFamily="34" charset="0"/>
                <a:cs typeface="Arial" panose="020B0604020202020204" pitchFamily="34" charset="0"/>
              </a:rPr>
              <a:t>.</a:t>
            </a:r>
            <a:endParaRPr lang="vi-VN" sz="3800" dirty="0">
              <a:solidFill>
                <a:srgbClr val="000000"/>
              </a:solidFill>
              <a:latin typeface="Arial" panose="020B0604020202020204" pitchFamily="34" charset="0"/>
              <a:ea typeface="Calibri" panose="020F0502020204030204" pitchFamily="34" charset="0"/>
              <a:cs typeface="Arial" panose="020B0604020202020204" pitchFamily="34" charset="0"/>
            </a:endParaRPr>
          </a:p>
        </p:txBody>
      </p:sp>
      <p:grpSp>
        <p:nvGrpSpPr>
          <p:cNvPr id="30" name="Group 29"/>
          <p:cNvGrpSpPr/>
          <p:nvPr/>
        </p:nvGrpSpPr>
        <p:grpSpPr>
          <a:xfrm>
            <a:off x="1793423" y="3764645"/>
            <a:ext cx="4658507" cy="3966657"/>
            <a:chOff x="1793423" y="3764645"/>
            <a:chExt cx="4658507" cy="3966657"/>
          </a:xfrm>
        </p:grpSpPr>
        <p:grpSp>
          <p:nvGrpSpPr>
            <p:cNvPr id="24" name="Group 8"/>
            <p:cNvGrpSpPr/>
            <p:nvPr/>
          </p:nvGrpSpPr>
          <p:grpSpPr>
            <a:xfrm>
              <a:off x="1793423" y="3764645"/>
              <a:ext cx="4658507" cy="3853963"/>
              <a:chOff x="0" y="0"/>
              <a:chExt cx="1100661" cy="893945"/>
            </a:xfrm>
          </p:grpSpPr>
          <p:sp>
            <p:nvSpPr>
              <p:cNvPr id="26" name="Freeform 9"/>
              <p:cNvSpPr/>
              <p:nvPr/>
            </p:nvSpPr>
            <p:spPr>
              <a:xfrm>
                <a:off x="0" y="0"/>
                <a:ext cx="1100661" cy="893945"/>
              </a:xfrm>
              <a:custGeom>
                <a:avLst/>
                <a:gdLst/>
                <a:ahLst/>
                <a:cxnLst/>
                <a:rect l="l" t="t" r="r" b="b"/>
                <a:pathLst>
                  <a:path w="1100661" h="893945">
                    <a:moveTo>
                      <a:pt x="94480" y="0"/>
                    </a:moveTo>
                    <a:lnTo>
                      <a:pt x="1006181" y="0"/>
                    </a:lnTo>
                    <a:cubicBezTo>
                      <a:pt x="1031239" y="0"/>
                      <a:pt x="1055270" y="9954"/>
                      <a:pt x="1072988" y="27673"/>
                    </a:cubicBezTo>
                    <a:cubicBezTo>
                      <a:pt x="1090707" y="45391"/>
                      <a:pt x="1100661" y="69422"/>
                      <a:pt x="1100661" y="94480"/>
                    </a:cubicBezTo>
                    <a:lnTo>
                      <a:pt x="1100661" y="799465"/>
                    </a:lnTo>
                    <a:cubicBezTo>
                      <a:pt x="1100661" y="824523"/>
                      <a:pt x="1090707" y="848554"/>
                      <a:pt x="1072988" y="866273"/>
                    </a:cubicBezTo>
                    <a:cubicBezTo>
                      <a:pt x="1055270" y="883991"/>
                      <a:pt x="1031239" y="893945"/>
                      <a:pt x="1006181" y="893945"/>
                    </a:cubicBezTo>
                    <a:lnTo>
                      <a:pt x="94480" y="893945"/>
                    </a:lnTo>
                    <a:cubicBezTo>
                      <a:pt x="42300" y="893945"/>
                      <a:pt x="0" y="851645"/>
                      <a:pt x="0" y="799465"/>
                    </a:cubicBezTo>
                    <a:lnTo>
                      <a:pt x="0" y="94480"/>
                    </a:lnTo>
                    <a:cubicBezTo>
                      <a:pt x="0" y="69422"/>
                      <a:pt x="9954" y="45391"/>
                      <a:pt x="27673" y="27673"/>
                    </a:cubicBezTo>
                    <a:cubicBezTo>
                      <a:pt x="45391" y="9954"/>
                      <a:pt x="69422" y="0"/>
                      <a:pt x="94480" y="0"/>
                    </a:cubicBezTo>
                    <a:close/>
                  </a:path>
                </a:pathLst>
              </a:custGeom>
              <a:solidFill>
                <a:srgbClr val="FFFFFF"/>
              </a:solidFill>
            </p:spPr>
            <p:txBody>
              <a:bodyPr/>
              <a:lstStyle/>
              <a:p>
                <a:endParaRPr lang="en-US"/>
              </a:p>
            </p:txBody>
          </p:sp>
          <p:sp>
            <p:nvSpPr>
              <p:cNvPr id="27" name="TextBox 10"/>
              <p:cNvSpPr txBox="1"/>
              <p:nvPr/>
            </p:nvSpPr>
            <p:spPr>
              <a:xfrm>
                <a:off x="0" y="0"/>
                <a:ext cx="812800" cy="812800"/>
              </a:xfrm>
              <a:prstGeom prst="rect">
                <a:avLst/>
              </a:prstGeom>
            </p:spPr>
            <p:txBody>
              <a:bodyPr lIns="50800" tIns="50800" rIns="50800" bIns="50800" rtlCol="0" anchor="ctr"/>
              <a:lstStyle/>
              <a:p>
                <a:pPr algn="ctr">
                  <a:lnSpc>
                    <a:spcPts val="3090"/>
                  </a:lnSpc>
                </a:pPr>
              </a:p>
            </p:txBody>
          </p:sp>
        </p:grpSp>
        <p:pic>
          <p:nvPicPr>
            <p:cNvPr id="29" name="Picture 28" descr="A cartoon of two men at podiums&#10;&#10;Description automatically generated"/>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49756" y="4066447"/>
              <a:ext cx="3822241" cy="3664855"/>
            </a:xfrm>
            <a:prstGeom prst="rect">
              <a:avLst/>
            </a:prstGeom>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animEffect transition="in" filter="randombar(horizontal)">
                                      <p:cBhvr>
                                        <p:cTn id="7" dur="500"/>
                                        <p:tgtEl>
                                          <p:spTgt spid="2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22">
                                            <p:txEl>
                                              <p:pRg st="1" end="1"/>
                                            </p:txEl>
                                          </p:spTgt>
                                        </p:tgtEl>
                                        <p:attrNameLst>
                                          <p:attrName>style.visibility</p:attrName>
                                        </p:attrNameLst>
                                      </p:cBhvr>
                                      <p:to>
                                        <p:strVal val="visible"/>
                                      </p:to>
                                    </p:set>
                                    <p:animEffect transition="in" filter="randombar(horizontal)">
                                      <p:cBhvr>
                                        <p:cTn id="12" dur="500"/>
                                        <p:tgtEl>
                                          <p:spTgt spid="22">
                                            <p:txEl>
                                              <p:pRg st="1" end="1"/>
                                            </p:txEl>
                                          </p:spTgt>
                                        </p:tgtEl>
                                      </p:cBhvr>
                                    </p:animEffect>
                                  </p:childTnLst>
                                </p:cTn>
                              </p:par>
                            </p:childTnLst>
                          </p:cTn>
                        </p:par>
                        <p:par>
                          <p:cTn id="13" fill="hold">
                            <p:stCondLst>
                              <p:cond delay="500"/>
                            </p:stCondLst>
                            <p:childTnLst>
                              <p:par>
                                <p:cTn id="14" presetID="14" presetClass="entr" presetSubtype="10" fill="hold" grpId="0" nodeType="afterEffect">
                                  <p:stCondLst>
                                    <p:cond delay="0"/>
                                  </p:stCondLst>
                                  <p:childTnLst>
                                    <p:set>
                                      <p:cBhvr>
                                        <p:cTn id="15" dur="1" fill="hold">
                                          <p:stCondLst>
                                            <p:cond delay="0"/>
                                          </p:stCondLst>
                                        </p:cTn>
                                        <p:tgtEl>
                                          <p:spTgt spid="22">
                                            <p:txEl>
                                              <p:pRg st="2" end="2"/>
                                            </p:txEl>
                                          </p:spTgt>
                                        </p:tgtEl>
                                        <p:attrNameLst>
                                          <p:attrName>style.visibility</p:attrName>
                                        </p:attrNameLst>
                                      </p:cBhvr>
                                      <p:to>
                                        <p:strVal val="visible"/>
                                      </p:to>
                                    </p:set>
                                    <p:animEffect transition="in" filter="randombar(horizontal)">
                                      <p:cBhvr>
                                        <p:cTn id="16" dur="500"/>
                                        <p:tgtEl>
                                          <p:spTgt spid="22">
                                            <p:txEl>
                                              <p:pRg st="2" end="2"/>
                                            </p:txEl>
                                          </p:spTgt>
                                        </p:tgtEl>
                                      </p:cBhvr>
                                    </p:animEffect>
                                  </p:childTnLst>
                                </p:cTn>
                              </p:par>
                            </p:childTnLst>
                          </p:cTn>
                        </p:par>
                        <p:par>
                          <p:cTn id="17" fill="hold">
                            <p:stCondLst>
                              <p:cond delay="1000"/>
                            </p:stCondLst>
                            <p:childTnLst>
                              <p:par>
                                <p:cTn id="18" presetID="14" presetClass="entr" presetSubtype="10" fill="hold" grpId="0" nodeType="afterEffect">
                                  <p:stCondLst>
                                    <p:cond delay="0"/>
                                  </p:stCondLst>
                                  <p:childTnLst>
                                    <p:set>
                                      <p:cBhvr>
                                        <p:cTn id="19" dur="1" fill="hold">
                                          <p:stCondLst>
                                            <p:cond delay="0"/>
                                          </p:stCondLst>
                                        </p:cTn>
                                        <p:tgtEl>
                                          <p:spTgt spid="22">
                                            <p:txEl>
                                              <p:pRg st="3" end="3"/>
                                            </p:txEl>
                                          </p:spTgt>
                                        </p:tgtEl>
                                        <p:attrNameLst>
                                          <p:attrName>style.visibility</p:attrName>
                                        </p:attrNameLst>
                                      </p:cBhvr>
                                      <p:to>
                                        <p:strVal val="visible"/>
                                      </p:to>
                                    </p:set>
                                    <p:animEffect transition="in" filter="randombar(horizontal)">
                                      <p:cBhvr>
                                        <p:cTn id="20" dur="500"/>
                                        <p:tgtEl>
                                          <p:spTgt spid="22">
                                            <p:txEl>
                                              <p:pRg st="3" end="3"/>
                                            </p:txEl>
                                          </p:spTgt>
                                        </p:tgtEl>
                                      </p:cBhvr>
                                    </p:animEffect>
                                  </p:childTnLst>
                                </p:cTn>
                              </p:par>
                            </p:childTnLst>
                          </p:cTn>
                        </p:par>
                        <p:par>
                          <p:cTn id="21" fill="hold">
                            <p:stCondLst>
                              <p:cond delay="1500"/>
                            </p:stCondLst>
                            <p:childTnLst>
                              <p:par>
                                <p:cTn id="22" presetID="14" presetClass="entr" presetSubtype="10" fill="hold" grpId="0" nodeType="afterEffect">
                                  <p:stCondLst>
                                    <p:cond delay="0"/>
                                  </p:stCondLst>
                                  <p:childTnLst>
                                    <p:set>
                                      <p:cBhvr>
                                        <p:cTn id="23" dur="1" fill="hold">
                                          <p:stCondLst>
                                            <p:cond delay="0"/>
                                          </p:stCondLst>
                                        </p:cTn>
                                        <p:tgtEl>
                                          <p:spTgt spid="22">
                                            <p:txEl>
                                              <p:pRg st="4" end="4"/>
                                            </p:txEl>
                                          </p:spTgt>
                                        </p:tgtEl>
                                        <p:attrNameLst>
                                          <p:attrName>style.visibility</p:attrName>
                                        </p:attrNameLst>
                                      </p:cBhvr>
                                      <p:to>
                                        <p:strVal val="visible"/>
                                      </p:to>
                                    </p:set>
                                    <p:animEffect transition="in" filter="randombar(horizontal)">
                                      <p:cBhvr>
                                        <p:cTn id="24" dur="500"/>
                                        <p:tgtEl>
                                          <p:spTgt spid="2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5727638" y="-133916"/>
            <a:ext cx="2281153" cy="3544950"/>
          </a:xfrm>
          <a:prstGeom prst="rect">
            <a:avLst/>
          </a:prstGeom>
        </p:spPr>
      </p:pic>
      <p:pic>
        <p:nvPicPr>
          <p:cNvPr id="5" name="Picture 1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649553">
            <a:off x="-121376" y="135262"/>
            <a:ext cx="1562518" cy="1289788"/>
          </a:xfrm>
          <a:prstGeom prst="rect">
            <a:avLst/>
          </a:prstGeom>
        </p:spPr>
      </p:pic>
      <p:grpSp>
        <p:nvGrpSpPr>
          <p:cNvPr id="29" name="Group 28"/>
          <p:cNvGrpSpPr/>
          <p:nvPr/>
        </p:nvGrpSpPr>
        <p:grpSpPr>
          <a:xfrm>
            <a:off x="7543800" y="2933700"/>
            <a:ext cx="9171096" cy="6289895"/>
            <a:chOff x="8311613" y="2979133"/>
            <a:chExt cx="9171096" cy="6289895"/>
          </a:xfrm>
        </p:grpSpPr>
        <p:sp>
          <p:nvSpPr>
            <p:cNvPr id="30" name="Speech Bubble: Rectangle with Corners Rounded 29"/>
            <p:cNvSpPr/>
            <p:nvPr/>
          </p:nvSpPr>
          <p:spPr>
            <a:xfrm>
              <a:off x="8311613" y="3695700"/>
              <a:ext cx="9171096" cy="5573328"/>
            </a:xfrm>
            <a:prstGeom prst="wedgeRoundRectCallout">
              <a:avLst>
                <a:gd name="adj1" fmla="val -65950"/>
                <a:gd name="adj2" fmla="val 37607"/>
                <a:gd name="adj3" fmla="val 16667"/>
              </a:avLst>
            </a:prstGeom>
            <a:solidFill>
              <a:schemeClr val="accent5">
                <a:lumMod val="20000"/>
                <a:lumOff val="80000"/>
              </a:schemeClr>
            </a:solidFill>
            <a:ln>
              <a:solidFill>
                <a:schemeClr val="accent5">
                  <a:lumMod val="60000"/>
                  <a:lumOff val="40000"/>
                </a:schemeClr>
              </a:solidFill>
              <a:prstDash val="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a:solidFill>
                    <a:srgbClr val="FF0000"/>
                  </a:solidFill>
                  <a:latin typeface="Arial" panose="020B0604020202020204" pitchFamily="34" charset="0"/>
                  <a:cs typeface="Arial" panose="020B0604020202020204" pitchFamily="34" charset="0"/>
                </a:rPr>
                <a:t>HOẠT ĐỘNG NHÓM:</a:t>
              </a:r>
              <a:endParaRPr lang="en-US" sz="4400" b="1">
                <a:solidFill>
                  <a:srgbClr val="FF0000"/>
                </a:solidFill>
                <a:latin typeface="Arial" panose="020B0604020202020204" pitchFamily="34" charset="0"/>
                <a:cs typeface="Arial" panose="020B0604020202020204" pitchFamily="34" charset="0"/>
              </a:endParaRPr>
            </a:p>
            <a:p>
              <a:pPr algn="just">
                <a:lnSpc>
                  <a:spcPct val="150000"/>
                </a:lnSpc>
              </a:pPr>
              <a:r>
                <a:rPr lang="en-US" sz="4000">
                  <a:solidFill>
                    <a:schemeClr val="tx1"/>
                  </a:solidFill>
                  <a:latin typeface="Arial" panose="020B0604020202020204" pitchFamily="34" charset="0"/>
                  <a:cs typeface="Arial" panose="020B0604020202020204" pitchFamily="34" charset="0"/>
                </a:rPr>
                <a:t>Các em thảo luận với nhau, n</a:t>
              </a:r>
              <a:r>
                <a:rPr lang="vi-VN" sz="4000">
                  <a:solidFill>
                    <a:schemeClr val="tx1"/>
                  </a:solidFill>
                  <a:latin typeface="Arial" panose="020B0604020202020204" pitchFamily="34" charset="0"/>
                  <a:cs typeface="Arial" panose="020B0604020202020204" pitchFamily="34" charset="0"/>
                </a:rPr>
                <a:t>ghiên cứu tình huống trong </a:t>
              </a:r>
              <a:r>
                <a:rPr lang="en-US" sz="4000" i="1">
                  <a:solidFill>
                    <a:schemeClr val="tx1"/>
                  </a:solidFill>
                  <a:latin typeface="Arial" panose="020B0604020202020204" pitchFamily="34" charset="0"/>
                  <a:cs typeface="Arial" panose="020B0604020202020204" pitchFamily="34" charset="0"/>
                </a:rPr>
                <a:t>SHS – tr. 17,18 </a:t>
              </a:r>
              <a:r>
                <a:rPr lang="vi-VN" sz="4000">
                  <a:solidFill>
                    <a:schemeClr val="tx1"/>
                  </a:solidFill>
                  <a:latin typeface="Arial" panose="020B0604020202020204" pitchFamily="34" charset="0"/>
                  <a:cs typeface="Arial" panose="020B0604020202020204" pitchFamily="34" charset="0"/>
                </a:rPr>
                <a:t>và chỉ ra cách thương thuyết của nhân vật Hùng.</a:t>
              </a:r>
              <a:endParaRPr lang="vi-VN" sz="4000" dirty="0">
                <a:solidFill>
                  <a:schemeClr val="tx1"/>
                </a:solidFill>
                <a:latin typeface="Arial" panose="020B0604020202020204" pitchFamily="34" charset="0"/>
                <a:cs typeface="Arial" panose="020B0604020202020204" pitchFamily="34" charset="0"/>
              </a:endParaRPr>
            </a:p>
          </p:txBody>
        </p:sp>
        <p:pic>
          <p:nvPicPr>
            <p:cNvPr id="31" name="Picture 2"/>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a:xfrm>
              <a:off x="12333369" y="2979133"/>
              <a:ext cx="1127583" cy="1159197"/>
            </a:xfrm>
            <a:prstGeom prst="rect">
              <a:avLst/>
            </a:prstGeom>
          </p:spPr>
        </p:pic>
      </p:grpSp>
      <p:sp>
        <p:nvSpPr>
          <p:cNvPr id="32" name="TextBox 31"/>
          <p:cNvSpPr txBox="1"/>
          <p:nvPr/>
        </p:nvSpPr>
        <p:spPr>
          <a:xfrm>
            <a:off x="2487532" y="474599"/>
            <a:ext cx="13312936" cy="2171428"/>
          </a:xfrm>
          <a:prstGeom prst="rect">
            <a:avLst/>
          </a:prstGeom>
          <a:noFill/>
        </p:spPr>
        <p:txBody>
          <a:bodyPr wrap="square">
            <a:spAutoFit/>
          </a:bodyPr>
          <a:lstStyle/>
          <a:p>
            <a:pPr algn="ctr">
              <a:lnSpc>
                <a:spcPct val="150000"/>
              </a:lnSpc>
            </a:pPr>
            <a:r>
              <a:rPr lang="en-US" sz="4800" b="1">
                <a:solidFill>
                  <a:srgbClr val="C00000"/>
                </a:solidFill>
                <a:latin typeface="Arial" panose="020B0604020202020204" pitchFamily="34" charset="0"/>
                <a:cs typeface="Arial" panose="020B0604020202020204" pitchFamily="34" charset="0"/>
              </a:rPr>
              <a:t>3. </a:t>
            </a:r>
            <a:r>
              <a:rPr lang="vi-VN" sz="4800" b="1">
                <a:solidFill>
                  <a:srgbClr val="C00000"/>
                </a:solidFill>
                <a:latin typeface="Arial" panose="020B0604020202020204" pitchFamily="34" charset="0"/>
                <a:cs typeface="Arial" panose="020B0604020202020204" pitchFamily="34" charset="0"/>
              </a:rPr>
              <a:t>Thảo luận về cách thương thuyết để bảo vệ quan điểm của bản thân</a:t>
            </a:r>
            <a:endParaRPr lang="en-US" sz="4800" b="1" dirty="0">
              <a:solidFill>
                <a:srgbClr val="C00000"/>
              </a:solidFill>
              <a:latin typeface="Arial" panose="020B0604020202020204" pitchFamily="34" charset="0"/>
              <a:cs typeface="Arial" panose="020B0604020202020204" pitchFamily="34" charset="0"/>
            </a:endParaRPr>
          </a:p>
        </p:txBody>
      </p:sp>
      <p:pic>
        <p:nvPicPr>
          <p:cNvPr id="33"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19200" y="5448300"/>
            <a:ext cx="4658876" cy="505400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up)">
                                      <p:cBhvr>
                                        <p:cTn id="7" dur="5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randombar(horizontal)">
                                      <p:cBhvr>
                                        <p:cTn id="12" dur="500"/>
                                        <p:tgtEl>
                                          <p:spTgt spid="29"/>
                                        </p:tgtEl>
                                      </p:cBhvr>
                                    </p:animEffect>
                                  </p:childTnLst>
                                </p:cTn>
                              </p:par>
                              <p:par>
                                <p:cTn id="13" presetID="14" presetClass="entr" presetSubtype="10"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randombar(horizontal)">
                                      <p:cBhvr>
                                        <p:cTn id="1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295400" y="-495300"/>
            <a:ext cx="3810000" cy="1288472"/>
          </a:xfrm>
          <a:prstGeom prst="rect">
            <a:avLst/>
          </a:prstGeom>
        </p:spPr>
      </p:pic>
      <p:pic>
        <p:nvPicPr>
          <p:cNvPr id="9" name="Picture 8"/>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22078" y="1161"/>
            <a:ext cx="1447800" cy="1687055"/>
          </a:xfrm>
          <a:prstGeom prst="rect">
            <a:avLst/>
          </a:prstGeom>
        </p:spPr>
      </p:pic>
      <p:grpSp>
        <p:nvGrpSpPr>
          <p:cNvPr id="11" name="Group 10"/>
          <p:cNvGrpSpPr/>
          <p:nvPr/>
        </p:nvGrpSpPr>
        <p:grpSpPr>
          <a:xfrm>
            <a:off x="7365791" y="1233165"/>
            <a:ext cx="10321280" cy="8548742"/>
            <a:chOff x="7365791" y="1233165"/>
            <a:chExt cx="10321280" cy="8548742"/>
          </a:xfrm>
        </p:grpSpPr>
        <p:sp>
          <p:nvSpPr>
            <p:cNvPr id="13" name="Freeform 7"/>
            <p:cNvSpPr/>
            <p:nvPr/>
          </p:nvSpPr>
          <p:spPr>
            <a:xfrm>
              <a:off x="7365791" y="1642556"/>
              <a:ext cx="10321280" cy="8139351"/>
            </a:xfrm>
            <a:custGeom>
              <a:avLst/>
              <a:gdLst/>
              <a:ahLst/>
              <a:cxnLst/>
              <a:rect l="l" t="t" r="r" b="b"/>
              <a:pathLst>
                <a:path w="2644875" h="2069539">
                  <a:moveTo>
                    <a:pt x="39318" y="0"/>
                  </a:moveTo>
                  <a:lnTo>
                    <a:pt x="2605557" y="0"/>
                  </a:lnTo>
                  <a:cubicBezTo>
                    <a:pt x="2615985" y="0"/>
                    <a:pt x="2625986" y="4142"/>
                    <a:pt x="2633359" y="11516"/>
                  </a:cubicBezTo>
                  <a:cubicBezTo>
                    <a:pt x="2640733" y="18889"/>
                    <a:pt x="2644875" y="28890"/>
                    <a:pt x="2644875" y="39318"/>
                  </a:cubicBezTo>
                  <a:lnTo>
                    <a:pt x="2644875" y="2030222"/>
                  </a:lnTo>
                  <a:cubicBezTo>
                    <a:pt x="2644875" y="2051936"/>
                    <a:pt x="2627272" y="2069539"/>
                    <a:pt x="2605557" y="2069539"/>
                  </a:cubicBezTo>
                  <a:lnTo>
                    <a:pt x="39318" y="2069539"/>
                  </a:lnTo>
                  <a:cubicBezTo>
                    <a:pt x="17603" y="2069539"/>
                    <a:pt x="0" y="2051936"/>
                    <a:pt x="0" y="2030222"/>
                  </a:cubicBezTo>
                  <a:lnTo>
                    <a:pt x="0" y="39318"/>
                  </a:lnTo>
                  <a:cubicBezTo>
                    <a:pt x="0" y="17603"/>
                    <a:pt x="17603" y="0"/>
                    <a:pt x="39318" y="0"/>
                  </a:cubicBezTo>
                  <a:close/>
                </a:path>
              </a:pathLst>
            </a:custGeom>
            <a:solidFill>
              <a:srgbClr val="FDF0CF"/>
            </a:solidFill>
          </p:spPr>
          <p:txBody>
            <a:bodyPr/>
            <a:lstStyle/>
            <a:p>
              <a:endParaRPr lang="en-US">
                <a:latin typeface="Arial" panose="020B0604020202020204" pitchFamily="34" charset="0"/>
                <a:cs typeface="Arial" panose="020B0604020202020204" pitchFamily="34" charset="0"/>
              </a:endParaRPr>
            </a:p>
          </p:txBody>
        </p:sp>
        <p:pic>
          <p:nvPicPr>
            <p:cNvPr id="14"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0731465" y="1233165"/>
              <a:ext cx="3339128" cy="818782"/>
            </a:xfrm>
            <a:prstGeom prst="rect">
              <a:avLst/>
            </a:prstGeom>
          </p:spPr>
        </p:pic>
      </p:grpSp>
      <p:sp>
        <p:nvSpPr>
          <p:cNvPr id="27" name="TextBox 9"/>
          <p:cNvSpPr txBox="1"/>
          <p:nvPr/>
        </p:nvSpPr>
        <p:spPr>
          <a:xfrm>
            <a:off x="7843430" y="2342465"/>
            <a:ext cx="9366001" cy="6908943"/>
          </a:xfrm>
          <a:prstGeom prst="rect">
            <a:avLst/>
          </a:prstGeom>
        </p:spPr>
        <p:txBody>
          <a:bodyPr wrap="square" lIns="0" tIns="0" rIns="0" bIns="0" rtlCol="0" anchor="t">
            <a:spAutoFit/>
          </a:bodyPr>
          <a:lstStyle/>
          <a:p>
            <a:pPr marL="571500" indent="-571500" algn="just">
              <a:lnSpc>
                <a:spcPct val="150000"/>
              </a:lnSpc>
              <a:buFont typeface="Courier New" panose="02070309020205020404" pitchFamily="49" charset="0"/>
              <a:buChar char="o"/>
            </a:pPr>
            <a:r>
              <a:rPr lang="vi-VN" sz="3800" b="1">
                <a:cs typeface="Arial" panose="020B0604020202020204" pitchFamily="34" charset="0"/>
              </a:rPr>
              <a:t>Cách thương thuyết của nhân vật Hùng trong tình huống</a:t>
            </a:r>
            <a:r>
              <a:rPr lang="en-US" sz="3800" b="1">
                <a:cs typeface="Arial" panose="020B0604020202020204" pitchFamily="34" charset="0"/>
              </a:rPr>
              <a:t>:</a:t>
            </a:r>
            <a:endParaRPr lang="en-US" sz="3800" b="1">
              <a:cs typeface="Arial" panose="020B0604020202020204" pitchFamily="34" charset="0"/>
            </a:endParaRPr>
          </a:p>
          <a:p>
            <a:pPr marL="571500" indent="-571500" algn="just">
              <a:lnSpc>
                <a:spcPct val="150000"/>
              </a:lnSpc>
              <a:buFont typeface="Wingdings" panose="05000000000000000000" pitchFamily="2" charset="2"/>
              <a:buChar char="Ø"/>
            </a:pPr>
            <a:r>
              <a:rPr lang="vi-VN" sz="3800">
                <a:cs typeface="Arial" panose="020B0604020202020204" pitchFamily="34" charset="0"/>
              </a:rPr>
              <a:t>Bạn Hùng đã ngồi nói chuyện với mẹ một cách nghiêm túc. Bạn nói cho mẹ nghe về lợi ích của việc tham gia câu lạc bộ bóng đá và điều đó sẽ không ảnh hưởng tới việc học. Bạn Hùng cũng hứa vẫn sẽ chăm chỉ học hành.</a:t>
            </a:r>
            <a:endParaRPr lang="vi-VN" sz="3800" dirty="0">
              <a:latin typeface="Arial" panose="020B0604020202020204" pitchFamily="34" charset="0"/>
              <a:cs typeface="Arial" panose="020B0604020202020204" pitchFamily="34" charset="0"/>
            </a:endParaRPr>
          </a:p>
        </p:txBody>
      </p:sp>
      <p:pic>
        <p:nvPicPr>
          <p:cNvPr id="28" name="Picture 12"/>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a:xfrm rot="-1396407">
            <a:off x="7246422" y="9109886"/>
            <a:ext cx="716379" cy="829491"/>
          </a:xfrm>
          <a:prstGeom prst="rect">
            <a:avLst/>
          </a:prstGeom>
        </p:spPr>
      </p:pic>
      <p:pic>
        <p:nvPicPr>
          <p:cNvPr id="7" name="Picture 7"/>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a:xfrm>
            <a:off x="16427378" y="-292538"/>
            <a:ext cx="1745724" cy="2679944"/>
          </a:xfrm>
          <a:prstGeom prst="rect">
            <a:avLst/>
          </a:prstGeom>
        </p:spPr>
      </p:pic>
      <p:grpSp>
        <p:nvGrpSpPr>
          <p:cNvPr id="31" name="Group 30"/>
          <p:cNvGrpSpPr/>
          <p:nvPr/>
        </p:nvGrpSpPr>
        <p:grpSpPr>
          <a:xfrm>
            <a:off x="609600" y="2141247"/>
            <a:ext cx="6324600" cy="7146680"/>
            <a:chOff x="609600" y="2141247"/>
            <a:chExt cx="6324600" cy="7146680"/>
          </a:xfrm>
        </p:grpSpPr>
        <p:grpSp>
          <p:nvGrpSpPr>
            <p:cNvPr id="17" name="Group 16"/>
            <p:cNvGrpSpPr/>
            <p:nvPr/>
          </p:nvGrpSpPr>
          <p:grpSpPr>
            <a:xfrm>
              <a:off x="609600" y="2141247"/>
              <a:ext cx="6324600" cy="7048702"/>
              <a:chOff x="812040" y="2102692"/>
              <a:chExt cx="6324600" cy="7048702"/>
            </a:xfrm>
          </p:grpSpPr>
          <p:sp>
            <p:nvSpPr>
              <p:cNvPr id="23" name="Freeform 7"/>
              <p:cNvSpPr/>
              <p:nvPr/>
            </p:nvSpPr>
            <p:spPr>
              <a:xfrm>
                <a:off x="812040" y="2102692"/>
                <a:ext cx="6324600" cy="7048702"/>
              </a:xfrm>
              <a:custGeom>
                <a:avLst/>
                <a:gdLst/>
                <a:ahLst/>
                <a:cxnLst/>
                <a:rect l="l" t="t" r="r" b="b"/>
                <a:pathLst>
                  <a:path w="1437726" h="2048682">
                    <a:moveTo>
                      <a:pt x="72330" y="0"/>
                    </a:moveTo>
                    <a:lnTo>
                      <a:pt x="1365396" y="0"/>
                    </a:lnTo>
                    <a:cubicBezTo>
                      <a:pt x="1405343" y="0"/>
                      <a:pt x="1437726" y="32383"/>
                      <a:pt x="1437726" y="72330"/>
                    </a:cubicBezTo>
                    <a:lnTo>
                      <a:pt x="1437726" y="1976352"/>
                    </a:lnTo>
                    <a:cubicBezTo>
                      <a:pt x="1437726" y="1995535"/>
                      <a:pt x="1430105" y="2013932"/>
                      <a:pt x="1416541" y="2027497"/>
                    </a:cubicBezTo>
                    <a:cubicBezTo>
                      <a:pt x="1402976" y="2041061"/>
                      <a:pt x="1384579" y="2048682"/>
                      <a:pt x="1365396" y="2048682"/>
                    </a:cubicBezTo>
                    <a:lnTo>
                      <a:pt x="72330" y="2048682"/>
                    </a:lnTo>
                    <a:cubicBezTo>
                      <a:pt x="32383" y="2048682"/>
                      <a:pt x="0" y="2016298"/>
                      <a:pt x="0" y="1976352"/>
                    </a:cubicBezTo>
                    <a:lnTo>
                      <a:pt x="0" y="72330"/>
                    </a:lnTo>
                    <a:cubicBezTo>
                      <a:pt x="0" y="32383"/>
                      <a:pt x="32383" y="0"/>
                      <a:pt x="72330" y="0"/>
                    </a:cubicBezTo>
                    <a:close/>
                  </a:path>
                </a:pathLst>
              </a:custGeom>
              <a:solidFill>
                <a:schemeClr val="accent5">
                  <a:lumMod val="40000"/>
                  <a:lumOff val="60000"/>
                </a:schemeClr>
              </a:solidFill>
            </p:spPr>
            <p:txBody>
              <a:bodyPr/>
              <a:lstStyle/>
              <a:p>
                <a:endParaRPr lang="en-US">
                  <a:latin typeface="Arial" panose="020B0604020202020204" pitchFamily="34" charset="0"/>
                  <a:cs typeface="Arial" panose="020B0604020202020204" pitchFamily="34" charset="0"/>
                </a:endParaRPr>
              </a:p>
            </p:txBody>
          </p:sp>
          <p:grpSp>
            <p:nvGrpSpPr>
              <p:cNvPr id="24" name="Group 23"/>
              <p:cNvGrpSpPr/>
              <p:nvPr/>
            </p:nvGrpSpPr>
            <p:grpSpPr>
              <a:xfrm>
                <a:off x="1060970" y="2487557"/>
                <a:ext cx="5841585" cy="1867726"/>
                <a:chOff x="1411853" y="3199063"/>
                <a:chExt cx="5841585" cy="1867726"/>
              </a:xfrm>
            </p:grpSpPr>
            <p:sp>
              <p:nvSpPr>
                <p:cNvPr id="25" name="Freeform 10"/>
                <p:cNvSpPr/>
                <p:nvPr/>
              </p:nvSpPr>
              <p:spPr>
                <a:xfrm>
                  <a:off x="1426698" y="3199063"/>
                  <a:ext cx="5826740" cy="1867726"/>
                </a:xfrm>
                <a:custGeom>
                  <a:avLst/>
                  <a:gdLst/>
                  <a:ahLst/>
                  <a:cxnLst/>
                  <a:rect l="l" t="t" r="r" b="b"/>
                  <a:pathLst>
                    <a:path w="1329860" h="335393">
                      <a:moveTo>
                        <a:pt x="78196" y="0"/>
                      </a:moveTo>
                      <a:lnTo>
                        <a:pt x="1251664" y="0"/>
                      </a:lnTo>
                      <a:cubicBezTo>
                        <a:pt x="1294851" y="0"/>
                        <a:pt x="1329860" y="35010"/>
                        <a:pt x="1329860" y="78196"/>
                      </a:cubicBezTo>
                      <a:lnTo>
                        <a:pt x="1329860" y="257196"/>
                      </a:lnTo>
                      <a:cubicBezTo>
                        <a:pt x="1329860" y="277935"/>
                        <a:pt x="1321622" y="297825"/>
                        <a:pt x="1306957" y="312489"/>
                      </a:cubicBezTo>
                      <a:cubicBezTo>
                        <a:pt x="1292292" y="327154"/>
                        <a:pt x="1272403" y="335393"/>
                        <a:pt x="1251664" y="335393"/>
                      </a:cubicBezTo>
                      <a:lnTo>
                        <a:pt x="78196" y="335393"/>
                      </a:lnTo>
                      <a:cubicBezTo>
                        <a:pt x="57457" y="335393"/>
                        <a:pt x="37568" y="327154"/>
                        <a:pt x="22903" y="312489"/>
                      </a:cubicBezTo>
                      <a:cubicBezTo>
                        <a:pt x="8239" y="297825"/>
                        <a:pt x="0" y="277935"/>
                        <a:pt x="0" y="257196"/>
                      </a:cubicBezTo>
                      <a:lnTo>
                        <a:pt x="0" y="78196"/>
                      </a:lnTo>
                      <a:cubicBezTo>
                        <a:pt x="0" y="57457"/>
                        <a:pt x="8239" y="37568"/>
                        <a:pt x="22903" y="22903"/>
                      </a:cubicBezTo>
                      <a:cubicBezTo>
                        <a:pt x="37568" y="8239"/>
                        <a:pt x="57457" y="0"/>
                        <a:pt x="78196" y="0"/>
                      </a:cubicBezTo>
                      <a:close/>
                    </a:path>
                  </a:pathLst>
                </a:custGeom>
                <a:solidFill>
                  <a:schemeClr val="bg1"/>
                </a:solidFill>
              </p:spPr>
              <p:txBody>
                <a:bodyPr/>
                <a:lstStyle/>
                <a:p>
                  <a:endParaRPr lang="en-US">
                    <a:latin typeface="Arial" panose="020B0604020202020204" pitchFamily="34" charset="0"/>
                    <a:cs typeface="Arial" panose="020B0604020202020204" pitchFamily="34" charset="0"/>
                  </a:endParaRPr>
                </a:p>
              </p:txBody>
            </p:sp>
            <p:sp>
              <p:nvSpPr>
                <p:cNvPr id="26" name="TextBox 25"/>
                <p:cNvSpPr txBox="1"/>
                <p:nvPr/>
              </p:nvSpPr>
              <p:spPr>
                <a:xfrm>
                  <a:off x="1411853" y="3717427"/>
                  <a:ext cx="5826740" cy="830997"/>
                </a:xfrm>
                <a:prstGeom prst="rect">
                  <a:avLst/>
                </a:prstGeom>
                <a:noFill/>
              </p:spPr>
              <p:txBody>
                <a:bodyPr wrap="square" rtlCol="0">
                  <a:spAutoFit/>
                </a:bodyPr>
                <a:lstStyle/>
                <a:p>
                  <a:pPr algn="ctr"/>
                  <a:r>
                    <a:rPr lang="en-US" sz="4800" b="1">
                      <a:solidFill>
                        <a:srgbClr val="FF0000"/>
                      </a:solidFill>
                      <a:latin typeface="Arial" panose="020B0604020202020204" pitchFamily="34" charset="0"/>
                      <a:cs typeface="Arial" panose="020B0604020202020204" pitchFamily="34" charset="0"/>
                    </a:rPr>
                    <a:t>Gợi ý câu trả lời</a:t>
                  </a:r>
                  <a:endParaRPr lang="en-US" sz="4800" b="1" dirty="0">
                    <a:solidFill>
                      <a:srgbClr val="FF0000"/>
                    </a:solidFill>
                    <a:latin typeface="Arial" panose="020B0604020202020204" pitchFamily="34" charset="0"/>
                    <a:cs typeface="Arial" panose="020B0604020202020204" pitchFamily="34" charset="0"/>
                  </a:endParaRPr>
                </a:p>
              </p:txBody>
            </p:sp>
          </p:grpSp>
        </p:grpSp>
        <p:pic>
          <p:nvPicPr>
            <p:cNvPr id="30" name="Picture 29" descr="A person and a child sitting on chairs&#10;&#10;Description automatically generated"/>
            <p:cNvPicPr>
              <a:picLocks noChangeAspect="1"/>
            </p:cNvPicPr>
            <p:nvPr/>
          </p:nvPicPr>
          <p:blipFill rotWithShape="1">
            <a:blip r:embed="rId9">
              <a:extLst>
                <a:ext uri="{28A0092B-C50C-407E-A947-70E740481C1C}">
                  <a14:useLocalDpi xmlns:a14="http://schemas.microsoft.com/office/drawing/2010/main" val="0"/>
                </a:ext>
              </a:extLst>
            </a:blip>
            <a:srcRect l="7327" t="13391" r="14800" b="21200"/>
            <a:stretch>
              <a:fillRect/>
            </a:stretch>
          </p:blipFill>
          <p:spPr>
            <a:xfrm>
              <a:off x="858530" y="4393837"/>
              <a:ext cx="5826739" cy="4894090"/>
            </a:xfrm>
            <a:prstGeom prst="rect">
              <a:avLst/>
            </a:prstGeom>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wipe(down)">
                                      <p:cBhvr>
                                        <p:cTn id="10" dur="500"/>
                                        <p:tgtEl>
                                          <p:spTgt spid="31"/>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grpId="0" nodeType="click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arn(inVertical)">
                                      <p:cBhvr>
                                        <p:cTn id="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5759274" y="8809613"/>
            <a:ext cx="2286000" cy="1367444"/>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02274" y="-423429"/>
            <a:ext cx="1627590" cy="2498591"/>
          </a:xfrm>
          <a:prstGeom prst="rect">
            <a:avLst/>
          </a:prstGeom>
        </p:spPr>
      </p:pic>
      <p:sp>
        <p:nvSpPr>
          <p:cNvPr id="3" name="Freeform 7"/>
          <p:cNvSpPr/>
          <p:nvPr/>
        </p:nvSpPr>
        <p:spPr>
          <a:xfrm>
            <a:off x="381000" y="29654"/>
            <a:ext cx="1144758" cy="1181100"/>
          </a:xfrm>
          <a:custGeom>
            <a:avLst/>
            <a:gdLst/>
            <a:ahLst/>
            <a:cxnLst/>
            <a:rect l="l" t="t" r="r" b="b"/>
            <a:pathLst>
              <a:path w="1540528" h="1667690">
                <a:moveTo>
                  <a:pt x="0" y="0"/>
                </a:moveTo>
                <a:lnTo>
                  <a:pt x="1540528" y="0"/>
                </a:lnTo>
                <a:lnTo>
                  <a:pt x="1540528" y="1667690"/>
                </a:lnTo>
                <a:lnTo>
                  <a:pt x="0" y="1667690"/>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4" name="Group 3"/>
          <p:cNvGrpSpPr/>
          <p:nvPr/>
        </p:nvGrpSpPr>
        <p:grpSpPr>
          <a:xfrm>
            <a:off x="7391400" y="841913"/>
            <a:ext cx="8991600" cy="7654387"/>
            <a:chOff x="7391399" y="620204"/>
            <a:chExt cx="8991600" cy="7654387"/>
          </a:xfrm>
        </p:grpSpPr>
        <p:sp>
          <p:nvSpPr>
            <p:cNvPr id="5" name="Freeform 10"/>
            <p:cNvSpPr/>
            <p:nvPr/>
          </p:nvSpPr>
          <p:spPr>
            <a:xfrm>
              <a:off x="7391399" y="620204"/>
              <a:ext cx="8991600" cy="7654387"/>
            </a:xfrm>
            <a:custGeom>
              <a:avLst/>
              <a:gdLst/>
              <a:ahLst/>
              <a:cxnLst/>
              <a:rect l="l" t="t" r="r" b="b"/>
              <a:pathLst>
                <a:path w="1386590" h="1392805">
                  <a:moveTo>
                    <a:pt x="693295" y="0"/>
                  </a:moveTo>
                  <a:lnTo>
                    <a:pt x="693295" y="0"/>
                  </a:lnTo>
                  <a:cubicBezTo>
                    <a:pt x="1076692" y="1715"/>
                    <a:pt x="1386590" y="313002"/>
                    <a:pt x="1386590" y="696402"/>
                  </a:cubicBezTo>
                  <a:cubicBezTo>
                    <a:pt x="1386590" y="1079803"/>
                    <a:pt x="1076692" y="1391090"/>
                    <a:pt x="693295" y="1392805"/>
                  </a:cubicBezTo>
                  <a:cubicBezTo>
                    <a:pt x="309898" y="1391090"/>
                    <a:pt x="0" y="1079803"/>
                    <a:pt x="0" y="696402"/>
                  </a:cubicBezTo>
                  <a:cubicBezTo>
                    <a:pt x="0" y="313002"/>
                    <a:pt x="309898" y="1715"/>
                    <a:pt x="693295" y="0"/>
                  </a:cubicBezTo>
                  <a:close/>
                </a:path>
              </a:pathLst>
            </a:custGeom>
            <a:solidFill>
              <a:srgbClr val="779DCB"/>
            </a:solidFill>
          </p:spPr>
          <p:txBody>
            <a:bodyPr/>
            <a:lstStyle/>
            <a:p>
              <a:endParaRPr lang="en-US"/>
            </a:p>
          </p:txBody>
        </p:sp>
        <p:grpSp>
          <p:nvGrpSpPr>
            <p:cNvPr id="6" name="Group 5"/>
            <p:cNvGrpSpPr/>
            <p:nvPr/>
          </p:nvGrpSpPr>
          <p:grpSpPr>
            <a:xfrm>
              <a:off x="8399886" y="620204"/>
              <a:ext cx="7373513" cy="1232633"/>
              <a:chOff x="7956159" y="978165"/>
              <a:chExt cx="7373513" cy="1232633"/>
            </a:xfrm>
          </p:grpSpPr>
          <p:pic>
            <p:nvPicPr>
              <p:cNvPr id="12"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7956159" y="978165"/>
                <a:ext cx="7373513" cy="1232633"/>
              </a:xfrm>
              <a:prstGeom prst="rect">
                <a:avLst/>
              </a:prstGeom>
            </p:spPr>
          </p:pic>
          <p:sp>
            <p:nvSpPr>
              <p:cNvPr id="13" name="TextBox 12"/>
              <p:cNvSpPr txBox="1"/>
              <p:nvPr/>
            </p:nvSpPr>
            <p:spPr>
              <a:xfrm>
                <a:off x="8624072" y="1153216"/>
                <a:ext cx="6037686" cy="830997"/>
              </a:xfrm>
              <a:prstGeom prst="rect">
                <a:avLst/>
              </a:prstGeom>
              <a:noFill/>
            </p:spPr>
            <p:txBody>
              <a:bodyPr wrap="square">
                <a:spAutoFit/>
              </a:bodyPr>
              <a:lstStyle/>
              <a:p>
                <a:pPr marL="0" marR="0" algn="ctr">
                  <a:spcBef>
                    <a:spcPts val="0"/>
                  </a:spcBef>
                  <a:spcAft>
                    <a:spcPts val="0"/>
                  </a:spcAft>
                </a:pPr>
                <a:r>
                  <a:rPr lang="en-US" sz="4800" b="1" dirty="0" err="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Hoạt</a:t>
                </a:r>
                <a:r>
                  <a:rPr lang="en-US" sz="4800" b="1" dirty="0">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 </a:t>
                </a:r>
                <a:r>
                  <a:rPr lang="en-US" sz="4800" b="1" err="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động</a:t>
                </a:r>
                <a:r>
                  <a:rPr lang="en-US" sz="4800" b="1">
                    <a:solidFill>
                      <a:schemeClr val="tx2">
                        <a:lumMod val="50000"/>
                      </a:schemeClr>
                    </a:solidFill>
                    <a:latin typeface="Arial" panose="020B0604020202020204" pitchFamily="34" charset="0"/>
                    <a:ea typeface="Calibri" panose="020F0502020204030204" pitchFamily="34" charset="0"/>
                    <a:cs typeface="Arial" panose="020B0604020202020204" pitchFamily="34" charset="0"/>
                  </a:rPr>
                  <a:t> nhóm</a:t>
                </a:r>
                <a:endParaRPr lang="en-US" sz="4800" b="1" dirty="0">
                  <a:solidFill>
                    <a:schemeClr val="tx2">
                      <a:lumMod val="50000"/>
                    </a:schemeClr>
                  </a:solidFill>
                  <a:effectLst/>
                  <a:latin typeface="Arial" panose="020B0604020202020204" pitchFamily="34" charset="0"/>
                  <a:ea typeface="Calibri" panose="020F0502020204030204" pitchFamily="34" charset="0"/>
                  <a:cs typeface="Arial" panose="020B0604020202020204" pitchFamily="34" charset="0"/>
                </a:endParaRPr>
              </a:p>
            </p:txBody>
          </p:sp>
        </p:grpSp>
        <p:sp>
          <p:nvSpPr>
            <p:cNvPr id="7" name="TextBox 6"/>
            <p:cNvSpPr txBox="1"/>
            <p:nvPr/>
          </p:nvSpPr>
          <p:spPr>
            <a:xfrm>
              <a:off x="8764267" y="2391110"/>
              <a:ext cx="6351973" cy="4594912"/>
            </a:xfrm>
            <a:prstGeom prst="rect">
              <a:avLst/>
            </a:prstGeom>
            <a:noFill/>
          </p:spPr>
          <p:txBody>
            <a:bodyPr wrap="square">
              <a:spAutoFit/>
            </a:bodyPr>
            <a:lstStyle/>
            <a:p>
              <a:pPr algn="just">
                <a:lnSpc>
                  <a:spcPct val="150000"/>
                </a:lnSpc>
              </a:pP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Các em</a:t>
              </a:r>
              <a:r>
                <a:rPr lang="vi-VN" sz="4000">
                  <a:solidFill>
                    <a:schemeClr val="bg1"/>
                  </a:solidFill>
                  <a:latin typeface="Arial" panose="020B0604020202020204" pitchFamily="34" charset="0"/>
                  <a:ea typeface="Calibri" panose="020F0502020204030204" pitchFamily="34" charset="0"/>
                  <a:cs typeface="Arial" panose="020B0604020202020204" pitchFamily="34" charset="0"/>
                </a:rPr>
                <a:t> hãy </a:t>
              </a:r>
              <a:r>
                <a:rPr lang="en-US" sz="4000">
                  <a:solidFill>
                    <a:schemeClr val="bg1"/>
                  </a:solidFill>
                  <a:latin typeface="Arial" panose="020B0604020202020204" pitchFamily="34" charset="0"/>
                  <a:ea typeface="Calibri" panose="020F0502020204030204" pitchFamily="34" charset="0"/>
                  <a:cs typeface="Arial" panose="020B0604020202020204" pitchFamily="34" charset="0"/>
                </a:rPr>
                <a:t>thảo luận với bạn và </a:t>
              </a:r>
              <a:r>
                <a:rPr lang="vi-VN" sz="4000">
                  <a:solidFill>
                    <a:schemeClr val="bg1"/>
                  </a:solidFill>
                  <a:latin typeface="Arial" panose="020B0604020202020204" pitchFamily="34" charset="0"/>
                  <a:ea typeface="Calibri" panose="020F0502020204030204" pitchFamily="34" charset="0"/>
                  <a:cs typeface="Arial" panose="020B0604020202020204" pitchFamily="34" charset="0"/>
                </a:rPr>
                <a:t>nêu cách thương thuyết và những điều cần lưu ý để thương thuyết có hiện quả.</a:t>
              </a:r>
              <a:endParaRPr lang="en-US" sz="4000" b="1" i="1" dirty="0">
                <a:solidFill>
                  <a:schemeClr val="bg1"/>
                </a:solidFill>
                <a:latin typeface="Arial" panose="020B0604020202020204" pitchFamily="34" charset="0"/>
                <a:cs typeface="Arial" panose="020B0604020202020204" pitchFamily="34" charset="0"/>
              </a:endParaRPr>
            </a:p>
          </p:txBody>
        </p:sp>
      </p:grpSp>
      <p:pic>
        <p:nvPicPr>
          <p:cNvPr id="14" name="Picture 6"/>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2785289" y="4688566"/>
            <a:ext cx="6302699" cy="56769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randombar(horizontal)">
                                      <p:cBhvr>
                                        <p:cTn id="10"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3" name="Picture 12"/>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a:xfrm rot="-1396407">
            <a:off x="160633" y="1643"/>
            <a:ext cx="854120" cy="988981"/>
          </a:xfrm>
          <a:prstGeom prst="rect">
            <a:avLst/>
          </a:prstGeom>
        </p:spPr>
      </p:pic>
      <p:sp>
        <p:nvSpPr>
          <p:cNvPr id="2" name="Line Callout 1 (Border and Accent Bar) 3"/>
          <p:cNvSpPr/>
          <p:nvPr/>
        </p:nvSpPr>
        <p:spPr>
          <a:xfrm>
            <a:off x="228605" y="1281569"/>
            <a:ext cx="6781796" cy="2490330"/>
          </a:xfrm>
          <a:prstGeom prst="accentBorderCallout1">
            <a:avLst>
              <a:gd name="adj1" fmla="val 18750"/>
              <a:gd name="adj2" fmla="val -3127"/>
              <a:gd name="adj3" fmla="val 17954"/>
              <a:gd name="adj4" fmla="val -17509"/>
            </a:avLst>
          </a:prstGeom>
          <a:solidFill>
            <a:srgbClr val="FEF6F0"/>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pt-BR" sz="4800" b="1">
                <a:solidFill>
                  <a:srgbClr val="C00000"/>
                </a:solidFill>
                <a:latin typeface="Arial" panose="020B0604020202020204" pitchFamily="34" charset="0"/>
                <a:cs typeface="Arial" panose="020B0604020202020204" pitchFamily="34" charset="0"/>
              </a:rPr>
              <a:t>CÂU TRẢ LỜI:</a:t>
            </a:r>
            <a:endParaRPr lang="pt-BR" sz="4800" b="1">
              <a:solidFill>
                <a:srgbClr val="C00000"/>
              </a:solidFill>
              <a:latin typeface="Arial" panose="020B0604020202020204" pitchFamily="34" charset="0"/>
              <a:cs typeface="Arial" panose="020B0604020202020204" pitchFamily="34" charset="0"/>
            </a:endParaRPr>
          </a:p>
          <a:p>
            <a:pPr algn="ctr">
              <a:lnSpc>
                <a:spcPct val="150000"/>
              </a:lnSpc>
            </a:pPr>
            <a:r>
              <a:rPr lang="en-US" sz="4400">
                <a:solidFill>
                  <a:schemeClr val="tx1"/>
                </a:solidFill>
                <a:latin typeface="Arial" panose="020B0604020202020204" pitchFamily="34" charset="0"/>
                <a:cs typeface="Arial" panose="020B0604020202020204" pitchFamily="34" charset="0"/>
              </a:rPr>
              <a:t>Cách thương thuyết</a:t>
            </a:r>
            <a:endParaRPr lang="en-US" sz="4400" i="1" dirty="0">
              <a:solidFill>
                <a:schemeClr val="tx1"/>
              </a:solidFill>
              <a:latin typeface="Arial" panose="020B0604020202020204" pitchFamily="34" charset="0"/>
              <a:cs typeface="Arial" panose="020B0604020202020204" pitchFamily="34" charset="0"/>
            </a:endParaRPr>
          </a:p>
        </p:txBody>
      </p:sp>
      <p:sp>
        <p:nvSpPr>
          <p:cNvPr id="6" name="Rounded Rectangle 18"/>
          <p:cNvSpPr/>
          <p:nvPr/>
        </p:nvSpPr>
        <p:spPr>
          <a:xfrm>
            <a:off x="8483932" y="5051922"/>
            <a:ext cx="8987412" cy="2695224"/>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Trong trường hợp nảy sinh mâu thuẫn, tìm một cách giải quyết khác mà cả hai bên cùng chấp nhận</a:t>
            </a:r>
            <a:endParaRPr lang="en-US" sz="3600" dirty="0">
              <a:solidFill>
                <a:schemeClr val="tx1"/>
              </a:solidFill>
              <a:latin typeface="Arial" panose="020B0604020202020204" pitchFamily="34" charset="0"/>
              <a:cs typeface="Arial" panose="020B0604020202020204" pitchFamily="34" charset="0"/>
            </a:endParaRPr>
          </a:p>
        </p:txBody>
      </p:sp>
      <p:sp>
        <p:nvSpPr>
          <p:cNvPr id="13" name="Rounded Rectangle 19"/>
          <p:cNvSpPr/>
          <p:nvPr/>
        </p:nvSpPr>
        <p:spPr>
          <a:xfrm>
            <a:off x="8543799" y="2861414"/>
            <a:ext cx="8927545" cy="1830781"/>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Lắng nghe yêu cầu của đối phương và đưa ra một thỏa hiệp tương xứng</a:t>
            </a:r>
            <a:endParaRPr lang="en-US" sz="3600" dirty="0">
              <a:solidFill>
                <a:schemeClr val="tx1"/>
              </a:solidFill>
              <a:latin typeface="Arial" panose="020B0604020202020204" pitchFamily="34" charset="0"/>
              <a:cs typeface="Arial" panose="020B0604020202020204" pitchFamily="34" charset="0"/>
            </a:endParaRPr>
          </a:p>
        </p:txBody>
      </p:sp>
      <p:sp>
        <p:nvSpPr>
          <p:cNvPr id="14" name="Rounded Rectangle 23"/>
          <p:cNvSpPr/>
          <p:nvPr/>
        </p:nvSpPr>
        <p:spPr>
          <a:xfrm>
            <a:off x="8563094" y="8106873"/>
            <a:ext cx="8927548" cy="1606831"/>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r>
              <a:rPr lang="vi-VN" sz="3600">
                <a:latin typeface="Arial" panose="020B0604020202020204" pitchFamily="34" charset="0"/>
                <a:cs typeface="Arial" panose="020B0604020202020204" pitchFamily="34" charset="0"/>
              </a:rPr>
              <a:t>Chốt lại ý kiến đồng thuận của cả hai bên</a:t>
            </a:r>
            <a:endParaRPr lang="en-US" sz="3600" dirty="0">
              <a:solidFill>
                <a:schemeClr val="tx1"/>
              </a:solidFill>
              <a:latin typeface="Arial" panose="020B0604020202020204" pitchFamily="34" charset="0"/>
              <a:cs typeface="Arial" panose="020B0604020202020204" pitchFamily="34" charset="0"/>
            </a:endParaRPr>
          </a:p>
        </p:txBody>
      </p:sp>
      <p:sp>
        <p:nvSpPr>
          <p:cNvPr id="34" name="Rounded Rectangle 19"/>
          <p:cNvSpPr/>
          <p:nvPr/>
        </p:nvSpPr>
        <p:spPr>
          <a:xfrm>
            <a:off x="8511142" y="670906"/>
            <a:ext cx="8927545" cy="1830781"/>
          </a:xfrm>
          <a:prstGeom prst="roundRect">
            <a:avLst/>
          </a:prstGeom>
          <a:solidFill>
            <a:schemeClr val="bg1"/>
          </a:solidFill>
          <a:ln w="57150">
            <a:solidFill>
              <a:schemeClr val="accent1">
                <a:lumMod val="50000"/>
              </a:schemeClr>
            </a:solidFill>
            <a:prstDash val="sysDash"/>
          </a:ln>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lgn="ctr">
              <a:lnSpc>
                <a:spcPct val="150000"/>
              </a:lnSpc>
            </a:pPr>
            <a:r>
              <a:rPr lang="vi-VN" sz="3600">
                <a:latin typeface="Arial" panose="020B0604020202020204" pitchFamily="34" charset="0"/>
                <a:cs typeface="Arial" panose="020B0604020202020204" pitchFamily="34" charset="0"/>
              </a:rPr>
              <a:t>Nêu những yêu cầu cụ thể của mình, những gì mình muốn hoặc không muốn</a:t>
            </a:r>
            <a:endParaRPr lang="en-US" sz="3600" dirty="0">
              <a:solidFill>
                <a:schemeClr val="tx1"/>
              </a:solidFill>
              <a:latin typeface="Arial" panose="020B0604020202020204" pitchFamily="34" charset="0"/>
              <a:cs typeface="Arial" panose="020B0604020202020204" pitchFamily="34" charset="0"/>
            </a:endParaRPr>
          </a:p>
        </p:txBody>
      </p:sp>
      <p:grpSp>
        <p:nvGrpSpPr>
          <p:cNvPr id="36" name="Group 35"/>
          <p:cNvGrpSpPr/>
          <p:nvPr/>
        </p:nvGrpSpPr>
        <p:grpSpPr>
          <a:xfrm rot="16200000">
            <a:off x="7301778" y="2594647"/>
            <a:ext cx="1727500" cy="636804"/>
            <a:chOff x="6498137" y="3625822"/>
            <a:chExt cx="558104" cy="973671"/>
          </a:xfrm>
        </p:grpSpPr>
        <p:cxnSp>
          <p:nvCxnSpPr>
            <p:cNvPr id="37" name="Straight Connector 36"/>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39" name="Group 38"/>
          <p:cNvGrpSpPr/>
          <p:nvPr/>
        </p:nvGrpSpPr>
        <p:grpSpPr>
          <a:xfrm rot="16200000" flipH="1">
            <a:off x="4608323" y="4886131"/>
            <a:ext cx="7114413" cy="636805"/>
            <a:chOff x="6498137" y="3625822"/>
            <a:chExt cx="558104" cy="973671"/>
          </a:xfrm>
        </p:grpSpPr>
        <p:cxnSp>
          <p:nvCxnSpPr>
            <p:cNvPr id="40" name="Straight Connector 39"/>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2" name="Group 41"/>
          <p:cNvGrpSpPr/>
          <p:nvPr/>
        </p:nvGrpSpPr>
        <p:grpSpPr>
          <a:xfrm rot="16200000">
            <a:off x="6730828" y="4653147"/>
            <a:ext cx="2902053" cy="669452"/>
            <a:chOff x="6498137" y="3625822"/>
            <a:chExt cx="558104" cy="973671"/>
          </a:xfrm>
        </p:grpSpPr>
        <p:cxnSp>
          <p:nvCxnSpPr>
            <p:cNvPr id="43" name="Straight Connector 42"/>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grpSp>
        <p:nvGrpSpPr>
          <p:cNvPr id="45" name="Group 44"/>
          <p:cNvGrpSpPr/>
          <p:nvPr/>
        </p:nvGrpSpPr>
        <p:grpSpPr>
          <a:xfrm rot="16200000">
            <a:off x="6587168" y="6916385"/>
            <a:ext cx="3220876" cy="700949"/>
            <a:chOff x="6498137" y="3625822"/>
            <a:chExt cx="558104" cy="973671"/>
          </a:xfrm>
        </p:grpSpPr>
        <p:cxnSp>
          <p:nvCxnSpPr>
            <p:cNvPr id="46" name="Straight Connector 45"/>
            <p:cNvCxnSpPr/>
            <p:nvPr/>
          </p:nvCxnSpPr>
          <p:spPr>
            <a:xfrm flipH="1">
              <a:off x="6498137" y="3625823"/>
              <a:ext cx="558104" cy="0"/>
            </a:xfrm>
            <a:prstGeom prst="line">
              <a:avLst/>
            </a:prstGeom>
            <a:ln w="28575">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cxnSp>
          <p:nvCxnSpPr>
            <p:cNvPr id="47" name="Straight Connector 46"/>
            <p:cNvCxnSpPr/>
            <p:nvPr/>
          </p:nvCxnSpPr>
          <p:spPr>
            <a:xfrm>
              <a:off x="6498137" y="3625822"/>
              <a:ext cx="0" cy="973671"/>
            </a:xfrm>
            <a:prstGeom prst="line">
              <a:avLst/>
            </a:prstGeom>
            <a:ln w="28575">
              <a:solidFill>
                <a:schemeClr val="accent1">
                  <a:lumMod val="50000"/>
                </a:schemeClr>
              </a:solidFill>
              <a:tailEnd type="diamond" w="lg" len="lg"/>
            </a:ln>
          </p:spPr>
          <p:style>
            <a:lnRef idx="1">
              <a:schemeClr val="accent1"/>
            </a:lnRef>
            <a:fillRef idx="0">
              <a:schemeClr val="accent1"/>
            </a:fillRef>
            <a:effectRef idx="0">
              <a:schemeClr val="accent1"/>
            </a:effectRef>
            <a:fontRef idx="minor">
              <a:schemeClr val="tx1"/>
            </a:fontRef>
          </p:style>
        </p:cxnSp>
      </p:grpSp>
      <p:pic>
        <p:nvPicPr>
          <p:cNvPr id="3074" name="Picture 2" descr="Thương thuyết là gì? Làm gì để trở thành bậc thầy thương thuyế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7304" y="4610100"/>
            <a:ext cx="5333997" cy="4720587"/>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7" name="Picture 7"/>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17437153" y="-5418"/>
            <a:ext cx="917407" cy="159171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par>
                                <p:cTn id="8" presetID="22" presetClass="entr" presetSubtype="2" fill="hold" nodeType="withEffect">
                                  <p:stCondLst>
                                    <p:cond delay="0"/>
                                  </p:stCondLst>
                                  <p:childTnLst>
                                    <p:set>
                                      <p:cBhvr>
                                        <p:cTn id="9" dur="1" fill="hold">
                                          <p:stCondLst>
                                            <p:cond delay="0"/>
                                          </p:stCondLst>
                                        </p:cTn>
                                        <p:tgtEl>
                                          <p:spTgt spid="3074"/>
                                        </p:tgtEl>
                                        <p:attrNameLst>
                                          <p:attrName>style.visibility</p:attrName>
                                        </p:attrNameLst>
                                      </p:cBhvr>
                                      <p:to>
                                        <p:strVal val="visible"/>
                                      </p:to>
                                    </p:set>
                                    <p:animEffect transition="in" filter="wipe(right)">
                                      <p:cBhvr>
                                        <p:cTn id="10" dur="500"/>
                                        <p:tgtEl>
                                          <p:spTgt spid="307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nodeType="click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left)">
                                      <p:cBhvr>
                                        <p:cTn id="15" dur="500"/>
                                        <p:tgtEl>
                                          <p:spTgt spid="39"/>
                                        </p:tgtEl>
                                      </p:cBhvr>
                                    </p:animEffect>
                                  </p:childTnLst>
                                </p:cTn>
                              </p:par>
                            </p:childTnLst>
                          </p:cTn>
                        </p:par>
                        <p:par>
                          <p:cTn id="16" fill="hold">
                            <p:stCondLst>
                              <p:cond delay="500"/>
                            </p:stCondLst>
                            <p:childTnLst>
                              <p:par>
                                <p:cTn id="17" presetID="14" presetClass="entr" presetSubtype="10"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Effect transition="in" filter="randombar(horizontal)">
                                      <p:cBhvr>
                                        <p:cTn id="19" dur="500"/>
                                        <p:tgtEl>
                                          <p:spTgt spid="34"/>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left)">
                                      <p:cBhvr>
                                        <p:cTn id="24" dur="500"/>
                                        <p:tgtEl>
                                          <p:spTgt spid="36"/>
                                        </p:tgtEl>
                                      </p:cBhvr>
                                    </p:animEffect>
                                  </p:childTnLst>
                                </p:cTn>
                              </p:par>
                            </p:childTnLst>
                          </p:cTn>
                        </p:par>
                        <p:par>
                          <p:cTn id="25" fill="hold">
                            <p:stCondLst>
                              <p:cond delay="500"/>
                            </p:stCondLst>
                            <p:childTnLst>
                              <p:par>
                                <p:cTn id="26" presetID="14" presetClass="entr" presetSubtype="10"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randombar(horizontal)">
                                      <p:cBhvr>
                                        <p:cTn id="28" dur="500"/>
                                        <p:tgtEl>
                                          <p:spTgt spid="13"/>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6"/>
                                        </p:tgtEl>
                                        <p:attrNameLst>
                                          <p:attrName>style.visibility</p:attrName>
                                        </p:attrNameLst>
                                      </p:cBhvr>
                                      <p:to>
                                        <p:strVal val="visible"/>
                                      </p:to>
                                    </p:set>
                                    <p:animEffect transition="in" filter="randombar(horizontal)">
                                      <p:cBhvr>
                                        <p:cTn id="37" dur="500"/>
                                        <p:tgtEl>
                                          <p:spTgt spid="6"/>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wipe(left)">
                                      <p:cBhvr>
                                        <p:cTn id="42" dur="500"/>
                                        <p:tgtEl>
                                          <p:spTgt spid="45"/>
                                        </p:tgtEl>
                                      </p:cBhvr>
                                    </p:animEffect>
                                  </p:childTnLst>
                                </p:cTn>
                              </p:par>
                            </p:childTnLst>
                          </p:cTn>
                        </p:par>
                        <p:par>
                          <p:cTn id="43" fill="hold">
                            <p:stCondLst>
                              <p:cond delay="500"/>
                            </p:stCondLst>
                            <p:childTnLst>
                              <p:par>
                                <p:cTn id="44" presetID="14" presetClass="entr" presetSubtype="10" fill="hold" grpId="0"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randombar(horizontal)">
                                      <p:cBhvr>
                                        <p:cTn id="4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3" grpId="0" animBg="1"/>
      <p:bldP spid="14" grpId="0" animBg="1"/>
      <p:bldP spid="3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5759274" y="8809613"/>
            <a:ext cx="2286000" cy="1367444"/>
          </a:xfrm>
          <a:prstGeom prst="rect">
            <a:avLst/>
          </a:prstGeom>
        </p:spPr>
      </p:pic>
      <p:pic>
        <p:nvPicPr>
          <p:cNvPr id="9" name="Picture 9"/>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16902274" y="-423429"/>
            <a:ext cx="1627590" cy="2498591"/>
          </a:xfrm>
          <a:prstGeom prst="rect">
            <a:avLst/>
          </a:prstGeom>
        </p:spPr>
      </p:pic>
      <p:grpSp>
        <p:nvGrpSpPr>
          <p:cNvPr id="2" name="Group 1"/>
          <p:cNvGrpSpPr/>
          <p:nvPr/>
        </p:nvGrpSpPr>
        <p:grpSpPr>
          <a:xfrm>
            <a:off x="6438900" y="3483895"/>
            <a:ext cx="5410200" cy="4038600"/>
            <a:chOff x="1676400" y="3429000"/>
            <a:chExt cx="4572000" cy="2498602"/>
          </a:xfrm>
        </p:grpSpPr>
        <p:sp>
          <p:nvSpPr>
            <p:cNvPr id="10" name="Rectangle: Rounded Corners 9"/>
            <p:cNvSpPr/>
            <p:nvPr/>
          </p:nvSpPr>
          <p:spPr>
            <a:xfrm>
              <a:off x="1828800" y="3581400"/>
              <a:ext cx="4419600" cy="2346202"/>
            </a:xfrm>
            <a:prstGeom prst="round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en-US" sz="3800">
                <a:solidFill>
                  <a:schemeClr val="tx1"/>
                </a:solidFill>
                <a:latin typeface="Arial" panose="020B0604020202020204" pitchFamily="34" charset="0"/>
                <a:cs typeface="Arial" panose="020B0604020202020204" pitchFamily="34" charset="0"/>
              </a:endParaRPr>
            </a:p>
          </p:txBody>
        </p:sp>
        <p:sp>
          <p:nvSpPr>
            <p:cNvPr id="11" name="Rectangle: Rounded Corners 10"/>
            <p:cNvSpPr/>
            <p:nvPr/>
          </p:nvSpPr>
          <p:spPr>
            <a:xfrm>
              <a:off x="1676400" y="3429000"/>
              <a:ext cx="4419600" cy="2302196"/>
            </a:xfrm>
            <a:prstGeom prst="roundRect">
              <a:avLst/>
            </a:prstGeom>
            <a:solidFill>
              <a:schemeClr val="accent5">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4000">
                  <a:solidFill>
                    <a:schemeClr val="bg1"/>
                  </a:solidFill>
                  <a:latin typeface="Arial" panose="020B0604020202020204" pitchFamily="34" charset="0"/>
                  <a:cs typeface="Arial" panose="020B0604020202020204" pitchFamily="34" charset="0"/>
                </a:rPr>
                <a:t>Những điều cần lưu ý để thương thuyết hiệu quả</a:t>
              </a:r>
              <a:endParaRPr lang="en-US" sz="4000" dirty="0">
                <a:solidFill>
                  <a:schemeClr val="bg1"/>
                </a:solidFill>
                <a:latin typeface="Arial" panose="020B0604020202020204" pitchFamily="34" charset="0"/>
                <a:cs typeface="Arial" panose="020B0604020202020204" pitchFamily="34" charset="0"/>
              </a:endParaRPr>
            </a:p>
          </p:txBody>
        </p:sp>
      </p:grpSp>
      <p:sp>
        <p:nvSpPr>
          <p:cNvPr id="15" name="Rectangle: Rounded Corners 14"/>
          <p:cNvSpPr/>
          <p:nvPr/>
        </p:nvSpPr>
        <p:spPr>
          <a:xfrm>
            <a:off x="838200" y="3801415"/>
            <a:ext cx="4295140" cy="3086100"/>
          </a:xfrm>
          <a:custGeom>
            <a:avLst/>
            <a:gdLst>
              <a:gd name="connsiteX0" fmla="*/ 0 w 4295140"/>
              <a:gd name="connsiteY0" fmla="*/ 514360 h 3086100"/>
              <a:gd name="connsiteX1" fmla="*/ 514360 w 4295140"/>
              <a:gd name="connsiteY1" fmla="*/ 0 h 3086100"/>
              <a:gd name="connsiteX2" fmla="*/ 1091428 w 4295140"/>
              <a:gd name="connsiteY2" fmla="*/ 0 h 3086100"/>
              <a:gd name="connsiteX3" fmla="*/ 1570502 w 4295140"/>
              <a:gd name="connsiteY3" fmla="*/ 0 h 3086100"/>
              <a:gd name="connsiteX4" fmla="*/ 2147570 w 4295140"/>
              <a:gd name="connsiteY4" fmla="*/ 0 h 3086100"/>
              <a:gd name="connsiteX5" fmla="*/ 2593981 w 4295140"/>
              <a:gd name="connsiteY5" fmla="*/ 0 h 3086100"/>
              <a:gd name="connsiteX6" fmla="*/ 3171048 w 4295140"/>
              <a:gd name="connsiteY6" fmla="*/ 0 h 3086100"/>
              <a:gd name="connsiteX7" fmla="*/ 3780780 w 4295140"/>
              <a:gd name="connsiteY7" fmla="*/ 0 h 3086100"/>
              <a:gd name="connsiteX8" fmla="*/ 4295140 w 4295140"/>
              <a:gd name="connsiteY8" fmla="*/ 514360 h 3086100"/>
              <a:gd name="connsiteX9" fmla="*/ 4295140 w 4295140"/>
              <a:gd name="connsiteY9" fmla="*/ 1069853 h 3086100"/>
              <a:gd name="connsiteX10" fmla="*/ 4295140 w 4295140"/>
              <a:gd name="connsiteY10" fmla="*/ 1543050 h 3086100"/>
              <a:gd name="connsiteX11" fmla="*/ 4295140 w 4295140"/>
              <a:gd name="connsiteY11" fmla="*/ 1995674 h 3086100"/>
              <a:gd name="connsiteX12" fmla="*/ 4295140 w 4295140"/>
              <a:gd name="connsiteY12" fmla="*/ 2571740 h 3086100"/>
              <a:gd name="connsiteX13" fmla="*/ 3780780 w 4295140"/>
              <a:gd name="connsiteY13" fmla="*/ 3086100 h 3086100"/>
              <a:gd name="connsiteX14" fmla="*/ 3334369 w 4295140"/>
              <a:gd name="connsiteY14" fmla="*/ 3086100 h 3086100"/>
              <a:gd name="connsiteX15" fmla="*/ 2724638 w 4295140"/>
              <a:gd name="connsiteY15" fmla="*/ 3086100 h 3086100"/>
              <a:gd name="connsiteX16" fmla="*/ 2180234 w 4295140"/>
              <a:gd name="connsiteY16" fmla="*/ 3086100 h 3086100"/>
              <a:gd name="connsiteX17" fmla="*/ 1570502 w 4295140"/>
              <a:gd name="connsiteY17" fmla="*/ 3086100 h 3086100"/>
              <a:gd name="connsiteX18" fmla="*/ 993435 w 4295140"/>
              <a:gd name="connsiteY18" fmla="*/ 3086100 h 3086100"/>
              <a:gd name="connsiteX19" fmla="*/ 514360 w 4295140"/>
              <a:gd name="connsiteY19" fmla="*/ 3086100 h 3086100"/>
              <a:gd name="connsiteX20" fmla="*/ 0 w 4295140"/>
              <a:gd name="connsiteY20" fmla="*/ 2571740 h 3086100"/>
              <a:gd name="connsiteX21" fmla="*/ 0 w 4295140"/>
              <a:gd name="connsiteY21" fmla="*/ 2077969 h 3086100"/>
              <a:gd name="connsiteX22" fmla="*/ 0 w 4295140"/>
              <a:gd name="connsiteY22" fmla="*/ 1625345 h 3086100"/>
              <a:gd name="connsiteX23" fmla="*/ 0 w 4295140"/>
              <a:gd name="connsiteY23" fmla="*/ 1069853 h 3086100"/>
              <a:gd name="connsiteX24" fmla="*/ 0 w 4295140"/>
              <a:gd name="connsiteY24" fmla="*/ 51436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295140" h="3086100" fill="none" extrusionOk="0">
                <a:moveTo>
                  <a:pt x="0" y="514360"/>
                </a:moveTo>
                <a:cubicBezTo>
                  <a:pt x="-20008" y="270452"/>
                  <a:pt x="203366" y="-35719"/>
                  <a:pt x="514360" y="0"/>
                </a:cubicBezTo>
                <a:cubicBezTo>
                  <a:pt x="758115" y="-43513"/>
                  <a:pt x="883116" y="40746"/>
                  <a:pt x="1091428" y="0"/>
                </a:cubicBezTo>
                <a:cubicBezTo>
                  <a:pt x="1299740" y="-40746"/>
                  <a:pt x="1368357" y="46873"/>
                  <a:pt x="1570502" y="0"/>
                </a:cubicBezTo>
                <a:cubicBezTo>
                  <a:pt x="1772647" y="-46873"/>
                  <a:pt x="1951960" y="44014"/>
                  <a:pt x="2147570" y="0"/>
                </a:cubicBezTo>
                <a:cubicBezTo>
                  <a:pt x="2343180" y="-44014"/>
                  <a:pt x="2385875" y="16121"/>
                  <a:pt x="2593981" y="0"/>
                </a:cubicBezTo>
                <a:cubicBezTo>
                  <a:pt x="2802087" y="-16121"/>
                  <a:pt x="2901933" y="5080"/>
                  <a:pt x="3171048" y="0"/>
                </a:cubicBezTo>
                <a:cubicBezTo>
                  <a:pt x="3440163" y="-5080"/>
                  <a:pt x="3614727" y="30376"/>
                  <a:pt x="3780780" y="0"/>
                </a:cubicBezTo>
                <a:cubicBezTo>
                  <a:pt x="4043647" y="11891"/>
                  <a:pt x="4311647" y="275013"/>
                  <a:pt x="4295140" y="514360"/>
                </a:cubicBezTo>
                <a:cubicBezTo>
                  <a:pt x="4324917" y="711920"/>
                  <a:pt x="4256548" y="860361"/>
                  <a:pt x="4295140" y="1069853"/>
                </a:cubicBezTo>
                <a:cubicBezTo>
                  <a:pt x="4333732" y="1279345"/>
                  <a:pt x="4243516" y="1313495"/>
                  <a:pt x="4295140" y="1543050"/>
                </a:cubicBezTo>
                <a:cubicBezTo>
                  <a:pt x="4346764" y="1772605"/>
                  <a:pt x="4244015" y="1808623"/>
                  <a:pt x="4295140" y="1995674"/>
                </a:cubicBezTo>
                <a:cubicBezTo>
                  <a:pt x="4346265" y="2182725"/>
                  <a:pt x="4291669" y="2370017"/>
                  <a:pt x="4295140" y="2571740"/>
                </a:cubicBezTo>
                <a:cubicBezTo>
                  <a:pt x="4319049" y="2914252"/>
                  <a:pt x="4094214" y="3115146"/>
                  <a:pt x="3780780" y="3086100"/>
                </a:cubicBezTo>
                <a:cubicBezTo>
                  <a:pt x="3620398" y="3132587"/>
                  <a:pt x="3532672" y="3051670"/>
                  <a:pt x="3334369" y="3086100"/>
                </a:cubicBezTo>
                <a:cubicBezTo>
                  <a:pt x="3136066" y="3120530"/>
                  <a:pt x="2963933" y="3041739"/>
                  <a:pt x="2724638" y="3086100"/>
                </a:cubicBezTo>
                <a:cubicBezTo>
                  <a:pt x="2485343" y="3130461"/>
                  <a:pt x="2290072" y="3033116"/>
                  <a:pt x="2180234" y="3086100"/>
                </a:cubicBezTo>
                <a:cubicBezTo>
                  <a:pt x="2070396" y="3139084"/>
                  <a:pt x="1793520" y="3086003"/>
                  <a:pt x="1570502" y="3086100"/>
                </a:cubicBezTo>
                <a:cubicBezTo>
                  <a:pt x="1347484" y="3086197"/>
                  <a:pt x="1184152" y="3037196"/>
                  <a:pt x="993435" y="3086100"/>
                </a:cubicBezTo>
                <a:cubicBezTo>
                  <a:pt x="802718" y="3135004"/>
                  <a:pt x="625322" y="3064446"/>
                  <a:pt x="514360" y="3086100"/>
                </a:cubicBezTo>
                <a:cubicBezTo>
                  <a:pt x="311571" y="3100034"/>
                  <a:pt x="-58597" y="2877252"/>
                  <a:pt x="0" y="2571740"/>
                </a:cubicBezTo>
                <a:cubicBezTo>
                  <a:pt x="-27190" y="2392712"/>
                  <a:pt x="28732" y="2304711"/>
                  <a:pt x="0" y="2077969"/>
                </a:cubicBezTo>
                <a:cubicBezTo>
                  <a:pt x="-28732" y="1851227"/>
                  <a:pt x="24263" y="1743537"/>
                  <a:pt x="0" y="1625345"/>
                </a:cubicBezTo>
                <a:cubicBezTo>
                  <a:pt x="-24263" y="1507153"/>
                  <a:pt x="55749" y="1217699"/>
                  <a:pt x="0" y="1069853"/>
                </a:cubicBezTo>
                <a:cubicBezTo>
                  <a:pt x="-55749" y="922007"/>
                  <a:pt x="64701" y="662784"/>
                  <a:pt x="0" y="514360"/>
                </a:cubicBezTo>
                <a:close/>
              </a:path>
              <a:path w="4295140" h="3086100" stroke="0" extrusionOk="0">
                <a:moveTo>
                  <a:pt x="0" y="514360"/>
                </a:moveTo>
                <a:cubicBezTo>
                  <a:pt x="-64846" y="190288"/>
                  <a:pt x="217884" y="4655"/>
                  <a:pt x="514360" y="0"/>
                </a:cubicBezTo>
                <a:cubicBezTo>
                  <a:pt x="791999" y="-9953"/>
                  <a:pt x="824703" y="33473"/>
                  <a:pt x="1124092" y="0"/>
                </a:cubicBezTo>
                <a:cubicBezTo>
                  <a:pt x="1423481" y="-33473"/>
                  <a:pt x="1492917" y="12509"/>
                  <a:pt x="1635831" y="0"/>
                </a:cubicBezTo>
                <a:cubicBezTo>
                  <a:pt x="1778745" y="-12509"/>
                  <a:pt x="1929643" y="5069"/>
                  <a:pt x="2114906" y="0"/>
                </a:cubicBezTo>
                <a:cubicBezTo>
                  <a:pt x="2300170" y="-5069"/>
                  <a:pt x="2482634" y="8506"/>
                  <a:pt x="2691973" y="0"/>
                </a:cubicBezTo>
                <a:cubicBezTo>
                  <a:pt x="2901312" y="-8506"/>
                  <a:pt x="2978667" y="9425"/>
                  <a:pt x="3203712" y="0"/>
                </a:cubicBezTo>
                <a:cubicBezTo>
                  <a:pt x="3428757" y="-9425"/>
                  <a:pt x="3497934" y="42414"/>
                  <a:pt x="3780780" y="0"/>
                </a:cubicBezTo>
                <a:cubicBezTo>
                  <a:pt x="4058456" y="-61002"/>
                  <a:pt x="4274643" y="258772"/>
                  <a:pt x="4295140" y="514360"/>
                </a:cubicBezTo>
                <a:cubicBezTo>
                  <a:pt x="4340628" y="741978"/>
                  <a:pt x="4261785" y="878708"/>
                  <a:pt x="4295140" y="987557"/>
                </a:cubicBezTo>
                <a:cubicBezTo>
                  <a:pt x="4328495" y="1096406"/>
                  <a:pt x="4286382" y="1272405"/>
                  <a:pt x="4295140" y="1501902"/>
                </a:cubicBezTo>
                <a:cubicBezTo>
                  <a:pt x="4303898" y="1731399"/>
                  <a:pt x="4266514" y="1765690"/>
                  <a:pt x="4295140" y="2016247"/>
                </a:cubicBezTo>
                <a:cubicBezTo>
                  <a:pt x="4323766" y="2266804"/>
                  <a:pt x="4292335" y="2374607"/>
                  <a:pt x="4295140" y="2571740"/>
                </a:cubicBezTo>
                <a:cubicBezTo>
                  <a:pt x="4334647" y="2904206"/>
                  <a:pt x="4088404" y="3065480"/>
                  <a:pt x="3780780" y="3086100"/>
                </a:cubicBezTo>
                <a:cubicBezTo>
                  <a:pt x="3517201" y="3136947"/>
                  <a:pt x="3475923" y="3072092"/>
                  <a:pt x="3236377" y="3086100"/>
                </a:cubicBezTo>
                <a:cubicBezTo>
                  <a:pt x="2996831" y="3100108"/>
                  <a:pt x="2928122" y="3045932"/>
                  <a:pt x="2691973" y="3086100"/>
                </a:cubicBezTo>
                <a:cubicBezTo>
                  <a:pt x="2455824" y="3126268"/>
                  <a:pt x="2261019" y="3044481"/>
                  <a:pt x="2082242" y="3086100"/>
                </a:cubicBezTo>
                <a:cubicBezTo>
                  <a:pt x="1903465" y="3127719"/>
                  <a:pt x="1659028" y="3074759"/>
                  <a:pt x="1537838" y="3086100"/>
                </a:cubicBezTo>
                <a:cubicBezTo>
                  <a:pt x="1416648" y="3097441"/>
                  <a:pt x="1247393" y="3057520"/>
                  <a:pt x="1091428" y="3086100"/>
                </a:cubicBezTo>
                <a:cubicBezTo>
                  <a:pt x="935463" y="3114680"/>
                  <a:pt x="744221" y="3049722"/>
                  <a:pt x="514360" y="3086100"/>
                </a:cubicBezTo>
                <a:cubicBezTo>
                  <a:pt x="272861" y="3060847"/>
                  <a:pt x="-21158" y="2889402"/>
                  <a:pt x="0" y="2571740"/>
                </a:cubicBezTo>
                <a:cubicBezTo>
                  <a:pt x="-19801" y="2368894"/>
                  <a:pt x="50162" y="2227795"/>
                  <a:pt x="0" y="2077969"/>
                </a:cubicBezTo>
                <a:cubicBezTo>
                  <a:pt x="-50162" y="1928143"/>
                  <a:pt x="45772" y="1695423"/>
                  <a:pt x="0" y="1563624"/>
                </a:cubicBezTo>
                <a:cubicBezTo>
                  <a:pt x="-45772" y="1431825"/>
                  <a:pt x="31982" y="1231636"/>
                  <a:pt x="0" y="1111000"/>
                </a:cubicBezTo>
                <a:cubicBezTo>
                  <a:pt x="-31982" y="990364"/>
                  <a:pt x="27575" y="668105"/>
                  <a:pt x="0" y="514360"/>
                </a:cubicBezTo>
                <a:close/>
              </a:path>
            </a:pathLst>
          </a:cu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2">
                    <a:lumMod val="50000"/>
                  </a:schemeClr>
                </a:solidFill>
                <a:latin typeface="Arial" panose="020B0604020202020204" pitchFamily="34" charset="0"/>
                <a:cs typeface="Arial" panose="020B0604020202020204" pitchFamily="34" charset="0"/>
              </a:rPr>
              <a:t>Tạo cảm tình với đối phương</a:t>
            </a:r>
            <a:endParaRPr lang="en-US" sz="3800">
              <a:solidFill>
                <a:schemeClr val="tx2">
                  <a:lumMod val="50000"/>
                </a:schemeClr>
              </a:solidFill>
              <a:latin typeface="Arial" panose="020B0604020202020204" pitchFamily="34" charset="0"/>
              <a:cs typeface="Arial" panose="020B0604020202020204" pitchFamily="34" charset="0"/>
            </a:endParaRPr>
          </a:p>
        </p:txBody>
      </p:sp>
      <p:cxnSp>
        <p:nvCxnSpPr>
          <p:cNvPr id="16" name="Straight Connector 15"/>
          <p:cNvCxnSpPr>
            <a:stCxn id="15" idx="3"/>
            <a:endCxn id="11" idx="1"/>
          </p:cNvCxnSpPr>
          <p:nvPr/>
        </p:nvCxnSpPr>
        <p:spPr>
          <a:xfrm>
            <a:off x="5133340" y="5344465"/>
            <a:ext cx="1305560" cy="0"/>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17" name="Rectangle: Rounded Corners 16"/>
          <p:cNvSpPr/>
          <p:nvPr/>
        </p:nvSpPr>
        <p:spPr>
          <a:xfrm>
            <a:off x="6762750" y="518800"/>
            <a:ext cx="4582160" cy="1938151"/>
          </a:xfrm>
          <a:custGeom>
            <a:avLst/>
            <a:gdLst>
              <a:gd name="connsiteX0" fmla="*/ 0 w 4582160"/>
              <a:gd name="connsiteY0" fmla="*/ 323032 h 1938151"/>
              <a:gd name="connsiteX1" fmla="*/ 323032 w 4582160"/>
              <a:gd name="connsiteY1" fmla="*/ 0 h 1938151"/>
              <a:gd name="connsiteX2" fmla="*/ 924692 w 4582160"/>
              <a:gd name="connsiteY2" fmla="*/ 0 h 1938151"/>
              <a:gd name="connsiteX3" fmla="*/ 1408270 w 4582160"/>
              <a:gd name="connsiteY3" fmla="*/ 0 h 1938151"/>
              <a:gd name="connsiteX4" fmla="*/ 2009930 w 4582160"/>
              <a:gd name="connsiteY4" fmla="*/ 0 h 1938151"/>
              <a:gd name="connsiteX5" fmla="*/ 2454147 w 4582160"/>
              <a:gd name="connsiteY5" fmla="*/ 0 h 1938151"/>
              <a:gd name="connsiteX6" fmla="*/ 3055807 w 4582160"/>
              <a:gd name="connsiteY6" fmla="*/ 0 h 1938151"/>
              <a:gd name="connsiteX7" fmla="*/ 3539385 w 4582160"/>
              <a:gd name="connsiteY7" fmla="*/ 0 h 1938151"/>
              <a:gd name="connsiteX8" fmla="*/ 4259128 w 4582160"/>
              <a:gd name="connsiteY8" fmla="*/ 0 h 1938151"/>
              <a:gd name="connsiteX9" fmla="*/ 4582160 w 4582160"/>
              <a:gd name="connsiteY9" fmla="*/ 323032 h 1938151"/>
              <a:gd name="connsiteX10" fmla="*/ 4582160 w 4582160"/>
              <a:gd name="connsiteY10" fmla="*/ 727886 h 1938151"/>
              <a:gd name="connsiteX11" fmla="*/ 4582160 w 4582160"/>
              <a:gd name="connsiteY11" fmla="*/ 1119819 h 1938151"/>
              <a:gd name="connsiteX12" fmla="*/ 4582160 w 4582160"/>
              <a:gd name="connsiteY12" fmla="*/ 1615119 h 1938151"/>
              <a:gd name="connsiteX13" fmla="*/ 4259128 w 4582160"/>
              <a:gd name="connsiteY13" fmla="*/ 1938151 h 1938151"/>
              <a:gd name="connsiteX14" fmla="*/ 3814911 w 4582160"/>
              <a:gd name="connsiteY14" fmla="*/ 1938151 h 1938151"/>
              <a:gd name="connsiteX15" fmla="*/ 3173890 w 4582160"/>
              <a:gd name="connsiteY15" fmla="*/ 1938151 h 1938151"/>
              <a:gd name="connsiteX16" fmla="*/ 2611591 w 4582160"/>
              <a:gd name="connsiteY16" fmla="*/ 1938151 h 1938151"/>
              <a:gd name="connsiteX17" fmla="*/ 1970569 w 4582160"/>
              <a:gd name="connsiteY17" fmla="*/ 1938151 h 1938151"/>
              <a:gd name="connsiteX18" fmla="*/ 1368909 w 4582160"/>
              <a:gd name="connsiteY18" fmla="*/ 1938151 h 1938151"/>
              <a:gd name="connsiteX19" fmla="*/ 845970 w 4582160"/>
              <a:gd name="connsiteY19" fmla="*/ 1938151 h 1938151"/>
              <a:gd name="connsiteX20" fmla="*/ 323032 w 4582160"/>
              <a:gd name="connsiteY20" fmla="*/ 1938151 h 1938151"/>
              <a:gd name="connsiteX21" fmla="*/ 0 w 4582160"/>
              <a:gd name="connsiteY21" fmla="*/ 1615119 h 1938151"/>
              <a:gd name="connsiteX22" fmla="*/ 0 w 4582160"/>
              <a:gd name="connsiteY22" fmla="*/ 1184423 h 1938151"/>
              <a:gd name="connsiteX23" fmla="*/ 0 w 4582160"/>
              <a:gd name="connsiteY23" fmla="*/ 727886 h 1938151"/>
              <a:gd name="connsiteX24" fmla="*/ 0 w 4582160"/>
              <a:gd name="connsiteY24" fmla="*/ 323032 h 1938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582160" h="1938151" fill="none" extrusionOk="0">
                <a:moveTo>
                  <a:pt x="0" y="323032"/>
                </a:moveTo>
                <a:cubicBezTo>
                  <a:pt x="-10430" y="165563"/>
                  <a:pt x="114417" y="-40082"/>
                  <a:pt x="323032" y="0"/>
                </a:cubicBezTo>
                <a:cubicBezTo>
                  <a:pt x="571550" y="-25687"/>
                  <a:pt x="660074" y="60603"/>
                  <a:pt x="924692" y="0"/>
                </a:cubicBezTo>
                <a:cubicBezTo>
                  <a:pt x="1189310" y="-60603"/>
                  <a:pt x="1233273" y="2517"/>
                  <a:pt x="1408270" y="0"/>
                </a:cubicBezTo>
                <a:cubicBezTo>
                  <a:pt x="1583267" y="-2517"/>
                  <a:pt x="1837432" y="61650"/>
                  <a:pt x="2009930" y="0"/>
                </a:cubicBezTo>
                <a:cubicBezTo>
                  <a:pt x="2182428" y="-61650"/>
                  <a:pt x="2282261" y="6186"/>
                  <a:pt x="2454147" y="0"/>
                </a:cubicBezTo>
                <a:cubicBezTo>
                  <a:pt x="2626033" y="-6186"/>
                  <a:pt x="2895496" y="41804"/>
                  <a:pt x="3055807" y="0"/>
                </a:cubicBezTo>
                <a:cubicBezTo>
                  <a:pt x="3216118" y="-41804"/>
                  <a:pt x="3386541" y="10629"/>
                  <a:pt x="3539385" y="0"/>
                </a:cubicBezTo>
                <a:cubicBezTo>
                  <a:pt x="3692229" y="-10629"/>
                  <a:pt x="3912960" y="6774"/>
                  <a:pt x="4259128" y="0"/>
                </a:cubicBezTo>
                <a:cubicBezTo>
                  <a:pt x="4443273" y="-25047"/>
                  <a:pt x="4534538" y="143091"/>
                  <a:pt x="4582160" y="323032"/>
                </a:cubicBezTo>
                <a:cubicBezTo>
                  <a:pt x="4587762" y="474724"/>
                  <a:pt x="4547910" y="628604"/>
                  <a:pt x="4582160" y="727886"/>
                </a:cubicBezTo>
                <a:cubicBezTo>
                  <a:pt x="4616410" y="827168"/>
                  <a:pt x="4567252" y="1024720"/>
                  <a:pt x="4582160" y="1119819"/>
                </a:cubicBezTo>
                <a:cubicBezTo>
                  <a:pt x="4597068" y="1214918"/>
                  <a:pt x="4550858" y="1481893"/>
                  <a:pt x="4582160" y="1615119"/>
                </a:cubicBezTo>
                <a:cubicBezTo>
                  <a:pt x="4600335" y="1837949"/>
                  <a:pt x="4444589" y="1945130"/>
                  <a:pt x="4259128" y="1938151"/>
                </a:cubicBezTo>
                <a:cubicBezTo>
                  <a:pt x="4059806" y="1989126"/>
                  <a:pt x="3922133" y="1911300"/>
                  <a:pt x="3814911" y="1938151"/>
                </a:cubicBezTo>
                <a:cubicBezTo>
                  <a:pt x="3707689" y="1965002"/>
                  <a:pt x="3439261" y="1935589"/>
                  <a:pt x="3173890" y="1938151"/>
                </a:cubicBezTo>
                <a:cubicBezTo>
                  <a:pt x="2908519" y="1940713"/>
                  <a:pt x="2853991" y="1892854"/>
                  <a:pt x="2611591" y="1938151"/>
                </a:cubicBezTo>
                <a:cubicBezTo>
                  <a:pt x="2369191" y="1983448"/>
                  <a:pt x="2117522" y="1906841"/>
                  <a:pt x="1970569" y="1938151"/>
                </a:cubicBezTo>
                <a:cubicBezTo>
                  <a:pt x="1823616" y="1969461"/>
                  <a:pt x="1622275" y="1905874"/>
                  <a:pt x="1368909" y="1938151"/>
                </a:cubicBezTo>
                <a:cubicBezTo>
                  <a:pt x="1115543" y="1970428"/>
                  <a:pt x="1017066" y="1915923"/>
                  <a:pt x="845970" y="1938151"/>
                </a:cubicBezTo>
                <a:cubicBezTo>
                  <a:pt x="674874" y="1960379"/>
                  <a:pt x="574538" y="1930409"/>
                  <a:pt x="323032" y="1938151"/>
                </a:cubicBezTo>
                <a:cubicBezTo>
                  <a:pt x="144815" y="1946762"/>
                  <a:pt x="26593" y="1769663"/>
                  <a:pt x="0" y="1615119"/>
                </a:cubicBezTo>
                <a:cubicBezTo>
                  <a:pt x="-38686" y="1444922"/>
                  <a:pt x="35065" y="1380243"/>
                  <a:pt x="0" y="1184423"/>
                </a:cubicBezTo>
                <a:cubicBezTo>
                  <a:pt x="-35065" y="988603"/>
                  <a:pt x="25525" y="877001"/>
                  <a:pt x="0" y="727886"/>
                </a:cubicBezTo>
                <a:cubicBezTo>
                  <a:pt x="-25525" y="578771"/>
                  <a:pt x="13486" y="453829"/>
                  <a:pt x="0" y="323032"/>
                </a:cubicBezTo>
                <a:close/>
              </a:path>
              <a:path w="4582160" h="1938151" stroke="0" extrusionOk="0">
                <a:moveTo>
                  <a:pt x="0" y="323032"/>
                </a:moveTo>
                <a:cubicBezTo>
                  <a:pt x="-9025" y="139059"/>
                  <a:pt x="124111" y="7700"/>
                  <a:pt x="323032" y="0"/>
                </a:cubicBezTo>
                <a:cubicBezTo>
                  <a:pt x="604001" y="-36359"/>
                  <a:pt x="752981" y="32689"/>
                  <a:pt x="964053" y="0"/>
                </a:cubicBezTo>
                <a:cubicBezTo>
                  <a:pt x="1175125" y="-32689"/>
                  <a:pt x="1244315" y="34121"/>
                  <a:pt x="1486992" y="0"/>
                </a:cubicBezTo>
                <a:cubicBezTo>
                  <a:pt x="1729669" y="-34121"/>
                  <a:pt x="1828184" y="3192"/>
                  <a:pt x="1970569" y="0"/>
                </a:cubicBezTo>
                <a:cubicBezTo>
                  <a:pt x="2112954" y="-3192"/>
                  <a:pt x="2397670" y="57195"/>
                  <a:pt x="2572230" y="0"/>
                </a:cubicBezTo>
                <a:cubicBezTo>
                  <a:pt x="2746790" y="-57195"/>
                  <a:pt x="2963306" y="29625"/>
                  <a:pt x="3095168" y="0"/>
                </a:cubicBezTo>
                <a:cubicBezTo>
                  <a:pt x="3227030" y="-29625"/>
                  <a:pt x="3516000" y="70226"/>
                  <a:pt x="3736190" y="0"/>
                </a:cubicBezTo>
                <a:cubicBezTo>
                  <a:pt x="3956380" y="-70226"/>
                  <a:pt x="4094761" y="48485"/>
                  <a:pt x="4259128" y="0"/>
                </a:cubicBezTo>
                <a:cubicBezTo>
                  <a:pt x="4430293" y="11978"/>
                  <a:pt x="4577222" y="138899"/>
                  <a:pt x="4582160" y="323032"/>
                </a:cubicBezTo>
                <a:cubicBezTo>
                  <a:pt x="4624327" y="431162"/>
                  <a:pt x="4574596" y="544624"/>
                  <a:pt x="4582160" y="727886"/>
                </a:cubicBezTo>
                <a:cubicBezTo>
                  <a:pt x="4589724" y="911148"/>
                  <a:pt x="4569968" y="1011040"/>
                  <a:pt x="4582160" y="1158582"/>
                </a:cubicBezTo>
                <a:cubicBezTo>
                  <a:pt x="4594352" y="1306124"/>
                  <a:pt x="4577350" y="1399617"/>
                  <a:pt x="4582160" y="1615119"/>
                </a:cubicBezTo>
                <a:cubicBezTo>
                  <a:pt x="4588778" y="1801632"/>
                  <a:pt x="4459796" y="1918659"/>
                  <a:pt x="4259128" y="1938151"/>
                </a:cubicBezTo>
                <a:cubicBezTo>
                  <a:pt x="3983792" y="1970566"/>
                  <a:pt x="3828166" y="1909169"/>
                  <a:pt x="3696829" y="1938151"/>
                </a:cubicBezTo>
                <a:cubicBezTo>
                  <a:pt x="3565492" y="1967133"/>
                  <a:pt x="3375952" y="1935448"/>
                  <a:pt x="3134529" y="1938151"/>
                </a:cubicBezTo>
                <a:cubicBezTo>
                  <a:pt x="2893106" y="1940854"/>
                  <a:pt x="2736944" y="1886511"/>
                  <a:pt x="2493508" y="1938151"/>
                </a:cubicBezTo>
                <a:cubicBezTo>
                  <a:pt x="2250072" y="1989791"/>
                  <a:pt x="2057181" y="1916785"/>
                  <a:pt x="1931208" y="1938151"/>
                </a:cubicBezTo>
                <a:cubicBezTo>
                  <a:pt x="1805235" y="1959517"/>
                  <a:pt x="1621945" y="1894981"/>
                  <a:pt x="1486992" y="1938151"/>
                </a:cubicBezTo>
                <a:cubicBezTo>
                  <a:pt x="1352039" y="1981321"/>
                  <a:pt x="1137837" y="1895546"/>
                  <a:pt x="1003414" y="1938151"/>
                </a:cubicBezTo>
                <a:cubicBezTo>
                  <a:pt x="868991" y="1980756"/>
                  <a:pt x="652719" y="1933257"/>
                  <a:pt x="323032" y="1938151"/>
                </a:cubicBezTo>
                <a:cubicBezTo>
                  <a:pt x="174630" y="1931802"/>
                  <a:pt x="4795" y="1839060"/>
                  <a:pt x="0" y="1615119"/>
                </a:cubicBezTo>
                <a:cubicBezTo>
                  <a:pt x="-1318" y="1456287"/>
                  <a:pt x="16990" y="1302176"/>
                  <a:pt x="0" y="1210265"/>
                </a:cubicBezTo>
                <a:cubicBezTo>
                  <a:pt x="-16990" y="1118354"/>
                  <a:pt x="17559" y="944106"/>
                  <a:pt x="0" y="818332"/>
                </a:cubicBezTo>
                <a:cubicBezTo>
                  <a:pt x="-17559" y="692558"/>
                  <a:pt x="35682" y="552477"/>
                  <a:pt x="0" y="323032"/>
                </a:cubicBezTo>
                <a:close/>
              </a:path>
            </a:pathLst>
          </a:cu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800">
                <a:solidFill>
                  <a:schemeClr val="tx2">
                    <a:lumMod val="50000"/>
                  </a:schemeClr>
                </a:solidFill>
                <a:latin typeface="Arial" panose="020B0604020202020204" pitchFamily="34" charset="0"/>
                <a:cs typeface="Arial" panose="020B0604020202020204" pitchFamily="34" charset="0"/>
              </a:rPr>
              <a:t>Tự tin, thiện chí</a:t>
            </a:r>
            <a:endParaRPr lang="en-US" sz="3800">
              <a:solidFill>
                <a:schemeClr val="tx2">
                  <a:lumMod val="50000"/>
                </a:schemeClr>
              </a:solidFill>
              <a:latin typeface="Arial" panose="020B0604020202020204" pitchFamily="34" charset="0"/>
              <a:cs typeface="Arial" panose="020B0604020202020204" pitchFamily="34" charset="0"/>
            </a:endParaRPr>
          </a:p>
        </p:txBody>
      </p:sp>
      <p:cxnSp>
        <p:nvCxnSpPr>
          <p:cNvPr id="18" name="Straight Connector 17"/>
          <p:cNvCxnSpPr>
            <a:stCxn id="11" idx="0"/>
            <a:endCxn id="17" idx="2"/>
          </p:cNvCxnSpPr>
          <p:nvPr/>
        </p:nvCxnSpPr>
        <p:spPr>
          <a:xfrm flipV="1">
            <a:off x="9053830" y="2456951"/>
            <a:ext cx="0" cy="1026944"/>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20" name="Rectangle: Rounded Corners 19"/>
          <p:cNvSpPr/>
          <p:nvPr/>
        </p:nvSpPr>
        <p:spPr>
          <a:xfrm>
            <a:off x="13335000" y="3801415"/>
            <a:ext cx="4419600" cy="3086100"/>
          </a:xfrm>
          <a:custGeom>
            <a:avLst/>
            <a:gdLst>
              <a:gd name="connsiteX0" fmla="*/ 0 w 4419600"/>
              <a:gd name="connsiteY0" fmla="*/ 514360 h 3086100"/>
              <a:gd name="connsiteX1" fmla="*/ 514360 w 4419600"/>
              <a:gd name="connsiteY1" fmla="*/ 0 h 3086100"/>
              <a:gd name="connsiteX2" fmla="*/ 1113415 w 4419600"/>
              <a:gd name="connsiteY2" fmla="*/ 0 h 3086100"/>
              <a:gd name="connsiteX3" fmla="*/ 1610745 w 4419600"/>
              <a:gd name="connsiteY3" fmla="*/ 0 h 3086100"/>
              <a:gd name="connsiteX4" fmla="*/ 2209800 w 4419600"/>
              <a:gd name="connsiteY4" fmla="*/ 0 h 3086100"/>
              <a:gd name="connsiteX5" fmla="*/ 2673220 w 4419600"/>
              <a:gd name="connsiteY5" fmla="*/ 0 h 3086100"/>
              <a:gd name="connsiteX6" fmla="*/ 3272276 w 4419600"/>
              <a:gd name="connsiteY6" fmla="*/ 0 h 3086100"/>
              <a:gd name="connsiteX7" fmla="*/ 3905240 w 4419600"/>
              <a:gd name="connsiteY7" fmla="*/ 0 h 3086100"/>
              <a:gd name="connsiteX8" fmla="*/ 4419600 w 4419600"/>
              <a:gd name="connsiteY8" fmla="*/ 514360 h 3086100"/>
              <a:gd name="connsiteX9" fmla="*/ 4419600 w 4419600"/>
              <a:gd name="connsiteY9" fmla="*/ 1069853 h 3086100"/>
              <a:gd name="connsiteX10" fmla="*/ 4419600 w 4419600"/>
              <a:gd name="connsiteY10" fmla="*/ 1543050 h 3086100"/>
              <a:gd name="connsiteX11" fmla="*/ 4419600 w 4419600"/>
              <a:gd name="connsiteY11" fmla="*/ 1995674 h 3086100"/>
              <a:gd name="connsiteX12" fmla="*/ 4419600 w 4419600"/>
              <a:gd name="connsiteY12" fmla="*/ 2571740 h 3086100"/>
              <a:gd name="connsiteX13" fmla="*/ 3905240 w 4419600"/>
              <a:gd name="connsiteY13" fmla="*/ 3086100 h 3086100"/>
              <a:gd name="connsiteX14" fmla="*/ 3441820 w 4419600"/>
              <a:gd name="connsiteY14" fmla="*/ 3086100 h 3086100"/>
              <a:gd name="connsiteX15" fmla="*/ 2808855 w 4419600"/>
              <a:gd name="connsiteY15" fmla="*/ 3086100 h 3086100"/>
              <a:gd name="connsiteX16" fmla="*/ 2243709 w 4419600"/>
              <a:gd name="connsiteY16" fmla="*/ 3086100 h 3086100"/>
              <a:gd name="connsiteX17" fmla="*/ 1610745 w 4419600"/>
              <a:gd name="connsiteY17" fmla="*/ 3086100 h 3086100"/>
              <a:gd name="connsiteX18" fmla="*/ 1011689 w 4419600"/>
              <a:gd name="connsiteY18" fmla="*/ 3086100 h 3086100"/>
              <a:gd name="connsiteX19" fmla="*/ 514360 w 4419600"/>
              <a:gd name="connsiteY19" fmla="*/ 3086100 h 3086100"/>
              <a:gd name="connsiteX20" fmla="*/ 0 w 4419600"/>
              <a:gd name="connsiteY20" fmla="*/ 2571740 h 3086100"/>
              <a:gd name="connsiteX21" fmla="*/ 0 w 4419600"/>
              <a:gd name="connsiteY21" fmla="*/ 2077969 h 3086100"/>
              <a:gd name="connsiteX22" fmla="*/ 0 w 4419600"/>
              <a:gd name="connsiteY22" fmla="*/ 1625345 h 3086100"/>
              <a:gd name="connsiteX23" fmla="*/ 0 w 4419600"/>
              <a:gd name="connsiteY23" fmla="*/ 1069853 h 3086100"/>
              <a:gd name="connsiteX24" fmla="*/ 0 w 4419600"/>
              <a:gd name="connsiteY24" fmla="*/ 514360 h 308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4419600" h="3086100" fill="none" extrusionOk="0">
                <a:moveTo>
                  <a:pt x="0" y="514360"/>
                </a:moveTo>
                <a:cubicBezTo>
                  <a:pt x="-20008" y="270452"/>
                  <a:pt x="203366" y="-35719"/>
                  <a:pt x="514360" y="0"/>
                </a:cubicBezTo>
                <a:cubicBezTo>
                  <a:pt x="674350" y="-37842"/>
                  <a:pt x="825422" y="32100"/>
                  <a:pt x="1113415" y="0"/>
                </a:cubicBezTo>
                <a:cubicBezTo>
                  <a:pt x="1401409" y="-32100"/>
                  <a:pt x="1412686" y="59444"/>
                  <a:pt x="1610745" y="0"/>
                </a:cubicBezTo>
                <a:cubicBezTo>
                  <a:pt x="1808804" y="-59444"/>
                  <a:pt x="2045858" y="5506"/>
                  <a:pt x="2209800" y="0"/>
                </a:cubicBezTo>
                <a:cubicBezTo>
                  <a:pt x="2373742" y="-5506"/>
                  <a:pt x="2532504" y="46018"/>
                  <a:pt x="2673220" y="0"/>
                </a:cubicBezTo>
                <a:cubicBezTo>
                  <a:pt x="2813936" y="-46018"/>
                  <a:pt x="3036738" y="38897"/>
                  <a:pt x="3272276" y="0"/>
                </a:cubicBezTo>
                <a:cubicBezTo>
                  <a:pt x="3507814" y="-38897"/>
                  <a:pt x="3685059" y="2186"/>
                  <a:pt x="3905240" y="0"/>
                </a:cubicBezTo>
                <a:cubicBezTo>
                  <a:pt x="4168107" y="11891"/>
                  <a:pt x="4436107" y="275013"/>
                  <a:pt x="4419600" y="514360"/>
                </a:cubicBezTo>
                <a:cubicBezTo>
                  <a:pt x="4449377" y="711920"/>
                  <a:pt x="4381008" y="860361"/>
                  <a:pt x="4419600" y="1069853"/>
                </a:cubicBezTo>
                <a:cubicBezTo>
                  <a:pt x="4458192" y="1279345"/>
                  <a:pt x="4367976" y="1313495"/>
                  <a:pt x="4419600" y="1543050"/>
                </a:cubicBezTo>
                <a:cubicBezTo>
                  <a:pt x="4471224" y="1772605"/>
                  <a:pt x="4368475" y="1808623"/>
                  <a:pt x="4419600" y="1995674"/>
                </a:cubicBezTo>
                <a:cubicBezTo>
                  <a:pt x="4470725" y="2182725"/>
                  <a:pt x="4416129" y="2370017"/>
                  <a:pt x="4419600" y="2571740"/>
                </a:cubicBezTo>
                <a:cubicBezTo>
                  <a:pt x="4443509" y="2914252"/>
                  <a:pt x="4218674" y="3115146"/>
                  <a:pt x="3905240" y="3086100"/>
                </a:cubicBezTo>
                <a:cubicBezTo>
                  <a:pt x="3778402" y="3127535"/>
                  <a:pt x="3606087" y="3044020"/>
                  <a:pt x="3441820" y="3086100"/>
                </a:cubicBezTo>
                <a:cubicBezTo>
                  <a:pt x="3277553" y="3128180"/>
                  <a:pt x="3112060" y="3071536"/>
                  <a:pt x="2808855" y="3086100"/>
                </a:cubicBezTo>
                <a:cubicBezTo>
                  <a:pt x="2505650" y="3100664"/>
                  <a:pt x="2359013" y="3064837"/>
                  <a:pt x="2243709" y="3086100"/>
                </a:cubicBezTo>
                <a:cubicBezTo>
                  <a:pt x="2128405" y="3107363"/>
                  <a:pt x="1776986" y="3066642"/>
                  <a:pt x="1610745" y="3086100"/>
                </a:cubicBezTo>
                <a:cubicBezTo>
                  <a:pt x="1444504" y="3105558"/>
                  <a:pt x="1296618" y="3019035"/>
                  <a:pt x="1011689" y="3086100"/>
                </a:cubicBezTo>
                <a:cubicBezTo>
                  <a:pt x="726760" y="3153165"/>
                  <a:pt x="662561" y="3056109"/>
                  <a:pt x="514360" y="3086100"/>
                </a:cubicBezTo>
                <a:cubicBezTo>
                  <a:pt x="311571" y="3100034"/>
                  <a:pt x="-58597" y="2877252"/>
                  <a:pt x="0" y="2571740"/>
                </a:cubicBezTo>
                <a:cubicBezTo>
                  <a:pt x="-27190" y="2392712"/>
                  <a:pt x="28732" y="2304711"/>
                  <a:pt x="0" y="2077969"/>
                </a:cubicBezTo>
                <a:cubicBezTo>
                  <a:pt x="-28732" y="1851227"/>
                  <a:pt x="24263" y="1743537"/>
                  <a:pt x="0" y="1625345"/>
                </a:cubicBezTo>
                <a:cubicBezTo>
                  <a:pt x="-24263" y="1507153"/>
                  <a:pt x="55749" y="1217699"/>
                  <a:pt x="0" y="1069853"/>
                </a:cubicBezTo>
                <a:cubicBezTo>
                  <a:pt x="-55749" y="922007"/>
                  <a:pt x="64701" y="662784"/>
                  <a:pt x="0" y="514360"/>
                </a:cubicBezTo>
                <a:close/>
              </a:path>
              <a:path w="4419600" h="3086100" stroke="0" extrusionOk="0">
                <a:moveTo>
                  <a:pt x="0" y="514360"/>
                </a:moveTo>
                <a:cubicBezTo>
                  <a:pt x="-64846" y="190288"/>
                  <a:pt x="217884" y="4655"/>
                  <a:pt x="514360" y="0"/>
                </a:cubicBezTo>
                <a:cubicBezTo>
                  <a:pt x="776895" y="-60724"/>
                  <a:pt x="1006160" y="51770"/>
                  <a:pt x="1147324" y="0"/>
                </a:cubicBezTo>
                <a:cubicBezTo>
                  <a:pt x="1288488" y="-51770"/>
                  <a:pt x="1422499" y="52082"/>
                  <a:pt x="1678562" y="0"/>
                </a:cubicBezTo>
                <a:cubicBezTo>
                  <a:pt x="1934625" y="-52082"/>
                  <a:pt x="2023861" y="36643"/>
                  <a:pt x="2175891" y="0"/>
                </a:cubicBezTo>
                <a:cubicBezTo>
                  <a:pt x="2327921" y="-36643"/>
                  <a:pt x="2573733" y="60440"/>
                  <a:pt x="2774947" y="0"/>
                </a:cubicBezTo>
                <a:cubicBezTo>
                  <a:pt x="2976161" y="-60440"/>
                  <a:pt x="3084141" y="37551"/>
                  <a:pt x="3306185" y="0"/>
                </a:cubicBezTo>
                <a:cubicBezTo>
                  <a:pt x="3528229" y="-37551"/>
                  <a:pt x="3758125" y="2285"/>
                  <a:pt x="3905240" y="0"/>
                </a:cubicBezTo>
                <a:cubicBezTo>
                  <a:pt x="4182916" y="-61002"/>
                  <a:pt x="4399103" y="258772"/>
                  <a:pt x="4419600" y="514360"/>
                </a:cubicBezTo>
                <a:cubicBezTo>
                  <a:pt x="4465088" y="741978"/>
                  <a:pt x="4386245" y="878708"/>
                  <a:pt x="4419600" y="987557"/>
                </a:cubicBezTo>
                <a:cubicBezTo>
                  <a:pt x="4452955" y="1096406"/>
                  <a:pt x="4410842" y="1272405"/>
                  <a:pt x="4419600" y="1501902"/>
                </a:cubicBezTo>
                <a:cubicBezTo>
                  <a:pt x="4428358" y="1731399"/>
                  <a:pt x="4390974" y="1765690"/>
                  <a:pt x="4419600" y="2016247"/>
                </a:cubicBezTo>
                <a:cubicBezTo>
                  <a:pt x="4448226" y="2266804"/>
                  <a:pt x="4416795" y="2374607"/>
                  <a:pt x="4419600" y="2571740"/>
                </a:cubicBezTo>
                <a:cubicBezTo>
                  <a:pt x="4459107" y="2904206"/>
                  <a:pt x="4212864" y="3065480"/>
                  <a:pt x="3905240" y="3086100"/>
                </a:cubicBezTo>
                <a:cubicBezTo>
                  <a:pt x="3682786" y="3143459"/>
                  <a:pt x="3512097" y="3047517"/>
                  <a:pt x="3340093" y="3086100"/>
                </a:cubicBezTo>
                <a:cubicBezTo>
                  <a:pt x="3168089" y="3124683"/>
                  <a:pt x="2950330" y="3062741"/>
                  <a:pt x="2774947" y="3086100"/>
                </a:cubicBezTo>
                <a:cubicBezTo>
                  <a:pt x="2599564" y="3109459"/>
                  <a:pt x="2392366" y="3060525"/>
                  <a:pt x="2141982" y="3086100"/>
                </a:cubicBezTo>
                <a:cubicBezTo>
                  <a:pt x="1891599" y="3111675"/>
                  <a:pt x="1803287" y="3029149"/>
                  <a:pt x="1576836" y="3086100"/>
                </a:cubicBezTo>
                <a:cubicBezTo>
                  <a:pt x="1350385" y="3143051"/>
                  <a:pt x="1313903" y="3067704"/>
                  <a:pt x="1113415" y="3086100"/>
                </a:cubicBezTo>
                <a:cubicBezTo>
                  <a:pt x="912927" y="3104496"/>
                  <a:pt x="718736" y="3049590"/>
                  <a:pt x="514360" y="3086100"/>
                </a:cubicBezTo>
                <a:cubicBezTo>
                  <a:pt x="272861" y="3060847"/>
                  <a:pt x="-21158" y="2889402"/>
                  <a:pt x="0" y="2571740"/>
                </a:cubicBezTo>
                <a:cubicBezTo>
                  <a:pt x="-19801" y="2368894"/>
                  <a:pt x="50162" y="2227795"/>
                  <a:pt x="0" y="2077969"/>
                </a:cubicBezTo>
                <a:cubicBezTo>
                  <a:pt x="-50162" y="1928143"/>
                  <a:pt x="45772" y="1695423"/>
                  <a:pt x="0" y="1563624"/>
                </a:cubicBezTo>
                <a:cubicBezTo>
                  <a:pt x="-45772" y="1431825"/>
                  <a:pt x="31982" y="1231636"/>
                  <a:pt x="0" y="1111000"/>
                </a:cubicBezTo>
                <a:cubicBezTo>
                  <a:pt x="-31982" y="990364"/>
                  <a:pt x="27575" y="668105"/>
                  <a:pt x="0" y="514360"/>
                </a:cubicBezTo>
                <a:close/>
              </a:path>
            </a:pathLst>
          </a:cu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lnSpc>
                <a:spcPct val="150000"/>
              </a:lnSpc>
            </a:pPr>
            <a:r>
              <a:rPr lang="vi-VN" sz="3800">
                <a:solidFill>
                  <a:schemeClr val="tx2">
                    <a:lumMod val="50000"/>
                  </a:schemeClr>
                </a:solidFill>
                <a:latin typeface="Arial" panose="020B0604020202020204" pitchFamily="34" charset="0"/>
                <a:cs typeface="Arial" panose="020B0604020202020204" pitchFamily="34" charset="0"/>
              </a:rPr>
              <a:t>Chọn thời điểm thương thuyết phù hợp</a:t>
            </a:r>
            <a:endParaRPr lang="en-US" sz="3800">
              <a:solidFill>
                <a:schemeClr val="tx2">
                  <a:lumMod val="50000"/>
                </a:schemeClr>
              </a:solidFill>
              <a:latin typeface="Arial" panose="020B0604020202020204" pitchFamily="34" charset="0"/>
              <a:cs typeface="Arial" panose="020B0604020202020204" pitchFamily="34" charset="0"/>
            </a:endParaRPr>
          </a:p>
        </p:txBody>
      </p:sp>
      <p:cxnSp>
        <p:nvCxnSpPr>
          <p:cNvPr id="21" name="Straight Connector 20"/>
          <p:cNvCxnSpPr/>
          <p:nvPr/>
        </p:nvCxnSpPr>
        <p:spPr>
          <a:xfrm>
            <a:off x="11849100" y="5344465"/>
            <a:ext cx="1485900" cy="0"/>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cxnSp>
        <p:nvCxnSpPr>
          <p:cNvPr id="22" name="Straight Connector 21"/>
          <p:cNvCxnSpPr>
            <a:stCxn id="23" idx="0"/>
            <a:endCxn id="10" idx="2"/>
          </p:cNvCxnSpPr>
          <p:nvPr/>
        </p:nvCxnSpPr>
        <p:spPr>
          <a:xfrm flipV="1">
            <a:off x="9234170" y="7522495"/>
            <a:ext cx="0" cy="669005"/>
          </a:xfrm>
          <a:prstGeom prst="line">
            <a:avLst/>
          </a:prstGeom>
          <a:ln w="57150">
            <a:solidFill>
              <a:schemeClr val="bg1">
                <a:lumMod val="50000"/>
              </a:schemeClr>
            </a:solidFill>
            <a:prstDash val="dash"/>
          </a:ln>
        </p:spPr>
        <p:style>
          <a:lnRef idx="1">
            <a:schemeClr val="dk1"/>
          </a:lnRef>
          <a:fillRef idx="0">
            <a:schemeClr val="dk1"/>
          </a:fillRef>
          <a:effectRef idx="0">
            <a:schemeClr val="dk1"/>
          </a:effectRef>
          <a:fontRef idx="minor">
            <a:schemeClr val="tx1"/>
          </a:fontRef>
        </p:style>
      </p:cxnSp>
      <p:sp>
        <p:nvSpPr>
          <p:cNvPr id="23" name="Rectangle: Rounded Corners 22"/>
          <p:cNvSpPr/>
          <p:nvPr/>
        </p:nvSpPr>
        <p:spPr>
          <a:xfrm>
            <a:off x="4928870" y="8191500"/>
            <a:ext cx="8610600" cy="1576700"/>
          </a:xfrm>
          <a:custGeom>
            <a:avLst/>
            <a:gdLst>
              <a:gd name="connsiteX0" fmla="*/ 0 w 8610600"/>
              <a:gd name="connsiteY0" fmla="*/ 262789 h 1576700"/>
              <a:gd name="connsiteX1" fmla="*/ 262789 w 8610600"/>
              <a:gd name="connsiteY1" fmla="*/ 0 h 1576700"/>
              <a:gd name="connsiteX2" fmla="*/ 597740 w 8610600"/>
              <a:gd name="connsiteY2" fmla="*/ 0 h 1576700"/>
              <a:gd name="connsiteX3" fmla="*/ 1175241 w 8610600"/>
              <a:gd name="connsiteY3" fmla="*/ 0 h 1576700"/>
              <a:gd name="connsiteX4" fmla="*/ 1914443 w 8610600"/>
              <a:gd name="connsiteY4" fmla="*/ 0 h 1576700"/>
              <a:gd name="connsiteX5" fmla="*/ 2572795 w 8610600"/>
              <a:gd name="connsiteY5" fmla="*/ 0 h 1576700"/>
              <a:gd name="connsiteX6" fmla="*/ 3069447 w 8610600"/>
              <a:gd name="connsiteY6" fmla="*/ 0 h 1576700"/>
              <a:gd name="connsiteX7" fmla="*/ 3727798 w 8610600"/>
              <a:gd name="connsiteY7" fmla="*/ 0 h 1576700"/>
              <a:gd name="connsiteX8" fmla="*/ 4143600 w 8610600"/>
              <a:gd name="connsiteY8" fmla="*/ 0 h 1576700"/>
              <a:gd name="connsiteX9" fmla="*/ 4721101 w 8610600"/>
              <a:gd name="connsiteY9" fmla="*/ 0 h 1576700"/>
              <a:gd name="connsiteX10" fmla="*/ 5056052 w 8610600"/>
              <a:gd name="connsiteY10" fmla="*/ 0 h 1576700"/>
              <a:gd name="connsiteX11" fmla="*/ 5795254 w 8610600"/>
              <a:gd name="connsiteY11" fmla="*/ 0 h 1576700"/>
              <a:gd name="connsiteX12" fmla="*/ 6372756 w 8610600"/>
              <a:gd name="connsiteY12" fmla="*/ 0 h 1576700"/>
              <a:gd name="connsiteX13" fmla="*/ 7111958 w 8610600"/>
              <a:gd name="connsiteY13" fmla="*/ 0 h 1576700"/>
              <a:gd name="connsiteX14" fmla="*/ 7608609 w 8610600"/>
              <a:gd name="connsiteY14" fmla="*/ 0 h 1576700"/>
              <a:gd name="connsiteX15" fmla="*/ 8347811 w 8610600"/>
              <a:gd name="connsiteY15" fmla="*/ 0 h 1576700"/>
              <a:gd name="connsiteX16" fmla="*/ 8610600 w 8610600"/>
              <a:gd name="connsiteY16" fmla="*/ 262789 h 1576700"/>
              <a:gd name="connsiteX17" fmla="*/ 8610600 w 8610600"/>
              <a:gd name="connsiteY17" fmla="*/ 788350 h 1576700"/>
              <a:gd name="connsiteX18" fmla="*/ 8610600 w 8610600"/>
              <a:gd name="connsiteY18" fmla="*/ 1313911 h 1576700"/>
              <a:gd name="connsiteX19" fmla="*/ 8347811 w 8610600"/>
              <a:gd name="connsiteY19" fmla="*/ 1576700 h 1576700"/>
              <a:gd name="connsiteX20" fmla="*/ 8012860 w 8610600"/>
              <a:gd name="connsiteY20" fmla="*/ 1576700 h 1576700"/>
              <a:gd name="connsiteX21" fmla="*/ 7354508 w 8610600"/>
              <a:gd name="connsiteY21" fmla="*/ 1576700 h 1576700"/>
              <a:gd name="connsiteX22" fmla="*/ 6857857 w 8610600"/>
              <a:gd name="connsiteY22" fmla="*/ 1576700 h 1576700"/>
              <a:gd name="connsiteX23" fmla="*/ 6442056 w 8610600"/>
              <a:gd name="connsiteY23" fmla="*/ 1576700 h 1576700"/>
              <a:gd name="connsiteX24" fmla="*/ 6107105 w 8610600"/>
              <a:gd name="connsiteY24" fmla="*/ 1576700 h 1576700"/>
              <a:gd name="connsiteX25" fmla="*/ 5691304 w 8610600"/>
              <a:gd name="connsiteY25" fmla="*/ 1576700 h 1576700"/>
              <a:gd name="connsiteX26" fmla="*/ 5275503 w 8610600"/>
              <a:gd name="connsiteY26" fmla="*/ 1576700 h 1576700"/>
              <a:gd name="connsiteX27" fmla="*/ 4698001 w 8610600"/>
              <a:gd name="connsiteY27" fmla="*/ 1576700 h 1576700"/>
              <a:gd name="connsiteX28" fmla="*/ 4120499 w 8610600"/>
              <a:gd name="connsiteY28" fmla="*/ 1576700 h 1576700"/>
              <a:gd name="connsiteX29" fmla="*/ 3623848 w 8610600"/>
              <a:gd name="connsiteY29" fmla="*/ 1576700 h 1576700"/>
              <a:gd name="connsiteX30" fmla="*/ 2884646 w 8610600"/>
              <a:gd name="connsiteY30" fmla="*/ 1576700 h 1576700"/>
              <a:gd name="connsiteX31" fmla="*/ 2468845 w 8610600"/>
              <a:gd name="connsiteY31" fmla="*/ 1576700 h 1576700"/>
              <a:gd name="connsiteX32" fmla="*/ 1729643 w 8610600"/>
              <a:gd name="connsiteY32" fmla="*/ 1576700 h 1576700"/>
              <a:gd name="connsiteX33" fmla="*/ 1313842 w 8610600"/>
              <a:gd name="connsiteY33" fmla="*/ 1576700 h 1576700"/>
              <a:gd name="connsiteX34" fmla="*/ 262789 w 8610600"/>
              <a:gd name="connsiteY34" fmla="*/ 1576700 h 1576700"/>
              <a:gd name="connsiteX35" fmla="*/ 0 w 8610600"/>
              <a:gd name="connsiteY35" fmla="*/ 1313911 h 1576700"/>
              <a:gd name="connsiteX36" fmla="*/ 0 w 8610600"/>
              <a:gd name="connsiteY36" fmla="*/ 809372 h 1576700"/>
              <a:gd name="connsiteX37" fmla="*/ 0 w 8610600"/>
              <a:gd name="connsiteY37" fmla="*/ 262789 h 1576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8610600" h="1576700" fill="none" extrusionOk="0">
                <a:moveTo>
                  <a:pt x="0" y="262789"/>
                </a:moveTo>
                <a:cubicBezTo>
                  <a:pt x="-43065" y="122818"/>
                  <a:pt x="140895" y="24410"/>
                  <a:pt x="262789" y="0"/>
                </a:cubicBezTo>
                <a:cubicBezTo>
                  <a:pt x="383320" y="-7566"/>
                  <a:pt x="499294" y="32743"/>
                  <a:pt x="597740" y="0"/>
                </a:cubicBezTo>
                <a:cubicBezTo>
                  <a:pt x="696186" y="-32743"/>
                  <a:pt x="1034809" y="38443"/>
                  <a:pt x="1175241" y="0"/>
                </a:cubicBezTo>
                <a:cubicBezTo>
                  <a:pt x="1315673" y="-38443"/>
                  <a:pt x="1590435" y="5901"/>
                  <a:pt x="1914443" y="0"/>
                </a:cubicBezTo>
                <a:cubicBezTo>
                  <a:pt x="2238451" y="-5901"/>
                  <a:pt x="2373528" y="25233"/>
                  <a:pt x="2572795" y="0"/>
                </a:cubicBezTo>
                <a:cubicBezTo>
                  <a:pt x="2772062" y="-25233"/>
                  <a:pt x="2839381" y="41358"/>
                  <a:pt x="3069447" y="0"/>
                </a:cubicBezTo>
                <a:cubicBezTo>
                  <a:pt x="3299513" y="-41358"/>
                  <a:pt x="3410463" y="16519"/>
                  <a:pt x="3727798" y="0"/>
                </a:cubicBezTo>
                <a:cubicBezTo>
                  <a:pt x="4045133" y="-16519"/>
                  <a:pt x="3990287" y="35475"/>
                  <a:pt x="4143600" y="0"/>
                </a:cubicBezTo>
                <a:cubicBezTo>
                  <a:pt x="4296913" y="-35475"/>
                  <a:pt x="4446646" y="35828"/>
                  <a:pt x="4721101" y="0"/>
                </a:cubicBezTo>
                <a:cubicBezTo>
                  <a:pt x="4995556" y="-35828"/>
                  <a:pt x="4960613" y="24448"/>
                  <a:pt x="5056052" y="0"/>
                </a:cubicBezTo>
                <a:cubicBezTo>
                  <a:pt x="5151491" y="-24448"/>
                  <a:pt x="5634333" y="71919"/>
                  <a:pt x="5795254" y="0"/>
                </a:cubicBezTo>
                <a:cubicBezTo>
                  <a:pt x="5956175" y="-71919"/>
                  <a:pt x="6198699" y="8106"/>
                  <a:pt x="6372756" y="0"/>
                </a:cubicBezTo>
                <a:cubicBezTo>
                  <a:pt x="6546813" y="-8106"/>
                  <a:pt x="6781253" y="21468"/>
                  <a:pt x="7111958" y="0"/>
                </a:cubicBezTo>
                <a:cubicBezTo>
                  <a:pt x="7442663" y="-21468"/>
                  <a:pt x="7472046" y="9081"/>
                  <a:pt x="7608609" y="0"/>
                </a:cubicBezTo>
                <a:cubicBezTo>
                  <a:pt x="7745172" y="-9081"/>
                  <a:pt x="8152614" y="848"/>
                  <a:pt x="8347811" y="0"/>
                </a:cubicBezTo>
                <a:cubicBezTo>
                  <a:pt x="8485337" y="22980"/>
                  <a:pt x="8627604" y="147612"/>
                  <a:pt x="8610600" y="262789"/>
                </a:cubicBezTo>
                <a:cubicBezTo>
                  <a:pt x="8638739" y="403069"/>
                  <a:pt x="8553901" y="640519"/>
                  <a:pt x="8610600" y="788350"/>
                </a:cubicBezTo>
                <a:cubicBezTo>
                  <a:pt x="8667299" y="936181"/>
                  <a:pt x="8597174" y="1138970"/>
                  <a:pt x="8610600" y="1313911"/>
                </a:cubicBezTo>
                <a:cubicBezTo>
                  <a:pt x="8629897" y="1496569"/>
                  <a:pt x="8508697" y="1572265"/>
                  <a:pt x="8347811" y="1576700"/>
                </a:cubicBezTo>
                <a:cubicBezTo>
                  <a:pt x="8228055" y="1579273"/>
                  <a:pt x="8093123" y="1549432"/>
                  <a:pt x="8012860" y="1576700"/>
                </a:cubicBezTo>
                <a:cubicBezTo>
                  <a:pt x="7932597" y="1603968"/>
                  <a:pt x="7538360" y="1530130"/>
                  <a:pt x="7354508" y="1576700"/>
                </a:cubicBezTo>
                <a:cubicBezTo>
                  <a:pt x="7170656" y="1623270"/>
                  <a:pt x="6997914" y="1553426"/>
                  <a:pt x="6857857" y="1576700"/>
                </a:cubicBezTo>
                <a:cubicBezTo>
                  <a:pt x="6717800" y="1599974"/>
                  <a:pt x="6616969" y="1571131"/>
                  <a:pt x="6442056" y="1576700"/>
                </a:cubicBezTo>
                <a:cubicBezTo>
                  <a:pt x="6267143" y="1582269"/>
                  <a:pt x="6204644" y="1566666"/>
                  <a:pt x="6107105" y="1576700"/>
                </a:cubicBezTo>
                <a:cubicBezTo>
                  <a:pt x="6009566" y="1586734"/>
                  <a:pt x="5800651" y="1538217"/>
                  <a:pt x="5691304" y="1576700"/>
                </a:cubicBezTo>
                <a:cubicBezTo>
                  <a:pt x="5581957" y="1615183"/>
                  <a:pt x="5397255" y="1549453"/>
                  <a:pt x="5275503" y="1576700"/>
                </a:cubicBezTo>
                <a:cubicBezTo>
                  <a:pt x="5153751" y="1603947"/>
                  <a:pt x="4899735" y="1570345"/>
                  <a:pt x="4698001" y="1576700"/>
                </a:cubicBezTo>
                <a:cubicBezTo>
                  <a:pt x="4496267" y="1583055"/>
                  <a:pt x="4296632" y="1511257"/>
                  <a:pt x="4120499" y="1576700"/>
                </a:cubicBezTo>
                <a:cubicBezTo>
                  <a:pt x="3944366" y="1642143"/>
                  <a:pt x="3834330" y="1565586"/>
                  <a:pt x="3623848" y="1576700"/>
                </a:cubicBezTo>
                <a:cubicBezTo>
                  <a:pt x="3413366" y="1587814"/>
                  <a:pt x="3090708" y="1565775"/>
                  <a:pt x="2884646" y="1576700"/>
                </a:cubicBezTo>
                <a:cubicBezTo>
                  <a:pt x="2678584" y="1587625"/>
                  <a:pt x="2572537" y="1569590"/>
                  <a:pt x="2468845" y="1576700"/>
                </a:cubicBezTo>
                <a:cubicBezTo>
                  <a:pt x="2365153" y="1583810"/>
                  <a:pt x="2000690" y="1505929"/>
                  <a:pt x="1729643" y="1576700"/>
                </a:cubicBezTo>
                <a:cubicBezTo>
                  <a:pt x="1458596" y="1647471"/>
                  <a:pt x="1448006" y="1532650"/>
                  <a:pt x="1313842" y="1576700"/>
                </a:cubicBezTo>
                <a:cubicBezTo>
                  <a:pt x="1179678" y="1620750"/>
                  <a:pt x="521671" y="1490594"/>
                  <a:pt x="262789" y="1576700"/>
                </a:cubicBezTo>
                <a:cubicBezTo>
                  <a:pt x="140345" y="1541081"/>
                  <a:pt x="26540" y="1450193"/>
                  <a:pt x="0" y="1313911"/>
                </a:cubicBezTo>
                <a:cubicBezTo>
                  <a:pt x="-50519" y="1210351"/>
                  <a:pt x="14361" y="980785"/>
                  <a:pt x="0" y="809372"/>
                </a:cubicBezTo>
                <a:cubicBezTo>
                  <a:pt x="-14361" y="637959"/>
                  <a:pt x="33026" y="391850"/>
                  <a:pt x="0" y="262789"/>
                </a:cubicBezTo>
                <a:close/>
              </a:path>
              <a:path w="8610600" h="1576700" stroke="0" extrusionOk="0">
                <a:moveTo>
                  <a:pt x="0" y="262789"/>
                </a:moveTo>
                <a:cubicBezTo>
                  <a:pt x="-25875" y="101695"/>
                  <a:pt x="102824" y="5566"/>
                  <a:pt x="262789" y="0"/>
                </a:cubicBezTo>
                <a:cubicBezTo>
                  <a:pt x="481441" y="-28957"/>
                  <a:pt x="733433" y="60878"/>
                  <a:pt x="1001991" y="0"/>
                </a:cubicBezTo>
                <a:cubicBezTo>
                  <a:pt x="1270549" y="-60878"/>
                  <a:pt x="1330042" y="30059"/>
                  <a:pt x="1498642" y="0"/>
                </a:cubicBezTo>
                <a:cubicBezTo>
                  <a:pt x="1667242" y="-30059"/>
                  <a:pt x="1793345" y="40577"/>
                  <a:pt x="1914443" y="0"/>
                </a:cubicBezTo>
                <a:cubicBezTo>
                  <a:pt x="2035541" y="-40577"/>
                  <a:pt x="2317053" y="69376"/>
                  <a:pt x="2572795" y="0"/>
                </a:cubicBezTo>
                <a:cubicBezTo>
                  <a:pt x="2828537" y="-69376"/>
                  <a:pt x="2891115" y="25111"/>
                  <a:pt x="3069447" y="0"/>
                </a:cubicBezTo>
                <a:cubicBezTo>
                  <a:pt x="3247779" y="-25111"/>
                  <a:pt x="3654414" y="60191"/>
                  <a:pt x="3808649" y="0"/>
                </a:cubicBezTo>
                <a:cubicBezTo>
                  <a:pt x="3962884" y="-60191"/>
                  <a:pt x="4121873" y="37143"/>
                  <a:pt x="4224450" y="0"/>
                </a:cubicBezTo>
                <a:cubicBezTo>
                  <a:pt x="4327027" y="-37143"/>
                  <a:pt x="4733205" y="80471"/>
                  <a:pt x="4963652" y="0"/>
                </a:cubicBezTo>
                <a:cubicBezTo>
                  <a:pt x="5194099" y="-80471"/>
                  <a:pt x="5210933" y="24326"/>
                  <a:pt x="5298603" y="0"/>
                </a:cubicBezTo>
                <a:cubicBezTo>
                  <a:pt x="5386273" y="-24326"/>
                  <a:pt x="5702673" y="2714"/>
                  <a:pt x="5876104" y="0"/>
                </a:cubicBezTo>
                <a:cubicBezTo>
                  <a:pt x="6049535" y="-2714"/>
                  <a:pt x="6258354" y="32032"/>
                  <a:pt x="6453606" y="0"/>
                </a:cubicBezTo>
                <a:cubicBezTo>
                  <a:pt x="6648858" y="-32032"/>
                  <a:pt x="6706950" y="19047"/>
                  <a:pt x="6950257" y="0"/>
                </a:cubicBezTo>
                <a:cubicBezTo>
                  <a:pt x="7193564" y="-19047"/>
                  <a:pt x="7509104" y="6323"/>
                  <a:pt x="7689459" y="0"/>
                </a:cubicBezTo>
                <a:cubicBezTo>
                  <a:pt x="7869814" y="-6323"/>
                  <a:pt x="8021256" y="65684"/>
                  <a:pt x="8347811" y="0"/>
                </a:cubicBezTo>
                <a:cubicBezTo>
                  <a:pt x="8476055" y="2774"/>
                  <a:pt x="8580878" y="97148"/>
                  <a:pt x="8610600" y="262789"/>
                </a:cubicBezTo>
                <a:cubicBezTo>
                  <a:pt x="8652346" y="462257"/>
                  <a:pt x="8554177" y="593905"/>
                  <a:pt x="8610600" y="798861"/>
                </a:cubicBezTo>
                <a:cubicBezTo>
                  <a:pt x="8667023" y="1003817"/>
                  <a:pt x="8574408" y="1145526"/>
                  <a:pt x="8610600" y="1313911"/>
                </a:cubicBezTo>
                <a:cubicBezTo>
                  <a:pt x="8606091" y="1467107"/>
                  <a:pt x="8499676" y="1581702"/>
                  <a:pt x="8347811" y="1576700"/>
                </a:cubicBezTo>
                <a:cubicBezTo>
                  <a:pt x="8246456" y="1625191"/>
                  <a:pt x="8053858" y="1570270"/>
                  <a:pt x="7932010" y="1576700"/>
                </a:cubicBezTo>
                <a:cubicBezTo>
                  <a:pt x="7810162" y="1583130"/>
                  <a:pt x="7513311" y="1552469"/>
                  <a:pt x="7354508" y="1576700"/>
                </a:cubicBezTo>
                <a:cubicBezTo>
                  <a:pt x="7195705" y="1600931"/>
                  <a:pt x="7044421" y="1553533"/>
                  <a:pt x="6938707" y="1576700"/>
                </a:cubicBezTo>
                <a:cubicBezTo>
                  <a:pt x="6832993" y="1599867"/>
                  <a:pt x="6584692" y="1530232"/>
                  <a:pt x="6361206" y="1576700"/>
                </a:cubicBezTo>
                <a:cubicBezTo>
                  <a:pt x="6137720" y="1623168"/>
                  <a:pt x="6099371" y="1570857"/>
                  <a:pt x="6026255" y="1576700"/>
                </a:cubicBezTo>
                <a:cubicBezTo>
                  <a:pt x="5953139" y="1582543"/>
                  <a:pt x="5815932" y="1549198"/>
                  <a:pt x="5691304" y="1576700"/>
                </a:cubicBezTo>
                <a:cubicBezTo>
                  <a:pt x="5566676" y="1604202"/>
                  <a:pt x="5271846" y="1511801"/>
                  <a:pt x="5113802" y="1576700"/>
                </a:cubicBezTo>
                <a:cubicBezTo>
                  <a:pt x="4955758" y="1641599"/>
                  <a:pt x="4837616" y="1573897"/>
                  <a:pt x="4698001" y="1576700"/>
                </a:cubicBezTo>
                <a:cubicBezTo>
                  <a:pt x="4558386" y="1579503"/>
                  <a:pt x="4315295" y="1534873"/>
                  <a:pt x="4039649" y="1576700"/>
                </a:cubicBezTo>
                <a:cubicBezTo>
                  <a:pt x="3764003" y="1618527"/>
                  <a:pt x="3749965" y="1540915"/>
                  <a:pt x="3623848" y="1576700"/>
                </a:cubicBezTo>
                <a:cubicBezTo>
                  <a:pt x="3497731" y="1612485"/>
                  <a:pt x="3209843" y="1540440"/>
                  <a:pt x="2965496" y="1576700"/>
                </a:cubicBezTo>
                <a:cubicBezTo>
                  <a:pt x="2721149" y="1612960"/>
                  <a:pt x="2701546" y="1542616"/>
                  <a:pt x="2630545" y="1576700"/>
                </a:cubicBezTo>
                <a:cubicBezTo>
                  <a:pt x="2559544" y="1610784"/>
                  <a:pt x="2189172" y="1533201"/>
                  <a:pt x="1972194" y="1576700"/>
                </a:cubicBezTo>
                <a:cubicBezTo>
                  <a:pt x="1755216" y="1620199"/>
                  <a:pt x="1692836" y="1542733"/>
                  <a:pt x="1556393" y="1576700"/>
                </a:cubicBezTo>
                <a:cubicBezTo>
                  <a:pt x="1419950" y="1610667"/>
                  <a:pt x="1294424" y="1538427"/>
                  <a:pt x="1221442" y="1576700"/>
                </a:cubicBezTo>
                <a:cubicBezTo>
                  <a:pt x="1148460" y="1614973"/>
                  <a:pt x="924463" y="1559725"/>
                  <a:pt x="805640" y="1576700"/>
                </a:cubicBezTo>
                <a:cubicBezTo>
                  <a:pt x="686817" y="1593675"/>
                  <a:pt x="465653" y="1533783"/>
                  <a:pt x="262789" y="1576700"/>
                </a:cubicBezTo>
                <a:cubicBezTo>
                  <a:pt x="152423" y="1567498"/>
                  <a:pt x="-1492" y="1469383"/>
                  <a:pt x="0" y="1313911"/>
                </a:cubicBezTo>
                <a:cubicBezTo>
                  <a:pt x="-45474" y="1093426"/>
                  <a:pt x="26279" y="1059311"/>
                  <a:pt x="0" y="809372"/>
                </a:cubicBezTo>
                <a:cubicBezTo>
                  <a:pt x="-26279" y="559433"/>
                  <a:pt x="45194" y="493506"/>
                  <a:pt x="0" y="262789"/>
                </a:cubicBezTo>
                <a:close/>
              </a:path>
            </a:pathLst>
          </a:custGeom>
          <a:solidFill>
            <a:schemeClr val="accent5">
              <a:lumMod val="20000"/>
              <a:lumOff val="80000"/>
            </a:schemeClr>
          </a:solidFill>
          <a:ln>
            <a:solidFill>
              <a:schemeClr val="accent5">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3800">
                <a:solidFill>
                  <a:schemeClr val="tx2">
                    <a:lumMod val="50000"/>
                  </a:schemeClr>
                </a:solidFill>
                <a:latin typeface="Arial" panose="020B0604020202020204" pitchFamily="34" charset="0"/>
                <a:cs typeface="Arial" panose="020B0604020202020204" pitchFamily="34" charset="0"/>
              </a:rPr>
              <a:t>Tôn trọng, lắng nghe đối phương</a:t>
            </a:r>
            <a:endParaRPr lang="en-US" sz="3800">
              <a:solidFill>
                <a:schemeClr val="tx2">
                  <a:lumMod val="50000"/>
                </a:schemeClr>
              </a:solidFill>
              <a:latin typeface="Arial" panose="020B0604020202020204" pitchFamily="34" charset="0"/>
              <a:cs typeface="Arial" panose="020B0604020202020204" pitchFamily="34" charset="0"/>
            </a:endParaRPr>
          </a:p>
        </p:txBody>
      </p:sp>
      <p:pic>
        <p:nvPicPr>
          <p:cNvPr id="25"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0" y="7980256"/>
            <a:ext cx="1772095" cy="2167700"/>
          </a:xfrm>
          <a:prstGeom prst="rect">
            <a:avLst/>
          </a:prstGeom>
        </p:spPr>
      </p:pic>
      <p:sp>
        <p:nvSpPr>
          <p:cNvPr id="31" name="Line Callout 1 (Border and Accent Bar) 3"/>
          <p:cNvSpPr/>
          <p:nvPr/>
        </p:nvSpPr>
        <p:spPr>
          <a:xfrm>
            <a:off x="130629" y="494806"/>
            <a:ext cx="5193211" cy="2286494"/>
          </a:xfrm>
          <a:prstGeom prst="accentBorderCallout1">
            <a:avLst>
              <a:gd name="adj1" fmla="val 18750"/>
              <a:gd name="adj2" fmla="val -3127"/>
              <a:gd name="adj3" fmla="val 17954"/>
              <a:gd name="adj4" fmla="val -17509"/>
            </a:avLst>
          </a:prstGeom>
          <a:solidFill>
            <a:schemeClr val="bg1"/>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C00000"/>
                </a:solidFill>
                <a:latin typeface="Arial" panose="020B0604020202020204" pitchFamily="34" charset="0"/>
                <a:cs typeface="Arial" panose="020B0604020202020204" pitchFamily="34" charset="0"/>
              </a:rPr>
              <a:t>CÂU TRẢ LỜI</a:t>
            </a:r>
            <a:endParaRPr lang="en-US" sz="4800" b="1" dirty="0">
              <a:solidFill>
                <a:srgbClr val="C00000"/>
              </a:solidFill>
              <a:latin typeface="Arial" panose="020B0604020202020204" pitchFamily="34" charset="0"/>
              <a:cs typeface="Arial" panose="020B0604020202020204" pitchFamily="34" charset="0"/>
            </a:endParaRPr>
          </a:p>
        </p:txBody>
      </p:sp>
    </p:spTree>
  </p:cSld>
  <p:clrMapOvr>
    <a:masterClrMapping/>
  </p:clrMapOvr>
  <p:transition spd="med">
    <p:wipe/>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8849474"/>
            <a:ext cx="933085" cy="1437526"/>
          </a:xfrm>
          <a:prstGeom prst="rect">
            <a:avLst/>
          </a:prstGeom>
        </p:spPr>
      </p:pic>
      <p:sp>
        <p:nvSpPr>
          <p:cNvPr id="13" name="Rectangle 12"/>
          <p:cNvSpPr/>
          <p:nvPr/>
        </p:nvSpPr>
        <p:spPr>
          <a:xfrm>
            <a:off x="538071" y="1714500"/>
            <a:ext cx="17211858" cy="8474628"/>
          </a:xfrm>
          <a:prstGeom prst="rect">
            <a:avLst/>
          </a:prstGeom>
        </p:spPr>
        <p:txBody>
          <a:bodyPr wrap="square">
            <a:spAutoFit/>
          </a:bodyPr>
          <a:lstStyle/>
          <a:p>
            <a:pPr marL="571500" indent="-571500" algn="just">
              <a:lnSpc>
                <a:spcPct val="150000"/>
              </a:lnSpc>
              <a:spcBef>
                <a:spcPts val="300"/>
              </a:spcBef>
              <a:spcAft>
                <a:spcPts val="300"/>
              </a:spcAft>
              <a:buFont typeface="Courier New" panose="02070309020205020404" pitchFamily="49" charset="0"/>
              <a:buChar char="o"/>
            </a:pPr>
            <a:r>
              <a:rPr lang="en-US" sz="3600" b="1">
                <a:latin typeface="Arial" panose="020B0604020202020204" pitchFamily="34" charset="0"/>
                <a:ea typeface="Calibri" panose="020F0502020204030204" pitchFamily="34" charset="0"/>
                <a:cs typeface="Arial" panose="020B0604020202020204" pitchFamily="34" charset="0"/>
              </a:rPr>
              <a:t>Chuẩn bị:</a:t>
            </a:r>
            <a:endParaRPr lang="en-US" sz="3600" b="1">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3400">
                <a:ea typeface="Calibri" panose="020F0502020204030204" pitchFamily="34" charset="0"/>
                <a:cs typeface="Arial" panose="020B0604020202020204" pitchFamily="34" charset="0"/>
              </a:rPr>
              <a:t>Xác định mục tiêu cần đạt được</a:t>
            </a:r>
            <a:endParaRPr lang="vi-VN" sz="340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3400">
                <a:ea typeface="Calibri" panose="020F0502020204030204" pitchFamily="34" charset="0"/>
                <a:cs typeface="Arial" panose="020B0604020202020204" pitchFamily="34" charset="0"/>
              </a:rPr>
              <a:t>Tâm thế, lí lẽ và chiến lược thuyết phục đối phương.</a:t>
            </a:r>
            <a:endParaRPr lang="en-US" sz="34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Courier New" panose="02070309020205020404" pitchFamily="49" charset="0"/>
              <a:buChar char="o"/>
            </a:pPr>
            <a:r>
              <a:rPr lang="vi-VN" sz="3600" b="1">
                <a:latin typeface="Arial" panose="020B0604020202020204" pitchFamily="34" charset="0"/>
                <a:ea typeface="Calibri" panose="020F0502020204030204" pitchFamily="34" charset="0"/>
                <a:cs typeface="Arial" panose="020B0604020202020204" pitchFamily="34" charset="0"/>
              </a:rPr>
              <a:t>Tiến hành thương thuyết</a:t>
            </a:r>
            <a:r>
              <a:rPr lang="en-US" sz="3600" b="1">
                <a:latin typeface="Arial" panose="020B0604020202020204" pitchFamily="34" charset="0"/>
                <a:ea typeface="Calibri" panose="020F0502020204030204" pitchFamily="34" charset="0"/>
                <a:cs typeface="Arial" panose="020B0604020202020204" pitchFamily="34" charset="0"/>
              </a:rPr>
              <a:t>:</a:t>
            </a:r>
            <a:endParaRPr lang="vi-VN" sz="3600" b="1">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3400">
                <a:latin typeface="Arial" panose="020B0604020202020204" pitchFamily="34" charset="0"/>
                <a:ea typeface="Calibri" panose="020F0502020204030204" pitchFamily="34" charset="0"/>
                <a:cs typeface="Arial" panose="020B0604020202020204" pitchFamily="34" charset="0"/>
              </a:rPr>
              <a:t>Nêu những yêu cầu cụ thể của mình</a:t>
            </a:r>
            <a:r>
              <a:rPr lang="en-US" sz="3400">
                <a:latin typeface="Arial" panose="020B0604020202020204" pitchFamily="34" charset="0"/>
                <a:ea typeface="Calibri" panose="020F0502020204030204" pitchFamily="34" charset="0"/>
                <a:cs typeface="Arial" panose="020B0604020202020204" pitchFamily="34" charset="0"/>
              </a:rPr>
              <a:t>.</a:t>
            </a:r>
            <a:endParaRPr lang="vi-VN" sz="34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3400">
                <a:latin typeface="Arial" panose="020B0604020202020204" pitchFamily="34" charset="0"/>
                <a:ea typeface="Calibri" panose="020F0502020204030204" pitchFamily="34" charset="0"/>
                <a:cs typeface="Arial" panose="020B0604020202020204" pitchFamily="34" charset="0"/>
              </a:rPr>
              <a:t>Lắng nghe yêu cầu của đối phương và tìm 1 thỏa hiệp tương xứng.</a:t>
            </a:r>
            <a:endParaRPr lang="vi-VN" sz="34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3400">
                <a:latin typeface="Arial" panose="020B0604020202020204" pitchFamily="34" charset="0"/>
                <a:ea typeface="Calibri" panose="020F0502020204030204" pitchFamily="34" charset="0"/>
                <a:cs typeface="Arial" panose="020B0604020202020204" pitchFamily="34" charset="0"/>
              </a:rPr>
              <a:t>Cần phân tích rõ cái</a:t>
            </a:r>
            <a:r>
              <a:rPr lang="en-US" sz="3400">
                <a:latin typeface="Arial" panose="020B0604020202020204" pitchFamily="34" charset="0"/>
                <a:ea typeface="Calibri" panose="020F0502020204030204" pitchFamily="34" charset="0"/>
                <a:cs typeface="Arial" panose="020B0604020202020204" pitchFamily="34" charset="0"/>
              </a:rPr>
              <a:t> lợi, cái hợp lí, hợp tình của phương án/ yêu cầu được đề xuất để thuyết phục đối phương.</a:t>
            </a:r>
            <a:endParaRPr lang="en-US" sz="34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3400">
                <a:ea typeface="Calibri" panose="020F0502020204030204" pitchFamily="34" charset="0"/>
                <a:cs typeface="Arial" panose="020B0604020202020204" pitchFamily="34" charset="0"/>
              </a:rPr>
              <a:t>Trong trường hợp nảy sinh mâu thuẫn, hãy tìm một cách mà cả hai bên cùng chấp nhận được, nếu có.</a:t>
            </a:r>
            <a:endParaRPr lang="vi-VN" sz="3400">
              <a:ea typeface="Calibri" panose="020F0502020204030204" pitchFamily="34" charset="0"/>
              <a:cs typeface="Arial" panose="020B0604020202020204" pitchFamily="34" charset="0"/>
            </a:endParaRPr>
          </a:p>
        </p:txBody>
      </p:sp>
      <p:sp>
        <p:nvSpPr>
          <p:cNvPr id="2" name="Line Callout 1 (Border and Accent Bar) 3"/>
          <p:cNvSpPr/>
          <p:nvPr/>
        </p:nvSpPr>
        <p:spPr>
          <a:xfrm>
            <a:off x="381000" y="346416"/>
            <a:ext cx="13411200" cy="1368084"/>
          </a:xfrm>
          <a:prstGeom prst="accentBorderCallout1">
            <a:avLst>
              <a:gd name="adj1" fmla="val 18750"/>
              <a:gd name="adj2" fmla="val -3127"/>
              <a:gd name="adj3" fmla="val 17954"/>
              <a:gd name="adj4" fmla="val -17509"/>
            </a:avLst>
          </a:prstGeom>
          <a:solidFill>
            <a:srgbClr val="FEF6F0"/>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solidFill>
                  <a:srgbClr val="C00000"/>
                </a:solidFill>
                <a:latin typeface="Arial" panose="020B0604020202020204" pitchFamily="34" charset="0"/>
                <a:cs typeface="Arial" panose="020B0604020202020204" pitchFamily="34" charset="0"/>
              </a:rPr>
              <a:t>KẾT LUẬN 1</a:t>
            </a:r>
            <a:r>
              <a:rPr lang="pt-BR" sz="4000" b="1">
                <a:solidFill>
                  <a:srgbClr val="C00000"/>
                </a:solidFill>
                <a:latin typeface="Arial" panose="020B0604020202020204" pitchFamily="34" charset="0"/>
                <a:cs typeface="Arial" panose="020B0604020202020204" pitchFamily="34" charset="0"/>
              </a:rPr>
              <a:t>: </a:t>
            </a:r>
            <a:r>
              <a:rPr lang="en-US" sz="4200">
                <a:solidFill>
                  <a:schemeClr val="tx1"/>
                </a:solidFill>
                <a:latin typeface="Arial" panose="020B0604020202020204" pitchFamily="34" charset="0"/>
                <a:cs typeface="Arial" panose="020B0604020202020204" pitchFamily="34" charset="0"/>
              </a:rPr>
              <a:t>Các bước thương thuyết</a:t>
            </a:r>
            <a:endParaRPr lang="en-US" sz="4200" dirty="0">
              <a:solidFill>
                <a:schemeClr val="tx1"/>
              </a:solidFill>
              <a:latin typeface="Arial" panose="020B0604020202020204" pitchFamily="34" charset="0"/>
              <a:cs typeface="Arial" panose="020B0604020202020204" pitchFamily="34" charset="0"/>
            </a:endParaRPr>
          </a:p>
        </p:txBody>
      </p:sp>
      <p:pic>
        <p:nvPicPr>
          <p:cNvPr id="4" name="Picture 3" descr="Cartoon of two men at a tabl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800" y="-71607"/>
            <a:ext cx="3164734" cy="2715546"/>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0" end="0"/>
                                            </p:txEl>
                                          </p:spTgt>
                                        </p:tgtEl>
                                        <p:attrNameLst>
                                          <p:attrName>style.visibility</p:attrName>
                                        </p:attrNameLst>
                                      </p:cBhvr>
                                      <p:to>
                                        <p:strVal val="visible"/>
                                      </p:to>
                                    </p:set>
                                    <p:animEffect transition="in" filter="wipe(left)">
                                      <p:cBhvr>
                                        <p:cTn id="12" dur="500"/>
                                        <p:tgtEl>
                                          <p:spTgt spid="13">
                                            <p:txEl>
                                              <p:pRg st="0" end="0"/>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xEl>
                                              <p:pRg st="1" end="1"/>
                                            </p:txEl>
                                          </p:spTgt>
                                        </p:tgtEl>
                                        <p:attrNameLst>
                                          <p:attrName>style.visibility</p:attrName>
                                        </p:attrNameLst>
                                      </p:cBhvr>
                                      <p:to>
                                        <p:strVal val="visible"/>
                                      </p:to>
                                    </p:set>
                                    <p:animEffect transition="in" filter="wipe(left)">
                                      <p:cBhvr>
                                        <p:cTn id="16" dur="500"/>
                                        <p:tgtEl>
                                          <p:spTgt spid="13">
                                            <p:txEl>
                                              <p:pRg st="1" end="1"/>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xEl>
                                              <p:pRg st="2" end="2"/>
                                            </p:txEl>
                                          </p:spTgt>
                                        </p:tgtEl>
                                        <p:attrNameLst>
                                          <p:attrName>style.visibility</p:attrName>
                                        </p:attrNameLst>
                                      </p:cBhvr>
                                      <p:to>
                                        <p:strVal val="visible"/>
                                      </p:to>
                                    </p:set>
                                    <p:animEffect transition="in" filter="wipe(left)">
                                      <p:cBhvr>
                                        <p:cTn id="20" dur="500"/>
                                        <p:tgtEl>
                                          <p:spTgt spid="1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3">
                                            <p:txEl>
                                              <p:pRg st="3" end="3"/>
                                            </p:txEl>
                                          </p:spTgt>
                                        </p:tgtEl>
                                        <p:attrNameLst>
                                          <p:attrName>style.visibility</p:attrName>
                                        </p:attrNameLst>
                                      </p:cBhvr>
                                      <p:to>
                                        <p:strVal val="visible"/>
                                      </p:to>
                                    </p:set>
                                    <p:animEffect transition="in" filter="wipe(left)">
                                      <p:cBhvr>
                                        <p:cTn id="25" dur="500"/>
                                        <p:tgtEl>
                                          <p:spTgt spid="1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3">
                                            <p:txEl>
                                              <p:pRg st="4" end="4"/>
                                            </p:txEl>
                                          </p:spTgt>
                                        </p:tgtEl>
                                        <p:attrNameLst>
                                          <p:attrName>style.visibility</p:attrName>
                                        </p:attrNameLst>
                                      </p:cBhvr>
                                      <p:to>
                                        <p:strVal val="visible"/>
                                      </p:to>
                                    </p:set>
                                    <p:animEffect transition="in" filter="wipe(left)">
                                      <p:cBhvr>
                                        <p:cTn id="30" dur="500"/>
                                        <p:tgtEl>
                                          <p:spTgt spid="13">
                                            <p:txEl>
                                              <p:pRg st="4" end="4"/>
                                            </p:txEl>
                                          </p:spTgt>
                                        </p:tgtEl>
                                      </p:cBhvr>
                                    </p:animEffect>
                                  </p:childTnLst>
                                </p:cTn>
                              </p:par>
                            </p:childTnLst>
                          </p:cTn>
                        </p:par>
                        <p:par>
                          <p:cTn id="31" fill="hold">
                            <p:stCondLst>
                              <p:cond delay="500"/>
                            </p:stCondLst>
                            <p:childTnLst>
                              <p:par>
                                <p:cTn id="32" presetID="22" presetClass="entr" presetSubtype="8" fill="hold" grpId="0" nodeType="afterEffect">
                                  <p:stCondLst>
                                    <p:cond delay="0"/>
                                  </p:stCondLst>
                                  <p:childTnLst>
                                    <p:set>
                                      <p:cBhvr>
                                        <p:cTn id="33" dur="1" fill="hold">
                                          <p:stCondLst>
                                            <p:cond delay="0"/>
                                          </p:stCondLst>
                                        </p:cTn>
                                        <p:tgtEl>
                                          <p:spTgt spid="13">
                                            <p:txEl>
                                              <p:pRg st="5" end="5"/>
                                            </p:txEl>
                                          </p:spTgt>
                                        </p:tgtEl>
                                        <p:attrNameLst>
                                          <p:attrName>style.visibility</p:attrName>
                                        </p:attrNameLst>
                                      </p:cBhvr>
                                      <p:to>
                                        <p:strVal val="visible"/>
                                      </p:to>
                                    </p:set>
                                    <p:animEffect transition="in" filter="wipe(left)">
                                      <p:cBhvr>
                                        <p:cTn id="34" dur="500"/>
                                        <p:tgtEl>
                                          <p:spTgt spid="13">
                                            <p:txEl>
                                              <p:pRg st="5" end="5"/>
                                            </p:txEl>
                                          </p:spTgt>
                                        </p:tgtEl>
                                      </p:cBhvr>
                                    </p:animEffect>
                                  </p:childTnLst>
                                </p:cTn>
                              </p:par>
                            </p:childTnLst>
                          </p:cTn>
                        </p:par>
                        <p:par>
                          <p:cTn id="35" fill="hold">
                            <p:stCondLst>
                              <p:cond delay="1000"/>
                            </p:stCondLst>
                            <p:childTnLst>
                              <p:par>
                                <p:cTn id="36" presetID="22" presetClass="entr" presetSubtype="8" fill="hold" grpId="0" nodeType="afterEffect">
                                  <p:stCondLst>
                                    <p:cond delay="0"/>
                                  </p:stCondLst>
                                  <p:childTnLst>
                                    <p:set>
                                      <p:cBhvr>
                                        <p:cTn id="37" dur="1" fill="hold">
                                          <p:stCondLst>
                                            <p:cond delay="0"/>
                                          </p:stCondLst>
                                        </p:cTn>
                                        <p:tgtEl>
                                          <p:spTgt spid="13">
                                            <p:txEl>
                                              <p:pRg st="6" end="6"/>
                                            </p:txEl>
                                          </p:spTgt>
                                        </p:tgtEl>
                                        <p:attrNameLst>
                                          <p:attrName>style.visibility</p:attrName>
                                        </p:attrNameLst>
                                      </p:cBhvr>
                                      <p:to>
                                        <p:strVal val="visible"/>
                                      </p:to>
                                    </p:set>
                                    <p:animEffect transition="in" filter="wipe(left)">
                                      <p:cBhvr>
                                        <p:cTn id="38" dur="500"/>
                                        <p:tgtEl>
                                          <p:spTgt spid="13">
                                            <p:txEl>
                                              <p:pRg st="6" end="6"/>
                                            </p:txEl>
                                          </p:spTgt>
                                        </p:tgtEl>
                                      </p:cBhvr>
                                    </p:animEffect>
                                  </p:childTnLst>
                                </p:cTn>
                              </p:par>
                            </p:childTnLst>
                          </p:cTn>
                        </p:par>
                        <p:par>
                          <p:cTn id="39" fill="hold">
                            <p:stCondLst>
                              <p:cond delay="1500"/>
                            </p:stCondLst>
                            <p:childTnLst>
                              <p:par>
                                <p:cTn id="40" presetID="22" presetClass="entr" presetSubtype="8" fill="hold" grpId="0" nodeType="afterEffect">
                                  <p:stCondLst>
                                    <p:cond delay="0"/>
                                  </p:stCondLst>
                                  <p:childTnLst>
                                    <p:set>
                                      <p:cBhvr>
                                        <p:cTn id="41" dur="1" fill="hold">
                                          <p:stCondLst>
                                            <p:cond delay="0"/>
                                          </p:stCondLst>
                                        </p:cTn>
                                        <p:tgtEl>
                                          <p:spTgt spid="13">
                                            <p:txEl>
                                              <p:pRg st="7" end="7"/>
                                            </p:txEl>
                                          </p:spTgt>
                                        </p:tgtEl>
                                        <p:attrNameLst>
                                          <p:attrName>style.visibility</p:attrName>
                                        </p:attrNameLst>
                                      </p:cBhvr>
                                      <p:to>
                                        <p:strVal val="visible"/>
                                      </p:to>
                                    </p:set>
                                    <p:animEffect transition="in" filter="wipe(left)">
                                      <p:cBhvr>
                                        <p:cTn id="42" dur="500"/>
                                        <p:tgtEl>
                                          <p:spTgt spid="1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P spid="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sp>
        <p:nvSpPr>
          <p:cNvPr id="5" name="Freeform 6"/>
          <p:cNvSpPr/>
          <p:nvPr/>
        </p:nvSpPr>
        <p:spPr>
          <a:xfrm>
            <a:off x="519084" y="2537986"/>
            <a:ext cx="17173632" cy="6400800"/>
          </a:xfrm>
          <a:custGeom>
            <a:avLst/>
            <a:gdLst/>
            <a:ahLst/>
            <a:cxnLst/>
            <a:rect l="l" t="t" r="r" b="b"/>
            <a:pathLst>
              <a:path w="15013220" h="6361849">
                <a:moveTo>
                  <a:pt x="0" y="0"/>
                </a:moveTo>
                <a:lnTo>
                  <a:pt x="15013221" y="0"/>
                </a:lnTo>
                <a:lnTo>
                  <a:pt x="15013221" y="6361849"/>
                </a:lnTo>
                <a:lnTo>
                  <a:pt x="0" y="6361849"/>
                </a:lnTo>
                <a:lnTo>
                  <a:pt x="0" y="0"/>
                </a:lnTo>
                <a:close/>
              </a:path>
            </a:pathLst>
          </a:custGeom>
          <a:solidFill>
            <a:schemeClr val="accent5">
              <a:lumMod val="20000"/>
              <a:lumOff val="80000"/>
            </a:schemeClr>
          </a:solidFill>
        </p:spPr>
        <p:txBody>
          <a:bodyPr/>
          <a:lstStyle/>
          <a:p>
            <a:endParaRPr lang="en-US"/>
          </a:p>
        </p:txBody>
      </p:sp>
      <p:grpSp>
        <p:nvGrpSpPr>
          <p:cNvPr id="9" name="Group 8"/>
          <p:cNvGrpSpPr/>
          <p:nvPr/>
        </p:nvGrpSpPr>
        <p:grpSpPr>
          <a:xfrm>
            <a:off x="5714962" y="0"/>
            <a:ext cx="6858075" cy="1333500"/>
            <a:chOff x="5539261" y="84191"/>
            <a:chExt cx="6655211" cy="1183744"/>
          </a:xfrm>
        </p:grpSpPr>
        <p:sp>
          <p:nvSpPr>
            <p:cNvPr id="10" name="Round Same Side Corner Rectangle 11"/>
            <p:cNvSpPr/>
            <p:nvPr/>
          </p:nvSpPr>
          <p:spPr>
            <a:xfrm flipV="1">
              <a:off x="5539261" y="84191"/>
              <a:ext cx="6655211" cy="1183744"/>
            </a:xfrm>
            <a:prstGeom prst="round2SameRect">
              <a:avLst>
                <a:gd name="adj1" fmla="val 37720"/>
                <a:gd name="adj2" fmla="val 0"/>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5665207" y="223259"/>
              <a:ext cx="6403317" cy="901601"/>
            </a:xfrm>
            <a:prstGeom prst="rect">
              <a:avLst/>
            </a:prstGeom>
            <a:noFill/>
          </p:spPr>
          <p:txBody>
            <a:bodyPr wrap="square" rtlCol="0">
              <a:spAutoFit/>
            </a:bodyPr>
            <a:lstStyle/>
            <a:p>
              <a:pPr algn="ctr"/>
              <a:r>
                <a:rPr lang="en-US" sz="6000" b="1">
                  <a:solidFill>
                    <a:schemeClr val="bg1"/>
                  </a:solidFill>
                  <a:latin typeface="Arial" panose="020B0604020202020204" pitchFamily="34" charset="0"/>
                  <a:cs typeface="Arial" panose="020B0604020202020204" pitchFamily="34" charset="0"/>
                </a:rPr>
                <a:t>KHỞI ĐỘNG</a:t>
              </a:r>
              <a:endParaRPr lang="en-US" sz="6000" b="1" dirty="0">
                <a:solidFill>
                  <a:schemeClr val="bg1"/>
                </a:solidFill>
                <a:latin typeface="Arial" panose="020B0604020202020204" pitchFamily="34" charset="0"/>
                <a:cs typeface="Arial" panose="020B0604020202020204" pitchFamily="34" charset="0"/>
              </a:endParaRPr>
            </a:p>
          </p:txBody>
        </p:sp>
      </p:grpSp>
      <p:sp>
        <p:nvSpPr>
          <p:cNvPr id="15" name="Freeform 4"/>
          <p:cNvSpPr/>
          <p:nvPr/>
        </p:nvSpPr>
        <p:spPr>
          <a:xfrm>
            <a:off x="519084" y="68036"/>
            <a:ext cx="609600" cy="1447800"/>
          </a:xfrm>
          <a:custGeom>
            <a:avLst/>
            <a:gdLst/>
            <a:ahLst/>
            <a:cxnLst/>
            <a:rect l="l" t="t" r="r" b="b"/>
            <a:pathLst>
              <a:path w="991261" h="2782486">
                <a:moveTo>
                  <a:pt x="0" y="0"/>
                </a:moveTo>
                <a:lnTo>
                  <a:pt x="991260" y="0"/>
                </a:lnTo>
                <a:lnTo>
                  <a:pt x="991260" y="2782486"/>
                </a:lnTo>
                <a:lnTo>
                  <a:pt x="0" y="2782486"/>
                </a:lnTo>
                <a:lnTo>
                  <a:pt x="0" y="0"/>
                </a:lnTo>
                <a:close/>
              </a:path>
            </a:pathLst>
          </a:custGeom>
          <a:blipFill>
            <a:blip r:embed="rId1">
              <a:extLst>
                <a:ext uri="{96DAC541-7B7A-43D3-8B79-37D633B846F1}">
                  <asvg:svgBlip xmlns:asvg="http://schemas.microsoft.com/office/drawing/2016/SVG/main" r:embed="rId2"/>
                </a:ext>
              </a:extLst>
            </a:blip>
            <a:stretch>
              <a:fillRect/>
            </a:stretch>
          </a:blipFill>
        </p:spPr>
        <p:txBody>
          <a:bodyPr/>
          <a:lstStyle/>
          <a:p>
            <a:endParaRPr lang="en-US"/>
          </a:p>
        </p:txBody>
      </p:sp>
      <p:sp>
        <p:nvSpPr>
          <p:cNvPr id="17" name="AutoShape 14"/>
          <p:cNvSpPr/>
          <p:nvPr/>
        </p:nvSpPr>
        <p:spPr>
          <a:xfrm flipH="1">
            <a:off x="9105900" y="2537985"/>
            <a:ext cx="0" cy="6400801"/>
          </a:xfrm>
          <a:prstGeom prst="line">
            <a:avLst/>
          </a:prstGeom>
          <a:ln w="38100" cap="flat">
            <a:solidFill>
              <a:schemeClr val="tx1">
                <a:lumMod val="95000"/>
                <a:lumOff val="5000"/>
              </a:schemeClr>
            </a:solidFill>
            <a:prstDash val="lgDashDotDot"/>
            <a:headEnd type="none" w="sm" len="sm"/>
            <a:tailEnd type="none" w="sm" len="sm"/>
          </a:ln>
        </p:spPr>
        <p:txBody>
          <a:bodyPr/>
          <a:lstStyle/>
          <a:p>
            <a:endParaRPr lang="en-US">
              <a:latin typeface="Arial" panose="020B0604020202020204" pitchFamily="34" charset="0"/>
              <a:cs typeface="Arial" panose="020B0604020202020204" pitchFamily="34" charset="0"/>
            </a:endParaRPr>
          </a:p>
        </p:txBody>
      </p:sp>
      <p:sp>
        <p:nvSpPr>
          <p:cNvPr id="19" name="TextBox 18"/>
          <p:cNvSpPr txBox="1"/>
          <p:nvPr/>
        </p:nvSpPr>
        <p:spPr>
          <a:xfrm>
            <a:off x="785784" y="3488120"/>
            <a:ext cx="7727723" cy="5062411"/>
          </a:xfrm>
          <a:prstGeom prst="rect">
            <a:avLst/>
          </a:prstGeom>
          <a:noFill/>
        </p:spPr>
        <p:txBody>
          <a:bodyPr wrap="square">
            <a:spAutoFit/>
          </a:bodyPr>
          <a:lstStyle/>
          <a:p>
            <a:pPr marL="571500" indent="-571500" algn="just">
              <a:lnSpc>
                <a:spcPct val="200000"/>
              </a:lnSpc>
              <a:buFont typeface="Wingdings" panose="05000000000000000000" pitchFamily="2" charset="2"/>
              <a:buChar char="Ø"/>
            </a:pP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Các em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nghe </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kể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một số câu chuyện về các nhà thương thuyết nổi tiếng</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 có</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 trong lịch sử</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 thế giới.</a:t>
            </a:r>
            <a:endParaRPr lang="en-US" sz="4200">
              <a:latin typeface="Arial" panose="020B0604020202020204" pitchFamily="34" charset="0"/>
              <a:cs typeface="Arial" panose="020B0604020202020204" pitchFamily="34" charset="0"/>
            </a:endParaRPr>
          </a:p>
        </p:txBody>
      </p:sp>
      <p:sp>
        <p:nvSpPr>
          <p:cNvPr id="21" name="TextBox 20"/>
          <p:cNvSpPr txBox="1"/>
          <p:nvPr/>
        </p:nvSpPr>
        <p:spPr>
          <a:xfrm>
            <a:off x="9511721" y="3488121"/>
            <a:ext cx="7777604" cy="5062411"/>
          </a:xfrm>
          <a:prstGeom prst="rect">
            <a:avLst/>
          </a:prstGeom>
          <a:noFill/>
        </p:spPr>
        <p:txBody>
          <a:bodyPr wrap="square">
            <a:spAutoFit/>
          </a:bodyPr>
          <a:lstStyle/>
          <a:p>
            <a:pPr marL="571500" indent="-571500" algn="just">
              <a:lnSpc>
                <a:spcPct val="200000"/>
              </a:lnSpc>
              <a:buFont typeface="Wingdings" panose="05000000000000000000" pitchFamily="2" charset="2"/>
              <a:buChar char="Ø"/>
            </a:pP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Kết thúc phần kể chuyện, </a:t>
            </a: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các em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trả lời câu hỏi: </a:t>
            </a:r>
            <a:r>
              <a:rPr lang="vi-VN" sz="4200" b="1" i="1">
                <a:solidFill>
                  <a:srgbClr val="000000"/>
                </a:solidFill>
                <a:latin typeface="Arial" panose="020B0604020202020204" pitchFamily="34" charset="0"/>
                <a:ea typeface="Calibri" panose="020F0502020204030204" pitchFamily="34" charset="0"/>
                <a:cs typeface="Arial" panose="020B0604020202020204" pitchFamily="34" charset="0"/>
              </a:rPr>
              <a:t>Nêu cảm xúc của em sau khi nghe những câu chuyện trên.</a:t>
            </a:r>
            <a:endParaRPr lang="en-US" sz="4200" b="1" i="1">
              <a:latin typeface="Arial" panose="020B0604020202020204" pitchFamily="34" charset="0"/>
              <a:cs typeface="Arial" panose="020B0604020202020204" pitchFamily="34" charset="0"/>
            </a:endParaRPr>
          </a:p>
        </p:txBody>
      </p:sp>
      <p:pic>
        <p:nvPicPr>
          <p:cNvPr id="7" name="Picture 7"/>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13985" y="8263381"/>
            <a:ext cx="1163471" cy="1786100"/>
          </a:xfrm>
          <a:prstGeom prst="rect">
            <a:avLst/>
          </a:prstGeom>
        </p:spPr>
      </p:pic>
      <p:grpSp>
        <p:nvGrpSpPr>
          <p:cNvPr id="25" name="Group 24"/>
          <p:cNvGrpSpPr/>
          <p:nvPr/>
        </p:nvGrpSpPr>
        <p:grpSpPr>
          <a:xfrm>
            <a:off x="2964848" y="1730355"/>
            <a:ext cx="2712014" cy="1612329"/>
            <a:chOff x="3260056" y="2935148"/>
            <a:chExt cx="2712014" cy="1612329"/>
          </a:xfrm>
        </p:grpSpPr>
        <p:grpSp>
          <p:nvGrpSpPr>
            <p:cNvPr id="26" name="Group 25"/>
            <p:cNvGrpSpPr/>
            <p:nvPr/>
          </p:nvGrpSpPr>
          <p:grpSpPr>
            <a:xfrm>
              <a:off x="3817005" y="2935148"/>
              <a:ext cx="1978318" cy="1612329"/>
              <a:chOff x="3355682" y="2997771"/>
              <a:chExt cx="3257544" cy="2679123"/>
            </a:xfrm>
          </p:grpSpPr>
          <p:grpSp>
            <p:nvGrpSpPr>
              <p:cNvPr id="28" name="Group 5"/>
              <p:cNvGrpSpPr/>
              <p:nvPr/>
            </p:nvGrpSpPr>
            <p:grpSpPr>
              <a:xfrm>
                <a:off x="3981728" y="2997771"/>
                <a:ext cx="2631498" cy="2679123"/>
                <a:chOff x="0" y="0"/>
                <a:chExt cx="812800" cy="827510"/>
              </a:xfrm>
            </p:grpSpPr>
            <p:sp>
              <p:nvSpPr>
                <p:cNvPr id="32" name="Freeform 6"/>
                <p:cNvSpPr/>
                <p:nvPr/>
              </p:nvSpPr>
              <p:spPr>
                <a:xfrm>
                  <a:off x="-5509" y="0"/>
                  <a:ext cx="823818" cy="827510"/>
                </a:xfrm>
                <a:custGeom>
                  <a:avLst/>
                  <a:gdLst/>
                  <a:ahLst/>
                  <a:cxnLst/>
                  <a:rect l="l" t="t" r="r" b="b"/>
                  <a:pathLst>
                    <a:path w="823818" h="827510">
                      <a:moveTo>
                        <a:pt x="411909" y="0"/>
                      </a:moveTo>
                      <a:cubicBezTo>
                        <a:pt x="639697" y="1019"/>
                        <a:pt x="823818" y="185964"/>
                        <a:pt x="823818" y="413755"/>
                      </a:cubicBezTo>
                      <a:cubicBezTo>
                        <a:pt x="823818" y="641546"/>
                        <a:pt x="639697" y="826491"/>
                        <a:pt x="411909" y="827510"/>
                      </a:cubicBezTo>
                      <a:cubicBezTo>
                        <a:pt x="184121" y="826491"/>
                        <a:pt x="0" y="641546"/>
                        <a:pt x="0" y="413755"/>
                      </a:cubicBezTo>
                      <a:cubicBezTo>
                        <a:pt x="0" y="185964"/>
                        <a:pt x="184121" y="1019"/>
                        <a:pt x="411909" y="0"/>
                      </a:cubicBezTo>
                      <a:close/>
                    </a:path>
                  </a:pathLst>
                </a:custGeom>
                <a:solidFill>
                  <a:schemeClr val="accent6">
                    <a:lumMod val="60000"/>
                    <a:lumOff val="40000"/>
                  </a:schemeClr>
                </a:solidFill>
                <a:ln w="38100">
                  <a:solidFill>
                    <a:srgbClr val="FFFFFF"/>
                  </a:solidFill>
                </a:ln>
              </p:spPr>
              <p:txBody>
                <a:bodyPr/>
                <a:lstStyle/>
                <a:p>
                  <a:endParaRPr lang="en-US"/>
                </a:p>
              </p:txBody>
            </p:sp>
            <p:sp>
              <p:nvSpPr>
                <p:cNvPr id="33" name="TextBox 7"/>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29" name="Group 28"/>
              <p:cNvGrpSpPr/>
              <p:nvPr/>
            </p:nvGrpSpPr>
            <p:grpSpPr>
              <a:xfrm>
                <a:off x="3355682" y="2997771"/>
                <a:ext cx="2631498" cy="2631498"/>
                <a:chOff x="0" y="0"/>
                <a:chExt cx="812800" cy="812800"/>
              </a:xfrm>
            </p:grpSpPr>
            <p:sp>
              <p:nvSpPr>
                <p:cNvPr id="30"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20000"/>
                    <a:lumOff val="80000"/>
                  </a:schemeClr>
                </a:solidFill>
                <a:ln w="38100">
                  <a:solidFill>
                    <a:srgbClr val="FFFFFF"/>
                  </a:solidFill>
                </a:ln>
              </p:spPr>
              <p:txBody>
                <a:bodyPr/>
                <a:lstStyle/>
                <a:p>
                  <a:endParaRPr lang="en-US"/>
                </a:p>
              </p:txBody>
            </p:sp>
            <p:sp>
              <p:nvSpPr>
                <p:cNvPr id="31" name="TextBox 10"/>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sp>
          <p:nvSpPr>
            <p:cNvPr id="27" name="TextBox 26"/>
            <p:cNvSpPr txBox="1"/>
            <p:nvPr/>
          </p:nvSpPr>
          <p:spPr>
            <a:xfrm>
              <a:off x="3260056" y="3342261"/>
              <a:ext cx="2712014" cy="769441"/>
            </a:xfrm>
            <a:prstGeom prst="rect">
              <a:avLst/>
            </a:prstGeom>
          </p:spPr>
          <p:txBody>
            <a:bodyPr lIns="0" tIns="0" rIns="0" bIns="0" rtlCol="0" anchor="t">
              <a:spAutoFit/>
            </a:bodyPr>
            <a:lstStyle/>
            <a:p>
              <a:pPr algn="ctr"/>
              <a:r>
                <a:rPr lang="en-US" sz="5000" b="1">
                  <a:solidFill>
                    <a:srgbClr val="C00000"/>
                  </a:solidFill>
                  <a:latin typeface="Arial" panose="020B0604020202020204" pitchFamily="34" charset="0"/>
                  <a:cs typeface="Arial" panose="020B0604020202020204" pitchFamily="34" charset="0"/>
                </a:rPr>
                <a:t>01</a:t>
              </a:r>
              <a:endParaRPr lang="en-US" sz="5000" b="1" dirty="0">
                <a:solidFill>
                  <a:srgbClr val="C00000"/>
                </a:solidFill>
                <a:latin typeface="Arial" panose="020B0604020202020204" pitchFamily="34" charset="0"/>
                <a:cs typeface="Arial" panose="020B0604020202020204" pitchFamily="34" charset="0"/>
              </a:endParaRPr>
            </a:p>
          </p:txBody>
        </p:sp>
      </p:grpSp>
      <p:grpSp>
        <p:nvGrpSpPr>
          <p:cNvPr id="34" name="Group 33"/>
          <p:cNvGrpSpPr/>
          <p:nvPr/>
        </p:nvGrpSpPr>
        <p:grpSpPr>
          <a:xfrm>
            <a:off x="12044516" y="1694269"/>
            <a:ext cx="2712014" cy="1612329"/>
            <a:chOff x="3260056" y="2935148"/>
            <a:chExt cx="2712014" cy="1612329"/>
          </a:xfrm>
        </p:grpSpPr>
        <p:grpSp>
          <p:nvGrpSpPr>
            <p:cNvPr id="35" name="Group 34"/>
            <p:cNvGrpSpPr/>
            <p:nvPr/>
          </p:nvGrpSpPr>
          <p:grpSpPr>
            <a:xfrm>
              <a:off x="3817005" y="2935148"/>
              <a:ext cx="1978318" cy="1612329"/>
              <a:chOff x="3355682" y="2997771"/>
              <a:chExt cx="3257544" cy="2679123"/>
            </a:xfrm>
          </p:grpSpPr>
          <p:grpSp>
            <p:nvGrpSpPr>
              <p:cNvPr id="37" name="Group 5"/>
              <p:cNvGrpSpPr/>
              <p:nvPr/>
            </p:nvGrpSpPr>
            <p:grpSpPr>
              <a:xfrm>
                <a:off x="3981728" y="2997771"/>
                <a:ext cx="2631498" cy="2679123"/>
                <a:chOff x="0" y="0"/>
                <a:chExt cx="812800" cy="827510"/>
              </a:xfrm>
            </p:grpSpPr>
            <p:sp>
              <p:nvSpPr>
                <p:cNvPr id="41" name="Freeform 6"/>
                <p:cNvSpPr/>
                <p:nvPr/>
              </p:nvSpPr>
              <p:spPr>
                <a:xfrm>
                  <a:off x="-5509" y="0"/>
                  <a:ext cx="823818" cy="827510"/>
                </a:xfrm>
                <a:custGeom>
                  <a:avLst/>
                  <a:gdLst/>
                  <a:ahLst/>
                  <a:cxnLst/>
                  <a:rect l="l" t="t" r="r" b="b"/>
                  <a:pathLst>
                    <a:path w="823818" h="827510">
                      <a:moveTo>
                        <a:pt x="411909" y="0"/>
                      </a:moveTo>
                      <a:cubicBezTo>
                        <a:pt x="639697" y="1019"/>
                        <a:pt x="823818" y="185964"/>
                        <a:pt x="823818" y="413755"/>
                      </a:cubicBezTo>
                      <a:cubicBezTo>
                        <a:pt x="823818" y="641546"/>
                        <a:pt x="639697" y="826491"/>
                        <a:pt x="411909" y="827510"/>
                      </a:cubicBezTo>
                      <a:cubicBezTo>
                        <a:pt x="184121" y="826491"/>
                        <a:pt x="0" y="641546"/>
                        <a:pt x="0" y="413755"/>
                      </a:cubicBezTo>
                      <a:cubicBezTo>
                        <a:pt x="0" y="185964"/>
                        <a:pt x="184121" y="1019"/>
                        <a:pt x="411909" y="0"/>
                      </a:cubicBezTo>
                      <a:close/>
                    </a:path>
                  </a:pathLst>
                </a:custGeom>
                <a:solidFill>
                  <a:schemeClr val="accent6">
                    <a:lumMod val="60000"/>
                    <a:lumOff val="40000"/>
                  </a:schemeClr>
                </a:solidFill>
                <a:ln w="38100">
                  <a:solidFill>
                    <a:srgbClr val="FFFFFF"/>
                  </a:solidFill>
                </a:ln>
              </p:spPr>
              <p:txBody>
                <a:bodyPr/>
                <a:lstStyle/>
                <a:p>
                  <a:endParaRPr lang="en-US"/>
                </a:p>
              </p:txBody>
            </p:sp>
            <p:sp>
              <p:nvSpPr>
                <p:cNvPr id="42" name="TextBox 7"/>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nvGrpSpPr>
              <p:cNvPr id="38" name="Group 37"/>
              <p:cNvGrpSpPr/>
              <p:nvPr/>
            </p:nvGrpSpPr>
            <p:grpSpPr>
              <a:xfrm>
                <a:off x="3355682" y="2997771"/>
                <a:ext cx="2631498" cy="2631498"/>
                <a:chOff x="0" y="0"/>
                <a:chExt cx="812800" cy="812800"/>
              </a:xfrm>
            </p:grpSpPr>
            <p:sp>
              <p:nvSpPr>
                <p:cNvPr id="39" name="Freeform 9"/>
                <p:cNvSpPr/>
                <p:nvPr/>
              </p:nvSpPr>
              <p:spPr>
                <a:xfrm>
                  <a:off x="1813" y="0"/>
                  <a:ext cx="809173" cy="812800"/>
                </a:xfrm>
                <a:custGeom>
                  <a:avLst/>
                  <a:gdLst/>
                  <a:ahLst/>
                  <a:cxnLst/>
                  <a:rect l="l" t="t" r="r" b="b"/>
                  <a:pathLst>
                    <a:path w="809173" h="812800">
                      <a:moveTo>
                        <a:pt x="404587" y="0"/>
                      </a:moveTo>
                      <a:cubicBezTo>
                        <a:pt x="628326" y="1001"/>
                        <a:pt x="809174" y="182659"/>
                        <a:pt x="809174" y="406400"/>
                      </a:cubicBezTo>
                      <a:cubicBezTo>
                        <a:pt x="809174" y="630141"/>
                        <a:pt x="628326" y="811799"/>
                        <a:pt x="404587" y="812800"/>
                      </a:cubicBezTo>
                      <a:cubicBezTo>
                        <a:pt x="180848" y="811799"/>
                        <a:pt x="0" y="630141"/>
                        <a:pt x="0" y="406400"/>
                      </a:cubicBezTo>
                      <a:cubicBezTo>
                        <a:pt x="0" y="182659"/>
                        <a:pt x="180848" y="1001"/>
                        <a:pt x="404587" y="0"/>
                      </a:cubicBezTo>
                      <a:close/>
                    </a:path>
                  </a:pathLst>
                </a:custGeom>
                <a:solidFill>
                  <a:schemeClr val="accent6">
                    <a:lumMod val="20000"/>
                    <a:lumOff val="80000"/>
                  </a:schemeClr>
                </a:solidFill>
                <a:ln w="38100">
                  <a:solidFill>
                    <a:srgbClr val="FFFFFF"/>
                  </a:solidFill>
                </a:ln>
              </p:spPr>
              <p:txBody>
                <a:bodyPr/>
                <a:lstStyle/>
                <a:p>
                  <a:endParaRPr lang="en-US"/>
                </a:p>
              </p:txBody>
            </p:sp>
            <p:sp>
              <p:nvSpPr>
                <p:cNvPr id="40" name="TextBox 10"/>
                <p:cNvSpPr txBox="1"/>
                <p:nvPr/>
              </p:nvSpPr>
              <p:spPr>
                <a:xfrm>
                  <a:off x="76200" y="38100"/>
                  <a:ext cx="660400" cy="698500"/>
                </a:xfrm>
                <a:prstGeom prst="rect">
                  <a:avLst/>
                </a:prstGeom>
              </p:spPr>
              <p:txBody>
                <a:bodyPr lIns="50800" tIns="50800" rIns="50800" bIns="50800" rtlCol="0" anchor="ctr"/>
                <a:lstStyle/>
                <a:p>
                  <a:pPr algn="ctr">
                    <a:lnSpc>
                      <a:spcPts val="2660"/>
                    </a:lnSpc>
                  </a:pPr>
                </a:p>
              </p:txBody>
            </p:sp>
          </p:grpSp>
        </p:grpSp>
        <p:sp>
          <p:nvSpPr>
            <p:cNvPr id="36" name="TextBox 35"/>
            <p:cNvSpPr txBox="1"/>
            <p:nvPr/>
          </p:nvSpPr>
          <p:spPr>
            <a:xfrm>
              <a:off x="3260056" y="3342261"/>
              <a:ext cx="2712014" cy="769441"/>
            </a:xfrm>
            <a:prstGeom prst="rect">
              <a:avLst/>
            </a:prstGeom>
          </p:spPr>
          <p:txBody>
            <a:bodyPr lIns="0" tIns="0" rIns="0" bIns="0" rtlCol="0" anchor="t">
              <a:spAutoFit/>
            </a:bodyPr>
            <a:lstStyle/>
            <a:p>
              <a:pPr algn="ctr"/>
              <a:r>
                <a:rPr lang="en-US" sz="5000" b="1">
                  <a:solidFill>
                    <a:srgbClr val="C00000"/>
                  </a:solidFill>
                  <a:latin typeface="Arial" panose="020B0604020202020204" pitchFamily="34" charset="0"/>
                  <a:cs typeface="Arial" panose="020B0604020202020204" pitchFamily="34" charset="0"/>
                </a:rPr>
                <a:t>02</a:t>
              </a:r>
              <a:endParaRPr lang="en-US" sz="5000" b="1" dirty="0">
                <a:solidFill>
                  <a:srgbClr val="C00000"/>
                </a:solidFill>
                <a:latin typeface="Arial" panose="020B0604020202020204" pitchFamily="34" charset="0"/>
                <a:cs typeface="Arial" panose="020B0604020202020204" pitchFamily="34" charset="0"/>
              </a:endParaRPr>
            </a:p>
          </p:txBody>
        </p:sp>
      </p:grpSp>
      <p:pic>
        <p:nvPicPr>
          <p:cNvPr id="43" name="Picture 16"/>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6233821" y="8492717"/>
            <a:ext cx="5084918" cy="1938625"/>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randombar(horizontal)">
                                      <p:cBhvr>
                                        <p:cTn id="15" dur="500"/>
                                        <p:tgtEl>
                                          <p:spTgt spid="19"/>
                                        </p:tgtEl>
                                      </p:cBhvr>
                                    </p:animEffect>
                                  </p:childTnLst>
                                </p:cTn>
                              </p:par>
                              <p:par>
                                <p:cTn id="16" presetID="14" presetClass="entr" presetSubtype="10" fill="hold" nodeType="with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randombar(horizontal)">
                                      <p:cBhvr>
                                        <p:cTn id="18" dur="500"/>
                                        <p:tgtEl>
                                          <p:spTgt spid="25"/>
                                        </p:tgtEl>
                                      </p:cBhvr>
                                    </p:animEffect>
                                  </p:childTnLst>
                                </p:cTn>
                              </p:par>
                            </p:childTnLst>
                          </p:cTn>
                        </p:par>
                      </p:childTnLst>
                    </p:cTn>
                  </p:par>
                  <p:par>
                    <p:cTn id="19" fill="hold">
                      <p:stCondLst>
                        <p:cond delay="indefinite"/>
                      </p:stCondLst>
                      <p:childTnLst>
                        <p:par>
                          <p:cTn id="20" fill="hold">
                            <p:stCondLst>
                              <p:cond delay="0"/>
                            </p:stCondLst>
                            <p:childTnLst>
                              <p:par>
                                <p:cTn id="21" presetID="14" presetClass="entr" presetSubtype="10" fill="hold" grpId="0"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randombar(horizontal)">
                                      <p:cBhvr>
                                        <p:cTn id="23" dur="500"/>
                                        <p:tgtEl>
                                          <p:spTgt spid="21"/>
                                        </p:tgtEl>
                                      </p:cBhvr>
                                    </p:animEffect>
                                  </p:childTnLst>
                                </p:cTn>
                              </p:par>
                              <p:par>
                                <p:cTn id="24" presetID="14" presetClass="entr" presetSubtype="10"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Effect transition="in" filter="randombar(horizontal)">
                                      <p:cBhvr>
                                        <p:cTn id="2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p:bldP spid="21"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6" name="Picture 6"/>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0" y="8849474"/>
            <a:ext cx="933085" cy="1437526"/>
          </a:xfrm>
          <a:prstGeom prst="rect">
            <a:avLst/>
          </a:prstGeom>
        </p:spPr>
      </p:pic>
      <p:sp>
        <p:nvSpPr>
          <p:cNvPr id="13" name="Rectangle 12"/>
          <p:cNvSpPr/>
          <p:nvPr/>
        </p:nvSpPr>
        <p:spPr>
          <a:xfrm>
            <a:off x="538071" y="1790700"/>
            <a:ext cx="17211858" cy="7412799"/>
          </a:xfrm>
          <a:prstGeom prst="rect">
            <a:avLst/>
          </a:prstGeom>
        </p:spPr>
        <p:txBody>
          <a:bodyPr wrap="square">
            <a:spAutoFit/>
          </a:bodyPr>
          <a:lstStyle/>
          <a:p>
            <a:pPr marL="571500" indent="-571500" algn="just">
              <a:lnSpc>
                <a:spcPct val="150000"/>
              </a:lnSpc>
              <a:spcBef>
                <a:spcPts val="300"/>
              </a:spcBef>
              <a:spcAft>
                <a:spcPts val="300"/>
              </a:spcAft>
              <a:buFont typeface="Courier New" panose="02070309020205020404" pitchFamily="49" charset="0"/>
              <a:buChar char="o"/>
            </a:pPr>
            <a:r>
              <a:rPr lang="vi-VN" sz="3600" b="1">
                <a:latin typeface="Arial" panose="020B0604020202020204" pitchFamily="34" charset="0"/>
                <a:ea typeface="Calibri" panose="020F0502020204030204" pitchFamily="34" charset="0"/>
                <a:cs typeface="Arial" panose="020B0604020202020204" pitchFamily="34" charset="0"/>
              </a:rPr>
              <a:t>Tiến hành thương thuyết</a:t>
            </a:r>
            <a:r>
              <a:rPr lang="en-US" sz="3600" b="1">
                <a:latin typeface="Arial" panose="020B0604020202020204" pitchFamily="34" charset="0"/>
                <a:ea typeface="Calibri" panose="020F0502020204030204" pitchFamily="34" charset="0"/>
                <a:cs typeface="Arial" panose="020B0604020202020204" pitchFamily="34" charset="0"/>
              </a:rPr>
              <a:t>:</a:t>
            </a:r>
            <a:endParaRPr lang="vi-VN" sz="3600" b="1">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en-US" sz="3400">
                <a:latin typeface="Arial" panose="020B0604020202020204" pitchFamily="34" charset="0"/>
                <a:ea typeface="Calibri" panose="020F0502020204030204" pitchFamily="34" charset="0"/>
                <a:cs typeface="Arial" panose="020B0604020202020204" pitchFamily="34" charset="0"/>
              </a:rPr>
              <a:t>Trong trường hợp đã nhượng bộ đến mức không thể nhượng bộ thêm mà bên kia không đồng ý, hãy giải thích lí do khiến mình quyết định như vậy, không quên nói những điều mình hiểu về cảm xúc của đối phương để họ thấy mình hiểu và quan tâm đến những gì họ nghĩ nhưng không thay đổi ý kiến của mình.</a:t>
            </a:r>
            <a:endParaRPr lang="en-US" sz="3400">
              <a:latin typeface="Arial" panose="020B0604020202020204" pitchFamily="34" charset="0"/>
              <a:ea typeface="Calibri" panose="020F0502020204030204" pitchFamily="34" charset="0"/>
              <a:cs typeface="Arial" panose="020B0604020202020204" pitchFamily="34" charset="0"/>
            </a:endParaRPr>
          </a:p>
          <a:p>
            <a:pPr marL="571500" indent="-571500" algn="just">
              <a:lnSpc>
                <a:spcPct val="150000"/>
              </a:lnSpc>
              <a:spcBef>
                <a:spcPts val="300"/>
              </a:spcBef>
              <a:spcAft>
                <a:spcPts val="300"/>
              </a:spcAft>
              <a:buFont typeface="Courier New" panose="02070309020205020404" pitchFamily="49" charset="0"/>
              <a:buChar char="o"/>
            </a:pPr>
            <a:r>
              <a:rPr lang="en-US" sz="3600" b="1">
                <a:latin typeface="Arial" panose="020B0604020202020204" pitchFamily="34" charset="0"/>
                <a:ea typeface="Calibri" panose="020F0502020204030204" pitchFamily="34" charset="0"/>
                <a:cs typeface="Arial" panose="020B0604020202020204" pitchFamily="34" charset="0"/>
              </a:rPr>
              <a:t>Kết thúc:</a:t>
            </a:r>
            <a:endParaRPr lang="en-US" sz="3600" b="1">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en-US" sz="3400">
                <a:latin typeface="Arial" panose="020B0604020202020204" pitchFamily="34" charset="0"/>
                <a:ea typeface="Calibri" panose="020F0502020204030204" pitchFamily="34" charset="0"/>
                <a:cs typeface="Arial" panose="020B0604020202020204" pitchFamily="34" charset="0"/>
              </a:rPr>
              <a:t>Chốt lại ý kiến cuối cùng sau khi thương thuyết.</a:t>
            </a:r>
            <a:endParaRPr lang="en-US" sz="34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en-US" sz="3400">
                <a:latin typeface="Arial" panose="020B0604020202020204" pitchFamily="34" charset="0"/>
                <a:ea typeface="Calibri" panose="020F0502020204030204" pitchFamily="34" charset="0"/>
                <a:cs typeface="Arial" panose="020B0604020202020204" pitchFamily="34" charset="0"/>
              </a:rPr>
              <a:t>Trong trường hợp nảy sinh mâu thuẫn mà chưa thể thỏa thuận ngay được thì nên dừng thương thuyết và chờ thời điểm khác phù hợp.</a:t>
            </a:r>
            <a:endParaRPr lang="en-US" sz="3400">
              <a:latin typeface="Arial" panose="020B0604020202020204" pitchFamily="34" charset="0"/>
              <a:ea typeface="Calibri" panose="020F0502020204030204" pitchFamily="34" charset="0"/>
              <a:cs typeface="Arial" panose="020B0604020202020204" pitchFamily="34" charset="0"/>
            </a:endParaRPr>
          </a:p>
        </p:txBody>
      </p:sp>
      <p:pic>
        <p:nvPicPr>
          <p:cNvPr id="40" name="Picture 39" descr="Cartoon of two men at a table&#10;&#10;Description automatically generate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63800" y="-71607"/>
            <a:ext cx="3164734" cy="2715546"/>
          </a:xfrm>
          <a:prstGeom prst="rect">
            <a:avLst/>
          </a:prstGeom>
        </p:spPr>
      </p:pic>
      <p:sp>
        <p:nvSpPr>
          <p:cNvPr id="7" name="Line Callout 1 (Border and Accent Bar) 3"/>
          <p:cNvSpPr/>
          <p:nvPr/>
        </p:nvSpPr>
        <p:spPr>
          <a:xfrm>
            <a:off x="381000" y="346416"/>
            <a:ext cx="13411200" cy="1368084"/>
          </a:xfrm>
          <a:prstGeom prst="accentBorderCallout1">
            <a:avLst>
              <a:gd name="adj1" fmla="val 18750"/>
              <a:gd name="adj2" fmla="val -3127"/>
              <a:gd name="adj3" fmla="val 17954"/>
              <a:gd name="adj4" fmla="val -17509"/>
            </a:avLst>
          </a:prstGeom>
          <a:solidFill>
            <a:srgbClr val="FEF6F0"/>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t-BR" sz="4400" b="1">
                <a:solidFill>
                  <a:srgbClr val="C00000"/>
                </a:solidFill>
                <a:latin typeface="Arial" panose="020B0604020202020204" pitchFamily="34" charset="0"/>
                <a:cs typeface="Arial" panose="020B0604020202020204" pitchFamily="34" charset="0"/>
              </a:rPr>
              <a:t>KẾT LUẬN 1</a:t>
            </a:r>
            <a:r>
              <a:rPr lang="pt-BR" sz="4000" b="1">
                <a:solidFill>
                  <a:srgbClr val="C00000"/>
                </a:solidFill>
                <a:latin typeface="Arial" panose="020B0604020202020204" pitchFamily="34" charset="0"/>
                <a:cs typeface="Arial" panose="020B0604020202020204" pitchFamily="34" charset="0"/>
              </a:rPr>
              <a:t>: </a:t>
            </a:r>
            <a:r>
              <a:rPr lang="en-US" sz="4200">
                <a:solidFill>
                  <a:schemeClr val="tx1"/>
                </a:solidFill>
                <a:latin typeface="Arial" panose="020B0604020202020204" pitchFamily="34" charset="0"/>
                <a:cs typeface="Arial" panose="020B0604020202020204" pitchFamily="34" charset="0"/>
              </a:rPr>
              <a:t>Các bước thương thuyết</a:t>
            </a:r>
            <a:endParaRPr lang="en-US" sz="4200" dirty="0">
              <a:solidFill>
                <a:schemeClr val="tx1"/>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left)">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left)">
                                      <p:cBhvr>
                                        <p:cTn id="12" dur="500"/>
                                        <p:tgtEl>
                                          <p:spTgt spid="13">
                                            <p:txEl>
                                              <p:pRg st="2" end="2"/>
                                            </p:txEl>
                                          </p:spTgt>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13">
                                            <p:txEl>
                                              <p:pRg st="3" end="3"/>
                                            </p:txEl>
                                          </p:spTgt>
                                        </p:tgtEl>
                                        <p:attrNameLst>
                                          <p:attrName>style.visibility</p:attrName>
                                        </p:attrNameLst>
                                      </p:cBhvr>
                                      <p:to>
                                        <p:strVal val="visible"/>
                                      </p:to>
                                    </p:set>
                                    <p:animEffect transition="in" filter="wipe(left)">
                                      <p:cBhvr>
                                        <p:cTn id="16" dur="500"/>
                                        <p:tgtEl>
                                          <p:spTgt spid="13">
                                            <p:txEl>
                                              <p:pRg st="3" end="3"/>
                                            </p:txEl>
                                          </p:spTgt>
                                        </p:tgtEl>
                                      </p:cBhvr>
                                    </p:animEffect>
                                  </p:childTnLst>
                                </p:cTn>
                              </p:par>
                            </p:childTnLst>
                          </p:cTn>
                        </p:par>
                        <p:par>
                          <p:cTn id="17" fill="hold">
                            <p:stCondLst>
                              <p:cond delay="1000"/>
                            </p:stCondLst>
                            <p:childTnLst>
                              <p:par>
                                <p:cTn id="18" presetID="22" presetClass="entr" presetSubtype="8" fill="hold" grpId="0" nodeType="afterEffect">
                                  <p:stCondLst>
                                    <p:cond delay="0"/>
                                  </p:stCondLst>
                                  <p:childTnLst>
                                    <p:set>
                                      <p:cBhvr>
                                        <p:cTn id="19" dur="1" fill="hold">
                                          <p:stCondLst>
                                            <p:cond delay="0"/>
                                          </p:stCondLst>
                                        </p:cTn>
                                        <p:tgtEl>
                                          <p:spTgt spid="13">
                                            <p:txEl>
                                              <p:pRg st="4" end="4"/>
                                            </p:txEl>
                                          </p:spTgt>
                                        </p:tgtEl>
                                        <p:attrNameLst>
                                          <p:attrName>style.visibility</p:attrName>
                                        </p:attrNameLst>
                                      </p:cBhvr>
                                      <p:to>
                                        <p:strVal val="visible"/>
                                      </p:to>
                                    </p:set>
                                    <p:animEffect transition="in" filter="wipe(left)">
                                      <p:cBhvr>
                                        <p:cTn id="20"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3" name="Picture 4"/>
          <p:cNvPicPr>
            <a:picLocks noChangeAspect="1"/>
          </p:cNvPicPr>
          <p:nvPr/>
        </p:nvPicPr>
        <p:blipFill>
          <a:blip r:embed="rId1"/>
          <a:srcRect t="7037" b="7037"/>
          <a:stretch>
            <a:fillRect/>
          </a:stretch>
        </p:blipFill>
        <p:spPr>
          <a:xfrm>
            <a:off x="958364" y="1121515"/>
            <a:ext cx="16371254" cy="8764765"/>
          </a:xfrm>
          <a:prstGeom prst="rect">
            <a:avLst/>
          </a:prstGeom>
        </p:spPr>
      </p:pic>
      <p:sp>
        <p:nvSpPr>
          <p:cNvPr id="84" name="Rectangle 83"/>
          <p:cNvSpPr/>
          <p:nvPr/>
        </p:nvSpPr>
        <p:spPr>
          <a:xfrm>
            <a:off x="2090333" y="1813341"/>
            <a:ext cx="14836344" cy="6949403"/>
          </a:xfrm>
          <a:prstGeom prst="rect">
            <a:avLst/>
          </a:prstGeom>
        </p:spPr>
        <p:txBody>
          <a:bodyPr wrap="square">
            <a:spAutoFit/>
          </a:bodyPr>
          <a:lstStyle/>
          <a:p>
            <a:pPr marL="571500" indent="-571500" algn="just">
              <a:lnSpc>
                <a:spcPct val="150000"/>
              </a:lnSpc>
              <a:spcBef>
                <a:spcPts val="300"/>
              </a:spcBef>
              <a:spcAft>
                <a:spcPts val="300"/>
              </a:spcAft>
              <a:buFont typeface="Wingdings" panose="05000000000000000000" pitchFamily="2" charset="2"/>
              <a:buChar char="Ø"/>
            </a:pP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Lưu ý khi thương thuyết: </a:t>
            </a:r>
            <a:endParaRPr lang="en-US" sz="4200" b="1">
              <a:solidFill>
                <a:srgbClr val="FF0000"/>
              </a:solidFill>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Xác định rõ điều mình muốn đạt được</a:t>
            </a:r>
            <a:r>
              <a:rPr lang="en-US" sz="4000">
                <a:latin typeface="Arial" panose="020B0604020202020204" pitchFamily="34" charset="0"/>
                <a:ea typeface="Calibri" panose="020F0502020204030204" pitchFamily="34" charset="0"/>
                <a:cs typeface="Arial" panose="020B0604020202020204" pitchFamily="34" charset="0"/>
              </a:rPr>
              <a:t>.</a:t>
            </a:r>
            <a:endParaRPr lang="en-US" sz="40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Chọn thời điểm thương thuyết phù hợp</a:t>
            </a:r>
            <a:r>
              <a:rPr lang="en-US" sz="4000">
                <a:latin typeface="Arial" panose="020B0604020202020204" pitchFamily="34" charset="0"/>
                <a:ea typeface="Calibri" panose="020F0502020204030204" pitchFamily="34" charset="0"/>
                <a:cs typeface="Arial" panose="020B0604020202020204" pitchFamily="34" charset="0"/>
              </a:rPr>
              <a:t>.</a:t>
            </a:r>
            <a:endParaRPr lang="en-US" sz="40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en-US" sz="4000">
                <a:latin typeface="Arial" panose="020B0604020202020204" pitchFamily="34" charset="0"/>
                <a:ea typeface="Calibri" panose="020F0502020204030204" pitchFamily="34" charset="0"/>
                <a:cs typeface="Arial" panose="020B0604020202020204" pitchFamily="34" charset="0"/>
              </a:rPr>
              <a:t>T</a:t>
            </a:r>
            <a:r>
              <a:rPr lang="vi-VN" sz="4000">
                <a:latin typeface="Arial" panose="020B0604020202020204" pitchFamily="34" charset="0"/>
                <a:ea typeface="Calibri" panose="020F0502020204030204" pitchFamily="34" charset="0"/>
                <a:cs typeface="Arial" panose="020B0604020202020204" pitchFamily="34" charset="0"/>
              </a:rPr>
              <a:t>ạo được sự tin cậy với đối phương</a:t>
            </a:r>
            <a:r>
              <a:rPr lang="en-US" sz="4000">
                <a:latin typeface="Arial" panose="020B0604020202020204" pitchFamily="34" charset="0"/>
                <a:ea typeface="Calibri" panose="020F0502020204030204" pitchFamily="34" charset="0"/>
                <a:cs typeface="Arial" panose="020B0604020202020204" pitchFamily="34" charset="0"/>
              </a:rPr>
              <a:t>.</a:t>
            </a:r>
            <a:endParaRPr lang="en-US" sz="40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Tự tin, thiện chí</a:t>
            </a:r>
            <a:r>
              <a:rPr lang="en-US" sz="4000">
                <a:latin typeface="Arial" panose="020B0604020202020204" pitchFamily="34" charset="0"/>
                <a:ea typeface="Calibri" panose="020F0502020204030204" pitchFamily="34" charset="0"/>
                <a:cs typeface="Arial" panose="020B0604020202020204" pitchFamily="34" charset="0"/>
              </a:rPr>
              <a:t> và</a:t>
            </a:r>
            <a:r>
              <a:rPr lang="vi-VN" sz="4000">
                <a:latin typeface="Arial" panose="020B0604020202020204" pitchFamily="34" charset="0"/>
                <a:ea typeface="Calibri" panose="020F0502020204030204" pitchFamily="34" charset="0"/>
                <a:cs typeface="Arial" panose="020B0604020202020204" pitchFamily="34" charset="0"/>
              </a:rPr>
              <a:t> mềm dẻo, linh hoạt khi thương thuyết</a:t>
            </a:r>
            <a:r>
              <a:rPr lang="en-US" sz="4000">
                <a:latin typeface="Arial" panose="020B0604020202020204" pitchFamily="34" charset="0"/>
                <a:ea typeface="Calibri" panose="020F0502020204030204" pitchFamily="34" charset="0"/>
                <a:cs typeface="Arial" panose="020B0604020202020204" pitchFamily="34" charset="0"/>
              </a:rPr>
              <a:t>.</a:t>
            </a:r>
            <a:r>
              <a:rPr lang="vi-VN" sz="4000">
                <a:latin typeface="Arial" panose="020B0604020202020204" pitchFamily="34" charset="0"/>
                <a:ea typeface="Calibri" panose="020F0502020204030204" pitchFamily="34" charset="0"/>
                <a:cs typeface="Arial" panose="020B0604020202020204" pitchFamily="34" charset="0"/>
              </a:rPr>
              <a:t> </a:t>
            </a:r>
            <a:endParaRPr lang="en-US" sz="40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Tôn trọng, lắng nghe đối phương</a:t>
            </a:r>
            <a:r>
              <a:rPr lang="en-US" sz="4000">
                <a:latin typeface="Arial" panose="020B0604020202020204" pitchFamily="34" charset="0"/>
                <a:ea typeface="Calibri" panose="020F0502020204030204" pitchFamily="34" charset="0"/>
                <a:cs typeface="Arial" panose="020B0604020202020204" pitchFamily="34" charset="0"/>
              </a:rPr>
              <a:t>.</a:t>
            </a:r>
            <a:endParaRPr lang="en-US" sz="4000">
              <a:latin typeface="Arial" panose="020B0604020202020204" pitchFamily="34" charset="0"/>
              <a:ea typeface="Calibri" panose="020F0502020204030204" pitchFamily="34" charset="0"/>
              <a:cs typeface="Arial" panose="020B0604020202020204" pitchFamily="34" charset="0"/>
            </a:endParaRPr>
          </a:p>
          <a:p>
            <a:pPr marL="1028700" lvl="1" indent="-571500" algn="just">
              <a:lnSpc>
                <a:spcPct val="150000"/>
              </a:lnSpc>
              <a:spcBef>
                <a:spcPts val="300"/>
              </a:spcBef>
              <a:spcAft>
                <a:spcPts val="300"/>
              </a:spcAft>
              <a:buFont typeface="Wingdings" panose="05000000000000000000" pitchFamily="2" charset="2"/>
              <a:buChar char="§"/>
            </a:pPr>
            <a:r>
              <a:rPr lang="vi-VN" sz="4000">
                <a:latin typeface="Arial" panose="020B0604020202020204" pitchFamily="34" charset="0"/>
                <a:ea typeface="Calibri" panose="020F0502020204030204" pitchFamily="34" charset="0"/>
                <a:cs typeface="Arial" panose="020B0604020202020204" pitchFamily="34" charset="0"/>
              </a:rPr>
              <a:t>Tìm giải pháp dung hòa được lợi ích cho cả hai bên</a:t>
            </a:r>
            <a:r>
              <a:rPr lang="en-US" sz="4000">
                <a:latin typeface="Arial" panose="020B0604020202020204" pitchFamily="34" charset="0"/>
                <a:ea typeface="Calibri" panose="020F0502020204030204" pitchFamily="34" charset="0"/>
                <a:cs typeface="Arial" panose="020B0604020202020204" pitchFamily="34" charset="0"/>
              </a:rPr>
              <a:t>.</a:t>
            </a:r>
            <a:endParaRPr lang="vi-VN" sz="4000">
              <a:latin typeface="Arial" panose="020B0604020202020204" pitchFamily="34" charset="0"/>
              <a:ea typeface="Calibri" panose="020F0502020204030204" pitchFamily="34" charset="0"/>
              <a:cs typeface="Arial" panose="020B0604020202020204" pitchFamily="34" charset="0"/>
            </a:endParaRPr>
          </a:p>
        </p:txBody>
      </p:sp>
      <p:grpSp>
        <p:nvGrpSpPr>
          <p:cNvPr id="85" name="Group 84"/>
          <p:cNvGrpSpPr/>
          <p:nvPr/>
        </p:nvGrpSpPr>
        <p:grpSpPr>
          <a:xfrm>
            <a:off x="5904419" y="535995"/>
            <a:ext cx="6479144" cy="1062800"/>
            <a:chOff x="2078673" y="1078894"/>
            <a:chExt cx="6479144" cy="1062800"/>
          </a:xfrm>
        </p:grpSpPr>
        <p:sp>
          <p:nvSpPr>
            <p:cNvPr id="86" name="Freeform 6"/>
            <p:cNvSpPr/>
            <p:nvPr/>
          </p:nvSpPr>
          <p:spPr>
            <a:xfrm>
              <a:off x="2078673" y="1078894"/>
              <a:ext cx="6479144" cy="1062800"/>
            </a:xfrm>
            <a:custGeom>
              <a:avLst/>
              <a:gdLst/>
              <a:ahLst/>
              <a:cxnLst/>
              <a:rect l="l" t="t" r="r" b="b"/>
              <a:pathLst>
                <a:path w="2175804" h="376692">
                  <a:moveTo>
                    <a:pt x="47794" y="0"/>
                  </a:moveTo>
                  <a:lnTo>
                    <a:pt x="2128010" y="0"/>
                  </a:lnTo>
                  <a:cubicBezTo>
                    <a:pt x="2140686" y="0"/>
                    <a:pt x="2152842" y="5035"/>
                    <a:pt x="2161805" y="13999"/>
                  </a:cubicBezTo>
                  <a:cubicBezTo>
                    <a:pt x="2170768" y="22962"/>
                    <a:pt x="2175804" y="35118"/>
                    <a:pt x="2175804" y="47794"/>
                  </a:cubicBezTo>
                  <a:lnTo>
                    <a:pt x="2175804" y="328898"/>
                  </a:lnTo>
                  <a:cubicBezTo>
                    <a:pt x="2175804" y="341574"/>
                    <a:pt x="2170768" y="353730"/>
                    <a:pt x="2161805" y="362694"/>
                  </a:cubicBezTo>
                  <a:cubicBezTo>
                    <a:pt x="2152842" y="371657"/>
                    <a:pt x="2140686" y="376692"/>
                    <a:pt x="2128010" y="376692"/>
                  </a:cubicBezTo>
                  <a:lnTo>
                    <a:pt x="47794" y="376692"/>
                  </a:lnTo>
                  <a:cubicBezTo>
                    <a:pt x="35118" y="376692"/>
                    <a:pt x="22962" y="371657"/>
                    <a:pt x="13999" y="362694"/>
                  </a:cubicBezTo>
                  <a:cubicBezTo>
                    <a:pt x="5035" y="353730"/>
                    <a:pt x="0" y="341574"/>
                    <a:pt x="0" y="328898"/>
                  </a:cubicBezTo>
                  <a:lnTo>
                    <a:pt x="0" y="47794"/>
                  </a:lnTo>
                  <a:cubicBezTo>
                    <a:pt x="0" y="35118"/>
                    <a:pt x="5035" y="22962"/>
                    <a:pt x="13999" y="13999"/>
                  </a:cubicBezTo>
                  <a:cubicBezTo>
                    <a:pt x="22962" y="5035"/>
                    <a:pt x="35118" y="0"/>
                    <a:pt x="47794" y="0"/>
                  </a:cubicBezTo>
                  <a:close/>
                </a:path>
              </a:pathLst>
            </a:custGeom>
            <a:solidFill>
              <a:schemeClr val="bg1"/>
            </a:solidFill>
            <a:ln>
              <a:solidFill>
                <a:schemeClr val="accent5">
                  <a:lumMod val="50000"/>
                </a:schemeClr>
              </a:solidFill>
            </a:ln>
          </p:spPr>
          <p:txBody>
            <a:bodyPr/>
            <a:lstStyle/>
            <a:p>
              <a:endParaRPr lang="en-US">
                <a:latin typeface="Arial" panose="020B0604020202020204" pitchFamily="34" charset="0"/>
                <a:cs typeface="Arial" panose="020B0604020202020204" pitchFamily="34" charset="0"/>
              </a:endParaRPr>
            </a:p>
          </p:txBody>
        </p:sp>
        <p:sp>
          <p:nvSpPr>
            <p:cNvPr id="87" name="TextBox 86"/>
            <p:cNvSpPr txBox="1"/>
            <p:nvPr/>
          </p:nvSpPr>
          <p:spPr>
            <a:xfrm>
              <a:off x="2452265" y="1155529"/>
              <a:ext cx="5731949" cy="923330"/>
            </a:xfrm>
            <a:prstGeom prst="rect">
              <a:avLst/>
            </a:prstGeom>
            <a:noFill/>
          </p:spPr>
          <p:txBody>
            <a:bodyPr wrap="square">
              <a:spAutoFit/>
            </a:bodyPr>
            <a:lstStyle/>
            <a:p>
              <a:pPr marL="0" marR="0" algn="ctr">
                <a:spcBef>
                  <a:spcPts val="0"/>
                </a:spcBef>
                <a:spcAft>
                  <a:spcPts val="0"/>
                </a:spcAft>
              </a:pPr>
              <a:r>
                <a:rPr lang="en-US" sz="5400" b="1">
                  <a:solidFill>
                    <a:srgbClr val="C00000"/>
                  </a:solidFill>
                  <a:latin typeface="Arial" panose="020B0604020202020204" pitchFamily="34" charset="0"/>
                  <a:ea typeface="Calibri" panose="020F0502020204030204" pitchFamily="34" charset="0"/>
                  <a:cs typeface="Arial" panose="020B0604020202020204" pitchFamily="34" charset="0"/>
                </a:rPr>
                <a:t>KẾT LUẬN 2</a:t>
              </a:r>
              <a:endParaRPr lang="en-US" sz="5400" b="1"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pic>
        <p:nvPicPr>
          <p:cNvPr id="88" name="Picture 2"/>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21170" y="8675992"/>
            <a:ext cx="2111503" cy="1604742"/>
          </a:xfrm>
          <a:prstGeom prst="rect">
            <a:avLst/>
          </a:prstGeom>
        </p:spPr>
      </p:pic>
      <p:sp>
        <p:nvSpPr>
          <p:cNvPr id="90" name="Freeform 40"/>
          <p:cNvSpPr/>
          <p:nvPr/>
        </p:nvSpPr>
        <p:spPr>
          <a:xfrm flipH="1">
            <a:off x="820352" y="554906"/>
            <a:ext cx="878704" cy="1346205"/>
          </a:xfrm>
          <a:custGeom>
            <a:avLst/>
            <a:gdLst/>
            <a:ahLst/>
            <a:cxnLst/>
            <a:rect l="l" t="t" r="r" b="b"/>
            <a:pathLst>
              <a:path w="878704" h="1346205">
                <a:moveTo>
                  <a:pt x="878704" y="0"/>
                </a:moveTo>
                <a:lnTo>
                  <a:pt x="0" y="0"/>
                </a:lnTo>
                <a:lnTo>
                  <a:pt x="0" y="1346204"/>
                </a:lnTo>
                <a:lnTo>
                  <a:pt x="878704" y="1346204"/>
                </a:lnTo>
                <a:lnTo>
                  <a:pt x="878704"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latin typeface="Arial" panose="020B0604020202020204" pitchFamily="34" charset="0"/>
              <a:cs typeface="Arial" panose="020B0604020202020204" pitchFamily="34" charset="0"/>
            </a:endParaRPr>
          </a:p>
        </p:txBody>
      </p:sp>
      <p:pic>
        <p:nvPicPr>
          <p:cNvPr id="81" name="Picture 5"/>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543035" y="8785485"/>
            <a:ext cx="5744965" cy="1565503"/>
          </a:xfrm>
          <a:prstGeom prst="rect">
            <a:avLst/>
          </a:prstGeom>
        </p:spPr>
      </p:pic>
      <p:pic>
        <p:nvPicPr>
          <p:cNvPr id="91" name="Picture 90" descr="A white and red megaphone with a yellow center&#10;&#10;Description automatically generated"/>
          <p:cNvPicPr>
            <a:picLocks noChangeAspect="1"/>
          </p:cNvPicPr>
          <p:nvPr/>
        </p:nvPicPr>
        <p:blipFill rotWithShape="1">
          <a:blip r:embed="rId8">
            <a:extLst>
              <a:ext uri="{28A0092B-C50C-407E-A947-70E740481C1C}">
                <a14:useLocalDpi xmlns:a14="http://schemas.microsoft.com/office/drawing/2010/main" val="0"/>
              </a:ext>
            </a:extLst>
          </a:blip>
          <a:srcRect l="12966" t="15569" r="10823" b="19094"/>
          <a:stretch>
            <a:fillRect/>
          </a:stretch>
        </p:blipFill>
        <p:spPr>
          <a:xfrm rot="273117">
            <a:off x="14960881" y="-78538"/>
            <a:ext cx="2673284" cy="2291869"/>
          </a:xfrm>
          <a:prstGeom prst="rect">
            <a:avLst/>
          </a:prstGeom>
        </p:spPr>
      </p:pic>
    </p:spTree>
  </p:cSld>
  <p:clrMapOvr>
    <a:masterClrMapping/>
  </p:clrMapOvr>
  <p:transition spd="med">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fade">
                                      <p:cBhvr>
                                        <p:cTn id="7" dur="500"/>
                                        <p:tgtEl>
                                          <p:spTgt spid="85"/>
                                        </p:tgtEl>
                                      </p:cBhvr>
                                    </p:animEffect>
                                  </p:childTnLst>
                                </p:cTn>
                              </p:par>
                              <p:par>
                                <p:cTn id="8" presetID="10" presetClass="entr" presetSubtype="0" fill="hold" nodeType="withEffect">
                                  <p:stCondLst>
                                    <p:cond delay="0"/>
                                  </p:stCondLst>
                                  <p:childTnLst>
                                    <p:set>
                                      <p:cBhvr>
                                        <p:cTn id="9" dur="1" fill="hold">
                                          <p:stCondLst>
                                            <p:cond delay="0"/>
                                          </p:stCondLst>
                                        </p:cTn>
                                        <p:tgtEl>
                                          <p:spTgt spid="83"/>
                                        </p:tgtEl>
                                        <p:attrNameLst>
                                          <p:attrName>style.visibility</p:attrName>
                                        </p:attrNameLst>
                                      </p:cBhvr>
                                      <p:to>
                                        <p:strVal val="visible"/>
                                      </p:to>
                                    </p:set>
                                    <p:animEffect transition="in" filter="fade">
                                      <p:cBhvr>
                                        <p:cTn id="10" dur="500"/>
                                        <p:tgtEl>
                                          <p:spTgt spid="8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2" fill="hold" grpId="0" nodeType="clickEffect">
                                  <p:stCondLst>
                                    <p:cond delay="0"/>
                                  </p:stCondLst>
                                  <p:childTnLst>
                                    <p:set>
                                      <p:cBhvr>
                                        <p:cTn id="14" dur="1" fill="hold">
                                          <p:stCondLst>
                                            <p:cond delay="0"/>
                                          </p:stCondLst>
                                        </p:cTn>
                                        <p:tgtEl>
                                          <p:spTgt spid="84">
                                            <p:txEl>
                                              <p:pRg st="0" end="0"/>
                                            </p:txEl>
                                          </p:spTgt>
                                        </p:tgtEl>
                                        <p:attrNameLst>
                                          <p:attrName>style.visibility</p:attrName>
                                        </p:attrNameLst>
                                      </p:cBhvr>
                                      <p:to>
                                        <p:strVal val="visible"/>
                                      </p:to>
                                    </p:set>
                                    <p:animEffect transition="in" filter="wipe(right)">
                                      <p:cBhvr>
                                        <p:cTn id="15" dur="500"/>
                                        <p:tgtEl>
                                          <p:spTgt spid="84">
                                            <p:txEl>
                                              <p:pRg st="0" end="0"/>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grpId="0" nodeType="clickEffect">
                                  <p:stCondLst>
                                    <p:cond delay="0"/>
                                  </p:stCondLst>
                                  <p:childTnLst>
                                    <p:set>
                                      <p:cBhvr>
                                        <p:cTn id="19" dur="1" fill="hold">
                                          <p:stCondLst>
                                            <p:cond delay="0"/>
                                          </p:stCondLst>
                                        </p:cTn>
                                        <p:tgtEl>
                                          <p:spTgt spid="84">
                                            <p:txEl>
                                              <p:pRg st="1" end="1"/>
                                            </p:txEl>
                                          </p:spTgt>
                                        </p:tgtEl>
                                        <p:attrNameLst>
                                          <p:attrName>style.visibility</p:attrName>
                                        </p:attrNameLst>
                                      </p:cBhvr>
                                      <p:to>
                                        <p:strVal val="visible"/>
                                      </p:to>
                                    </p:set>
                                    <p:animEffect transition="in" filter="wipe(right)">
                                      <p:cBhvr>
                                        <p:cTn id="20" dur="500"/>
                                        <p:tgtEl>
                                          <p:spTgt spid="84">
                                            <p:txEl>
                                              <p:pRg st="1" end="1"/>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2" fill="hold" grpId="0" nodeType="clickEffect">
                                  <p:stCondLst>
                                    <p:cond delay="0"/>
                                  </p:stCondLst>
                                  <p:childTnLst>
                                    <p:set>
                                      <p:cBhvr>
                                        <p:cTn id="24" dur="1" fill="hold">
                                          <p:stCondLst>
                                            <p:cond delay="0"/>
                                          </p:stCondLst>
                                        </p:cTn>
                                        <p:tgtEl>
                                          <p:spTgt spid="84">
                                            <p:txEl>
                                              <p:pRg st="2" end="2"/>
                                            </p:txEl>
                                          </p:spTgt>
                                        </p:tgtEl>
                                        <p:attrNameLst>
                                          <p:attrName>style.visibility</p:attrName>
                                        </p:attrNameLst>
                                      </p:cBhvr>
                                      <p:to>
                                        <p:strVal val="visible"/>
                                      </p:to>
                                    </p:set>
                                    <p:animEffect transition="in" filter="wipe(right)">
                                      <p:cBhvr>
                                        <p:cTn id="25" dur="500"/>
                                        <p:tgtEl>
                                          <p:spTgt spid="84">
                                            <p:txEl>
                                              <p:pRg st="2" end="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2" fill="hold" grpId="0" nodeType="clickEffect">
                                  <p:stCondLst>
                                    <p:cond delay="0"/>
                                  </p:stCondLst>
                                  <p:childTnLst>
                                    <p:set>
                                      <p:cBhvr>
                                        <p:cTn id="29" dur="1" fill="hold">
                                          <p:stCondLst>
                                            <p:cond delay="0"/>
                                          </p:stCondLst>
                                        </p:cTn>
                                        <p:tgtEl>
                                          <p:spTgt spid="84">
                                            <p:txEl>
                                              <p:pRg st="3" end="3"/>
                                            </p:txEl>
                                          </p:spTgt>
                                        </p:tgtEl>
                                        <p:attrNameLst>
                                          <p:attrName>style.visibility</p:attrName>
                                        </p:attrNameLst>
                                      </p:cBhvr>
                                      <p:to>
                                        <p:strVal val="visible"/>
                                      </p:to>
                                    </p:set>
                                    <p:animEffect transition="in" filter="wipe(right)">
                                      <p:cBhvr>
                                        <p:cTn id="30" dur="500"/>
                                        <p:tgtEl>
                                          <p:spTgt spid="8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2" fill="hold" grpId="0" nodeType="clickEffect">
                                  <p:stCondLst>
                                    <p:cond delay="0"/>
                                  </p:stCondLst>
                                  <p:childTnLst>
                                    <p:set>
                                      <p:cBhvr>
                                        <p:cTn id="34" dur="1" fill="hold">
                                          <p:stCondLst>
                                            <p:cond delay="0"/>
                                          </p:stCondLst>
                                        </p:cTn>
                                        <p:tgtEl>
                                          <p:spTgt spid="84">
                                            <p:txEl>
                                              <p:pRg st="4" end="4"/>
                                            </p:txEl>
                                          </p:spTgt>
                                        </p:tgtEl>
                                        <p:attrNameLst>
                                          <p:attrName>style.visibility</p:attrName>
                                        </p:attrNameLst>
                                      </p:cBhvr>
                                      <p:to>
                                        <p:strVal val="visible"/>
                                      </p:to>
                                    </p:set>
                                    <p:animEffect transition="in" filter="wipe(right)">
                                      <p:cBhvr>
                                        <p:cTn id="35" dur="500"/>
                                        <p:tgtEl>
                                          <p:spTgt spid="84">
                                            <p:txEl>
                                              <p:pRg st="4" end="4"/>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2" fill="hold" grpId="0" nodeType="clickEffect">
                                  <p:stCondLst>
                                    <p:cond delay="0"/>
                                  </p:stCondLst>
                                  <p:childTnLst>
                                    <p:set>
                                      <p:cBhvr>
                                        <p:cTn id="39" dur="1" fill="hold">
                                          <p:stCondLst>
                                            <p:cond delay="0"/>
                                          </p:stCondLst>
                                        </p:cTn>
                                        <p:tgtEl>
                                          <p:spTgt spid="84">
                                            <p:txEl>
                                              <p:pRg st="5" end="5"/>
                                            </p:txEl>
                                          </p:spTgt>
                                        </p:tgtEl>
                                        <p:attrNameLst>
                                          <p:attrName>style.visibility</p:attrName>
                                        </p:attrNameLst>
                                      </p:cBhvr>
                                      <p:to>
                                        <p:strVal val="visible"/>
                                      </p:to>
                                    </p:set>
                                    <p:animEffect transition="in" filter="wipe(right)">
                                      <p:cBhvr>
                                        <p:cTn id="40" dur="500"/>
                                        <p:tgtEl>
                                          <p:spTgt spid="84">
                                            <p:txEl>
                                              <p:pRg st="5" end="5"/>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2" fill="hold" grpId="0" nodeType="clickEffect">
                                  <p:stCondLst>
                                    <p:cond delay="0"/>
                                  </p:stCondLst>
                                  <p:childTnLst>
                                    <p:set>
                                      <p:cBhvr>
                                        <p:cTn id="44" dur="1" fill="hold">
                                          <p:stCondLst>
                                            <p:cond delay="0"/>
                                          </p:stCondLst>
                                        </p:cTn>
                                        <p:tgtEl>
                                          <p:spTgt spid="84">
                                            <p:txEl>
                                              <p:pRg st="6" end="6"/>
                                            </p:txEl>
                                          </p:spTgt>
                                        </p:tgtEl>
                                        <p:attrNameLst>
                                          <p:attrName>style.visibility</p:attrName>
                                        </p:attrNameLst>
                                      </p:cBhvr>
                                      <p:to>
                                        <p:strVal val="visible"/>
                                      </p:to>
                                    </p:set>
                                    <p:animEffect transition="in" filter="wipe(right)">
                                      <p:cBhvr>
                                        <p:cTn id="45" dur="500"/>
                                        <p:tgtEl>
                                          <p:spTgt spid="8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295400" y="-495300"/>
            <a:ext cx="3810000" cy="1288472"/>
          </a:xfrm>
          <a:prstGeom prst="rect">
            <a:avLst/>
          </a:prstGeom>
        </p:spPr>
      </p:pic>
      <p:pic>
        <p:nvPicPr>
          <p:cNvPr id="28" name="Picture 1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rot="-1396407">
            <a:off x="-17672" y="9213680"/>
            <a:ext cx="716379" cy="829491"/>
          </a:xfrm>
          <a:prstGeom prst="rect">
            <a:avLst/>
          </a:prstGeom>
        </p:spPr>
      </p:pic>
      <p:pic>
        <p:nvPicPr>
          <p:cNvPr id="7" name="Picture 7"/>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16427378" y="-292538"/>
            <a:ext cx="1745724" cy="2679944"/>
          </a:xfrm>
          <a:prstGeom prst="rect">
            <a:avLst/>
          </a:prstGeom>
        </p:spPr>
      </p:pic>
      <p:sp>
        <p:nvSpPr>
          <p:cNvPr id="4" name="Freeform 3"/>
          <p:cNvSpPr/>
          <p:nvPr/>
        </p:nvSpPr>
        <p:spPr>
          <a:xfrm>
            <a:off x="1295400" y="1706440"/>
            <a:ext cx="12268200" cy="8009060"/>
          </a:xfrm>
          <a:custGeom>
            <a:avLst/>
            <a:gdLst/>
            <a:ahLst/>
            <a:cxnLst/>
            <a:rect l="l" t="t" r="r" b="b"/>
            <a:pathLst>
              <a:path w="3233469" h="2130752">
                <a:moveTo>
                  <a:pt x="32161" y="0"/>
                </a:moveTo>
                <a:lnTo>
                  <a:pt x="3201308" y="0"/>
                </a:lnTo>
                <a:cubicBezTo>
                  <a:pt x="3209838" y="0"/>
                  <a:pt x="3218018" y="3388"/>
                  <a:pt x="3224049" y="9420"/>
                </a:cubicBezTo>
                <a:cubicBezTo>
                  <a:pt x="3230081" y="15451"/>
                  <a:pt x="3233469" y="23631"/>
                  <a:pt x="3233469" y="32161"/>
                </a:cubicBezTo>
                <a:lnTo>
                  <a:pt x="3233469" y="2098591"/>
                </a:lnTo>
                <a:cubicBezTo>
                  <a:pt x="3233469" y="2107120"/>
                  <a:pt x="3230081" y="2115301"/>
                  <a:pt x="3224049" y="2121332"/>
                </a:cubicBezTo>
                <a:cubicBezTo>
                  <a:pt x="3218018" y="2127363"/>
                  <a:pt x="3209838" y="2130752"/>
                  <a:pt x="3201308" y="2130752"/>
                </a:cubicBezTo>
                <a:lnTo>
                  <a:pt x="32161" y="2130752"/>
                </a:lnTo>
                <a:cubicBezTo>
                  <a:pt x="23631" y="2130752"/>
                  <a:pt x="15451" y="2127363"/>
                  <a:pt x="9420" y="2121332"/>
                </a:cubicBezTo>
                <a:cubicBezTo>
                  <a:pt x="3388" y="2115301"/>
                  <a:pt x="0" y="2107120"/>
                  <a:pt x="0" y="2098591"/>
                </a:cubicBezTo>
                <a:lnTo>
                  <a:pt x="0" y="32161"/>
                </a:lnTo>
                <a:cubicBezTo>
                  <a:pt x="0" y="23631"/>
                  <a:pt x="3388" y="15451"/>
                  <a:pt x="9420" y="9420"/>
                </a:cubicBezTo>
                <a:cubicBezTo>
                  <a:pt x="15451" y="3388"/>
                  <a:pt x="23631" y="0"/>
                  <a:pt x="32161" y="0"/>
                </a:cubicBezTo>
                <a:close/>
              </a:path>
            </a:pathLst>
          </a:custGeom>
          <a:solidFill>
            <a:schemeClr val="accent5">
              <a:lumMod val="20000"/>
              <a:lumOff val="80000"/>
            </a:schemeClr>
          </a:solidFill>
        </p:spPr>
        <p:txBody>
          <a:bodyPr/>
          <a:lstStyle/>
          <a:p>
            <a:endParaRPr lang="en-US">
              <a:latin typeface="Arial" panose="020B0604020202020204" pitchFamily="34" charset="0"/>
              <a:cs typeface="Arial" panose="020B0604020202020204" pitchFamily="34" charset="0"/>
            </a:endParaRPr>
          </a:p>
        </p:txBody>
      </p:sp>
      <p:grpSp>
        <p:nvGrpSpPr>
          <p:cNvPr id="5" name="Group 4"/>
          <p:cNvGrpSpPr/>
          <p:nvPr/>
        </p:nvGrpSpPr>
        <p:grpSpPr>
          <a:xfrm>
            <a:off x="2294844" y="957721"/>
            <a:ext cx="10269310" cy="1497438"/>
            <a:chOff x="4157711" y="578016"/>
            <a:chExt cx="10269310" cy="1497438"/>
          </a:xfrm>
        </p:grpSpPr>
        <p:pic>
          <p:nvPicPr>
            <p:cNvPr id="6" name="Picture 9"/>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4157711" y="578016"/>
              <a:ext cx="10269310" cy="1497438"/>
            </a:xfrm>
            <a:prstGeom prst="rect">
              <a:avLst/>
            </a:prstGeom>
          </p:spPr>
        </p:pic>
        <p:sp>
          <p:nvSpPr>
            <p:cNvPr id="10" name="TextBox 9"/>
            <p:cNvSpPr txBox="1"/>
            <p:nvPr/>
          </p:nvSpPr>
          <p:spPr>
            <a:xfrm>
              <a:off x="4339366" y="818903"/>
              <a:ext cx="9742645" cy="1015663"/>
            </a:xfrm>
            <a:prstGeom prst="rect">
              <a:avLst/>
            </a:prstGeom>
            <a:noFill/>
          </p:spPr>
          <p:txBody>
            <a:bodyPr wrap="square" rtlCol="0">
              <a:spAutoFit/>
            </a:bodyPr>
            <a:lstStyle/>
            <a:p>
              <a:pPr algn="ctr"/>
              <a:r>
                <a:rPr lang="en-US" sz="6000" b="1" dirty="0">
                  <a:solidFill>
                    <a:schemeClr val="bg1"/>
                  </a:solidFill>
                  <a:latin typeface="Arial" panose="020B0604020202020204" pitchFamily="34" charset="0"/>
                  <a:cs typeface="Arial" panose="020B0604020202020204" pitchFamily="34" charset="0"/>
                </a:rPr>
                <a:t>HƯỚNG DẪN VỀ NHÀ</a:t>
              </a:r>
              <a:endParaRPr lang="en-US" sz="6000" b="1" dirty="0">
                <a:solidFill>
                  <a:schemeClr val="bg1"/>
                </a:solidFill>
                <a:latin typeface="Arial" panose="020B0604020202020204" pitchFamily="34" charset="0"/>
                <a:cs typeface="Arial" panose="020B0604020202020204" pitchFamily="34" charset="0"/>
              </a:endParaRPr>
            </a:p>
          </p:txBody>
        </p:sp>
      </p:grpSp>
      <p:sp>
        <p:nvSpPr>
          <p:cNvPr id="12" name="TextBox 11"/>
          <p:cNvSpPr txBox="1"/>
          <p:nvPr/>
        </p:nvSpPr>
        <p:spPr>
          <a:xfrm>
            <a:off x="1873807" y="2492592"/>
            <a:ext cx="10948027" cy="7001276"/>
          </a:xfrm>
          <a:prstGeom prst="rect">
            <a:avLst/>
          </a:prstGeom>
          <a:noFill/>
        </p:spPr>
        <p:txBody>
          <a:bodyPr wrap="square">
            <a:spAutoFit/>
          </a:bodyPr>
          <a:lstStyle/>
          <a:p>
            <a:pPr marL="571500" marR="0" indent="-571500" algn="just">
              <a:lnSpc>
                <a:spcPct val="150000"/>
              </a:lnSpc>
              <a:spcBef>
                <a:spcPts val="0"/>
              </a:spcBef>
              <a:spcAft>
                <a:spcPts val="0"/>
              </a:spcAft>
              <a:buFont typeface="Courier New" panose="02070309020205020404" pitchFamily="49" charset="0"/>
              <a:buChar char="o"/>
            </a:pPr>
            <a:r>
              <a:rPr lang="vi-VN" sz="3800">
                <a:solidFill>
                  <a:srgbClr val="000000"/>
                </a:solidFill>
                <a:ea typeface="Calibri" panose="020F0502020204030204" pitchFamily="34" charset="0"/>
                <a:cs typeface="Arial" panose="020B0604020202020204" pitchFamily="34" charset="0"/>
              </a:rPr>
              <a:t>Ôn tập lại kiến thức đã học: </a:t>
            </a:r>
            <a:endParaRPr lang="vi-VN" sz="3800">
              <a:solidFill>
                <a:srgbClr val="000000"/>
              </a:solidFill>
              <a:ea typeface="Calibri" panose="020F0502020204030204" pitchFamily="34" charset="0"/>
              <a:cs typeface="Arial" panose="020B0604020202020204" pitchFamily="34" charset="0"/>
            </a:endParaRPr>
          </a:p>
          <a:p>
            <a:pPr marL="1028700" lvl="1" indent="-571500" algn="just">
              <a:lnSpc>
                <a:spcPct val="150000"/>
              </a:lnSpc>
              <a:buFont typeface="Wingdings" panose="05000000000000000000" pitchFamily="2" charset="2"/>
              <a:buChar char="§"/>
            </a:pPr>
            <a:r>
              <a:rPr lang="vi-VN" sz="3600" i="1">
                <a:solidFill>
                  <a:srgbClr val="000000"/>
                </a:solidFill>
                <a:ea typeface="Calibri" panose="020F0502020204030204" pitchFamily="34" charset="0"/>
                <a:cs typeface="Arial" panose="020B0604020202020204" pitchFamily="34" charset="0"/>
              </a:rPr>
              <a:t>Nêu được cách tranh biện, thương thuyết.</a:t>
            </a:r>
            <a:endParaRPr lang="vi-VN" sz="3600" i="1">
              <a:solidFill>
                <a:srgbClr val="000000"/>
              </a:solidFill>
              <a:ea typeface="Calibri" panose="020F0502020204030204" pitchFamily="34" charset="0"/>
              <a:cs typeface="Arial" panose="020B0604020202020204" pitchFamily="34" charset="0"/>
            </a:endParaRPr>
          </a:p>
          <a:p>
            <a:pPr marL="1028700" lvl="1" indent="-571500" algn="just">
              <a:lnSpc>
                <a:spcPct val="150000"/>
              </a:lnSpc>
              <a:buFont typeface="Wingdings" panose="05000000000000000000" pitchFamily="2" charset="2"/>
              <a:buChar char="§"/>
            </a:pPr>
            <a:r>
              <a:rPr lang="vi-VN" sz="3600" i="1">
                <a:solidFill>
                  <a:srgbClr val="000000"/>
                </a:solidFill>
                <a:ea typeface="Calibri" panose="020F0502020204030204" pitchFamily="34" charset="0"/>
                <a:cs typeface="Arial" panose="020B0604020202020204" pitchFamily="34" charset="0"/>
              </a:rPr>
              <a:t>Nhận diện được khả năng tranh biện, thương thuyết của bản thân để bảo vệ quan điểm của mình trong một số tình huống.</a:t>
            </a:r>
            <a:endParaRPr lang="vi-VN" sz="3600" i="1">
              <a:solidFill>
                <a:srgbClr val="000000"/>
              </a:solidFill>
              <a:ea typeface="Calibri" panose="020F0502020204030204" pitchFamily="34" charset="0"/>
              <a:cs typeface="Arial" panose="020B0604020202020204" pitchFamily="34" charset="0"/>
            </a:endParaRPr>
          </a:p>
          <a:p>
            <a:pPr marL="571500" marR="0" indent="-571500" algn="just">
              <a:lnSpc>
                <a:spcPct val="150000"/>
              </a:lnSpc>
              <a:spcBef>
                <a:spcPts val="0"/>
              </a:spcBef>
              <a:spcAft>
                <a:spcPts val="0"/>
              </a:spcAft>
              <a:buFont typeface="Courier New" panose="02070309020205020404" pitchFamily="49" charset="0"/>
              <a:buChar char="o"/>
            </a:pPr>
            <a:r>
              <a:rPr lang="vi-VN" sz="3800">
                <a:solidFill>
                  <a:srgbClr val="000000"/>
                </a:solidFill>
                <a:ea typeface="Calibri" panose="020F0502020204030204" pitchFamily="34" charset="0"/>
                <a:cs typeface="Arial" panose="020B0604020202020204" pitchFamily="34" charset="0"/>
              </a:rPr>
              <a:t>Chuẩn bị cho tiết </a:t>
            </a:r>
            <a:r>
              <a:rPr lang="vi-VN" sz="3800" b="1" i="1">
                <a:solidFill>
                  <a:srgbClr val="000000"/>
                </a:solidFill>
                <a:ea typeface="Calibri" panose="020F0502020204030204" pitchFamily="34" charset="0"/>
                <a:cs typeface="Arial" panose="020B0604020202020204" pitchFamily="34" charset="0"/>
              </a:rPr>
              <a:t>Sinh hoạt lớp: Chia sẻ kết quả tự đánh giá khả năng tranh biện, thương thuyết của bản thân.</a:t>
            </a:r>
            <a:endParaRPr lang="vi-VN" sz="3800" b="1" i="1">
              <a:solidFill>
                <a:srgbClr val="000000"/>
              </a:solidFill>
              <a:ea typeface="Calibri" panose="020F0502020204030204" pitchFamily="34" charset="0"/>
              <a:cs typeface="Arial" panose="020B0604020202020204" pitchFamily="34" charset="0"/>
            </a:endParaRPr>
          </a:p>
        </p:txBody>
      </p:sp>
      <p:pic>
        <p:nvPicPr>
          <p:cNvPr id="16" name="Picture 10"/>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2466927" y="6201361"/>
            <a:ext cx="5111553" cy="411480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barn(outVertical)">
                                      <p:cBhvr>
                                        <p:cTn id="7" dur="500"/>
                                        <p:tgtEl>
                                          <p:spTgt spid="12">
                                            <p:txEl>
                                              <p:pRg st="0" end="0"/>
                                            </p:txEl>
                                          </p:spTgt>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12">
                                            <p:txEl>
                                              <p:pRg st="1" end="1"/>
                                            </p:txEl>
                                          </p:spTgt>
                                        </p:tgtEl>
                                        <p:attrNameLst>
                                          <p:attrName>style.visibility</p:attrName>
                                        </p:attrNameLst>
                                      </p:cBhvr>
                                      <p:to>
                                        <p:strVal val="visible"/>
                                      </p:to>
                                    </p:set>
                                    <p:animEffect transition="in" filter="barn(outVertical)">
                                      <p:cBhvr>
                                        <p:cTn id="11" dur="500"/>
                                        <p:tgtEl>
                                          <p:spTgt spid="12">
                                            <p:txEl>
                                              <p:pRg st="1" end="1"/>
                                            </p:txEl>
                                          </p:spTgt>
                                        </p:tgtEl>
                                      </p:cBhvr>
                                    </p:animEffect>
                                  </p:childTnLst>
                                </p:cTn>
                              </p:par>
                            </p:childTnLst>
                          </p:cTn>
                        </p:par>
                        <p:par>
                          <p:cTn id="12" fill="hold">
                            <p:stCondLst>
                              <p:cond delay="1000"/>
                            </p:stCondLst>
                            <p:childTnLst>
                              <p:par>
                                <p:cTn id="13" presetID="16" presetClass="entr" presetSubtype="37" fill="hold" grpId="0" nodeType="after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barn(outVertical)">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37" fill="hold" grpId="0"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barn(outVertical)">
                                      <p:cBhvr>
                                        <p:cTn id="20"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1">
            <a:extLst>
              <a:ext uri="{28A0092B-C50C-407E-A947-70E740481C1C}">
                <a14:useLocalDpi xmlns:a14="http://schemas.microsoft.com/office/drawing/2010/main" val="0"/>
              </a:ext>
            </a:extLst>
          </a:blip>
          <a:srcRect/>
          <a:stretch>
            <a:fillRect/>
          </a:stretch>
        </p:blipFill>
        <p:spPr>
          <a:xfrm>
            <a:off x="15096233" y="-206777"/>
            <a:ext cx="2163067" cy="3752955"/>
          </a:xfrm>
          <a:prstGeom prst="rect">
            <a:avLst/>
          </a:prstGeom>
        </p:spPr>
      </p:pic>
      <p:pic>
        <p:nvPicPr>
          <p:cNvPr id="10" name="Picture 10"/>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a:xfrm>
            <a:off x="-993729" y="7391295"/>
            <a:ext cx="4044858" cy="2419560"/>
          </a:xfrm>
          <a:prstGeom prst="rect">
            <a:avLst/>
          </a:prstGeom>
        </p:spPr>
      </p:pic>
      <p:sp>
        <p:nvSpPr>
          <p:cNvPr id="11" name="TextBox 12"/>
          <p:cNvSpPr txBox="1"/>
          <p:nvPr/>
        </p:nvSpPr>
        <p:spPr>
          <a:xfrm>
            <a:off x="1257300" y="3546178"/>
            <a:ext cx="15773399" cy="3378554"/>
          </a:xfrm>
          <a:prstGeom prst="rect">
            <a:avLst/>
          </a:prstGeom>
        </p:spPr>
        <p:txBody>
          <a:bodyPr wrap="square" lIns="0" tIns="0" rIns="0" bIns="0" rtlCol="0" anchor="t">
            <a:spAutoFit/>
          </a:bodyPr>
          <a:lstStyle/>
          <a:p>
            <a:pPr algn="ctr">
              <a:lnSpc>
                <a:spcPct val="150000"/>
              </a:lnSpc>
            </a:pPr>
            <a:r>
              <a:rPr lang="en-US" sz="7600" b="1">
                <a:latin typeface="Arial" panose="020B0604020202020204" pitchFamily="34" charset="0"/>
                <a:cs typeface="Arial" panose="020B0604020202020204" pitchFamily="34" charset="0"/>
              </a:rPr>
              <a:t>CẢM ƠN CÁC EM ĐÃ CHÚ Ý LẮNG NGHE TIẾT HỌC HÔM NAY!</a:t>
            </a:r>
            <a:endParaRPr lang="en-US" sz="7600" b="1"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animEffect transition="in" filter="fade">
                                      <p:cBhvr>
                                        <p:cTn id="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rot="9369670">
            <a:off x="16992875" y="7831737"/>
            <a:ext cx="1297396" cy="2251003"/>
          </a:xfrm>
          <a:prstGeom prst="rect">
            <a:avLst/>
          </a:prstGeom>
        </p:spPr>
      </p:pic>
      <p:sp>
        <p:nvSpPr>
          <p:cNvPr id="12" name="AutoShape 24"/>
          <p:cNvSpPr/>
          <p:nvPr/>
        </p:nvSpPr>
        <p:spPr>
          <a:xfrm>
            <a:off x="-1981200" y="571500"/>
            <a:ext cx="22250400" cy="2201326"/>
          </a:xfrm>
          <a:prstGeom prst="rect">
            <a:avLst/>
          </a:prstGeom>
          <a:solidFill>
            <a:schemeClr val="bg1"/>
          </a:solidFill>
        </p:spPr>
        <p:txBody>
          <a:bodyPr/>
          <a:lstStyle/>
          <a:p>
            <a:endParaRPr lang="en-US"/>
          </a:p>
        </p:txBody>
      </p:sp>
      <p:sp>
        <p:nvSpPr>
          <p:cNvPr id="13" name="TextBox 12"/>
          <p:cNvSpPr txBox="1"/>
          <p:nvPr/>
        </p:nvSpPr>
        <p:spPr>
          <a:xfrm>
            <a:off x="2720748" y="662992"/>
            <a:ext cx="13182461" cy="1911549"/>
          </a:xfrm>
          <a:prstGeom prst="rect">
            <a:avLst/>
          </a:prstGeom>
          <a:noFill/>
        </p:spPr>
        <p:txBody>
          <a:bodyPr wrap="square">
            <a:spAutoFit/>
          </a:bodyPr>
          <a:lstStyle/>
          <a:p>
            <a:pPr algn="ctr">
              <a:lnSpc>
                <a:spcPct val="150000"/>
              </a:lnSpc>
            </a:pPr>
            <a:r>
              <a:rPr lang="en-US" sz="4200" b="1" err="1">
                <a:solidFill>
                  <a:srgbClr val="FF0000"/>
                </a:solidFill>
                <a:latin typeface="Arial" panose="020B0604020202020204" pitchFamily="34" charset="0"/>
                <a:ea typeface="Calibri" panose="020F0502020204030204" pitchFamily="34" charset="0"/>
                <a:cs typeface="Arial" panose="020B0604020202020204" pitchFamily="34" charset="0"/>
              </a:rPr>
              <a:t>Tham</a:t>
            </a:r>
            <a:r>
              <a:rPr lang="en-US" sz="4200" b="1">
                <a:solidFill>
                  <a:srgbClr val="FF0000"/>
                </a:solidFill>
                <a:latin typeface="Arial" panose="020B0604020202020204" pitchFamily="34" charset="0"/>
                <a:ea typeface="Calibri" panose="020F0502020204030204" pitchFamily="34" charset="0"/>
                <a:cs typeface="Arial" panose="020B0604020202020204" pitchFamily="34" charset="0"/>
              </a:rPr>
              <a:t> khảo</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 hình ảnh</a:t>
            </a:r>
            <a:r>
              <a:rPr lang="en-US" sz="4200" b="1">
                <a:solidFill>
                  <a:srgbClr val="FF0000"/>
                </a:solidFill>
                <a:latin typeface="Arial" panose="020B0604020202020204" pitchFamily="34" charset="0"/>
                <a:ea typeface="Calibri" panose="020F0502020204030204" pitchFamily="34" charset="0"/>
                <a:cs typeface="Arial" panose="020B0604020202020204" pitchFamily="34" charset="0"/>
              </a:rPr>
              <a:t> về một số </a:t>
            </a:r>
            <a:r>
              <a:rPr lang="vi-VN" sz="4200" b="1">
                <a:solidFill>
                  <a:srgbClr val="FF0000"/>
                </a:solidFill>
                <a:latin typeface="Arial" panose="020B0604020202020204" pitchFamily="34" charset="0"/>
                <a:ea typeface="Calibri" panose="020F0502020204030204" pitchFamily="34" charset="0"/>
                <a:cs typeface="Arial" panose="020B0604020202020204" pitchFamily="34" charset="0"/>
              </a:rPr>
              <a:t>nhà thương thuyết nổi tiếng trong lịch sử </a:t>
            </a:r>
            <a:endParaRPr lang="en-US" sz="4200" b="1"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pic>
        <p:nvPicPr>
          <p:cNvPr id="14"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509287" y="832712"/>
            <a:ext cx="1543573" cy="1443241"/>
          </a:xfrm>
          <a:prstGeom prst="rect">
            <a:avLst/>
          </a:prstGeom>
        </p:spPr>
      </p:pic>
      <p:pic>
        <p:nvPicPr>
          <p:cNvPr id="15" name="Picture 2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235140" y="832712"/>
            <a:ext cx="1543573" cy="1443241"/>
          </a:xfrm>
          <a:prstGeom prst="rect">
            <a:avLst/>
          </a:prstGeom>
        </p:spPr>
      </p:pic>
      <p:sp>
        <p:nvSpPr>
          <p:cNvPr id="16" name="TextBox 15"/>
          <p:cNvSpPr txBox="1"/>
          <p:nvPr/>
        </p:nvSpPr>
        <p:spPr>
          <a:xfrm>
            <a:off x="1028697" y="8649461"/>
            <a:ext cx="7391400" cy="615553"/>
          </a:xfrm>
          <a:prstGeom prst="rect">
            <a:avLst/>
          </a:prstGeom>
        </p:spPr>
        <p:txBody>
          <a:bodyPr wrap="square" lIns="0" tIns="0" rIns="0" bIns="0" rtlCol="0" anchor="t">
            <a:spAutoFit/>
          </a:bodyPr>
          <a:lstStyle/>
          <a:p>
            <a:pPr algn="ctr">
              <a:spcBef>
                <a:spcPct val="0"/>
              </a:spcBef>
            </a:pPr>
            <a:r>
              <a:rPr lang="en-US" sz="4000" b="1">
                <a:latin typeface="Arial" panose="020B0604020202020204" pitchFamily="34" charset="0"/>
                <a:cs typeface="Arial" panose="020B0604020202020204" pitchFamily="34" charset="0"/>
              </a:rPr>
              <a:t>Jimmy Carter</a:t>
            </a:r>
            <a:endParaRPr lang="vi-VN" sz="4000" b="1" dirty="0">
              <a:latin typeface="Arial" panose="020B0604020202020204" pitchFamily="34" charset="0"/>
              <a:cs typeface="Arial" panose="020B0604020202020204" pitchFamily="34" charset="0"/>
            </a:endParaRPr>
          </a:p>
        </p:txBody>
      </p:sp>
      <p:grpSp>
        <p:nvGrpSpPr>
          <p:cNvPr id="25" name="Group 24"/>
          <p:cNvGrpSpPr/>
          <p:nvPr/>
        </p:nvGrpSpPr>
        <p:grpSpPr>
          <a:xfrm>
            <a:off x="1681899" y="3592588"/>
            <a:ext cx="6566715" cy="4442236"/>
            <a:chOff x="1537100" y="3208393"/>
            <a:chExt cx="6566715" cy="4442236"/>
          </a:xfrm>
        </p:grpSpPr>
        <p:pic>
          <p:nvPicPr>
            <p:cNvPr id="1026" name="Picture 2" descr="Cựu Tổng thống Jimy Carter. Ảnh: AFP.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37100" y="3510746"/>
              <a:ext cx="6213708" cy="41398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24" name="Picture 2" descr="Push pi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97800" y="3208393"/>
              <a:ext cx="706015" cy="706015"/>
            </a:xfrm>
            <a:prstGeom prst="rect">
              <a:avLst/>
            </a:prstGeom>
            <a:noFill/>
            <a:extLst>
              <a:ext uri="{909E8E84-426E-40DD-AFC4-6F175D3DCCD1}">
                <a14:hiddenFill xmlns:a14="http://schemas.microsoft.com/office/drawing/2010/main">
                  <a:solidFill>
                    <a:srgbClr val="FFFFFF"/>
                  </a:solidFill>
                </a14:hiddenFill>
              </a:ext>
            </a:extLst>
          </p:spPr>
        </p:pic>
      </p:grpSp>
      <p:sp>
        <p:nvSpPr>
          <p:cNvPr id="26" name="TextBox 25"/>
          <p:cNvSpPr txBox="1"/>
          <p:nvPr/>
        </p:nvSpPr>
        <p:spPr>
          <a:xfrm>
            <a:off x="9328133" y="8644779"/>
            <a:ext cx="7391400" cy="615553"/>
          </a:xfrm>
          <a:prstGeom prst="rect">
            <a:avLst/>
          </a:prstGeom>
        </p:spPr>
        <p:txBody>
          <a:bodyPr wrap="square" lIns="0" tIns="0" rIns="0" bIns="0" rtlCol="0" anchor="t">
            <a:spAutoFit/>
          </a:bodyPr>
          <a:lstStyle/>
          <a:p>
            <a:pPr algn="ctr">
              <a:spcBef>
                <a:spcPct val="0"/>
              </a:spcBef>
            </a:pPr>
            <a:r>
              <a:rPr lang="en-US" sz="4000" b="1">
                <a:latin typeface="Arial" panose="020B0604020202020204" pitchFamily="34" charset="0"/>
                <a:cs typeface="Arial" panose="020B0604020202020204" pitchFamily="34" charset="0"/>
              </a:rPr>
              <a:t>Bill Clinton</a:t>
            </a:r>
            <a:endParaRPr lang="vi-VN" sz="4000" b="1" dirty="0">
              <a:latin typeface="Arial" panose="020B0604020202020204" pitchFamily="34" charset="0"/>
              <a:cs typeface="Arial" panose="020B0604020202020204" pitchFamily="34" charset="0"/>
            </a:endParaRPr>
          </a:p>
        </p:txBody>
      </p:sp>
      <p:grpSp>
        <p:nvGrpSpPr>
          <p:cNvPr id="28" name="Group 27"/>
          <p:cNvGrpSpPr/>
          <p:nvPr/>
        </p:nvGrpSpPr>
        <p:grpSpPr>
          <a:xfrm>
            <a:off x="10072045" y="3553744"/>
            <a:ext cx="6256584" cy="4481080"/>
            <a:chOff x="10072045" y="3553744"/>
            <a:chExt cx="6256584" cy="4481080"/>
          </a:xfrm>
        </p:grpSpPr>
        <p:pic>
          <p:nvPicPr>
            <p:cNvPr id="1028" name="Picture 4" descr="Cựu Tổng thống Bill Cliton. Ảnh: Reuters."/>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072045" y="3894941"/>
              <a:ext cx="5903577" cy="4139883"/>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a:extLst>
              <a:ext uri="{909E8E84-426E-40DD-AFC4-6F175D3DCCD1}">
                <a14:hiddenFill xmlns:a14="http://schemas.microsoft.com/office/drawing/2010/main">
                  <a:solidFill>
                    <a:srgbClr val="FFFFFF"/>
                  </a:solidFill>
                </a14:hiddenFill>
              </a:ext>
            </a:extLst>
          </p:spPr>
        </p:pic>
        <p:pic>
          <p:nvPicPr>
            <p:cNvPr id="27" name="Picture 2" descr="Push pin "/>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622614" y="3553744"/>
              <a:ext cx="706015" cy="706015"/>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additive="base">
                                        <p:cTn id="12" dur="500" fill="hold"/>
                                        <p:tgtEl>
                                          <p:spTgt spid="16"/>
                                        </p:tgtEl>
                                        <p:attrNameLst>
                                          <p:attrName>ppt_x</p:attrName>
                                        </p:attrNameLst>
                                      </p:cBhvr>
                                      <p:tavLst>
                                        <p:tav tm="0">
                                          <p:val>
                                            <p:strVal val="0-#ppt_w/2"/>
                                          </p:val>
                                        </p:tav>
                                        <p:tav tm="100000">
                                          <p:val>
                                            <p:strVal val="#ppt_x"/>
                                          </p:val>
                                        </p:tav>
                                      </p:tavLst>
                                    </p:anim>
                                    <p:anim calcmode="lin" valueType="num">
                                      <p:cBhvr additive="base">
                                        <p:cTn id="13" dur="500" fill="hold"/>
                                        <p:tgtEl>
                                          <p:spTgt spid="16"/>
                                        </p:tgtEl>
                                        <p:attrNameLst>
                                          <p:attrName>ppt_y</p:attrName>
                                        </p:attrNameLst>
                                      </p:cBhvr>
                                      <p:tavLst>
                                        <p:tav tm="0">
                                          <p:val>
                                            <p:strVal val="#ppt_y"/>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0-#ppt_w/2"/>
                                          </p:val>
                                        </p:tav>
                                        <p:tav tm="100000">
                                          <p:val>
                                            <p:strVal val="#ppt_x"/>
                                          </p:val>
                                        </p:tav>
                                      </p:tavLst>
                                    </p:anim>
                                    <p:anim calcmode="lin" valueType="num">
                                      <p:cBhvr additive="base">
                                        <p:cTn id="17" dur="500" fill="hold"/>
                                        <p:tgtEl>
                                          <p:spTgt spid="25"/>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2" fill="hold" grpId="0" nodeType="clickEffect">
                                  <p:stCondLst>
                                    <p:cond delay="0"/>
                                  </p:stCondLst>
                                  <p:childTnLst>
                                    <p:set>
                                      <p:cBhvr>
                                        <p:cTn id="21" dur="1" fill="hold">
                                          <p:stCondLst>
                                            <p:cond delay="0"/>
                                          </p:stCondLst>
                                        </p:cTn>
                                        <p:tgtEl>
                                          <p:spTgt spid="26"/>
                                        </p:tgtEl>
                                        <p:attrNameLst>
                                          <p:attrName>style.visibility</p:attrName>
                                        </p:attrNameLst>
                                      </p:cBhvr>
                                      <p:to>
                                        <p:strVal val="visible"/>
                                      </p:to>
                                    </p:set>
                                    <p:anim calcmode="lin" valueType="num">
                                      <p:cBhvr additive="base">
                                        <p:cTn id="22" dur="500" fill="hold"/>
                                        <p:tgtEl>
                                          <p:spTgt spid="26"/>
                                        </p:tgtEl>
                                        <p:attrNameLst>
                                          <p:attrName>ppt_x</p:attrName>
                                        </p:attrNameLst>
                                      </p:cBhvr>
                                      <p:tavLst>
                                        <p:tav tm="0">
                                          <p:val>
                                            <p:strVal val="1+#ppt_w/2"/>
                                          </p:val>
                                        </p:tav>
                                        <p:tav tm="100000">
                                          <p:val>
                                            <p:strVal val="#ppt_x"/>
                                          </p:val>
                                        </p:tav>
                                      </p:tavLst>
                                    </p:anim>
                                    <p:anim calcmode="lin" valueType="num">
                                      <p:cBhvr additive="base">
                                        <p:cTn id="23" dur="500" fill="hold"/>
                                        <p:tgtEl>
                                          <p:spTgt spid="26"/>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8"/>
                                        </p:tgtEl>
                                        <p:attrNameLst>
                                          <p:attrName>style.visibility</p:attrName>
                                        </p:attrNameLst>
                                      </p:cBhvr>
                                      <p:to>
                                        <p:strVal val="visible"/>
                                      </p:to>
                                    </p:set>
                                    <p:anim calcmode="lin" valueType="num">
                                      <p:cBhvr additive="base">
                                        <p:cTn id="26" dur="500" fill="hold"/>
                                        <p:tgtEl>
                                          <p:spTgt spid="28"/>
                                        </p:tgtEl>
                                        <p:attrNameLst>
                                          <p:attrName>ppt_x</p:attrName>
                                        </p:attrNameLst>
                                      </p:cBhvr>
                                      <p:tavLst>
                                        <p:tav tm="0">
                                          <p:val>
                                            <p:strVal val="1+#ppt_w/2"/>
                                          </p:val>
                                        </p:tav>
                                        <p:tav tm="100000">
                                          <p:val>
                                            <p:strVal val="#ppt_x"/>
                                          </p:val>
                                        </p:tav>
                                      </p:tavLst>
                                    </p:anim>
                                    <p:anim calcmode="lin" valueType="num">
                                      <p:cBhvr additive="base">
                                        <p:cTn id="27" dur="500" fill="hold"/>
                                        <p:tgtEl>
                                          <p:spTgt spid="2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6" grpId="0"/>
      <p:bldP spid="26"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533400" y="0"/>
            <a:ext cx="2286000" cy="1367444"/>
          </a:xfrm>
          <a:prstGeom prst="rect">
            <a:avLst/>
          </a:prstGeom>
        </p:spPr>
      </p:pic>
      <p:pic>
        <p:nvPicPr>
          <p:cNvPr id="9" name="Picture 9"/>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902274" y="-423429"/>
            <a:ext cx="1627590" cy="2498591"/>
          </a:xfrm>
          <a:prstGeom prst="rect">
            <a:avLst/>
          </a:prstGeom>
        </p:spPr>
      </p:pic>
      <p:pic>
        <p:nvPicPr>
          <p:cNvPr id="13" name="Picture 10"/>
          <p:cNvPicPr>
            <a:picLocks noChangeAspect="1"/>
          </p:cNvPicPr>
          <p:nvPr/>
        </p:nvPicPr>
        <p:blipFill>
          <a:blip r:embed="rId5"/>
          <a:srcRect/>
          <a:stretch>
            <a:fillRect/>
          </a:stretch>
        </p:blipFill>
        <p:spPr>
          <a:xfrm>
            <a:off x="76772" y="9255719"/>
            <a:ext cx="942867" cy="972028"/>
          </a:xfrm>
          <a:prstGeom prst="rect">
            <a:avLst/>
          </a:prstGeom>
        </p:spPr>
      </p:pic>
      <p:sp>
        <p:nvSpPr>
          <p:cNvPr id="15" name="TextBox 14"/>
          <p:cNvSpPr txBox="1"/>
          <p:nvPr/>
        </p:nvSpPr>
        <p:spPr>
          <a:xfrm>
            <a:off x="386873" y="1316222"/>
            <a:ext cx="17209454" cy="1323439"/>
          </a:xfrm>
          <a:prstGeom prst="rect">
            <a:avLst/>
          </a:prstGeom>
          <a:noFill/>
        </p:spPr>
        <p:txBody>
          <a:bodyPr wrap="square">
            <a:spAutoFit/>
          </a:bodyPr>
          <a:lstStyle/>
          <a:p>
            <a:pPr marL="0" marR="0" algn="ctr">
              <a:spcBef>
                <a:spcPts val="0"/>
              </a:spcBef>
              <a:spcAft>
                <a:spcPts val="0"/>
              </a:spcAft>
            </a:pPr>
            <a:r>
              <a:rPr lang="vi-VN" sz="7800" b="1" kern="0" dirty="0">
                <a:effectLst/>
                <a:latin typeface="Arial" panose="020B0604020202020204" pitchFamily="34" charset="0"/>
                <a:ea typeface="Times New Roman" panose="02020603050405020304" pitchFamily="18" charset="0"/>
                <a:cs typeface="Arial" panose="020B0604020202020204" pitchFamily="34" charset="0"/>
              </a:rPr>
              <a:t>CHỦ </a:t>
            </a:r>
            <a:r>
              <a:rPr lang="vi-VN" sz="7800" b="1" kern="0">
                <a:effectLst/>
                <a:latin typeface="Arial" panose="020B0604020202020204" pitchFamily="34" charset="0"/>
                <a:ea typeface="Times New Roman" panose="02020603050405020304" pitchFamily="18" charset="0"/>
                <a:cs typeface="Arial" panose="020B0604020202020204" pitchFamily="34" charset="0"/>
              </a:rPr>
              <a:t>ĐỀ </a:t>
            </a:r>
            <a:r>
              <a:rPr lang="en-US" sz="7800" b="1" kern="0">
                <a:effectLst/>
                <a:latin typeface="Arial" panose="020B0604020202020204" pitchFamily="34" charset="0"/>
                <a:ea typeface="Times New Roman" panose="02020603050405020304" pitchFamily="18" charset="0"/>
                <a:cs typeface="Arial" panose="020B0604020202020204" pitchFamily="34" charset="0"/>
              </a:rPr>
              <a:t>2</a:t>
            </a:r>
            <a:r>
              <a:rPr lang="vi-VN" sz="7800" b="1" kern="0">
                <a:effectLst/>
                <a:latin typeface="Arial" panose="020B0604020202020204" pitchFamily="34" charset="0"/>
                <a:ea typeface="Times New Roman" panose="02020603050405020304" pitchFamily="18" charset="0"/>
                <a:cs typeface="Arial" panose="020B0604020202020204" pitchFamily="34" charset="0"/>
              </a:rPr>
              <a:t>: </a:t>
            </a:r>
            <a:r>
              <a:rPr lang="en-US" sz="7800" b="1" kern="0">
                <a:effectLst/>
                <a:latin typeface="Arial" panose="020B0604020202020204" pitchFamily="34" charset="0"/>
                <a:ea typeface="Times New Roman" panose="02020603050405020304" pitchFamily="18" charset="0"/>
                <a:cs typeface="Arial" panose="020B0604020202020204" pitchFamily="34" charset="0"/>
              </a:rPr>
              <a:t>KHÁM PHÁ BẢN THÂN</a:t>
            </a:r>
            <a:endParaRPr lang="en-US" sz="7800" b="1" kern="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6" name="TextBox 15"/>
          <p:cNvSpPr txBox="1"/>
          <p:nvPr/>
        </p:nvSpPr>
        <p:spPr>
          <a:xfrm>
            <a:off x="76772" y="3749124"/>
            <a:ext cx="17983200" cy="5998052"/>
          </a:xfrm>
          <a:prstGeom prst="rect">
            <a:avLst/>
          </a:prstGeom>
          <a:noFill/>
        </p:spPr>
        <p:txBody>
          <a:bodyPr wrap="square">
            <a:spAutoFit/>
          </a:bodyPr>
          <a:lstStyle/>
          <a:p>
            <a:pPr algn="ctr">
              <a:lnSpc>
                <a:spcPct val="150000"/>
              </a:lnSpc>
            </a:pPr>
            <a:r>
              <a:rPr lang="en-US" sz="6600" b="1">
                <a:solidFill>
                  <a:srgbClr val="FF0000"/>
                </a:solidFill>
                <a:effectLst/>
                <a:latin typeface="Arial" panose="020B0604020202020204" pitchFamily="34" charset="0"/>
                <a:ea typeface="Calibri" panose="020F0502020204030204" pitchFamily="34" charset="0"/>
                <a:cs typeface="Arial" panose="020B0604020202020204" pitchFamily="34" charset="0"/>
              </a:rPr>
              <a:t>Tuần 3 – Tiết 2: </a:t>
            </a:r>
            <a:endParaRPr lang="en-US" sz="6600" b="1">
              <a:solidFill>
                <a:srgbClr val="FF0000"/>
              </a:solidFill>
              <a:effectLst/>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en-US" sz="6600" b="1">
                <a:solidFill>
                  <a:srgbClr val="FF0000"/>
                </a:solidFill>
                <a:effectLst/>
                <a:latin typeface="Arial" panose="020B0604020202020204" pitchFamily="34" charset="0"/>
                <a:ea typeface="Calibri" panose="020F0502020204030204" pitchFamily="34" charset="0"/>
                <a:cs typeface="Arial" panose="020B0604020202020204" pitchFamily="34" charset="0"/>
              </a:rPr>
              <a:t>Hoạt động giáo dục theo chủ đề</a:t>
            </a:r>
            <a:r>
              <a:rPr lang="en-US" sz="6600" b="1">
                <a:solidFill>
                  <a:srgbClr val="FF0000"/>
                </a:solidFill>
                <a:latin typeface="Arial" panose="020B0604020202020204" pitchFamily="34" charset="0"/>
                <a:ea typeface="Calibri" panose="020F0502020204030204" pitchFamily="34" charset="0"/>
                <a:cs typeface="Arial" panose="020B0604020202020204" pitchFamily="34" charset="0"/>
              </a:rPr>
              <a:t>: </a:t>
            </a:r>
            <a:endParaRPr lang="en-US" sz="6600" b="1">
              <a:solidFill>
                <a:srgbClr val="FF0000"/>
              </a:solidFill>
              <a:latin typeface="Arial" panose="020B0604020202020204" pitchFamily="34" charset="0"/>
              <a:ea typeface="Calibri" panose="020F0502020204030204" pitchFamily="34" charset="0"/>
              <a:cs typeface="Arial" panose="020B0604020202020204" pitchFamily="34" charset="0"/>
            </a:endParaRPr>
          </a:p>
          <a:p>
            <a:pPr algn="ctr">
              <a:lnSpc>
                <a:spcPct val="150000"/>
              </a:lnSpc>
            </a:pPr>
            <a:r>
              <a:rPr lang="vi-VN" sz="6600" b="1">
                <a:solidFill>
                  <a:srgbClr val="FF0000"/>
                </a:solidFill>
                <a:ea typeface="Calibri" panose="020F0502020204030204" pitchFamily="34" charset="0"/>
                <a:cs typeface="Arial" panose="020B0604020202020204" pitchFamily="34" charset="0"/>
              </a:rPr>
              <a:t>Khả năng tranh biện, thương thuyết của tôi (Tiết 1)</a:t>
            </a:r>
            <a:endParaRPr lang="en-US" sz="6600" dirty="0">
              <a:solidFill>
                <a:srgbClr val="FF0000"/>
              </a:solidFill>
              <a:effectLst/>
              <a:latin typeface="Arial" panose="020B0604020202020204" pitchFamily="34" charset="0"/>
              <a:ea typeface="Calibri" panose="020F0502020204030204" pitchFamily="34" charset="0"/>
              <a:cs typeface="Arial" panose="020B0604020202020204" pitchFamily="34" charset="0"/>
            </a:endParaRPr>
          </a:p>
        </p:txBody>
      </p:sp>
      <p:cxnSp>
        <p:nvCxnSpPr>
          <p:cNvPr id="17" name="Straight Connector 16"/>
          <p:cNvCxnSpPr/>
          <p:nvPr/>
        </p:nvCxnSpPr>
        <p:spPr>
          <a:xfrm>
            <a:off x="1456617" y="3314700"/>
            <a:ext cx="15374765" cy="0"/>
          </a:xfrm>
          <a:prstGeom prst="line">
            <a:avLst/>
          </a:prstGeom>
          <a:ln w="38100">
            <a:solidFill>
              <a:srgbClr val="965B3A"/>
            </a:solidFill>
            <a:prstDash val="lgDashDotDot"/>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par>
                                <p:cTn id="8" presetID="14" presetClass="entr" presetSubtype="10" fill="hold" nodeType="withEffect">
                                  <p:stCondLst>
                                    <p:cond delay="0"/>
                                  </p:stCondLst>
                                  <p:childTnLst>
                                    <p:set>
                                      <p:cBhvr>
                                        <p:cTn id="9" dur="1" fill="hold">
                                          <p:stCondLst>
                                            <p:cond delay="0"/>
                                          </p:stCondLst>
                                        </p:cTn>
                                        <p:tgtEl>
                                          <p:spTgt spid="17"/>
                                        </p:tgtEl>
                                        <p:attrNameLst>
                                          <p:attrName>style.visibility</p:attrName>
                                        </p:attrNameLst>
                                      </p:cBhvr>
                                      <p:to>
                                        <p:strVal val="visible"/>
                                      </p:to>
                                    </p:set>
                                    <p:animEffect transition="in" filter="randombar(horizontal)">
                                      <p:cBhvr>
                                        <p:cTn id="10" dur="500"/>
                                        <p:tgtEl>
                                          <p:spTgt spid="17"/>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grpSp>
        <p:nvGrpSpPr>
          <p:cNvPr id="2" name="Group 2"/>
          <p:cNvGrpSpPr/>
          <p:nvPr/>
        </p:nvGrpSpPr>
        <p:grpSpPr>
          <a:xfrm>
            <a:off x="1028700" y="1028700"/>
            <a:ext cx="16230600" cy="8229600"/>
            <a:chOff x="0" y="0"/>
            <a:chExt cx="17532556" cy="8889747"/>
          </a:xfrm>
        </p:grpSpPr>
        <p:sp>
          <p:nvSpPr>
            <p:cNvPr id="3" name="Freeform 3"/>
            <p:cNvSpPr/>
            <p:nvPr/>
          </p:nvSpPr>
          <p:spPr>
            <a:xfrm>
              <a:off x="0" y="0"/>
              <a:ext cx="17532556" cy="8889747"/>
            </a:xfrm>
            <a:custGeom>
              <a:avLst/>
              <a:gdLst/>
              <a:ahLst/>
              <a:cxnLst/>
              <a:rect l="l" t="t" r="r" b="b"/>
              <a:pathLst>
                <a:path w="17532556" h="8889747">
                  <a:moveTo>
                    <a:pt x="17227756" y="0"/>
                  </a:moveTo>
                  <a:lnTo>
                    <a:pt x="304800" y="0"/>
                  </a:lnTo>
                  <a:cubicBezTo>
                    <a:pt x="135890" y="0"/>
                    <a:pt x="0" y="135890"/>
                    <a:pt x="0" y="304800"/>
                  </a:cubicBezTo>
                  <a:lnTo>
                    <a:pt x="0" y="8584947"/>
                  </a:lnTo>
                  <a:cubicBezTo>
                    <a:pt x="0" y="8753857"/>
                    <a:pt x="135890" y="8889747"/>
                    <a:pt x="304800" y="8889747"/>
                  </a:cubicBezTo>
                  <a:lnTo>
                    <a:pt x="17227756" y="8889747"/>
                  </a:lnTo>
                  <a:cubicBezTo>
                    <a:pt x="17396667" y="8889747"/>
                    <a:pt x="17532556" y="8753857"/>
                    <a:pt x="17532556" y="8584947"/>
                  </a:cubicBezTo>
                  <a:lnTo>
                    <a:pt x="17532556" y="304800"/>
                  </a:lnTo>
                  <a:cubicBezTo>
                    <a:pt x="17532556" y="135890"/>
                    <a:pt x="17396667" y="0"/>
                    <a:pt x="17227756" y="0"/>
                  </a:cubicBezTo>
                  <a:close/>
                </a:path>
              </a:pathLst>
            </a:custGeom>
            <a:solidFill>
              <a:srgbClr val="FFFFFF"/>
            </a:solidFill>
          </p:spPr>
          <p:txBody>
            <a:bodyPr/>
            <a:lstStyle/>
            <a:p>
              <a:endParaRPr lang="en-US"/>
            </a:p>
          </p:txBody>
        </p:sp>
      </p:grpSp>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52400" y="-281992"/>
            <a:ext cx="2163067" cy="3752955"/>
          </a:xfrm>
          <a:prstGeom prst="rect">
            <a:avLst/>
          </a:prstGeom>
        </p:spPr>
      </p:pic>
      <p:pic>
        <p:nvPicPr>
          <p:cNvPr id="5" name="Picture 5"/>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5520025" y="-783492"/>
            <a:ext cx="3478549" cy="2900064"/>
          </a:xfrm>
          <a:prstGeom prst="rect">
            <a:avLst/>
          </a:prstGeom>
        </p:spPr>
      </p:pic>
      <p:pic>
        <p:nvPicPr>
          <p:cNvPr id="10" name="Picture 10"/>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52400" y="7840729"/>
            <a:ext cx="2590800" cy="1549769"/>
          </a:xfrm>
          <a:prstGeom prst="rect">
            <a:avLst/>
          </a:prstGeom>
        </p:spPr>
      </p:pic>
      <p:sp>
        <p:nvSpPr>
          <p:cNvPr id="7" name="TextBox 6"/>
          <p:cNvSpPr txBox="1"/>
          <p:nvPr/>
        </p:nvSpPr>
        <p:spPr>
          <a:xfrm>
            <a:off x="1752600" y="3018751"/>
            <a:ext cx="14782800" cy="4249497"/>
          </a:xfrm>
          <a:prstGeom prst="rect">
            <a:avLst/>
          </a:prstGeom>
        </p:spPr>
        <p:txBody>
          <a:bodyPr wrap="square" lIns="0" tIns="0" rIns="0" bIns="0" rtlCol="0" anchor="t">
            <a:spAutoFit/>
          </a:bodyPr>
          <a:lstStyle/>
          <a:p>
            <a:pPr lvl="0" algn="ctr">
              <a:lnSpc>
                <a:spcPct val="150000"/>
              </a:lnSpc>
              <a:spcBef>
                <a:spcPct val="0"/>
              </a:spcBef>
            </a:pPr>
            <a:r>
              <a:rPr lang="en-US" sz="6400" b="1">
                <a:solidFill>
                  <a:srgbClr val="C00000"/>
                </a:solidFill>
                <a:latin typeface="Arial" panose="020B0604020202020204" pitchFamily="34" charset="0"/>
                <a:cs typeface="Arial" panose="020B0604020202020204" pitchFamily="34" charset="0"/>
              </a:rPr>
              <a:t>HOẠT ĐỘNG 1: </a:t>
            </a:r>
            <a:r>
              <a:rPr lang="vi-VN" sz="6400" b="1">
                <a:solidFill>
                  <a:srgbClr val="C00000"/>
                </a:solidFill>
                <a:latin typeface="Arial" panose="020B0604020202020204" pitchFamily="34" charset="0"/>
                <a:cs typeface="Arial" panose="020B0604020202020204" pitchFamily="34" charset="0"/>
              </a:rPr>
              <a:t>TÌM HIỂU VỀ CÁCH TRANH BIỆN, THƯƠNG THUYẾT ĐỂ BẢO VỆ QUAN ĐIỂM CỦA BẢN THÂN</a:t>
            </a:r>
            <a:endParaRPr lang="en-US" sz="6400" u="none" dirty="0">
              <a:solidFill>
                <a:srgbClr val="C00000"/>
              </a:solidFill>
              <a:latin typeface="Arial" panose="020B0604020202020204" pitchFamily="34" charset="0"/>
              <a:cs typeface="Arial" panose="020B0604020202020204" pitchFamily="34" charset="0"/>
            </a:endParaRPr>
          </a:p>
        </p:txBody>
      </p:sp>
      <p:pic>
        <p:nvPicPr>
          <p:cNvPr id="8" name="Picture 4"/>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1353799" y="7508036"/>
            <a:ext cx="5905499" cy="1683067"/>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992600" y="-333178"/>
            <a:ext cx="1652192" cy="2866579"/>
          </a:xfrm>
          <a:prstGeom prst="rect">
            <a:avLst/>
          </a:prstGeom>
        </p:spPr>
      </p:pic>
      <p:pic>
        <p:nvPicPr>
          <p:cNvPr id="3" name="Picture 12"/>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rot="-1396407">
            <a:off x="203032" y="8700145"/>
            <a:ext cx="1108501" cy="1283528"/>
          </a:xfrm>
          <a:prstGeom prst="rect">
            <a:avLst/>
          </a:prstGeom>
        </p:spPr>
      </p:pic>
      <p:sp>
        <p:nvSpPr>
          <p:cNvPr id="4" name="TextBox 3"/>
          <p:cNvSpPr txBox="1"/>
          <p:nvPr/>
        </p:nvSpPr>
        <p:spPr>
          <a:xfrm>
            <a:off x="1371601" y="273146"/>
            <a:ext cx="15620999" cy="2171428"/>
          </a:xfrm>
          <a:prstGeom prst="rect">
            <a:avLst/>
          </a:prstGeom>
          <a:noFill/>
        </p:spPr>
        <p:txBody>
          <a:bodyPr wrap="square">
            <a:spAutoFit/>
          </a:bodyPr>
          <a:lstStyle/>
          <a:p>
            <a:pPr algn="ctr">
              <a:lnSpc>
                <a:spcPct val="150000"/>
              </a:lnSpc>
              <a:spcAft>
                <a:spcPts val="1000"/>
              </a:spcAft>
            </a:pPr>
            <a:r>
              <a:rPr lang="en-US" sz="4800" b="1">
                <a:solidFill>
                  <a:srgbClr val="C00000"/>
                </a:solidFill>
                <a:latin typeface="Arial" panose="020B0604020202020204" pitchFamily="34" charset="0"/>
                <a:ea typeface="Calibri" panose="020F0502020204030204" pitchFamily="34" charset="0"/>
                <a:cs typeface="Arial" panose="020B0604020202020204" pitchFamily="34" charset="0"/>
              </a:rPr>
              <a:t>1.</a:t>
            </a:r>
            <a:r>
              <a:rPr lang="vi-VN" sz="4800" b="1">
                <a:solidFill>
                  <a:srgbClr val="C00000"/>
                </a:solidFill>
                <a:effectLst/>
                <a:latin typeface="Arial" panose="020B0604020202020204" pitchFamily="34" charset="0"/>
                <a:ea typeface="Calibri" panose="020F0502020204030204" pitchFamily="34" charset="0"/>
                <a:cs typeface="Arial" panose="020B0604020202020204" pitchFamily="34" charset="0"/>
              </a:rPr>
              <a:t> </a:t>
            </a:r>
            <a:r>
              <a:rPr lang="vi-VN" sz="4800" b="1">
                <a:solidFill>
                  <a:srgbClr val="C00000"/>
                </a:solidFill>
                <a:latin typeface="Arial" panose="020B0604020202020204" pitchFamily="34" charset="0"/>
                <a:ea typeface="Calibri" panose="020F0502020204030204" pitchFamily="34" charset="0"/>
                <a:cs typeface="Arial" panose="020B0604020202020204" pitchFamily="34" charset="0"/>
              </a:rPr>
              <a:t>Chia sẻ các tình huống em đã tham gia tranh biện, thương thuyết để bảo vệ quan điểm của bản thân</a:t>
            </a:r>
            <a:endParaRPr lang="en-US" sz="4800" dirty="0">
              <a:solidFill>
                <a:srgbClr val="C00000"/>
              </a:solidFill>
              <a:effectLst/>
              <a:latin typeface="Arial" panose="020B0604020202020204" pitchFamily="34" charset="0"/>
              <a:ea typeface="Calibri" panose="020F0502020204030204" pitchFamily="34" charset="0"/>
              <a:cs typeface="Arial" panose="020B0604020202020204" pitchFamily="34" charset="0"/>
            </a:endParaRPr>
          </a:p>
        </p:txBody>
      </p:sp>
      <p:grpSp>
        <p:nvGrpSpPr>
          <p:cNvPr id="15" name="Group 14"/>
          <p:cNvGrpSpPr/>
          <p:nvPr/>
        </p:nvGrpSpPr>
        <p:grpSpPr>
          <a:xfrm>
            <a:off x="1219200" y="2781300"/>
            <a:ext cx="9434762" cy="6047827"/>
            <a:chOff x="7859181" y="1935368"/>
            <a:chExt cx="9434762" cy="6047827"/>
          </a:xfrm>
        </p:grpSpPr>
        <p:sp>
          <p:nvSpPr>
            <p:cNvPr id="16" name="Speech Bubble: Rectangle with Corners Rounded 15"/>
            <p:cNvSpPr/>
            <p:nvPr/>
          </p:nvSpPr>
          <p:spPr>
            <a:xfrm>
              <a:off x="7859181" y="2705101"/>
              <a:ext cx="9434762" cy="5278094"/>
            </a:xfrm>
            <a:prstGeom prst="wedgeRoundRectCallout">
              <a:avLst>
                <a:gd name="adj1" fmla="val 63889"/>
                <a:gd name="adj2" fmla="val 39471"/>
                <a:gd name="adj3" fmla="val 16667"/>
              </a:avLst>
            </a:prstGeom>
            <a:solidFill>
              <a:schemeClr val="accent6">
                <a:lumMod val="20000"/>
                <a:lumOff val="80000"/>
              </a:schemeClr>
            </a:solidFill>
            <a:ln>
              <a:solidFill>
                <a:schemeClr val="accent6">
                  <a:lumMod val="50000"/>
                </a:schemeClr>
              </a:solidFill>
              <a:prstDash val="lgDash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a:solidFill>
                    <a:schemeClr val="tx1"/>
                  </a:solidFill>
                  <a:latin typeface="Arial" panose="020B0604020202020204" pitchFamily="34" charset="0"/>
                  <a:cs typeface="Arial" panose="020B0604020202020204" pitchFamily="34" charset="0"/>
                </a:rPr>
                <a:t>Yêu cầu: </a:t>
              </a:r>
              <a:r>
                <a:rPr lang="vi-VN" sz="4400">
                  <a:solidFill>
                    <a:schemeClr val="tx1"/>
                  </a:solidFill>
                  <a:latin typeface="Arial" panose="020B0604020202020204" pitchFamily="34" charset="0"/>
                  <a:cs typeface="Arial" panose="020B0604020202020204" pitchFamily="34" charset="0"/>
                </a:rPr>
                <a:t>Các em </a:t>
              </a:r>
              <a:r>
                <a:rPr lang="en-US" sz="4400">
                  <a:solidFill>
                    <a:schemeClr val="tx1"/>
                  </a:solidFill>
                  <a:latin typeface="Arial" panose="020B0604020202020204" pitchFamily="34" charset="0"/>
                  <a:cs typeface="Arial" panose="020B0604020202020204" pitchFamily="34" charset="0"/>
                </a:rPr>
                <a:t>c</a:t>
              </a:r>
              <a:r>
                <a:rPr lang="vi-VN" sz="4400">
                  <a:solidFill>
                    <a:schemeClr val="tx1"/>
                  </a:solidFill>
                  <a:latin typeface="Arial" panose="020B0604020202020204" pitchFamily="34" charset="0"/>
                  <a:cs typeface="Arial" panose="020B0604020202020204" pitchFamily="34" charset="0"/>
                </a:rPr>
                <a:t>hia sẻ về các tình huống em đã tham gia tranh biện, thương thuyết để bảo vệ quan điểm của bản th</a:t>
              </a:r>
              <a:r>
                <a:rPr lang="en-US" sz="4400">
                  <a:solidFill>
                    <a:schemeClr val="tx1"/>
                  </a:solidFill>
                  <a:latin typeface="Arial" panose="020B0604020202020204" pitchFamily="34" charset="0"/>
                  <a:cs typeface="Arial" panose="020B0604020202020204" pitchFamily="34" charset="0"/>
                </a:rPr>
                <a:t>â</a:t>
              </a:r>
              <a:r>
                <a:rPr lang="vi-VN" sz="4400">
                  <a:solidFill>
                    <a:schemeClr val="tx1"/>
                  </a:solidFill>
                  <a:latin typeface="Arial" panose="020B0604020202020204" pitchFamily="34" charset="0"/>
                  <a:cs typeface="Arial" panose="020B0604020202020204" pitchFamily="34" charset="0"/>
                </a:rPr>
                <a:t>n</a:t>
              </a:r>
              <a:r>
                <a:rPr lang="en-US" sz="4400">
                  <a:solidFill>
                    <a:schemeClr val="tx1"/>
                  </a:solidFill>
                  <a:latin typeface="Arial" panose="020B0604020202020204" pitchFamily="34" charset="0"/>
                  <a:cs typeface="Arial" panose="020B0604020202020204" pitchFamily="34" charset="0"/>
                </a:rPr>
                <a:t>.</a:t>
              </a:r>
              <a:endParaRPr lang="vi-VN" sz="4400">
                <a:solidFill>
                  <a:schemeClr val="tx1"/>
                </a:solidFill>
                <a:latin typeface="Arial" panose="020B0604020202020204" pitchFamily="34" charset="0"/>
                <a:cs typeface="Arial" panose="020B0604020202020204" pitchFamily="34" charset="0"/>
              </a:endParaRPr>
            </a:p>
          </p:txBody>
        </p:sp>
        <p:pic>
          <p:nvPicPr>
            <p:cNvPr id="17" name="Picture 2"/>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12012770" y="1935368"/>
              <a:ext cx="1127583" cy="1159197"/>
            </a:xfrm>
            <a:prstGeom prst="rect">
              <a:avLst/>
            </a:prstGeom>
          </p:spPr>
        </p:pic>
      </p:grpSp>
      <p:pic>
        <p:nvPicPr>
          <p:cNvPr id="18" name="Picture 17" descr="A picture containing toy, doll&#10;&#10;Description automatically generated"/>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192000" y="4479384"/>
            <a:ext cx="5217003" cy="6146990"/>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wipe(up)">
                                      <p:cBhvr>
                                        <p:cTn id="12" dur="500"/>
                                        <p:tgtEl>
                                          <p:spTgt spid="15"/>
                                        </p:tgtEl>
                                      </p:cBhvr>
                                    </p:animEffect>
                                  </p:childTnLst>
                                </p:cTn>
                              </p:par>
                              <p:par>
                                <p:cTn id="13" presetID="22" presetClass="entr" presetSubtype="4" fill="hold" nodeType="with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wipe(down)">
                                      <p:cBhvr>
                                        <p:cTn id="1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7264908" y="8648700"/>
            <a:ext cx="1124285" cy="1747157"/>
          </a:xfrm>
          <a:prstGeom prst="rect">
            <a:avLst/>
          </a:prstGeom>
        </p:spPr>
      </p:pic>
      <p:grpSp>
        <p:nvGrpSpPr>
          <p:cNvPr id="11" name="Group 15"/>
          <p:cNvGrpSpPr/>
          <p:nvPr/>
        </p:nvGrpSpPr>
        <p:grpSpPr>
          <a:xfrm>
            <a:off x="-16328" y="-1"/>
            <a:ext cx="18288000" cy="4343933"/>
            <a:chOff x="0" y="0"/>
            <a:chExt cx="6186311" cy="895726"/>
          </a:xfrm>
        </p:grpSpPr>
        <p:sp>
          <p:nvSpPr>
            <p:cNvPr id="12" name="Freeform 16"/>
            <p:cNvSpPr/>
            <p:nvPr/>
          </p:nvSpPr>
          <p:spPr>
            <a:xfrm>
              <a:off x="0" y="0"/>
              <a:ext cx="6186311" cy="895726"/>
            </a:xfrm>
            <a:custGeom>
              <a:avLst/>
              <a:gdLst/>
              <a:ahLst/>
              <a:cxnLst/>
              <a:rect l="l" t="t" r="r" b="b"/>
              <a:pathLst>
                <a:path w="6186311" h="895726">
                  <a:moveTo>
                    <a:pt x="0" y="0"/>
                  </a:moveTo>
                  <a:lnTo>
                    <a:pt x="6186311" y="0"/>
                  </a:lnTo>
                  <a:lnTo>
                    <a:pt x="6186311" y="895726"/>
                  </a:lnTo>
                  <a:lnTo>
                    <a:pt x="0" y="895726"/>
                  </a:lnTo>
                  <a:close/>
                </a:path>
              </a:pathLst>
            </a:custGeom>
            <a:solidFill>
              <a:schemeClr val="accent5">
                <a:lumMod val="75000"/>
              </a:schemeClr>
            </a:solidFill>
          </p:spPr>
          <p:txBody>
            <a:bodyPr/>
            <a:lstStyle/>
            <a:p>
              <a:endParaRPr lang="en-US"/>
            </a:p>
          </p:txBody>
        </p:sp>
      </p:grpSp>
      <p:sp>
        <p:nvSpPr>
          <p:cNvPr id="14" name="TextBox 13"/>
          <p:cNvSpPr txBox="1"/>
          <p:nvPr/>
        </p:nvSpPr>
        <p:spPr>
          <a:xfrm>
            <a:off x="4548340" y="469907"/>
            <a:ext cx="13185657" cy="3013838"/>
          </a:xfrm>
          <a:prstGeom prst="rect">
            <a:avLst/>
          </a:prstGeom>
          <a:noFill/>
        </p:spPr>
        <p:txBody>
          <a:bodyPr wrap="square">
            <a:spAutoFit/>
          </a:bodyPr>
          <a:lstStyle/>
          <a:p>
            <a:pPr algn="just">
              <a:lnSpc>
                <a:spcPct val="150000"/>
              </a:lnSpc>
            </a:pPr>
            <a:r>
              <a:rPr lang="en-US" sz="4400" b="1">
                <a:solidFill>
                  <a:schemeClr val="bg1"/>
                </a:solidFill>
                <a:latin typeface="Arial" panose="020B0604020202020204" pitchFamily="34" charset="0"/>
                <a:ea typeface="Calibri" panose="020F0502020204030204" pitchFamily="34" charset="0"/>
                <a:cs typeface="Arial" panose="020B0604020202020204" pitchFamily="34" charset="0"/>
              </a:rPr>
              <a:t>Hướng dẫn: </a:t>
            </a:r>
            <a:r>
              <a:rPr lang="en-US" sz="4400">
                <a:solidFill>
                  <a:schemeClr val="bg1"/>
                </a:solidFill>
                <a:latin typeface="Arial" panose="020B0604020202020204" pitchFamily="34" charset="0"/>
                <a:ea typeface="Calibri" panose="020F0502020204030204" pitchFamily="34" charset="0"/>
                <a:cs typeface="Arial" panose="020B0604020202020204" pitchFamily="34" charset="0"/>
              </a:rPr>
              <a:t>Các em </a:t>
            </a:r>
            <a:r>
              <a:rPr lang="vi-VN" sz="4400">
                <a:solidFill>
                  <a:schemeClr val="bg1"/>
                </a:solidFill>
                <a:latin typeface="Arial" panose="020B0604020202020204" pitchFamily="34" charset="0"/>
                <a:ea typeface="Calibri" panose="020F0502020204030204" pitchFamily="34" charset="0"/>
                <a:cs typeface="Arial" panose="020B0604020202020204" pitchFamily="34" charset="0"/>
              </a:rPr>
              <a:t>hồi tưởng lại kinh nghiệm đã có của bản thân về kĩ năng tranh biện, thương thuyết và chia sẻ </a:t>
            </a:r>
            <a:r>
              <a:rPr lang="en-US" sz="4400">
                <a:solidFill>
                  <a:schemeClr val="bg1"/>
                </a:solidFill>
                <a:latin typeface="Arial" panose="020B0604020202020204" pitchFamily="34" charset="0"/>
                <a:ea typeface="Calibri" panose="020F0502020204030204" pitchFamily="34" charset="0"/>
                <a:cs typeface="Arial" panose="020B0604020202020204" pitchFamily="34" charset="0"/>
              </a:rPr>
              <a:t>với các bạn </a:t>
            </a:r>
            <a:r>
              <a:rPr lang="vi-VN" sz="4400">
                <a:solidFill>
                  <a:schemeClr val="bg1"/>
                </a:solidFill>
                <a:latin typeface="Arial" panose="020B0604020202020204" pitchFamily="34" charset="0"/>
                <a:ea typeface="Calibri" panose="020F0502020204030204" pitchFamily="34" charset="0"/>
                <a:cs typeface="Arial" panose="020B0604020202020204" pitchFamily="34" charset="0"/>
              </a:rPr>
              <a:t>trong nhóm ở lớp</a:t>
            </a:r>
            <a:endParaRPr lang="en-US" sz="4400" dirty="0">
              <a:solidFill>
                <a:schemeClr val="bg1"/>
              </a:solidFill>
              <a:latin typeface="Arial" panose="020B0604020202020204" pitchFamily="34" charset="0"/>
              <a:cs typeface="Arial" panose="020B0604020202020204" pitchFamily="34" charset="0"/>
            </a:endParaRPr>
          </a:p>
        </p:txBody>
      </p:sp>
      <p:pic>
        <p:nvPicPr>
          <p:cNvPr id="15" name="Picture 14" descr="A group of people using laptops&#10;&#10;Description automatically generated with medium confidence"/>
          <p:cNvPicPr>
            <a:picLocks noChangeAspect="1"/>
          </p:cNvPicPr>
          <p:nvPr/>
        </p:nvPicPr>
        <p:blipFill rotWithShape="1">
          <a:blip r:embed="rId3">
            <a:extLst>
              <a:ext uri="{28A0092B-C50C-407E-A947-70E740481C1C}">
                <a14:useLocalDpi xmlns:a14="http://schemas.microsoft.com/office/drawing/2010/main" val="0"/>
              </a:ext>
            </a:extLst>
          </a:blip>
          <a:srcRect t="13421" b="14627"/>
          <a:stretch>
            <a:fillRect/>
          </a:stretch>
        </p:blipFill>
        <p:spPr>
          <a:xfrm>
            <a:off x="575914" y="6850985"/>
            <a:ext cx="4480851" cy="3224028"/>
          </a:xfrm>
          <a:prstGeom prst="rect">
            <a:avLst/>
          </a:prstGeom>
        </p:spPr>
      </p:pic>
      <p:grpSp>
        <p:nvGrpSpPr>
          <p:cNvPr id="16" name="Group 15"/>
          <p:cNvGrpSpPr/>
          <p:nvPr/>
        </p:nvGrpSpPr>
        <p:grpSpPr>
          <a:xfrm>
            <a:off x="588737" y="4728144"/>
            <a:ext cx="4225274" cy="1720915"/>
            <a:chOff x="685800" y="4520180"/>
            <a:chExt cx="4225274" cy="1720915"/>
          </a:xfrm>
        </p:grpSpPr>
        <p:sp>
          <p:nvSpPr>
            <p:cNvPr id="18" name="Rectangle 17"/>
            <p:cNvSpPr/>
            <p:nvPr/>
          </p:nvSpPr>
          <p:spPr>
            <a:xfrm>
              <a:off x="972406" y="4922106"/>
              <a:ext cx="3938668" cy="1318989"/>
            </a:xfrm>
            <a:prstGeom prst="rect">
              <a:avLst/>
            </a:prstGeom>
            <a:solidFill>
              <a:schemeClr val="bg1"/>
            </a:solid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b="1">
                  <a:solidFill>
                    <a:srgbClr val="C00000"/>
                  </a:solidFill>
                  <a:latin typeface="Arial" panose="020B0604020202020204" pitchFamily="34" charset="0"/>
                  <a:ea typeface="Calibri" panose="020F0502020204030204" pitchFamily="34" charset="0"/>
                  <a:cs typeface="Arial" panose="020B0604020202020204" pitchFamily="34" charset="0"/>
                </a:rPr>
                <a:t>GỢI Ý</a:t>
              </a:r>
              <a:endParaRPr lang="en-US" sz="4800" dirty="0">
                <a:solidFill>
                  <a:srgbClr val="C00000"/>
                </a:solidFill>
              </a:endParaRPr>
            </a:p>
          </p:txBody>
        </p:sp>
        <p:pic>
          <p:nvPicPr>
            <p:cNvPr id="19" name="Picture 21"/>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685800" y="4520180"/>
              <a:ext cx="859735" cy="803852"/>
            </a:xfrm>
            <a:prstGeom prst="rect">
              <a:avLst/>
            </a:prstGeom>
          </p:spPr>
        </p:pic>
      </p:grpSp>
      <p:sp>
        <p:nvSpPr>
          <p:cNvPr id="20" name="Line Callout 1 (Border and Accent Bar) 3"/>
          <p:cNvSpPr/>
          <p:nvPr/>
        </p:nvSpPr>
        <p:spPr>
          <a:xfrm>
            <a:off x="117567" y="687245"/>
            <a:ext cx="3893099" cy="2761261"/>
          </a:xfrm>
          <a:prstGeom prst="accentBorderCallout1">
            <a:avLst>
              <a:gd name="adj1" fmla="val 18750"/>
              <a:gd name="adj2" fmla="val -3127"/>
              <a:gd name="adj3" fmla="val 18232"/>
              <a:gd name="adj4" fmla="val -50695"/>
            </a:avLst>
          </a:prstGeom>
          <a:solidFill>
            <a:schemeClr val="bg1"/>
          </a:solidFill>
          <a:ln>
            <a:solidFill>
              <a:schemeClr val="accent6">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400" b="1">
                <a:solidFill>
                  <a:schemeClr val="tx2">
                    <a:lumMod val="50000"/>
                  </a:schemeClr>
                </a:solidFill>
                <a:latin typeface="Arial" panose="020B0604020202020204" pitchFamily="34" charset="0"/>
                <a:cs typeface="Arial" panose="020B0604020202020204" pitchFamily="34" charset="0"/>
              </a:rPr>
              <a:t>Hoạt động theo nhóm</a:t>
            </a:r>
            <a:endParaRPr lang="en-US" sz="4400" dirty="0">
              <a:solidFill>
                <a:schemeClr val="tx2">
                  <a:lumMod val="50000"/>
                </a:schemeClr>
              </a:solidFill>
              <a:latin typeface="Arial" panose="020B0604020202020204" pitchFamily="34" charset="0"/>
              <a:cs typeface="Arial" panose="020B0604020202020204" pitchFamily="34" charset="0"/>
            </a:endParaRPr>
          </a:p>
        </p:txBody>
      </p:sp>
      <p:sp>
        <p:nvSpPr>
          <p:cNvPr id="21" name="TextBox 9"/>
          <p:cNvSpPr txBox="1"/>
          <p:nvPr/>
        </p:nvSpPr>
        <p:spPr>
          <a:xfrm>
            <a:off x="5486400" y="4728144"/>
            <a:ext cx="12064594" cy="4496744"/>
          </a:xfrm>
          <a:prstGeom prst="rect">
            <a:avLst/>
          </a:prstGeom>
        </p:spPr>
        <p:txBody>
          <a:bodyPr wrap="square" lIns="0" tIns="0" rIns="0" bIns="0" rtlCol="0" anchor="t">
            <a:spAutoFit/>
          </a:bodyPr>
          <a:lstStyle/>
          <a:p>
            <a:pPr marL="742950" indent="-742950" algn="just">
              <a:lnSpc>
                <a:spcPct val="200000"/>
              </a:lnSpc>
              <a:buAutoNum type="arabicPeriod"/>
            </a:pPr>
            <a:r>
              <a:rPr lang="vi-VN" sz="3800">
                <a:latin typeface="Arial" panose="020B0604020202020204" pitchFamily="34" charset="0"/>
                <a:cs typeface="Arial" panose="020B0604020202020204" pitchFamily="34" charset="0"/>
              </a:rPr>
              <a:t>Em đã tranh biện, thương thuyết với ai?</a:t>
            </a:r>
            <a:endParaRPr lang="en-US" sz="3800">
              <a:latin typeface="Arial" panose="020B0604020202020204" pitchFamily="34" charset="0"/>
              <a:cs typeface="Arial" panose="020B0604020202020204" pitchFamily="34" charset="0"/>
            </a:endParaRPr>
          </a:p>
          <a:p>
            <a:pPr marL="742950" indent="-742950" algn="just">
              <a:lnSpc>
                <a:spcPct val="200000"/>
              </a:lnSpc>
              <a:buAutoNum type="arabicPeriod"/>
            </a:pPr>
            <a:r>
              <a:rPr lang="vi-VN" sz="3800">
                <a:latin typeface="Arial" panose="020B0604020202020204" pitchFamily="34" charset="0"/>
                <a:cs typeface="Arial" panose="020B0604020202020204" pitchFamily="34" charset="0"/>
              </a:rPr>
              <a:t>Em đã thực hiện cuộc tranh biện, thương thuyết như thế nào? </a:t>
            </a:r>
            <a:endParaRPr lang="en-US" sz="3800">
              <a:latin typeface="Arial" panose="020B0604020202020204" pitchFamily="34" charset="0"/>
              <a:cs typeface="Arial" panose="020B0604020202020204" pitchFamily="34" charset="0"/>
            </a:endParaRPr>
          </a:p>
          <a:p>
            <a:pPr marL="742950" indent="-742950" algn="just">
              <a:lnSpc>
                <a:spcPct val="200000"/>
              </a:lnSpc>
              <a:buAutoNum type="arabicPeriod"/>
            </a:pPr>
            <a:r>
              <a:rPr lang="vi-VN" sz="3800">
                <a:latin typeface="Arial" panose="020B0604020202020204" pitchFamily="34" charset="0"/>
                <a:cs typeface="Arial" panose="020B0604020202020204" pitchFamily="34" charset="0"/>
              </a:rPr>
              <a:t>Kết quả của cuộc tranh biện, thương thuyết</a:t>
            </a:r>
            <a:r>
              <a:rPr lang="en-US" sz="3800">
                <a:latin typeface="Arial" panose="020B0604020202020204" pitchFamily="34" charset="0"/>
                <a:cs typeface="Arial" panose="020B0604020202020204" pitchFamily="34" charset="0"/>
              </a:rPr>
              <a:t> ra sao?</a:t>
            </a:r>
            <a:endParaRPr lang="en-US" sz="380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4">
                                            <p:txEl>
                                              <p:pRg st="0" end="0"/>
                                            </p:txEl>
                                          </p:spTgt>
                                        </p:tgtEl>
                                        <p:attrNameLst>
                                          <p:attrName>style.visibility</p:attrName>
                                        </p:attrNameLst>
                                      </p:cBhvr>
                                      <p:to>
                                        <p:strVal val="visible"/>
                                      </p:to>
                                    </p:set>
                                    <p:animEffect transition="in" filter="wipe(left)">
                                      <p:cBhvr>
                                        <p:cTn id="10" dur="500"/>
                                        <p:tgtEl>
                                          <p:spTgt spid="14">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fade">
                                      <p:cBhvr>
                                        <p:cTn id="15" dur="500"/>
                                        <p:tgtEl>
                                          <p:spTgt spid="1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1">
                                            <p:txEl>
                                              <p:pRg st="0" end="0"/>
                                            </p:txEl>
                                          </p:spTgt>
                                        </p:tgtEl>
                                        <p:attrNameLst>
                                          <p:attrName>style.visibility</p:attrName>
                                        </p:attrNameLst>
                                      </p:cBhvr>
                                      <p:to>
                                        <p:strVal val="visible"/>
                                      </p:to>
                                    </p:set>
                                    <p:animEffect transition="in" filter="wipe(left)">
                                      <p:cBhvr>
                                        <p:cTn id="23" dur="500"/>
                                        <p:tgtEl>
                                          <p:spTgt spid="21">
                                            <p:txEl>
                                              <p:pRg st="0" end="0"/>
                                            </p:txEl>
                                          </p:spTgt>
                                        </p:tgtEl>
                                      </p:cBhvr>
                                    </p:animEffect>
                                  </p:childTnLst>
                                </p:cTn>
                              </p:par>
                            </p:childTnLst>
                          </p:cTn>
                        </p:par>
                        <p:par>
                          <p:cTn id="24" fill="hold">
                            <p:stCondLst>
                              <p:cond delay="500"/>
                            </p:stCondLst>
                            <p:childTnLst>
                              <p:par>
                                <p:cTn id="25" presetID="22" presetClass="entr" presetSubtype="8" fill="hold" grpId="0" nodeType="afterEffect">
                                  <p:stCondLst>
                                    <p:cond delay="0"/>
                                  </p:stCondLst>
                                  <p:childTnLst>
                                    <p:set>
                                      <p:cBhvr>
                                        <p:cTn id="26" dur="1" fill="hold">
                                          <p:stCondLst>
                                            <p:cond delay="0"/>
                                          </p:stCondLst>
                                        </p:cTn>
                                        <p:tgtEl>
                                          <p:spTgt spid="21">
                                            <p:txEl>
                                              <p:pRg st="1" end="1"/>
                                            </p:txEl>
                                          </p:spTgt>
                                        </p:tgtEl>
                                        <p:attrNameLst>
                                          <p:attrName>style.visibility</p:attrName>
                                        </p:attrNameLst>
                                      </p:cBhvr>
                                      <p:to>
                                        <p:strVal val="visible"/>
                                      </p:to>
                                    </p:set>
                                    <p:animEffect transition="in" filter="wipe(left)">
                                      <p:cBhvr>
                                        <p:cTn id="27" dur="500"/>
                                        <p:tgtEl>
                                          <p:spTgt spid="21">
                                            <p:txEl>
                                              <p:pRg st="1" end="1"/>
                                            </p:txEl>
                                          </p:spTgt>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21">
                                            <p:txEl>
                                              <p:pRg st="2" end="2"/>
                                            </p:txEl>
                                          </p:spTgt>
                                        </p:tgtEl>
                                        <p:attrNameLst>
                                          <p:attrName>style.visibility</p:attrName>
                                        </p:attrNameLst>
                                      </p:cBhvr>
                                      <p:to>
                                        <p:strVal val="visible"/>
                                      </p:to>
                                    </p:set>
                                    <p:animEffect transition="in" filter="wipe(left)">
                                      <p:cBhvr>
                                        <p:cTn id="31"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p:bldP spid="20" grpId="0" animBg="1"/>
      <p:bldP spid="21"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9" name="Picture 9"/>
          <p:cNvPicPr>
            <a:picLocks noChangeAspect="1"/>
          </p:cNvPicPr>
          <p:nvPr/>
        </p:nvPicPr>
        <p:blipFill>
          <a:blip r:embed="rId1" cstate="print">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38100" y="9238627"/>
            <a:ext cx="1752600" cy="1048373"/>
          </a:xfrm>
          <a:prstGeom prst="rect">
            <a:avLst/>
          </a:prstGeom>
        </p:spPr>
      </p:pic>
      <p:pic>
        <p:nvPicPr>
          <p:cNvPr id="7" name="Picture 7"/>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p:blipFill>
        <p:spPr>
          <a:xfrm>
            <a:off x="16668418" y="-776135"/>
            <a:ext cx="2192023" cy="3803194"/>
          </a:xfrm>
          <a:prstGeom prst="rect">
            <a:avLst/>
          </a:prstGeom>
        </p:spPr>
      </p:pic>
      <p:sp>
        <p:nvSpPr>
          <p:cNvPr id="5" name="TextBox 4"/>
          <p:cNvSpPr txBox="1"/>
          <p:nvPr/>
        </p:nvSpPr>
        <p:spPr>
          <a:xfrm>
            <a:off x="2973785" y="300248"/>
            <a:ext cx="13301292" cy="2171428"/>
          </a:xfrm>
          <a:prstGeom prst="rect">
            <a:avLst/>
          </a:prstGeom>
          <a:noFill/>
        </p:spPr>
        <p:txBody>
          <a:bodyPr wrap="square">
            <a:spAutoFit/>
          </a:bodyPr>
          <a:lstStyle/>
          <a:p>
            <a:pPr algn="ctr">
              <a:lnSpc>
                <a:spcPct val="150000"/>
              </a:lnSpc>
            </a:pPr>
            <a:r>
              <a:rPr lang="en-US" sz="4800" b="1">
                <a:solidFill>
                  <a:srgbClr val="C00000"/>
                </a:solidFill>
                <a:latin typeface="Arial" panose="020B0604020202020204" pitchFamily="34" charset="0"/>
                <a:cs typeface="Arial" panose="020B0604020202020204" pitchFamily="34" charset="0"/>
              </a:rPr>
              <a:t>2</a:t>
            </a:r>
            <a:r>
              <a:rPr lang="vi-VN" sz="4800" b="1">
                <a:solidFill>
                  <a:srgbClr val="C00000"/>
                </a:solidFill>
                <a:latin typeface="Arial" panose="020B0604020202020204" pitchFamily="34" charset="0"/>
                <a:cs typeface="Arial" panose="020B0604020202020204" pitchFamily="34" charset="0"/>
              </a:rPr>
              <a:t>. </a:t>
            </a:r>
            <a:r>
              <a:rPr lang="en-US" sz="4800" b="1">
                <a:solidFill>
                  <a:srgbClr val="C00000"/>
                </a:solidFill>
                <a:latin typeface="Arial" panose="020B0604020202020204" pitchFamily="34" charset="0"/>
                <a:cs typeface="Arial" panose="020B0604020202020204" pitchFamily="34" charset="0"/>
              </a:rPr>
              <a:t>Thảo luận về cách tranh biện để bảo vệ quan điểm của bản thân</a:t>
            </a:r>
            <a:endParaRPr lang="en-US" sz="4800" b="1">
              <a:solidFill>
                <a:srgbClr val="C00000"/>
              </a:solidFill>
              <a:latin typeface="Arial" panose="020B0604020202020204" pitchFamily="34" charset="0"/>
              <a:cs typeface="Arial" panose="020B0604020202020204" pitchFamily="34" charset="0"/>
            </a:endParaRPr>
          </a:p>
        </p:txBody>
      </p:sp>
      <p:pic>
        <p:nvPicPr>
          <p:cNvPr id="6" name="Picture 1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9772" y="87981"/>
            <a:ext cx="1401819" cy="2595962"/>
          </a:xfrm>
          <a:prstGeom prst="rect">
            <a:avLst/>
          </a:prstGeom>
        </p:spPr>
      </p:pic>
      <p:grpSp>
        <p:nvGrpSpPr>
          <p:cNvPr id="13" name="Group 12"/>
          <p:cNvGrpSpPr/>
          <p:nvPr/>
        </p:nvGrpSpPr>
        <p:grpSpPr>
          <a:xfrm>
            <a:off x="1828801" y="2857500"/>
            <a:ext cx="9067800" cy="6476999"/>
            <a:chOff x="1143001" y="2164196"/>
            <a:chExt cx="9067800" cy="6476999"/>
          </a:xfrm>
        </p:grpSpPr>
        <p:sp>
          <p:nvSpPr>
            <p:cNvPr id="14" name="Freeform 5"/>
            <p:cNvSpPr/>
            <p:nvPr/>
          </p:nvSpPr>
          <p:spPr>
            <a:xfrm>
              <a:off x="1143001" y="2781300"/>
              <a:ext cx="9067800" cy="5859895"/>
            </a:xfrm>
            <a:custGeom>
              <a:avLst/>
              <a:gdLst/>
              <a:ahLst/>
              <a:cxnLst/>
              <a:rect l="l" t="t" r="r" b="b"/>
              <a:pathLst>
                <a:path w="2140210" h="1631507">
                  <a:moveTo>
                    <a:pt x="48589" y="0"/>
                  </a:moveTo>
                  <a:lnTo>
                    <a:pt x="2091622" y="0"/>
                  </a:lnTo>
                  <a:cubicBezTo>
                    <a:pt x="2104508" y="0"/>
                    <a:pt x="2116867" y="5119"/>
                    <a:pt x="2125979" y="14231"/>
                  </a:cubicBezTo>
                  <a:cubicBezTo>
                    <a:pt x="2135091" y="23343"/>
                    <a:pt x="2140210" y="35702"/>
                    <a:pt x="2140210" y="48589"/>
                  </a:cubicBezTo>
                  <a:lnTo>
                    <a:pt x="2140210" y="1582918"/>
                  </a:lnTo>
                  <a:cubicBezTo>
                    <a:pt x="2140210" y="1595804"/>
                    <a:pt x="2135091" y="1608163"/>
                    <a:pt x="2125979" y="1617275"/>
                  </a:cubicBezTo>
                  <a:cubicBezTo>
                    <a:pt x="2116867" y="1626388"/>
                    <a:pt x="2104508" y="1631507"/>
                    <a:pt x="2091622" y="1631507"/>
                  </a:cubicBezTo>
                  <a:lnTo>
                    <a:pt x="48589" y="1631507"/>
                  </a:lnTo>
                  <a:cubicBezTo>
                    <a:pt x="35702" y="1631507"/>
                    <a:pt x="23343" y="1626388"/>
                    <a:pt x="14231" y="1617275"/>
                  </a:cubicBezTo>
                  <a:cubicBezTo>
                    <a:pt x="5119" y="1608163"/>
                    <a:pt x="0" y="1595804"/>
                    <a:pt x="0" y="1582918"/>
                  </a:cubicBezTo>
                  <a:lnTo>
                    <a:pt x="0" y="48589"/>
                  </a:lnTo>
                  <a:cubicBezTo>
                    <a:pt x="0" y="35702"/>
                    <a:pt x="5119" y="23343"/>
                    <a:pt x="14231" y="14231"/>
                  </a:cubicBezTo>
                  <a:cubicBezTo>
                    <a:pt x="23343" y="5119"/>
                    <a:pt x="35702" y="0"/>
                    <a:pt x="48589" y="0"/>
                  </a:cubicBezTo>
                  <a:close/>
                </a:path>
              </a:pathLst>
            </a:custGeom>
            <a:solidFill>
              <a:schemeClr val="accent5">
                <a:lumMod val="20000"/>
                <a:lumOff val="80000"/>
              </a:schemeClr>
            </a:solidFill>
          </p:spPr>
          <p:txBody>
            <a:bodyPr/>
            <a:lstStyle/>
            <a:p>
              <a:endParaRPr lang="en-US"/>
            </a:p>
          </p:txBody>
        </p:sp>
        <p:grpSp>
          <p:nvGrpSpPr>
            <p:cNvPr id="16" name="Group 15"/>
            <p:cNvGrpSpPr/>
            <p:nvPr/>
          </p:nvGrpSpPr>
          <p:grpSpPr>
            <a:xfrm>
              <a:off x="2034533" y="2164196"/>
              <a:ext cx="7276528" cy="1234207"/>
              <a:chOff x="5488010" y="665623"/>
              <a:chExt cx="7276528" cy="1234207"/>
            </a:xfrm>
          </p:grpSpPr>
          <p:pic>
            <p:nvPicPr>
              <p:cNvPr id="18" name="Picture 9"/>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5741462" y="665623"/>
                <a:ext cx="6816052" cy="1234207"/>
              </a:xfrm>
              <a:prstGeom prst="rect">
                <a:avLst/>
              </a:prstGeom>
            </p:spPr>
          </p:pic>
          <p:sp>
            <p:nvSpPr>
              <p:cNvPr id="19" name="TextBox 18"/>
              <p:cNvSpPr txBox="1"/>
              <p:nvPr/>
            </p:nvSpPr>
            <p:spPr>
              <a:xfrm>
                <a:off x="5488010" y="839701"/>
                <a:ext cx="7276528" cy="830997"/>
              </a:xfrm>
              <a:prstGeom prst="rect">
                <a:avLst/>
              </a:prstGeom>
              <a:noFill/>
            </p:spPr>
            <p:txBody>
              <a:bodyPr wrap="square" rtlCol="0">
                <a:spAutoFit/>
              </a:bodyPr>
              <a:lstStyle/>
              <a:p>
                <a:pPr algn="ctr"/>
                <a:r>
                  <a:rPr lang="en-US" sz="4800" b="1">
                    <a:solidFill>
                      <a:schemeClr val="bg1"/>
                    </a:solidFill>
                    <a:latin typeface="Arial" panose="020B0604020202020204" pitchFamily="34" charset="0"/>
                    <a:cs typeface="Arial" panose="020B0604020202020204" pitchFamily="34" charset="0"/>
                  </a:rPr>
                  <a:t>Thảo luận nhóm</a:t>
                </a:r>
                <a:endParaRPr lang="en-US" sz="4800" b="1" dirty="0">
                  <a:solidFill>
                    <a:schemeClr val="bg1"/>
                  </a:solidFill>
                  <a:latin typeface="Arial" panose="020B0604020202020204" pitchFamily="34" charset="0"/>
                  <a:cs typeface="Arial" panose="020B0604020202020204" pitchFamily="34" charset="0"/>
                </a:endParaRPr>
              </a:p>
            </p:txBody>
          </p:sp>
        </p:grpSp>
        <p:sp>
          <p:nvSpPr>
            <p:cNvPr id="17" name="TextBox 16"/>
            <p:cNvSpPr txBox="1"/>
            <p:nvPr/>
          </p:nvSpPr>
          <p:spPr>
            <a:xfrm>
              <a:off x="1729861" y="3609780"/>
              <a:ext cx="7692622" cy="4820037"/>
            </a:xfrm>
            <a:prstGeom prst="rect">
              <a:avLst/>
            </a:prstGeom>
            <a:noFill/>
          </p:spPr>
          <p:txBody>
            <a:bodyPr wrap="square">
              <a:spAutoFit/>
            </a:bodyPr>
            <a:lstStyle/>
            <a:p>
              <a:pPr algn="just">
                <a:lnSpc>
                  <a:spcPct val="150000"/>
                </a:lnSpc>
              </a:pPr>
              <a:r>
                <a:rPr lang="en-US" sz="4200">
                  <a:solidFill>
                    <a:srgbClr val="000000"/>
                  </a:solidFill>
                  <a:latin typeface="Arial" panose="020B0604020202020204" pitchFamily="34" charset="0"/>
                  <a:ea typeface="Calibri" panose="020F0502020204030204" pitchFamily="34" charset="0"/>
                  <a:cs typeface="Arial" panose="020B0604020202020204" pitchFamily="34" charset="0"/>
                </a:rPr>
                <a:t>Các em </a:t>
              </a:r>
              <a:r>
                <a:rPr lang="vi-VN" sz="4200">
                  <a:solidFill>
                    <a:srgbClr val="000000"/>
                  </a:solidFill>
                  <a:latin typeface="Arial" panose="020B0604020202020204" pitchFamily="34" charset="0"/>
                  <a:ea typeface="Calibri" panose="020F0502020204030204" pitchFamily="34" charset="0"/>
                  <a:cs typeface="Arial" panose="020B0604020202020204" pitchFamily="34" charset="0"/>
                </a:rPr>
                <a:t>hãy nêu các bước lập luận khi tranh biện để bảo vệ quan điểm của bản thân và những điều lưu ý để tranh biện có hiệu quả</a:t>
              </a:r>
              <a:endParaRPr lang="en-US" sz="4200" b="1" i="1" dirty="0">
                <a:latin typeface="Arial" panose="020B0604020202020204" pitchFamily="34" charset="0"/>
                <a:cs typeface="Arial" panose="020B0604020202020204" pitchFamily="34" charset="0"/>
              </a:endParaRPr>
            </a:p>
          </p:txBody>
        </p:sp>
      </p:grpSp>
      <p:pic>
        <p:nvPicPr>
          <p:cNvPr id="20" name="Picture 11"/>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rcRect/>
          <a:stretch>
            <a:fillRect/>
          </a:stretch>
        </p:blipFill>
        <p:spPr>
          <a:xfrm>
            <a:off x="10363200" y="5390752"/>
            <a:ext cx="5509139" cy="4896248"/>
          </a:xfrm>
          <a:prstGeom prst="rect">
            <a:avLst/>
          </a:prstGeom>
        </p:spPr>
      </p:pic>
    </p:spTree>
  </p:cSld>
  <p:clrMapOvr>
    <a:masterClrMapping/>
  </p:clrMapOvr>
  <mc:AlternateContent xmlns:mc="http://schemas.openxmlformats.org/markup-compatibility/2006" xmlns:p159="http://schemas.microsoft.com/office/powerpoint/2015/09/main">
    <mc:Choice Requires="p159">
      <p:transition xmlns:p14="http://schemas.microsoft.com/office/powerpoint/2010/main" spd="med">
        <p159:morph option="byObject"/>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randombar(horizontal)">
                                      <p:cBhvr>
                                        <p:cTn id="12" dur="500"/>
                                        <p:tgtEl>
                                          <p:spTgt spid="13"/>
                                        </p:tgtEl>
                                      </p:cBhvr>
                                    </p:animEffect>
                                  </p:childTnLst>
                                </p:cTn>
                              </p:par>
                              <p:par>
                                <p:cTn id="13" presetID="14" presetClass="entr" presetSubtype="10" fill="hold" nodeType="with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randombar(horizontal)">
                                      <p:cBhvr>
                                        <p:cTn id="15"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6F2EC"/>
        </a:solidFill>
        <a:effectLst/>
      </p:bgPr>
    </p:bg>
    <p:spTree>
      <p:nvGrpSpPr>
        <p:cNvPr id="1" name=""/>
        <p:cNvGrpSpPr/>
        <p:nvPr/>
      </p:nvGrpSpPr>
      <p:grpSpPr>
        <a:xfrm>
          <a:off x="0" y="0"/>
          <a:ext cx="0" cy="0"/>
          <a:chOff x="0" y="0"/>
          <a:chExt cx="0" cy="0"/>
        </a:xfrm>
      </p:grpSpPr>
      <p:pic>
        <p:nvPicPr>
          <p:cNvPr id="4" name="Picture 4"/>
          <p:cNvPicPr>
            <a:picLocks noChangeAspect="1"/>
          </p:cNvPicPr>
          <p:nvPr/>
        </p:nvPicPr>
        <p:blipFill>
          <a:blip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a:stretch>
        </p:blipFill>
        <p:spPr>
          <a:xfrm>
            <a:off x="16916400" y="0"/>
            <a:ext cx="1586209" cy="2752097"/>
          </a:xfrm>
          <a:prstGeom prst="rect">
            <a:avLst/>
          </a:prstGeom>
        </p:spPr>
      </p:pic>
      <p:grpSp>
        <p:nvGrpSpPr>
          <p:cNvPr id="14" name="Group 13"/>
          <p:cNvGrpSpPr/>
          <p:nvPr/>
        </p:nvGrpSpPr>
        <p:grpSpPr>
          <a:xfrm>
            <a:off x="457200" y="-114300"/>
            <a:ext cx="15084252" cy="2781300"/>
            <a:chOff x="457200" y="0"/>
            <a:chExt cx="15084252" cy="2781300"/>
          </a:xfrm>
        </p:grpSpPr>
        <p:sp>
          <p:nvSpPr>
            <p:cNvPr id="11" name="Line Callout 1 (Border and Accent Bar) 3"/>
            <p:cNvSpPr/>
            <p:nvPr/>
          </p:nvSpPr>
          <p:spPr>
            <a:xfrm>
              <a:off x="457200" y="429070"/>
              <a:ext cx="14576828" cy="2352230"/>
            </a:xfrm>
            <a:prstGeom prst="accentBorderCallout1">
              <a:avLst>
                <a:gd name="adj1" fmla="val 18750"/>
                <a:gd name="adj2" fmla="val -3127"/>
                <a:gd name="adj3" fmla="val 17954"/>
                <a:gd name="adj4" fmla="val -17509"/>
              </a:avLst>
            </a:prstGeom>
            <a:solidFill>
              <a:srgbClr val="FFF8E1"/>
            </a:solidFill>
            <a:ln>
              <a:solidFill>
                <a:schemeClr val="accent3">
                  <a:lumMod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US" sz="4000" b="1">
                  <a:solidFill>
                    <a:srgbClr val="FF0000"/>
                  </a:solidFill>
                  <a:latin typeface="Arial" panose="020B0604020202020204" pitchFamily="34" charset="0"/>
                  <a:cs typeface="Arial" panose="020B0604020202020204" pitchFamily="34" charset="0"/>
                </a:rPr>
                <a:t>Các em tham khảo gợi ý sau:</a:t>
              </a:r>
              <a:endParaRPr lang="en-US" sz="4000" b="1">
                <a:solidFill>
                  <a:srgbClr val="FF0000"/>
                </a:solidFill>
                <a:latin typeface="Arial" panose="020B0604020202020204" pitchFamily="34" charset="0"/>
                <a:cs typeface="Arial" panose="020B0604020202020204" pitchFamily="34" charset="0"/>
              </a:endParaRPr>
            </a:p>
            <a:p>
              <a:pPr algn="ctr">
                <a:lnSpc>
                  <a:spcPct val="150000"/>
                </a:lnSpc>
              </a:pPr>
              <a:r>
                <a:rPr lang="vi-VN" sz="3800">
                  <a:solidFill>
                    <a:schemeClr val="tx1"/>
                  </a:solidFill>
                  <a:latin typeface="Arial" panose="020B0604020202020204" pitchFamily="34" charset="0"/>
                  <a:cs typeface="Arial" panose="020B0604020202020204" pitchFamily="34" charset="0"/>
                </a:rPr>
                <a:t>Chủ đề tranh biện: </a:t>
              </a:r>
              <a:r>
                <a:rPr lang="vi-VN" sz="3800" b="1">
                  <a:solidFill>
                    <a:schemeClr val="tx1"/>
                  </a:solidFill>
                  <a:latin typeface="Arial" panose="020B0604020202020204" pitchFamily="34" charset="0"/>
                  <a:cs typeface="Arial" panose="020B0604020202020204" pitchFamily="34" charset="0"/>
                </a:rPr>
                <a:t>Mạng xã hội rất hữu ích cho mọi người</a:t>
              </a:r>
              <a:endParaRPr lang="en-US" sz="3800" b="1">
                <a:solidFill>
                  <a:schemeClr val="tx1"/>
                </a:solidFill>
                <a:latin typeface="Arial" panose="020B0604020202020204" pitchFamily="34" charset="0"/>
                <a:cs typeface="Arial" panose="020B0604020202020204" pitchFamily="34" charset="0"/>
              </a:endParaRPr>
            </a:p>
          </p:txBody>
        </p:sp>
        <p:pic>
          <p:nvPicPr>
            <p:cNvPr id="13" name="Picture 12"/>
            <p:cNvPicPr>
              <a:picLocks noChangeAspect="1"/>
            </p:cNvPicPr>
            <p:nvPr/>
          </p:nvPicPr>
          <p:blipFill>
            <a:blip r:embed="rId3"/>
            <a:stretch>
              <a:fillRect/>
            </a:stretch>
          </p:blipFill>
          <p:spPr>
            <a:xfrm>
              <a:off x="14526603" y="0"/>
              <a:ext cx="1014849" cy="1306240"/>
            </a:xfrm>
            <a:prstGeom prst="rect">
              <a:avLst/>
            </a:prstGeom>
          </p:spPr>
        </p:pic>
      </p:grpSp>
      <p:graphicFrame>
        <p:nvGraphicFramePr>
          <p:cNvPr id="16" name="Table 15"/>
          <p:cNvGraphicFramePr>
            <a:graphicFrameLocks noGrp="1"/>
          </p:cNvGraphicFramePr>
          <p:nvPr/>
        </p:nvGraphicFramePr>
        <p:xfrm>
          <a:off x="462643" y="2982615"/>
          <a:ext cx="17411700" cy="6940700"/>
        </p:xfrm>
        <a:graphic>
          <a:graphicData uri="http://schemas.openxmlformats.org/drawingml/2006/table">
            <a:tbl>
              <a:tblPr firstRow="1" firstCol="1" bandRow="1">
                <a:tableStyleId>{7DF18680-E054-41AD-8BC1-D1AEF772440D}</a:tableStyleId>
              </a:tblPr>
              <a:tblGrid>
                <a:gridCol w="4038600"/>
                <a:gridCol w="7772400"/>
                <a:gridCol w="5600700"/>
              </a:tblGrid>
              <a:tr h="1066800">
                <a:tc>
                  <a:txBody>
                    <a:bodyPr/>
                    <a:lstStyle/>
                    <a:p>
                      <a:pPr marL="0" marR="0" algn="ctr">
                        <a:lnSpc>
                          <a:spcPct val="100000"/>
                        </a:lnSpc>
                        <a:spcBef>
                          <a:spcPts val="0"/>
                        </a:spcBef>
                        <a:spcAft>
                          <a:spcPts val="0"/>
                        </a:spcAft>
                        <a:tabLst>
                          <a:tab pos="90170" algn="l"/>
                          <a:tab pos="180340" algn="l"/>
                        </a:tabLst>
                      </a:pPr>
                      <a:r>
                        <a:rPr lang="de-DE" sz="3000">
                          <a:effectLst/>
                          <a:latin typeface="Arial" panose="020B0604020202020204" pitchFamily="34" charset="0"/>
                          <a:cs typeface="Arial" panose="020B0604020202020204" pitchFamily="34" charset="0"/>
                        </a:rPr>
                        <a:t>Các bước lập luận</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tabLst>
                          <a:tab pos="90170" algn="l"/>
                          <a:tab pos="180340" algn="l"/>
                        </a:tabLst>
                      </a:pPr>
                      <a:r>
                        <a:rPr lang="de-DE" sz="3000">
                          <a:effectLst/>
                          <a:latin typeface="Arial" panose="020B0604020202020204" pitchFamily="34" charset="0"/>
                          <a:cs typeface="Arial" panose="020B0604020202020204" pitchFamily="34" charset="0"/>
                        </a:rPr>
                        <a:t>Nhóm ủng hộ</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c>
                  <a:txBody>
                    <a:bodyPr/>
                    <a:lstStyle/>
                    <a:p>
                      <a:pPr marL="0" marR="0" algn="ctr">
                        <a:lnSpc>
                          <a:spcPct val="100000"/>
                        </a:lnSpc>
                        <a:spcBef>
                          <a:spcPts val="0"/>
                        </a:spcBef>
                        <a:spcAft>
                          <a:spcPts val="0"/>
                        </a:spcAft>
                        <a:tabLst>
                          <a:tab pos="90170" algn="l"/>
                          <a:tab pos="180340" algn="l"/>
                        </a:tabLst>
                      </a:pPr>
                      <a:r>
                        <a:rPr lang="de-DE" sz="3000">
                          <a:effectLst/>
                          <a:latin typeface="Arial" panose="020B0604020202020204" pitchFamily="34" charset="0"/>
                          <a:cs typeface="Arial" panose="020B0604020202020204" pitchFamily="34" charset="0"/>
                        </a:rPr>
                        <a:t>Nhóm phản đối</a:t>
                      </a:r>
                      <a:endParaRPr lang="en-US" sz="30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tc>
              </a:tr>
              <a:tr h="2008485">
                <a:tc>
                  <a:txBody>
                    <a:bodyPr/>
                    <a:lstStyle/>
                    <a:p>
                      <a:pPr marL="0" marR="0" algn="just">
                        <a:lnSpc>
                          <a:spcPct val="150000"/>
                        </a:lnSpc>
                        <a:spcBef>
                          <a:spcPts val="0"/>
                        </a:spcBef>
                        <a:spcAft>
                          <a:spcPts val="0"/>
                        </a:spcAft>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 1. Trình bày rõ ràng luận điểm hay lí do chính vì sao ủng hộ hoặc phản đối.</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de-DE" sz="2400">
                          <a:solidFill>
                            <a:schemeClr val="tx1"/>
                          </a:solidFill>
                          <a:effectLst/>
                          <a:latin typeface="Arial" panose="020B0604020202020204" pitchFamily="34" charset="0"/>
                          <a:cs typeface="Arial" panose="020B0604020202020204" pitchFamily="34" charset="0"/>
                        </a:rPr>
                        <a:t>Mạng xã hội cập nhật thông tin mới nhanh hơn tất cả các kênh truyền thông khác.</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de-DE" sz="2400">
                          <a:solidFill>
                            <a:schemeClr val="tx1"/>
                          </a:solidFill>
                          <a:effectLst/>
                          <a:latin typeface="Arial" panose="020B0604020202020204" pitchFamily="34" charset="0"/>
                          <a:cs typeface="Arial" panose="020B0604020202020204" pitchFamily="34" charset="0"/>
                        </a:rPr>
                        <a:t>Mạng xã hội truyền tải nhiều thông tin không đáng tin cậy và sai sự thật. </a:t>
                      </a:r>
                      <a:endParaRPr lang="en-US" sz="24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r>
              <a:tr h="2796984">
                <a:tc>
                  <a:txBody>
                    <a:bodyPr/>
                    <a:lstStyle/>
                    <a:p>
                      <a:pPr marL="0" marR="0" algn="just">
                        <a:lnSpc>
                          <a:spcPct val="150000"/>
                        </a:lnSpc>
                        <a:spcBef>
                          <a:spcPts val="0"/>
                        </a:spcBef>
                        <a:spcAft>
                          <a:spcPts val="0"/>
                        </a:spcAft>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2.  Đưa ra các lí lẽ, dẫn chứng,... để giải thích, chứng minh cho luận điểm.</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457200" marR="0" indent="-457200" algn="just">
                        <a:lnSpc>
                          <a:spcPct val="150000"/>
                        </a:lnSpc>
                        <a:spcBef>
                          <a:spcPts val="0"/>
                        </a:spcBef>
                        <a:spcAft>
                          <a:spcPts val="0"/>
                        </a:spcAft>
                        <a:buFont typeface="Wingdings" panose="05000000000000000000" pitchFamily="2" charset="2"/>
                        <a:buChar char="§"/>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 Thực tế là có rất nhiều người đã sử dụng mạng xã hội để tìm kiếm thông tin mới. Tỉ lệ số người sử dụng các trang mạng trên thế giới và ở Việt Nam ngày càng gia tăng.</a:t>
                      </a:r>
                      <a:endParaRPr lang="de-DE" sz="2400" b="0">
                        <a:solidFill>
                          <a:schemeClr val="tx1"/>
                        </a:solidFill>
                        <a:effectLst/>
                        <a:latin typeface="Arial" panose="020B0604020202020204" pitchFamily="34" charset="0"/>
                        <a:cs typeface="Arial" panose="020B0604020202020204" pitchFamily="34" charset="0"/>
                      </a:endParaRPr>
                    </a:p>
                    <a:p>
                      <a:pPr marL="457200" marR="0" indent="-457200" algn="just">
                        <a:lnSpc>
                          <a:spcPct val="150000"/>
                        </a:lnSpc>
                        <a:spcBef>
                          <a:spcPts val="0"/>
                        </a:spcBef>
                        <a:spcAft>
                          <a:spcPts val="0"/>
                        </a:spcAft>
                        <a:buFont typeface="Wingdings" panose="05000000000000000000" pitchFamily="2" charset="2"/>
                        <a:buChar char="§"/>
                        <a:tabLst>
                          <a:tab pos="90170" algn="l"/>
                          <a:tab pos="180340" algn="l"/>
                        </a:tabLst>
                      </a:pPr>
                      <a:r>
                        <a:rPr lang="de-DE" sz="2400" b="0">
                          <a:solidFill>
                            <a:schemeClr val="tx1"/>
                          </a:solidFill>
                          <a:effectLst/>
                          <a:latin typeface="Arial" panose="020B0604020202020204" pitchFamily="34" charset="0"/>
                          <a:ea typeface="Calibri" panose="020F0502020204030204" pitchFamily="34" charset="0"/>
                          <a:cs typeface="Arial" panose="020B0604020202020204" pitchFamily="34" charset="0"/>
                        </a:rPr>
                        <a:t>...</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a:txBody>
                    <a:bodyPr/>
                    <a:lstStyle/>
                    <a:p>
                      <a:pPr marL="0" marR="0" algn="just">
                        <a:lnSpc>
                          <a:spcPct val="150000"/>
                        </a:lnSpc>
                        <a:spcBef>
                          <a:spcPts val="0"/>
                        </a:spcBef>
                        <a:spcAft>
                          <a:spcPts val="0"/>
                        </a:spcAft>
                        <a:tabLst>
                          <a:tab pos="90170" algn="l"/>
                          <a:tab pos="180340" algn="l"/>
                        </a:tabLst>
                      </a:pPr>
                      <a:r>
                        <a:rPr lang="de-DE" sz="2400" b="0">
                          <a:solidFill>
                            <a:schemeClr val="tx1"/>
                          </a:solidFill>
                          <a:effectLst/>
                          <a:latin typeface="Arial" panose="020B0604020202020204" pitchFamily="34" charset="0"/>
                          <a:cs typeface="Arial" panose="020B0604020202020204" pitchFamily="34" charset="0"/>
                        </a:rPr>
                        <a:t>Thực tế cho thấy có không ít người đã tìm kiếm những thông tin chưa được kiểm chứng và ảnh hưởng đến công việc, cuộc sống. </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r>
              <a:tr h="1068431">
                <a:tc>
                  <a:txBody>
                    <a:bodyPr/>
                    <a:lstStyle/>
                    <a:p>
                      <a:pPr marL="0" marR="0" algn="just">
                        <a:lnSpc>
                          <a:spcPct val="100000"/>
                        </a:lnSpc>
                        <a:spcBef>
                          <a:spcPts val="0"/>
                        </a:spcBef>
                        <a:spcAft>
                          <a:spcPts val="0"/>
                        </a:spcAft>
                        <a:tabLst>
                          <a:tab pos="90170" algn="l"/>
                          <a:tab pos="180340" algn="l"/>
                        </a:tabLst>
                      </a:pPr>
                      <a:r>
                        <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rPr>
                        <a:t>3. Đưa ra kết luận chung.</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gridSpan="2">
                  <a:txBody>
                    <a:bodyPr/>
                    <a:lstStyle/>
                    <a:p>
                      <a:pPr marL="0" marR="0" algn="just">
                        <a:lnSpc>
                          <a:spcPct val="100000"/>
                        </a:lnSpc>
                        <a:spcBef>
                          <a:spcPts val="0"/>
                        </a:spcBef>
                        <a:spcAft>
                          <a:spcPts val="0"/>
                        </a:spcAft>
                        <a:tabLst>
                          <a:tab pos="90170" algn="l"/>
                          <a:tab pos="180340" algn="l"/>
                        </a:tabLst>
                      </a:pPr>
                      <a:r>
                        <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rPr>
                        <a:t>Mạng xã hội hữu ích cho mọi người trong tìm kiếm thông tin nhưng cần phải được kiểm chứng.</a:t>
                      </a:r>
                      <a:endParaRPr lang="en-US" sz="2400" b="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ctr">
                    <a:solidFill>
                      <a:schemeClr val="accent5">
                        <a:lumMod val="20000"/>
                        <a:lumOff val="80000"/>
                      </a:schemeClr>
                    </a:solidFill>
                  </a:tcPr>
                </a:tc>
                <a:tc hMerge="1">
                  <a:tcPr marL="68580" marR="68580" marT="0" marB="0" anchor="ctr">
                    <a:solidFill>
                      <a:schemeClr val="accent5">
                        <a:lumMod val="20000"/>
                        <a:lumOff val="80000"/>
                      </a:schemeClr>
                    </a:solidFill>
                  </a:tcPr>
                </a:tc>
              </a:tr>
            </a:tbl>
          </a:graphicData>
        </a:graphic>
      </p:graphicFrame>
    </p:spTree>
  </p:cSld>
  <p:clrMapOvr>
    <a:masterClrMapping/>
  </p:clrMapOvr>
  <p:transition spd="med">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in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5736</Words>
  <Application>WPS Presentation</Application>
  <PresentationFormat>Custom</PresentationFormat>
  <Paragraphs>184</Paragraphs>
  <Slides>23</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23</vt:i4>
      </vt:variant>
    </vt:vector>
  </HeadingPairs>
  <TitlesOfParts>
    <vt:vector size="32" baseType="lpstr">
      <vt:lpstr>Arial</vt:lpstr>
      <vt:lpstr>SimSun</vt:lpstr>
      <vt:lpstr>Wingdings</vt:lpstr>
      <vt:lpstr>Calibri</vt:lpstr>
      <vt:lpstr>Times New Roman</vt:lpstr>
      <vt:lpstr>Microsoft YaHei</vt:lpstr>
      <vt:lpstr>Arial Unicode MS</vt:lpstr>
      <vt:lpstr>Courier New</vt:lpstr>
      <vt:lpstr>Office Theme</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Beige Brown Abstract Organic Class Syllabus Blank Presentation</dc:title>
  <dc:creator>Linh Phan</dc:creator>
  <cp:lastModifiedBy>HP</cp:lastModifiedBy>
  <cp:revision>6</cp:revision>
  <dcterms:created xsi:type="dcterms:W3CDTF">2006-08-16T00:00:00Z</dcterms:created>
  <dcterms:modified xsi:type="dcterms:W3CDTF">2023-11-23T09:56:30Z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5CE4225D3DEF4EAEA48DA6D41BA40FEA_12</vt:lpwstr>
  </property>
  <property fmtid="{D5CDD505-2E9C-101B-9397-08002B2CF9AE}" pid="3" name="KSOProductBuildVer">
    <vt:lpwstr>1033-12.2.0.13306</vt:lpwstr>
  </property>
</Properties>
</file>