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 id="2147483681" r:id="rId2"/>
    <p:sldMasterId id="2147483693" r:id="rId3"/>
    <p:sldMasterId id="2147483712" r:id="rId4"/>
  </p:sldMasterIdLst>
  <p:notesMasterIdLst>
    <p:notesMasterId r:id="rId62"/>
  </p:notesMasterIdLst>
  <p:sldIdLst>
    <p:sldId id="257" r:id="rId5"/>
    <p:sldId id="289" r:id="rId6"/>
    <p:sldId id="258" r:id="rId7"/>
    <p:sldId id="259" r:id="rId8"/>
    <p:sldId id="287" r:id="rId9"/>
    <p:sldId id="261" r:id="rId10"/>
    <p:sldId id="290" r:id="rId11"/>
    <p:sldId id="263" r:id="rId12"/>
    <p:sldId id="1418" r:id="rId13"/>
    <p:sldId id="291" r:id="rId14"/>
    <p:sldId id="262" r:id="rId15"/>
    <p:sldId id="264" r:id="rId16"/>
    <p:sldId id="265" r:id="rId17"/>
    <p:sldId id="1377" r:id="rId18"/>
    <p:sldId id="266" r:id="rId19"/>
    <p:sldId id="1410" r:id="rId20"/>
    <p:sldId id="260" r:id="rId21"/>
    <p:sldId id="1411" r:id="rId22"/>
    <p:sldId id="1412" r:id="rId23"/>
    <p:sldId id="1413" r:id="rId24"/>
    <p:sldId id="1414" r:id="rId25"/>
    <p:sldId id="1415" r:id="rId26"/>
    <p:sldId id="1416" r:id="rId27"/>
    <p:sldId id="267" r:id="rId28"/>
    <p:sldId id="1417" r:id="rId29"/>
    <p:sldId id="1409" r:id="rId30"/>
    <p:sldId id="1386" r:id="rId31"/>
    <p:sldId id="1400" r:id="rId32"/>
    <p:sldId id="288" r:id="rId33"/>
    <p:sldId id="268" r:id="rId34"/>
    <p:sldId id="269" r:id="rId35"/>
    <p:sldId id="1388" r:id="rId36"/>
    <p:sldId id="270" r:id="rId37"/>
    <p:sldId id="271" r:id="rId38"/>
    <p:sldId id="1389" r:id="rId39"/>
    <p:sldId id="1387" r:id="rId40"/>
    <p:sldId id="1392" r:id="rId41"/>
    <p:sldId id="273" r:id="rId42"/>
    <p:sldId id="272" r:id="rId43"/>
    <p:sldId id="1390" r:id="rId44"/>
    <p:sldId id="276" r:id="rId45"/>
    <p:sldId id="1419" r:id="rId46"/>
    <p:sldId id="1391" r:id="rId47"/>
    <p:sldId id="278" r:id="rId48"/>
    <p:sldId id="280" r:id="rId49"/>
    <p:sldId id="274" r:id="rId50"/>
    <p:sldId id="1393" r:id="rId51"/>
    <p:sldId id="275" r:id="rId52"/>
    <p:sldId id="1420" r:id="rId53"/>
    <p:sldId id="1421" r:id="rId54"/>
    <p:sldId id="277" r:id="rId55"/>
    <p:sldId id="279" r:id="rId56"/>
    <p:sldId id="1394" r:id="rId57"/>
    <p:sldId id="1395" r:id="rId58"/>
    <p:sldId id="1396" r:id="rId59"/>
    <p:sldId id="1397" r:id="rId60"/>
    <p:sldId id="285"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F2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07" autoAdjust="0"/>
    <p:restoredTop sz="94660"/>
  </p:normalViewPr>
  <p:slideViewPr>
    <p:cSldViewPr snapToGrid="0">
      <p:cViewPr varScale="1">
        <p:scale>
          <a:sx n="66" d="100"/>
          <a:sy n="66" d="100"/>
        </p:scale>
        <p:origin x="56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4161DB-6232-4019-BC56-0A107EAA9542}" type="datetimeFigureOut">
              <a:rPr lang="en-US" smtClean="0"/>
              <a:t>5/30/2023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FDCCD9-0CD0-412D-B2DB-42F06F1D4CFB}" type="slidenum">
              <a:rPr lang="en-US" smtClean="0"/>
              <a:t>‹#›</a:t>
            </a:fld>
            <a:endParaRPr lang="en-US"/>
          </a:p>
        </p:txBody>
      </p:sp>
    </p:spTree>
    <p:extLst>
      <p:ext uri="{BB962C8B-B14F-4D97-AF65-F5344CB8AC3E}">
        <p14:creationId xmlns:p14="http://schemas.microsoft.com/office/powerpoint/2010/main" val="128878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2331130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solidFill>
                  <a:prstClr val="black"/>
                </a:solidFill>
              </a:rPr>
              <a:pPr/>
              <a:t>38</a:t>
            </a:fld>
            <a:endParaRPr lang="zh-CN" altLang="en-US">
              <a:solidFill>
                <a:prstClr val="black"/>
              </a:solidFill>
            </a:endParaRPr>
          </a:p>
        </p:txBody>
      </p:sp>
    </p:spTree>
    <p:extLst>
      <p:ext uri="{BB962C8B-B14F-4D97-AF65-F5344CB8AC3E}">
        <p14:creationId xmlns:p14="http://schemas.microsoft.com/office/powerpoint/2010/main" val="1180853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solidFill>
                  <a:prstClr val="black"/>
                </a:solidFill>
              </a:rPr>
              <a:pPr/>
              <a:t>39</a:t>
            </a:fld>
            <a:endParaRPr lang="zh-CN" altLang="en-US">
              <a:solidFill>
                <a:prstClr val="black"/>
              </a:solidFill>
            </a:endParaRPr>
          </a:p>
        </p:txBody>
      </p:sp>
    </p:spTree>
    <p:extLst>
      <p:ext uri="{BB962C8B-B14F-4D97-AF65-F5344CB8AC3E}">
        <p14:creationId xmlns:p14="http://schemas.microsoft.com/office/powerpoint/2010/main" val="487949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solidFill>
                  <a:prstClr val="black"/>
                </a:solidFill>
              </a:rPr>
              <a:pPr/>
              <a:t>41</a:t>
            </a:fld>
            <a:endParaRPr lang="zh-CN" altLang="en-US">
              <a:solidFill>
                <a:prstClr val="black"/>
              </a:solidFill>
            </a:endParaRPr>
          </a:p>
        </p:txBody>
      </p:sp>
    </p:spTree>
    <p:extLst>
      <p:ext uri="{BB962C8B-B14F-4D97-AF65-F5344CB8AC3E}">
        <p14:creationId xmlns:p14="http://schemas.microsoft.com/office/powerpoint/2010/main" val="2881201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solidFill>
                  <a:prstClr val="black"/>
                </a:solidFill>
              </a:rPr>
              <a:pPr/>
              <a:t>44</a:t>
            </a:fld>
            <a:endParaRPr lang="zh-CN" altLang="en-US">
              <a:solidFill>
                <a:prstClr val="black"/>
              </a:solidFill>
            </a:endParaRPr>
          </a:p>
        </p:txBody>
      </p:sp>
    </p:spTree>
    <p:extLst>
      <p:ext uri="{BB962C8B-B14F-4D97-AF65-F5344CB8AC3E}">
        <p14:creationId xmlns:p14="http://schemas.microsoft.com/office/powerpoint/2010/main" val="3854454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solidFill>
                  <a:prstClr val="black"/>
                </a:solidFill>
              </a:rPr>
              <a:pPr/>
              <a:t>45</a:t>
            </a:fld>
            <a:endParaRPr lang="zh-CN" altLang="en-US">
              <a:solidFill>
                <a:prstClr val="black"/>
              </a:solidFill>
            </a:endParaRPr>
          </a:p>
        </p:txBody>
      </p:sp>
    </p:spTree>
    <p:extLst>
      <p:ext uri="{BB962C8B-B14F-4D97-AF65-F5344CB8AC3E}">
        <p14:creationId xmlns:p14="http://schemas.microsoft.com/office/powerpoint/2010/main" val="1006050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solidFill>
                  <a:prstClr val="black"/>
                </a:solidFill>
              </a:rPr>
              <a:pPr/>
              <a:t>46</a:t>
            </a:fld>
            <a:endParaRPr lang="zh-CN" altLang="en-US">
              <a:solidFill>
                <a:prstClr val="black"/>
              </a:solidFill>
            </a:endParaRPr>
          </a:p>
        </p:txBody>
      </p:sp>
    </p:spTree>
    <p:extLst>
      <p:ext uri="{BB962C8B-B14F-4D97-AF65-F5344CB8AC3E}">
        <p14:creationId xmlns:p14="http://schemas.microsoft.com/office/powerpoint/2010/main" val="4255548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solidFill>
                  <a:prstClr val="black"/>
                </a:solidFill>
              </a:rPr>
              <a:pPr/>
              <a:t>49</a:t>
            </a:fld>
            <a:endParaRPr lang="zh-CN" altLang="en-US">
              <a:solidFill>
                <a:prstClr val="black"/>
              </a:solidFill>
            </a:endParaRPr>
          </a:p>
        </p:txBody>
      </p:sp>
    </p:spTree>
    <p:extLst>
      <p:ext uri="{BB962C8B-B14F-4D97-AF65-F5344CB8AC3E}">
        <p14:creationId xmlns:p14="http://schemas.microsoft.com/office/powerpoint/2010/main" val="1749541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solidFill>
                  <a:prstClr val="black"/>
                </a:solidFill>
              </a:rPr>
              <a:pPr/>
              <a:t>52</a:t>
            </a:fld>
            <a:endParaRPr lang="zh-CN" altLang="en-US">
              <a:solidFill>
                <a:prstClr val="black"/>
              </a:solidFill>
            </a:endParaRPr>
          </a:p>
        </p:txBody>
      </p:sp>
    </p:spTree>
    <p:extLst>
      <p:ext uri="{BB962C8B-B14F-4D97-AF65-F5344CB8AC3E}">
        <p14:creationId xmlns:p14="http://schemas.microsoft.com/office/powerpoint/2010/main" val="629571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3782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solidFill>
                  <a:prstClr val="black"/>
                </a:solidFill>
              </a:rPr>
              <a:pPr/>
              <a:t>54</a:t>
            </a:fld>
            <a:endParaRPr lang="zh-CN" altLang="en-US">
              <a:solidFill>
                <a:prstClr val="black"/>
              </a:solidFill>
            </a:endParaRPr>
          </a:p>
        </p:txBody>
      </p:sp>
    </p:spTree>
    <p:extLst>
      <p:ext uri="{BB962C8B-B14F-4D97-AF65-F5344CB8AC3E}">
        <p14:creationId xmlns:p14="http://schemas.microsoft.com/office/powerpoint/2010/main" val="1687943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1950541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solidFill>
                  <a:prstClr val="black"/>
                </a:solidFill>
              </a:rPr>
              <a:pPr/>
              <a:t>55</a:t>
            </a:fld>
            <a:endParaRPr lang="zh-CN" altLang="en-US">
              <a:solidFill>
                <a:prstClr val="black"/>
              </a:solidFill>
            </a:endParaRPr>
          </a:p>
        </p:txBody>
      </p:sp>
    </p:spTree>
    <p:extLst>
      <p:ext uri="{BB962C8B-B14F-4D97-AF65-F5344CB8AC3E}">
        <p14:creationId xmlns:p14="http://schemas.microsoft.com/office/powerpoint/2010/main" val="33865080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solidFill>
                  <a:prstClr val="black"/>
                </a:solidFill>
              </a:rPr>
              <a:pPr/>
              <a:t>56</a:t>
            </a:fld>
            <a:endParaRPr lang="zh-CN" altLang="en-US">
              <a:solidFill>
                <a:prstClr val="black"/>
              </a:solidFill>
            </a:endParaRPr>
          </a:p>
        </p:txBody>
      </p:sp>
    </p:spTree>
    <p:extLst>
      <p:ext uri="{BB962C8B-B14F-4D97-AF65-F5344CB8AC3E}">
        <p14:creationId xmlns:p14="http://schemas.microsoft.com/office/powerpoint/2010/main" val="31299594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solidFill>
                  <a:prstClr val="black"/>
                </a:solidFill>
              </a:rPr>
              <a:pPr/>
              <a:t>57</a:t>
            </a:fld>
            <a:endParaRPr lang="zh-CN" altLang="en-US">
              <a:solidFill>
                <a:prstClr val="black"/>
              </a:solidFill>
            </a:endParaRPr>
          </a:p>
        </p:txBody>
      </p:sp>
    </p:spTree>
    <p:extLst>
      <p:ext uri="{BB962C8B-B14F-4D97-AF65-F5344CB8AC3E}">
        <p14:creationId xmlns:p14="http://schemas.microsoft.com/office/powerpoint/2010/main" val="26871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5407AF-B087-4509-BB09-FC5C1A27DEC7}"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1290531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3440264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5195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solidFill>
                  <a:prstClr val="black"/>
                </a:solidFill>
              </a:rPr>
              <a:pPr/>
              <a:t>30</a:t>
            </a:fld>
            <a:endParaRPr lang="zh-CN" altLang="en-US">
              <a:solidFill>
                <a:prstClr val="black"/>
              </a:solidFill>
            </a:endParaRPr>
          </a:p>
        </p:txBody>
      </p:sp>
    </p:spTree>
    <p:extLst>
      <p:ext uri="{BB962C8B-B14F-4D97-AF65-F5344CB8AC3E}">
        <p14:creationId xmlns:p14="http://schemas.microsoft.com/office/powerpoint/2010/main" val="3341619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solidFill>
                  <a:prstClr val="black"/>
                </a:solidFill>
              </a:rPr>
              <a:pPr/>
              <a:t>33</a:t>
            </a:fld>
            <a:endParaRPr lang="zh-CN" altLang="en-US">
              <a:solidFill>
                <a:prstClr val="black"/>
              </a:solidFill>
            </a:endParaRPr>
          </a:p>
        </p:txBody>
      </p:sp>
    </p:spTree>
    <p:extLst>
      <p:ext uri="{BB962C8B-B14F-4D97-AF65-F5344CB8AC3E}">
        <p14:creationId xmlns:p14="http://schemas.microsoft.com/office/powerpoint/2010/main" val="3411805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5093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A17676-A16B-461A-BE0A-3074479F441C}" type="slidenum">
              <a:rPr lang="zh-CN" altLang="en-US" smtClean="0">
                <a:solidFill>
                  <a:prstClr val="black"/>
                </a:solidFill>
              </a:rPr>
              <a:pPr/>
              <a:t>37</a:t>
            </a:fld>
            <a:endParaRPr lang="zh-CN" altLang="en-US">
              <a:solidFill>
                <a:prstClr val="black"/>
              </a:solidFill>
            </a:endParaRPr>
          </a:p>
        </p:txBody>
      </p:sp>
    </p:spTree>
    <p:extLst>
      <p:ext uri="{BB962C8B-B14F-4D97-AF65-F5344CB8AC3E}">
        <p14:creationId xmlns:p14="http://schemas.microsoft.com/office/powerpoint/2010/main" val="3122942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B334DF5-8F28-4C0D-8D99-8EC705CC77DF}"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0FE8F9-BC22-46A5-B874-529041C682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5086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334DF5-8F28-4C0D-8D99-8EC705CC77DF}"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0FE8F9-BC22-46A5-B874-529041C682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634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334DF5-8F28-4C0D-8D99-8EC705CC77DF}"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0FE8F9-BC22-46A5-B874-529041C682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9287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2023/5/30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49894156"/>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2023/5/30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067982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2023/5/30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79372963"/>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2023/5/30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55482368"/>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2023/5/30</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51401705"/>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742307902"/>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2023/5/30</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3562251081"/>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2023/5/30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2770347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334DF5-8F28-4C0D-8D99-8EC705CC77DF}"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0FE8F9-BC22-46A5-B874-529041C682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70803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2023/5/30</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85463326"/>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2023/5/30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76211961"/>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solidFill>
                  <a:prstClr val="black">
                    <a:tint val="75000"/>
                  </a:prstClr>
                </a:solidFill>
              </a:rPr>
              <a:pPr/>
              <a:t>2023/5/30</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38441673"/>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Janice作品">
  <p:cSld name="Janice作品">
    <p:bg>
      <p:bgPr>
        <a:blipFill>
          <a:blip r:embed="rId2">
            <a:alphaModFix/>
          </a:blip>
          <a:stretch>
            <a:fillRect/>
          </a:stretch>
        </a:blipFill>
        <a:effectLst/>
      </p:bgPr>
    </p:bg>
    <p:spTree>
      <p:nvGrpSpPr>
        <p:cNvPr id="1" name="Shape 128"/>
        <p:cNvGrpSpPr/>
        <p:nvPr/>
      </p:nvGrpSpPr>
      <p:grpSpPr>
        <a:xfrm>
          <a:off x="0" y="0"/>
          <a:ext cx="0" cy="0"/>
          <a:chOff x="0" y="0"/>
          <a:chExt cx="0" cy="0"/>
        </a:xfrm>
      </p:grpSpPr>
      <p:grpSp>
        <p:nvGrpSpPr>
          <p:cNvPr id="129" name="Google Shape;129;gfd8cb973bc_0_120"/>
          <p:cNvGrpSpPr/>
          <p:nvPr/>
        </p:nvGrpSpPr>
        <p:grpSpPr>
          <a:xfrm>
            <a:off x="0" y="0"/>
            <a:ext cx="12187170" cy="6858000"/>
            <a:chOff x="0" y="0"/>
            <a:chExt cx="12190344" cy="6858000"/>
          </a:xfrm>
        </p:grpSpPr>
        <p:pic>
          <p:nvPicPr>
            <p:cNvPr id="130" name="Google Shape;130;gfd8cb973bc_0_120"/>
            <p:cNvPicPr preferRelativeResize="0"/>
            <p:nvPr/>
          </p:nvPicPr>
          <p:blipFill rotWithShape="1">
            <a:blip r:embed="rId3">
              <a:alphaModFix/>
            </a:blip>
            <a:srcRect/>
            <a:stretch/>
          </p:blipFill>
          <p:spPr>
            <a:xfrm>
              <a:off x="0" y="0"/>
              <a:ext cx="5593532" cy="6858000"/>
            </a:xfrm>
            <a:prstGeom prst="rect">
              <a:avLst/>
            </a:prstGeom>
            <a:noFill/>
            <a:ln>
              <a:noFill/>
            </a:ln>
          </p:spPr>
        </p:pic>
        <p:pic>
          <p:nvPicPr>
            <p:cNvPr id="131" name="Google Shape;131;gfd8cb973bc_0_120"/>
            <p:cNvPicPr preferRelativeResize="0"/>
            <p:nvPr/>
          </p:nvPicPr>
          <p:blipFill rotWithShape="1">
            <a:blip r:embed="rId3">
              <a:alphaModFix/>
            </a:blip>
            <a:srcRect/>
            <a:stretch/>
          </p:blipFill>
          <p:spPr>
            <a:xfrm flipH="1">
              <a:off x="6596812" y="0"/>
              <a:ext cx="5593532" cy="6858000"/>
            </a:xfrm>
            <a:prstGeom prst="rect">
              <a:avLst/>
            </a:prstGeom>
            <a:noFill/>
            <a:ln>
              <a:noFill/>
            </a:ln>
          </p:spPr>
        </p:pic>
        <p:pic>
          <p:nvPicPr>
            <p:cNvPr id="132" name="Google Shape;132;gfd8cb973bc_0_120"/>
            <p:cNvPicPr preferRelativeResize="0"/>
            <p:nvPr/>
          </p:nvPicPr>
          <p:blipFill rotWithShape="1">
            <a:blip r:embed="rId4">
              <a:alphaModFix/>
            </a:blip>
            <a:srcRect/>
            <a:stretch/>
          </p:blipFill>
          <p:spPr>
            <a:xfrm flipH="1">
              <a:off x="5593532" y="0"/>
              <a:ext cx="1008111" cy="6858000"/>
            </a:xfrm>
            <a:prstGeom prst="rect">
              <a:avLst/>
            </a:prstGeom>
            <a:noFill/>
            <a:ln>
              <a:noFill/>
            </a:ln>
          </p:spPr>
        </p:pic>
      </p:grpSp>
    </p:spTree>
    <p:extLst>
      <p:ext uri="{BB962C8B-B14F-4D97-AF65-F5344CB8AC3E}">
        <p14:creationId xmlns:p14="http://schemas.microsoft.com/office/powerpoint/2010/main" val="31485991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smtClean="0">
                <a:solidFill>
                  <a:prstClr val="white">
                    <a:tint val="75000"/>
                  </a:prstClr>
                </a:solidFill>
              </a:rPr>
              <a:pPr/>
              <a:t>5/30/2023</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1475354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smtClean="0">
                <a:solidFill>
                  <a:prstClr val="white">
                    <a:tint val="75000"/>
                  </a:prstClr>
                </a:solidFill>
              </a:rPr>
              <a:pPr/>
              <a:t>5/30/2023</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9503675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smtClean="0">
                <a:solidFill>
                  <a:prstClr val="white">
                    <a:tint val="75000"/>
                  </a:prstClr>
                </a:solidFill>
              </a:rPr>
              <a:pPr/>
              <a:t>5/30/2023</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0751023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smtClean="0">
                <a:solidFill>
                  <a:prstClr val="white">
                    <a:tint val="75000"/>
                  </a:prstClr>
                </a:solidFill>
              </a:rPr>
              <a:pPr/>
              <a:t>5/30/2023</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201227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smtClean="0">
                <a:solidFill>
                  <a:prstClr val="white">
                    <a:tint val="75000"/>
                  </a:prstClr>
                </a:solidFill>
              </a:rPr>
              <a:pPr/>
              <a:t>5/30/2023</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6714530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smtClean="0">
                <a:solidFill>
                  <a:prstClr val="white">
                    <a:tint val="75000"/>
                  </a:prstClr>
                </a:solidFill>
              </a:rPr>
              <a:pPr/>
              <a:t>5/30/2023</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533930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334DF5-8F28-4C0D-8D99-8EC705CC77DF}"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0FE8F9-BC22-46A5-B874-529041C682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18589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smtClean="0">
                <a:solidFill>
                  <a:prstClr val="white">
                    <a:tint val="75000"/>
                  </a:prstClr>
                </a:solidFill>
              </a:rPr>
              <a:pPr/>
              <a:t>5/30/2023</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4170295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smtClean="0">
                <a:solidFill>
                  <a:prstClr val="white">
                    <a:tint val="75000"/>
                  </a:prstClr>
                </a:solidFill>
              </a:rPr>
              <a:pPr/>
              <a:t>5/30/2023</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2510897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smtClean="0">
                <a:solidFill>
                  <a:prstClr val="white">
                    <a:tint val="75000"/>
                  </a:prstClr>
                </a:solidFill>
              </a:rPr>
              <a:pPr/>
              <a:t>5/30/2023</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1401344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smtClean="0">
                <a:solidFill>
                  <a:prstClr val="white">
                    <a:tint val="75000"/>
                  </a:prstClr>
                </a:solidFill>
              </a:rPr>
              <a:pPr/>
              <a:t>5/30/2023</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793872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smtClean="0">
                <a:solidFill>
                  <a:prstClr val="white">
                    <a:tint val="75000"/>
                  </a:prstClr>
                </a:solidFill>
              </a:rPr>
              <a:pPr/>
              <a:t>5/30/2023</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4421421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smtClean="0">
                <a:solidFill>
                  <a:prstClr val="white">
                    <a:tint val="75000"/>
                  </a:prstClr>
                </a:solidFill>
              </a:rPr>
              <a:pPr/>
              <a:t>5/30/2023</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solidFill>
                  <a:prstClr val="white">
                    <a:tint val="75000"/>
                  </a:prstClr>
                </a:solidFill>
              </a:rPr>
              <a:pPr/>
              <a:t>‹#›</a:t>
            </a:fld>
            <a:endParaRPr lang="en-US" dirty="0">
              <a:solidFill>
                <a:prstClr val="white">
                  <a:tint val="75000"/>
                </a:prstClr>
              </a:solidFill>
            </a:endParaRPr>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7200" dirty="0">
                <a:solidFill>
                  <a:prstClr val="white"/>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7200" dirty="0">
                <a:solidFill>
                  <a:prstClr val="white"/>
                </a:solidFill>
                <a:effectLst/>
              </a:rPr>
              <a:t>”</a:t>
            </a:r>
          </a:p>
        </p:txBody>
      </p:sp>
    </p:spTree>
    <p:extLst>
      <p:ext uri="{BB962C8B-B14F-4D97-AF65-F5344CB8AC3E}">
        <p14:creationId xmlns:p14="http://schemas.microsoft.com/office/powerpoint/2010/main" val="12426088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smtClean="0">
                <a:solidFill>
                  <a:prstClr val="white">
                    <a:tint val="75000"/>
                  </a:prstClr>
                </a:solidFill>
              </a:rPr>
              <a:pPr/>
              <a:t>5/30/2023</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1360867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smtClean="0">
                <a:solidFill>
                  <a:prstClr val="white">
                    <a:tint val="75000"/>
                  </a:prstClr>
                </a:solidFill>
              </a:rPr>
              <a:pPr/>
              <a:t>5/30/2023</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7576654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smtClean="0">
                <a:solidFill>
                  <a:prstClr val="white">
                    <a:tint val="75000"/>
                  </a:prstClr>
                </a:solidFill>
              </a:rPr>
              <a:pPr/>
              <a:t>5/30/2023</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6230078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smtClean="0">
                <a:solidFill>
                  <a:prstClr val="white">
                    <a:tint val="75000"/>
                  </a:prstClr>
                </a:solidFill>
              </a:rPr>
              <a:pPr/>
              <a:t>5/30/2023</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621602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334DF5-8F28-4C0D-8D99-8EC705CC77DF}" type="datetimeFigureOut">
              <a:rPr lang="en-US" smtClean="0">
                <a:solidFill>
                  <a:prstClr val="black">
                    <a:tint val="75000"/>
                  </a:prstClr>
                </a:solidFill>
              </a:rPr>
              <a:pPr/>
              <a:t>5/30/2023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0FE8F9-BC22-46A5-B874-529041C682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74574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smtClean="0">
                <a:solidFill>
                  <a:prstClr val="white">
                    <a:tint val="75000"/>
                  </a:prstClr>
                </a:solidFill>
              </a:rPr>
              <a:pPr/>
              <a:t>5/30/2023</a:t>
            </a:fld>
            <a:endParaRPr lang="en-US" dirty="0">
              <a:solidFill>
                <a:prstClr val="white">
                  <a:tint val="75000"/>
                </a:prstClr>
              </a:solidFill>
            </a:endParaRPr>
          </a:p>
        </p:txBody>
      </p:sp>
      <p:sp>
        <p:nvSpPr>
          <p:cNvPr id="5" name="Footer Placeholder 4"/>
          <p:cNvSpPr>
            <a:spLocks noGrp="1"/>
          </p:cNvSpPr>
          <p:nvPr>
            <p:ph type="ftr" sz="quarter" idx="11"/>
          </p:nvPr>
        </p:nvSpPr>
        <p:spPr>
          <a:xfrm>
            <a:off x="680321" y="5936188"/>
            <a:ext cx="6126805" cy="365125"/>
          </a:xfrm>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8690210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30/05/2023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8421400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30/05/2023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33053154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BA32C21-FD13-4697-ADCD-F9E33DDFF06F}" type="datetimeFigureOut">
              <a:rPr lang="vi-VN" smtClean="0"/>
              <a:t>30/05/2023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39941372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DBA32C21-FD13-4697-ADCD-F9E33DDFF06F}" type="datetimeFigureOut">
              <a:rPr lang="vi-VN" smtClean="0"/>
              <a:t>30/05/2023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11863649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DBA32C21-FD13-4697-ADCD-F9E33DDFF06F}" type="datetimeFigureOut">
              <a:rPr lang="vi-VN" smtClean="0"/>
              <a:t>30/05/2023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17648452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DBA32C21-FD13-4697-ADCD-F9E33DDFF06F}" type="datetimeFigureOut">
              <a:rPr lang="vi-VN" smtClean="0"/>
              <a:t>30/05/2023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10795264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A32C21-FD13-4697-ADCD-F9E33DDFF06F}" type="datetimeFigureOut">
              <a:rPr lang="vi-VN" smtClean="0"/>
              <a:t>30/05/2023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9022225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BA32C21-FD13-4697-ADCD-F9E33DDFF06F}" type="datetimeFigureOut">
              <a:rPr lang="vi-VN" smtClean="0"/>
              <a:t>30/05/2023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11889777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BA32C21-FD13-4697-ADCD-F9E33DDFF06F}" type="datetimeFigureOut">
              <a:rPr lang="vi-VN" smtClean="0"/>
              <a:t>30/05/2023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3234253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334DF5-8F28-4C0D-8D99-8EC705CC77DF}" type="datetimeFigureOut">
              <a:rPr lang="en-US" smtClean="0">
                <a:solidFill>
                  <a:prstClr val="black">
                    <a:tint val="75000"/>
                  </a:prstClr>
                </a:solidFill>
              </a:rPr>
              <a:pPr/>
              <a:t>5/30/2023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10FE8F9-BC22-46A5-B874-529041C682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19158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30/05/2023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31627663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30/05/2023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644137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334DF5-8F28-4C0D-8D99-8EC705CC77DF}" type="datetimeFigureOut">
              <a:rPr lang="en-US" smtClean="0">
                <a:solidFill>
                  <a:prstClr val="black">
                    <a:tint val="75000"/>
                  </a:prstClr>
                </a:solidFill>
              </a:rPr>
              <a:pPr/>
              <a:t>5/30/2023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10FE8F9-BC22-46A5-B874-529041C682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5335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334DF5-8F28-4C0D-8D99-8EC705CC77DF}" type="datetimeFigureOut">
              <a:rPr lang="en-US" smtClean="0">
                <a:solidFill>
                  <a:prstClr val="black">
                    <a:tint val="75000"/>
                  </a:prstClr>
                </a:solidFill>
              </a:rPr>
              <a:pPr/>
              <a:t>5/30/2023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0FE8F9-BC22-46A5-B874-529041C682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8504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B334DF5-8F28-4C0D-8D99-8EC705CC77DF}" type="datetimeFigureOut">
              <a:rPr lang="en-US" smtClean="0">
                <a:solidFill>
                  <a:prstClr val="black">
                    <a:tint val="75000"/>
                  </a:prstClr>
                </a:solidFill>
              </a:rPr>
              <a:pPr/>
              <a:t>5/30/2023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0FE8F9-BC22-46A5-B874-529041C682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8731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B334DF5-8F28-4C0D-8D99-8EC705CC77DF}" type="datetimeFigureOut">
              <a:rPr lang="en-US" smtClean="0">
                <a:solidFill>
                  <a:prstClr val="black">
                    <a:tint val="75000"/>
                  </a:prstClr>
                </a:solidFill>
              </a:rPr>
              <a:pPr/>
              <a:t>5/30/2023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0FE8F9-BC22-46A5-B874-529041C682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8392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image" Target="../media/image26.png"/><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30.jp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B334DF5-8F28-4C0D-8D99-8EC705CC77DF}" type="datetimeFigureOut">
              <a:rPr lang="en-US" smtClean="0">
                <a:solidFill>
                  <a:prstClr val="black">
                    <a:tint val="75000"/>
                  </a:prstClr>
                </a:solidFill>
              </a:rPr>
              <a:pPr defTabSz="914400"/>
              <a:t>5/30/2023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10FE8F9-BC22-46A5-B874-529041C68203}"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96118587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7E89D9DB-18FC-4DE1-B6E3-B7CBA7A93292}" type="datetimeFigureOut">
              <a:rPr lang="zh-CN" altLang="en-US" smtClean="0">
                <a:solidFill>
                  <a:prstClr val="black">
                    <a:tint val="75000"/>
                  </a:prstClr>
                </a:solidFill>
              </a:rPr>
              <a:pPr defTabSz="914377"/>
              <a:t>2023/5/30</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C978E6D4-FDCC-426F-B778-E8CF2BB26406}"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94974380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711" r:id="rId12"/>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smtClean="0">
                <a:solidFill>
                  <a:prstClr val="white">
                    <a:tint val="75000"/>
                  </a:prstClr>
                </a:solidFill>
              </a:rPr>
              <a:pPr/>
              <a:t>5/30/2023</a:t>
            </a:fld>
            <a:endParaRPr lang="en-US" dirty="0">
              <a:solidFill>
                <a:prstClr val="white">
                  <a:tint val="75000"/>
                </a:prstClr>
              </a:solidFill>
            </a:endParaRPr>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solidFill>
                <a:prstClr val="white">
                  <a:tint val="75000"/>
                </a:prstClr>
              </a:solidFill>
            </a:endParaRPr>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628610168"/>
      </p:ext>
    </p:extLst>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A32C21-FD13-4697-ADCD-F9E33DDFF06F}" type="datetimeFigureOut">
              <a:rPr lang="vi-VN" smtClean="0"/>
              <a:t>30/05/2023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85D699-091F-4322-9983-565B97A178FD}" type="slidenum">
              <a:rPr lang="vi-VN" smtClean="0"/>
              <a:t>‹#›</a:t>
            </a:fld>
            <a:endParaRPr lang="vi-VN"/>
          </a:p>
        </p:txBody>
      </p:sp>
    </p:spTree>
    <p:extLst>
      <p:ext uri="{BB962C8B-B14F-4D97-AF65-F5344CB8AC3E}">
        <p14:creationId xmlns:p14="http://schemas.microsoft.com/office/powerpoint/2010/main" val="120584867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8.xml"/><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70.png"/></Relationships>
</file>

<file path=ppt/slides/_rels/slide1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24.xml"/><Relationship Id="rId18" Type="http://schemas.openxmlformats.org/officeDocument/2006/relationships/image" Target="../media/image82.png"/><Relationship Id="rId3" Type="http://schemas.openxmlformats.org/officeDocument/2006/relationships/slideLayout" Target="../slideLayouts/slideLayout42.xml"/><Relationship Id="rId7" Type="http://schemas.openxmlformats.org/officeDocument/2006/relationships/slide" Target="slide18.xml"/><Relationship Id="rId12" Type="http://schemas.openxmlformats.org/officeDocument/2006/relationships/slide" Target="slide23.xml"/><Relationship Id="rId17" Type="http://schemas.openxmlformats.org/officeDocument/2006/relationships/image" Target="../media/image81.gif"/><Relationship Id="rId2" Type="http://schemas.openxmlformats.org/officeDocument/2006/relationships/audio" Target="../media/media1.wav"/><Relationship Id="rId16" Type="http://schemas.openxmlformats.org/officeDocument/2006/relationships/image" Target="../media/image80.gif"/><Relationship Id="rId1" Type="http://schemas.microsoft.com/office/2007/relationships/media" Target="../media/media1.wav"/><Relationship Id="rId6" Type="http://schemas.openxmlformats.org/officeDocument/2006/relationships/slide" Target="slide17.xml"/><Relationship Id="rId11" Type="http://schemas.openxmlformats.org/officeDocument/2006/relationships/slide" Target="slide22.xml"/><Relationship Id="rId5" Type="http://schemas.openxmlformats.org/officeDocument/2006/relationships/image" Target="../media/image78.png"/><Relationship Id="rId15" Type="http://schemas.openxmlformats.org/officeDocument/2006/relationships/image" Target="../media/image79.gif"/><Relationship Id="rId10" Type="http://schemas.openxmlformats.org/officeDocument/2006/relationships/slide" Target="slide21.xml"/><Relationship Id="rId19" Type="http://schemas.openxmlformats.org/officeDocument/2006/relationships/slide" Target="slide26.xml"/><Relationship Id="rId4" Type="http://schemas.openxmlformats.org/officeDocument/2006/relationships/image" Target="../media/image77.png"/><Relationship Id="rId9" Type="http://schemas.openxmlformats.org/officeDocument/2006/relationships/slide" Target="slide20.xml"/><Relationship Id="rId14" Type="http://schemas.openxmlformats.org/officeDocument/2006/relationships/slide" Target="slide25.xml"/></Relationships>
</file>

<file path=ppt/slides/_rels/slide17.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slide" Target="slide16.xml"/><Relationship Id="rId7" Type="http://schemas.openxmlformats.org/officeDocument/2006/relationships/image" Target="../media/image86.jpeg"/><Relationship Id="rId2" Type="http://schemas.openxmlformats.org/officeDocument/2006/relationships/audio" Target="../media/audio1.wav"/><Relationship Id="rId1" Type="http://schemas.openxmlformats.org/officeDocument/2006/relationships/slideLayout" Target="../slideLayouts/slideLayout4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gif"/></Relationships>
</file>

<file path=ppt/slides/_rels/slide18.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audio" Target="../media/audio1.wav"/><Relationship Id="rId1" Type="http://schemas.openxmlformats.org/officeDocument/2006/relationships/slideLayout" Target="../slideLayouts/slideLayout42.xml"/><Relationship Id="rId4" Type="http://schemas.openxmlformats.org/officeDocument/2006/relationships/slide" Target="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audio" Target="../media/audio1.wav"/><Relationship Id="rId1" Type="http://schemas.openxmlformats.org/officeDocument/2006/relationships/slideLayout" Target="../slideLayouts/slideLayout42.xml"/><Relationship Id="rId4" Type="http://schemas.openxmlformats.org/officeDocument/2006/relationships/slide" Target="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audio" Target="../media/audio1.wav"/><Relationship Id="rId1" Type="http://schemas.openxmlformats.org/officeDocument/2006/relationships/slideLayout" Target="../slideLayouts/slideLayout42.xml"/><Relationship Id="rId5" Type="http://schemas.openxmlformats.org/officeDocument/2006/relationships/image" Target="../media/image58.png"/><Relationship Id="rId4" Type="http://schemas.openxmlformats.org/officeDocument/2006/relationships/slide" Target="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audio" Target="../media/audio1.wav"/><Relationship Id="rId1" Type="http://schemas.openxmlformats.org/officeDocument/2006/relationships/slideLayout" Target="../slideLayouts/slideLayout42.xml"/><Relationship Id="rId4" Type="http://schemas.openxmlformats.org/officeDocument/2006/relationships/slide" Target="sl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audio" Target="../media/audio1.wav"/><Relationship Id="rId1" Type="http://schemas.openxmlformats.org/officeDocument/2006/relationships/slideLayout" Target="../slideLayouts/slideLayout42.xml"/><Relationship Id="rId4" Type="http://schemas.openxmlformats.org/officeDocument/2006/relationships/slide" Target="slide16.xml"/></Relationships>
</file>

<file path=ppt/slides/_rels/slide23.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audio" Target="../media/audio1.wav"/><Relationship Id="rId1" Type="http://schemas.openxmlformats.org/officeDocument/2006/relationships/slideLayout" Target="../slideLayouts/slideLayout42.xml"/><Relationship Id="rId4" Type="http://schemas.openxmlformats.org/officeDocument/2006/relationships/slide" Target="slide16.xml"/></Relationships>
</file>

<file path=ppt/slides/_rels/slide24.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audio" Target="../media/audio1.wav"/><Relationship Id="rId1" Type="http://schemas.openxmlformats.org/officeDocument/2006/relationships/slideLayout" Target="../slideLayouts/slideLayout42.xml"/><Relationship Id="rId4" Type="http://schemas.openxmlformats.org/officeDocument/2006/relationships/slide" Target="slide16.xml"/></Relationships>
</file>

<file path=ppt/slides/_rels/slide25.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audio" Target="../media/audio1.wav"/><Relationship Id="rId1" Type="http://schemas.openxmlformats.org/officeDocument/2006/relationships/slideLayout" Target="../slideLayouts/slideLayout42.xml"/><Relationship Id="rId4" Type="http://schemas.openxmlformats.org/officeDocument/2006/relationships/slide" Target="slide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1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42.png"/><Relationship Id="rId18" Type="http://schemas.openxmlformats.org/officeDocument/2006/relationships/image" Target="../media/image18.png"/><Relationship Id="rId26" Type="http://schemas.openxmlformats.org/officeDocument/2006/relationships/image" Target="../media/image13.png"/><Relationship Id="rId3" Type="http://schemas.openxmlformats.org/officeDocument/2006/relationships/image" Target="../media/image35.png"/><Relationship Id="rId21" Type="http://schemas.openxmlformats.org/officeDocument/2006/relationships/image" Target="../media/image10.png"/><Relationship Id="rId7" Type="http://schemas.microsoft.com/office/2007/relationships/hdphoto" Target="../media/hdphoto2.wdp"/><Relationship Id="rId12" Type="http://schemas.openxmlformats.org/officeDocument/2006/relationships/image" Target="../media/image41.png"/><Relationship Id="rId17" Type="http://schemas.openxmlformats.org/officeDocument/2006/relationships/image" Target="../media/image17.png"/><Relationship Id="rId25" Type="http://schemas.openxmlformats.org/officeDocument/2006/relationships/image" Target="../media/image12.png"/><Relationship Id="rId2" Type="http://schemas.openxmlformats.org/officeDocument/2006/relationships/notesSlide" Target="../notesSlides/notesSlide1.xml"/><Relationship Id="rId16" Type="http://schemas.openxmlformats.org/officeDocument/2006/relationships/image" Target="../media/image45.png"/><Relationship Id="rId20" Type="http://schemas.openxmlformats.org/officeDocument/2006/relationships/image" Target="../media/image47.png"/><Relationship Id="rId29" Type="http://schemas.openxmlformats.org/officeDocument/2006/relationships/image" Target="../media/image51.png"/><Relationship Id="rId1" Type="http://schemas.openxmlformats.org/officeDocument/2006/relationships/slideLayout" Target="../slideLayouts/slideLayout12.xml"/><Relationship Id="rId6" Type="http://schemas.openxmlformats.org/officeDocument/2006/relationships/image" Target="../media/image38.png"/><Relationship Id="rId11" Type="http://schemas.microsoft.com/office/2007/relationships/hdphoto" Target="../media/hdphoto3.wdp"/><Relationship Id="rId24" Type="http://schemas.openxmlformats.org/officeDocument/2006/relationships/image" Target="../media/image1.png"/><Relationship Id="rId5" Type="http://schemas.openxmlformats.org/officeDocument/2006/relationships/image" Target="../media/image37.png"/><Relationship Id="rId15" Type="http://schemas.openxmlformats.org/officeDocument/2006/relationships/image" Target="../media/image44.png"/><Relationship Id="rId23" Type="http://schemas.openxmlformats.org/officeDocument/2006/relationships/image" Target="../media/image48.png"/><Relationship Id="rId28" Type="http://schemas.openxmlformats.org/officeDocument/2006/relationships/image" Target="../media/image50.png"/><Relationship Id="rId10" Type="http://schemas.openxmlformats.org/officeDocument/2006/relationships/image" Target="../media/image40.png"/><Relationship Id="rId19" Type="http://schemas.openxmlformats.org/officeDocument/2006/relationships/image" Target="../media/image46.png"/><Relationship Id="rId4" Type="http://schemas.openxmlformats.org/officeDocument/2006/relationships/image" Target="../media/image36.png"/><Relationship Id="rId9" Type="http://schemas.openxmlformats.org/officeDocument/2006/relationships/image" Target="../media/image39.png"/><Relationship Id="rId14" Type="http://schemas.openxmlformats.org/officeDocument/2006/relationships/image" Target="../media/image43.png"/><Relationship Id="rId22" Type="http://schemas.openxmlformats.org/officeDocument/2006/relationships/image" Target="../media/image11.png"/><Relationship Id="rId27" Type="http://schemas.openxmlformats.org/officeDocument/2006/relationships/image" Target="../media/image49.png"/></Relationships>
</file>

<file path=ppt/slides/_rels/slide30.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jpe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jpe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jpe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3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5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1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116.jpeg"/><Relationship Id="rId5" Type="http://schemas.openxmlformats.org/officeDocument/2006/relationships/image" Target="../media/image115.png"/><Relationship Id="rId4" Type="http://schemas.openxmlformats.org/officeDocument/2006/relationships/image" Target="../media/image114.png"/></Relationships>
</file>

<file path=ppt/slides/_rels/slide46.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jpe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120.png"/><Relationship Id="rId5" Type="http://schemas.openxmlformats.org/officeDocument/2006/relationships/image" Target="../media/image119.jpeg"/><Relationship Id="rId4" Type="http://schemas.openxmlformats.org/officeDocument/2006/relationships/image" Target="../media/image11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18.xml"/><Relationship Id="rId5" Type="http://schemas.openxmlformats.org/officeDocument/2006/relationships/image" Target="../media/image128.png"/><Relationship Id="rId4" Type="http://schemas.openxmlformats.org/officeDocument/2006/relationships/image" Target="../media/image127.jpeg"/></Relationships>
</file>

<file path=ppt/slides/_rels/slide52.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32.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42.png"/><Relationship Id="rId18" Type="http://schemas.openxmlformats.org/officeDocument/2006/relationships/image" Target="../media/image18.png"/><Relationship Id="rId26" Type="http://schemas.openxmlformats.org/officeDocument/2006/relationships/image" Target="../media/image13.png"/><Relationship Id="rId3" Type="http://schemas.openxmlformats.org/officeDocument/2006/relationships/image" Target="../media/image35.png"/><Relationship Id="rId21" Type="http://schemas.openxmlformats.org/officeDocument/2006/relationships/image" Target="../media/image10.png"/><Relationship Id="rId7" Type="http://schemas.microsoft.com/office/2007/relationships/hdphoto" Target="../media/hdphoto2.wdp"/><Relationship Id="rId12" Type="http://schemas.openxmlformats.org/officeDocument/2006/relationships/image" Target="../media/image41.png"/><Relationship Id="rId17" Type="http://schemas.openxmlformats.org/officeDocument/2006/relationships/image" Target="../media/image17.png"/><Relationship Id="rId25" Type="http://schemas.openxmlformats.org/officeDocument/2006/relationships/image" Target="../media/image12.png"/><Relationship Id="rId2" Type="http://schemas.openxmlformats.org/officeDocument/2006/relationships/notesSlide" Target="../notesSlides/notesSlide22.xml"/><Relationship Id="rId16" Type="http://schemas.openxmlformats.org/officeDocument/2006/relationships/image" Target="../media/image45.png"/><Relationship Id="rId20" Type="http://schemas.openxmlformats.org/officeDocument/2006/relationships/image" Target="../media/image47.png"/><Relationship Id="rId1" Type="http://schemas.openxmlformats.org/officeDocument/2006/relationships/slideLayout" Target="../slideLayouts/slideLayout12.xml"/><Relationship Id="rId6" Type="http://schemas.openxmlformats.org/officeDocument/2006/relationships/image" Target="../media/image38.png"/><Relationship Id="rId11" Type="http://schemas.microsoft.com/office/2007/relationships/hdphoto" Target="../media/hdphoto3.wdp"/><Relationship Id="rId24" Type="http://schemas.openxmlformats.org/officeDocument/2006/relationships/image" Target="../media/image1.png"/><Relationship Id="rId5" Type="http://schemas.openxmlformats.org/officeDocument/2006/relationships/image" Target="../media/image37.png"/><Relationship Id="rId15" Type="http://schemas.openxmlformats.org/officeDocument/2006/relationships/image" Target="../media/image44.png"/><Relationship Id="rId23" Type="http://schemas.openxmlformats.org/officeDocument/2006/relationships/image" Target="../media/image48.png"/><Relationship Id="rId28" Type="http://schemas.openxmlformats.org/officeDocument/2006/relationships/image" Target="../media/image50.png"/><Relationship Id="rId10" Type="http://schemas.openxmlformats.org/officeDocument/2006/relationships/image" Target="../media/image40.png"/><Relationship Id="rId19" Type="http://schemas.openxmlformats.org/officeDocument/2006/relationships/image" Target="../media/image46.png"/><Relationship Id="rId4" Type="http://schemas.openxmlformats.org/officeDocument/2006/relationships/image" Target="../media/image36.png"/><Relationship Id="rId9" Type="http://schemas.openxmlformats.org/officeDocument/2006/relationships/image" Target="../media/image39.png"/><Relationship Id="rId14" Type="http://schemas.openxmlformats.org/officeDocument/2006/relationships/image" Target="../media/image43.png"/><Relationship Id="rId22" Type="http://schemas.openxmlformats.org/officeDocument/2006/relationships/image" Target="../media/image11.png"/><Relationship Id="rId27" Type="http://schemas.openxmlformats.org/officeDocument/2006/relationships/image" Target="../media/image49.png"/></Relationships>
</file>

<file path=ppt/slides/_rels/slide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18.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png"/><Relationship Id="rId9" Type="http://schemas.openxmlformats.org/officeDocument/2006/relationships/image" Target="../media/image6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1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Kính hiển vi/ máy chiếu biến d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3080" y="0"/>
            <a:ext cx="4762500" cy="37147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ội dung tin KHCN ngoài nướ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81814">
            <a:off x="100190" y="3404103"/>
            <a:ext cx="3551884" cy="2000818"/>
          </a:xfrm>
          <a:prstGeom prst="ellipse">
            <a:avLst/>
          </a:prstGeom>
          <a:ln w="34925">
            <a:solidFill>
              <a:srgbClr val="FFFFFF"/>
            </a:solidFill>
          </a:ln>
          <a:effectLst>
            <a:outerShdw blurRad="317500" dir="2700000" algn="ctr">
              <a:srgbClr val="000000">
                <a:alpha val="43000"/>
              </a:srgbClr>
            </a:outerShdw>
            <a:softEdge rad="112500"/>
          </a:effectLst>
          <a:scene3d>
            <a:camera prst="perspectiveFront" fov="2700000">
              <a:rot lat="19086000" lon="19067999" rev="3108000"/>
            </a:camera>
            <a:lightRig rig="threePt" dir="t">
              <a:rot lat="0" lon="0" rev="0"/>
            </a:lightRig>
          </a:scene3d>
          <a:sp3d extrusionH="38100" prstMaterial="clear">
            <a:bevelT w="260350" h="50800" prst="softRound"/>
            <a:bevelB prst="softRound"/>
          </a:sp3d>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71068" y="889787"/>
            <a:ext cx="7778781" cy="1639788"/>
          </a:xfrm>
          <a:prstGeom prst="cloud">
            <a:avLst/>
          </a:prstGeom>
          <a:solidFill>
            <a:schemeClr val="accent5">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defTabSz="914400"/>
            <a:r>
              <a:rPr lang="vi-VN" sz="3200" dirty="0">
                <a:solidFill>
                  <a:prstClr val="black"/>
                </a:solidFill>
                <a:latin typeface="#9Slide05 FS Blonde Script" panose="03000503000000000000" pitchFamily="65" charset="0"/>
              </a:rPr>
              <a:t>Em hãy  kể tên môt số cơ thể đơn bào mà chúng ta đã học</a:t>
            </a:r>
          </a:p>
        </p:txBody>
      </p:sp>
    </p:spTree>
    <p:extLst>
      <p:ext uri="{BB962C8B-B14F-4D97-AF65-F5344CB8AC3E}">
        <p14:creationId xmlns:p14="http://schemas.microsoft.com/office/powerpoint/2010/main" val="274405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75E-6 3.7037E-7 L 0.53971 0.00069 " pathEditMode="relative" rAng="0" ptsTypes="AA">
                                      <p:cBhvr>
                                        <p:cTn id="6" dur="2000" fill="hold"/>
                                        <p:tgtEl>
                                          <p:spTgt spid="1032"/>
                                        </p:tgtEl>
                                        <p:attrNameLst>
                                          <p:attrName>ppt_x</p:attrName>
                                          <p:attrName>ppt_y</p:attrName>
                                        </p:attrNameLst>
                                      </p:cBhvr>
                                      <p:rCtr x="26979"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6DBD7CE9-A512-0A4A-BBB7-28C06B80E22D}"/>
              </a:ext>
            </a:extLst>
          </p:cNvPr>
          <p:cNvGraphicFramePr>
            <a:graphicFrameLocks noGrp="1"/>
          </p:cNvGraphicFramePr>
          <p:nvPr>
            <p:extLst>
              <p:ext uri="{D42A27DB-BD31-4B8C-83A1-F6EECF244321}">
                <p14:modId xmlns:p14="http://schemas.microsoft.com/office/powerpoint/2010/main" val="614011104"/>
              </p:ext>
            </p:extLst>
          </p:nvPr>
        </p:nvGraphicFramePr>
        <p:xfrm>
          <a:off x="300039" y="748517"/>
          <a:ext cx="10895011" cy="5794402"/>
        </p:xfrm>
        <a:graphic>
          <a:graphicData uri="http://schemas.openxmlformats.org/drawingml/2006/table">
            <a:tbl>
              <a:tblPr firstRow="1" bandRow="1">
                <a:tableStyleId>{D7AC3CCA-C797-4891-BE02-D94E43425B78}</a:tableStyleId>
              </a:tblPr>
              <a:tblGrid>
                <a:gridCol w="1427448">
                  <a:extLst>
                    <a:ext uri="{9D8B030D-6E8A-4147-A177-3AD203B41FA5}">
                      <a16:colId xmlns:a16="http://schemas.microsoft.com/office/drawing/2014/main" val="765482054"/>
                    </a:ext>
                  </a:extLst>
                </a:gridCol>
                <a:gridCol w="1881420">
                  <a:extLst>
                    <a:ext uri="{9D8B030D-6E8A-4147-A177-3AD203B41FA5}">
                      <a16:colId xmlns:a16="http://schemas.microsoft.com/office/drawing/2014/main" val="136782707"/>
                    </a:ext>
                  </a:extLst>
                </a:gridCol>
                <a:gridCol w="1785873">
                  <a:extLst>
                    <a:ext uri="{9D8B030D-6E8A-4147-A177-3AD203B41FA5}">
                      <a16:colId xmlns:a16="http://schemas.microsoft.com/office/drawing/2014/main" val="3332171994"/>
                    </a:ext>
                  </a:extLst>
                </a:gridCol>
                <a:gridCol w="1620383">
                  <a:extLst>
                    <a:ext uri="{9D8B030D-6E8A-4147-A177-3AD203B41FA5}">
                      <a16:colId xmlns:a16="http://schemas.microsoft.com/office/drawing/2014/main" val="2563325381"/>
                    </a:ext>
                  </a:extLst>
                </a:gridCol>
                <a:gridCol w="2286000">
                  <a:extLst>
                    <a:ext uri="{9D8B030D-6E8A-4147-A177-3AD203B41FA5}">
                      <a16:colId xmlns:a16="http://schemas.microsoft.com/office/drawing/2014/main" val="4185506593"/>
                    </a:ext>
                  </a:extLst>
                </a:gridCol>
                <a:gridCol w="1893887">
                  <a:extLst>
                    <a:ext uri="{9D8B030D-6E8A-4147-A177-3AD203B41FA5}">
                      <a16:colId xmlns:a16="http://schemas.microsoft.com/office/drawing/2014/main" val="824645301"/>
                    </a:ext>
                  </a:extLst>
                </a:gridCol>
              </a:tblGrid>
              <a:tr h="565481">
                <a:tc>
                  <a:txBody>
                    <a:bodyPr/>
                    <a:lstStyle/>
                    <a:p>
                      <a:pPr algn="ctr"/>
                      <a:r>
                        <a:rPr lang="en-VN" dirty="0">
                          <a:latin typeface="Times New Roman" panose="02020603050405020304" pitchFamily="18" charset="0"/>
                          <a:cs typeface="Times New Roman" panose="02020603050405020304" pitchFamily="18" charset="0"/>
                        </a:rPr>
                        <a:t>LOÀI</a:t>
                      </a:r>
                    </a:p>
                  </a:txBody>
                  <a:tcPr/>
                </a:tc>
                <a:tc>
                  <a:txBody>
                    <a:bodyPr/>
                    <a:lstStyle/>
                    <a:p>
                      <a:pPr algn="ctr"/>
                      <a:r>
                        <a:rPr lang="en-VN" b="1" dirty="0">
                          <a:latin typeface="Times New Roman" panose="02020603050405020304" pitchFamily="18" charset="0"/>
                          <a:cs typeface="Times New Roman" panose="02020603050405020304" pitchFamily="18" charset="0"/>
                        </a:rPr>
                        <a:t>HÌNH DẠNG</a:t>
                      </a:r>
                    </a:p>
                  </a:txBody>
                  <a:tcPr/>
                </a:tc>
                <a:tc>
                  <a:txBody>
                    <a:bodyPr/>
                    <a:lstStyle/>
                    <a:p>
                      <a:pPr algn="ctr"/>
                      <a:r>
                        <a:rPr lang="en-VN" dirty="0">
                          <a:latin typeface="Times New Roman" panose="02020603050405020304" pitchFamily="18" charset="0"/>
                          <a:cs typeface="Times New Roman" panose="02020603050405020304" pitchFamily="18" charset="0"/>
                        </a:rPr>
                        <a:t>KÍCH THƯỚC</a:t>
                      </a:r>
                    </a:p>
                  </a:txBody>
                  <a:tcPr/>
                </a:tc>
                <a:tc>
                  <a:txBody>
                    <a:bodyPr/>
                    <a:lstStyle/>
                    <a:p>
                      <a:pPr algn="ctr"/>
                      <a:r>
                        <a:rPr lang="en-VN" dirty="0">
                          <a:latin typeface="Times New Roman" panose="02020603050405020304" pitchFamily="18" charset="0"/>
                          <a:cs typeface="Times New Roman" panose="02020603050405020304" pitchFamily="18" charset="0"/>
                        </a:rPr>
                        <a:t>CẤU TẠO</a:t>
                      </a:r>
                    </a:p>
                  </a:txBody>
                  <a:tcPr/>
                </a:tc>
                <a:tc>
                  <a:txBody>
                    <a:bodyPr/>
                    <a:lstStyle/>
                    <a:p>
                      <a:pPr algn="ctr"/>
                      <a:r>
                        <a:rPr lang="en-VN" dirty="0">
                          <a:latin typeface="Times New Roman" panose="02020603050405020304" pitchFamily="18" charset="0"/>
                          <a:cs typeface="Times New Roman" panose="02020603050405020304" pitchFamily="18" charset="0"/>
                        </a:rPr>
                        <a:t>NƠI SỐNG</a:t>
                      </a:r>
                    </a:p>
                  </a:txBody>
                  <a:tcPr/>
                </a:tc>
                <a:tc>
                  <a:txBody>
                    <a:bodyPr/>
                    <a:lstStyle/>
                    <a:p>
                      <a:pPr algn="ctr"/>
                      <a:r>
                        <a:rPr lang="en-VN" dirty="0">
                          <a:latin typeface="Times New Roman" panose="02020603050405020304" pitchFamily="18" charset="0"/>
                          <a:cs typeface="Times New Roman" panose="02020603050405020304" pitchFamily="18" charset="0"/>
                        </a:rPr>
                        <a:t>DI CHUYỂN</a:t>
                      </a:r>
                    </a:p>
                  </a:txBody>
                  <a:tcPr/>
                </a:tc>
                <a:extLst>
                  <a:ext uri="{0D108BD9-81ED-4DB2-BD59-A6C34878D82A}">
                    <a16:rowId xmlns:a16="http://schemas.microsoft.com/office/drawing/2014/main" val="2052990544"/>
                  </a:ext>
                </a:extLst>
              </a:tr>
              <a:tr h="565481">
                <a:tc>
                  <a:txBody>
                    <a:bodyPr/>
                    <a:lstStyle/>
                    <a:p>
                      <a:pPr algn="ctr"/>
                      <a:r>
                        <a:rPr lang="en-VN" dirty="0">
                          <a:latin typeface="Times New Roman" panose="02020603050405020304" pitchFamily="18" charset="0"/>
                          <a:cs typeface="Times New Roman" panose="02020603050405020304" pitchFamily="18" charset="0"/>
                        </a:rPr>
                        <a:t>Trùng roi</a:t>
                      </a:r>
                    </a:p>
                  </a:txBody>
                  <a:tcPr/>
                </a:tc>
                <a:tc>
                  <a:txBody>
                    <a:bodyPr/>
                    <a:lstStyle/>
                    <a:p>
                      <a:pPr algn="ctr"/>
                      <a:r>
                        <a:rPr lang="en-VN" dirty="0">
                          <a:latin typeface="Times New Roman" panose="02020603050405020304" pitchFamily="18" charset="0"/>
                          <a:cs typeface="Times New Roman" panose="02020603050405020304" pitchFamily="18" charset="0"/>
                        </a:rPr>
                        <a:t>Hình thoi</a:t>
                      </a:r>
                    </a:p>
                  </a:txBody>
                  <a:tcPr/>
                </a:tc>
                <a:tc>
                  <a:txBody>
                    <a:bodyPr/>
                    <a:lstStyle/>
                    <a:p>
                      <a:pPr algn="ctr"/>
                      <a:r>
                        <a:rPr lang="en-VN" dirty="0">
                          <a:latin typeface="Times New Roman" panose="02020603050405020304" pitchFamily="18" charset="0"/>
                          <a:cs typeface="Times New Roman" panose="02020603050405020304" pitchFamily="18" charset="0"/>
                        </a:rPr>
                        <a:t>Hiển vi</a:t>
                      </a:r>
                    </a:p>
                  </a:txBody>
                  <a:tcPr/>
                </a:tc>
                <a:tc>
                  <a:txBody>
                    <a:bodyPr/>
                    <a:lstStyle/>
                    <a:p>
                      <a:pPr algn="ctr"/>
                      <a:r>
                        <a:rPr lang="en-VN" dirty="0">
                          <a:latin typeface="Times New Roman" panose="02020603050405020304" pitchFamily="18" charset="0"/>
                          <a:cs typeface="Times New Roman" panose="02020603050405020304" pitchFamily="18" charset="0"/>
                        </a:rPr>
                        <a:t>Gồm 1 tế bào</a:t>
                      </a:r>
                    </a:p>
                  </a:txBody>
                  <a:tcPr/>
                </a:tc>
                <a:tc>
                  <a:txBody>
                    <a:bodyPr/>
                    <a:lstStyle/>
                    <a:p>
                      <a:pPr algn="ctr"/>
                      <a:r>
                        <a:rPr lang="en-VN" dirty="0">
                          <a:latin typeface="Times New Roman" panose="02020603050405020304" pitchFamily="18" charset="0"/>
                          <a:cs typeface="Times New Roman" panose="02020603050405020304" pitchFamily="18" charset="0"/>
                        </a:rPr>
                        <a:t>Váng ao, hồ</a:t>
                      </a:r>
                    </a:p>
                  </a:txBody>
                  <a:tcPr/>
                </a:tc>
                <a:tc>
                  <a:txBody>
                    <a:bodyPr/>
                    <a:lstStyle/>
                    <a:p>
                      <a:pPr algn="ctr"/>
                      <a:r>
                        <a:rPr lang="en-VN" dirty="0">
                          <a:latin typeface="Times New Roman" panose="02020603050405020304" pitchFamily="18" charset="0"/>
                          <a:cs typeface="Times New Roman" panose="02020603050405020304" pitchFamily="18" charset="0"/>
                        </a:rPr>
                        <a:t>Roi bơi</a:t>
                      </a:r>
                    </a:p>
                  </a:txBody>
                  <a:tcPr/>
                </a:tc>
                <a:extLst>
                  <a:ext uri="{0D108BD9-81ED-4DB2-BD59-A6C34878D82A}">
                    <a16:rowId xmlns:a16="http://schemas.microsoft.com/office/drawing/2014/main" val="930749531"/>
                  </a:ext>
                </a:extLst>
              </a:tr>
              <a:tr h="565481">
                <a:tc>
                  <a:txBody>
                    <a:bodyPr/>
                    <a:lstStyle/>
                    <a:p>
                      <a:pPr algn="ctr"/>
                      <a:r>
                        <a:rPr lang="en-VN" dirty="0">
                          <a:latin typeface="Times New Roman" panose="02020603050405020304" pitchFamily="18" charset="0"/>
                          <a:cs typeface="Times New Roman" panose="02020603050405020304" pitchFamily="18" charset="0"/>
                        </a:rPr>
                        <a:t>Trùng giày</a:t>
                      </a:r>
                    </a:p>
                  </a:txBody>
                  <a:tcPr/>
                </a:tc>
                <a:tc>
                  <a:txBody>
                    <a:bodyPr/>
                    <a:lstStyle/>
                    <a:p>
                      <a:pPr algn="ctr"/>
                      <a:r>
                        <a:rPr lang="en-VN" dirty="0">
                          <a:latin typeface="Times New Roman" panose="02020603050405020304" pitchFamily="18" charset="0"/>
                          <a:cs typeface="Times New Roman" panose="02020603050405020304" pitchFamily="18" charset="0"/>
                        </a:rPr>
                        <a:t>Hình khối như</a:t>
                      </a:r>
                    </a:p>
                    <a:p>
                      <a:pPr algn="ctr"/>
                      <a:r>
                        <a:rPr lang="en-VN" dirty="0">
                          <a:latin typeface="Times New Roman" panose="02020603050405020304" pitchFamily="18" charset="0"/>
                          <a:cs typeface="Times New Roman" panose="02020603050405020304" pitchFamily="18" charset="0"/>
                        </a:rPr>
                        <a:t>đế giày</a:t>
                      </a:r>
                    </a:p>
                  </a:txBody>
                  <a:tcPr/>
                </a:tc>
                <a:tc>
                  <a:txBody>
                    <a:bodyPr/>
                    <a:lstStyle/>
                    <a:p>
                      <a:pPr algn="ctr"/>
                      <a:r>
                        <a:rPr lang="en-VN" dirty="0">
                          <a:latin typeface="Times New Roman" panose="02020603050405020304" pitchFamily="18" charset="0"/>
                          <a:cs typeface="Times New Roman" panose="02020603050405020304" pitchFamily="18" charset="0"/>
                        </a:rPr>
                        <a:t>Hiển vi</a:t>
                      </a: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VN" dirty="0">
                          <a:latin typeface="Times New Roman" panose="02020603050405020304" pitchFamily="18" charset="0"/>
                          <a:cs typeface="Times New Roman" panose="02020603050405020304" pitchFamily="18" charset="0"/>
                        </a:rPr>
                        <a:t>Gồm 1 tế bào</a:t>
                      </a:r>
                    </a:p>
                    <a:p>
                      <a:pPr algn="ctr"/>
                      <a:endParaRPr lang="en-VN" dirty="0">
                        <a:latin typeface="Times New Roman" panose="02020603050405020304" pitchFamily="18" charset="0"/>
                        <a:cs typeface="Times New Roman" panose="02020603050405020304" pitchFamily="18" charset="0"/>
                      </a:endParaRPr>
                    </a:p>
                  </a:txBody>
                  <a:tcPr/>
                </a:tc>
                <a:tc>
                  <a:txBody>
                    <a:bodyPr/>
                    <a:lstStyle/>
                    <a:p>
                      <a:pPr algn="ctr"/>
                      <a:r>
                        <a:rPr lang="en-VN" dirty="0">
                          <a:latin typeface="Times New Roman" panose="02020603050405020304" pitchFamily="18" charset="0"/>
                          <a:cs typeface="Times New Roman" panose="02020603050405020304" pitchFamily="18" charset="0"/>
                        </a:rPr>
                        <a:t>Váng cống, rãnh</a:t>
                      </a:r>
                    </a:p>
                  </a:txBody>
                  <a:tcPr/>
                </a:tc>
                <a:tc>
                  <a:txBody>
                    <a:bodyPr/>
                    <a:lstStyle/>
                    <a:p>
                      <a:pPr algn="ctr"/>
                      <a:r>
                        <a:rPr lang="en-VN" dirty="0">
                          <a:latin typeface="Times New Roman" panose="02020603050405020304" pitchFamily="18" charset="0"/>
                          <a:cs typeface="Times New Roman" panose="02020603050405020304" pitchFamily="18" charset="0"/>
                        </a:rPr>
                        <a:t>Lông bơi</a:t>
                      </a:r>
                    </a:p>
                  </a:txBody>
                  <a:tcPr/>
                </a:tc>
                <a:extLst>
                  <a:ext uri="{0D108BD9-81ED-4DB2-BD59-A6C34878D82A}">
                    <a16:rowId xmlns:a16="http://schemas.microsoft.com/office/drawing/2014/main" val="1449708933"/>
                  </a:ext>
                </a:extLst>
              </a:tr>
              <a:tr h="565481">
                <a:tc>
                  <a:txBody>
                    <a:bodyPr/>
                    <a:lstStyle/>
                    <a:p>
                      <a:pPr algn="ctr"/>
                      <a:r>
                        <a:rPr lang="en-VN" dirty="0">
                          <a:latin typeface="Times New Roman" panose="02020603050405020304" pitchFamily="18" charset="0"/>
                          <a:cs typeface="Times New Roman" panose="02020603050405020304" pitchFamily="18" charset="0"/>
                        </a:rPr>
                        <a:t>Trùng biến hình</a:t>
                      </a:r>
                    </a:p>
                  </a:txBody>
                  <a:tcPr/>
                </a:tc>
                <a:tc>
                  <a:txBody>
                    <a:bodyPr/>
                    <a:lstStyle/>
                    <a:p>
                      <a:pPr algn="ctr"/>
                      <a:r>
                        <a:rPr lang="en-VN" dirty="0">
                          <a:latin typeface="Times New Roman" panose="02020603050405020304" pitchFamily="18" charset="0"/>
                          <a:cs typeface="Times New Roman" panose="02020603050405020304" pitchFamily="18" charset="0"/>
                        </a:rPr>
                        <a:t>Không có hình dạng ổn định</a:t>
                      </a:r>
                    </a:p>
                  </a:txBody>
                  <a:tcPr/>
                </a:tc>
                <a:tc>
                  <a:txBody>
                    <a:bodyPr/>
                    <a:lstStyle/>
                    <a:p>
                      <a:pPr algn="ctr"/>
                      <a:r>
                        <a:rPr lang="en-VN" dirty="0">
                          <a:latin typeface="Times New Roman" panose="02020603050405020304" pitchFamily="18" charset="0"/>
                          <a:cs typeface="Times New Roman" panose="02020603050405020304" pitchFamily="18" charset="0"/>
                        </a:rPr>
                        <a:t>Hiển vi</a:t>
                      </a: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VN" dirty="0">
                          <a:latin typeface="Times New Roman" panose="02020603050405020304" pitchFamily="18" charset="0"/>
                          <a:cs typeface="Times New Roman" panose="02020603050405020304" pitchFamily="18" charset="0"/>
                        </a:rPr>
                        <a:t>Gồm 1 tế bào</a:t>
                      </a:r>
                    </a:p>
                    <a:p>
                      <a:pPr algn="ctr"/>
                      <a:endParaRPr lang="en-VN" dirty="0">
                        <a:latin typeface="Times New Roman" panose="02020603050405020304" pitchFamily="18" charset="0"/>
                        <a:cs typeface="Times New Roman" panose="02020603050405020304" pitchFamily="18" charset="0"/>
                      </a:endParaRPr>
                    </a:p>
                  </a:txBody>
                  <a:tcPr/>
                </a:tc>
                <a:tc>
                  <a:txBody>
                    <a:bodyPr/>
                    <a:lstStyle/>
                    <a:p>
                      <a:pPr algn="ctr"/>
                      <a:r>
                        <a:rPr lang="en-VN" dirty="0">
                          <a:latin typeface="Times New Roman" panose="02020603050405020304" pitchFamily="18" charset="0"/>
                          <a:cs typeface="Times New Roman" panose="02020603050405020304" pitchFamily="18" charset="0"/>
                        </a:rPr>
                        <a:t>Bề mặt ao, hồ( ao tù, hồ nước đọng)</a:t>
                      </a:r>
                    </a:p>
                  </a:txBody>
                  <a:tcPr/>
                </a:tc>
                <a:tc>
                  <a:txBody>
                    <a:bodyPr/>
                    <a:lstStyle/>
                    <a:p>
                      <a:pPr algn="ctr"/>
                      <a:r>
                        <a:rPr lang="en-VN" dirty="0">
                          <a:latin typeface="Times New Roman" panose="02020603050405020304" pitchFamily="18" charset="0"/>
                          <a:cs typeface="Times New Roman" panose="02020603050405020304" pitchFamily="18" charset="0"/>
                        </a:rPr>
                        <a:t>Chân giả</a:t>
                      </a:r>
                    </a:p>
                  </a:txBody>
                  <a:tcPr/>
                </a:tc>
                <a:extLst>
                  <a:ext uri="{0D108BD9-81ED-4DB2-BD59-A6C34878D82A}">
                    <a16:rowId xmlns:a16="http://schemas.microsoft.com/office/drawing/2014/main" val="2836629240"/>
                  </a:ext>
                </a:extLst>
              </a:tr>
              <a:tr h="565481">
                <a:tc>
                  <a:txBody>
                    <a:bodyPr/>
                    <a:lstStyle/>
                    <a:p>
                      <a:pPr algn="ctr"/>
                      <a:r>
                        <a:rPr lang="en-VN" dirty="0">
                          <a:latin typeface="Times New Roman" panose="02020603050405020304" pitchFamily="18" charset="0"/>
                          <a:cs typeface="Times New Roman" panose="02020603050405020304" pitchFamily="18" charset="0"/>
                        </a:rPr>
                        <a:t>Trùng sốt rét</a:t>
                      </a:r>
                    </a:p>
                  </a:txBody>
                  <a:tcPr/>
                </a:tc>
                <a:tc>
                  <a:txBody>
                    <a:bodyPr/>
                    <a:lstStyle/>
                    <a:p>
                      <a:pPr algn="ctr"/>
                      <a:r>
                        <a:rPr lang="en-VN" dirty="0">
                          <a:latin typeface="Times New Roman" panose="02020603050405020304" pitchFamily="18" charset="0"/>
                          <a:cs typeface="Times New Roman" panose="02020603050405020304" pitchFamily="18" charset="0"/>
                        </a:rPr>
                        <a:t>Hình sợi</a:t>
                      </a:r>
                    </a:p>
                  </a:txBody>
                  <a:tcPr/>
                </a:tc>
                <a:tc>
                  <a:txBody>
                    <a:bodyPr/>
                    <a:lstStyle/>
                    <a:p>
                      <a:pPr algn="ctr"/>
                      <a:r>
                        <a:rPr lang="en-VN" dirty="0">
                          <a:latin typeface="Times New Roman" panose="02020603050405020304" pitchFamily="18" charset="0"/>
                          <a:cs typeface="Times New Roman" panose="02020603050405020304" pitchFamily="18" charset="0"/>
                        </a:rPr>
                        <a:t>Hiển vi</a:t>
                      </a: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VN" dirty="0">
                          <a:latin typeface="Times New Roman" panose="02020603050405020304" pitchFamily="18" charset="0"/>
                          <a:cs typeface="Times New Roman" panose="02020603050405020304" pitchFamily="18" charset="0"/>
                        </a:rPr>
                        <a:t>Gồm 1 tế bào</a:t>
                      </a:r>
                    </a:p>
                    <a:p>
                      <a:pPr algn="ctr"/>
                      <a:endParaRPr lang="en-VN" dirty="0">
                        <a:latin typeface="Times New Roman" panose="02020603050405020304" pitchFamily="18" charset="0"/>
                        <a:cs typeface="Times New Roman" panose="02020603050405020304" pitchFamily="18" charset="0"/>
                      </a:endParaRPr>
                    </a:p>
                  </a:txBody>
                  <a:tcPr/>
                </a:tc>
                <a:tc>
                  <a:txBody>
                    <a:bodyPr/>
                    <a:lstStyle/>
                    <a:p>
                      <a:pPr algn="ctr"/>
                      <a:r>
                        <a:rPr lang="en-VN" dirty="0">
                          <a:latin typeface="Times New Roman" panose="02020603050405020304" pitchFamily="18" charset="0"/>
                          <a:cs typeface="Times New Roman" panose="02020603050405020304" pitchFamily="18" charset="0"/>
                        </a:rPr>
                        <a:t>Nước bọt muỗi Anophen, máu người</a:t>
                      </a:r>
                    </a:p>
                  </a:txBody>
                  <a:tcPr/>
                </a:tc>
                <a:tc>
                  <a:txBody>
                    <a:bodyPr/>
                    <a:lstStyle/>
                    <a:p>
                      <a:pPr algn="ctr"/>
                      <a:r>
                        <a:rPr lang="en-VN" dirty="0">
                          <a:latin typeface="Times New Roman" panose="02020603050405020304" pitchFamily="18" charset="0"/>
                          <a:cs typeface="Times New Roman" panose="02020603050405020304" pitchFamily="18" charset="0"/>
                        </a:rPr>
                        <a:t>Không có cơ quan di chuyển</a:t>
                      </a:r>
                    </a:p>
                  </a:txBody>
                  <a:tcPr/>
                </a:tc>
                <a:extLst>
                  <a:ext uri="{0D108BD9-81ED-4DB2-BD59-A6C34878D82A}">
                    <a16:rowId xmlns:a16="http://schemas.microsoft.com/office/drawing/2014/main" val="3407625847"/>
                  </a:ext>
                </a:extLst>
              </a:tr>
              <a:tr h="565481">
                <a:tc>
                  <a:txBody>
                    <a:bodyPr/>
                    <a:lstStyle/>
                    <a:p>
                      <a:pPr algn="ctr"/>
                      <a:r>
                        <a:rPr lang="en-VN" dirty="0">
                          <a:latin typeface="Times New Roman" panose="02020603050405020304" pitchFamily="18" charset="0"/>
                          <a:cs typeface="Times New Roman" panose="02020603050405020304" pitchFamily="18" charset="0"/>
                        </a:rPr>
                        <a:t>Tảo Silic</a:t>
                      </a:r>
                    </a:p>
                  </a:txBody>
                  <a:tcPr/>
                </a:tc>
                <a:tc>
                  <a:txBody>
                    <a:bodyPr/>
                    <a:lstStyle/>
                    <a:p>
                      <a:pPr algn="ctr"/>
                      <a:r>
                        <a:rPr lang="en-VN" dirty="0">
                          <a:latin typeface="Times New Roman" panose="02020603050405020304" pitchFamily="18" charset="0"/>
                          <a:cs typeface="Times New Roman" panose="02020603050405020304" pitchFamily="18" charset="0"/>
                        </a:rPr>
                        <a:t>Hình cầu</a:t>
                      </a:r>
                    </a:p>
                  </a:txBody>
                  <a:tcPr/>
                </a:tc>
                <a:tc>
                  <a:txBody>
                    <a:bodyPr/>
                    <a:lstStyle/>
                    <a:p>
                      <a:pPr algn="ctr"/>
                      <a:r>
                        <a:rPr lang="en-VN" dirty="0">
                          <a:latin typeface="Times New Roman" panose="02020603050405020304" pitchFamily="18" charset="0"/>
                          <a:cs typeface="Times New Roman" panose="02020603050405020304" pitchFamily="18" charset="0"/>
                        </a:rPr>
                        <a:t>Hiển vi</a:t>
                      </a: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VN" dirty="0">
                          <a:latin typeface="Times New Roman" panose="02020603050405020304" pitchFamily="18" charset="0"/>
                          <a:cs typeface="Times New Roman" panose="02020603050405020304" pitchFamily="18" charset="0"/>
                        </a:rPr>
                        <a:t>Gồm 1 tế bào</a:t>
                      </a:r>
                    </a:p>
                    <a:p>
                      <a:pPr algn="ctr"/>
                      <a:endParaRPr lang="en-VN" dirty="0">
                        <a:latin typeface="Times New Roman" panose="02020603050405020304" pitchFamily="18" charset="0"/>
                        <a:cs typeface="Times New Roman" panose="02020603050405020304" pitchFamily="18" charset="0"/>
                      </a:endParaRPr>
                    </a:p>
                  </a:txBody>
                  <a:tcPr/>
                </a:tc>
                <a:tc>
                  <a:txBody>
                    <a:bodyPr/>
                    <a:lstStyle/>
                    <a:p>
                      <a:pPr algn="ctr"/>
                      <a:r>
                        <a:rPr lang="en-VN" dirty="0">
                          <a:latin typeface="Times New Roman" panose="02020603050405020304" pitchFamily="18" charset="0"/>
                          <a:cs typeface="Times New Roman" panose="02020603050405020304" pitchFamily="18" charset="0"/>
                        </a:rPr>
                        <a:t>Trôi nổi trên mặt nước, bám trên đất, đá ẩm</a:t>
                      </a:r>
                    </a:p>
                  </a:txBody>
                  <a:tcPr/>
                </a:tc>
                <a:tc>
                  <a:txBody>
                    <a:bodyPr/>
                    <a:lstStyle/>
                    <a:p>
                      <a:pPr algn="ctr"/>
                      <a:r>
                        <a:rPr lang="en-VN" dirty="0">
                          <a:latin typeface="Times New Roman" panose="02020603050405020304" pitchFamily="18" charset="0"/>
                          <a:cs typeface="Times New Roman" panose="02020603050405020304" pitchFamily="18" charset="0"/>
                        </a:rPr>
                        <a:t>Không có cơ quan di chuyển</a:t>
                      </a:r>
                    </a:p>
                  </a:txBody>
                  <a:tcPr/>
                </a:tc>
                <a:extLst>
                  <a:ext uri="{0D108BD9-81ED-4DB2-BD59-A6C34878D82A}">
                    <a16:rowId xmlns:a16="http://schemas.microsoft.com/office/drawing/2014/main" val="1993247311"/>
                  </a:ext>
                </a:extLst>
              </a:tr>
              <a:tr h="565481">
                <a:tc>
                  <a:txBody>
                    <a:bodyPr/>
                    <a:lstStyle/>
                    <a:p>
                      <a:pPr algn="ctr"/>
                      <a:r>
                        <a:rPr lang="en-VN" dirty="0">
                          <a:latin typeface="Times New Roman" panose="02020603050405020304" pitchFamily="18" charset="0"/>
                          <a:cs typeface="Times New Roman" panose="02020603050405020304" pitchFamily="18" charset="0"/>
                        </a:rPr>
                        <a:t>Tảo lục </a:t>
                      </a:r>
                    </a:p>
                    <a:p>
                      <a:pPr algn="ctr"/>
                      <a:r>
                        <a:rPr lang="en-VN" dirty="0">
                          <a:latin typeface="Times New Roman" panose="02020603050405020304" pitchFamily="18" charset="0"/>
                          <a:cs typeface="Times New Roman" panose="02020603050405020304" pitchFamily="18" charset="0"/>
                        </a:rPr>
                        <a:t>đơn bào</a:t>
                      </a:r>
                    </a:p>
                  </a:txBody>
                  <a:tcPr/>
                </a:tc>
                <a:tc>
                  <a:txBody>
                    <a:bodyPr/>
                    <a:lstStyle/>
                    <a:p>
                      <a:pPr algn="ctr"/>
                      <a:r>
                        <a:rPr lang="en-VN" dirty="0">
                          <a:latin typeface="Times New Roman" panose="02020603050405020304" pitchFamily="18" charset="0"/>
                          <a:cs typeface="Times New Roman" panose="02020603050405020304" pitchFamily="18" charset="0"/>
                        </a:rPr>
                        <a:t>Hình cầu</a:t>
                      </a:r>
                    </a:p>
                  </a:txBody>
                  <a:tcPr/>
                </a:tc>
                <a:tc>
                  <a:txBody>
                    <a:bodyPr/>
                    <a:lstStyle/>
                    <a:p>
                      <a:pPr algn="ctr"/>
                      <a:r>
                        <a:rPr lang="en-VN" dirty="0">
                          <a:latin typeface="Times New Roman" panose="02020603050405020304" pitchFamily="18" charset="0"/>
                          <a:cs typeface="Times New Roman" panose="02020603050405020304" pitchFamily="18" charset="0"/>
                        </a:rPr>
                        <a:t>Hiển vi</a:t>
                      </a: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VN" dirty="0">
                          <a:latin typeface="Times New Roman" panose="02020603050405020304" pitchFamily="18" charset="0"/>
                          <a:cs typeface="Times New Roman" panose="02020603050405020304" pitchFamily="18" charset="0"/>
                        </a:rPr>
                        <a:t>Gồm 1 tế bào</a:t>
                      </a:r>
                    </a:p>
                    <a:p>
                      <a:pPr algn="ctr"/>
                      <a:endParaRPr lang="en-VN"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VN" dirty="0">
                          <a:latin typeface="Times New Roman" panose="02020603050405020304" pitchFamily="18" charset="0"/>
                          <a:cs typeface="Times New Roman" panose="02020603050405020304" pitchFamily="18" charset="0"/>
                        </a:rPr>
                        <a:t>Ao, hồ, mương rãnh, đất ẩm</a:t>
                      </a:r>
                    </a:p>
                    <a:p>
                      <a:pPr algn="ctr"/>
                      <a:endParaRPr lang="en-VN"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VN" dirty="0">
                          <a:latin typeface="Times New Roman" panose="02020603050405020304" pitchFamily="18" charset="0"/>
                          <a:cs typeface="Times New Roman" panose="02020603050405020304" pitchFamily="18" charset="0"/>
                        </a:rPr>
                        <a:t>Không có cơ quan di chuyển</a:t>
                      </a:r>
                    </a:p>
                    <a:p>
                      <a:pPr algn="ctr"/>
                      <a:endParaRPr lang="en-VN"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84699727"/>
                  </a:ext>
                </a:extLst>
              </a:tr>
              <a:tr h="565481">
                <a:tc>
                  <a:txBody>
                    <a:bodyPr/>
                    <a:lstStyle/>
                    <a:p>
                      <a:pPr algn="ctr"/>
                      <a:r>
                        <a:rPr lang="en-VN" dirty="0">
                          <a:latin typeface="Times New Roman" panose="02020603050405020304" pitchFamily="18" charset="0"/>
                          <a:cs typeface="Times New Roman" panose="02020603050405020304" pitchFamily="18" charset="0"/>
                        </a:rPr>
                        <a:t>Rong biển</a:t>
                      </a:r>
                    </a:p>
                  </a:txBody>
                  <a:tcPr/>
                </a:tc>
                <a:tc>
                  <a:txBody>
                    <a:bodyPr/>
                    <a:lstStyle/>
                    <a:p>
                      <a:pPr algn="ctr"/>
                      <a:r>
                        <a:rPr lang="en-VN" dirty="0">
                          <a:latin typeface="Times New Roman" panose="02020603050405020304" pitchFamily="18" charset="0"/>
                          <a:cs typeface="Times New Roman" panose="02020603050405020304" pitchFamily="18" charset="0"/>
                        </a:rPr>
                        <a:t>Hình lá dài</a:t>
                      </a:r>
                    </a:p>
                  </a:txBody>
                  <a:tcPr/>
                </a:tc>
                <a:tc>
                  <a:txBody>
                    <a:bodyPr/>
                    <a:lstStyle/>
                    <a:p>
                      <a:pPr algn="ctr"/>
                      <a:r>
                        <a:rPr lang="en-VN" dirty="0">
                          <a:latin typeface="Times New Roman" panose="02020603050405020304" pitchFamily="18" charset="0"/>
                          <a:cs typeface="Times New Roman" panose="02020603050405020304" pitchFamily="18" charset="0"/>
                        </a:rPr>
                        <a:t>Trung bình</a:t>
                      </a: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VN" dirty="0">
                          <a:latin typeface="Times New Roman" panose="02020603050405020304" pitchFamily="18" charset="0"/>
                          <a:cs typeface="Times New Roman" panose="02020603050405020304" pitchFamily="18" charset="0"/>
                        </a:rPr>
                        <a:t>Gồm nhiều tế bào</a:t>
                      </a:r>
                    </a:p>
                    <a:p>
                      <a:pPr algn="ctr"/>
                      <a:endParaRPr lang="en-VN" dirty="0">
                        <a:latin typeface="Times New Roman" panose="02020603050405020304" pitchFamily="18" charset="0"/>
                        <a:cs typeface="Times New Roman" panose="02020603050405020304" pitchFamily="18" charset="0"/>
                      </a:endParaRPr>
                    </a:p>
                  </a:txBody>
                  <a:tcPr/>
                </a:tc>
                <a:tc>
                  <a:txBody>
                    <a:bodyPr/>
                    <a:lstStyle/>
                    <a:p>
                      <a:pPr algn="ctr"/>
                      <a:r>
                        <a:rPr lang="en-VN" dirty="0">
                          <a:latin typeface="Times New Roman" panose="02020603050405020304" pitchFamily="18" charset="0"/>
                          <a:cs typeface="Times New Roman" panose="02020603050405020304" pitchFamily="18" charset="0"/>
                        </a:rPr>
                        <a:t>Biển</a:t>
                      </a:r>
                    </a:p>
                  </a:txBody>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VN" dirty="0">
                          <a:latin typeface="Times New Roman" panose="02020603050405020304" pitchFamily="18" charset="0"/>
                          <a:cs typeface="Times New Roman" panose="02020603050405020304" pitchFamily="18" charset="0"/>
                        </a:rPr>
                        <a:t>Không có cơ quan di chuyển</a:t>
                      </a:r>
                    </a:p>
                    <a:p>
                      <a:pPr algn="ctr"/>
                      <a:endParaRPr lang="en-VN"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58863108"/>
                  </a:ext>
                </a:extLst>
              </a:tr>
            </a:tbl>
          </a:graphicData>
        </a:graphic>
      </p:graphicFrame>
      <p:sp>
        <p:nvSpPr>
          <p:cNvPr id="3" name="TextBox 2">
            <a:extLst>
              <a:ext uri="{FF2B5EF4-FFF2-40B4-BE49-F238E27FC236}">
                <a16:creationId xmlns:a16="http://schemas.microsoft.com/office/drawing/2014/main" id="{7C4C4DB1-CF8E-9649-9B35-AB68973E0A97}"/>
              </a:ext>
            </a:extLst>
          </p:cNvPr>
          <p:cNvSpPr txBox="1"/>
          <p:nvPr/>
        </p:nvSpPr>
        <p:spPr>
          <a:xfrm>
            <a:off x="1588294" y="76554"/>
            <a:ext cx="8672512" cy="477054"/>
          </a:xfrm>
          <a:prstGeom prst="rect">
            <a:avLst/>
          </a:prstGeom>
          <a:noFill/>
        </p:spPr>
        <p:txBody>
          <a:bodyPr wrap="square" rtlCol="0">
            <a:spAutoFit/>
          </a:bodyPr>
          <a:lstStyle/>
          <a:p>
            <a:pPr algn="ctr"/>
            <a:r>
              <a:rPr lang="en-VN" sz="2500" b="1" dirty="0">
                <a:solidFill>
                  <a:srgbClr val="FF0000"/>
                </a:solidFill>
                <a:latin typeface="Times New Roman" panose="02020603050405020304" pitchFamily="18" charset="0"/>
                <a:cs typeface="Times New Roman" panose="02020603050405020304" pitchFamily="18" charset="0"/>
              </a:rPr>
              <a:t>SỰ ĐA DẠNG CỦA NGUYÊN SINH VẬT</a:t>
            </a:r>
          </a:p>
        </p:txBody>
      </p:sp>
      <p:sp>
        <p:nvSpPr>
          <p:cNvPr id="4" name="TextBox 3">
            <a:extLst>
              <a:ext uri="{FF2B5EF4-FFF2-40B4-BE49-F238E27FC236}">
                <a16:creationId xmlns:a16="http://schemas.microsoft.com/office/drawing/2014/main" id="{398720F7-FDE0-4344-B61C-7E5C4DB056FA}"/>
              </a:ext>
            </a:extLst>
          </p:cNvPr>
          <p:cNvSpPr txBox="1"/>
          <p:nvPr/>
        </p:nvSpPr>
        <p:spPr>
          <a:xfrm>
            <a:off x="1093787" y="99637"/>
            <a:ext cx="10101263" cy="430887"/>
          </a:xfrm>
          <a:prstGeom prst="rect">
            <a:avLst/>
          </a:prstGeom>
          <a:noFill/>
        </p:spPr>
        <p:txBody>
          <a:bodyPr wrap="square" rtlCol="0">
            <a:spAutoFit/>
          </a:bodyPr>
          <a:lstStyle/>
          <a:p>
            <a:pPr algn="ctr"/>
            <a:r>
              <a:rPr lang="en-VN" sz="2200" b="1" dirty="0">
                <a:solidFill>
                  <a:srgbClr val="FF0000"/>
                </a:solidFill>
                <a:latin typeface="Times New Roman" panose="02020603050405020304" pitchFamily="18" charset="0"/>
                <a:cs typeface="Times New Roman" panose="02020603050405020304" pitchFamily="18" charset="0"/>
              </a:rPr>
              <a:t>EM CÓ NHẬN XÉT GÌ VỀ SỰ ĐA DẠNG CỦA GIỚI NGUYÊN SINH VẬT?</a:t>
            </a:r>
          </a:p>
        </p:txBody>
      </p:sp>
    </p:spTree>
    <p:extLst>
      <p:ext uri="{BB962C8B-B14F-4D97-AF65-F5344CB8AC3E}">
        <p14:creationId xmlns:p14="http://schemas.microsoft.com/office/powerpoint/2010/main" val="2498470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988876" y="1090001"/>
            <a:ext cx="2824564" cy="1872240"/>
            <a:chOff x="481882" y="211358"/>
            <a:chExt cx="2824564" cy="2678455"/>
          </a:xfrm>
        </p:grpSpPr>
        <p:pic>
          <p:nvPicPr>
            <p:cNvPr id="2" name="Picture 1"/>
            <p:cNvPicPr>
              <a:picLocks noChangeAspect="1"/>
            </p:cNvPicPr>
            <p:nvPr/>
          </p:nvPicPr>
          <p:blipFill>
            <a:blip r:embed="rId2"/>
            <a:stretch>
              <a:fillRect/>
            </a:stretch>
          </p:blipFill>
          <p:spPr>
            <a:xfrm>
              <a:off x="481882" y="211358"/>
              <a:ext cx="2824564" cy="2227152"/>
            </a:xfrm>
            <a:prstGeom prst="rect">
              <a:avLst/>
            </a:prstGeom>
          </p:spPr>
        </p:pic>
        <p:sp>
          <p:nvSpPr>
            <p:cNvPr id="5" name="TextBox 4"/>
            <p:cNvSpPr txBox="1"/>
            <p:nvPr/>
          </p:nvSpPr>
          <p:spPr>
            <a:xfrm>
              <a:off x="905346" y="2489703"/>
              <a:ext cx="1575303" cy="400110"/>
            </a:xfrm>
            <a:prstGeom prst="rect">
              <a:avLst/>
            </a:prstGeom>
            <a:noFill/>
          </p:spPr>
          <p:txBody>
            <a:bodyPr wrap="square" rtlCol="0">
              <a:spAutoFit/>
            </a:bodyPr>
            <a:lstStyle/>
            <a:p>
              <a:pPr algn="ctr" defTabSz="914400"/>
              <a:r>
                <a:rPr lang="vi-VN" sz="2000" dirty="0">
                  <a:solidFill>
                    <a:prstClr val="black"/>
                  </a:solidFill>
                  <a:latin typeface="#9Slide03 Roboto Condensed" panose="02000000000000000000" pitchFamily="2" charset="0"/>
                  <a:ea typeface="#9Slide03 Roboto Condensed" panose="02000000000000000000" pitchFamily="2" charset="0"/>
                </a:rPr>
                <a:t>Trùng roi</a:t>
              </a:r>
            </a:p>
          </p:txBody>
        </p:sp>
      </p:grpSp>
      <p:grpSp>
        <p:nvGrpSpPr>
          <p:cNvPr id="8" name="Group 7"/>
          <p:cNvGrpSpPr/>
          <p:nvPr/>
        </p:nvGrpSpPr>
        <p:grpSpPr>
          <a:xfrm>
            <a:off x="4543542" y="1090001"/>
            <a:ext cx="3162944" cy="1838728"/>
            <a:chOff x="3638195" y="211358"/>
            <a:chExt cx="3162944" cy="2644943"/>
          </a:xfrm>
        </p:grpSpPr>
        <p:pic>
          <p:nvPicPr>
            <p:cNvPr id="3" name="Picture 2"/>
            <p:cNvPicPr>
              <a:picLocks noChangeAspect="1"/>
            </p:cNvPicPr>
            <p:nvPr/>
          </p:nvPicPr>
          <p:blipFill>
            <a:blip r:embed="rId3"/>
            <a:stretch>
              <a:fillRect/>
            </a:stretch>
          </p:blipFill>
          <p:spPr>
            <a:xfrm>
              <a:off x="3638195" y="211358"/>
              <a:ext cx="3162944" cy="2211322"/>
            </a:xfrm>
            <a:prstGeom prst="rect">
              <a:avLst/>
            </a:prstGeom>
          </p:spPr>
        </p:pic>
        <p:sp>
          <p:nvSpPr>
            <p:cNvPr id="6" name="TextBox 5"/>
            <p:cNvSpPr txBox="1"/>
            <p:nvPr/>
          </p:nvSpPr>
          <p:spPr>
            <a:xfrm>
              <a:off x="4432015" y="2456191"/>
              <a:ext cx="1575303" cy="400110"/>
            </a:xfrm>
            <a:prstGeom prst="rect">
              <a:avLst/>
            </a:prstGeom>
            <a:noFill/>
          </p:spPr>
          <p:txBody>
            <a:bodyPr wrap="square" rtlCol="0">
              <a:spAutoFit/>
            </a:bodyPr>
            <a:lstStyle/>
            <a:p>
              <a:pPr algn="ctr" defTabSz="914400"/>
              <a:r>
                <a:rPr lang="vi-VN" sz="2000" dirty="0">
                  <a:solidFill>
                    <a:prstClr val="black"/>
                  </a:solidFill>
                  <a:latin typeface="#9Slide03 Roboto Condensed" panose="02000000000000000000" pitchFamily="2" charset="0"/>
                  <a:ea typeface="#9Slide03 Roboto Condensed" panose="02000000000000000000" pitchFamily="2" charset="0"/>
                </a:rPr>
                <a:t>Trùng giày</a:t>
              </a:r>
            </a:p>
          </p:txBody>
        </p:sp>
      </p:grpSp>
      <p:grpSp>
        <p:nvGrpSpPr>
          <p:cNvPr id="10" name="Group 9"/>
          <p:cNvGrpSpPr/>
          <p:nvPr/>
        </p:nvGrpSpPr>
        <p:grpSpPr>
          <a:xfrm>
            <a:off x="8436588" y="1090001"/>
            <a:ext cx="2165076" cy="1872240"/>
            <a:chOff x="3411858" y="2889813"/>
            <a:chExt cx="2165076" cy="2715262"/>
          </a:xfrm>
        </p:grpSpPr>
        <p:pic>
          <p:nvPicPr>
            <p:cNvPr id="4" name="Picture 3"/>
            <p:cNvPicPr>
              <a:picLocks noChangeAspect="1"/>
            </p:cNvPicPr>
            <p:nvPr/>
          </p:nvPicPr>
          <p:blipFill>
            <a:blip r:embed="rId4"/>
            <a:stretch>
              <a:fillRect/>
            </a:stretch>
          </p:blipFill>
          <p:spPr>
            <a:xfrm>
              <a:off x="3411858" y="2889813"/>
              <a:ext cx="2165076" cy="2220062"/>
            </a:xfrm>
            <a:prstGeom prst="rect">
              <a:avLst/>
            </a:prstGeom>
          </p:spPr>
        </p:pic>
        <p:sp>
          <p:nvSpPr>
            <p:cNvPr id="7" name="TextBox 6"/>
            <p:cNvSpPr txBox="1"/>
            <p:nvPr/>
          </p:nvSpPr>
          <p:spPr>
            <a:xfrm>
              <a:off x="3485848" y="5204965"/>
              <a:ext cx="2017095" cy="400110"/>
            </a:xfrm>
            <a:prstGeom prst="rect">
              <a:avLst/>
            </a:prstGeom>
            <a:noFill/>
          </p:spPr>
          <p:txBody>
            <a:bodyPr wrap="square" rtlCol="0">
              <a:spAutoFit/>
            </a:bodyPr>
            <a:lstStyle/>
            <a:p>
              <a:pPr algn="ctr" defTabSz="914400"/>
              <a:r>
                <a:rPr lang="vi-VN" sz="2000" dirty="0">
                  <a:solidFill>
                    <a:prstClr val="black"/>
                  </a:solidFill>
                  <a:latin typeface="#9Slide03 Roboto Condensed" panose="02000000000000000000" pitchFamily="2" charset="0"/>
                  <a:ea typeface="#9Slide03 Roboto Condensed" panose="02000000000000000000" pitchFamily="2" charset="0"/>
                </a:rPr>
                <a:t>Trùng biến hình</a:t>
              </a:r>
            </a:p>
          </p:txBody>
        </p:sp>
      </p:grpSp>
      <p:sp>
        <p:nvSpPr>
          <p:cNvPr id="19" name="Rectangle 18"/>
          <p:cNvSpPr/>
          <p:nvPr/>
        </p:nvSpPr>
        <p:spPr>
          <a:xfrm>
            <a:off x="552667" y="3099245"/>
            <a:ext cx="11900087" cy="28287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defTabSz="914400">
              <a:buFontTx/>
              <a:buChar char="-"/>
            </a:pPr>
            <a:r>
              <a:rPr lang="vi-VN" altLang="zh-CN" sz="2800" dirty="0">
                <a:solidFill>
                  <a:srgbClr val="FF0000"/>
                </a:solidFill>
                <a:latin typeface="#9Slide03 Cabin Condensed Mediu" panose="00000606000000000000" pitchFamily="2" charset="0"/>
              </a:rPr>
              <a:t>Nguyên sinh vật có thể sống ở các môi trường : ao hồ, cống ránh, đất ẩm, </a:t>
            </a:r>
          </a:p>
          <a:p>
            <a:pPr defTabSz="914400"/>
            <a:r>
              <a:rPr lang="vi-VN" altLang="zh-CN" sz="2800" dirty="0">
                <a:solidFill>
                  <a:srgbClr val="FF0000"/>
                </a:solidFill>
                <a:latin typeface="#9Slide03 Cabin Condensed Mediu" panose="00000606000000000000" pitchFamily="2" charset="0"/>
              </a:rPr>
              <a:t>sinh vật sống khác</a:t>
            </a:r>
          </a:p>
          <a:p>
            <a:pPr marL="457200" indent="-457200" defTabSz="914400">
              <a:buFontTx/>
              <a:buChar char="-"/>
            </a:pPr>
            <a:r>
              <a:rPr lang="vi-VN" altLang="zh-CN" sz="2800" dirty="0">
                <a:solidFill>
                  <a:srgbClr val="FF0000"/>
                </a:solidFill>
                <a:latin typeface="#9Slide03 Cabin Condensed Mediu" panose="00000606000000000000" pitchFamily="2" charset="0"/>
              </a:rPr>
              <a:t>Nguyên sinh vật đa dạng về hình dạng (hình cầu, hình thoi, hình giày,…), </a:t>
            </a:r>
          </a:p>
          <a:p>
            <a:pPr defTabSz="914400"/>
            <a:r>
              <a:rPr lang="vi-VN" altLang="zh-CN" sz="2800" dirty="0">
                <a:solidFill>
                  <a:srgbClr val="FF0000"/>
                </a:solidFill>
                <a:latin typeface="#9Slide03 Cabin Condensed Mediu" panose="00000606000000000000" pitchFamily="2" charset="0"/>
              </a:rPr>
              <a:t>một số có hình dạng không ổn định (trùng biến hình).</a:t>
            </a:r>
          </a:p>
          <a:p>
            <a:pPr marL="457200" indent="-457200" defTabSz="914400">
              <a:buFontTx/>
              <a:buChar char="-"/>
            </a:pPr>
            <a:r>
              <a:rPr lang="vi-VN" altLang="zh-CN" sz="2800" dirty="0">
                <a:solidFill>
                  <a:srgbClr val="FF0000"/>
                </a:solidFill>
                <a:latin typeface="#9Slide03 Cabin Condensed Mediu" panose="00000606000000000000" pitchFamily="2" charset="0"/>
              </a:rPr>
              <a:t>Một số nguyên sinh vật có khả năng quang hợp như tảo lục, trùng roi,….</a:t>
            </a:r>
          </a:p>
          <a:p>
            <a:pPr marL="457200" indent="-457200" defTabSz="914400">
              <a:buFontTx/>
              <a:buChar char="-"/>
            </a:pPr>
            <a:r>
              <a:rPr lang="vi-VN" sz="2800" dirty="0">
                <a:solidFill>
                  <a:srgbClr val="FF0000"/>
                </a:solidFill>
                <a:latin typeface="#9Slide05 FS Blonde Script" panose="03000503000000000000" pitchFamily="65" charset="0"/>
              </a:rPr>
              <a:t>Có thể là cơ thể đơn  bào ( trùng roi ) hoặc đa bào( tảo đa bào- Rong biển)</a:t>
            </a:r>
          </a:p>
        </p:txBody>
      </p:sp>
      <p:sp>
        <p:nvSpPr>
          <p:cNvPr id="11" name="TextBox 10">
            <a:extLst>
              <a:ext uri="{FF2B5EF4-FFF2-40B4-BE49-F238E27FC236}">
                <a16:creationId xmlns:a16="http://schemas.microsoft.com/office/drawing/2014/main" id="{A4E498C2-63DA-9645-AD41-6B9F34716F3B}"/>
              </a:ext>
            </a:extLst>
          </p:cNvPr>
          <p:cNvSpPr txBox="1"/>
          <p:nvPr/>
        </p:nvSpPr>
        <p:spPr>
          <a:xfrm>
            <a:off x="1239606" y="352995"/>
            <a:ext cx="10101263" cy="430887"/>
          </a:xfrm>
          <a:prstGeom prst="rect">
            <a:avLst/>
          </a:prstGeom>
          <a:noFill/>
        </p:spPr>
        <p:txBody>
          <a:bodyPr wrap="square" rtlCol="0">
            <a:spAutoFit/>
          </a:bodyPr>
          <a:lstStyle/>
          <a:p>
            <a:pPr algn="ctr"/>
            <a:r>
              <a:rPr lang="en-VN" sz="2200" b="1" dirty="0">
                <a:solidFill>
                  <a:srgbClr val="FF0000"/>
                </a:solidFill>
                <a:latin typeface="Times New Roman" panose="02020603050405020304" pitchFamily="18" charset="0"/>
                <a:cs typeface="Times New Roman" panose="02020603050405020304" pitchFamily="18" charset="0"/>
              </a:rPr>
              <a:t>EM CÓ NHẬN XÉT GÌ VỀ SỰ ĐA DẠNG CỦA GIỚI NGUYÊN SINH VẬT?</a:t>
            </a:r>
          </a:p>
        </p:txBody>
      </p:sp>
    </p:spTree>
    <p:extLst>
      <p:ext uri="{BB962C8B-B14F-4D97-AF65-F5344CB8AC3E}">
        <p14:creationId xmlns:p14="http://schemas.microsoft.com/office/powerpoint/2010/main" val="4895265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80">
                                          <p:stCondLst>
                                            <p:cond delay="0"/>
                                          </p:stCondLst>
                                        </p:cTn>
                                        <p:tgtEl>
                                          <p:spTgt spid="19"/>
                                        </p:tgtEl>
                                      </p:cBhvr>
                                    </p:animEffect>
                                    <p:anim calcmode="lin" valueType="num">
                                      <p:cBhvr>
                                        <p:cTn id="13"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8" dur="26">
                                          <p:stCondLst>
                                            <p:cond delay="650"/>
                                          </p:stCondLst>
                                        </p:cTn>
                                        <p:tgtEl>
                                          <p:spTgt spid="19"/>
                                        </p:tgtEl>
                                      </p:cBhvr>
                                      <p:to x="100000" y="60000"/>
                                    </p:animScale>
                                    <p:animScale>
                                      <p:cBhvr>
                                        <p:cTn id="19" dur="166" decel="50000">
                                          <p:stCondLst>
                                            <p:cond delay="676"/>
                                          </p:stCondLst>
                                        </p:cTn>
                                        <p:tgtEl>
                                          <p:spTgt spid="19"/>
                                        </p:tgtEl>
                                      </p:cBhvr>
                                      <p:to x="100000" y="100000"/>
                                    </p:animScale>
                                    <p:animScale>
                                      <p:cBhvr>
                                        <p:cTn id="20" dur="26">
                                          <p:stCondLst>
                                            <p:cond delay="1312"/>
                                          </p:stCondLst>
                                        </p:cTn>
                                        <p:tgtEl>
                                          <p:spTgt spid="19"/>
                                        </p:tgtEl>
                                      </p:cBhvr>
                                      <p:to x="100000" y="80000"/>
                                    </p:animScale>
                                    <p:animScale>
                                      <p:cBhvr>
                                        <p:cTn id="21" dur="166" decel="50000">
                                          <p:stCondLst>
                                            <p:cond delay="1338"/>
                                          </p:stCondLst>
                                        </p:cTn>
                                        <p:tgtEl>
                                          <p:spTgt spid="19"/>
                                        </p:tgtEl>
                                      </p:cBhvr>
                                      <p:to x="100000" y="100000"/>
                                    </p:animScale>
                                    <p:animScale>
                                      <p:cBhvr>
                                        <p:cTn id="22" dur="26">
                                          <p:stCondLst>
                                            <p:cond delay="1642"/>
                                          </p:stCondLst>
                                        </p:cTn>
                                        <p:tgtEl>
                                          <p:spTgt spid="19"/>
                                        </p:tgtEl>
                                      </p:cBhvr>
                                      <p:to x="100000" y="90000"/>
                                    </p:animScale>
                                    <p:animScale>
                                      <p:cBhvr>
                                        <p:cTn id="23" dur="166" decel="50000">
                                          <p:stCondLst>
                                            <p:cond delay="1668"/>
                                          </p:stCondLst>
                                        </p:cTn>
                                        <p:tgtEl>
                                          <p:spTgt spid="19"/>
                                        </p:tgtEl>
                                      </p:cBhvr>
                                      <p:to x="100000" y="100000"/>
                                    </p:animScale>
                                    <p:animScale>
                                      <p:cBhvr>
                                        <p:cTn id="24" dur="26">
                                          <p:stCondLst>
                                            <p:cond delay="1808"/>
                                          </p:stCondLst>
                                        </p:cTn>
                                        <p:tgtEl>
                                          <p:spTgt spid="19"/>
                                        </p:tgtEl>
                                      </p:cBhvr>
                                      <p:to x="100000" y="95000"/>
                                    </p:animScale>
                                    <p:animScale>
                                      <p:cBhvr>
                                        <p:cTn id="25"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C305E-179E-4674-81E6-53E58F24EFDA}"/>
              </a:ext>
            </a:extLst>
          </p:cNvPr>
          <p:cNvSpPr>
            <a:spLocks noGrp="1"/>
          </p:cNvSpPr>
          <p:nvPr>
            <p:ph type="title"/>
          </p:nvPr>
        </p:nvSpPr>
        <p:spPr>
          <a:xfrm>
            <a:off x="-447619" y="602258"/>
            <a:ext cx="11560101" cy="1601330"/>
          </a:xfrm>
        </p:spPr>
        <p:txBody>
          <a:bodyPr>
            <a:normAutofit/>
          </a:bodyPr>
          <a:lstStyle/>
          <a:p>
            <a:pPr algn="ctr">
              <a:lnSpc>
                <a:spcPct val="110000"/>
              </a:lnSpc>
            </a:pPr>
            <a:r>
              <a:rPr lang="vi-VN" sz="2800" dirty="0">
                <a:latin typeface="#9Slide05 FS Blonde Script" panose="03000503000000000000" pitchFamily="65" charset="0"/>
              </a:rPr>
              <a:t>Em hãy gọi tên các thành phần được đánh số từ (1) đến (4). </a:t>
            </a:r>
            <a:br>
              <a:rPr lang="vi-VN" sz="2800" dirty="0">
                <a:latin typeface="#9Slide05 FS Blonde Script" panose="03000503000000000000" pitchFamily="65" charset="0"/>
              </a:rPr>
            </a:br>
            <a:r>
              <a:rPr lang="vi-VN" sz="2800" dirty="0">
                <a:latin typeface="#9Slide05 FS Blonde Script" panose="03000503000000000000" pitchFamily="65" charset="0"/>
              </a:rPr>
              <a:t>Từ đó, nhận xét về tổ chức cơ thể (đơn/đa bào) của nguyên sinh vật.</a:t>
            </a:r>
          </a:p>
        </p:txBody>
      </p:sp>
      <p:grpSp>
        <p:nvGrpSpPr>
          <p:cNvPr id="9" name="Group 8"/>
          <p:cNvGrpSpPr/>
          <p:nvPr/>
        </p:nvGrpSpPr>
        <p:grpSpPr>
          <a:xfrm>
            <a:off x="273373" y="2171687"/>
            <a:ext cx="3322357" cy="4094454"/>
            <a:chOff x="771315" y="2080010"/>
            <a:chExt cx="3322357" cy="4094454"/>
          </a:xfrm>
        </p:grpSpPr>
        <p:pic>
          <p:nvPicPr>
            <p:cNvPr id="4" name="Picture 3"/>
            <p:cNvPicPr>
              <a:picLocks noChangeAspect="1"/>
            </p:cNvPicPr>
            <p:nvPr/>
          </p:nvPicPr>
          <p:blipFill>
            <a:blip r:embed="rId3"/>
            <a:stretch>
              <a:fillRect/>
            </a:stretch>
          </p:blipFill>
          <p:spPr>
            <a:xfrm>
              <a:off x="771315" y="2080010"/>
              <a:ext cx="3322357" cy="4094454"/>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3485584" y="2395481"/>
              <a:ext cx="497941" cy="4164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prstClr val="black"/>
                  </a:solidFill>
                </a:rPr>
                <a:t>(1)</a:t>
              </a:r>
            </a:p>
          </p:txBody>
        </p:sp>
        <p:sp>
          <p:nvSpPr>
            <p:cNvPr id="7" name="Rectangle 6"/>
            <p:cNvSpPr/>
            <p:nvPr/>
          </p:nvSpPr>
          <p:spPr>
            <a:xfrm>
              <a:off x="1204111" y="3286408"/>
              <a:ext cx="497941" cy="4164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prstClr val="black"/>
                  </a:solidFill>
                </a:rPr>
                <a:t>(2)</a:t>
              </a:r>
            </a:p>
          </p:txBody>
        </p:sp>
        <p:sp>
          <p:nvSpPr>
            <p:cNvPr id="8" name="Rectangle 7"/>
            <p:cNvSpPr/>
            <p:nvPr/>
          </p:nvSpPr>
          <p:spPr>
            <a:xfrm>
              <a:off x="3595731" y="3802455"/>
              <a:ext cx="497941" cy="4164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prstClr val="black"/>
                  </a:solidFill>
                </a:rPr>
                <a:t>(3)</a:t>
              </a:r>
            </a:p>
          </p:txBody>
        </p:sp>
      </p:grpSp>
      <p:sp>
        <p:nvSpPr>
          <p:cNvPr id="10" name="Rounded Rectangle 9"/>
          <p:cNvSpPr/>
          <p:nvPr/>
        </p:nvSpPr>
        <p:spPr>
          <a:xfrm>
            <a:off x="4093672" y="6276905"/>
            <a:ext cx="1365509" cy="474298"/>
          </a:xfrm>
          <a:prstGeom prst="roundRect">
            <a:avLst>
              <a:gd name="adj" fmla="val 50000"/>
            </a:avLst>
          </a:prstGeom>
          <a:solidFill>
            <a:schemeClr val="accent5">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i="1" dirty="0">
                <a:solidFill>
                  <a:prstClr val="white"/>
                </a:solidFill>
                <a:cs typeface="Arial" panose="020B0604020202020204" pitchFamily="34" charset="0"/>
              </a:rPr>
              <a:t>Hình</a:t>
            </a:r>
          </a:p>
        </p:txBody>
      </p:sp>
      <p:sp>
        <p:nvSpPr>
          <p:cNvPr id="11" name="Rectangle 10"/>
          <p:cNvSpPr/>
          <p:nvPr/>
        </p:nvSpPr>
        <p:spPr>
          <a:xfrm>
            <a:off x="5332432" y="6276904"/>
            <a:ext cx="4581113" cy="4742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i="1" dirty="0">
                <a:solidFill>
                  <a:srgbClr val="002060"/>
                </a:solidFill>
                <a:cs typeface="Arial" panose="020B0604020202020204" pitchFamily="34" charset="0"/>
              </a:rPr>
              <a:t>Cấu tạo một số đại diện nguyên sinh vật</a:t>
            </a:r>
          </a:p>
        </p:txBody>
      </p:sp>
      <p:grpSp>
        <p:nvGrpSpPr>
          <p:cNvPr id="20" name="Group 19"/>
          <p:cNvGrpSpPr/>
          <p:nvPr/>
        </p:nvGrpSpPr>
        <p:grpSpPr>
          <a:xfrm>
            <a:off x="4093672" y="2171687"/>
            <a:ext cx="3790950" cy="3143250"/>
            <a:chOff x="5680491" y="2395481"/>
            <a:chExt cx="3790950" cy="3143250"/>
          </a:xfrm>
        </p:grpSpPr>
        <p:pic>
          <p:nvPicPr>
            <p:cNvPr id="12" name="Picture 11"/>
            <p:cNvPicPr>
              <a:picLocks noChangeAspect="1"/>
            </p:cNvPicPr>
            <p:nvPr/>
          </p:nvPicPr>
          <p:blipFill>
            <a:blip r:embed="rId4"/>
            <a:stretch>
              <a:fillRect/>
            </a:stretch>
          </p:blipFill>
          <p:spPr>
            <a:xfrm>
              <a:off x="5680491" y="2395481"/>
              <a:ext cx="3790950" cy="3143250"/>
            </a:xfrm>
            <a:prstGeom prst="rect">
              <a:avLst/>
            </a:prstGeom>
            <a:ln>
              <a:noFill/>
            </a:ln>
            <a:effectLst>
              <a:outerShdw blurRad="292100" dist="139700" dir="2700000" algn="tl" rotWithShape="0">
                <a:srgbClr val="333333">
                  <a:alpha val="65000"/>
                </a:srgbClr>
              </a:outerShdw>
            </a:effectLst>
          </p:spPr>
        </p:pic>
        <p:sp>
          <p:nvSpPr>
            <p:cNvPr id="16" name="Rectangle 15"/>
            <p:cNvSpPr/>
            <p:nvPr/>
          </p:nvSpPr>
          <p:spPr>
            <a:xfrm>
              <a:off x="8809021" y="4876299"/>
              <a:ext cx="497941" cy="4164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prstClr val="black"/>
                  </a:solidFill>
                </a:rPr>
                <a:t>(1)</a:t>
              </a:r>
            </a:p>
          </p:txBody>
        </p:sp>
        <p:sp>
          <p:nvSpPr>
            <p:cNvPr id="17" name="Rectangle 16"/>
            <p:cNvSpPr/>
            <p:nvPr/>
          </p:nvSpPr>
          <p:spPr>
            <a:xfrm>
              <a:off x="8809021" y="3802455"/>
              <a:ext cx="497941" cy="4164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prstClr val="black"/>
                  </a:solidFill>
                </a:rPr>
                <a:t>(4)</a:t>
              </a:r>
            </a:p>
          </p:txBody>
        </p:sp>
        <p:sp>
          <p:nvSpPr>
            <p:cNvPr id="18" name="Rectangle 17"/>
            <p:cNvSpPr/>
            <p:nvPr/>
          </p:nvSpPr>
          <p:spPr>
            <a:xfrm>
              <a:off x="8809021" y="3171396"/>
              <a:ext cx="497941" cy="4164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prstClr val="black"/>
                  </a:solidFill>
                </a:rPr>
                <a:t>(2)</a:t>
              </a:r>
            </a:p>
          </p:txBody>
        </p:sp>
        <p:sp>
          <p:nvSpPr>
            <p:cNvPr id="19" name="Rectangle 18"/>
            <p:cNvSpPr/>
            <p:nvPr/>
          </p:nvSpPr>
          <p:spPr>
            <a:xfrm>
              <a:off x="8891260" y="2710087"/>
              <a:ext cx="497941" cy="4164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dirty="0">
                  <a:solidFill>
                    <a:prstClr val="black"/>
                  </a:solidFill>
                </a:rPr>
                <a:t>(3)</a:t>
              </a:r>
            </a:p>
          </p:txBody>
        </p:sp>
      </p:grpSp>
      <p:sp>
        <p:nvSpPr>
          <p:cNvPr id="21" name="TextBox 20"/>
          <p:cNvSpPr txBox="1"/>
          <p:nvPr/>
        </p:nvSpPr>
        <p:spPr>
          <a:xfrm>
            <a:off x="1065286" y="6381870"/>
            <a:ext cx="2032503" cy="400110"/>
          </a:xfrm>
          <a:prstGeom prst="rect">
            <a:avLst/>
          </a:prstGeom>
          <a:noFill/>
        </p:spPr>
        <p:txBody>
          <a:bodyPr wrap="square" rtlCol="0">
            <a:spAutoFit/>
          </a:bodyPr>
          <a:lstStyle/>
          <a:p>
            <a:pPr algn="ctr" defTabSz="914400"/>
            <a:r>
              <a:rPr lang="vi-VN" sz="2000" dirty="0">
                <a:solidFill>
                  <a:srgbClr val="3399FF"/>
                </a:solidFill>
                <a:latin typeface="#9Slide03 Cabin Condensed Mediu" panose="00000606000000000000" pitchFamily="2" charset="0"/>
              </a:rPr>
              <a:t>a. Trùng giày</a:t>
            </a:r>
          </a:p>
        </p:txBody>
      </p:sp>
      <p:sp>
        <p:nvSpPr>
          <p:cNvPr id="22" name="TextBox 21"/>
          <p:cNvSpPr txBox="1"/>
          <p:nvPr/>
        </p:nvSpPr>
        <p:spPr>
          <a:xfrm>
            <a:off x="4972895" y="5452403"/>
            <a:ext cx="2032503" cy="400110"/>
          </a:xfrm>
          <a:prstGeom prst="rect">
            <a:avLst/>
          </a:prstGeom>
          <a:noFill/>
        </p:spPr>
        <p:txBody>
          <a:bodyPr wrap="square" rtlCol="0">
            <a:spAutoFit/>
          </a:bodyPr>
          <a:lstStyle/>
          <a:p>
            <a:pPr algn="ctr" defTabSz="914400"/>
            <a:r>
              <a:rPr lang="en-US" sz="2000" dirty="0">
                <a:solidFill>
                  <a:srgbClr val="3399FF"/>
                </a:solidFill>
                <a:latin typeface="#9Slide03 Cabin Condensed Mediu" panose="00000606000000000000" pitchFamily="2" charset="0"/>
              </a:rPr>
              <a:t>b</a:t>
            </a:r>
            <a:r>
              <a:rPr lang="vi-VN" sz="2000" dirty="0">
                <a:solidFill>
                  <a:srgbClr val="3399FF"/>
                </a:solidFill>
                <a:latin typeface="#9Slide03 Cabin Condensed Mediu" panose="00000606000000000000" pitchFamily="2" charset="0"/>
              </a:rPr>
              <a:t>. Tảo lục đơn bào</a:t>
            </a:r>
          </a:p>
        </p:txBody>
      </p:sp>
      <p:graphicFrame>
        <p:nvGraphicFramePr>
          <p:cNvPr id="23" name="Table 22"/>
          <p:cNvGraphicFramePr>
            <a:graphicFrameLocks noGrp="1"/>
          </p:cNvGraphicFramePr>
          <p:nvPr>
            <p:extLst>
              <p:ext uri="{D42A27DB-BD31-4B8C-83A1-F6EECF244321}">
                <p14:modId xmlns:p14="http://schemas.microsoft.com/office/powerpoint/2010/main" val="913917836"/>
              </p:ext>
            </p:extLst>
          </p:nvPr>
        </p:nvGraphicFramePr>
        <p:xfrm>
          <a:off x="8397089" y="2188386"/>
          <a:ext cx="3467478" cy="2823798"/>
        </p:xfrm>
        <a:graphic>
          <a:graphicData uri="http://schemas.openxmlformats.org/drawingml/2006/table">
            <a:tbl>
              <a:tblPr firstRow="1" bandRow="1">
                <a:tableStyleId>{7DF18680-E054-41AD-8BC1-D1AEF772440D}</a:tableStyleId>
              </a:tblPr>
              <a:tblGrid>
                <a:gridCol w="1733739">
                  <a:extLst>
                    <a:ext uri="{9D8B030D-6E8A-4147-A177-3AD203B41FA5}">
                      <a16:colId xmlns:a16="http://schemas.microsoft.com/office/drawing/2014/main" val="20000"/>
                    </a:ext>
                  </a:extLst>
                </a:gridCol>
                <a:gridCol w="1733739">
                  <a:extLst>
                    <a:ext uri="{9D8B030D-6E8A-4147-A177-3AD203B41FA5}">
                      <a16:colId xmlns:a16="http://schemas.microsoft.com/office/drawing/2014/main" val="20001"/>
                    </a:ext>
                  </a:extLst>
                </a:gridCol>
              </a:tblGrid>
              <a:tr h="522998">
                <a:tc gridSpan="2">
                  <a:txBody>
                    <a:bodyPr/>
                    <a:lstStyle/>
                    <a:p>
                      <a:pPr algn="ctr"/>
                      <a:r>
                        <a:rPr lang="en-US" sz="2800" dirty="0"/>
                        <a:t>ĐÁP</a:t>
                      </a:r>
                      <a:r>
                        <a:rPr lang="en-US" sz="2800" baseline="0" dirty="0"/>
                        <a:t> ÁN</a:t>
                      </a:r>
                      <a:endParaRPr lang="en-US" sz="2800" dirty="0"/>
                    </a:p>
                  </a:txBody>
                  <a:tcPr/>
                </a:tc>
                <a:tc hMerge="1">
                  <a:txBody>
                    <a:bodyPr/>
                    <a:lstStyle/>
                    <a:p>
                      <a:endParaRPr lang="en-US" dirty="0"/>
                    </a:p>
                  </a:txBody>
                  <a:tcPr/>
                </a:tc>
                <a:extLst>
                  <a:ext uri="{0D108BD9-81ED-4DB2-BD59-A6C34878D82A}">
                    <a16:rowId xmlns:a16="http://schemas.microsoft.com/office/drawing/2014/main" val="10000"/>
                  </a:ext>
                </a:extLst>
              </a:tr>
              <a:tr h="399940">
                <a:tc>
                  <a:txBody>
                    <a:bodyPr/>
                    <a:lstStyle/>
                    <a:p>
                      <a:pPr algn="ctr"/>
                      <a:r>
                        <a:rPr lang="vi-VN" sz="2000" noProof="0" dirty="0">
                          <a:latin typeface="#9Slide03 Cabin Condensed Mediu" panose="00000606000000000000" pitchFamily="2" charset="0"/>
                        </a:rPr>
                        <a:t>1</a:t>
                      </a:r>
                    </a:p>
                  </a:txBody>
                  <a:tcPr anchor="ctr"/>
                </a:tc>
                <a:tc>
                  <a:txBody>
                    <a:bodyPr/>
                    <a:lstStyle/>
                    <a:p>
                      <a:pPr algn="ctr"/>
                      <a:r>
                        <a:rPr lang="vi-VN" sz="2000" noProof="0" dirty="0">
                          <a:latin typeface="#9Slide03 Cabin Condensed Mediu" panose="00000606000000000000" pitchFamily="2" charset="0"/>
                        </a:rPr>
                        <a:t>Màng</a:t>
                      </a:r>
                      <a:r>
                        <a:rPr lang="vi-VN" sz="2000" baseline="0" noProof="0" dirty="0">
                          <a:latin typeface="#9Slide03 Cabin Condensed Mediu" panose="00000606000000000000" pitchFamily="2" charset="0"/>
                        </a:rPr>
                        <a:t> sinh chất</a:t>
                      </a:r>
                      <a:endParaRPr lang="vi-VN" sz="2000" noProof="0" dirty="0">
                        <a:latin typeface="#9Slide03 Cabin Condensed Mediu" panose="00000606000000000000" pitchFamily="2" charset="0"/>
                      </a:endParaRPr>
                    </a:p>
                  </a:txBody>
                  <a:tcPr anchor="ctr"/>
                </a:tc>
                <a:extLst>
                  <a:ext uri="{0D108BD9-81ED-4DB2-BD59-A6C34878D82A}">
                    <a16:rowId xmlns:a16="http://schemas.microsoft.com/office/drawing/2014/main" val="10001"/>
                  </a:ext>
                </a:extLst>
              </a:tr>
              <a:tr h="399940">
                <a:tc>
                  <a:txBody>
                    <a:bodyPr/>
                    <a:lstStyle/>
                    <a:p>
                      <a:pPr algn="ctr"/>
                      <a:r>
                        <a:rPr lang="vi-VN" sz="2000" noProof="0" dirty="0">
                          <a:latin typeface="#9Slide03 Cabin Condensed Mediu" panose="00000606000000000000" pitchFamily="2" charset="0"/>
                        </a:rPr>
                        <a:t>2</a:t>
                      </a:r>
                    </a:p>
                  </a:txBody>
                  <a:tcPr anchor="ctr"/>
                </a:tc>
                <a:tc>
                  <a:txBody>
                    <a:bodyPr/>
                    <a:lstStyle/>
                    <a:p>
                      <a:pPr algn="ctr"/>
                      <a:r>
                        <a:rPr lang="vi-VN" sz="2000" noProof="0" dirty="0">
                          <a:latin typeface="#9Slide03 Cabin Condensed Mediu" panose="00000606000000000000" pitchFamily="2" charset="0"/>
                        </a:rPr>
                        <a:t>Chất tế</a:t>
                      </a:r>
                      <a:r>
                        <a:rPr lang="vi-VN" sz="2000" baseline="0" noProof="0" dirty="0">
                          <a:latin typeface="#9Slide03 Cabin Condensed Mediu" panose="00000606000000000000" pitchFamily="2" charset="0"/>
                        </a:rPr>
                        <a:t> bào</a:t>
                      </a:r>
                      <a:endParaRPr lang="vi-VN" sz="2000" noProof="0" dirty="0">
                        <a:latin typeface="#9Slide03 Cabin Condensed Mediu" panose="00000606000000000000" pitchFamily="2" charset="0"/>
                      </a:endParaRPr>
                    </a:p>
                  </a:txBody>
                  <a:tcPr anchor="ctr"/>
                </a:tc>
                <a:extLst>
                  <a:ext uri="{0D108BD9-81ED-4DB2-BD59-A6C34878D82A}">
                    <a16:rowId xmlns:a16="http://schemas.microsoft.com/office/drawing/2014/main" val="10002"/>
                  </a:ext>
                </a:extLst>
              </a:tr>
              <a:tr h="399940">
                <a:tc>
                  <a:txBody>
                    <a:bodyPr/>
                    <a:lstStyle/>
                    <a:p>
                      <a:pPr algn="ctr"/>
                      <a:r>
                        <a:rPr lang="vi-VN" sz="2000" noProof="0" dirty="0">
                          <a:latin typeface="#9Slide03 Cabin Condensed Mediu" panose="00000606000000000000" pitchFamily="2" charset="0"/>
                        </a:rPr>
                        <a:t>3</a:t>
                      </a:r>
                    </a:p>
                  </a:txBody>
                  <a:tcPr anchor="ctr"/>
                </a:tc>
                <a:tc>
                  <a:txBody>
                    <a:bodyPr/>
                    <a:lstStyle/>
                    <a:p>
                      <a:pPr algn="ctr"/>
                      <a:r>
                        <a:rPr lang="vi-VN" sz="2000" noProof="0" dirty="0">
                          <a:latin typeface="#9Slide03 Cabin Condensed Mediu" panose="00000606000000000000" pitchFamily="2" charset="0"/>
                        </a:rPr>
                        <a:t>Nhân</a:t>
                      </a:r>
                      <a:r>
                        <a:rPr lang="vi-VN" sz="2000" baseline="0" noProof="0" dirty="0">
                          <a:latin typeface="#9Slide03 Cabin Condensed Mediu" panose="00000606000000000000" pitchFamily="2" charset="0"/>
                        </a:rPr>
                        <a:t> </a:t>
                      </a:r>
                      <a:endParaRPr lang="vi-VN" sz="2000" noProof="0" dirty="0">
                        <a:latin typeface="#9Slide03 Cabin Condensed Mediu" panose="00000606000000000000" pitchFamily="2" charset="0"/>
                      </a:endParaRPr>
                    </a:p>
                  </a:txBody>
                  <a:tcPr anchor="ctr"/>
                </a:tc>
                <a:extLst>
                  <a:ext uri="{0D108BD9-81ED-4DB2-BD59-A6C34878D82A}">
                    <a16:rowId xmlns:a16="http://schemas.microsoft.com/office/drawing/2014/main" val="10003"/>
                  </a:ext>
                </a:extLst>
              </a:tr>
              <a:tr h="399940">
                <a:tc>
                  <a:txBody>
                    <a:bodyPr/>
                    <a:lstStyle/>
                    <a:p>
                      <a:pPr algn="ctr"/>
                      <a:r>
                        <a:rPr lang="vi-VN" sz="2000" noProof="0" dirty="0">
                          <a:latin typeface="#9Slide03 Cabin Condensed Mediu" panose="00000606000000000000" pitchFamily="2" charset="0"/>
                        </a:rPr>
                        <a:t>4</a:t>
                      </a:r>
                    </a:p>
                  </a:txBody>
                  <a:tcPr anchor="ctr"/>
                </a:tc>
                <a:tc>
                  <a:txBody>
                    <a:bodyPr/>
                    <a:lstStyle/>
                    <a:p>
                      <a:pPr algn="ctr"/>
                      <a:r>
                        <a:rPr lang="vi-VN" sz="2000" noProof="0" dirty="0">
                          <a:latin typeface="#9Slide03 Cabin Condensed Mediu" panose="00000606000000000000" pitchFamily="2" charset="0"/>
                        </a:rPr>
                        <a:t>Lục lạp</a:t>
                      </a:r>
                    </a:p>
                  </a:txBody>
                  <a:tcPr anchor="ctr"/>
                </a:tc>
                <a:extLst>
                  <a:ext uri="{0D108BD9-81ED-4DB2-BD59-A6C34878D82A}">
                    <a16:rowId xmlns:a16="http://schemas.microsoft.com/office/drawing/2014/main" val="2673279016"/>
                  </a:ext>
                </a:extLst>
              </a:tr>
              <a:tr h="399940">
                <a:tc>
                  <a:txBody>
                    <a:bodyPr/>
                    <a:lstStyle/>
                    <a:p>
                      <a:pPr algn="ctr"/>
                      <a:r>
                        <a:rPr lang="vi-VN" sz="2000" noProof="0" dirty="0">
                          <a:latin typeface="#9Slide03 Cabin Condensed Mediu" panose="00000606000000000000" pitchFamily="2" charset="0"/>
                        </a:rPr>
                        <a:t>5</a:t>
                      </a:r>
                    </a:p>
                  </a:txBody>
                  <a:tcPr anchor="ctr"/>
                </a:tc>
                <a:tc>
                  <a:txBody>
                    <a:bodyPr/>
                    <a:lstStyle/>
                    <a:p>
                      <a:pPr algn="ctr"/>
                      <a:r>
                        <a:rPr lang="vi-VN" sz="2000" noProof="0" dirty="0">
                          <a:latin typeface="#9Slide03 Cabin Condensed Mediu" panose="00000606000000000000" pitchFamily="2" charset="0"/>
                        </a:rPr>
                        <a:t>Không bào</a:t>
                      </a:r>
                    </a:p>
                  </a:txBody>
                  <a:tcPr anchor="ctr"/>
                </a:tc>
                <a:extLst>
                  <a:ext uri="{0D108BD9-81ED-4DB2-BD59-A6C34878D82A}">
                    <a16:rowId xmlns:a16="http://schemas.microsoft.com/office/drawing/2014/main" val="10004"/>
                  </a:ext>
                </a:extLst>
              </a:tr>
            </a:tbl>
          </a:graphicData>
        </a:graphic>
      </p:graphicFrame>
      <p:sp>
        <p:nvSpPr>
          <p:cNvPr id="24" name="Rounded Rectangle 23"/>
          <p:cNvSpPr/>
          <p:nvPr/>
        </p:nvSpPr>
        <p:spPr>
          <a:xfrm>
            <a:off x="8714523" y="5131745"/>
            <a:ext cx="3477477" cy="1619457"/>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defTabSz="914400">
              <a:buFont typeface="Wingdings" panose="05000000000000000000" pitchFamily="2" charset="2"/>
              <a:buChar char="à"/>
            </a:pPr>
            <a:r>
              <a:rPr lang="vi-VN" sz="2400" b="1" dirty="0">
                <a:solidFill>
                  <a:prstClr val="white"/>
                </a:solidFill>
                <a:latin typeface="#9Slide03 Cabin Condensed Mediu" panose="00000606000000000000" pitchFamily="2" charset="0"/>
              </a:rPr>
              <a:t>Nhận xét:</a:t>
            </a:r>
            <a:r>
              <a:rPr lang="vi-VN" sz="2400" dirty="0">
                <a:solidFill>
                  <a:prstClr val="white"/>
                </a:solidFill>
                <a:latin typeface="#9Slide03 Cabin Condensed Mediu" panose="00000606000000000000" pitchFamily="2" charset="0"/>
              </a:rPr>
              <a:t> </a:t>
            </a:r>
            <a:endParaRPr lang="en-US" sz="2400" dirty="0">
              <a:solidFill>
                <a:prstClr val="white"/>
              </a:solidFill>
              <a:latin typeface="#9Slide03 Cabin Condensed Mediu" panose="00000606000000000000" pitchFamily="2" charset="0"/>
            </a:endParaRPr>
          </a:p>
          <a:p>
            <a:pPr algn="just" defTabSz="914400"/>
            <a:r>
              <a:rPr lang="vi-VN" sz="2400" dirty="0">
                <a:solidFill>
                  <a:prstClr val="white"/>
                </a:solidFill>
                <a:latin typeface="#9Slide03 Cabin Condensed Mediu" panose="00000606000000000000" pitchFamily="2" charset="0"/>
              </a:rPr>
              <a:t>Các nguyên sinh vật là cơ thể đơn bào, vì chỉ được cấu tạo từ 1 tế bào.</a:t>
            </a:r>
            <a:endParaRPr lang="en-US" sz="2400" dirty="0">
              <a:solidFill>
                <a:prstClr val="white"/>
              </a:solidFill>
              <a:latin typeface="#9Slide03 Cabin Condensed Mediu" panose="00000606000000000000" pitchFamily="2" charset="0"/>
            </a:endParaRPr>
          </a:p>
        </p:txBody>
      </p:sp>
      <p:cxnSp>
        <p:nvCxnSpPr>
          <p:cNvPr id="6" name="Straight Arrow Connector 5">
            <a:extLst>
              <a:ext uri="{FF2B5EF4-FFF2-40B4-BE49-F238E27FC236}">
                <a16:creationId xmlns:a16="http://schemas.microsoft.com/office/drawing/2014/main" id="{AB0C5ECF-764A-7E4D-9631-62CE1FA38322}"/>
              </a:ext>
            </a:extLst>
          </p:cNvPr>
          <p:cNvCxnSpPr/>
          <p:nvPr/>
        </p:nvCxnSpPr>
        <p:spPr>
          <a:xfrm>
            <a:off x="6096000" y="4310591"/>
            <a:ext cx="139967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DA2186D2-DBBC-264B-B214-615618DDFCA2}"/>
              </a:ext>
            </a:extLst>
          </p:cNvPr>
          <p:cNvSpPr/>
          <p:nvPr/>
        </p:nvSpPr>
        <p:spPr>
          <a:xfrm>
            <a:off x="7495674" y="4169900"/>
            <a:ext cx="324852" cy="32318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dirty="0"/>
              <a:t>5</a:t>
            </a:r>
          </a:p>
        </p:txBody>
      </p:sp>
    </p:spTree>
    <p:extLst>
      <p:ext uri="{BB962C8B-B14F-4D97-AF65-F5344CB8AC3E}">
        <p14:creationId xmlns:p14="http://schemas.microsoft.com/office/powerpoint/2010/main" val="40154894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5"/>
          <p:cNvSpPr/>
          <p:nvPr/>
        </p:nvSpPr>
        <p:spPr>
          <a:xfrm>
            <a:off x="328612" y="972065"/>
            <a:ext cx="12015787" cy="4112312"/>
          </a:xfrm>
          <a:custGeom>
            <a:avLst/>
            <a:gdLst>
              <a:gd name="connsiteX0" fmla="*/ 3505200 w 7068065"/>
              <a:gd name="connsiteY0" fmla="*/ 0 h 2892216"/>
              <a:gd name="connsiteX1" fmla="*/ 6359611 w 7068065"/>
              <a:gd name="connsiteY1" fmla="*/ 679622 h 2892216"/>
              <a:gd name="connsiteX2" fmla="*/ 5523574 w 7068065"/>
              <a:gd name="connsiteY2" fmla="*/ 1160188 h 2892216"/>
              <a:gd name="connsiteX3" fmla="*/ 5173888 w 7068065"/>
              <a:gd name="connsiteY3" fmla="*/ 1228882 h 2892216"/>
              <a:gd name="connsiteX4" fmla="*/ 5221334 w 7068065"/>
              <a:gd name="connsiteY4" fmla="*/ 1243989 h 2892216"/>
              <a:gd name="connsiteX5" fmla="*/ 5708822 w 7068065"/>
              <a:gd name="connsiteY5" fmla="*/ 1623972 h 2892216"/>
              <a:gd name="connsiteX6" fmla="*/ 5706335 w 7068065"/>
              <a:gd name="connsiteY6" fmla="*/ 1635698 h 2892216"/>
              <a:gd name="connsiteX7" fmla="*/ 5809583 w 7068065"/>
              <a:gd name="connsiteY7" fmla="*/ 1649041 h 2892216"/>
              <a:gd name="connsiteX8" fmla="*/ 7068065 w 7068065"/>
              <a:gd name="connsiteY8" fmla="*/ 2212594 h 2892216"/>
              <a:gd name="connsiteX9" fmla="*/ 4213654 w 7068065"/>
              <a:gd name="connsiteY9" fmla="*/ 2892216 h 2892216"/>
              <a:gd name="connsiteX10" fmla="*/ 1359243 w 7068065"/>
              <a:gd name="connsiteY10" fmla="*/ 2212594 h 2892216"/>
              <a:gd name="connsiteX11" fmla="*/ 1361730 w 7068065"/>
              <a:gd name="connsiteY11" fmla="*/ 2200868 h 2892216"/>
              <a:gd name="connsiteX12" fmla="*/ 1258483 w 7068065"/>
              <a:gd name="connsiteY12" fmla="*/ 2187525 h 2892216"/>
              <a:gd name="connsiteX13" fmla="*/ 0 w 7068065"/>
              <a:gd name="connsiteY13" fmla="*/ 1623972 h 2892216"/>
              <a:gd name="connsiteX14" fmla="*/ 836038 w 7068065"/>
              <a:gd name="connsiteY14" fmla="*/ 1143407 h 2892216"/>
              <a:gd name="connsiteX15" fmla="*/ 1185724 w 7068065"/>
              <a:gd name="connsiteY15" fmla="*/ 1074712 h 2892216"/>
              <a:gd name="connsiteX16" fmla="*/ 1138278 w 7068065"/>
              <a:gd name="connsiteY16" fmla="*/ 1059605 h 2892216"/>
              <a:gd name="connsiteX17" fmla="*/ 650789 w 7068065"/>
              <a:gd name="connsiteY17" fmla="*/ 679622 h 2892216"/>
              <a:gd name="connsiteX18" fmla="*/ 3505200 w 7068065"/>
              <a:gd name="connsiteY18" fmla="*/ 0 h 289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68065" h="2892216">
                <a:moveTo>
                  <a:pt x="3505200" y="0"/>
                </a:moveTo>
                <a:cubicBezTo>
                  <a:pt x="5081648" y="0"/>
                  <a:pt x="6359611" y="304277"/>
                  <a:pt x="6359611" y="679622"/>
                </a:cubicBezTo>
                <a:cubicBezTo>
                  <a:pt x="6359611" y="867295"/>
                  <a:pt x="6040120" y="1037200"/>
                  <a:pt x="5523574" y="1160188"/>
                </a:cubicBezTo>
                <a:lnTo>
                  <a:pt x="5173888" y="1228882"/>
                </a:lnTo>
                <a:lnTo>
                  <a:pt x="5221334" y="1243989"/>
                </a:lnTo>
                <a:cubicBezTo>
                  <a:pt x="5529109" y="1352457"/>
                  <a:pt x="5708822" y="1483218"/>
                  <a:pt x="5708822" y="1623972"/>
                </a:cubicBezTo>
                <a:lnTo>
                  <a:pt x="5706335" y="1635698"/>
                </a:lnTo>
                <a:lnTo>
                  <a:pt x="5809583" y="1649041"/>
                </a:lnTo>
                <a:cubicBezTo>
                  <a:pt x="6568861" y="1771174"/>
                  <a:pt x="7068065" y="1978004"/>
                  <a:pt x="7068065" y="2212594"/>
                </a:cubicBezTo>
                <a:cubicBezTo>
                  <a:pt x="7068065" y="2587939"/>
                  <a:pt x="5790102" y="2892216"/>
                  <a:pt x="4213654" y="2892216"/>
                </a:cubicBezTo>
                <a:cubicBezTo>
                  <a:pt x="2637206" y="2892216"/>
                  <a:pt x="1359243" y="2587939"/>
                  <a:pt x="1359243" y="2212594"/>
                </a:cubicBezTo>
                <a:lnTo>
                  <a:pt x="1361730" y="2200868"/>
                </a:lnTo>
                <a:lnTo>
                  <a:pt x="1258483" y="2187525"/>
                </a:lnTo>
                <a:cubicBezTo>
                  <a:pt x="499204" y="2065392"/>
                  <a:pt x="0" y="1858563"/>
                  <a:pt x="0" y="1623972"/>
                </a:cubicBezTo>
                <a:cubicBezTo>
                  <a:pt x="0" y="1436300"/>
                  <a:pt x="319491" y="1266394"/>
                  <a:pt x="836038" y="1143407"/>
                </a:cubicBezTo>
                <a:lnTo>
                  <a:pt x="1185724" y="1074712"/>
                </a:lnTo>
                <a:lnTo>
                  <a:pt x="1138278" y="1059605"/>
                </a:lnTo>
                <a:cubicBezTo>
                  <a:pt x="830503" y="951137"/>
                  <a:pt x="650789" y="820376"/>
                  <a:pt x="650789" y="679622"/>
                </a:cubicBezTo>
                <a:cubicBezTo>
                  <a:pt x="650789" y="304277"/>
                  <a:pt x="1928753" y="0"/>
                  <a:pt x="3505200" y="0"/>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34880">
            <a:off x="377097" y="-485591"/>
            <a:ext cx="2328296" cy="2403644"/>
          </a:xfrm>
          <a:prstGeom prst="rect">
            <a:avLst/>
          </a:prstGeom>
        </p:spPr>
      </p:pic>
      <p:sp>
        <p:nvSpPr>
          <p:cNvPr id="5" name="文本框 4"/>
          <p:cNvSpPr txBox="1"/>
          <p:nvPr/>
        </p:nvSpPr>
        <p:spPr>
          <a:xfrm>
            <a:off x="2572180" y="1290047"/>
            <a:ext cx="7528650" cy="1091068"/>
          </a:xfrm>
          <a:prstGeom prst="rect">
            <a:avLst/>
          </a:prstGeom>
          <a:noFill/>
        </p:spPr>
        <p:txBody>
          <a:bodyPr wrap="square" rtlCol="0">
            <a:spAutoFit/>
          </a:bodyPr>
          <a:lstStyle/>
          <a:p>
            <a:pPr algn="just" defTabSz="914377">
              <a:lnSpc>
                <a:spcPct val="110000"/>
              </a:lnSpc>
            </a:pPr>
            <a:r>
              <a:rPr lang="en-US" altLang="zh-CN" sz="2000" dirty="0">
                <a:solidFill>
                  <a:prstClr val="white"/>
                </a:solidFill>
                <a:latin typeface="#9Slide03 Cabin Condensed Mediu" panose="00000606000000000000" pitchFamily="2" charset="0"/>
              </a:rPr>
              <a:t>	</a:t>
            </a:r>
            <a:r>
              <a:rPr lang="vi-VN" altLang="zh-CN" sz="2000" dirty="0">
                <a:solidFill>
                  <a:schemeClr val="bg1"/>
                </a:solidFill>
                <a:latin typeface="#9Slide03 Cabin Condensed Mediu" panose="00000606000000000000" pitchFamily="2" charset="0"/>
              </a:rPr>
              <a:t>Nguyên sinh vật là nhóm sinh vật có cấu tạo tế bào nhân thực, kích thước hiển vi. Đa số cơ thể chỉ gồm một tế bào nhưng đảm nhận đầy đủ chức năng của một cơ thể sống.</a:t>
            </a:r>
          </a:p>
        </p:txBody>
      </p:sp>
      <p:sp>
        <p:nvSpPr>
          <p:cNvPr id="7" name="文本框 6"/>
          <p:cNvSpPr txBox="1"/>
          <p:nvPr/>
        </p:nvSpPr>
        <p:spPr>
          <a:xfrm>
            <a:off x="2572180" y="2502829"/>
            <a:ext cx="6027795" cy="769441"/>
          </a:xfrm>
          <a:prstGeom prst="rect">
            <a:avLst/>
          </a:prstGeom>
          <a:noFill/>
        </p:spPr>
        <p:txBody>
          <a:bodyPr wrap="square" rtlCol="0">
            <a:spAutoFit/>
          </a:bodyPr>
          <a:lstStyle/>
          <a:p>
            <a:pPr algn="just" defTabSz="914377">
              <a:lnSpc>
                <a:spcPct val="110000"/>
              </a:lnSpc>
            </a:pPr>
            <a:r>
              <a:rPr lang="zh-CN" altLang="en-US" sz="1867" dirty="0">
                <a:solidFill>
                  <a:prstClr val="white"/>
                </a:solidFill>
              </a:rPr>
              <a:t>    </a:t>
            </a:r>
            <a:r>
              <a:rPr lang="vi-VN" altLang="zh-CN" sz="2000" dirty="0">
                <a:solidFill>
                  <a:prstClr val="white"/>
                </a:solidFill>
                <a:latin typeface="#9Slide03 Cabin Condensed Mediu" panose="00000606000000000000" pitchFamily="2" charset="0"/>
              </a:rPr>
              <a:t>Một số nguyên sinh vật có khả năng quang hợp như tảo lục, trùng roi,….</a:t>
            </a:r>
          </a:p>
        </p:txBody>
      </p:sp>
      <p:sp>
        <p:nvSpPr>
          <p:cNvPr id="8" name="文本框 7"/>
          <p:cNvSpPr txBox="1"/>
          <p:nvPr/>
        </p:nvSpPr>
        <p:spPr>
          <a:xfrm>
            <a:off x="2621317" y="3356489"/>
            <a:ext cx="6949366" cy="752514"/>
          </a:xfrm>
          <a:prstGeom prst="rect">
            <a:avLst/>
          </a:prstGeom>
          <a:noFill/>
        </p:spPr>
        <p:txBody>
          <a:bodyPr wrap="square" rtlCol="0">
            <a:spAutoFit/>
          </a:bodyPr>
          <a:lstStyle/>
          <a:p>
            <a:pPr algn="just" defTabSz="914377">
              <a:lnSpc>
                <a:spcPct val="110000"/>
              </a:lnSpc>
            </a:pPr>
            <a:r>
              <a:rPr lang="zh-CN" altLang="en-US" sz="1867" dirty="0">
                <a:solidFill>
                  <a:prstClr val="white"/>
                </a:solidFill>
              </a:rPr>
              <a:t>    </a:t>
            </a:r>
            <a:r>
              <a:rPr lang="vi-VN" altLang="zh-CN" sz="2000" dirty="0">
                <a:solidFill>
                  <a:prstClr val="white"/>
                </a:solidFill>
                <a:latin typeface="#9Slide03 Cabin Condensed Mediu" panose="00000606000000000000" pitchFamily="2" charset="0"/>
              </a:rPr>
              <a:t>Nguyên sinh vật đa dạng về hình dạng (hình cầu, hình thoi, hình giày,…), một số có hình dạng không ổn định (trùng biến hình).</a:t>
            </a:r>
          </a:p>
        </p:txBody>
      </p:sp>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9099" y="3932667"/>
            <a:ext cx="3182252" cy="2998836"/>
          </a:xfrm>
          <a:prstGeom prst="rect">
            <a:avLst/>
          </a:prstGeom>
        </p:spPr>
      </p:pic>
      <p:pic>
        <p:nvPicPr>
          <p:cNvPr id="2050" name="Picture 2" descr="Ciliaten Konjugation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629544">
            <a:off x="10269759" y="114124"/>
            <a:ext cx="1557218" cy="18667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Makrofotografie und Mikrofotografie – FaunaMakrofotografie und  Mikrofotografi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762538">
            <a:off x="10195412" y="2438849"/>
            <a:ext cx="1815045" cy="12159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92040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0" presetClass="path" presetSubtype="0" accel="50000" decel="50000" fill="hold" nodeType="withEffect">
                                  <p:stCondLst>
                                    <p:cond delay="0"/>
                                  </p:stCondLst>
                                  <p:childTnLst>
                                    <p:animMotion origin="layout" path="M 0.14844 0.4368 L 0.14844 0.43704 C 0.2293 0.4493 0.17513 0.44166 0.37149 0.4368 C 0.3763 0.4368 0.38073 0.43403 0.38542 0.4331 C 0.38933 0.43217 0.3931 0.43217 0.39714 0.43125 C 0.41927 0.42662 0.3918 0.43171 0.40781 0.42754 C 0.41107 0.42662 0.4142 0.42616 0.41745 0.42569 C 0.42031 0.4243 0.42409 0.42245 0.42709 0.42199 C 0.43047 0.42106 0.43412 0.4206 0.43776 0.42014 C 0.43906 0.41944 0.4405 0.41875 0.44193 0.41829 C 0.4444 0.41736 0.45365 0.41481 0.45586 0.41458 C 0.46016 0.41389 0.46433 0.41319 0.46862 0.41273 C 0.47045 0.41204 0.47214 0.41111 0.47396 0.41088 C 0.49492 0.40625 0.47774 0.41134 0.49323 0.40717 L 0.50599 0.40347 C 0.50664 0.40162 0.50847 0.4 0.50821 0.39791 C 0.50781 0.3956 0.50612 0.39444 0.50495 0.39421 C 0.50013 0.39259 0.49492 0.39282 0.48998 0.39236 C 0.45456 0.3794 0.48516 0.38912 0.44727 0.38125 C 0.4099 0.37338 0.45899 0.38125 0.42175 0.37569 C 0.40651 0.36852 0.40456 0.3669 0.38542 0.36273 L 0.37683 0.36088 C 0.37292 0.36018 0.36211 0.35856 0.35768 0.35717 C 0.35443 0.35625 0.35143 0.3544 0.34805 0.35347 C 0.34531 0.35254 0.34232 0.35208 0.33946 0.35162 L 0.33203 0.34977 C 0.32995 0.34907 0.32774 0.34815 0.32565 0.34791 C 0.32136 0.34699 0.31706 0.34653 0.31276 0.34606 C 0.31094 0.34537 0.30925 0.34467 0.30755 0.34421 C 0.30599 0.34352 0.30482 0.34282 0.30326 0.34236 C 0.29909 0.34097 0.29466 0.33981 0.29037 0.33866 C 0.28828 0.33796 0.28633 0.33704 0.28399 0.3368 L 0.26901 0.33495 C 0.26446 0.33171 0.26393 0.33079 0.25951 0.3294 C 0.25729 0.3287 0.25521 0.32847 0.253 0.32754 C 0.24987 0.32592 0.24675 0.32315 0.24349 0.32199 C 0.22526 0.31504 0.23347 0.31921 0.21888 0.31088 L 0.2125 0.30717 C 0.21146 0.30648 0.21055 0.30579 0.20925 0.30532 C 0.20781 0.30463 0.20638 0.3044 0.20508 0.30347 C 0.20287 0.30254 0.19857 0.29977 0.19857 0.3 C 0.19089 0.28981 0.19805 0.29791 0.18789 0.29051 C 0.18542 0.28866 0.17683 0.28171 0.17201 0.2794 C 0.17058 0.2787 0.16927 0.27801 0.16771 0.27754 C 0.1642 0.27616 0.16042 0.27592 0.15703 0.27384 C 0.15599 0.27315 0.15482 0.27291 0.15378 0.27199 C 0.14597 0.26504 0.15651 0.27106 0.14531 0.26458 C 0.14388 0.26389 0.14232 0.26319 0.14102 0.26273 C 0.13998 0.26204 0.13893 0.26134 0.13776 0.26088 C 0.1362 0.26018 0.13425 0.25995 0.13242 0.25903 C 0.1306 0.2581 0.12904 0.25625 0.12709 0.25532 C 0.12552 0.2544 0.12357 0.2544 0.12175 0.25347 C 0.11966 0.25254 0.11771 0.25069 0.11537 0.24977 C 0.11406 0.24907 0.10951 0.24722 0.10795 0.24606 C 0.1069 0.24514 0.10586 0.24329 0.10469 0.24236 C 0.10274 0.24074 0.09831 0.23866 0.09831 0.23889 C 0.09857 0.23611 0.09844 0.2331 0.09935 0.23125 C 0.10039 0.22893 0.10222 0.2287 0.10365 0.22754 C 0.10599 0.22569 0.1086 0.22338 0.11107 0.22199 C 0.11433 0.22037 0.11771 0.21944 0.12071 0.21829 C 0.12513 0.21643 0.12943 0.21504 0.13347 0.21273 C 0.13724 0.21088 0.14063 0.20717 0.14414 0.20532 C 0.14805 0.20347 0.15222 0.20301 0.15599 0.20162 C 0.16068 0.2 0.16524 0.19838 0.16979 0.19606 C 0.17748 0.19236 0.18451 0.18611 0.19219 0.1831 C 0.19545 0.18171 0.1987 0.18079 0.20183 0.1794 C 0.20365 0.17847 0.20534 0.17662 0.20716 0.17569 C 0.20886 0.17477 0.21094 0.17477 0.2125 0.17384 C 0.21433 0.17291 0.21602 0.17106 0.21784 0.17014 C 0.21953 0.16921 0.22162 0.16921 0.22318 0.16829 C 0.22435 0.16782 0.22526 0.1669 0.22643 0.16643 C 0.22878 0.16504 0.23138 0.16412 0.23386 0.16273 C 0.2405 0.15833 0.23555 0.15949 0.24128 0.15717 C 0.2431 0.15648 0.24505 0.15625 0.24662 0.15532 C 0.24857 0.1544 0.25013 0.15278 0.25196 0.15162 C 0.253 0.15092 0.25417 0.15023 0.25521 0.14977 C 0.26289 0.14606 0.25599 0.15 0.26485 0.14606 C 0.26602 0.1456 0.26693 0.14467 0.26797 0.14421 C 0.26927 0.14352 0.27097 0.14329 0.27227 0.14236 C 0.28633 0.13495 0.27722 0.13866 0.28724 0.13495 C 0.29623 0.12708 0.28646 0.13495 0.30222 0.12754 C 0.30404 0.12662 0.3056 0.12477 0.30755 0.12384 C 0.31602 0.11944 0.30977 0.1243 0.31706 0.12014 C 0.32005 0.11852 0.32266 0.11574 0.32565 0.11458 C 0.32735 0.11389 0.32943 0.11366 0.33099 0.11273 C 0.33334 0.1118 0.3375 0.10833 0.33946 0.10717 C 0.34063 0.10648 0.3418 0.10625 0.34271 0.10532 C 0.34427 0.1044 0.34558 0.10254 0.34701 0.10162 C 0.3487 0.10069 0.35039 0.10069 0.35235 0.09977 C 0.35664 0.09815 0.36081 0.09606 0.36511 0.09421 L 0.36511 0.09444 C 0.3668 0.09282 0.36888 0.0919 0.37045 0.09051 C 0.37201 0.08958 0.37331 0.08773 0.37474 0.0868 C 0.38672 0.07986 0.3793 0.08541 0.38854 0.08125 C 0.39818 0.07662 0.3918 0.0787 0.40039 0.07384 C 0.4017 0.07315 0.40313 0.07291 0.40456 0.07199 C 0.4069 0.07106 0.40886 0.06944 0.41107 0.06829 C 0.41237 0.06759 0.4138 0.0669 0.41524 0.06643 C 0.41979 0.06481 0.4224 0.06412 0.42709 0.06273 C 0.43021 0.06018 0.43138 0.05856 0.43451 0.05717 C 0.4362 0.05648 0.43828 0.05625 0.43985 0.05532 C 0.44167 0.0544 0.44336 0.05278 0.44518 0.05162 C 0.4612 0.04166 0.44948 0.04907 0.45899 0.04421 C 0.46016 0.04352 0.4612 0.04282 0.46224 0.04236 C 0.46354 0.04166 0.46524 0.04143 0.46654 0.04051 C 0.47292 0.0368 0.47136 0.03611 0.47826 0.0331 C 0.48854 0.0287 0.48386 0.03032 0.49219 0.02754 C 0.35612 -0.01181 0.21602 0.04838 0.07904 0.02199 C 0.07565 0.02037 0.07318 0.01921 0.06953 0.01829 C 0.05586 0.01458 0.05612 0.01481 0.04388 0.01273 C 0.03646 0.00833 0.0431 0.0118 0.02787 0.00903 C 0.02526 0.00856 0.02305 0.00764 0.02045 0.00717 C 0.01771 0.00648 0.01472 0.00625 0.01185 0.00532 C 0.01042 0.00486 0.00925 0.00393 0.00755 0.00347 C 0.00599 0.00278 0.00404 0.00254 0.00222 0.00162 C 0.00117 0.00116 0.00026 1.85185E-6 -0.00091 -0.00023 C -0.00469 -0.0007 -0.00885 -0.00023 -0.0125 -0.00023 L -0.0125 1.85185E-6 " pathEditMode="relative" rAng="0" ptsTypes="AAAAAAAAAAAAAAAAAAAAAAAAAAAAAAAAAAAAAAAAAAAAAAAAAAAAAAAAAAAAAAAAAAAAAAAAAAAAAAAAAAAAAAAAAAAAAAAAAAAAAAAAAAAAAAAAAAAAAA">
                                      <p:cBhvr>
                                        <p:cTn id="11" dur="2000" fill="hold"/>
                                        <p:tgtEl>
                                          <p:spTgt spid="2"/>
                                        </p:tgtEl>
                                        <p:attrNameLst>
                                          <p:attrName>ppt_x</p:attrName>
                                          <p:attrName>ppt_y</p:attrName>
                                        </p:attrNameLst>
                                      </p:cBhvr>
                                      <p:rCtr x="9935" y="-21528"/>
                                    </p:animMotion>
                                  </p:childTnLst>
                                </p:cTn>
                              </p:par>
                              <p:par>
                                <p:cTn id="12" presetID="22" presetClass="entr" presetSubtype="4" fill="hold" grpId="0" nodeType="withEffect">
                                  <p:stCondLst>
                                    <p:cond delay="50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1500"/>
                                        <p:tgtEl>
                                          <p:spTgt spid="6"/>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par>
                          <p:cTn id="27" fill="hold">
                            <p:stCondLst>
                              <p:cond delay="2000"/>
                            </p:stCondLst>
                            <p:childTnLst>
                              <p:par>
                                <p:cTn id="28" presetID="2" presetClass="entr" presetSubtype="2"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1000" fill="hold"/>
                                        <p:tgtEl>
                                          <p:spTgt spid="10"/>
                                        </p:tgtEl>
                                        <p:attrNameLst>
                                          <p:attrName>ppt_x</p:attrName>
                                        </p:attrNameLst>
                                      </p:cBhvr>
                                      <p:tavLst>
                                        <p:tav tm="0">
                                          <p:val>
                                            <p:strVal val="1+#ppt_w/2"/>
                                          </p:val>
                                        </p:tav>
                                        <p:tav tm="100000">
                                          <p:val>
                                            <p:strVal val="#ppt_x"/>
                                          </p:val>
                                        </p:tav>
                                      </p:tavLst>
                                    </p:anim>
                                    <p:anim calcmode="lin" valueType="num">
                                      <p:cBhvr additive="base">
                                        <p:cTn id="31"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 name="Title 2">
            <a:extLst>
              <a:ext uri="{FF2B5EF4-FFF2-40B4-BE49-F238E27FC236}">
                <a16:creationId xmlns:a16="http://schemas.microsoft.com/office/drawing/2014/main" id="{F1C75600-757D-2141-9835-90C3290D4152}"/>
              </a:ext>
            </a:extLst>
          </p:cNvPr>
          <p:cNvSpPr txBox="1">
            <a:spLocks/>
          </p:cNvSpPr>
          <p:nvPr/>
        </p:nvSpPr>
        <p:spPr>
          <a:xfrm>
            <a:off x="514350" y="271219"/>
            <a:ext cx="9574644" cy="757481"/>
          </a:xfrm>
          <a:prstGeom prst="rect">
            <a:avLst/>
          </a:prstGeom>
        </p:spPr>
        <p:style>
          <a:lnRef idx="2">
            <a:schemeClr val="accent2"/>
          </a:lnRef>
          <a:fillRef idx="1">
            <a:schemeClr val="lt1"/>
          </a:fillRef>
          <a:effectRef idx="0">
            <a:schemeClr val="accent2"/>
          </a:effectRef>
          <a:fontRef idx="minor">
            <a:schemeClr val="dk1"/>
          </a:fontRef>
        </p:style>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Bài</a:t>
            </a:r>
            <a:r>
              <a:rPr lang="en-US" b="1" dirty="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 30 </a:t>
            </a:r>
            <a:r>
              <a:rPr lang="en-US" b="1" dirty="0" err="1">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Nguyên</a:t>
            </a:r>
            <a:r>
              <a:rPr lang="en-US" b="1" dirty="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b="1" dirty="0" err="1">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sinh</a:t>
            </a:r>
            <a:r>
              <a:rPr lang="en-US" b="1" dirty="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b="1" dirty="0" err="1">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vật</a:t>
            </a:r>
            <a:r>
              <a:rPr lang="en-US" b="1" dirty="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 ( </a:t>
            </a:r>
            <a:r>
              <a:rPr lang="en-US" b="1" dirty="0" err="1">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tiết</a:t>
            </a:r>
            <a:r>
              <a:rPr lang="en-US" b="1" dirty="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 1)</a:t>
            </a:r>
          </a:p>
        </p:txBody>
      </p:sp>
      <p:sp>
        <p:nvSpPr>
          <p:cNvPr id="3" name="TextBox 2">
            <a:extLst>
              <a:ext uri="{FF2B5EF4-FFF2-40B4-BE49-F238E27FC236}">
                <a16:creationId xmlns:a16="http://schemas.microsoft.com/office/drawing/2014/main" id="{E7E9ABFB-2D6A-DF4E-A875-558B913C35AC}"/>
              </a:ext>
            </a:extLst>
          </p:cNvPr>
          <p:cNvSpPr txBox="1"/>
          <p:nvPr/>
        </p:nvSpPr>
        <p:spPr>
          <a:xfrm>
            <a:off x="514350" y="1343025"/>
            <a:ext cx="11161049" cy="5014913"/>
          </a:xfrm>
          <a:prstGeom prst="rect">
            <a:avLst/>
          </a:prstGeom>
          <a:noFill/>
        </p:spPr>
        <p:txBody>
          <a:bodyPr wrap="square" lIns="0" tIns="0" rIns="0" bIns="0" rtlCol="0">
            <a:noAutofit/>
          </a:bodyPr>
          <a:lstStyle/>
          <a:p>
            <a:pPr marL="514350" indent="-514350" algn="just">
              <a:lnSpc>
                <a:spcPct val="120000"/>
              </a:lnSpc>
              <a:buAutoNum type="arabicPeriod"/>
            </a:pPr>
            <a:r>
              <a:rPr lang="vi-VN" sz="2600" b="1" dirty="0">
                <a:solidFill>
                  <a:srgbClr val="FFFF00"/>
                </a:solidFill>
                <a:latin typeface="Times New Roman" pitchFamily="18" charset="0"/>
                <a:ea typeface="#9Slide03 Roboto Condensed" panose="02000000000000000000" pitchFamily="2" charset="0"/>
                <a:cs typeface="Times New Roman" pitchFamily="18" charset="0"/>
              </a:rPr>
              <a:t>Sự đa dạng của nguyên sinh vật</a:t>
            </a:r>
          </a:p>
          <a:p>
            <a:pPr algn="just">
              <a:lnSpc>
                <a:spcPct val="120000"/>
              </a:lnSpc>
            </a:pPr>
            <a:r>
              <a:rPr lang="vi-VN" sz="2600" dirty="0">
                <a:solidFill>
                  <a:schemeClr val="bg1"/>
                </a:solidFill>
                <a:latin typeface="Times New Roman" pitchFamily="18" charset="0"/>
                <a:ea typeface="#9Slide03 Roboto Condensed" panose="02000000000000000000" pitchFamily="2" charset="0"/>
                <a:cs typeface="Times New Roman" pitchFamily="18" charset="0"/>
              </a:rPr>
              <a:t>- Nguyên sinh vật đa phần là những cơ thể đơn bào, nhân thực, có kích thước hiển vi. Một số ít có cơ thể đa bào, có thể quan sát bằng mắt thường.</a:t>
            </a:r>
          </a:p>
          <a:p>
            <a:pPr algn="just">
              <a:lnSpc>
                <a:spcPct val="120000"/>
              </a:lnSpc>
            </a:pPr>
            <a:r>
              <a:rPr lang="vi-VN" sz="2600" dirty="0">
                <a:solidFill>
                  <a:schemeClr val="bg1"/>
                </a:solidFill>
                <a:latin typeface="Times New Roman" pitchFamily="18" charset="0"/>
                <a:ea typeface="#9Slide03 Roboto Condensed" panose="02000000000000000000" pitchFamily="2" charset="0"/>
                <a:cs typeface="Times New Roman" pitchFamily="18" charset="0"/>
              </a:rPr>
              <a:t>- Sự đa dạng của nguyên sinh vật:</a:t>
            </a:r>
          </a:p>
          <a:p>
            <a:pPr algn="just">
              <a:lnSpc>
                <a:spcPct val="120000"/>
              </a:lnSpc>
            </a:pPr>
            <a:r>
              <a:rPr lang="vi-VN" sz="2600" dirty="0">
                <a:solidFill>
                  <a:schemeClr val="bg1"/>
                </a:solidFill>
                <a:latin typeface="Times New Roman" pitchFamily="18" charset="0"/>
                <a:ea typeface="#9Slide03 Roboto Condensed" panose="02000000000000000000" pitchFamily="2" charset="0"/>
                <a:cs typeface="Times New Roman" pitchFamily="18" charset="0"/>
              </a:rPr>
              <a:t>+ Môi trường sống: Ao, hồ, sông, mặt đất, trong đất, cơ thể sinh vật…</a:t>
            </a:r>
          </a:p>
          <a:p>
            <a:pPr algn="just">
              <a:lnSpc>
                <a:spcPct val="120000"/>
              </a:lnSpc>
            </a:pPr>
            <a:r>
              <a:rPr lang="vi-VN" sz="2600" dirty="0">
                <a:solidFill>
                  <a:schemeClr val="bg1"/>
                </a:solidFill>
                <a:latin typeface="Times New Roman" pitchFamily="18" charset="0"/>
                <a:ea typeface="#9Slide03 Roboto Condensed" panose="02000000000000000000" pitchFamily="2" charset="0"/>
                <a:cs typeface="Times New Roman" pitchFamily="18" charset="0"/>
              </a:rPr>
              <a:t>+ Hình dạng: Hình thoi, hình cầu, hình khối, không có  hình dạng nhất định….</a:t>
            </a:r>
          </a:p>
          <a:p>
            <a:pPr algn="just">
              <a:lnSpc>
                <a:spcPct val="120000"/>
              </a:lnSpc>
            </a:pPr>
            <a:r>
              <a:rPr lang="vi-VN" sz="2600" dirty="0">
                <a:solidFill>
                  <a:schemeClr val="bg1"/>
                </a:solidFill>
                <a:latin typeface="Times New Roman" pitchFamily="18" charset="0"/>
                <a:ea typeface="#9Slide03 Roboto Condensed" panose="02000000000000000000" pitchFamily="2" charset="0"/>
                <a:cs typeface="Times New Roman" pitchFamily="18" charset="0"/>
              </a:rPr>
              <a:t>+ Di chuyển: Roi bơi, lông bơi, không di chuyển…</a:t>
            </a:r>
          </a:p>
          <a:p>
            <a:pPr algn="just">
              <a:lnSpc>
                <a:spcPct val="120000"/>
              </a:lnSpc>
            </a:pPr>
            <a:r>
              <a:rPr lang="vi-VN" sz="2600" dirty="0">
                <a:solidFill>
                  <a:schemeClr val="bg1"/>
                </a:solidFill>
                <a:latin typeface="Times New Roman" pitchFamily="18" charset="0"/>
                <a:ea typeface="#9Slide03 Roboto Condensed" panose="02000000000000000000" pitchFamily="2" charset="0"/>
                <a:cs typeface="Times New Roman" pitchFamily="18" charset="0"/>
              </a:rPr>
              <a:t>+ Kiểu dinh dưỡng: Tự dưỡng hoặc dị dưỡng</a:t>
            </a:r>
          </a:p>
        </p:txBody>
      </p:sp>
    </p:spTree>
    <p:extLst>
      <p:ext uri="{BB962C8B-B14F-4D97-AF65-F5344CB8AC3E}">
        <p14:creationId xmlns:p14="http://schemas.microsoft.com/office/powerpoint/2010/main" val="3841085564"/>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descr="Nấm Nhầy - Loài Sinh Vật Kỳ Lạ Có Nhận Thức Sơ Khai? - Trải Nghiệm Sống"/>
          <p:cNvPicPr>
            <a:picLocks noChangeAspect="1" noChangeArrowheads="1"/>
          </p:cNvPicPr>
          <p:nvPr/>
        </p:nvPicPr>
        <p:blipFill rotWithShape="1">
          <a:blip r:embed="rId2">
            <a:extLst>
              <a:ext uri="{28A0092B-C50C-407E-A947-70E740481C1C}">
                <a14:useLocalDpi xmlns:a14="http://schemas.microsoft.com/office/drawing/2010/main" val="0"/>
              </a:ext>
            </a:extLst>
          </a:blip>
          <a:srcRect l="11535" r="11792"/>
          <a:stretch/>
        </p:blipFill>
        <p:spPr bwMode="auto">
          <a:xfrm>
            <a:off x="307036" y="151316"/>
            <a:ext cx="4381880" cy="298132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Nấm nhầy và khả năng học tập vô thức - IBSG"/>
          <p:cNvPicPr>
            <a:picLocks noChangeAspect="1" noChangeArrowheads="1"/>
          </p:cNvPicPr>
          <p:nvPr/>
        </p:nvPicPr>
        <p:blipFill rotWithShape="1">
          <a:blip r:embed="rId3">
            <a:extLst>
              <a:ext uri="{28A0092B-C50C-407E-A947-70E740481C1C}">
                <a14:useLocalDpi xmlns:a14="http://schemas.microsoft.com/office/drawing/2010/main" val="0"/>
              </a:ext>
            </a:extLst>
          </a:blip>
          <a:srcRect l="27272" t="13095" r="27245" b="9953"/>
          <a:stretch/>
        </p:blipFill>
        <p:spPr bwMode="auto">
          <a:xfrm>
            <a:off x="1139786" y="3367889"/>
            <a:ext cx="2716379" cy="2616594"/>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4688916" y="1828800"/>
            <a:ext cx="7334085" cy="3078178"/>
          </a:xfrm>
          <a:prstGeom prst="roundRect">
            <a:avLst/>
          </a:prstGeom>
          <a:solidFill>
            <a:srgbClr val="5DE2FD"/>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 name="Rounded Rectangle 2"/>
          <p:cNvSpPr/>
          <p:nvPr/>
        </p:nvSpPr>
        <p:spPr>
          <a:xfrm>
            <a:off x="4906978" y="2480650"/>
            <a:ext cx="6880634" cy="2218099"/>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r>
              <a:rPr lang="vi-VN" sz="2000" dirty="0">
                <a:solidFill>
                  <a:srgbClr val="3BEDD8"/>
                </a:solidFill>
                <a:latin typeface="#9Slide03 Cabin Condensed Mediu" panose="00000606000000000000" pitchFamily="2" charset="0"/>
              </a:rPr>
              <a:t>Đây là sinh vật đơn bào, thuộc nhóm nguyên sinh vật, nó trông giống như nấm như lại hoạt động như động vật. Loài sinh vật này giống như một đống dây nhớp nháp màu vàng, khả năng phát triển kích thước lên tới vài mét vuông. Nấm nhày được tìm thấy khắp thế giới, chúng thường ở phần mặt dưới của lá và khúc gỗ.</a:t>
            </a:r>
          </a:p>
        </p:txBody>
      </p:sp>
      <p:sp>
        <p:nvSpPr>
          <p:cNvPr id="4" name="Round Same Side Corner Rectangle 3"/>
          <p:cNvSpPr/>
          <p:nvPr/>
        </p:nvSpPr>
        <p:spPr>
          <a:xfrm>
            <a:off x="5169528" y="1901228"/>
            <a:ext cx="1855960" cy="579422"/>
          </a:xfrm>
          <a:prstGeom prst="round2SameRect">
            <a:avLst/>
          </a:prstGeom>
          <a:no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800" dirty="0">
                <a:solidFill>
                  <a:prstClr val="white"/>
                </a:solidFill>
                <a:latin typeface="#9Slide03 Swiss Condensed Bold" panose="02000500000000000000" pitchFamily="2" charset="0"/>
              </a:rPr>
              <a:t>NẤM NHẦY</a:t>
            </a:r>
          </a:p>
        </p:txBody>
      </p:sp>
      <p:sp>
        <p:nvSpPr>
          <p:cNvPr id="5" name="Rectangle 4"/>
          <p:cNvSpPr/>
          <p:nvPr/>
        </p:nvSpPr>
        <p:spPr>
          <a:xfrm>
            <a:off x="6925900" y="1987236"/>
            <a:ext cx="3268301" cy="4074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000" i="1" dirty="0">
                <a:solidFill>
                  <a:prstClr val="white"/>
                </a:solidFill>
                <a:latin typeface="Palatino Linotype" panose="02040502050505030304" pitchFamily="18" charset="0"/>
              </a:rPr>
              <a:t>Physarum polycephalum</a:t>
            </a:r>
          </a:p>
        </p:txBody>
      </p:sp>
      <p:sp>
        <p:nvSpPr>
          <p:cNvPr id="9" name="Rectangle 8"/>
          <p:cNvSpPr/>
          <p:nvPr/>
        </p:nvSpPr>
        <p:spPr>
          <a:xfrm>
            <a:off x="9017251" y="4191755"/>
            <a:ext cx="2688879" cy="4074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000" i="1" dirty="0">
                <a:solidFill>
                  <a:prstClr val="white"/>
                </a:solidFill>
                <a:latin typeface="#9Slide03 Cabin Condensed Mediu" panose="00000606000000000000" pitchFamily="2" charset="0"/>
              </a:rPr>
              <a:t>(</a:t>
            </a:r>
            <a:r>
              <a:rPr lang="vi-VN" i="1" dirty="0">
                <a:solidFill>
                  <a:prstClr val="white"/>
                </a:solidFill>
                <a:latin typeface="Palatino Linotype" panose="02040502050505030304" pitchFamily="18" charset="0"/>
              </a:rPr>
              <a:t>Theo LiveScience, CNN)</a:t>
            </a:r>
          </a:p>
        </p:txBody>
      </p:sp>
    </p:spTree>
    <p:extLst>
      <p:ext uri="{BB962C8B-B14F-4D97-AF65-F5344CB8AC3E}">
        <p14:creationId xmlns:p14="http://schemas.microsoft.com/office/powerpoint/2010/main" val="207692313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799858" y="462610"/>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90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2356480"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3854396"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rId12" action="ppaction://hlinksldjump"/>
          </p:cNvPr>
          <p:cNvSpPr/>
          <p:nvPr/>
        </p:nvSpPr>
        <p:spPr>
          <a:xfrm>
            <a:off x="859321"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a:hlinkClick r:id="rId13" action="ppaction://hlinksldjump"/>
          </p:cNvPr>
          <p:cNvSpPr/>
          <p:nvPr/>
        </p:nvSpPr>
        <p:spPr>
          <a:xfrm>
            <a:off x="2357238"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 name="Rounded Rectangle 39">
            <a:hlinkClick r:id="rId14" action="ppaction://hlinksldjump"/>
          </p:cNvPr>
          <p:cNvSpPr/>
          <p:nvPr/>
        </p:nvSpPr>
        <p:spPr>
          <a:xfrm>
            <a:off x="3855154"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rId19" action="ppaction://hlinksldjump"/>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5167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7" restart="whenNotActive" fill="hold" evtFilter="cancelBubble" nodeType="interactiveSeq">
                <p:stCondLst>
                  <p:cond evt="onClick" delay="0">
                    <p:tgtEl>
                      <p:spTgt spid="39"/>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9"/>
                                        </p:tgtEl>
                                        <p:attrNameLst>
                                          <p:attrName>fillcolor</p:attrName>
                                        </p:attrNameLst>
                                      </p:cBhvr>
                                      <p:to>
                                        <a:srgbClr val="000000"/>
                                      </p:to>
                                    </p:animClr>
                                    <p:set>
                                      <p:cBhvr>
                                        <p:cTn id="212" dur="500" fill="hold"/>
                                        <p:tgtEl>
                                          <p:spTgt spid="39"/>
                                        </p:tgtEl>
                                        <p:attrNameLst>
                                          <p:attrName>fill.type</p:attrName>
                                        </p:attrNameLst>
                                      </p:cBhvr>
                                      <p:to>
                                        <p:strVal val="solid"/>
                                      </p:to>
                                    </p:set>
                                    <p:set>
                                      <p:cBhvr>
                                        <p:cTn id="21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214" restart="whenNotActive" fill="hold" evtFilter="cancelBubble" nodeType="interactiveSeq">
                <p:stCondLst>
                  <p:cond evt="onClick" delay="0">
                    <p:tgtEl>
                      <p:spTgt spid="40"/>
                    </p:tgtEl>
                  </p:cond>
                </p:stCondLst>
                <p:endSync evt="end" delay="0">
                  <p:rtn val="all"/>
                </p:endSync>
                <p:childTnLst>
                  <p:par>
                    <p:cTn id="215" fill="hold">
                      <p:stCondLst>
                        <p:cond delay="0"/>
                      </p:stCondLst>
                      <p:childTnLst>
                        <p:par>
                          <p:cTn id="216" fill="hold">
                            <p:stCondLst>
                              <p:cond delay="0"/>
                            </p:stCondLst>
                            <p:childTnLst>
                              <p:par>
                                <p:cTn id="217" presetID="1" presetClass="emph" presetSubtype="2" fill="hold" nodeType="clickEffect">
                                  <p:stCondLst>
                                    <p:cond delay="0"/>
                                  </p:stCondLst>
                                  <p:childTnLst>
                                    <p:animClr clrSpc="rgb" dir="cw">
                                      <p:cBhvr>
                                        <p:cTn id="218" dur="500" fill="hold"/>
                                        <p:tgtEl>
                                          <p:spTgt spid="40"/>
                                        </p:tgtEl>
                                        <p:attrNameLst>
                                          <p:attrName>fillcolor</p:attrName>
                                        </p:attrNameLst>
                                      </p:cBhvr>
                                      <p:to>
                                        <a:srgbClr val="000000"/>
                                      </p:to>
                                    </p:animClr>
                                    <p:set>
                                      <p:cBhvr>
                                        <p:cTn id="219" dur="500" fill="hold"/>
                                        <p:tgtEl>
                                          <p:spTgt spid="40"/>
                                        </p:tgtEl>
                                        <p:attrNameLst>
                                          <p:attrName>fill.type</p:attrName>
                                        </p:attrNameLst>
                                      </p:cBhvr>
                                      <p:to>
                                        <p:strVal val="solid"/>
                                      </p:to>
                                    </p:set>
                                    <p:set>
                                      <p:cBhvr>
                                        <p:cTn id="220"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audio>
              <p:cMediaNode vol="80000">
                <p:cTn id="221"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41454" y="0"/>
            <a:ext cx="11232832" cy="3236495"/>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CÂU HỎI 1 </a:t>
            </a:r>
            <a:r>
              <a:rPr kumimoji="0" lang="en-US" sz="25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Trong</a:t>
            </a:r>
            <a:r>
              <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5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5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sinh</a:t>
            </a:r>
            <a:r>
              <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5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vật</a:t>
            </a:r>
            <a:r>
              <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5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sau</a:t>
            </a:r>
            <a:r>
              <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5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đây</a:t>
            </a:r>
            <a:r>
              <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5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đâu</a:t>
            </a:r>
            <a:r>
              <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5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không</a:t>
            </a:r>
            <a:r>
              <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5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phải</a:t>
            </a:r>
            <a:r>
              <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5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nguyên</a:t>
            </a:r>
            <a:r>
              <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5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sinh</a:t>
            </a:r>
            <a:r>
              <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5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vật</a:t>
            </a:r>
            <a:r>
              <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Snip Diagonal Corner Rectangle 4"/>
          <p:cNvSpPr/>
          <p:nvPr/>
        </p:nvSpPr>
        <p:spPr>
          <a:xfrm>
            <a:off x="1299028" y="3766621"/>
            <a:ext cx="9593943" cy="1890111"/>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Hình</a:t>
            </a:r>
            <a:r>
              <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số</a:t>
            </a:r>
            <a:r>
              <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4</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Pentagon 5">
            <a:hlinkClick r:id="rId3"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714" y="311973"/>
            <a:ext cx="1626236" cy="1990149"/>
          </a:xfrm>
          <a:prstGeom prst="rect">
            <a:avLst/>
          </a:prstGeom>
        </p:spPr>
      </p:pic>
      <p:grpSp>
        <p:nvGrpSpPr>
          <p:cNvPr id="7" name="Group 6">
            <a:extLst>
              <a:ext uri="{FF2B5EF4-FFF2-40B4-BE49-F238E27FC236}">
                <a16:creationId xmlns:a16="http://schemas.microsoft.com/office/drawing/2014/main" id="{92600222-BB5B-674C-904E-21B676AC7761}"/>
              </a:ext>
            </a:extLst>
          </p:cNvPr>
          <p:cNvGrpSpPr/>
          <p:nvPr/>
        </p:nvGrpSpPr>
        <p:grpSpPr>
          <a:xfrm>
            <a:off x="3262909" y="1866454"/>
            <a:ext cx="5471161" cy="1050289"/>
            <a:chOff x="0" y="195942"/>
            <a:chExt cx="5471161" cy="1050289"/>
          </a:xfrm>
        </p:grpSpPr>
        <p:grpSp>
          <p:nvGrpSpPr>
            <p:cNvPr id="8" name="Group 7">
              <a:extLst>
                <a:ext uri="{FF2B5EF4-FFF2-40B4-BE49-F238E27FC236}">
                  <a16:creationId xmlns:a16="http://schemas.microsoft.com/office/drawing/2014/main" id="{ACB7432E-E83B-C94B-9EC2-CD431869A67A}"/>
                </a:ext>
              </a:extLst>
            </p:cNvPr>
            <p:cNvGrpSpPr/>
            <p:nvPr/>
          </p:nvGrpSpPr>
          <p:grpSpPr>
            <a:xfrm>
              <a:off x="0" y="195942"/>
              <a:ext cx="5471161" cy="1050289"/>
              <a:chOff x="0" y="0"/>
              <a:chExt cx="5471215" cy="1050915"/>
            </a:xfrm>
          </p:grpSpPr>
          <p:pic>
            <p:nvPicPr>
              <p:cNvPr id="10" name="Shape 425">
                <a:extLst>
                  <a:ext uri="{FF2B5EF4-FFF2-40B4-BE49-F238E27FC236}">
                    <a16:creationId xmlns:a16="http://schemas.microsoft.com/office/drawing/2014/main" id="{DB3997AA-B43C-4840-95F9-15929BE312EF}"/>
                  </a:ext>
                </a:extLst>
              </p:cNvPr>
              <p:cNvPicPr/>
              <p:nvPr/>
            </p:nvPicPr>
            <p:blipFill>
              <a:blip r:embed="rId5"/>
              <a:stretch/>
            </p:blipFill>
            <p:spPr>
              <a:xfrm>
                <a:off x="1533600" y="0"/>
                <a:ext cx="1188720" cy="871855"/>
              </a:xfrm>
              <a:prstGeom prst="rect">
                <a:avLst/>
              </a:prstGeom>
            </p:spPr>
          </p:pic>
          <p:grpSp>
            <p:nvGrpSpPr>
              <p:cNvPr id="11" name="Group 10">
                <a:extLst>
                  <a:ext uri="{FF2B5EF4-FFF2-40B4-BE49-F238E27FC236}">
                    <a16:creationId xmlns:a16="http://schemas.microsoft.com/office/drawing/2014/main" id="{C4B895A4-0C35-B245-9C66-F4AD4B832AB6}"/>
                  </a:ext>
                </a:extLst>
              </p:cNvPr>
              <p:cNvGrpSpPr/>
              <p:nvPr/>
            </p:nvGrpSpPr>
            <p:grpSpPr>
              <a:xfrm>
                <a:off x="0" y="14400"/>
                <a:ext cx="1225550" cy="1023904"/>
                <a:chOff x="0" y="0"/>
                <a:chExt cx="1225550" cy="1023904"/>
              </a:xfrm>
            </p:grpSpPr>
            <p:pic>
              <p:nvPicPr>
                <p:cNvPr id="18" name="Shape 421">
                  <a:extLst>
                    <a:ext uri="{FF2B5EF4-FFF2-40B4-BE49-F238E27FC236}">
                      <a16:creationId xmlns:a16="http://schemas.microsoft.com/office/drawing/2014/main" id="{CDEDF91A-2451-594B-AA92-DC98455129A7}"/>
                    </a:ext>
                  </a:extLst>
                </p:cNvPr>
                <p:cNvPicPr/>
                <p:nvPr/>
              </p:nvPicPr>
              <p:blipFill>
                <a:blip r:embed="rId6"/>
                <a:stretch/>
              </p:blipFill>
              <p:spPr>
                <a:xfrm>
                  <a:off x="0" y="0"/>
                  <a:ext cx="1225550" cy="853440"/>
                </a:xfrm>
                <a:prstGeom prst="rect">
                  <a:avLst/>
                </a:prstGeom>
              </p:spPr>
            </p:pic>
            <p:sp>
              <p:nvSpPr>
                <p:cNvPr id="19" name="Shape 423">
                  <a:extLst>
                    <a:ext uri="{FF2B5EF4-FFF2-40B4-BE49-F238E27FC236}">
                      <a16:creationId xmlns:a16="http://schemas.microsoft.com/office/drawing/2014/main" id="{2AAE29C3-8BE5-4C41-A709-AA65BA7F046F}"/>
                    </a:ext>
                  </a:extLst>
                </p:cNvPr>
                <p:cNvSpPr txBox="1"/>
                <p:nvPr/>
              </p:nvSpPr>
              <p:spPr>
                <a:xfrm>
                  <a:off x="232725" y="865504"/>
                  <a:ext cx="682625" cy="158400"/>
                </a:xfrm>
                <a:prstGeom prst="rect">
                  <a:avLst/>
                </a:prstGeom>
                <a:noFill/>
              </p:spPr>
              <p:txBody>
                <a:bodyPr lIns="0" tIns="0" rIns="0" bIns="0">
                  <a:noAutofit/>
                </a:bodyPr>
                <a:lstStyle/>
                <a:p>
                  <a:pPr marL="0" marR="0" lvl="0" indent="0" algn="ctr" defTabSz="914400" rtl="0" eaLnBrk="1" fontAlgn="auto" latinLnBrk="0" hangingPunct="1">
                    <a:lnSpc>
                      <a:spcPct val="106000"/>
                    </a:lnSpc>
                    <a:spcBef>
                      <a:spcPts val="0"/>
                    </a:spcBef>
                    <a:spcAft>
                      <a:spcPts val="200"/>
                    </a:spcAft>
                    <a:buClrTx/>
                    <a:buSzTx/>
                    <a:buFontTx/>
                    <a:buNone/>
                    <a:tabLst/>
                    <a:defRPr/>
                  </a:pPr>
                  <a:r>
                    <a:rPr kumimoji="0" lang="vi-VN" sz="1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a:t>
                  </a:r>
                  <a:endParaRPr kumimoji="0" lang="en-VN" sz="12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54308E82-6E45-EA4A-93F9-E6A847D1AFD7}"/>
                  </a:ext>
                </a:extLst>
              </p:cNvPr>
              <p:cNvGrpSpPr/>
              <p:nvPr/>
            </p:nvGrpSpPr>
            <p:grpSpPr>
              <a:xfrm>
                <a:off x="4233600" y="14399"/>
                <a:ext cx="1237615" cy="1036516"/>
                <a:chOff x="0" y="-1"/>
                <a:chExt cx="1237615" cy="1036516"/>
              </a:xfrm>
            </p:grpSpPr>
            <p:pic>
              <p:nvPicPr>
                <p:cNvPr id="16" name="Shape 433">
                  <a:extLst>
                    <a:ext uri="{FF2B5EF4-FFF2-40B4-BE49-F238E27FC236}">
                      <a16:creationId xmlns:a16="http://schemas.microsoft.com/office/drawing/2014/main" id="{8641CA02-D271-0445-9D51-EC5706AF608E}"/>
                    </a:ext>
                  </a:extLst>
                </p:cNvPr>
                <p:cNvPicPr/>
                <p:nvPr/>
              </p:nvPicPr>
              <p:blipFill>
                <a:blip r:embed="rId7"/>
                <a:stretch/>
              </p:blipFill>
              <p:spPr>
                <a:xfrm>
                  <a:off x="0" y="-1"/>
                  <a:ext cx="1237615" cy="865506"/>
                </a:xfrm>
                <a:prstGeom prst="rect">
                  <a:avLst/>
                </a:prstGeom>
              </p:spPr>
            </p:pic>
            <p:sp>
              <p:nvSpPr>
                <p:cNvPr id="17" name="Shape 423">
                  <a:extLst>
                    <a:ext uri="{FF2B5EF4-FFF2-40B4-BE49-F238E27FC236}">
                      <a16:creationId xmlns:a16="http://schemas.microsoft.com/office/drawing/2014/main" id="{319FF72C-3948-2A49-90A5-9B9F45B90165}"/>
                    </a:ext>
                  </a:extLst>
                </p:cNvPr>
                <p:cNvSpPr txBox="1"/>
                <p:nvPr/>
              </p:nvSpPr>
              <p:spPr>
                <a:xfrm>
                  <a:off x="316800" y="878400"/>
                  <a:ext cx="682625" cy="158115"/>
                </a:xfrm>
                <a:prstGeom prst="rect">
                  <a:avLst/>
                </a:prstGeom>
                <a:noFill/>
              </p:spPr>
              <p:txBody>
                <a:bodyPr lIns="0" tIns="0" rIns="0" bIns="0">
                  <a:noAutofit/>
                </a:bodyPr>
                <a:lstStyle/>
                <a:p>
                  <a:pPr marL="0" marR="0" lvl="0" indent="0" algn="ctr" defTabSz="914400" rtl="0" eaLnBrk="1" fontAlgn="auto" latinLnBrk="0" hangingPunct="1">
                    <a:lnSpc>
                      <a:spcPct val="106000"/>
                    </a:lnSpc>
                    <a:spcBef>
                      <a:spcPts val="0"/>
                    </a:spcBef>
                    <a:spcAft>
                      <a:spcPts val="200"/>
                    </a:spcAft>
                    <a:buClrTx/>
                    <a:buSzTx/>
                    <a:buFontTx/>
                    <a:buNone/>
                    <a:tabLst/>
                    <a:defRPr/>
                  </a:pPr>
                  <a:r>
                    <a:rPr kumimoji="0" lang="vi-VN" sz="1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(4)</a:t>
                  </a:r>
                  <a:endParaRPr kumimoji="0" lang="en-VN" sz="12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13" name="Group 12">
                <a:extLst>
                  <a:ext uri="{FF2B5EF4-FFF2-40B4-BE49-F238E27FC236}">
                    <a16:creationId xmlns:a16="http://schemas.microsoft.com/office/drawing/2014/main" id="{EA8FF95F-6FC3-694C-9F0E-99906C45A295}"/>
                  </a:ext>
                </a:extLst>
              </p:cNvPr>
              <p:cNvGrpSpPr/>
              <p:nvPr/>
            </p:nvGrpSpPr>
            <p:grpSpPr>
              <a:xfrm>
                <a:off x="3045600" y="14400"/>
                <a:ext cx="853440" cy="1028700"/>
                <a:chOff x="0" y="0"/>
                <a:chExt cx="853440" cy="1029315"/>
              </a:xfrm>
            </p:grpSpPr>
            <p:pic>
              <p:nvPicPr>
                <p:cNvPr id="14" name="Shape 429">
                  <a:extLst>
                    <a:ext uri="{FF2B5EF4-FFF2-40B4-BE49-F238E27FC236}">
                      <a16:creationId xmlns:a16="http://schemas.microsoft.com/office/drawing/2014/main" id="{1F5F684E-5EE2-0146-BDF6-5ECAAB74EFC9}"/>
                    </a:ext>
                  </a:extLst>
                </p:cNvPr>
                <p:cNvPicPr/>
                <p:nvPr/>
              </p:nvPicPr>
              <p:blipFill>
                <a:blip r:embed="rId8"/>
                <a:stretch/>
              </p:blipFill>
              <p:spPr>
                <a:xfrm>
                  <a:off x="0" y="0"/>
                  <a:ext cx="853440" cy="853440"/>
                </a:xfrm>
                <a:prstGeom prst="rect">
                  <a:avLst/>
                </a:prstGeom>
              </p:spPr>
            </p:pic>
            <p:sp>
              <p:nvSpPr>
                <p:cNvPr id="15" name="Shape 423">
                  <a:extLst>
                    <a:ext uri="{FF2B5EF4-FFF2-40B4-BE49-F238E27FC236}">
                      <a16:creationId xmlns:a16="http://schemas.microsoft.com/office/drawing/2014/main" id="{82ACDF50-1415-1D43-9346-094CEF13CDFC}"/>
                    </a:ext>
                  </a:extLst>
                </p:cNvPr>
                <p:cNvSpPr txBox="1"/>
                <p:nvPr/>
              </p:nvSpPr>
              <p:spPr>
                <a:xfrm>
                  <a:off x="100800" y="871200"/>
                  <a:ext cx="682625" cy="158115"/>
                </a:xfrm>
                <a:prstGeom prst="rect">
                  <a:avLst/>
                </a:prstGeom>
                <a:noFill/>
              </p:spPr>
              <p:txBody>
                <a:bodyPr lIns="0" tIns="0" rIns="0" bIns="0">
                  <a:noAutofit/>
                </a:bodyPr>
                <a:lstStyle/>
                <a:p>
                  <a:pPr marL="0" marR="0" lvl="0" indent="0" algn="ctr" defTabSz="914400" rtl="0" eaLnBrk="1" fontAlgn="auto" latinLnBrk="0" hangingPunct="1">
                    <a:lnSpc>
                      <a:spcPct val="106000"/>
                    </a:lnSpc>
                    <a:spcBef>
                      <a:spcPts val="0"/>
                    </a:spcBef>
                    <a:spcAft>
                      <a:spcPts val="200"/>
                    </a:spcAft>
                    <a:buClrTx/>
                    <a:buSzTx/>
                    <a:buFontTx/>
                    <a:buNone/>
                    <a:tabLst/>
                    <a:defRPr/>
                  </a:pPr>
                  <a:r>
                    <a:rPr kumimoji="0" lang="vi-VN" sz="1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(3)</a:t>
                  </a:r>
                  <a:endParaRPr kumimoji="0" lang="en-VN" sz="12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grpSp>
        <p:sp>
          <p:nvSpPr>
            <p:cNvPr id="9" name="Shape 423">
              <a:extLst>
                <a:ext uri="{FF2B5EF4-FFF2-40B4-BE49-F238E27FC236}">
                  <a16:creationId xmlns:a16="http://schemas.microsoft.com/office/drawing/2014/main" id="{6F9B0B4E-4283-A241-8814-6D98547E2A5A}"/>
                </a:ext>
              </a:extLst>
            </p:cNvPr>
            <p:cNvSpPr txBox="1"/>
            <p:nvPr/>
          </p:nvSpPr>
          <p:spPr>
            <a:xfrm>
              <a:off x="1793174" y="1066968"/>
              <a:ext cx="682625" cy="158115"/>
            </a:xfrm>
            <a:prstGeom prst="rect">
              <a:avLst/>
            </a:prstGeom>
            <a:noFill/>
          </p:spPr>
          <p:txBody>
            <a:bodyPr lIns="0" tIns="0" rIns="0" bIns="0">
              <a:noAutofit/>
            </a:bodyPr>
            <a:lstStyle/>
            <a:p>
              <a:pPr marL="0" marR="0" lvl="0" indent="0" algn="ctr" defTabSz="914400" rtl="0" eaLnBrk="1" fontAlgn="auto" latinLnBrk="0" hangingPunct="1">
                <a:lnSpc>
                  <a:spcPct val="106000"/>
                </a:lnSpc>
                <a:spcBef>
                  <a:spcPts val="0"/>
                </a:spcBef>
                <a:spcAft>
                  <a:spcPts val="200"/>
                </a:spcAft>
                <a:buClrTx/>
                <a:buSzTx/>
                <a:buFontTx/>
                <a:buNone/>
                <a:tabLst/>
                <a:defRPr/>
              </a:pPr>
              <a:r>
                <a:rPr kumimoji="0" lang="vi-VN" sz="1200" b="1"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endParaRPr kumimoji="0" lang="en-VN" sz="12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35932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299028" y="179977"/>
            <a:ext cx="9717957" cy="256177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CÂU HỎI 2: </a:t>
            </a:r>
            <a:r>
              <a:rPr kumimoji="0" lang="vi-VN" sz="20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Nguyên sinh vật là nhóm sinh vật: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A. có cấu tạo tế bào nhân thực, đa số có kích thước hiển vi.</a:t>
            </a:r>
            <a:endParaRPr kumimoji="0" lang="en-VN" sz="1800" b="1" i="0" u="none" strike="noStrike" kern="1200" cap="none" spc="0" normalizeH="0" baseline="0" noProof="0" dirty="0">
              <a:ln>
                <a:noFill/>
              </a:ln>
              <a:solidFill>
                <a:srgbClr val="7030A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B. có cấu tạo tế bào nhân sơ, đa số có kích thước hiển vi.</a:t>
            </a:r>
            <a:endParaRPr kumimoji="0" lang="en-VN" sz="1800" b="1" i="0" u="none" strike="noStrike" kern="1200" cap="none" spc="0" normalizeH="0" baseline="0" noProof="0" dirty="0">
              <a:ln>
                <a:noFill/>
              </a:ln>
              <a:solidFill>
                <a:srgbClr val="7030A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C. chưa có cấu tạo tế bào, đa số có kích thước hiển vi.</a:t>
            </a:r>
            <a:endParaRPr kumimoji="0" lang="en-VN" sz="1800" b="1" i="0" u="none" strike="noStrike" kern="1200" cap="none" spc="0" normalizeH="0" baseline="0" noProof="0" dirty="0">
              <a:ln>
                <a:noFill/>
              </a:ln>
              <a:solidFill>
                <a:srgbClr val="7030A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D. có cấu tạo tế bào nhân thực, kích thước lớn.</a:t>
            </a:r>
            <a:endParaRPr kumimoji="0" lang="en-VN" sz="1800" b="1" i="0" u="none" strike="noStrike" kern="1200" cap="none" spc="0" normalizeH="0" baseline="0" noProof="0" dirty="0">
              <a:ln>
                <a:noFill/>
              </a:ln>
              <a:solidFill>
                <a:srgbClr val="7030A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000" b="1" i="0" u="none" strike="noStrike" kern="1200" cap="none" spc="0" normalizeH="0" baseline="0" noProof="0" dirty="0">
              <a:ln>
                <a:noFill/>
              </a:ln>
              <a:solidFill>
                <a:srgbClr val="7030A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Snip Diagonal Corner Rectangle 4"/>
          <p:cNvSpPr/>
          <p:nvPr/>
        </p:nvSpPr>
        <p:spPr>
          <a:xfrm>
            <a:off x="1299028" y="3156858"/>
            <a:ext cx="9593943" cy="1890111"/>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ĐÁP ÁN: A</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25" y="751599"/>
            <a:ext cx="1626236" cy="1990149"/>
          </a:xfrm>
          <a:prstGeom prst="rect">
            <a:avLst/>
          </a:prstGeom>
        </p:spPr>
      </p:pic>
      <p:sp>
        <p:nvSpPr>
          <p:cNvPr id="8" name="Pentagon 7">
            <a:hlinkClick r:id="rId4"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4552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495928" y="482227"/>
            <a:ext cx="8947101" cy="210457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CÂU HỎI 3: </a:t>
            </a:r>
            <a:r>
              <a:rPr kumimoji="0" lang="en-US" sz="25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Trùng</a:t>
            </a:r>
            <a:r>
              <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5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roi</a:t>
            </a:r>
            <a:r>
              <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5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xanh</a:t>
            </a:r>
            <a:r>
              <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5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sống</a:t>
            </a:r>
            <a:r>
              <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5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ở</a:t>
            </a:r>
            <a:r>
              <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5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đâu</a:t>
            </a:r>
            <a:r>
              <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a:t>
            </a:r>
          </a:p>
          <a:p>
            <a:pPr marL="514350" marR="0" lvl="0" indent="-514350" algn="l" defTabSz="914400" rtl="0" eaLnBrk="1" fontAlgn="auto" latinLnBrk="0" hangingPunct="1">
              <a:lnSpc>
                <a:spcPct val="100000"/>
              </a:lnSpc>
              <a:spcBef>
                <a:spcPts val="0"/>
              </a:spcBef>
              <a:spcAft>
                <a:spcPts val="0"/>
              </a:spcAft>
              <a:buClrTx/>
              <a:buSzTx/>
              <a:buFontTx/>
              <a:buAutoNum type="alphaUcPeriod"/>
              <a:tabLst/>
              <a:defRPr/>
            </a:pPr>
            <a:r>
              <a:rPr kumimoji="0" lang="en-US" sz="25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Mặt</a:t>
            </a:r>
            <a:r>
              <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5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ao</a:t>
            </a:r>
            <a:r>
              <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 </a:t>
            </a:r>
            <a:r>
              <a:rPr kumimoji="0" lang="en-US" sz="25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hồ</a:t>
            </a:r>
            <a:r>
              <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a:t>
            </a:r>
          </a:p>
          <a:p>
            <a:pPr marL="514350" marR="0" lvl="0" indent="-514350" algn="l" defTabSz="914400" rtl="0" eaLnBrk="1" fontAlgn="auto" latinLnBrk="0" hangingPunct="1">
              <a:lnSpc>
                <a:spcPct val="100000"/>
              </a:lnSpc>
              <a:spcBef>
                <a:spcPts val="0"/>
              </a:spcBef>
              <a:spcAft>
                <a:spcPts val="0"/>
              </a:spcAft>
              <a:buClrTx/>
              <a:buSzTx/>
              <a:buFontTx/>
              <a:buAutoNum type="alphaUcPeriod"/>
              <a:tabLst/>
              <a:defRPr/>
            </a:pPr>
            <a:r>
              <a:rPr kumimoji="0" lang="en-US" sz="25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Máu</a:t>
            </a:r>
            <a:r>
              <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5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người</a:t>
            </a:r>
            <a:r>
              <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a:t>
            </a:r>
          </a:p>
          <a:p>
            <a:pPr marL="514350" marR="0" lvl="0" indent="-514350" algn="l" defTabSz="914400" rtl="0" eaLnBrk="1" fontAlgn="auto" latinLnBrk="0" hangingPunct="1">
              <a:lnSpc>
                <a:spcPct val="100000"/>
              </a:lnSpc>
              <a:spcBef>
                <a:spcPts val="0"/>
              </a:spcBef>
              <a:spcAft>
                <a:spcPts val="0"/>
              </a:spcAft>
              <a:buClrTx/>
              <a:buSzTx/>
              <a:buFontTx/>
              <a:buAutoNum type="alphaUcPeriod"/>
              <a:tabLst/>
              <a:defRPr/>
            </a:pPr>
            <a:r>
              <a:rPr kumimoji="0" lang="en-US" sz="25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Đất</a:t>
            </a:r>
            <a:r>
              <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5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ẩm</a:t>
            </a:r>
            <a:r>
              <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a:t>
            </a:r>
          </a:p>
          <a:p>
            <a:pPr marL="514350" marR="0" lvl="0" indent="-514350" algn="l" defTabSz="914400" rtl="0" eaLnBrk="1" fontAlgn="auto" latinLnBrk="0" hangingPunct="1">
              <a:lnSpc>
                <a:spcPct val="100000"/>
              </a:lnSpc>
              <a:spcBef>
                <a:spcPts val="0"/>
              </a:spcBef>
              <a:spcAft>
                <a:spcPts val="0"/>
              </a:spcAft>
              <a:buClrTx/>
              <a:buSzTx/>
              <a:buFontTx/>
              <a:buAutoNum type="alphaUcPeriod"/>
              <a:tabLst/>
              <a:defRPr/>
            </a:pPr>
            <a:r>
              <a:rPr kumimoji="0" lang="en-US" sz="25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Ruột</a:t>
            </a:r>
            <a:r>
              <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5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người</a:t>
            </a:r>
            <a:endParaRPr kumimoji="0" lang="vi-VN"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Snip Diagonal Corner Rectangle 4"/>
          <p:cNvSpPr/>
          <p:nvPr/>
        </p:nvSpPr>
        <p:spPr>
          <a:xfrm>
            <a:off x="1299028" y="3156858"/>
            <a:ext cx="9593943" cy="1890111"/>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ĐÁP ÁN: A</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6793" y="539437"/>
            <a:ext cx="1626236" cy="1990149"/>
          </a:xfrm>
          <a:prstGeom prst="rect">
            <a:avLst/>
          </a:prstGeom>
        </p:spPr>
      </p:pic>
      <p:sp>
        <p:nvSpPr>
          <p:cNvPr id="8" name="Pentagon 7">
            <a:hlinkClick r:id="rId4"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4860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7A265B-2900-1647-9D9D-1206584990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8425" y="250031"/>
            <a:ext cx="5391150" cy="4579144"/>
          </a:xfrm>
          <a:prstGeom prst="rect">
            <a:avLst/>
          </a:prstGeom>
        </p:spPr>
      </p:pic>
      <p:pic>
        <p:nvPicPr>
          <p:cNvPr id="1026" name="Picture 2" descr="Trả lời câu hỏi thảo luận 1 trang 113 SGK KHTN 6 Chân trời sáng tạo | KHTN  lớp 6 - Chân trời sáng tạo">
            <a:extLst>
              <a:ext uri="{FF2B5EF4-FFF2-40B4-BE49-F238E27FC236}">
                <a16:creationId xmlns:a16="http://schemas.microsoft.com/office/drawing/2014/main" id="{79BE1527-7916-E24D-B058-E46D1B9A3F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250031"/>
            <a:ext cx="5743575" cy="47363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2F4A81E-2F23-6344-B525-41E3636E618A}"/>
              </a:ext>
            </a:extLst>
          </p:cNvPr>
          <p:cNvSpPr txBox="1"/>
          <p:nvPr/>
        </p:nvSpPr>
        <p:spPr>
          <a:xfrm>
            <a:off x="609600" y="5241724"/>
            <a:ext cx="4933950" cy="430887"/>
          </a:xfrm>
          <a:prstGeom prst="rect">
            <a:avLst/>
          </a:prstGeom>
          <a:noFill/>
        </p:spPr>
        <p:txBody>
          <a:bodyPr wrap="square" rtlCol="0">
            <a:spAutoFit/>
          </a:bodyPr>
          <a:lstStyle/>
          <a:p>
            <a:pPr algn="ctr"/>
            <a:r>
              <a:rPr lang="en-VN" sz="2200" dirty="0">
                <a:solidFill>
                  <a:srgbClr val="FF0000"/>
                </a:solidFill>
              </a:rPr>
              <a:t>Cơ thể đơn bào , nhân sơ</a:t>
            </a:r>
          </a:p>
        </p:txBody>
      </p:sp>
      <p:sp>
        <p:nvSpPr>
          <p:cNvPr id="9" name="TextBox 8">
            <a:extLst>
              <a:ext uri="{FF2B5EF4-FFF2-40B4-BE49-F238E27FC236}">
                <a16:creationId xmlns:a16="http://schemas.microsoft.com/office/drawing/2014/main" id="{534CA21F-D6B1-114C-B87C-C321A6935247}"/>
              </a:ext>
            </a:extLst>
          </p:cNvPr>
          <p:cNvSpPr txBox="1"/>
          <p:nvPr/>
        </p:nvSpPr>
        <p:spPr>
          <a:xfrm>
            <a:off x="6648452" y="5241723"/>
            <a:ext cx="5391152" cy="430887"/>
          </a:xfrm>
          <a:prstGeom prst="rect">
            <a:avLst/>
          </a:prstGeom>
          <a:noFill/>
        </p:spPr>
        <p:txBody>
          <a:bodyPr wrap="square" rtlCol="0">
            <a:spAutoFit/>
          </a:bodyPr>
          <a:lstStyle/>
          <a:p>
            <a:pPr algn="ctr"/>
            <a:r>
              <a:rPr lang="en-VN" sz="2200" dirty="0">
                <a:solidFill>
                  <a:srgbClr val="FF0000"/>
                </a:solidFill>
              </a:rPr>
              <a:t>Cơ thể đơn bào , nhân thực</a:t>
            </a:r>
          </a:p>
        </p:txBody>
      </p:sp>
      <p:sp>
        <p:nvSpPr>
          <p:cNvPr id="10" name="TextBox 9">
            <a:extLst>
              <a:ext uri="{FF2B5EF4-FFF2-40B4-BE49-F238E27FC236}">
                <a16:creationId xmlns:a16="http://schemas.microsoft.com/office/drawing/2014/main" id="{868374E8-3303-5542-B57F-88E4A17EA623}"/>
              </a:ext>
            </a:extLst>
          </p:cNvPr>
          <p:cNvSpPr txBox="1"/>
          <p:nvPr/>
        </p:nvSpPr>
        <p:spPr>
          <a:xfrm>
            <a:off x="495300" y="6256852"/>
            <a:ext cx="4933950" cy="430887"/>
          </a:xfrm>
          <a:prstGeom prst="rect">
            <a:avLst/>
          </a:prstGeom>
          <a:noFill/>
        </p:spPr>
        <p:txBody>
          <a:bodyPr wrap="square" rtlCol="0">
            <a:spAutoFit/>
          </a:bodyPr>
          <a:lstStyle/>
          <a:p>
            <a:pPr algn="ctr"/>
            <a:r>
              <a:rPr lang="en-VN" sz="2200" dirty="0">
                <a:solidFill>
                  <a:srgbClr val="FF0000"/>
                </a:solidFill>
              </a:rPr>
              <a:t>Giới khởi sinh ( vi khuẩn)</a:t>
            </a:r>
          </a:p>
        </p:txBody>
      </p:sp>
      <p:sp>
        <p:nvSpPr>
          <p:cNvPr id="11" name="TextBox 10">
            <a:extLst>
              <a:ext uri="{FF2B5EF4-FFF2-40B4-BE49-F238E27FC236}">
                <a16:creationId xmlns:a16="http://schemas.microsoft.com/office/drawing/2014/main" id="{B6331E8E-2077-3147-B09E-74564280B816}"/>
              </a:ext>
            </a:extLst>
          </p:cNvPr>
          <p:cNvSpPr txBox="1"/>
          <p:nvPr/>
        </p:nvSpPr>
        <p:spPr>
          <a:xfrm>
            <a:off x="6762751" y="6203986"/>
            <a:ext cx="4933950" cy="430887"/>
          </a:xfrm>
          <a:prstGeom prst="rect">
            <a:avLst/>
          </a:prstGeom>
          <a:noFill/>
        </p:spPr>
        <p:txBody>
          <a:bodyPr wrap="square" rtlCol="0">
            <a:spAutoFit/>
          </a:bodyPr>
          <a:lstStyle/>
          <a:p>
            <a:pPr algn="ctr"/>
            <a:r>
              <a:rPr lang="en-VN" sz="2200" dirty="0">
                <a:solidFill>
                  <a:srgbClr val="FF0000"/>
                </a:solidFill>
              </a:rPr>
              <a:t>Giới nguyên sinh vật</a:t>
            </a:r>
          </a:p>
        </p:txBody>
      </p:sp>
      <p:cxnSp>
        <p:nvCxnSpPr>
          <p:cNvPr id="12" name="Straight Arrow Connector 11">
            <a:extLst>
              <a:ext uri="{FF2B5EF4-FFF2-40B4-BE49-F238E27FC236}">
                <a16:creationId xmlns:a16="http://schemas.microsoft.com/office/drawing/2014/main" id="{8FE1A45A-3C73-544C-92FB-ED00D42A9168}"/>
              </a:ext>
            </a:extLst>
          </p:cNvPr>
          <p:cNvCxnSpPr>
            <a:cxnSpLocks/>
          </p:cNvCxnSpPr>
          <p:nvPr/>
        </p:nvCxnSpPr>
        <p:spPr>
          <a:xfrm>
            <a:off x="2686050" y="5672611"/>
            <a:ext cx="0" cy="5842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EEAA54D-DDC8-1A49-927F-6754AFEB2D14}"/>
              </a:ext>
            </a:extLst>
          </p:cNvPr>
          <p:cNvCxnSpPr>
            <a:cxnSpLocks/>
          </p:cNvCxnSpPr>
          <p:nvPr/>
        </p:nvCxnSpPr>
        <p:spPr>
          <a:xfrm>
            <a:off x="9344028" y="5619745"/>
            <a:ext cx="0" cy="5842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183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linds(horizont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across)">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ssolv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dissolve">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500" fill="hold"/>
                                        <p:tgtEl>
                                          <p:spTgt spid="11"/>
                                        </p:tgtEl>
                                        <p:attrNameLst>
                                          <p:attrName>ppt_x</p:attrName>
                                        </p:attrNameLst>
                                      </p:cBhvr>
                                      <p:tavLst>
                                        <p:tav tm="0">
                                          <p:val>
                                            <p:strVal val="#ppt_x"/>
                                          </p:val>
                                        </p:tav>
                                        <p:tav tm="100000">
                                          <p:val>
                                            <p:strVal val="#ppt_x"/>
                                          </p:val>
                                        </p:tav>
                                      </p:tavLst>
                                    </p:anim>
                                    <p:anim calcmode="lin" valueType="num">
                                      <p:cBhvr additive="base">
                                        <p:cTn id="4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867038" y="103306"/>
            <a:ext cx="10682514" cy="4625097"/>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CÂU HỎI 4: </a:t>
            </a:r>
            <a:r>
              <a:rPr kumimoji="0" lang="en-US" sz="32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Đây</a:t>
            </a:r>
            <a:r>
              <a:rPr kumimoji="0" lang="en-US"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loài</a:t>
            </a:r>
            <a:r>
              <a:rPr kumimoji="0" lang="en-US"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Có</a:t>
            </a:r>
            <a:r>
              <a:rPr kumimoji="0" lang="en-US"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thuộc</a:t>
            </a:r>
            <a:r>
              <a:rPr kumimoji="0" lang="en-US"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giới</a:t>
            </a:r>
            <a:r>
              <a:rPr kumimoji="0" lang="en-US"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nguyên</a:t>
            </a:r>
            <a:r>
              <a:rPr kumimoji="0" lang="en-US"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sinh</a:t>
            </a:r>
            <a:r>
              <a:rPr kumimoji="0" lang="en-US"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vật</a:t>
            </a:r>
            <a:r>
              <a:rPr kumimoji="0" lang="en-US"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hay </a:t>
            </a:r>
            <a:r>
              <a:rPr kumimoji="0" lang="en-US" sz="32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không</a:t>
            </a:r>
            <a:r>
              <a:rPr kumimoji="0" lang="en-US"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Snip Diagonal Corner Rectangle 4"/>
          <p:cNvSpPr/>
          <p:nvPr/>
        </p:nvSpPr>
        <p:spPr>
          <a:xfrm>
            <a:off x="867038" y="4431640"/>
            <a:ext cx="9593943" cy="1890111"/>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ĐÁP ÁN: </a:t>
            </a:r>
            <a:r>
              <a:rPr kumimoji="0" lang="en-US" sz="32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Đây</a:t>
            </a:r>
            <a:r>
              <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trùng</a:t>
            </a:r>
            <a:r>
              <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biến</a:t>
            </a:r>
            <a:r>
              <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hình</a:t>
            </a:r>
            <a:r>
              <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có</a:t>
            </a:r>
            <a:r>
              <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thuộc</a:t>
            </a:r>
            <a:r>
              <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giới</a:t>
            </a:r>
            <a:r>
              <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nguyên</a:t>
            </a:r>
            <a:r>
              <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sinh</a:t>
            </a:r>
            <a:r>
              <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vật</a:t>
            </a:r>
            <a:r>
              <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25" y="751599"/>
            <a:ext cx="1626236" cy="1990149"/>
          </a:xfrm>
          <a:prstGeom prst="rect">
            <a:avLst/>
          </a:prstGeom>
        </p:spPr>
      </p:pic>
      <p:sp>
        <p:nvSpPr>
          <p:cNvPr id="8" name="Pentagon 7">
            <a:hlinkClick r:id="rId4"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B25A1DD4-9AB3-0F46-8599-1EE21CC6A5EC}"/>
              </a:ext>
            </a:extLst>
          </p:cNvPr>
          <p:cNvPicPr>
            <a:picLocks noChangeAspect="1"/>
          </p:cNvPicPr>
          <p:nvPr/>
        </p:nvPicPr>
        <p:blipFill>
          <a:blip r:embed="rId5"/>
          <a:stretch>
            <a:fillRect/>
          </a:stretch>
        </p:blipFill>
        <p:spPr>
          <a:xfrm>
            <a:off x="3681281" y="2741748"/>
            <a:ext cx="4164051" cy="1651452"/>
          </a:xfrm>
          <a:prstGeom prst="rect">
            <a:avLst/>
          </a:prstGeom>
        </p:spPr>
      </p:pic>
    </p:spTree>
    <p:extLst>
      <p:ext uri="{BB962C8B-B14F-4D97-AF65-F5344CB8AC3E}">
        <p14:creationId xmlns:p14="http://schemas.microsoft.com/office/powerpoint/2010/main" val="316012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669143" y="254383"/>
            <a:ext cx="10682514" cy="256177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CÂU HỎI 5: </a:t>
            </a:r>
            <a:r>
              <a:rPr kumimoji="0" lang="vi-VN" sz="25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Nguyên sinh vật nào có khả năng quang hợp?</a:t>
            </a: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r>
              <a:rPr kumimoji="0" lang="vi-VN" sz="25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Trùng biến hình</a:t>
            </a: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r>
              <a:rPr kumimoji="0" lang="vi-VN" sz="25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Trùng roi</a:t>
            </a: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r>
              <a:rPr kumimoji="0" lang="vi-VN" sz="25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Trùng giày</a:t>
            </a: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r>
              <a:rPr kumimoji="0" lang="vi-VN" sz="25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Trùng sốt rét</a:t>
            </a:r>
            <a:endParaRPr kumimoji="0" lang="en-VN" sz="2500" b="1" i="0" u="none" strike="noStrike" kern="1200" cap="none" spc="0" normalizeH="0" baseline="0" noProof="0" dirty="0">
              <a:ln>
                <a:noFill/>
              </a:ln>
              <a:solidFill>
                <a:srgbClr val="7030A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Snip Diagonal Corner Rectangle 4"/>
          <p:cNvSpPr/>
          <p:nvPr/>
        </p:nvSpPr>
        <p:spPr>
          <a:xfrm>
            <a:off x="1299028" y="3156858"/>
            <a:ext cx="9593943" cy="1890111"/>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ĐÁP ÁN: B</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25" y="751599"/>
            <a:ext cx="1626236" cy="1990149"/>
          </a:xfrm>
          <a:prstGeom prst="rect">
            <a:avLst/>
          </a:prstGeom>
        </p:spPr>
      </p:pic>
      <p:sp>
        <p:nvSpPr>
          <p:cNvPr id="8" name="Pentagon 7">
            <a:hlinkClick r:id="rId4"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646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750117" y="124609"/>
            <a:ext cx="10682514" cy="2747219"/>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CÂU HỎI 6: </a:t>
            </a:r>
            <a:r>
              <a:rPr kumimoji="0" lang="vi-VN" sz="25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Đặc điểm nào sai khi nói về nguyên sinh </a:t>
            </a:r>
            <a:r>
              <a:rPr kumimoji="0" lang="en-VN" sz="2500" b="1" i="0" u="none" strike="noStrike" kern="1200" cap="none" spc="0" normalizeH="0" baseline="0" noProof="0" dirty="0">
                <a:ln>
                  <a:noFill/>
                </a:ln>
                <a:solidFill>
                  <a:srgbClr val="7030A0"/>
                </a:solidFill>
                <a:effectLst/>
                <a:uLnTx/>
                <a:uFillTx/>
                <a:latin typeface="Calibri" panose="020F0502020204030204"/>
                <a:ea typeface="+mn-ea"/>
                <a:cs typeface="+mn-cs"/>
              </a:rPr>
              <a:t>vật?</a:t>
            </a: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r>
              <a:rPr kumimoji="0" lang="en-VN"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Đa phần </a:t>
            </a:r>
            <a:r>
              <a:rPr kumimoji="0" lang="vi-VN" sz="25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có kích thước hiển vi</a:t>
            </a: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r>
              <a:rPr kumimoji="0" lang="vi-VN" sz="25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Là tế bào nhân thực</a:t>
            </a:r>
            <a:endParaRPr kumimoji="0" lang="en-VN" sz="2500" b="1" i="0" u="none" strike="noStrike" kern="1200" cap="none" spc="0" normalizeH="0" baseline="0" noProof="0" dirty="0">
              <a:ln>
                <a:noFill/>
              </a:ln>
              <a:solidFill>
                <a:srgbClr val="7030A0"/>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r>
              <a:rPr kumimoji="0" lang="en-VN" sz="2500" b="1" i="0" u="none" strike="noStrike" kern="1200" cap="none" spc="0" normalizeH="0" baseline="0" noProof="0" dirty="0">
                <a:ln>
                  <a:noFill/>
                </a:ln>
                <a:solidFill>
                  <a:srgbClr val="7030A0"/>
                </a:solidFill>
                <a:effectLst/>
                <a:uLnTx/>
                <a:uFillTx/>
                <a:latin typeface="Calibri" panose="020F0502020204030204"/>
                <a:ea typeface="+mn-ea"/>
                <a:cs typeface="+mn-cs"/>
              </a:rPr>
              <a:t>Đa phần cấu tạo từ 1 tế bào</a:t>
            </a:r>
          </a:p>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r>
              <a:rPr kumimoji="0" lang="en-VN" sz="2500" b="1" i="0" u="none" strike="noStrike" kern="1200" cap="none" spc="0" normalizeH="0" baseline="0" noProof="0" dirty="0">
                <a:ln>
                  <a:noFill/>
                </a:ln>
                <a:solidFill>
                  <a:srgbClr val="7030A0"/>
                </a:solidFill>
                <a:effectLst/>
                <a:uLnTx/>
                <a:uFillTx/>
                <a:latin typeface="Calibri" panose="020F0502020204030204"/>
                <a:ea typeface="+mn-ea"/>
                <a:cs typeface="+mn-cs"/>
              </a:rPr>
              <a:t>Đa phần có roi bơi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Snip Diagonal Corner Rectangle 4"/>
          <p:cNvSpPr/>
          <p:nvPr/>
        </p:nvSpPr>
        <p:spPr>
          <a:xfrm>
            <a:off x="1299028" y="3156858"/>
            <a:ext cx="9593943" cy="1890111"/>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ĐÁP ÁN: D</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25" y="751599"/>
            <a:ext cx="1626236" cy="1990149"/>
          </a:xfrm>
          <a:prstGeom prst="rect">
            <a:avLst/>
          </a:prstGeom>
        </p:spPr>
      </p:pic>
      <p:sp>
        <p:nvSpPr>
          <p:cNvPr id="8" name="Pentagon 7">
            <a:hlinkClick r:id="rId4"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4603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291772" y="163053"/>
            <a:ext cx="10682514" cy="2786250"/>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CÂU HỎI 7: </a:t>
            </a:r>
            <a:r>
              <a:rPr kumimoji="0" lang="vi-VN" sz="25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Sinh vật nào sau đây thuộc nhóm nguyên sinh vật?</a:t>
            </a:r>
          </a:p>
          <a:p>
            <a:pPr marL="342900" marR="0" lvl="0" indent="-342900" algn="l" defTabSz="914400" rtl="0" eaLnBrk="1" fontAlgn="auto" latinLnBrk="0" hangingPunct="1">
              <a:lnSpc>
                <a:spcPct val="100000"/>
              </a:lnSpc>
              <a:spcBef>
                <a:spcPts val="0"/>
              </a:spcBef>
              <a:spcAft>
                <a:spcPts val="0"/>
              </a:spcAft>
              <a:buClrTx/>
              <a:buSzTx/>
              <a:buFontTx/>
              <a:buAutoNum type="alphaUcPeriod"/>
              <a:tabLst/>
              <a:defRPr/>
            </a:pPr>
            <a:r>
              <a:rPr kumimoji="0" lang="vi-VN" sz="25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Con mèo</a:t>
            </a:r>
          </a:p>
          <a:p>
            <a:pPr marL="342900" marR="0" lvl="0" indent="-342900" algn="l" defTabSz="914400" rtl="0" eaLnBrk="1" fontAlgn="auto" latinLnBrk="0" hangingPunct="1">
              <a:lnSpc>
                <a:spcPct val="100000"/>
              </a:lnSpc>
              <a:spcBef>
                <a:spcPts val="0"/>
              </a:spcBef>
              <a:spcAft>
                <a:spcPts val="0"/>
              </a:spcAft>
              <a:buClrTx/>
              <a:buSzTx/>
              <a:buFontTx/>
              <a:buAutoNum type="alphaUcPeriod"/>
              <a:tabLst/>
              <a:defRPr/>
            </a:pPr>
            <a:r>
              <a:rPr kumimoji="0" lang="vi-VN" sz="25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Cây rau muống</a:t>
            </a:r>
          </a:p>
          <a:p>
            <a:pPr marL="342900" marR="0" lvl="0" indent="-342900" algn="l" defTabSz="914400" rtl="0" eaLnBrk="1" fontAlgn="auto" latinLnBrk="0" hangingPunct="1">
              <a:lnSpc>
                <a:spcPct val="100000"/>
              </a:lnSpc>
              <a:spcBef>
                <a:spcPts val="0"/>
              </a:spcBef>
              <a:spcAft>
                <a:spcPts val="0"/>
              </a:spcAft>
              <a:buClrTx/>
              <a:buSzTx/>
              <a:buFontTx/>
              <a:buAutoNum type="alphaUcPeriod"/>
              <a:tabLst/>
              <a:defRPr/>
            </a:pPr>
            <a:r>
              <a:rPr kumimoji="0" lang="vi-VN" sz="25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Trùng giày</a:t>
            </a:r>
          </a:p>
          <a:p>
            <a:pPr marL="342900" marR="0" lvl="0" indent="-342900" algn="l" defTabSz="914400" rtl="0" eaLnBrk="1" fontAlgn="auto" latinLnBrk="0" hangingPunct="1">
              <a:lnSpc>
                <a:spcPct val="100000"/>
              </a:lnSpc>
              <a:spcBef>
                <a:spcPts val="0"/>
              </a:spcBef>
              <a:spcAft>
                <a:spcPts val="0"/>
              </a:spcAft>
              <a:buClrTx/>
              <a:buSzTx/>
              <a:buFontTx/>
              <a:buAutoNum type="alphaUcPeriod"/>
              <a:tabLst/>
              <a:defRPr/>
            </a:pPr>
            <a:r>
              <a:rPr kumimoji="0" lang="vi-VN" sz="25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Vi khuẩn</a:t>
            </a:r>
            <a:endParaRPr kumimoji="0" lang="en-VN" sz="2500" b="1" i="0" u="none" strike="noStrike" kern="1200" cap="none" spc="0" normalizeH="0" baseline="0" noProof="0" dirty="0">
              <a:ln>
                <a:noFill/>
              </a:ln>
              <a:solidFill>
                <a:srgbClr val="7030A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Snip Diagonal Corner Rectangle 4"/>
          <p:cNvSpPr/>
          <p:nvPr/>
        </p:nvSpPr>
        <p:spPr>
          <a:xfrm>
            <a:off x="1299028" y="3156858"/>
            <a:ext cx="9593943" cy="1890111"/>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ĐÁP ÁN: C</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25" y="751599"/>
            <a:ext cx="1626236" cy="1990149"/>
          </a:xfrm>
          <a:prstGeom prst="rect">
            <a:avLst/>
          </a:prstGeom>
        </p:spPr>
      </p:pic>
      <p:sp>
        <p:nvSpPr>
          <p:cNvPr id="8" name="Pentagon 7">
            <a:hlinkClick r:id="rId4"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0865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299028" y="148046"/>
            <a:ext cx="10682514" cy="2801257"/>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CÂU HỎI 8: </a:t>
            </a:r>
            <a:r>
              <a:rPr kumimoji="0" lang="en-US" sz="32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Cơ</a:t>
            </a:r>
            <a:r>
              <a:rPr kumimoji="0" lang="en-US"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quan</a:t>
            </a:r>
            <a:r>
              <a:rPr kumimoji="0" lang="en-US"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di </a:t>
            </a:r>
            <a:r>
              <a:rPr kumimoji="0" lang="en-US" sz="32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chuyển</a:t>
            </a:r>
            <a:r>
              <a:rPr kumimoji="0" lang="en-US"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trùng</a:t>
            </a:r>
            <a:r>
              <a:rPr kumimoji="0" lang="en-US"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giày</a:t>
            </a:r>
            <a:r>
              <a:rPr kumimoji="0" lang="en-US"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là</a:t>
            </a:r>
            <a:endParaRPr kumimoji="0" lang="en-US"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a:p>
            <a:pPr marL="514350" marR="0" lvl="0" indent="-514350" algn="l" defTabSz="914400" rtl="0" eaLnBrk="1" fontAlgn="auto" latinLnBrk="0" hangingPunct="1">
              <a:lnSpc>
                <a:spcPct val="100000"/>
              </a:lnSpc>
              <a:spcBef>
                <a:spcPts val="0"/>
              </a:spcBef>
              <a:spcAft>
                <a:spcPts val="0"/>
              </a:spcAft>
              <a:buClrTx/>
              <a:buSzTx/>
              <a:buFontTx/>
              <a:buAutoNum type="alphaUcPeriod"/>
              <a:tabLst/>
              <a:defRPr/>
            </a:pPr>
            <a:r>
              <a:rPr kumimoji="0" lang="en-US" sz="32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Lông</a:t>
            </a:r>
            <a:r>
              <a:rPr kumimoji="0" lang="en-US"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bơi</a:t>
            </a:r>
            <a:endParaRPr kumimoji="0" lang="en-US"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a:p>
            <a:pPr marL="514350" marR="0" lvl="0" indent="-514350" algn="l" defTabSz="914400" rtl="0" eaLnBrk="1" fontAlgn="auto" latinLnBrk="0" hangingPunct="1">
              <a:lnSpc>
                <a:spcPct val="100000"/>
              </a:lnSpc>
              <a:spcBef>
                <a:spcPts val="0"/>
              </a:spcBef>
              <a:spcAft>
                <a:spcPts val="0"/>
              </a:spcAft>
              <a:buClrTx/>
              <a:buSzTx/>
              <a:buFontTx/>
              <a:buAutoNum type="alphaUcPeriod"/>
              <a:tabLst/>
              <a:defRPr/>
            </a:pPr>
            <a:r>
              <a:rPr kumimoji="0" lang="en-US"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Roi </a:t>
            </a:r>
            <a:r>
              <a:rPr kumimoji="0" lang="en-US" sz="32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bơi</a:t>
            </a:r>
            <a:endParaRPr kumimoji="0" lang="en-US"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a:p>
            <a:pPr marL="514350" marR="0" lvl="0" indent="-514350" algn="l" defTabSz="914400" rtl="0" eaLnBrk="1" fontAlgn="auto" latinLnBrk="0" hangingPunct="1">
              <a:lnSpc>
                <a:spcPct val="100000"/>
              </a:lnSpc>
              <a:spcBef>
                <a:spcPts val="0"/>
              </a:spcBef>
              <a:spcAft>
                <a:spcPts val="0"/>
              </a:spcAft>
              <a:buClrTx/>
              <a:buSzTx/>
              <a:buFontTx/>
              <a:buAutoNum type="alphaUcPeriod"/>
              <a:tabLst/>
              <a:defRPr/>
            </a:pPr>
            <a:r>
              <a:rPr kumimoji="0" lang="en-US" sz="32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Chân</a:t>
            </a:r>
            <a:r>
              <a:rPr kumimoji="0" lang="en-US"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giả</a:t>
            </a:r>
            <a:endParaRPr kumimoji="0" lang="en-US"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a:p>
            <a:pPr marL="514350" marR="0" lvl="0" indent="-514350" algn="l" defTabSz="914400" rtl="0" eaLnBrk="1" fontAlgn="auto" latinLnBrk="0" hangingPunct="1">
              <a:lnSpc>
                <a:spcPct val="100000"/>
              </a:lnSpc>
              <a:spcBef>
                <a:spcPts val="0"/>
              </a:spcBef>
              <a:spcAft>
                <a:spcPts val="0"/>
              </a:spcAft>
              <a:buClrTx/>
              <a:buSzTx/>
              <a:buFontTx/>
              <a:buAutoNum type="alphaUcPeriod"/>
              <a:tabLst/>
              <a:defRPr/>
            </a:pPr>
            <a:r>
              <a:rPr kumimoji="0" lang="en-US" sz="32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Không</a:t>
            </a:r>
            <a:r>
              <a:rPr kumimoji="0" lang="en-US"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di </a:t>
            </a:r>
            <a:r>
              <a:rPr kumimoji="0" lang="en-US" sz="32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chuyển</a:t>
            </a:r>
            <a:endParaRPr kumimoji="0" lang="vi-VN"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Snip Diagonal Corner Rectangle 4"/>
          <p:cNvSpPr/>
          <p:nvPr/>
        </p:nvSpPr>
        <p:spPr>
          <a:xfrm>
            <a:off x="1299028" y="3156858"/>
            <a:ext cx="9593943" cy="1890111"/>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ĐÁP ÁN: A</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25" y="751599"/>
            <a:ext cx="1626236" cy="1990149"/>
          </a:xfrm>
          <a:prstGeom prst="rect">
            <a:avLst/>
          </a:prstGeom>
        </p:spPr>
      </p:pic>
      <p:sp>
        <p:nvSpPr>
          <p:cNvPr id="8" name="Pentagon 7">
            <a:hlinkClick r:id="rId4"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8435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972456" y="239486"/>
            <a:ext cx="11219544" cy="2741748"/>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CÂU HỎI 9: </a:t>
            </a:r>
            <a:r>
              <a:rPr kumimoji="0" lang="en-US" sz="25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Loài</a:t>
            </a:r>
            <a:r>
              <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5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nguyên</a:t>
            </a:r>
            <a:r>
              <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5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sinh</a:t>
            </a:r>
            <a:r>
              <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5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vật</a:t>
            </a:r>
            <a:r>
              <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5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5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dưới</a:t>
            </a:r>
            <a:r>
              <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5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đây</a:t>
            </a:r>
            <a:r>
              <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5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có</a:t>
            </a:r>
            <a:r>
              <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5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cấu</a:t>
            </a:r>
            <a:r>
              <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5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tạo</a:t>
            </a:r>
            <a:r>
              <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5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đa</a:t>
            </a:r>
            <a:r>
              <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5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bào</a:t>
            </a:r>
            <a:r>
              <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a:t>
            </a:r>
          </a:p>
          <a:p>
            <a:pPr marL="514350" marR="0" lvl="0" indent="-514350" algn="l" defTabSz="914400" rtl="0" eaLnBrk="1" fontAlgn="auto" latinLnBrk="0" hangingPunct="1">
              <a:lnSpc>
                <a:spcPct val="100000"/>
              </a:lnSpc>
              <a:spcBef>
                <a:spcPts val="0"/>
              </a:spcBef>
              <a:spcAft>
                <a:spcPts val="0"/>
              </a:spcAft>
              <a:buClrTx/>
              <a:buSzTx/>
              <a:buFontTx/>
              <a:buAutoNum type="alphaUcPeriod"/>
              <a:tabLst/>
              <a:defRPr/>
            </a:pPr>
            <a:r>
              <a:rPr kumimoji="0" lang="en-US" sz="25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Tảo</a:t>
            </a:r>
            <a:r>
              <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5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lục</a:t>
            </a:r>
            <a:r>
              <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5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đơn</a:t>
            </a:r>
            <a:r>
              <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5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bào</a:t>
            </a:r>
            <a:endPar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a:p>
            <a:pPr marL="514350" marR="0" lvl="0" indent="-514350" algn="l" defTabSz="914400" rtl="0" eaLnBrk="1" fontAlgn="auto" latinLnBrk="0" hangingPunct="1">
              <a:lnSpc>
                <a:spcPct val="100000"/>
              </a:lnSpc>
              <a:spcBef>
                <a:spcPts val="0"/>
              </a:spcBef>
              <a:spcAft>
                <a:spcPts val="0"/>
              </a:spcAft>
              <a:buClrTx/>
              <a:buSzTx/>
              <a:buFontTx/>
              <a:buAutoNum type="alphaUcPeriod"/>
              <a:tabLst/>
              <a:defRPr/>
            </a:pPr>
            <a:r>
              <a:rPr kumimoji="0" lang="en-US" sz="25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Trùng</a:t>
            </a:r>
            <a:r>
              <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5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giày</a:t>
            </a:r>
            <a:endPar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a:p>
            <a:pPr marL="514350" marR="0" lvl="0" indent="-514350" algn="l" defTabSz="914400" rtl="0" eaLnBrk="1" fontAlgn="auto" latinLnBrk="0" hangingPunct="1">
              <a:lnSpc>
                <a:spcPct val="100000"/>
              </a:lnSpc>
              <a:spcBef>
                <a:spcPts val="0"/>
              </a:spcBef>
              <a:spcAft>
                <a:spcPts val="0"/>
              </a:spcAft>
              <a:buClrTx/>
              <a:buSzTx/>
              <a:buFontTx/>
              <a:buAutoNum type="alphaUcPeriod"/>
              <a:tabLst/>
              <a:defRPr/>
            </a:pPr>
            <a:r>
              <a:rPr kumimoji="0" lang="en-US" sz="25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Tảo</a:t>
            </a:r>
            <a:r>
              <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5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biển</a:t>
            </a:r>
            <a:r>
              <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Rong </a:t>
            </a:r>
            <a:r>
              <a:rPr kumimoji="0" lang="en-US" sz="25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biển</a:t>
            </a:r>
            <a:r>
              <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a:t>
            </a:r>
          </a:p>
          <a:p>
            <a:pPr marL="514350" marR="0" lvl="0" indent="-514350" algn="l" defTabSz="914400" rtl="0" eaLnBrk="1" fontAlgn="auto" latinLnBrk="0" hangingPunct="1">
              <a:lnSpc>
                <a:spcPct val="100000"/>
              </a:lnSpc>
              <a:spcBef>
                <a:spcPts val="0"/>
              </a:spcBef>
              <a:spcAft>
                <a:spcPts val="0"/>
              </a:spcAft>
              <a:buClrTx/>
              <a:buSzTx/>
              <a:buFontTx/>
              <a:buAutoNum type="alphaUcPeriod"/>
              <a:tabLst/>
              <a:defRPr/>
            </a:pPr>
            <a:r>
              <a:rPr kumimoji="0" lang="en-US" sz="25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Trùng</a:t>
            </a:r>
            <a:r>
              <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5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roi</a:t>
            </a:r>
            <a:r>
              <a:rPr kumimoji="0" lang="en-US"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5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xanh</a:t>
            </a:r>
            <a:endParaRPr kumimoji="0" lang="vi-VN" sz="25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Snip Diagonal Corner Rectangle 4"/>
          <p:cNvSpPr/>
          <p:nvPr/>
        </p:nvSpPr>
        <p:spPr>
          <a:xfrm>
            <a:off x="1299027" y="3210338"/>
            <a:ext cx="9593943" cy="1890111"/>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ĐÁP ÁN: C</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209" y="735284"/>
            <a:ext cx="1626236" cy="1990149"/>
          </a:xfrm>
          <a:prstGeom prst="rect">
            <a:avLst/>
          </a:prstGeom>
        </p:spPr>
      </p:pic>
      <p:sp>
        <p:nvSpPr>
          <p:cNvPr id="8" name="Pentagon 7">
            <a:hlinkClick r:id="rId4"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97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B1035E-86C1-46B8-8D67-BC8B762D40C1}"/>
              </a:ext>
            </a:extLst>
          </p:cNvPr>
          <p:cNvSpPr/>
          <p:nvPr/>
        </p:nvSpPr>
        <p:spPr>
          <a:xfrm>
            <a:off x="0" y="2136338"/>
            <a:ext cx="12192000"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hãy</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trình</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bày</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sự</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đa</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dạng</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nguyên</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sinh</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vật</a:t>
            </a:r>
            <a:endPar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文本框 42">
            <a:extLst>
              <a:ext uri="{FF2B5EF4-FFF2-40B4-BE49-F238E27FC236}">
                <a16:creationId xmlns:a16="http://schemas.microsoft.com/office/drawing/2014/main" id="{75ECF95A-4230-404F-B3E6-286863FCC841}"/>
              </a:ext>
            </a:extLst>
          </p:cNvPr>
          <p:cNvSpPr txBox="1"/>
          <p:nvPr/>
        </p:nvSpPr>
        <p:spPr>
          <a:xfrm>
            <a:off x="716031" y="403053"/>
            <a:ext cx="10799694" cy="1015663"/>
          </a:xfrm>
          <a:prstGeom prst="rect">
            <a:avLst/>
          </a:prstGeom>
          <a:noFill/>
        </p:spPr>
        <p:txBody>
          <a:bodyPr wrap="square" rtlCol="0">
            <a:spAutoFit/>
          </a:bodyPr>
          <a:lstStyle/>
          <a:p>
            <a:pPr algn="ctr" defTabSz="914377"/>
            <a:r>
              <a:rPr lang="en-US" altLang="zh-CN" sz="6000" b="1" spc="50" dirty="0" err="1">
                <a:ln w="0"/>
                <a:solidFill>
                  <a:srgbClr val="FF0000"/>
                </a:solidFill>
                <a:effectLst>
                  <a:outerShdw blurRad="50800" dist="38100" dir="2700000" algn="tl" rotWithShape="0">
                    <a:prstClr val="black">
                      <a:alpha val="40000"/>
                    </a:prstClr>
                  </a:outerShdw>
                </a:effectLst>
                <a:latin typeface="#9Slide07 SVNSalty Sans" panose="02000000000000000000" pitchFamily="2" charset="0"/>
                <a:cs typeface="+mn-ea"/>
                <a:sym typeface="+mn-lt"/>
              </a:rPr>
              <a:t>Bài</a:t>
            </a:r>
            <a:r>
              <a:rPr lang="en-US" altLang="zh-CN" sz="6000" b="1" spc="50" dirty="0">
                <a:ln w="0"/>
                <a:solidFill>
                  <a:srgbClr val="FF0000"/>
                </a:solidFill>
                <a:effectLst>
                  <a:outerShdw blurRad="50800" dist="38100" dir="2700000" algn="tl" rotWithShape="0">
                    <a:prstClr val="black">
                      <a:alpha val="40000"/>
                    </a:prstClr>
                  </a:outerShdw>
                </a:effectLst>
                <a:latin typeface="#9Slide07 SVNSalty Sans" panose="02000000000000000000" pitchFamily="2" charset="0"/>
                <a:cs typeface="+mn-ea"/>
                <a:sym typeface="+mn-lt"/>
              </a:rPr>
              <a:t> 30. NGUYÊN SINH VẬT( </a:t>
            </a:r>
            <a:r>
              <a:rPr lang="en-US" altLang="zh-CN" sz="6000" b="1" spc="50" dirty="0" err="1">
                <a:ln w="0"/>
                <a:solidFill>
                  <a:srgbClr val="FF0000"/>
                </a:solidFill>
                <a:effectLst>
                  <a:outerShdw blurRad="50800" dist="38100" dir="2700000" algn="tl" rotWithShape="0">
                    <a:prstClr val="black">
                      <a:alpha val="40000"/>
                    </a:prstClr>
                  </a:outerShdw>
                </a:effectLst>
                <a:latin typeface="#9Slide07 SVNSalty Sans" panose="02000000000000000000" pitchFamily="2" charset="0"/>
                <a:cs typeface="+mn-ea"/>
                <a:sym typeface="+mn-lt"/>
              </a:rPr>
              <a:t>tiết</a:t>
            </a:r>
            <a:r>
              <a:rPr lang="en-US" altLang="zh-CN" sz="6000" b="1" spc="50" dirty="0">
                <a:ln w="0"/>
                <a:solidFill>
                  <a:srgbClr val="FF0000"/>
                </a:solidFill>
                <a:effectLst>
                  <a:outerShdw blurRad="50800" dist="38100" dir="2700000" algn="tl" rotWithShape="0">
                    <a:prstClr val="black">
                      <a:alpha val="40000"/>
                    </a:prstClr>
                  </a:outerShdw>
                </a:effectLst>
                <a:latin typeface="#9Slide07 SVNSalty Sans" panose="02000000000000000000" pitchFamily="2" charset="0"/>
                <a:cs typeface="+mn-ea"/>
                <a:sym typeface="+mn-lt"/>
              </a:rPr>
              <a:t> 2)</a:t>
            </a:r>
            <a:endParaRPr lang="zh-CN" altLang="en-US" sz="6000" b="1" spc="50" dirty="0">
              <a:ln w="0"/>
              <a:solidFill>
                <a:srgbClr val="FF0000"/>
              </a:solidFill>
              <a:effectLst>
                <a:outerShdw blurRad="50800" dist="38100" dir="2700000" algn="tl" rotWithShape="0">
                  <a:prstClr val="black">
                    <a:alpha val="40000"/>
                  </a:prstClr>
                </a:outerShdw>
              </a:effectLst>
              <a:latin typeface="#9Slide07 SVNSalty Sans" panose="02000000000000000000" pitchFamily="2" charset="0"/>
              <a:cs typeface="+mn-ea"/>
              <a:sym typeface="+mn-lt"/>
            </a:endParaRPr>
          </a:p>
        </p:txBody>
      </p:sp>
    </p:spTree>
    <p:extLst>
      <p:ext uri="{BB962C8B-B14F-4D97-AF65-F5344CB8AC3E}">
        <p14:creationId xmlns:p14="http://schemas.microsoft.com/office/powerpoint/2010/main" val="36959154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42">
            <a:extLst>
              <a:ext uri="{FF2B5EF4-FFF2-40B4-BE49-F238E27FC236}">
                <a16:creationId xmlns:a16="http://schemas.microsoft.com/office/drawing/2014/main" id="{AC731952-5842-0747-9A23-A87408D57AC3}"/>
              </a:ext>
            </a:extLst>
          </p:cNvPr>
          <p:cNvSpPr txBox="1"/>
          <p:nvPr/>
        </p:nvSpPr>
        <p:spPr>
          <a:xfrm>
            <a:off x="716031" y="403053"/>
            <a:ext cx="10799694" cy="1015663"/>
          </a:xfrm>
          <a:prstGeom prst="rect">
            <a:avLst/>
          </a:prstGeom>
          <a:noFill/>
        </p:spPr>
        <p:txBody>
          <a:bodyPr wrap="square" rtlCol="0">
            <a:spAutoFit/>
          </a:bodyPr>
          <a:lstStyle/>
          <a:p>
            <a:pPr algn="ctr" defTabSz="914377"/>
            <a:r>
              <a:rPr lang="en-US" altLang="zh-CN" sz="6000" b="1" spc="50" dirty="0" err="1">
                <a:ln w="0"/>
                <a:solidFill>
                  <a:srgbClr val="FF0000"/>
                </a:solidFill>
                <a:effectLst>
                  <a:outerShdw blurRad="50800" dist="38100" dir="2700000" algn="tl" rotWithShape="0">
                    <a:prstClr val="black">
                      <a:alpha val="40000"/>
                    </a:prstClr>
                  </a:outerShdw>
                </a:effectLst>
                <a:latin typeface="#9Slide07 SVNSalty Sans" panose="02000000000000000000" pitchFamily="2" charset="0"/>
                <a:cs typeface="+mn-ea"/>
                <a:sym typeface="+mn-lt"/>
              </a:rPr>
              <a:t>Bài</a:t>
            </a:r>
            <a:r>
              <a:rPr lang="en-US" altLang="zh-CN" sz="6000" b="1" spc="50" dirty="0">
                <a:ln w="0"/>
                <a:solidFill>
                  <a:srgbClr val="FF0000"/>
                </a:solidFill>
                <a:effectLst>
                  <a:outerShdw blurRad="50800" dist="38100" dir="2700000" algn="tl" rotWithShape="0">
                    <a:prstClr val="black">
                      <a:alpha val="40000"/>
                    </a:prstClr>
                  </a:outerShdw>
                </a:effectLst>
                <a:latin typeface="#9Slide07 SVNSalty Sans" panose="02000000000000000000" pitchFamily="2" charset="0"/>
                <a:cs typeface="+mn-ea"/>
                <a:sym typeface="+mn-lt"/>
              </a:rPr>
              <a:t> 30. NGUYÊN SINH VẬT( </a:t>
            </a:r>
            <a:r>
              <a:rPr lang="en-US" altLang="zh-CN" sz="6000" b="1" spc="50" dirty="0" err="1">
                <a:ln w="0"/>
                <a:solidFill>
                  <a:srgbClr val="FF0000"/>
                </a:solidFill>
                <a:effectLst>
                  <a:outerShdw blurRad="50800" dist="38100" dir="2700000" algn="tl" rotWithShape="0">
                    <a:prstClr val="black">
                      <a:alpha val="40000"/>
                    </a:prstClr>
                  </a:outerShdw>
                </a:effectLst>
                <a:latin typeface="#9Slide07 SVNSalty Sans" panose="02000000000000000000" pitchFamily="2" charset="0"/>
                <a:cs typeface="+mn-ea"/>
                <a:sym typeface="+mn-lt"/>
              </a:rPr>
              <a:t>tiết</a:t>
            </a:r>
            <a:r>
              <a:rPr lang="en-US" altLang="zh-CN" sz="6000" b="1" spc="50" dirty="0">
                <a:ln w="0"/>
                <a:solidFill>
                  <a:srgbClr val="FF0000"/>
                </a:solidFill>
                <a:effectLst>
                  <a:outerShdw blurRad="50800" dist="38100" dir="2700000" algn="tl" rotWithShape="0">
                    <a:prstClr val="black">
                      <a:alpha val="40000"/>
                    </a:prstClr>
                  </a:outerShdw>
                </a:effectLst>
                <a:latin typeface="#9Slide07 SVNSalty Sans" panose="02000000000000000000" pitchFamily="2" charset="0"/>
                <a:cs typeface="+mn-ea"/>
                <a:sym typeface="+mn-lt"/>
              </a:rPr>
              <a:t> 2)</a:t>
            </a:r>
            <a:endParaRPr lang="zh-CN" altLang="en-US" sz="6000" b="1" spc="50" dirty="0">
              <a:ln w="0"/>
              <a:solidFill>
                <a:srgbClr val="FF0000"/>
              </a:solidFill>
              <a:effectLst>
                <a:outerShdw blurRad="50800" dist="38100" dir="2700000" algn="tl" rotWithShape="0">
                  <a:prstClr val="black">
                    <a:alpha val="40000"/>
                  </a:prstClr>
                </a:outerShdw>
              </a:effectLst>
              <a:latin typeface="#9Slide07 SVNSalty Sans" panose="02000000000000000000" pitchFamily="2" charset="0"/>
              <a:cs typeface="+mn-ea"/>
              <a:sym typeface="+mn-lt"/>
            </a:endParaRPr>
          </a:p>
        </p:txBody>
      </p:sp>
      <p:sp>
        <p:nvSpPr>
          <p:cNvPr id="4" name="文本框 5">
            <a:extLst>
              <a:ext uri="{FF2B5EF4-FFF2-40B4-BE49-F238E27FC236}">
                <a16:creationId xmlns:a16="http://schemas.microsoft.com/office/drawing/2014/main" id="{41B58835-9D11-7248-91DE-EF8925CF55F4}"/>
              </a:ext>
            </a:extLst>
          </p:cNvPr>
          <p:cNvSpPr txBox="1"/>
          <p:nvPr/>
        </p:nvSpPr>
        <p:spPr>
          <a:xfrm>
            <a:off x="267567" y="2881105"/>
            <a:ext cx="11248157" cy="799899"/>
          </a:xfrm>
          <a:prstGeom prst="rect">
            <a:avLst/>
          </a:prstGeom>
          <a:noFill/>
        </p:spPr>
        <p:txBody>
          <a:bodyPr wrap="square" rtlCol="0">
            <a:spAutoFit/>
          </a:bodyPr>
          <a:lstStyle/>
          <a:p>
            <a:pPr defTabSz="914377">
              <a:lnSpc>
                <a:spcPct val="110000"/>
              </a:lnSpc>
            </a:pPr>
            <a:r>
              <a:rPr lang="en-US" altLang="zh-CN" sz="4400" b="1" dirty="0">
                <a:solidFill>
                  <a:srgbClr val="7030A0"/>
                </a:solidFill>
                <a:latin typeface="000 DanPanosian TB" pitchFamily="2" charset="0"/>
              </a:rPr>
              <a:t>3. MỘT SỐ BỆNH DO NGUYÊN SINH VẬT GÂY RA</a:t>
            </a:r>
            <a:endParaRPr lang="zh-CN" altLang="en-US" sz="4400" b="1" dirty="0">
              <a:solidFill>
                <a:srgbClr val="7030A0"/>
              </a:solidFill>
              <a:latin typeface="000 DanPanosian TB" pitchFamily="2" charset="0"/>
            </a:endParaRPr>
          </a:p>
        </p:txBody>
      </p:sp>
      <p:sp>
        <p:nvSpPr>
          <p:cNvPr id="5" name="文本框 5">
            <a:extLst>
              <a:ext uri="{FF2B5EF4-FFF2-40B4-BE49-F238E27FC236}">
                <a16:creationId xmlns:a16="http://schemas.microsoft.com/office/drawing/2014/main" id="{ABD98D45-A5EA-C74E-B9F3-4EE4B8A051A0}"/>
              </a:ext>
            </a:extLst>
          </p:cNvPr>
          <p:cNvSpPr txBox="1"/>
          <p:nvPr/>
        </p:nvSpPr>
        <p:spPr>
          <a:xfrm>
            <a:off x="267568" y="1749961"/>
            <a:ext cx="11248157" cy="799899"/>
          </a:xfrm>
          <a:prstGeom prst="rect">
            <a:avLst/>
          </a:prstGeom>
          <a:noFill/>
        </p:spPr>
        <p:txBody>
          <a:bodyPr wrap="square" rtlCol="0">
            <a:spAutoFit/>
          </a:bodyPr>
          <a:lstStyle/>
          <a:p>
            <a:pPr defTabSz="914377">
              <a:lnSpc>
                <a:spcPct val="110000"/>
              </a:lnSpc>
            </a:pPr>
            <a:r>
              <a:rPr lang="en-US" altLang="zh-CN" sz="4400" b="1" dirty="0">
                <a:solidFill>
                  <a:srgbClr val="7030A0"/>
                </a:solidFill>
                <a:latin typeface="000 DanPanosian TB" pitchFamily="2" charset="0"/>
              </a:rPr>
              <a:t>2. VAI TRÒ CỦA NGUYÊN SINH VẬT</a:t>
            </a:r>
            <a:endParaRPr lang="zh-CN" altLang="en-US" sz="4400" b="1" dirty="0">
              <a:solidFill>
                <a:srgbClr val="7030A0"/>
              </a:solidFill>
              <a:latin typeface="000 DanPanosian TB" pitchFamily="2" charset="0"/>
            </a:endParaRPr>
          </a:p>
        </p:txBody>
      </p:sp>
    </p:spTree>
    <p:extLst>
      <p:ext uri="{BB962C8B-B14F-4D97-AF65-F5344CB8AC3E}">
        <p14:creationId xmlns:p14="http://schemas.microsoft.com/office/powerpoint/2010/main" val="369459223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7594" y="3260922"/>
            <a:ext cx="2590941" cy="1357487"/>
          </a:xfrm>
          <a:prstGeom prst="rect">
            <a:avLst/>
          </a:prstGeom>
        </p:spPr>
      </p:pic>
      <p:grpSp>
        <p:nvGrpSpPr>
          <p:cNvPr id="12" name="Group 11"/>
          <p:cNvGrpSpPr/>
          <p:nvPr/>
        </p:nvGrpSpPr>
        <p:grpSpPr>
          <a:xfrm>
            <a:off x="0" y="160369"/>
            <a:ext cx="12120903" cy="5772139"/>
            <a:chOff x="71097" y="305225"/>
            <a:chExt cx="12120903" cy="5772139"/>
          </a:xfrm>
        </p:grpSpPr>
        <p:pic>
          <p:nvPicPr>
            <p:cNvPr id="2" name="Picture 1"/>
            <p:cNvPicPr>
              <a:picLocks noChangeAspect="1"/>
            </p:cNvPicPr>
            <p:nvPr/>
          </p:nvPicPr>
          <p:blipFill>
            <a:blip r:embed="rId3"/>
            <a:stretch>
              <a:fillRect/>
            </a:stretch>
          </p:blipFill>
          <p:spPr>
            <a:xfrm>
              <a:off x="238691" y="305225"/>
              <a:ext cx="2232695" cy="1831394"/>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stretch>
              <a:fillRect/>
            </a:stretch>
          </p:blipFill>
          <p:spPr>
            <a:xfrm>
              <a:off x="2984720" y="305225"/>
              <a:ext cx="2563952" cy="1831394"/>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5"/>
            <a:stretch>
              <a:fillRect/>
            </a:stretch>
          </p:blipFill>
          <p:spPr>
            <a:xfrm>
              <a:off x="6062006" y="305226"/>
              <a:ext cx="2828013" cy="1831394"/>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71097" y="2263367"/>
              <a:ext cx="2653996" cy="1015663"/>
            </a:xfrm>
            <a:prstGeom prst="rect">
              <a:avLst/>
            </a:prstGeom>
            <a:noFill/>
          </p:spPr>
          <p:txBody>
            <a:bodyPr wrap="square" rtlCol="0">
              <a:spAutoFit/>
            </a:bodyPr>
            <a:lstStyle/>
            <a:p>
              <a:pPr algn="ctr" defTabSz="914400"/>
              <a:r>
                <a:rPr lang="vi-VN" sz="2000" dirty="0">
                  <a:solidFill>
                    <a:srgbClr val="E64A7E"/>
                  </a:solidFill>
                  <a:latin typeface="#9Slide03 Cabin Condensed Mediu" panose="00000606000000000000" pitchFamily="2" charset="0"/>
                </a:rPr>
                <a:t>Trùng roi</a:t>
              </a:r>
              <a:r>
                <a:rPr lang="en-US" sz="2000" dirty="0">
                  <a:solidFill>
                    <a:srgbClr val="E64A7E"/>
                  </a:solidFill>
                  <a:latin typeface="#9Slide03 Cabin Condensed Mediu" panose="00000606000000000000" pitchFamily="2" charset="0"/>
                </a:rPr>
                <a:t> </a:t>
              </a:r>
              <a:r>
                <a:rPr lang="vi-VN" sz="2000" dirty="0">
                  <a:solidFill>
                    <a:srgbClr val="E64A7E"/>
                  </a:solidFill>
                  <a:latin typeface="#9Slide03 Cabin Condensed Mediu" panose="00000606000000000000" pitchFamily="2" charset="0"/>
                </a:rPr>
                <a:t>xanh</a:t>
              </a:r>
            </a:p>
            <a:p>
              <a:pPr marL="342900" indent="-342900" algn="just" defTabSz="914400">
                <a:buFont typeface="Wingdings" panose="05000000000000000000" pitchFamily="2" charset="2"/>
                <a:buChar char="§"/>
              </a:pPr>
              <a:r>
                <a:rPr lang="vi-VN" sz="2000" dirty="0">
                  <a:solidFill>
                    <a:prstClr val="black"/>
                  </a:solidFill>
                  <a:latin typeface="#9Slide03 Cabin Condensed Mediu" panose="00000606000000000000" pitchFamily="2" charset="0"/>
                </a:rPr>
                <a:t>Sống ở bề mặt ao, hồ</a:t>
              </a:r>
            </a:p>
            <a:p>
              <a:pPr marL="342900" indent="-342900" algn="just" defTabSz="914400">
                <a:buFont typeface="Wingdings" panose="05000000000000000000" pitchFamily="2" charset="2"/>
                <a:buChar char="§"/>
              </a:pPr>
              <a:r>
                <a:rPr lang="vi-VN" sz="2000" dirty="0">
                  <a:solidFill>
                    <a:prstClr val="black"/>
                  </a:solidFill>
                  <a:latin typeface="#9Slide03 Cabin Condensed Mediu" panose="00000606000000000000" pitchFamily="2" charset="0"/>
                </a:rPr>
                <a:t>Di chuyển bằng roi bơi</a:t>
              </a:r>
            </a:p>
          </p:txBody>
        </p:sp>
        <p:sp>
          <p:nvSpPr>
            <p:cNvPr id="7" name="TextBox 6"/>
            <p:cNvSpPr txBox="1"/>
            <p:nvPr/>
          </p:nvSpPr>
          <p:spPr>
            <a:xfrm>
              <a:off x="2894676" y="2263366"/>
              <a:ext cx="2836168" cy="1631216"/>
            </a:xfrm>
            <a:prstGeom prst="rect">
              <a:avLst/>
            </a:prstGeom>
            <a:noFill/>
          </p:spPr>
          <p:txBody>
            <a:bodyPr wrap="square" rtlCol="0">
              <a:spAutoFit/>
            </a:bodyPr>
            <a:lstStyle/>
            <a:p>
              <a:pPr algn="ctr" defTabSz="914400"/>
              <a:r>
                <a:rPr lang="vi-VN" sz="2000" dirty="0">
                  <a:solidFill>
                    <a:srgbClr val="E64A7E"/>
                  </a:solidFill>
                  <a:latin typeface="#9Slide03 Cabin Condensed Mediu" panose="00000606000000000000" pitchFamily="2" charset="0"/>
                </a:rPr>
                <a:t>Trùng biến hình</a:t>
              </a:r>
            </a:p>
            <a:p>
              <a:pPr marL="342900" indent="-342900" algn="just" defTabSz="914400">
                <a:buFont typeface="Wingdings" panose="05000000000000000000" pitchFamily="2" charset="2"/>
                <a:buChar char="§"/>
              </a:pPr>
              <a:r>
                <a:rPr lang="vi-VN" sz="2000" dirty="0">
                  <a:solidFill>
                    <a:prstClr val="black"/>
                  </a:solidFill>
                  <a:latin typeface="#9Slide03 Cabin Condensed Mediu" panose="00000606000000000000" pitchFamily="2" charset="0"/>
                </a:rPr>
                <a:t>Sống ở bề mặt ao, hồ</a:t>
              </a:r>
            </a:p>
            <a:p>
              <a:pPr marL="342900" indent="-342900" algn="just" defTabSz="914400">
                <a:buFont typeface="Wingdings" panose="05000000000000000000" pitchFamily="2" charset="2"/>
                <a:buChar char="§"/>
              </a:pPr>
              <a:r>
                <a:rPr lang="vi-VN" sz="2000" dirty="0">
                  <a:solidFill>
                    <a:prstClr val="black"/>
                  </a:solidFill>
                  <a:latin typeface="#9Slide03 Cabin Condensed Mediu" panose="00000606000000000000" pitchFamily="2" charset="0"/>
                </a:rPr>
                <a:t>Hình dạng luôn thay đổi do hình thành chân giả để di chuyển bắt mồi.</a:t>
              </a:r>
            </a:p>
          </p:txBody>
        </p:sp>
        <p:sp>
          <p:nvSpPr>
            <p:cNvPr id="8" name="TextBox 7"/>
            <p:cNvSpPr txBox="1"/>
            <p:nvPr/>
          </p:nvSpPr>
          <p:spPr>
            <a:xfrm>
              <a:off x="6062006" y="2263366"/>
              <a:ext cx="3118208" cy="1323439"/>
            </a:xfrm>
            <a:prstGeom prst="rect">
              <a:avLst/>
            </a:prstGeom>
            <a:noFill/>
          </p:spPr>
          <p:txBody>
            <a:bodyPr wrap="square" rtlCol="0">
              <a:spAutoFit/>
            </a:bodyPr>
            <a:lstStyle/>
            <a:p>
              <a:pPr algn="ctr" defTabSz="914400"/>
              <a:r>
                <a:rPr lang="vi-VN" sz="2000" dirty="0">
                  <a:solidFill>
                    <a:srgbClr val="E64A7E"/>
                  </a:solidFill>
                  <a:latin typeface="#9Slide03 Cabin Condensed Mediu" panose="00000606000000000000" pitchFamily="2" charset="0"/>
                </a:rPr>
                <a:t>Trùng già</a:t>
              </a:r>
              <a:r>
                <a:rPr lang="en-US" sz="2000" dirty="0">
                  <a:solidFill>
                    <a:srgbClr val="E64A7E"/>
                  </a:solidFill>
                  <a:latin typeface="#9Slide03 Cabin Condensed Mediu" panose="00000606000000000000" pitchFamily="2" charset="0"/>
                </a:rPr>
                <a:t>y</a:t>
              </a:r>
              <a:endParaRPr lang="vi-VN" sz="2000" dirty="0">
                <a:solidFill>
                  <a:srgbClr val="E64A7E"/>
                </a:solidFill>
                <a:latin typeface="#9Slide03 Cabin Condensed Mediu" panose="00000606000000000000" pitchFamily="2" charset="0"/>
              </a:endParaRPr>
            </a:p>
            <a:p>
              <a:pPr marL="342900" indent="-342900" algn="just" defTabSz="914400">
                <a:buFont typeface="Wingdings" panose="05000000000000000000" pitchFamily="2" charset="2"/>
                <a:buChar char="§"/>
              </a:pPr>
              <a:r>
                <a:rPr lang="vi-VN" sz="2000" dirty="0">
                  <a:solidFill>
                    <a:prstClr val="black"/>
                  </a:solidFill>
                  <a:latin typeface="#9Slide03 Cabin Condensed Mediu" panose="00000606000000000000" pitchFamily="2" charset="0"/>
                </a:rPr>
                <a:t>Sống ở bề mặt nước cống, rãnh hoặc bề mặt nước đục</a:t>
              </a:r>
              <a:r>
                <a:rPr lang="en-US" sz="2000" dirty="0">
                  <a:solidFill>
                    <a:prstClr val="black"/>
                  </a:solidFill>
                  <a:latin typeface="#9Slide03 Cabin Condensed Mediu" panose="00000606000000000000" pitchFamily="2" charset="0"/>
                </a:rPr>
                <a:t>.</a:t>
              </a:r>
              <a:endParaRPr lang="vi-VN" sz="2000" dirty="0">
                <a:solidFill>
                  <a:prstClr val="black"/>
                </a:solidFill>
                <a:latin typeface="#9Slide03 Cabin Condensed Mediu" panose="00000606000000000000" pitchFamily="2" charset="0"/>
              </a:endParaRPr>
            </a:p>
            <a:p>
              <a:pPr marL="342900" indent="-342900" algn="just" defTabSz="914400">
                <a:buFont typeface="Wingdings" panose="05000000000000000000" pitchFamily="2" charset="2"/>
                <a:buChar char="§"/>
              </a:pPr>
              <a:r>
                <a:rPr lang="vi-VN" sz="2000" dirty="0">
                  <a:solidFill>
                    <a:prstClr val="black"/>
                  </a:solidFill>
                  <a:latin typeface="#9Slide03 Cabin Condensed Mediu" panose="00000606000000000000" pitchFamily="2" charset="0"/>
                </a:rPr>
                <a:t>Di chuyển bằng lông bơi.</a:t>
              </a:r>
            </a:p>
          </p:txBody>
        </p:sp>
        <p:pic>
          <p:nvPicPr>
            <p:cNvPr id="9" name="Picture 8"/>
            <p:cNvPicPr>
              <a:picLocks noChangeAspect="1"/>
            </p:cNvPicPr>
            <p:nvPr/>
          </p:nvPicPr>
          <p:blipFill>
            <a:blip r:embed="rId6"/>
            <a:stretch>
              <a:fillRect/>
            </a:stretch>
          </p:blipFill>
          <p:spPr>
            <a:xfrm>
              <a:off x="9403353" y="305225"/>
              <a:ext cx="2047831" cy="1831394"/>
            </a:xfrm>
            <a:prstGeom prst="rect">
              <a:avLst/>
            </a:prstGeom>
          </p:spPr>
        </p:pic>
        <p:sp>
          <p:nvSpPr>
            <p:cNvPr id="10" name="TextBox 9"/>
            <p:cNvSpPr txBox="1"/>
            <p:nvPr/>
          </p:nvSpPr>
          <p:spPr>
            <a:xfrm>
              <a:off x="9325069" y="2263365"/>
              <a:ext cx="2866931" cy="1938992"/>
            </a:xfrm>
            <a:prstGeom prst="rect">
              <a:avLst/>
            </a:prstGeom>
            <a:noFill/>
          </p:spPr>
          <p:txBody>
            <a:bodyPr wrap="square" rtlCol="0">
              <a:spAutoFit/>
            </a:bodyPr>
            <a:lstStyle/>
            <a:p>
              <a:pPr algn="ctr" defTabSz="914400"/>
              <a:r>
                <a:rPr lang="vi-VN" sz="2000" dirty="0">
                  <a:solidFill>
                    <a:srgbClr val="E64A7E"/>
                  </a:solidFill>
                  <a:latin typeface="#9Slide03 Cabin Condensed Mediu" panose="00000606000000000000" pitchFamily="2" charset="0"/>
                </a:rPr>
                <a:t>Tảo s</a:t>
              </a:r>
              <a:r>
                <a:rPr lang="en-US" sz="2000" dirty="0" err="1">
                  <a:solidFill>
                    <a:srgbClr val="E64A7E"/>
                  </a:solidFill>
                  <a:latin typeface="#9Slide03 Cabin Condensed Mediu" panose="00000606000000000000" pitchFamily="2" charset="0"/>
                </a:rPr>
                <a:t>i</a:t>
              </a:r>
              <a:r>
                <a:rPr lang="vi-VN" sz="2000" dirty="0">
                  <a:solidFill>
                    <a:srgbClr val="E64A7E"/>
                  </a:solidFill>
                  <a:latin typeface="#9Slide03 Cabin Condensed Mediu" panose="00000606000000000000" pitchFamily="2" charset="0"/>
                </a:rPr>
                <a:t>li</a:t>
              </a:r>
              <a:r>
                <a:rPr lang="en-US" sz="2000" dirty="0">
                  <a:solidFill>
                    <a:srgbClr val="E64A7E"/>
                  </a:solidFill>
                  <a:latin typeface="#9Slide03 Cabin Condensed Mediu" panose="00000606000000000000" pitchFamily="2" charset="0"/>
                </a:rPr>
                <a:t>c</a:t>
              </a:r>
              <a:endParaRPr lang="vi-VN" sz="2000" dirty="0">
                <a:solidFill>
                  <a:srgbClr val="E64A7E"/>
                </a:solidFill>
                <a:latin typeface="#9Slide03 Cabin Condensed Mediu" panose="00000606000000000000" pitchFamily="2" charset="0"/>
              </a:endParaRPr>
            </a:p>
            <a:p>
              <a:pPr marL="342900" indent="-342900" algn="just" defTabSz="914400">
                <a:buFont typeface="Wingdings" panose="05000000000000000000" pitchFamily="2" charset="2"/>
                <a:buChar char="§"/>
              </a:pPr>
              <a:r>
                <a:rPr lang="vi-VN" sz="2000" dirty="0">
                  <a:solidFill>
                    <a:prstClr val="black"/>
                  </a:solidFill>
                  <a:latin typeface="#9Slide03 Cabin Condensed Mediu" panose="00000606000000000000" pitchFamily="2" charset="0"/>
                </a:rPr>
                <a:t>Sống trôi nổi hoặc sống bám dưới nước, trên đất, đá ẩm.</a:t>
              </a:r>
            </a:p>
            <a:p>
              <a:pPr marL="342900" indent="-342900" algn="just" defTabSz="914400">
                <a:buFont typeface="Wingdings" panose="05000000000000000000" pitchFamily="2" charset="2"/>
                <a:buChar char="§"/>
              </a:pPr>
              <a:r>
                <a:rPr lang="vi-VN" sz="2000" dirty="0">
                  <a:solidFill>
                    <a:prstClr val="black"/>
                  </a:solidFill>
                  <a:latin typeface="#9Slide03 Cabin Condensed Mediu" panose="00000606000000000000" pitchFamily="2" charset="0"/>
                </a:rPr>
                <a:t>Tế bào có lục lạp chứa diệp lục.</a:t>
              </a:r>
            </a:p>
          </p:txBody>
        </p:sp>
        <p:sp>
          <p:nvSpPr>
            <p:cNvPr id="13" name="TextBox 12"/>
            <p:cNvSpPr txBox="1"/>
            <p:nvPr/>
          </p:nvSpPr>
          <p:spPr>
            <a:xfrm>
              <a:off x="1281120" y="4753925"/>
              <a:ext cx="3252679" cy="1323439"/>
            </a:xfrm>
            <a:prstGeom prst="rect">
              <a:avLst/>
            </a:prstGeom>
            <a:noFill/>
          </p:spPr>
          <p:txBody>
            <a:bodyPr wrap="square" rtlCol="0">
              <a:spAutoFit/>
            </a:bodyPr>
            <a:lstStyle/>
            <a:p>
              <a:pPr algn="just" defTabSz="914400"/>
              <a:r>
                <a:rPr lang="vi-VN" sz="2000" dirty="0">
                  <a:solidFill>
                    <a:srgbClr val="E64A7E"/>
                  </a:solidFill>
                  <a:latin typeface="#9Slide03 Cabin Condensed Mediu" panose="00000606000000000000" pitchFamily="2" charset="0"/>
                </a:rPr>
                <a:t>Trùn</a:t>
              </a:r>
              <a:r>
                <a:rPr lang="en-US" sz="2000" dirty="0">
                  <a:solidFill>
                    <a:srgbClr val="E64A7E"/>
                  </a:solidFill>
                  <a:latin typeface="#9Slide03 Cabin Condensed Mediu" panose="00000606000000000000" pitchFamily="2" charset="0"/>
                </a:rPr>
                <a:t>g </a:t>
              </a:r>
              <a:r>
                <a:rPr lang="vi-VN" sz="2000" dirty="0">
                  <a:solidFill>
                    <a:srgbClr val="E64A7E"/>
                  </a:solidFill>
                  <a:latin typeface="#9Slide03 Cabin Condensed Mediu" panose="00000606000000000000" pitchFamily="2" charset="0"/>
                </a:rPr>
                <a:t>sốt rét</a:t>
              </a:r>
            </a:p>
            <a:p>
              <a:pPr algn="just" defTabSz="914400"/>
              <a:r>
                <a:rPr lang="vi-VN" sz="2000" dirty="0">
                  <a:solidFill>
                    <a:prstClr val="black"/>
                  </a:solidFill>
                  <a:latin typeface="#9Slide03 Cabin Condensed Mediu" panose="00000606000000000000" pitchFamily="2" charset="0"/>
                </a:rPr>
                <a:t>Sống bắt buộc trong tuyến nước bọt của muỗi Anophen và trong máu người gây bệnh sốt rét</a:t>
              </a:r>
              <a:r>
                <a:rPr lang="en-US" sz="2000" dirty="0">
                  <a:solidFill>
                    <a:prstClr val="black"/>
                  </a:solidFill>
                  <a:latin typeface="#9Slide03 Cabin Condensed Mediu" panose="00000606000000000000" pitchFamily="2" charset="0"/>
                </a:rPr>
                <a:t>.</a:t>
              </a:r>
              <a:endParaRPr lang="vi-VN" sz="2000" dirty="0">
                <a:solidFill>
                  <a:prstClr val="black"/>
                </a:solidFill>
                <a:latin typeface="#9Slide03 Cabin Condensed Mediu" panose="00000606000000000000" pitchFamily="2" charset="0"/>
              </a:endParaRPr>
            </a:p>
          </p:txBody>
        </p:sp>
        <p:sp>
          <p:nvSpPr>
            <p:cNvPr id="14" name="TextBox 13"/>
            <p:cNvSpPr txBox="1"/>
            <p:nvPr/>
          </p:nvSpPr>
          <p:spPr>
            <a:xfrm>
              <a:off x="7892819" y="4636880"/>
              <a:ext cx="3865601" cy="1323439"/>
            </a:xfrm>
            <a:prstGeom prst="rect">
              <a:avLst/>
            </a:prstGeom>
            <a:noFill/>
          </p:spPr>
          <p:txBody>
            <a:bodyPr wrap="square" rtlCol="0">
              <a:spAutoFit/>
            </a:bodyPr>
            <a:lstStyle/>
            <a:p>
              <a:pPr algn="just" defTabSz="914400"/>
              <a:r>
                <a:rPr lang="vi-VN" sz="2000" dirty="0">
                  <a:solidFill>
                    <a:srgbClr val="E64A7E"/>
                  </a:solidFill>
                  <a:latin typeface="#9Slide03 Cabin Condensed Mediu" panose="00000606000000000000" pitchFamily="2" charset="0"/>
                </a:rPr>
                <a:t>Tảo lục đơn </a:t>
              </a:r>
              <a:r>
                <a:rPr lang="en-US" sz="2000" dirty="0">
                  <a:solidFill>
                    <a:srgbClr val="E64A7E"/>
                  </a:solidFill>
                  <a:latin typeface="#9Slide03 Cabin Condensed Mediu" panose="00000606000000000000" pitchFamily="2" charset="0"/>
                </a:rPr>
                <a:t>b</a:t>
              </a:r>
              <a:r>
                <a:rPr lang="vi-VN" sz="2000" dirty="0">
                  <a:solidFill>
                    <a:srgbClr val="E64A7E"/>
                  </a:solidFill>
                  <a:latin typeface="#9Slide03 Cabin Condensed Mediu" panose="00000606000000000000" pitchFamily="2" charset="0"/>
                </a:rPr>
                <a:t>à</a:t>
              </a:r>
              <a:r>
                <a:rPr lang="en-US" sz="2000" dirty="0">
                  <a:solidFill>
                    <a:srgbClr val="E64A7E"/>
                  </a:solidFill>
                  <a:latin typeface="#9Slide03 Cabin Condensed Mediu" panose="00000606000000000000" pitchFamily="2" charset="0"/>
                </a:rPr>
                <a:t>o</a:t>
              </a:r>
              <a:endParaRPr lang="vi-VN" sz="2000" dirty="0">
                <a:solidFill>
                  <a:srgbClr val="E64A7E"/>
                </a:solidFill>
                <a:latin typeface="#9Slide03 Cabin Condensed Mediu" panose="00000606000000000000" pitchFamily="2" charset="0"/>
              </a:endParaRPr>
            </a:p>
            <a:p>
              <a:pPr marL="342900" indent="-342900" algn="just" defTabSz="914400">
                <a:buFont typeface="Wingdings" panose="05000000000000000000" pitchFamily="2" charset="2"/>
                <a:buChar char="§"/>
              </a:pPr>
              <a:r>
                <a:rPr lang="vi-VN" sz="2000" dirty="0">
                  <a:solidFill>
                    <a:prstClr val="black"/>
                  </a:solidFill>
                  <a:latin typeface="#9Slide03 Cabin Condensed Mediu" panose="00000606000000000000" pitchFamily="2" charset="0"/>
                </a:rPr>
                <a:t>Sống ở các ao, hồ, mương, rãnh và nơi đất ẩm</a:t>
              </a:r>
              <a:r>
                <a:rPr lang="en-US" sz="2000" dirty="0">
                  <a:solidFill>
                    <a:prstClr val="black"/>
                  </a:solidFill>
                  <a:latin typeface="#9Slide03 Cabin Condensed Mediu" panose="00000606000000000000" pitchFamily="2" charset="0"/>
                </a:rPr>
                <a:t>.</a:t>
              </a:r>
              <a:endParaRPr lang="vi-VN" sz="2000" dirty="0">
                <a:solidFill>
                  <a:prstClr val="black"/>
                </a:solidFill>
                <a:latin typeface="#9Slide03 Cabin Condensed Mediu" panose="00000606000000000000" pitchFamily="2" charset="0"/>
              </a:endParaRPr>
            </a:p>
            <a:p>
              <a:pPr marL="342900" indent="-342900" algn="just" defTabSz="914400">
                <a:buFont typeface="Wingdings" panose="05000000000000000000" pitchFamily="2" charset="2"/>
                <a:buChar char="§"/>
              </a:pPr>
              <a:r>
                <a:rPr lang="vi-VN" sz="2000" dirty="0">
                  <a:solidFill>
                    <a:prstClr val="black"/>
                  </a:solidFill>
                  <a:latin typeface="#9Slide03 Cabin Condensed Mediu" panose="00000606000000000000" pitchFamily="2" charset="0"/>
                </a:rPr>
                <a:t>Tế bào có lục lạp chứa diệp lục.</a:t>
              </a:r>
            </a:p>
          </p:txBody>
        </p:sp>
      </p:grpSp>
      <p:pic>
        <p:nvPicPr>
          <p:cNvPr id="11" name="Picture 10"/>
          <p:cNvPicPr>
            <a:picLocks noChangeAspect="1"/>
          </p:cNvPicPr>
          <p:nvPr/>
        </p:nvPicPr>
        <p:blipFill>
          <a:blip r:embed="rId7"/>
          <a:stretch>
            <a:fillRect/>
          </a:stretch>
        </p:blipFill>
        <p:spPr>
          <a:xfrm>
            <a:off x="4883798" y="3876472"/>
            <a:ext cx="2937924" cy="1718686"/>
          </a:xfrm>
          <a:prstGeom prst="rect">
            <a:avLst/>
          </a:prstGeom>
        </p:spPr>
      </p:pic>
    </p:spTree>
    <p:extLst>
      <p:ext uri="{BB962C8B-B14F-4D97-AF65-F5344CB8AC3E}">
        <p14:creationId xmlns:p14="http://schemas.microsoft.com/office/powerpoint/2010/main" val="2525757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2">
            <a:extLst>
              <a:ext uri="{FF2B5EF4-FFF2-40B4-BE49-F238E27FC236}">
                <a16:creationId xmlns:a16="http://schemas.microsoft.com/office/drawing/2014/main" id="{03DF7A54-68AB-B84F-BB7F-6AE4287FC4CC}"/>
              </a:ext>
            </a:extLst>
          </p:cNvPr>
          <p:cNvSpPr txBox="1"/>
          <p:nvPr/>
        </p:nvSpPr>
        <p:spPr>
          <a:xfrm>
            <a:off x="716031" y="403053"/>
            <a:ext cx="10799694" cy="1015663"/>
          </a:xfrm>
          <a:prstGeom prst="rect">
            <a:avLst/>
          </a:prstGeom>
          <a:noFill/>
        </p:spPr>
        <p:txBody>
          <a:bodyPr wrap="square" rtlCol="0">
            <a:spAutoFit/>
          </a:bodyPr>
          <a:lstStyle/>
          <a:p>
            <a:pPr algn="ctr" defTabSz="914377"/>
            <a:r>
              <a:rPr lang="en-US" altLang="zh-CN" sz="6000" b="1" spc="50" dirty="0" err="1">
                <a:ln w="0"/>
                <a:solidFill>
                  <a:srgbClr val="FF0000"/>
                </a:solidFill>
                <a:effectLst>
                  <a:outerShdw blurRad="50800" dist="38100" dir="2700000" algn="tl" rotWithShape="0">
                    <a:prstClr val="black">
                      <a:alpha val="40000"/>
                    </a:prstClr>
                  </a:outerShdw>
                </a:effectLst>
                <a:latin typeface="#9Slide07 SVNSalty Sans" panose="02000000000000000000" pitchFamily="2" charset="0"/>
                <a:cs typeface="+mn-ea"/>
                <a:sym typeface="+mn-lt"/>
              </a:rPr>
              <a:t>Bài</a:t>
            </a:r>
            <a:r>
              <a:rPr lang="en-US" altLang="zh-CN" sz="6000" b="1" spc="50" dirty="0">
                <a:ln w="0"/>
                <a:solidFill>
                  <a:srgbClr val="FF0000"/>
                </a:solidFill>
                <a:effectLst>
                  <a:outerShdw blurRad="50800" dist="38100" dir="2700000" algn="tl" rotWithShape="0">
                    <a:prstClr val="black">
                      <a:alpha val="40000"/>
                    </a:prstClr>
                  </a:outerShdw>
                </a:effectLst>
                <a:latin typeface="#9Slide07 SVNSalty Sans" panose="02000000000000000000" pitchFamily="2" charset="0"/>
                <a:cs typeface="+mn-ea"/>
                <a:sym typeface="+mn-lt"/>
              </a:rPr>
              <a:t> 30. NGUYÊN SINH VẬT( </a:t>
            </a:r>
            <a:r>
              <a:rPr lang="en-US" altLang="zh-CN" sz="6000" b="1" spc="50" dirty="0" err="1">
                <a:ln w="0"/>
                <a:solidFill>
                  <a:srgbClr val="FF0000"/>
                </a:solidFill>
                <a:effectLst>
                  <a:outerShdw blurRad="50800" dist="38100" dir="2700000" algn="tl" rotWithShape="0">
                    <a:prstClr val="black">
                      <a:alpha val="40000"/>
                    </a:prstClr>
                  </a:outerShdw>
                </a:effectLst>
                <a:latin typeface="#9Slide07 SVNSalty Sans" panose="02000000000000000000" pitchFamily="2" charset="0"/>
                <a:cs typeface="+mn-ea"/>
                <a:sym typeface="+mn-lt"/>
              </a:rPr>
              <a:t>tiết</a:t>
            </a:r>
            <a:r>
              <a:rPr lang="en-US" altLang="zh-CN" sz="6000" b="1" spc="50" dirty="0">
                <a:ln w="0"/>
                <a:solidFill>
                  <a:srgbClr val="FF0000"/>
                </a:solidFill>
                <a:effectLst>
                  <a:outerShdw blurRad="50800" dist="38100" dir="2700000" algn="tl" rotWithShape="0">
                    <a:prstClr val="black">
                      <a:alpha val="40000"/>
                    </a:prstClr>
                  </a:outerShdw>
                </a:effectLst>
                <a:latin typeface="#9Slide07 SVNSalty Sans" panose="02000000000000000000" pitchFamily="2" charset="0"/>
                <a:cs typeface="+mn-ea"/>
                <a:sym typeface="+mn-lt"/>
              </a:rPr>
              <a:t> 2)</a:t>
            </a:r>
            <a:endParaRPr lang="zh-CN" altLang="en-US" sz="6000" b="1" spc="50" dirty="0">
              <a:ln w="0"/>
              <a:solidFill>
                <a:srgbClr val="FF0000"/>
              </a:solidFill>
              <a:effectLst>
                <a:outerShdw blurRad="50800" dist="38100" dir="2700000" algn="tl" rotWithShape="0">
                  <a:prstClr val="black">
                    <a:alpha val="40000"/>
                  </a:prstClr>
                </a:outerShdw>
              </a:effectLst>
              <a:latin typeface="#9Slide07 SVNSalty Sans" panose="02000000000000000000" pitchFamily="2" charset="0"/>
              <a:cs typeface="+mn-ea"/>
              <a:sym typeface="+mn-lt"/>
            </a:endParaRPr>
          </a:p>
        </p:txBody>
      </p:sp>
      <p:sp>
        <p:nvSpPr>
          <p:cNvPr id="4" name="文本框 11">
            <a:extLst>
              <a:ext uri="{FF2B5EF4-FFF2-40B4-BE49-F238E27FC236}">
                <a16:creationId xmlns:a16="http://schemas.microsoft.com/office/drawing/2014/main" id="{37DCEBE0-C063-BD43-89C1-AEB6128E4369}"/>
              </a:ext>
            </a:extLst>
          </p:cNvPr>
          <p:cNvSpPr txBox="1"/>
          <p:nvPr/>
        </p:nvSpPr>
        <p:spPr>
          <a:xfrm>
            <a:off x="3504111" y="0"/>
            <a:ext cx="8215967" cy="769441"/>
          </a:xfrm>
          <a:prstGeom prst="rect">
            <a:avLst/>
          </a:prstGeom>
          <a:noFill/>
        </p:spPr>
        <p:txBody>
          <a:bodyPr wrap="none" rtlCol="0">
            <a:spAutoFit/>
          </a:bodyPr>
          <a:lstStyle/>
          <a:p>
            <a:pPr defTabSz="914377"/>
            <a:r>
              <a:rPr lang="en-US" altLang="zh-CN" sz="4400" b="1" dirty="0">
                <a:solidFill>
                  <a:prstClr val="white"/>
                </a:solidFill>
                <a:latin typeface="000 DanPanosian TB" pitchFamily="2" charset="0"/>
              </a:rPr>
              <a:t>2. VAI TRÒ CỦA NGUYÊN SINH VẬT</a:t>
            </a:r>
            <a:endParaRPr lang="zh-CN" altLang="en-US" sz="4400" b="1" dirty="0">
              <a:solidFill>
                <a:prstClr val="white"/>
              </a:solidFill>
              <a:latin typeface="000 DanPanosian TB" pitchFamily="2" charset="0"/>
            </a:endParaRPr>
          </a:p>
        </p:txBody>
      </p:sp>
      <p:sp>
        <p:nvSpPr>
          <p:cNvPr id="6" name="TextBox 5">
            <a:extLst>
              <a:ext uri="{FF2B5EF4-FFF2-40B4-BE49-F238E27FC236}">
                <a16:creationId xmlns:a16="http://schemas.microsoft.com/office/drawing/2014/main" id="{641070AD-7610-674D-BDD8-D334CA649079}"/>
              </a:ext>
            </a:extLst>
          </p:cNvPr>
          <p:cNvSpPr txBox="1"/>
          <p:nvPr/>
        </p:nvSpPr>
        <p:spPr>
          <a:xfrm>
            <a:off x="1143000" y="3200400"/>
            <a:ext cx="9944100" cy="1015663"/>
          </a:xfrm>
          <a:prstGeom prst="rect">
            <a:avLst/>
          </a:prstGeom>
          <a:noFill/>
        </p:spPr>
        <p:txBody>
          <a:bodyPr wrap="square" rtlCol="0">
            <a:spAutoFit/>
          </a:bodyPr>
          <a:lstStyle/>
          <a:p>
            <a:r>
              <a:rPr lang="en-VN" sz="3000" dirty="0">
                <a:solidFill>
                  <a:schemeClr val="bg1"/>
                </a:solidFill>
              </a:rPr>
              <a:t>NGHIÊN CỨU THÔNG TIN SGK  VÀ CHO BIẾT NGUYÊN SINH VẬT CÓ NHỮNG VAI TRÒ GÌ?</a:t>
            </a:r>
          </a:p>
        </p:txBody>
      </p:sp>
    </p:spTree>
    <p:extLst>
      <p:ext uri="{BB962C8B-B14F-4D97-AF65-F5344CB8AC3E}">
        <p14:creationId xmlns:p14="http://schemas.microsoft.com/office/powerpoint/2010/main" val="897460712"/>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9DF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cs typeface="+mn-ea"/>
              <a:sym typeface="+mn-lt"/>
            </a:endParaRPr>
          </a:p>
        </p:txBody>
      </p:sp>
      <p:pic>
        <p:nvPicPr>
          <p:cNvPr id="32" name="图片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1223" y="233065"/>
            <a:ext cx="2613867" cy="1175113"/>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9356" y="564028"/>
            <a:ext cx="2557705" cy="2008523"/>
          </a:xfrm>
          <a:prstGeom prst="rect">
            <a:avLst/>
          </a:prstGeom>
        </p:spPr>
      </p:pic>
      <p:grpSp>
        <p:nvGrpSpPr>
          <p:cNvPr id="28" name="组合 27"/>
          <p:cNvGrpSpPr/>
          <p:nvPr/>
        </p:nvGrpSpPr>
        <p:grpSpPr>
          <a:xfrm>
            <a:off x="2015621" y="330551"/>
            <a:ext cx="9308729" cy="5222405"/>
            <a:chOff x="1750343" y="560130"/>
            <a:chExt cx="6458858" cy="3623564"/>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0343" y="560130"/>
              <a:ext cx="6458858" cy="3623564"/>
            </a:xfrm>
            <a:prstGeom prst="rect">
              <a:avLst/>
            </a:prstGeom>
          </p:spPr>
        </p:pic>
        <p:pic>
          <p:nvPicPr>
            <p:cNvPr id="8" name="图片 7"/>
            <p:cNvPicPr>
              <a:picLocks noChangeAspect="1"/>
            </p:cNvPicPr>
            <p:nvPr/>
          </p:nvPicPr>
          <p:blipFill>
            <a:blip r:embed="rId6" cstate="print">
              <a:lum bright="70000" contrast="-70000"/>
              <a:extLst>
                <a:ext uri="{BEBA8EAE-BF5A-486C-A8C5-ECC9F3942E4B}">
                  <a14:imgProps xmlns:a14="http://schemas.microsoft.com/office/drawing/2010/main">
                    <a14:imgLayer r:embed="rId7">
                      <a14:imgEffect>
                        <a14:brightnessContrast contrast="1000"/>
                      </a14:imgEffect>
                    </a14:imgLayer>
                  </a14:imgProps>
                </a:ext>
                <a:ext uri="{28A0092B-C50C-407E-A947-70E740481C1C}">
                  <a14:useLocalDpi xmlns:a14="http://schemas.microsoft.com/office/drawing/2010/main" val="0"/>
                </a:ext>
              </a:extLst>
            </a:blip>
            <a:stretch>
              <a:fillRect/>
            </a:stretch>
          </p:blipFill>
          <p:spPr>
            <a:xfrm>
              <a:off x="1899762" y="754685"/>
              <a:ext cx="6160021" cy="3337567"/>
            </a:xfrm>
            <a:prstGeom prst="rect">
              <a:avLst/>
            </a:prstGeom>
          </p:spPr>
        </p:pic>
      </p:grpSp>
      <p:pic>
        <p:nvPicPr>
          <p:cNvPr id="45"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4254" y="454041"/>
            <a:ext cx="2400049" cy="1882392"/>
          </a:xfrm>
          <a:prstGeom prst="rect">
            <a:avLst/>
          </a:prstGeom>
        </p:spPr>
      </p:pic>
      <p:pic>
        <p:nvPicPr>
          <p:cNvPr id="23" name="图片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68588"/>
            <a:ext cx="12247311" cy="1063972"/>
          </a:xfrm>
          <a:prstGeom prst="rect">
            <a:avLst/>
          </a:prstGeom>
        </p:spPr>
      </p:pic>
      <p:pic>
        <p:nvPicPr>
          <p:cNvPr id="31" name="图片 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9"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342752" y="5742806"/>
            <a:ext cx="1627115" cy="659627"/>
          </a:xfrm>
          <a:prstGeom prst="rect">
            <a:avLst/>
          </a:prstGeom>
        </p:spPr>
      </p:pic>
      <p:pic>
        <p:nvPicPr>
          <p:cNvPr id="47" name="图片 4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24"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934299" y="6281555"/>
            <a:ext cx="1047145" cy="398077"/>
          </a:xfrm>
          <a:prstGeom prst="rect">
            <a:avLst/>
          </a:prstGeom>
        </p:spPr>
      </p:pic>
      <p:pic>
        <p:nvPicPr>
          <p:cNvPr id="52" name="图片 5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pic>
        <p:nvPicPr>
          <p:cNvPr id="44" name="图片 4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flipH="1">
            <a:off x="406365" y="1393599"/>
            <a:ext cx="3239131" cy="3239131"/>
          </a:xfrm>
          <a:prstGeom prst="rect">
            <a:avLst/>
          </a:prstGeom>
        </p:spPr>
      </p:pic>
      <p:grpSp>
        <p:nvGrpSpPr>
          <p:cNvPr id="3" name="组合 2"/>
          <p:cNvGrpSpPr/>
          <p:nvPr/>
        </p:nvGrpSpPr>
        <p:grpSpPr>
          <a:xfrm>
            <a:off x="2129874" y="1508235"/>
            <a:ext cx="10078604" cy="2226241"/>
            <a:chOff x="1970816" y="1678450"/>
            <a:chExt cx="6244056" cy="1669682"/>
          </a:xfrm>
        </p:grpSpPr>
        <p:sp>
          <p:nvSpPr>
            <p:cNvPr id="4" name="文本框 3"/>
            <p:cNvSpPr txBox="1"/>
            <p:nvPr/>
          </p:nvSpPr>
          <p:spPr>
            <a:xfrm>
              <a:off x="2538590" y="1678450"/>
              <a:ext cx="3945223" cy="746406"/>
            </a:xfrm>
            <a:prstGeom prst="rect">
              <a:avLst/>
            </a:prstGeom>
            <a:noFill/>
          </p:spPr>
          <p:txBody>
            <a:bodyPr wrap="square" rtlCol="0">
              <a:spAutoFit/>
            </a:bodyPr>
            <a:lstStyle/>
            <a:p>
              <a:pPr algn="ctr" defTabSz="914377"/>
              <a:endParaRPr lang="zh-CN" altLang="en-US" sz="5867" b="1" dirty="0">
                <a:ln w="85725">
                  <a:solidFill>
                    <a:srgbClr val="FDFDFD"/>
                  </a:solidFill>
                </a:ln>
                <a:solidFill>
                  <a:prstClr val="white"/>
                </a:solidFill>
                <a:effectLst>
                  <a:outerShdw blurRad="63500" sx="102000" sy="102000" algn="ctr" rotWithShape="0">
                    <a:prstClr val="black">
                      <a:alpha val="40000"/>
                    </a:prstClr>
                  </a:outerShdw>
                </a:effectLst>
                <a:cs typeface="+mn-ea"/>
                <a:sym typeface="+mn-lt"/>
              </a:endParaRPr>
            </a:p>
          </p:txBody>
        </p:sp>
        <p:sp>
          <p:nvSpPr>
            <p:cNvPr id="43" name="文本框 42"/>
            <p:cNvSpPr txBox="1"/>
            <p:nvPr/>
          </p:nvSpPr>
          <p:spPr>
            <a:xfrm>
              <a:off x="1970816" y="2586384"/>
              <a:ext cx="6244056" cy="761748"/>
            </a:xfrm>
            <a:prstGeom prst="rect">
              <a:avLst/>
            </a:prstGeom>
            <a:noFill/>
          </p:spPr>
          <p:txBody>
            <a:bodyPr wrap="square" rtlCol="0">
              <a:spAutoFit/>
            </a:bodyPr>
            <a:lstStyle/>
            <a:p>
              <a:pPr algn="ctr" defTabSz="914377"/>
              <a:r>
                <a:rPr lang="en-US" altLang="zh-CN" sz="6000" b="1" spc="50" dirty="0" err="1">
                  <a:ln w="0"/>
                  <a:solidFill>
                    <a:srgbClr val="FF0000"/>
                  </a:solidFill>
                  <a:effectLst>
                    <a:outerShdw blurRad="50800" dist="38100" dir="2700000" algn="tl" rotWithShape="0">
                      <a:prstClr val="black">
                        <a:alpha val="40000"/>
                      </a:prstClr>
                    </a:outerShdw>
                  </a:effectLst>
                  <a:latin typeface="#9Slide07 SVNSalty Sans" panose="02000000000000000000" pitchFamily="2" charset="0"/>
                  <a:cs typeface="+mn-ea"/>
                  <a:sym typeface="+mn-lt"/>
                </a:rPr>
                <a:t>Bài</a:t>
              </a:r>
              <a:r>
                <a:rPr lang="en-US" altLang="zh-CN" sz="6000" b="1" spc="50" dirty="0">
                  <a:ln w="0"/>
                  <a:solidFill>
                    <a:srgbClr val="FF0000"/>
                  </a:solidFill>
                  <a:effectLst>
                    <a:outerShdw blurRad="50800" dist="38100" dir="2700000" algn="tl" rotWithShape="0">
                      <a:prstClr val="black">
                        <a:alpha val="40000"/>
                      </a:prstClr>
                    </a:outerShdw>
                  </a:effectLst>
                  <a:latin typeface="#9Slide07 SVNSalty Sans" panose="02000000000000000000" pitchFamily="2" charset="0"/>
                  <a:cs typeface="+mn-ea"/>
                  <a:sym typeface="+mn-lt"/>
                </a:rPr>
                <a:t> 30. NGUYÊN SINH VẬT</a:t>
              </a:r>
              <a:endParaRPr lang="zh-CN" altLang="en-US" sz="6000" b="1" spc="50" dirty="0">
                <a:ln w="0"/>
                <a:solidFill>
                  <a:srgbClr val="FF0000"/>
                </a:solidFill>
                <a:effectLst>
                  <a:outerShdw blurRad="50800" dist="38100" dir="2700000" algn="tl" rotWithShape="0">
                    <a:prstClr val="black">
                      <a:alpha val="40000"/>
                    </a:prstClr>
                  </a:outerShdw>
                </a:effectLst>
                <a:latin typeface="#9Slide07 SVNSalty Sans" panose="02000000000000000000" pitchFamily="2" charset="0"/>
                <a:cs typeface="+mn-ea"/>
                <a:sym typeface="+mn-lt"/>
              </a:endParaRPr>
            </a:p>
          </p:txBody>
        </p:sp>
      </p:grpSp>
      <p:pic>
        <p:nvPicPr>
          <p:cNvPr id="1026" name="Picture 2" descr="TLTH - Bộ SGK Lớp 6 - Kết nối tri thức với cuộc sống - Công ty Cổ phần Đầu  tư và Phát triển Giáo dục Phương Nam"/>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4311" y="-61156"/>
            <a:ext cx="1632092" cy="1632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1715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par>
                                <p:cTn id="87" presetID="2" presetClass="entr" presetSubtype="3" fill="hold" nodeType="withEffect">
                                  <p:stCondLst>
                                    <p:cond delay="1250"/>
                                  </p:stCondLst>
                                  <p:childTnLst>
                                    <p:set>
                                      <p:cBhvr>
                                        <p:cTn id="88" dur="1" fill="hold">
                                          <p:stCondLst>
                                            <p:cond delay="0"/>
                                          </p:stCondLst>
                                        </p:cTn>
                                        <p:tgtEl>
                                          <p:spTgt spid="28"/>
                                        </p:tgtEl>
                                        <p:attrNameLst>
                                          <p:attrName>style.visibility</p:attrName>
                                        </p:attrNameLst>
                                      </p:cBhvr>
                                      <p:to>
                                        <p:strVal val="visible"/>
                                      </p:to>
                                    </p:set>
                                    <p:anim calcmode="lin" valueType="num">
                                      <p:cBhvr additive="base">
                                        <p:cTn id="89" dur="1500" fill="hold"/>
                                        <p:tgtEl>
                                          <p:spTgt spid="28"/>
                                        </p:tgtEl>
                                        <p:attrNameLst>
                                          <p:attrName>ppt_x</p:attrName>
                                        </p:attrNameLst>
                                      </p:cBhvr>
                                      <p:tavLst>
                                        <p:tav tm="0">
                                          <p:val>
                                            <p:strVal val="1+#ppt_w/2"/>
                                          </p:val>
                                        </p:tav>
                                        <p:tav tm="100000">
                                          <p:val>
                                            <p:strVal val="#ppt_x"/>
                                          </p:val>
                                        </p:tav>
                                      </p:tavLst>
                                    </p:anim>
                                    <p:anim calcmode="lin" valueType="num">
                                      <p:cBhvr additive="base">
                                        <p:cTn id="90" dur="1500" fill="hold"/>
                                        <p:tgtEl>
                                          <p:spTgt spid="28"/>
                                        </p:tgtEl>
                                        <p:attrNameLst>
                                          <p:attrName>ppt_y</p:attrName>
                                        </p:attrNameLst>
                                      </p:cBhvr>
                                      <p:tavLst>
                                        <p:tav tm="0">
                                          <p:val>
                                            <p:strVal val="0-#ppt_h/2"/>
                                          </p:val>
                                        </p:tav>
                                        <p:tav tm="100000">
                                          <p:val>
                                            <p:strVal val="#ppt_y"/>
                                          </p:val>
                                        </p:tav>
                                      </p:tavLst>
                                    </p:anim>
                                  </p:childTnLst>
                                </p:cTn>
                              </p:par>
                              <p:par>
                                <p:cTn id="91" presetID="32" presetClass="emph" presetSubtype="0" fill="hold" nodeType="withEffect">
                                  <p:stCondLst>
                                    <p:cond delay="1250"/>
                                  </p:stCondLst>
                                  <p:childTnLst>
                                    <p:animRot by="120000">
                                      <p:cBhvr>
                                        <p:cTn id="92" dur="150" fill="hold">
                                          <p:stCondLst>
                                            <p:cond delay="0"/>
                                          </p:stCondLst>
                                        </p:cTn>
                                        <p:tgtEl>
                                          <p:spTgt spid="28"/>
                                        </p:tgtEl>
                                        <p:attrNameLst>
                                          <p:attrName>r</p:attrName>
                                        </p:attrNameLst>
                                      </p:cBhvr>
                                    </p:animRot>
                                    <p:animRot by="-240000">
                                      <p:cBhvr>
                                        <p:cTn id="93" dur="300" fill="hold">
                                          <p:stCondLst>
                                            <p:cond delay="300"/>
                                          </p:stCondLst>
                                        </p:cTn>
                                        <p:tgtEl>
                                          <p:spTgt spid="28"/>
                                        </p:tgtEl>
                                        <p:attrNameLst>
                                          <p:attrName>r</p:attrName>
                                        </p:attrNameLst>
                                      </p:cBhvr>
                                    </p:animRot>
                                    <p:animRot by="240000">
                                      <p:cBhvr>
                                        <p:cTn id="94" dur="300" fill="hold">
                                          <p:stCondLst>
                                            <p:cond delay="600"/>
                                          </p:stCondLst>
                                        </p:cTn>
                                        <p:tgtEl>
                                          <p:spTgt spid="28"/>
                                        </p:tgtEl>
                                        <p:attrNameLst>
                                          <p:attrName>r</p:attrName>
                                        </p:attrNameLst>
                                      </p:cBhvr>
                                    </p:animRot>
                                    <p:animRot by="-240000">
                                      <p:cBhvr>
                                        <p:cTn id="95" dur="300" fill="hold">
                                          <p:stCondLst>
                                            <p:cond delay="900"/>
                                          </p:stCondLst>
                                        </p:cTn>
                                        <p:tgtEl>
                                          <p:spTgt spid="28"/>
                                        </p:tgtEl>
                                        <p:attrNameLst>
                                          <p:attrName>r</p:attrName>
                                        </p:attrNameLst>
                                      </p:cBhvr>
                                    </p:animRot>
                                    <p:animRot by="120000">
                                      <p:cBhvr>
                                        <p:cTn id="96" dur="300" fill="hold">
                                          <p:stCondLst>
                                            <p:cond delay="1200"/>
                                          </p:stCondLst>
                                        </p:cTn>
                                        <p:tgtEl>
                                          <p:spTgt spid="28"/>
                                        </p:tgtEl>
                                        <p:attrNameLst>
                                          <p:attrName>r</p:attrName>
                                        </p:attrNameLst>
                                      </p:cBhvr>
                                    </p:animRot>
                                  </p:childTnLst>
                                </p:cTn>
                              </p:par>
                              <p:par>
                                <p:cTn id="97" presetID="53" presetClass="entr" presetSubtype="16" fill="hold" nodeType="withEffect">
                                  <p:stCondLst>
                                    <p:cond delay="2750"/>
                                  </p:stCondLst>
                                  <p:childTnLst>
                                    <p:set>
                                      <p:cBhvr>
                                        <p:cTn id="98" dur="1" fill="hold">
                                          <p:stCondLst>
                                            <p:cond delay="0"/>
                                          </p:stCondLst>
                                        </p:cTn>
                                        <p:tgtEl>
                                          <p:spTgt spid="12"/>
                                        </p:tgtEl>
                                        <p:attrNameLst>
                                          <p:attrName>style.visibility</p:attrName>
                                        </p:attrNameLst>
                                      </p:cBhvr>
                                      <p:to>
                                        <p:strVal val="visible"/>
                                      </p:to>
                                    </p:set>
                                    <p:anim calcmode="lin" valueType="num">
                                      <p:cBhvr>
                                        <p:cTn id="99" dur="500" fill="hold"/>
                                        <p:tgtEl>
                                          <p:spTgt spid="12"/>
                                        </p:tgtEl>
                                        <p:attrNameLst>
                                          <p:attrName>ppt_w</p:attrName>
                                        </p:attrNameLst>
                                      </p:cBhvr>
                                      <p:tavLst>
                                        <p:tav tm="0">
                                          <p:val>
                                            <p:fltVal val="0"/>
                                          </p:val>
                                        </p:tav>
                                        <p:tav tm="100000">
                                          <p:val>
                                            <p:strVal val="#ppt_w"/>
                                          </p:val>
                                        </p:tav>
                                      </p:tavLst>
                                    </p:anim>
                                    <p:anim calcmode="lin" valueType="num">
                                      <p:cBhvr>
                                        <p:cTn id="100" dur="500" fill="hold"/>
                                        <p:tgtEl>
                                          <p:spTgt spid="12"/>
                                        </p:tgtEl>
                                        <p:attrNameLst>
                                          <p:attrName>ppt_h</p:attrName>
                                        </p:attrNameLst>
                                      </p:cBhvr>
                                      <p:tavLst>
                                        <p:tav tm="0">
                                          <p:val>
                                            <p:fltVal val="0"/>
                                          </p:val>
                                        </p:tav>
                                        <p:tav tm="100000">
                                          <p:val>
                                            <p:strVal val="#ppt_h"/>
                                          </p:val>
                                        </p:tav>
                                      </p:tavLst>
                                    </p:anim>
                                    <p:animEffect transition="in" filter="fade">
                                      <p:cBhvr>
                                        <p:cTn id="101" dur="500"/>
                                        <p:tgtEl>
                                          <p:spTgt spid="12"/>
                                        </p:tgtEl>
                                      </p:cBhvr>
                                    </p:animEffect>
                                  </p:childTnLst>
                                </p:cTn>
                              </p:par>
                              <p:par>
                                <p:cTn id="102" presetID="42" presetClass="entr" presetSubtype="0" fill="hold" nodeType="withEffect">
                                  <p:stCondLst>
                                    <p:cond delay="3250"/>
                                  </p:stCondLst>
                                  <p:childTnLst>
                                    <p:set>
                                      <p:cBhvr>
                                        <p:cTn id="103" dur="1" fill="hold">
                                          <p:stCondLst>
                                            <p:cond delay="0"/>
                                          </p:stCondLst>
                                        </p:cTn>
                                        <p:tgtEl>
                                          <p:spTgt spid="45"/>
                                        </p:tgtEl>
                                        <p:attrNameLst>
                                          <p:attrName>style.visibility</p:attrName>
                                        </p:attrNameLst>
                                      </p:cBhvr>
                                      <p:to>
                                        <p:strVal val="visible"/>
                                      </p:to>
                                    </p:set>
                                    <p:animEffect transition="in" filter="fade">
                                      <p:cBhvr>
                                        <p:cTn id="104" dur="1000"/>
                                        <p:tgtEl>
                                          <p:spTgt spid="45"/>
                                        </p:tgtEl>
                                      </p:cBhvr>
                                    </p:animEffect>
                                    <p:anim calcmode="lin" valueType="num">
                                      <p:cBhvr>
                                        <p:cTn id="105" dur="1000" fill="hold"/>
                                        <p:tgtEl>
                                          <p:spTgt spid="45"/>
                                        </p:tgtEl>
                                        <p:attrNameLst>
                                          <p:attrName>ppt_x</p:attrName>
                                        </p:attrNameLst>
                                      </p:cBhvr>
                                      <p:tavLst>
                                        <p:tav tm="0">
                                          <p:val>
                                            <p:strVal val="#ppt_x"/>
                                          </p:val>
                                        </p:tav>
                                        <p:tav tm="100000">
                                          <p:val>
                                            <p:strVal val="#ppt_x"/>
                                          </p:val>
                                        </p:tav>
                                      </p:tavLst>
                                    </p:anim>
                                    <p:anim calcmode="lin" valueType="num">
                                      <p:cBhvr>
                                        <p:cTn id="106" dur="1000" fill="hold"/>
                                        <p:tgtEl>
                                          <p:spTgt spid="45"/>
                                        </p:tgtEl>
                                        <p:attrNameLst>
                                          <p:attrName>ppt_y</p:attrName>
                                        </p:attrNameLst>
                                      </p:cBhvr>
                                      <p:tavLst>
                                        <p:tav tm="0">
                                          <p:val>
                                            <p:strVal val="#ppt_y+.1"/>
                                          </p:val>
                                        </p:tav>
                                        <p:tav tm="100000">
                                          <p:val>
                                            <p:strVal val="#ppt_y"/>
                                          </p:val>
                                        </p:tav>
                                      </p:tavLst>
                                    </p:anim>
                                  </p:childTnLst>
                                </p:cTn>
                              </p:par>
                            </p:childTnLst>
                          </p:cTn>
                        </p:par>
                        <p:par>
                          <p:cTn id="107" fill="hold">
                            <p:stCondLst>
                              <p:cond delay="4250"/>
                            </p:stCondLst>
                            <p:childTnLst>
                              <p:par>
                                <p:cTn id="108" presetID="22" presetClass="entr" presetSubtype="8" fill="hold" nodeType="afterEffect">
                                  <p:stCondLst>
                                    <p:cond delay="0"/>
                                  </p:stCondLst>
                                  <p:childTnLst>
                                    <p:set>
                                      <p:cBhvr>
                                        <p:cTn id="109" dur="1" fill="hold">
                                          <p:stCondLst>
                                            <p:cond delay="0"/>
                                          </p:stCondLst>
                                        </p:cTn>
                                        <p:tgtEl>
                                          <p:spTgt spid="32"/>
                                        </p:tgtEl>
                                        <p:attrNameLst>
                                          <p:attrName>style.visibility</p:attrName>
                                        </p:attrNameLst>
                                      </p:cBhvr>
                                      <p:to>
                                        <p:strVal val="visible"/>
                                      </p:to>
                                    </p:set>
                                    <p:animEffect transition="in" filter="wipe(left)">
                                      <p:cBhvr>
                                        <p:cTn id="110" dur="500"/>
                                        <p:tgtEl>
                                          <p:spTgt spid="32"/>
                                        </p:tgtEl>
                                      </p:cBhvr>
                                    </p:animEffect>
                                  </p:childTnLst>
                                </p:cTn>
                              </p:par>
                            </p:childTnLst>
                          </p:cTn>
                        </p:par>
                        <p:par>
                          <p:cTn id="111" fill="hold">
                            <p:stCondLst>
                              <p:cond delay="4750"/>
                            </p:stCondLst>
                            <p:childTnLst>
                              <p:par>
                                <p:cTn id="112" presetID="53" presetClass="entr" presetSubtype="528" fill="hold" nodeType="afterEffect">
                                  <p:stCondLst>
                                    <p:cond delay="0"/>
                                  </p:stCondLst>
                                  <p:childTnLst>
                                    <p:set>
                                      <p:cBhvr>
                                        <p:cTn id="113" dur="1" fill="hold">
                                          <p:stCondLst>
                                            <p:cond delay="0"/>
                                          </p:stCondLst>
                                        </p:cTn>
                                        <p:tgtEl>
                                          <p:spTgt spid="44"/>
                                        </p:tgtEl>
                                        <p:attrNameLst>
                                          <p:attrName>style.visibility</p:attrName>
                                        </p:attrNameLst>
                                      </p:cBhvr>
                                      <p:to>
                                        <p:strVal val="visible"/>
                                      </p:to>
                                    </p:set>
                                    <p:anim calcmode="lin" valueType="num">
                                      <p:cBhvr>
                                        <p:cTn id="114" dur="750" fill="hold"/>
                                        <p:tgtEl>
                                          <p:spTgt spid="44"/>
                                        </p:tgtEl>
                                        <p:attrNameLst>
                                          <p:attrName>ppt_w</p:attrName>
                                        </p:attrNameLst>
                                      </p:cBhvr>
                                      <p:tavLst>
                                        <p:tav tm="0">
                                          <p:val>
                                            <p:fltVal val="0"/>
                                          </p:val>
                                        </p:tav>
                                        <p:tav tm="100000">
                                          <p:val>
                                            <p:strVal val="#ppt_w"/>
                                          </p:val>
                                        </p:tav>
                                      </p:tavLst>
                                    </p:anim>
                                    <p:anim calcmode="lin" valueType="num">
                                      <p:cBhvr>
                                        <p:cTn id="115" dur="750" fill="hold"/>
                                        <p:tgtEl>
                                          <p:spTgt spid="44"/>
                                        </p:tgtEl>
                                        <p:attrNameLst>
                                          <p:attrName>ppt_h</p:attrName>
                                        </p:attrNameLst>
                                      </p:cBhvr>
                                      <p:tavLst>
                                        <p:tav tm="0">
                                          <p:val>
                                            <p:fltVal val="0"/>
                                          </p:val>
                                        </p:tav>
                                        <p:tav tm="100000">
                                          <p:val>
                                            <p:strVal val="#ppt_h"/>
                                          </p:val>
                                        </p:tav>
                                      </p:tavLst>
                                    </p:anim>
                                    <p:animEffect transition="in" filter="fade">
                                      <p:cBhvr>
                                        <p:cTn id="116" dur="750"/>
                                        <p:tgtEl>
                                          <p:spTgt spid="44"/>
                                        </p:tgtEl>
                                      </p:cBhvr>
                                    </p:animEffect>
                                    <p:anim calcmode="lin" valueType="num">
                                      <p:cBhvr>
                                        <p:cTn id="117" dur="750" fill="hold"/>
                                        <p:tgtEl>
                                          <p:spTgt spid="44"/>
                                        </p:tgtEl>
                                        <p:attrNameLst>
                                          <p:attrName>ppt_x</p:attrName>
                                        </p:attrNameLst>
                                      </p:cBhvr>
                                      <p:tavLst>
                                        <p:tav tm="0">
                                          <p:val>
                                            <p:fltVal val="0.5"/>
                                          </p:val>
                                        </p:tav>
                                        <p:tav tm="100000">
                                          <p:val>
                                            <p:strVal val="#ppt_x"/>
                                          </p:val>
                                        </p:tav>
                                      </p:tavLst>
                                    </p:anim>
                                    <p:anim calcmode="lin" valueType="num">
                                      <p:cBhvr>
                                        <p:cTn id="118" dur="750" fill="hold"/>
                                        <p:tgtEl>
                                          <p:spTgt spid="44"/>
                                        </p:tgtEl>
                                        <p:attrNameLst>
                                          <p:attrName>ppt_y</p:attrName>
                                        </p:attrNameLst>
                                      </p:cBhvr>
                                      <p:tavLst>
                                        <p:tav tm="0">
                                          <p:val>
                                            <p:fltVal val="0.5"/>
                                          </p:val>
                                        </p:tav>
                                        <p:tav tm="100000">
                                          <p:val>
                                            <p:strVal val="#ppt_y"/>
                                          </p:val>
                                        </p:tav>
                                      </p:tavLst>
                                    </p:anim>
                                  </p:childTnLst>
                                </p:cTn>
                              </p:par>
                            </p:childTnLst>
                          </p:cTn>
                        </p:par>
                        <p:par>
                          <p:cTn id="119" fill="hold">
                            <p:stCondLst>
                              <p:cond delay="5500"/>
                            </p:stCondLst>
                            <p:childTnLst>
                              <p:par>
                                <p:cTn id="120" presetID="53" presetClass="entr" presetSubtype="528" fill="hold" nodeType="afterEffect">
                                  <p:stCondLst>
                                    <p:cond delay="0"/>
                                  </p:stCondLst>
                                  <p:childTnLst>
                                    <p:set>
                                      <p:cBhvr>
                                        <p:cTn id="121" dur="1" fill="hold">
                                          <p:stCondLst>
                                            <p:cond delay="0"/>
                                          </p:stCondLst>
                                        </p:cTn>
                                        <p:tgtEl>
                                          <p:spTgt spid="3"/>
                                        </p:tgtEl>
                                        <p:attrNameLst>
                                          <p:attrName>style.visibility</p:attrName>
                                        </p:attrNameLst>
                                      </p:cBhvr>
                                      <p:to>
                                        <p:strVal val="visible"/>
                                      </p:to>
                                    </p:set>
                                    <p:anim calcmode="lin" valueType="num">
                                      <p:cBhvr>
                                        <p:cTn id="122" dur="1500" fill="hold"/>
                                        <p:tgtEl>
                                          <p:spTgt spid="3"/>
                                        </p:tgtEl>
                                        <p:attrNameLst>
                                          <p:attrName>ppt_w</p:attrName>
                                        </p:attrNameLst>
                                      </p:cBhvr>
                                      <p:tavLst>
                                        <p:tav tm="0">
                                          <p:val>
                                            <p:fltVal val="0"/>
                                          </p:val>
                                        </p:tav>
                                        <p:tav tm="100000">
                                          <p:val>
                                            <p:strVal val="#ppt_w"/>
                                          </p:val>
                                        </p:tav>
                                      </p:tavLst>
                                    </p:anim>
                                    <p:anim calcmode="lin" valueType="num">
                                      <p:cBhvr>
                                        <p:cTn id="123" dur="1500" fill="hold"/>
                                        <p:tgtEl>
                                          <p:spTgt spid="3"/>
                                        </p:tgtEl>
                                        <p:attrNameLst>
                                          <p:attrName>ppt_h</p:attrName>
                                        </p:attrNameLst>
                                      </p:cBhvr>
                                      <p:tavLst>
                                        <p:tav tm="0">
                                          <p:val>
                                            <p:fltVal val="0"/>
                                          </p:val>
                                        </p:tav>
                                        <p:tav tm="100000">
                                          <p:val>
                                            <p:strVal val="#ppt_h"/>
                                          </p:val>
                                        </p:tav>
                                      </p:tavLst>
                                    </p:anim>
                                    <p:animEffect transition="in" filter="fade">
                                      <p:cBhvr>
                                        <p:cTn id="124" dur="1500"/>
                                        <p:tgtEl>
                                          <p:spTgt spid="3"/>
                                        </p:tgtEl>
                                      </p:cBhvr>
                                    </p:animEffect>
                                    <p:anim calcmode="lin" valueType="num">
                                      <p:cBhvr>
                                        <p:cTn id="125" dur="1500" fill="hold"/>
                                        <p:tgtEl>
                                          <p:spTgt spid="3"/>
                                        </p:tgtEl>
                                        <p:attrNameLst>
                                          <p:attrName>ppt_x</p:attrName>
                                        </p:attrNameLst>
                                      </p:cBhvr>
                                      <p:tavLst>
                                        <p:tav tm="0">
                                          <p:val>
                                            <p:fltVal val="0.5"/>
                                          </p:val>
                                        </p:tav>
                                        <p:tav tm="100000">
                                          <p:val>
                                            <p:strVal val="#ppt_x"/>
                                          </p:val>
                                        </p:tav>
                                      </p:tavLst>
                                    </p:anim>
                                    <p:anim calcmode="lin" valueType="num">
                                      <p:cBhvr>
                                        <p:cTn id="126" dur="1500" fill="hold"/>
                                        <p:tgtEl>
                                          <p:spTgt spid="3"/>
                                        </p:tgtEl>
                                        <p:attrNameLst>
                                          <p:attrName>ppt_y</p:attrName>
                                        </p:attrNameLst>
                                      </p:cBhvr>
                                      <p:tavLst>
                                        <p:tav tm="0">
                                          <p:val>
                                            <p:fltVal val="0.5"/>
                                          </p:val>
                                        </p:tav>
                                        <p:tav tm="100000">
                                          <p:val>
                                            <p:strVal val="#ppt_y"/>
                                          </p:val>
                                        </p:tav>
                                      </p:tavLst>
                                    </p:anim>
                                  </p:childTnLst>
                                </p:cTn>
                              </p:par>
                              <p:par>
                                <p:cTn id="127" presetID="30" presetClass="entr" presetSubtype="0" fill="hold" nodeType="withEffect">
                                  <p:stCondLst>
                                    <p:cond delay="0"/>
                                  </p:stCondLst>
                                  <p:childTnLst>
                                    <p:set>
                                      <p:cBhvr>
                                        <p:cTn id="128" dur="1" fill="hold">
                                          <p:stCondLst>
                                            <p:cond delay="0"/>
                                          </p:stCondLst>
                                        </p:cTn>
                                        <p:tgtEl>
                                          <p:spTgt spid="3"/>
                                        </p:tgtEl>
                                        <p:attrNameLst>
                                          <p:attrName>style.visibility</p:attrName>
                                        </p:attrNameLst>
                                      </p:cBhvr>
                                      <p:to>
                                        <p:strVal val="visible"/>
                                      </p:to>
                                    </p:set>
                                    <p:animEffect transition="in" filter="fade">
                                      <p:cBhvr>
                                        <p:cTn id="129" dur="800" decel="100000"/>
                                        <p:tgtEl>
                                          <p:spTgt spid="3"/>
                                        </p:tgtEl>
                                      </p:cBhvr>
                                    </p:animEffect>
                                    <p:anim calcmode="lin" valueType="num">
                                      <p:cBhvr>
                                        <p:cTn id="130" dur="800" decel="100000" fill="hold"/>
                                        <p:tgtEl>
                                          <p:spTgt spid="3"/>
                                        </p:tgtEl>
                                        <p:attrNameLst>
                                          <p:attrName>style.rotation</p:attrName>
                                        </p:attrNameLst>
                                      </p:cBhvr>
                                      <p:tavLst>
                                        <p:tav tm="0">
                                          <p:val>
                                            <p:fltVal val="-90"/>
                                          </p:val>
                                        </p:tav>
                                        <p:tav tm="100000">
                                          <p:val>
                                            <p:fltVal val="0"/>
                                          </p:val>
                                        </p:tav>
                                      </p:tavLst>
                                    </p:anim>
                                    <p:anim calcmode="lin" valueType="num">
                                      <p:cBhvr>
                                        <p:cTn id="131" dur="800" decel="100000" fill="hold"/>
                                        <p:tgtEl>
                                          <p:spTgt spid="3"/>
                                        </p:tgtEl>
                                        <p:attrNameLst>
                                          <p:attrName>ppt_x</p:attrName>
                                        </p:attrNameLst>
                                      </p:cBhvr>
                                      <p:tavLst>
                                        <p:tav tm="0">
                                          <p:val>
                                            <p:strVal val="#ppt_x+0.4"/>
                                          </p:val>
                                        </p:tav>
                                        <p:tav tm="100000">
                                          <p:val>
                                            <p:strVal val="#ppt_x-0.05"/>
                                          </p:val>
                                        </p:tav>
                                      </p:tavLst>
                                    </p:anim>
                                    <p:anim calcmode="lin" valueType="num">
                                      <p:cBhvr>
                                        <p:cTn id="132" dur="800" decel="100000" fill="hold"/>
                                        <p:tgtEl>
                                          <p:spTgt spid="3"/>
                                        </p:tgtEl>
                                        <p:attrNameLst>
                                          <p:attrName>ppt_y</p:attrName>
                                        </p:attrNameLst>
                                      </p:cBhvr>
                                      <p:tavLst>
                                        <p:tav tm="0">
                                          <p:val>
                                            <p:strVal val="#ppt_y-0.4"/>
                                          </p:val>
                                        </p:tav>
                                        <p:tav tm="100000">
                                          <p:val>
                                            <p:strVal val="#ppt_y+0.1"/>
                                          </p:val>
                                        </p:tav>
                                      </p:tavLst>
                                    </p:anim>
                                    <p:anim calcmode="lin" valueType="num">
                                      <p:cBhvr>
                                        <p:cTn id="133"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34"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3"/>
          <p:cNvSpPr/>
          <p:nvPr/>
        </p:nvSpPr>
        <p:spPr>
          <a:xfrm>
            <a:off x="5939073" y="138598"/>
            <a:ext cx="6343462" cy="4080317"/>
          </a:xfrm>
          <a:custGeom>
            <a:avLst/>
            <a:gdLst>
              <a:gd name="connsiteX0" fmla="*/ 0 w 5424616"/>
              <a:gd name="connsiteY0" fmla="*/ 183310 h 3334283"/>
              <a:gd name="connsiteX1" fmla="*/ 1668162 w 5424616"/>
              <a:gd name="connsiteY1" fmla="*/ 257450 h 3334283"/>
              <a:gd name="connsiteX2" fmla="*/ 2631989 w 5424616"/>
              <a:gd name="connsiteY2" fmla="*/ 2667018 h 3334283"/>
              <a:gd name="connsiteX3" fmla="*/ 5424616 w 5424616"/>
              <a:gd name="connsiteY3" fmla="*/ 3334283 h 3334283"/>
            </a:gdLst>
            <a:ahLst/>
            <a:cxnLst>
              <a:cxn ang="0">
                <a:pos x="connsiteX0" y="connsiteY0"/>
              </a:cxn>
              <a:cxn ang="0">
                <a:pos x="connsiteX1" y="connsiteY1"/>
              </a:cxn>
              <a:cxn ang="0">
                <a:pos x="connsiteX2" y="connsiteY2"/>
              </a:cxn>
              <a:cxn ang="0">
                <a:pos x="connsiteX3" y="connsiteY3"/>
              </a:cxn>
            </a:cxnLst>
            <a:rect l="l" t="t" r="r" b="b"/>
            <a:pathLst>
              <a:path w="5424616" h="3334283">
                <a:moveTo>
                  <a:pt x="0" y="183310"/>
                </a:moveTo>
                <a:cubicBezTo>
                  <a:pt x="614748" y="13404"/>
                  <a:pt x="1229497" y="-156501"/>
                  <a:pt x="1668162" y="257450"/>
                </a:cubicBezTo>
                <a:cubicBezTo>
                  <a:pt x="2106827" y="671401"/>
                  <a:pt x="2005913" y="2154213"/>
                  <a:pt x="2631989" y="2667018"/>
                </a:cubicBezTo>
                <a:cubicBezTo>
                  <a:pt x="3258065" y="3179823"/>
                  <a:pt x="4341340" y="3257053"/>
                  <a:pt x="5424616" y="3334283"/>
                </a:cubicBezTo>
              </a:path>
            </a:pathLst>
          </a:custGeom>
          <a:noFill/>
          <a:ln w="22225">
            <a:solidFill>
              <a:srgbClr val="77B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783" y="93450"/>
            <a:ext cx="5385259" cy="2687881"/>
          </a:xfrm>
          <a:prstGeom prst="rect">
            <a:avLst/>
          </a:prstGeom>
        </p:spPr>
      </p:pic>
      <p:sp>
        <p:nvSpPr>
          <p:cNvPr id="3" name="文本框 2"/>
          <p:cNvSpPr txBox="1"/>
          <p:nvPr/>
        </p:nvSpPr>
        <p:spPr>
          <a:xfrm>
            <a:off x="466778" y="1904536"/>
            <a:ext cx="4871267" cy="523220"/>
          </a:xfrm>
          <a:prstGeom prst="rect">
            <a:avLst/>
          </a:prstGeom>
          <a:noFill/>
        </p:spPr>
        <p:txBody>
          <a:bodyPr wrap="square" rtlCol="0">
            <a:spAutoFit/>
          </a:bodyPr>
          <a:lstStyle/>
          <a:p>
            <a:pPr algn="ctr" defTabSz="914377"/>
            <a:r>
              <a:rPr lang="zh-CN" altLang="en-US" sz="2800" dirty="0">
                <a:solidFill>
                  <a:srgbClr val="E64A7E"/>
                </a:solidFill>
                <a:latin typeface="#9Slide03 Swiss Condensed Bold" panose="02000500000000000000" pitchFamily="2" charset="0"/>
              </a:rPr>
              <a:t>    </a:t>
            </a:r>
            <a:r>
              <a:rPr lang="en-US" altLang="zh-CN" sz="2800" dirty="0">
                <a:solidFill>
                  <a:srgbClr val="E64A7E"/>
                </a:solidFill>
                <a:latin typeface="#9Slide03 Swiss Condensed Bold" panose="02000500000000000000" pitchFamily="2" charset="0"/>
              </a:rPr>
              <a:t>VAI TRÒ TRONG TỰ NHIÊN</a:t>
            </a:r>
            <a:endParaRPr lang="zh-CN" altLang="en-US" sz="2800" dirty="0">
              <a:solidFill>
                <a:srgbClr val="E64A7E"/>
              </a:solidFill>
              <a:latin typeface="#9Slide03 Swiss Condensed Bold" panose="02000500000000000000" pitchFamily="2" charset="0"/>
            </a:endParaRPr>
          </a:p>
        </p:txBody>
      </p:sp>
      <p:grpSp>
        <p:nvGrpSpPr>
          <p:cNvPr id="12" name="组合 11"/>
          <p:cNvGrpSpPr/>
          <p:nvPr/>
        </p:nvGrpSpPr>
        <p:grpSpPr>
          <a:xfrm>
            <a:off x="7519369" y="-38635"/>
            <a:ext cx="3212757" cy="3004237"/>
            <a:chOff x="5140411" y="337907"/>
            <a:chExt cx="2224216" cy="2079856"/>
          </a:xfrm>
        </p:grpSpPr>
        <p:sp>
          <p:nvSpPr>
            <p:cNvPr id="6" name="任意多边形 5"/>
            <p:cNvSpPr/>
            <p:nvPr/>
          </p:nvSpPr>
          <p:spPr>
            <a:xfrm>
              <a:off x="5140411" y="337907"/>
              <a:ext cx="2224216" cy="2079856"/>
            </a:xfrm>
            <a:custGeom>
              <a:avLst/>
              <a:gdLst>
                <a:gd name="connsiteX0" fmla="*/ 531340 w 1264014"/>
                <a:gd name="connsiteY0" fmla="*/ 292288 h 1181975"/>
                <a:gd name="connsiteX1" fmla="*/ 543697 w 1264014"/>
                <a:gd name="connsiteY1" fmla="*/ 57510 h 1181975"/>
                <a:gd name="connsiteX2" fmla="*/ 580767 w 1264014"/>
                <a:gd name="connsiteY2" fmla="*/ 32796 h 1181975"/>
                <a:gd name="connsiteX3" fmla="*/ 667264 w 1264014"/>
                <a:gd name="connsiteY3" fmla="*/ 8083 h 1181975"/>
                <a:gd name="connsiteX4" fmla="*/ 889686 w 1264014"/>
                <a:gd name="connsiteY4" fmla="*/ 57510 h 1181975"/>
                <a:gd name="connsiteX5" fmla="*/ 914400 w 1264014"/>
                <a:gd name="connsiteY5" fmla="*/ 94580 h 1181975"/>
                <a:gd name="connsiteX6" fmla="*/ 939113 w 1264014"/>
                <a:gd name="connsiteY6" fmla="*/ 181077 h 1181975"/>
                <a:gd name="connsiteX7" fmla="*/ 926756 w 1264014"/>
                <a:gd name="connsiteY7" fmla="*/ 279931 h 1181975"/>
                <a:gd name="connsiteX8" fmla="*/ 914400 w 1264014"/>
                <a:gd name="connsiteY8" fmla="*/ 329358 h 1181975"/>
                <a:gd name="connsiteX9" fmla="*/ 951470 w 1264014"/>
                <a:gd name="connsiteY9" fmla="*/ 317002 h 1181975"/>
                <a:gd name="connsiteX10" fmla="*/ 1136821 w 1264014"/>
                <a:gd name="connsiteY10" fmla="*/ 329358 h 1181975"/>
                <a:gd name="connsiteX11" fmla="*/ 1186248 w 1264014"/>
                <a:gd name="connsiteY11" fmla="*/ 403499 h 1181975"/>
                <a:gd name="connsiteX12" fmla="*/ 1210962 w 1264014"/>
                <a:gd name="connsiteY12" fmla="*/ 440569 h 1181975"/>
                <a:gd name="connsiteX13" fmla="*/ 1210962 w 1264014"/>
                <a:gd name="connsiteY13" fmla="*/ 613564 h 1181975"/>
                <a:gd name="connsiteX14" fmla="*/ 1186248 w 1264014"/>
                <a:gd name="connsiteY14" fmla="*/ 650634 h 1181975"/>
                <a:gd name="connsiteX15" fmla="*/ 1099751 w 1264014"/>
                <a:gd name="connsiteY15" fmla="*/ 675348 h 1181975"/>
                <a:gd name="connsiteX16" fmla="*/ 1210962 w 1264014"/>
                <a:gd name="connsiteY16" fmla="*/ 724775 h 1181975"/>
                <a:gd name="connsiteX17" fmla="*/ 1248032 w 1264014"/>
                <a:gd name="connsiteY17" fmla="*/ 897769 h 1181975"/>
                <a:gd name="connsiteX18" fmla="*/ 1223318 w 1264014"/>
                <a:gd name="connsiteY18" fmla="*/ 934839 h 1181975"/>
                <a:gd name="connsiteX19" fmla="*/ 1149178 w 1264014"/>
                <a:gd name="connsiteY19" fmla="*/ 959553 h 1181975"/>
                <a:gd name="connsiteX20" fmla="*/ 1099751 w 1264014"/>
                <a:gd name="connsiteY20" fmla="*/ 984266 h 1181975"/>
                <a:gd name="connsiteX21" fmla="*/ 926756 w 1264014"/>
                <a:gd name="connsiteY21" fmla="*/ 971910 h 1181975"/>
                <a:gd name="connsiteX22" fmla="*/ 889686 w 1264014"/>
                <a:gd name="connsiteY22" fmla="*/ 947196 h 1181975"/>
                <a:gd name="connsiteX23" fmla="*/ 877329 w 1264014"/>
                <a:gd name="connsiteY23" fmla="*/ 984266 h 1181975"/>
                <a:gd name="connsiteX24" fmla="*/ 864973 w 1264014"/>
                <a:gd name="connsiteY24" fmla="*/ 1120191 h 1181975"/>
                <a:gd name="connsiteX25" fmla="*/ 753762 w 1264014"/>
                <a:gd name="connsiteY25" fmla="*/ 1181975 h 1181975"/>
                <a:gd name="connsiteX26" fmla="*/ 593124 w 1264014"/>
                <a:gd name="connsiteY26" fmla="*/ 1169618 h 1181975"/>
                <a:gd name="connsiteX27" fmla="*/ 518983 w 1264014"/>
                <a:gd name="connsiteY27" fmla="*/ 1132548 h 1181975"/>
                <a:gd name="connsiteX28" fmla="*/ 469556 w 1264014"/>
                <a:gd name="connsiteY28" fmla="*/ 1107834 h 1181975"/>
                <a:gd name="connsiteX29" fmla="*/ 444843 w 1264014"/>
                <a:gd name="connsiteY29" fmla="*/ 1033693 h 1181975"/>
                <a:gd name="connsiteX30" fmla="*/ 333632 w 1264014"/>
                <a:gd name="connsiteY30" fmla="*/ 1120191 h 1181975"/>
                <a:gd name="connsiteX31" fmla="*/ 222421 w 1264014"/>
                <a:gd name="connsiteY31" fmla="*/ 1095477 h 1181975"/>
                <a:gd name="connsiteX32" fmla="*/ 148281 w 1264014"/>
                <a:gd name="connsiteY32" fmla="*/ 1058407 h 1181975"/>
                <a:gd name="connsiteX33" fmla="*/ 111210 w 1264014"/>
                <a:gd name="connsiteY33" fmla="*/ 1021337 h 1181975"/>
                <a:gd name="connsiteX34" fmla="*/ 98854 w 1264014"/>
                <a:gd name="connsiteY34" fmla="*/ 984266 h 1181975"/>
                <a:gd name="connsiteX35" fmla="*/ 74140 w 1264014"/>
                <a:gd name="connsiteY35" fmla="*/ 947196 h 1181975"/>
                <a:gd name="connsiteX36" fmla="*/ 86497 w 1264014"/>
                <a:gd name="connsiteY36" fmla="*/ 798915 h 1181975"/>
                <a:gd name="connsiteX37" fmla="*/ 123567 w 1264014"/>
                <a:gd name="connsiteY37" fmla="*/ 761845 h 1181975"/>
                <a:gd name="connsiteX38" fmla="*/ 197708 w 1264014"/>
                <a:gd name="connsiteY38" fmla="*/ 724775 h 1181975"/>
                <a:gd name="connsiteX39" fmla="*/ 74140 w 1264014"/>
                <a:gd name="connsiteY39" fmla="*/ 700061 h 1181975"/>
                <a:gd name="connsiteX40" fmla="*/ 37070 w 1264014"/>
                <a:gd name="connsiteY40" fmla="*/ 675348 h 1181975"/>
                <a:gd name="connsiteX41" fmla="*/ 24713 w 1264014"/>
                <a:gd name="connsiteY41" fmla="*/ 601207 h 1181975"/>
                <a:gd name="connsiteX42" fmla="*/ 12356 w 1264014"/>
                <a:gd name="connsiteY42" fmla="*/ 564137 h 1181975"/>
                <a:gd name="connsiteX43" fmla="*/ 0 w 1264014"/>
                <a:gd name="connsiteY43" fmla="*/ 502353 h 1181975"/>
                <a:gd name="connsiteX44" fmla="*/ 49427 w 1264014"/>
                <a:gd name="connsiteY44" fmla="*/ 341715 h 1181975"/>
                <a:gd name="connsiteX45" fmla="*/ 86497 w 1264014"/>
                <a:gd name="connsiteY45" fmla="*/ 329358 h 1181975"/>
                <a:gd name="connsiteX46" fmla="*/ 222421 w 1264014"/>
                <a:gd name="connsiteY46" fmla="*/ 341715 h 1181975"/>
                <a:gd name="connsiteX47" fmla="*/ 259491 w 1264014"/>
                <a:gd name="connsiteY47" fmla="*/ 354072 h 1181975"/>
                <a:gd name="connsiteX48" fmla="*/ 296562 w 1264014"/>
                <a:gd name="connsiteY48" fmla="*/ 391142 h 1181975"/>
                <a:gd name="connsiteX49" fmla="*/ 333632 w 1264014"/>
                <a:gd name="connsiteY49" fmla="*/ 415856 h 1181975"/>
                <a:gd name="connsiteX50" fmla="*/ 284205 w 1264014"/>
                <a:gd name="connsiteY50" fmla="*/ 329358 h 1181975"/>
                <a:gd name="connsiteX51" fmla="*/ 259491 w 1264014"/>
                <a:gd name="connsiteY51" fmla="*/ 292288 h 1181975"/>
                <a:gd name="connsiteX52" fmla="*/ 234778 w 1264014"/>
                <a:gd name="connsiteY52" fmla="*/ 205791 h 1181975"/>
                <a:gd name="connsiteX53" fmla="*/ 247135 w 1264014"/>
                <a:gd name="connsiteY53" fmla="*/ 106937 h 1181975"/>
                <a:gd name="connsiteX54" fmla="*/ 296562 w 1264014"/>
                <a:gd name="connsiteY54" fmla="*/ 94580 h 1181975"/>
                <a:gd name="connsiteX55" fmla="*/ 481913 w 1264014"/>
                <a:gd name="connsiteY55" fmla="*/ 119293 h 1181975"/>
                <a:gd name="connsiteX56" fmla="*/ 518983 w 1264014"/>
                <a:gd name="connsiteY56" fmla="*/ 144007 h 1181975"/>
                <a:gd name="connsiteX57" fmla="*/ 568410 w 1264014"/>
                <a:gd name="connsiteY57" fmla="*/ 218148 h 1181975"/>
                <a:gd name="connsiteX58" fmla="*/ 580767 w 1264014"/>
                <a:gd name="connsiteY58" fmla="*/ 255218 h 1181975"/>
                <a:gd name="connsiteX59" fmla="*/ 531340 w 1264014"/>
                <a:gd name="connsiteY59" fmla="*/ 292288 h 118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64014" h="1181975">
                  <a:moveTo>
                    <a:pt x="531340" y="292288"/>
                  </a:moveTo>
                  <a:cubicBezTo>
                    <a:pt x="525162" y="259337"/>
                    <a:pt x="529033" y="134494"/>
                    <a:pt x="543697" y="57510"/>
                  </a:cubicBezTo>
                  <a:cubicBezTo>
                    <a:pt x="546476" y="42921"/>
                    <a:pt x="567484" y="39438"/>
                    <a:pt x="580767" y="32796"/>
                  </a:cubicBezTo>
                  <a:cubicBezTo>
                    <a:pt x="598497" y="23931"/>
                    <a:pt x="651423" y="12043"/>
                    <a:pt x="667264" y="8083"/>
                  </a:cubicBezTo>
                  <a:cubicBezTo>
                    <a:pt x="986149" y="26840"/>
                    <a:pt x="837355" y="-47151"/>
                    <a:pt x="889686" y="57510"/>
                  </a:cubicBezTo>
                  <a:cubicBezTo>
                    <a:pt x="896328" y="70793"/>
                    <a:pt x="906162" y="82223"/>
                    <a:pt x="914400" y="94580"/>
                  </a:cubicBezTo>
                  <a:cubicBezTo>
                    <a:pt x="920226" y="112059"/>
                    <a:pt x="939113" y="165565"/>
                    <a:pt x="939113" y="181077"/>
                  </a:cubicBezTo>
                  <a:cubicBezTo>
                    <a:pt x="939113" y="214285"/>
                    <a:pt x="932215" y="247175"/>
                    <a:pt x="926756" y="279931"/>
                  </a:cubicBezTo>
                  <a:cubicBezTo>
                    <a:pt x="923964" y="296683"/>
                    <a:pt x="904980" y="315228"/>
                    <a:pt x="914400" y="329358"/>
                  </a:cubicBezTo>
                  <a:cubicBezTo>
                    <a:pt x="921625" y="340195"/>
                    <a:pt x="939113" y="321121"/>
                    <a:pt x="951470" y="317002"/>
                  </a:cubicBezTo>
                  <a:cubicBezTo>
                    <a:pt x="1013254" y="321121"/>
                    <a:pt x="1076375" y="315925"/>
                    <a:pt x="1136821" y="329358"/>
                  </a:cubicBezTo>
                  <a:cubicBezTo>
                    <a:pt x="1176348" y="338142"/>
                    <a:pt x="1173398" y="377799"/>
                    <a:pt x="1186248" y="403499"/>
                  </a:cubicBezTo>
                  <a:cubicBezTo>
                    <a:pt x="1192890" y="416782"/>
                    <a:pt x="1202724" y="428212"/>
                    <a:pt x="1210962" y="440569"/>
                  </a:cubicBezTo>
                  <a:cubicBezTo>
                    <a:pt x="1226041" y="515970"/>
                    <a:pt x="1233791" y="522249"/>
                    <a:pt x="1210962" y="613564"/>
                  </a:cubicBezTo>
                  <a:cubicBezTo>
                    <a:pt x="1207360" y="627972"/>
                    <a:pt x="1197845" y="641357"/>
                    <a:pt x="1186248" y="650634"/>
                  </a:cubicBezTo>
                  <a:cubicBezTo>
                    <a:pt x="1178190" y="657081"/>
                    <a:pt x="1102981" y="674541"/>
                    <a:pt x="1099751" y="675348"/>
                  </a:cubicBezTo>
                  <a:cubicBezTo>
                    <a:pt x="1187980" y="704757"/>
                    <a:pt x="1152216" y="685611"/>
                    <a:pt x="1210962" y="724775"/>
                  </a:cubicBezTo>
                  <a:cubicBezTo>
                    <a:pt x="1266776" y="808495"/>
                    <a:pt x="1277527" y="789623"/>
                    <a:pt x="1248032" y="897769"/>
                  </a:cubicBezTo>
                  <a:cubicBezTo>
                    <a:pt x="1244124" y="912097"/>
                    <a:pt x="1235912" y="926968"/>
                    <a:pt x="1223318" y="934839"/>
                  </a:cubicBezTo>
                  <a:cubicBezTo>
                    <a:pt x="1201227" y="948646"/>
                    <a:pt x="1172478" y="947903"/>
                    <a:pt x="1149178" y="959553"/>
                  </a:cubicBezTo>
                  <a:lnTo>
                    <a:pt x="1099751" y="984266"/>
                  </a:lnTo>
                  <a:cubicBezTo>
                    <a:pt x="1042086" y="980147"/>
                    <a:pt x="983688" y="981957"/>
                    <a:pt x="926756" y="971910"/>
                  </a:cubicBezTo>
                  <a:cubicBezTo>
                    <a:pt x="912131" y="969329"/>
                    <a:pt x="904094" y="943594"/>
                    <a:pt x="889686" y="947196"/>
                  </a:cubicBezTo>
                  <a:cubicBezTo>
                    <a:pt x="877050" y="950355"/>
                    <a:pt x="881448" y="971909"/>
                    <a:pt x="877329" y="984266"/>
                  </a:cubicBezTo>
                  <a:cubicBezTo>
                    <a:pt x="873210" y="1029574"/>
                    <a:pt x="884212" y="1078964"/>
                    <a:pt x="864973" y="1120191"/>
                  </a:cubicBezTo>
                  <a:cubicBezTo>
                    <a:pt x="849320" y="1153734"/>
                    <a:pt x="788609" y="1170359"/>
                    <a:pt x="753762" y="1181975"/>
                  </a:cubicBezTo>
                  <a:cubicBezTo>
                    <a:pt x="700216" y="1177856"/>
                    <a:pt x="646413" y="1176279"/>
                    <a:pt x="593124" y="1169618"/>
                  </a:cubicBezTo>
                  <a:cubicBezTo>
                    <a:pt x="556878" y="1165087"/>
                    <a:pt x="549888" y="1150208"/>
                    <a:pt x="518983" y="1132548"/>
                  </a:cubicBezTo>
                  <a:cubicBezTo>
                    <a:pt x="502990" y="1123409"/>
                    <a:pt x="486032" y="1116072"/>
                    <a:pt x="469556" y="1107834"/>
                  </a:cubicBezTo>
                  <a:cubicBezTo>
                    <a:pt x="461318" y="1083120"/>
                    <a:pt x="463263" y="1015273"/>
                    <a:pt x="444843" y="1033693"/>
                  </a:cubicBezTo>
                  <a:cubicBezTo>
                    <a:pt x="361492" y="1117044"/>
                    <a:pt x="403859" y="1096781"/>
                    <a:pt x="333632" y="1120191"/>
                  </a:cubicBezTo>
                  <a:cubicBezTo>
                    <a:pt x="305154" y="1115445"/>
                    <a:pt x="252842" y="1110687"/>
                    <a:pt x="222421" y="1095477"/>
                  </a:cubicBezTo>
                  <a:cubicBezTo>
                    <a:pt x="126606" y="1047569"/>
                    <a:pt x="241458" y="1089467"/>
                    <a:pt x="148281" y="1058407"/>
                  </a:cubicBezTo>
                  <a:cubicBezTo>
                    <a:pt x="135924" y="1046050"/>
                    <a:pt x="120903" y="1035877"/>
                    <a:pt x="111210" y="1021337"/>
                  </a:cubicBezTo>
                  <a:cubicBezTo>
                    <a:pt x="103985" y="1010499"/>
                    <a:pt x="104679" y="995916"/>
                    <a:pt x="98854" y="984266"/>
                  </a:cubicBezTo>
                  <a:cubicBezTo>
                    <a:pt x="92213" y="970983"/>
                    <a:pt x="82378" y="959553"/>
                    <a:pt x="74140" y="947196"/>
                  </a:cubicBezTo>
                  <a:cubicBezTo>
                    <a:pt x="78259" y="897769"/>
                    <a:pt x="73717" y="846839"/>
                    <a:pt x="86497" y="798915"/>
                  </a:cubicBezTo>
                  <a:cubicBezTo>
                    <a:pt x="91000" y="782030"/>
                    <a:pt x="110142" y="773032"/>
                    <a:pt x="123567" y="761845"/>
                  </a:cubicBezTo>
                  <a:cubicBezTo>
                    <a:pt x="155507" y="735228"/>
                    <a:pt x="160552" y="737159"/>
                    <a:pt x="197708" y="724775"/>
                  </a:cubicBezTo>
                  <a:cubicBezTo>
                    <a:pt x="165828" y="720221"/>
                    <a:pt x="108649" y="717315"/>
                    <a:pt x="74140" y="700061"/>
                  </a:cubicBezTo>
                  <a:cubicBezTo>
                    <a:pt x="60857" y="693420"/>
                    <a:pt x="49427" y="683586"/>
                    <a:pt x="37070" y="675348"/>
                  </a:cubicBezTo>
                  <a:cubicBezTo>
                    <a:pt x="32951" y="650634"/>
                    <a:pt x="30148" y="625665"/>
                    <a:pt x="24713" y="601207"/>
                  </a:cubicBezTo>
                  <a:cubicBezTo>
                    <a:pt x="21887" y="588492"/>
                    <a:pt x="15515" y="576773"/>
                    <a:pt x="12356" y="564137"/>
                  </a:cubicBezTo>
                  <a:cubicBezTo>
                    <a:pt x="7262" y="543762"/>
                    <a:pt x="4119" y="522948"/>
                    <a:pt x="0" y="502353"/>
                  </a:cubicBezTo>
                  <a:cubicBezTo>
                    <a:pt x="10058" y="391712"/>
                    <a:pt x="-24309" y="378583"/>
                    <a:pt x="49427" y="341715"/>
                  </a:cubicBezTo>
                  <a:cubicBezTo>
                    <a:pt x="61077" y="335890"/>
                    <a:pt x="74140" y="333477"/>
                    <a:pt x="86497" y="329358"/>
                  </a:cubicBezTo>
                  <a:cubicBezTo>
                    <a:pt x="131805" y="333477"/>
                    <a:pt x="177383" y="335281"/>
                    <a:pt x="222421" y="341715"/>
                  </a:cubicBezTo>
                  <a:cubicBezTo>
                    <a:pt x="235315" y="343557"/>
                    <a:pt x="248653" y="346847"/>
                    <a:pt x="259491" y="354072"/>
                  </a:cubicBezTo>
                  <a:cubicBezTo>
                    <a:pt x="274031" y="363765"/>
                    <a:pt x="283137" y="379955"/>
                    <a:pt x="296562" y="391142"/>
                  </a:cubicBezTo>
                  <a:cubicBezTo>
                    <a:pt x="307971" y="400649"/>
                    <a:pt x="321275" y="407618"/>
                    <a:pt x="333632" y="415856"/>
                  </a:cubicBezTo>
                  <a:cubicBezTo>
                    <a:pt x="273416" y="325532"/>
                    <a:pt x="346921" y="439110"/>
                    <a:pt x="284205" y="329358"/>
                  </a:cubicBezTo>
                  <a:cubicBezTo>
                    <a:pt x="276837" y="316464"/>
                    <a:pt x="267729" y="304645"/>
                    <a:pt x="259491" y="292288"/>
                  </a:cubicBezTo>
                  <a:cubicBezTo>
                    <a:pt x="253665" y="274809"/>
                    <a:pt x="234778" y="221303"/>
                    <a:pt x="234778" y="205791"/>
                  </a:cubicBezTo>
                  <a:cubicBezTo>
                    <a:pt x="234778" y="172583"/>
                    <a:pt x="231008" y="135966"/>
                    <a:pt x="247135" y="106937"/>
                  </a:cubicBezTo>
                  <a:cubicBezTo>
                    <a:pt x="255383" y="92091"/>
                    <a:pt x="280086" y="98699"/>
                    <a:pt x="296562" y="94580"/>
                  </a:cubicBezTo>
                  <a:cubicBezTo>
                    <a:pt x="329674" y="97339"/>
                    <a:pt x="431443" y="94058"/>
                    <a:pt x="481913" y="119293"/>
                  </a:cubicBezTo>
                  <a:cubicBezTo>
                    <a:pt x="495196" y="125935"/>
                    <a:pt x="506626" y="135769"/>
                    <a:pt x="518983" y="144007"/>
                  </a:cubicBezTo>
                  <a:cubicBezTo>
                    <a:pt x="535459" y="168721"/>
                    <a:pt x="559017" y="189970"/>
                    <a:pt x="568410" y="218148"/>
                  </a:cubicBezTo>
                  <a:cubicBezTo>
                    <a:pt x="572529" y="230505"/>
                    <a:pt x="583321" y="242446"/>
                    <a:pt x="580767" y="255218"/>
                  </a:cubicBezTo>
                  <a:cubicBezTo>
                    <a:pt x="578482" y="266642"/>
                    <a:pt x="537518" y="325239"/>
                    <a:pt x="531340" y="292288"/>
                  </a:cubicBezTo>
                  <a:close/>
                </a:path>
              </a:pathLst>
            </a:custGeom>
            <a:solidFill>
              <a:srgbClr val="77B52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endParaRPr>
            </a:p>
          </p:txBody>
        </p:sp>
        <p:sp>
          <p:nvSpPr>
            <p:cNvPr id="7" name="任意多边形 6"/>
            <p:cNvSpPr/>
            <p:nvPr/>
          </p:nvSpPr>
          <p:spPr>
            <a:xfrm rot="620371">
              <a:off x="5318783" y="504702"/>
              <a:ext cx="1867472" cy="1746266"/>
            </a:xfrm>
            <a:custGeom>
              <a:avLst/>
              <a:gdLst>
                <a:gd name="connsiteX0" fmla="*/ 531340 w 1264014"/>
                <a:gd name="connsiteY0" fmla="*/ 292288 h 1181975"/>
                <a:gd name="connsiteX1" fmla="*/ 543697 w 1264014"/>
                <a:gd name="connsiteY1" fmla="*/ 57510 h 1181975"/>
                <a:gd name="connsiteX2" fmla="*/ 580767 w 1264014"/>
                <a:gd name="connsiteY2" fmla="*/ 32796 h 1181975"/>
                <a:gd name="connsiteX3" fmla="*/ 667264 w 1264014"/>
                <a:gd name="connsiteY3" fmla="*/ 8083 h 1181975"/>
                <a:gd name="connsiteX4" fmla="*/ 889686 w 1264014"/>
                <a:gd name="connsiteY4" fmla="*/ 57510 h 1181975"/>
                <a:gd name="connsiteX5" fmla="*/ 914400 w 1264014"/>
                <a:gd name="connsiteY5" fmla="*/ 94580 h 1181975"/>
                <a:gd name="connsiteX6" fmla="*/ 939113 w 1264014"/>
                <a:gd name="connsiteY6" fmla="*/ 181077 h 1181975"/>
                <a:gd name="connsiteX7" fmla="*/ 926756 w 1264014"/>
                <a:gd name="connsiteY7" fmla="*/ 279931 h 1181975"/>
                <a:gd name="connsiteX8" fmla="*/ 914400 w 1264014"/>
                <a:gd name="connsiteY8" fmla="*/ 329358 h 1181975"/>
                <a:gd name="connsiteX9" fmla="*/ 951470 w 1264014"/>
                <a:gd name="connsiteY9" fmla="*/ 317002 h 1181975"/>
                <a:gd name="connsiteX10" fmla="*/ 1136821 w 1264014"/>
                <a:gd name="connsiteY10" fmla="*/ 329358 h 1181975"/>
                <a:gd name="connsiteX11" fmla="*/ 1186248 w 1264014"/>
                <a:gd name="connsiteY11" fmla="*/ 403499 h 1181975"/>
                <a:gd name="connsiteX12" fmla="*/ 1210962 w 1264014"/>
                <a:gd name="connsiteY12" fmla="*/ 440569 h 1181975"/>
                <a:gd name="connsiteX13" fmla="*/ 1210962 w 1264014"/>
                <a:gd name="connsiteY13" fmla="*/ 613564 h 1181975"/>
                <a:gd name="connsiteX14" fmla="*/ 1186248 w 1264014"/>
                <a:gd name="connsiteY14" fmla="*/ 650634 h 1181975"/>
                <a:gd name="connsiteX15" fmla="*/ 1099751 w 1264014"/>
                <a:gd name="connsiteY15" fmla="*/ 675348 h 1181975"/>
                <a:gd name="connsiteX16" fmla="*/ 1210962 w 1264014"/>
                <a:gd name="connsiteY16" fmla="*/ 724775 h 1181975"/>
                <a:gd name="connsiteX17" fmla="*/ 1248032 w 1264014"/>
                <a:gd name="connsiteY17" fmla="*/ 897769 h 1181975"/>
                <a:gd name="connsiteX18" fmla="*/ 1223318 w 1264014"/>
                <a:gd name="connsiteY18" fmla="*/ 934839 h 1181975"/>
                <a:gd name="connsiteX19" fmla="*/ 1149178 w 1264014"/>
                <a:gd name="connsiteY19" fmla="*/ 959553 h 1181975"/>
                <a:gd name="connsiteX20" fmla="*/ 1099751 w 1264014"/>
                <a:gd name="connsiteY20" fmla="*/ 984266 h 1181975"/>
                <a:gd name="connsiteX21" fmla="*/ 926756 w 1264014"/>
                <a:gd name="connsiteY21" fmla="*/ 971910 h 1181975"/>
                <a:gd name="connsiteX22" fmla="*/ 889686 w 1264014"/>
                <a:gd name="connsiteY22" fmla="*/ 947196 h 1181975"/>
                <a:gd name="connsiteX23" fmla="*/ 877329 w 1264014"/>
                <a:gd name="connsiteY23" fmla="*/ 984266 h 1181975"/>
                <a:gd name="connsiteX24" fmla="*/ 864973 w 1264014"/>
                <a:gd name="connsiteY24" fmla="*/ 1120191 h 1181975"/>
                <a:gd name="connsiteX25" fmla="*/ 753762 w 1264014"/>
                <a:gd name="connsiteY25" fmla="*/ 1181975 h 1181975"/>
                <a:gd name="connsiteX26" fmla="*/ 593124 w 1264014"/>
                <a:gd name="connsiteY26" fmla="*/ 1169618 h 1181975"/>
                <a:gd name="connsiteX27" fmla="*/ 518983 w 1264014"/>
                <a:gd name="connsiteY27" fmla="*/ 1132548 h 1181975"/>
                <a:gd name="connsiteX28" fmla="*/ 469556 w 1264014"/>
                <a:gd name="connsiteY28" fmla="*/ 1107834 h 1181975"/>
                <a:gd name="connsiteX29" fmla="*/ 444843 w 1264014"/>
                <a:gd name="connsiteY29" fmla="*/ 1033693 h 1181975"/>
                <a:gd name="connsiteX30" fmla="*/ 333632 w 1264014"/>
                <a:gd name="connsiteY30" fmla="*/ 1120191 h 1181975"/>
                <a:gd name="connsiteX31" fmla="*/ 222421 w 1264014"/>
                <a:gd name="connsiteY31" fmla="*/ 1095477 h 1181975"/>
                <a:gd name="connsiteX32" fmla="*/ 148281 w 1264014"/>
                <a:gd name="connsiteY32" fmla="*/ 1058407 h 1181975"/>
                <a:gd name="connsiteX33" fmla="*/ 111210 w 1264014"/>
                <a:gd name="connsiteY33" fmla="*/ 1021337 h 1181975"/>
                <a:gd name="connsiteX34" fmla="*/ 98854 w 1264014"/>
                <a:gd name="connsiteY34" fmla="*/ 984266 h 1181975"/>
                <a:gd name="connsiteX35" fmla="*/ 74140 w 1264014"/>
                <a:gd name="connsiteY35" fmla="*/ 947196 h 1181975"/>
                <a:gd name="connsiteX36" fmla="*/ 86497 w 1264014"/>
                <a:gd name="connsiteY36" fmla="*/ 798915 h 1181975"/>
                <a:gd name="connsiteX37" fmla="*/ 123567 w 1264014"/>
                <a:gd name="connsiteY37" fmla="*/ 761845 h 1181975"/>
                <a:gd name="connsiteX38" fmla="*/ 197708 w 1264014"/>
                <a:gd name="connsiteY38" fmla="*/ 724775 h 1181975"/>
                <a:gd name="connsiteX39" fmla="*/ 74140 w 1264014"/>
                <a:gd name="connsiteY39" fmla="*/ 700061 h 1181975"/>
                <a:gd name="connsiteX40" fmla="*/ 37070 w 1264014"/>
                <a:gd name="connsiteY40" fmla="*/ 675348 h 1181975"/>
                <a:gd name="connsiteX41" fmla="*/ 24713 w 1264014"/>
                <a:gd name="connsiteY41" fmla="*/ 601207 h 1181975"/>
                <a:gd name="connsiteX42" fmla="*/ 12356 w 1264014"/>
                <a:gd name="connsiteY42" fmla="*/ 564137 h 1181975"/>
                <a:gd name="connsiteX43" fmla="*/ 0 w 1264014"/>
                <a:gd name="connsiteY43" fmla="*/ 502353 h 1181975"/>
                <a:gd name="connsiteX44" fmla="*/ 49427 w 1264014"/>
                <a:gd name="connsiteY44" fmla="*/ 341715 h 1181975"/>
                <a:gd name="connsiteX45" fmla="*/ 86497 w 1264014"/>
                <a:gd name="connsiteY45" fmla="*/ 329358 h 1181975"/>
                <a:gd name="connsiteX46" fmla="*/ 222421 w 1264014"/>
                <a:gd name="connsiteY46" fmla="*/ 341715 h 1181975"/>
                <a:gd name="connsiteX47" fmla="*/ 259491 w 1264014"/>
                <a:gd name="connsiteY47" fmla="*/ 354072 h 1181975"/>
                <a:gd name="connsiteX48" fmla="*/ 296562 w 1264014"/>
                <a:gd name="connsiteY48" fmla="*/ 391142 h 1181975"/>
                <a:gd name="connsiteX49" fmla="*/ 333632 w 1264014"/>
                <a:gd name="connsiteY49" fmla="*/ 415856 h 1181975"/>
                <a:gd name="connsiteX50" fmla="*/ 284205 w 1264014"/>
                <a:gd name="connsiteY50" fmla="*/ 329358 h 1181975"/>
                <a:gd name="connsiteX51" fmla="*/ 259491 w 1264014"/>
                <a:gd name="connsiteY51" fmla="*/ 292288 h 1181975"/>
                <a:gd name="connsiteX52" fmla="*/ 234778 w 1264014"/>
                <a:gd name="connsiteY52" fmla="*/ 205791 h 1181975"/>
                <a:gd name="connsiteX53" fmla="*/ 247135 w 1264014"/>
                <a:gd name="connsiteY53" fmla="*/ 106937 h 1181975"/>
                <a:gd name="connsiteX54" fmla="*/ 296562 w 1264014"/>
                <a:gd name="connsiteY54" fmla="*/ 94580 h 1181975"/>
                <a:gd name="connsiteX55" fmla="*/ 481913 w 1264014"/>
                <a:gd name="connsiteY55" fmla="*/ 119293 h 1181975"/>
                <a:gd name="connsiteX56" fmla="*/ 518983 w 1264014"/>
                <a:gd name="connsiteY56" fmla="*/ 144007 h 1181975"/>
                <a:gd name="connsiteX57" fmla="*/ 568410 w 1264014"/>
                <a:gd name="connsiteY57" fmla="*/ 218148 h 1181975"/>
                <a:gd name="connsiteX58" fmla="*/ 580767 w 1264014"/>
                <a:gd name="connsiteY58" fmla="*/ 255218 h 1181975"/>
                <a:gd name="connsiteX59" fmla="*/ 531340 w 1264014"/>
                <a:gd name="connsiteY59" fmla="*/ 292288 h 118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64014" h="1181975">
                  <a:moveTo>
                    <a:pt x="531340" y="292288"/>
                  </a:moveTo>
                  <a:cubicBezTo>
                    <a:pt x="525162" y="259337"/>
                    <a:pt x="529033" y="134494"/>
                    <a:pt x="543697" y="57510"/>
                  </a:cubicBezTo>
                  <a:cubicBezTo>
                    <a:pt x="546476" y="42921"/>
                    <a:pt x="567484" y="39438"/>
                    <a:pt x="580767" y="32796"/>
                  </a:cubicBezTo>
                  <a:cubicBezTo>
                    <a:pt x="598497" y="23931"/>
                    <a:pt x="651423" y="12043"/>
                    <a:pt x="667264" y="8083"/>
                  </a:cubicBezTo>
                  <a:cubicBezTo>
                    <a:pt x="986149" y="26840"/>
                    <a:pt x="837355" y="-47151"/>
                    <a:pt x="889686" y="57510"/>
                  </a:cubicBezTo>
                  <a:cubicBezTo>
                    <a:pt x="896328" y="70793"/>
                    <a:pt x="906162" y="82223"/>
                    <a:pt x="914400" y="94580"/>
                  </a:cubicBezTo>
                  <a:cubicBezTo>
                    <a:pt x="920226" y="112059"/>
                    <a:pt x="939113" y="165565"/>
                    <a:pt x="939113" y="181077"/>
                  </a:cubicBezTo>
                  <a:cubicBezTo>
                    <a:pt x="939113" y="214285"/>
                    <a:pt x="932215" y="247175"/>
                    <a:pt x="926756" y="279931"/>
                  </a:cubicBezTo>
                  <a:cubicBezTo>
                    <a:pt x="923964" y="296683"/>
                    <a:pt x="904980" y="315228"/>
                    <a:pt x="914400" y="329358"/>
                  </a:cubicBezTo>
                  <a:cubicBezTo>
                    <a:pt x="921625" y="340195"/>
                    <a:pt x="939113" y="321121"/>
                    <a:pt x="951470" y="317002"/>
                  </a:cubicBezTo>
                  <a:cubicBezTo>
                    <a:pt x="1013254" y="321121"/>
                    <a:pt x="1076375" y="315925"/>
                    <a:pt x="1136821" y="329358"/>
                  </a:cubicBezTo>
                  <a:cubicBezTo>
                    <a:pt x="1176348" y="338142"/>
                    <a:pt x="1173398" y="377799"/>
                    <a:pt x="1186248" y="403499"/>
                  </a:cubicBezTo>
                  <a:cubicBezTo>
                    <a:pt x="1192890" y="416782"/>
                    <a:pt x="1202724" y="428212"/>
                    <a:pt x="1210962" y="440569"/>
                  </a:cubicBezTo>
                  <a:cubicBezTo>
                    <a:pt x="1226041" y="515970"/>
                    <a:pt x="1233791" y="522249"/>
                    <a:pt x="1210962" y="613564"/>
                  </a:cubicBezTo>
                  <a:cubicBezTo>
                    <a:pt x="1207360" y="627972"/>
                    <a:pt x="1197845" y="641357"/>
                    <a:pt x="1186248" y="650634"/>
                  </a:cubicBezTo>
                  <a:cubicBezTo>
                    <a:pt x="1178190" y="657081"/>
                    <a:pt x="1102981" y="674541"/>
                    <a:pt x="1099751" y="675348"/>
                  </a:cubicBezTo>
                  <a:cubicBezTo>
                    <a:pt x="1187980" y="704757"/>
                    <a:pt x="1152216" y="685611"/>
                    <a:pt x="1210962" y="724775"/>
                  </a:cubicBezTo>
                  <a:cubicBezTo>
                    <a:pt x="1266776" y="808495"/>
                    <a:pt x="1277527" y="789623"/>
                    <a:pt x="1248032" y="897769"/>
                  </a:cubicBezTo>
                  <a:cubicBezTo>
                    <a:pt x="1244124" y="912097"/>
                    <a:pt x="1235912" y="926968"/>
                    <a:pt x="1223318" y="934839"/>
                  </a:cubicBezTo>
                  <a:cubicBezTo>
                    <a:pt x="1201227" y="948646"/>
                    <a:pt x="1172478" y="947903"/>
                    <a:pt x="1149178" y="959553"/>
                  </a:cubicBezTo>
                  <a:lnTo>
                    <a:pt x="1099751" y="984266"/>
                  </a:lnTo>
                  <a:cubicBezTo>
                    <a:pt x="1042086" y="980147"/>
                    <a:pt x="983688" y="981957"/>
                    <a:pt x="926756" y="971910"/>
                  </a:cubicBezTo>
                  <a:cubicBezTo>
                    <a:pt x="912131" y="969329"/>
                    <a:pt x="904094" y="943594"/>
                    <a:pt x="889686" y="947196"/>
                  </a:cubicBezTo>
                  <a:cubicBezTo>
                    <a:pt x="877050" y="950355"/>
                    <a:pt x="881448" y="971909"/>
                    <a:pt x="877329" y="984266"/>
                  </a:cubicBezTo>
                  <a:cubicBezTo>
                    <a:pt x="873210" y="1029574"/>
                    <a:pt x="884212" y="1078964"/>
                    <a:pt x="864973" y="1120191"/>
                  </a:cubicBezTo>
                  <a:cubicBezTo>
                    <a:pt x="849320" y="1153734"/>
                    <a:pt x="788609" y="1170359"/>
                    <a:pt x="753762" y="1181975"/>
                  </a:cubicBezTo>
                  <a:cubicBezTo>
                    <a:pt x="700216" y="1177856"/>
                    <a:pt x="646413" y="1176279"/>
                    <a:pt x="593124" y="1169618"/>
                  </a:cubicBezTo>
                  <a:cubicBezTo>
                    <a:pt x="556878" y="1165087"/>
                    <a:pt x="549888" y="1150208"/>
                    <a:pt x="518983" y="1132548"/>
                  </a:cubicBezTo>
                  <a:cubicBezTo>
                    <a:pt x="502990" y="1123409"/>
                    <a:pt x="486032" y="1116072"/>
                    <a:pt x="469556" y="1107834"/>
                  </a:cubicBezTo>
                  <a:cubicBezTo>
                    <a:pt x="461318" y="1083120"/>
                    <a:pt x="463263" y="1015273"/>
                    <a:pt x="444843" y="1033693"/>
                  </a:cubicBezTo>
                  <a:cubicBezTo>
                    <a:pt x="361492" y="1117044"/>
                    <a:pt x="403859" y="1096781"/>
                    <a:pt x="333632" y="1120191"/>
                  </a:cubicBezTo>
                  <a:cubicBezTo>
                    <a:pt x="305154" y="1115445"/>
                    <a:pt x="252842" y="1110687"/>
                    <a:pt x="222421" y="1095477"/>
                  </a:cubicBezTo>
                  <a:cubicBezTo>
                    <a:pt x="126606" y="1047569"/>
                    <a:pt x="241458" y="1089467"/>
                    <a:pt x="148281" y="1058407"/>
                  </a:cubicBezTo>
                  <a:cubicBezTo>
                    <a:pt x="135924" y="1046050"/>
                    <a:pt x="120903" y="1035877"/>
                    <a:pt x="111210" y="1021337"/>
                  </a:cubicBezTo>
                  <a:cubicBezTo>
                    <a:pt x="103985" y="1010499"/>
                    <a:pt x="104679" y="995916"/>
                    <a:pt x="98854" y="984266"/>
                  </a:cubicBezTo>
                  <a:cubicBezTo>
                    <a:pt x="92213" y="970983"/>
                    <a:pt x="82378" y="959553"/>
                    <a:pt x="74140" y="947196"/>
                  </a:cubicBezTo>
                  <a:cubicBezTo>
                    <a:pt x="78259" y="897769"/>
                    <a:pt x="73717" y="846839"/>
                    <a:pt x="86497" y="798915"/>
                  </a:cubicBezTo>
                  <a:cubicBezTo>
                    <a:pt x="91000" y="782030"/>
                    <a:pt x="110142" y="773032"/>
                    <a:pt x="123567" y="761845"/>
                  </a:cubicBezTo>
                  <a:cubicBezTo>
                    <a:pt x="155507" y="735228"/>
                    <a:pt x="160552" y="737159"/>
                    <a:pt x="197708" y="724775"/>
                  </a:cubicBezTo>
                  <a:cubicBezTo>
                    <a:pt x="165828" y="720221"/>
                    <a:pt x="108649" y="717315"/>
                    <a:pt x="74140" y="700061"/>
                  </a:cubicBezTo>
                  <a:cubicBezTo>
                    <a:pt x="60857" y="693420"/>
                    <a:pt x="49427" y="683586"/>
                    <a:pt x="37070" y="675348"/>
                  </a:cubicBezTo>
                  <a:cubicBezTo>
                    <a:pt x="32951" y="650634"/>
                    <a:pt x="30148" y="625665"/>
                    <a:pt x="24713" y="601207"/>
                  </a:cubicBezTo>
                  <a:cubicBezTo>
                    <a:pt x="21887" y="588492"/>
                    <a:pt x="15515" y="576773"/>
                    <a:pt x="12356" y="564137"/>
                  </a:cubicBezTo>
                  <a:cubicBezTo>
                    <a:pt x="7262" y="543762"/>
                    <a:pt x="4119" y="522948"/>
                    <a:pt x="0" y="502353"/>
                  </a:cubicBezTo>
                  <a:cubicBezTo>
                    <a:pt x="10058" y="391712"/>
                    <a:pt x="-24309" y="378583"/>
                    <a:pt x="49427" y="341715"/>
                  </a:cubicBezTo>
                  <a:cubicBezTo>
                    <a:pt x="61077" y="335890"/>
                    <a:pt x="74140" y="333477"/>
                    <a:pt x="86497" y="329358"/>
                  </a:cubicBezTo>
                  <a:cubicBezTo>
                    <a:pt x="131805" y="333477"/>
                    <a:pt x="177383" y="335281"/>
                    <a:pt x="222421" y="341715"/>
                  </a:cubicBezTo>
                  <a:cubicBezTo>
                    <a:pt x="235315" y="343557"/>
                    <a:pt x="248653" y="346847"/>
                    <a:pt x="259491" y="354072"/>
                  </a:cubicBezTo>
                  <a:cubicBezTo>
                    <a:pt x="274031" y="363765"/>
                    <a:pt x="283137" y="379955"/>
                    <a:pt x="296562" y="391142"/>
                  </a:cubicBezTo>
                  <a:cubicBezTo>
                    <a:pt x="307971" y="400649"/>
                    <a:pt x="321275" y="407618"/>
                    <a:pt x="333632" y="415856"/>
                  </a:cubicBezTo>
                  <a:cubicBezTo>
                    <a:pt x="273416" y="325532"/>
                    <a:pt x="346921" y="439110"/>
                    <a:pt x="284205" y="329358"/>
                  </a:cubicBezTo>
                  <a:cubicBezTo>
                    <a:pt x="276837" y="316464"/>
                    <a:pt x="267729" y="304645"/>
                    <a:pt x="259491" y="292288"/>
                  </a:cubicBezTo>
                  <a:cubicBezTo>
                    <a:pt x="253665" y="274809"/>
                    <a:pt x="234778" y="221303"/>
                    <a:pt x="234778" y="205791"/>
                  </a:cubicBezTo>
                  <a:cubicBezTo>
                    <a:pt x="234778" y="172583"/>
                    <a:pt x="231008" y="135966"/>
                    <a:pt x="247135" y="106937"/>
                  </a:cubicBezTo>
                  <a:cubicBezTo>
                    <a:pt x="255383" y="92091"/>
                    <a:pt x="280086" y="98699"/>
                    <a:pt x="296562" y="94580"/>
                  </a:cubicBezTo>
                  <a:cubicBezTo>
                    <a:pt x="329674" y="97339"/>
                    <a:pt x="431443" y="94058"/>
                    <a:pt x="481913" y="119293"/>
                  </a:cubicBezTo>
                  <a:cubicBezTo>
                    <a:pt x="495196" y="125935"/>
                    <a:pt x="506626" y="135769"/>
                    <a:pt x="518983" y="144007"/>
                  </a:cubicBezTo>
                  <a:cubicBezTo>
                    <a:pt x="535459" y="168721"/>
                    <a:pt x="559017" y="189970"/>
                    <a:pt x="568410" y="218148"/>
                  </a:cubicBezTo>
                  <a:cubicBezTo>
                    <a:pt x="572529" y="230505"/>
                    <a:pt x="583321" y="242446"/>
                    <a:pt x="580767" y="255218"/>
                  </a:cubicBezTo>
                  <a:cubicBezTo>
                    <a:pt x="578482" y="266642"/>
                    <a:pt x="537518" y="325239"/>
                    <a:pt x="531340" y="292288"/>
                  </a:cubicBezTo>
                  <a:close/>
                </a:path>
              </a:pathLst>
            </a:custGeom>
            <a:blipFill>
              <a:blip r:embed="rId4"/>
              <a:stretch>
                <a:fillRect/>
              </a:stretch>
            </a:blipFill>
            <a:ln w="158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endParaRPr>
            </a:p>
          </p:txBody>
        </p:sp>
      </p:grpSp>
      <p:grpSp>
        <p:nvGrpSpPr>
          <p:cNvPr id="13" name="组合 12"/>
          <p:cNvGrpSpPr/>
          <p:nvPr/>
        </p:nvGrpSpPr>
        <p:grpSpPr>
          <a:xfrm>
            <a:off x="8900801" y="2911310"/>
            <a:ext cx="2828653" cy="2645063"/>
            <a:chOff x="6434704" y="2439922"/>
            <a:chExt cx="1923535" cy="1798690"/>
          </a:xfrm>
        </p:grpSpPr>
        <p:sp>
          <p:nvSpPr>
            <p:cNvPr id="8" name="任意多边形 7"/>
            <p:cNvSpPr/>
            <p:nvPr/>
          </p:nvSpPr>
          <p:spPr>
            <a:xfrm>
              <a:off x="6434704" y="2439922"/>
              <a:ext cx="1923535" cy="1798690"/>
            </a:xfrm>
            <a:custGeom>
              <a:avLst/>
              <a:gdLst>
                <a:gd name="connsiteX0" fmla="*/ 531340 w 1264014"/>
                <a:gd name="connsiteY0" fmla="*/ 292288 h 1181975"/>
                <a:gd name="connsiteX1" fmla="*/ 543697 w 1264014"/>
                <a:gd name="connsiteY1" fmla="*/ 57510 h 1181975"/>
                <a:gd name="connsiteX2" fmla="*/ 580767 w 1264014"/>
                <a:gd name="connsiteY2" fmla="*/ 32796 h 1181975"/>
                <a:gd name="connsiteX3" fmla="*/ 667264 w 1264014"/>
                <a:gd name="connsiteY3" fmla="*/ 8083 h 1181975"/>
                <a:gd name="connsiteX4" fmla="*/ 889686 w 1264014"/>
                <a:gd name="connsiteY4" fmla="*/ 57510 h 1181975"/>
                <a:gd name="connsiteX5" fmla="*/ 914400 w 1264014"/>
                <a:gd name="connsiteY5" fmla="*/ 94580 h 1181975"/>
                <a:gd name="connsiteX6" fmla="*/ 939113 w 1264014"/>
                <a:gd name="connsiteY6" fmla="*/ 181077 h 1181975"/>
                <a:gd name="connsiteX7" fmla="*/ 926756 w 1264014"/>
                <a:gd name="connsiteY7" fmla="*/ 279931 h 1181975"/>
                <a:gd name="connsiteX8" fmla="*/ 914400 w 1264014"/>
                <a:gd name="connsiteY8" fmla="*/ 329358 h 1181975"/>
                <a:gd name="connsiteX9" fmla="*/ 951470 w 1264014"/>
                <a:gd name="connsiteY9" fmla="*/ 317002 h 1181975"/>
                <a:gd name="connsiteX10" fmla="*/ 1136821 w 1264014"/>
                <a:gd name="connsiteY10" fmla="*/ 329358 h 1181975"/>
                <a:gd name="connsiteX11" fmla="*/ 1186248 w 1264014"/>
                <a:gd name="connsiteY11" fmla="*/ 403499 h 1181975"/>
                <a:gd name="connsiteX12" fmla="*/ 1210962 w 1264014"/>
                <a:gd name="connsiteY12" fmla="*/ 440569 h 1181975"/>
                <a:gd name="connsiteX13" fmla="*/ 1210962 w 1264014"/>
                <a:gd name="connsiteY13" fmla="*/ 613564 h 1181975"/>
                <a:gd name="connsiteX14" fmla="*/ 1186248 w 1264014"/>
                <a:gd name="connsiteY14" fmla="*/ 650634 h 1181975"/>
                <a:gd name="connsiteX15" fmla="*/ 1099751 w 1264014"/>
                <a:gd name="connsiteY15" fmla="*/ 675348 h 1181975"/>
                <a:gd name="connsiteX16" fmla="*/ 1210962 w 1264014"/>
                <a:gd name="connsiteY16" fmla="*/ 724775 h 1181975"/>
                <a:gd name="connsiteX17" fmla="*/ 1248032 w 1264014"/>
                <a:gd name="connsiteY17" fmla="*/ 897769 h 1181975"/>
                <a:gd name="connsiteX18" fmla="*/ 1223318 w 1264014"/>
                <a:gd name="connsiteY18" fmla="*/ 934839 h 1181975"/>
                <a:gd name="connsiteX19" fmla="*/ 1149178 w 1264014"/>
                <a:gd name="connsiteY19" fmla="*/ 959553 h 1181975"/>
                <a:gd name="connsiteX20" fmla="*/ 1099751 w 1264014"/>
                <a:gd name="connsiteY20" fmla="*/ 984266 h 1181975"/>
                <a:gd name="connsiteX21" fmla="*/ 926756 w 1264014"/>
                <a:gd name="connsiteY21" fmla="*/ 971910 h 1181975"/>
                <a:gd name="connsiteX22" fmla="*/ 889686 w 1264014"/>
                <a:gd name="connsiteY22" fmla="*/ 947196 h 1181975"/>
                <a:gd name="connsiteX23" fmla="*/ 877329 w 1264014"/>
                <a:gd name="connsiteY23" fmla="*/ 984266 h 1181975"/>
                <a:gd name="connsiteX24" fmla="*/ 864973 w 1264014"/>
                <a:gd name="connsiteY24" fmla="*/ 1120191 h 1181975"/>
                <a:gd name="connsiteX25" fmla="*/ 753762 w 1264014"/>
                <a:gd name="connsiteY25" fmla="*/ 1181975 h 1181975"/>
                <a:gd name="connsiteX26" fmla="*/ 593124 w 1264014"/>
                <a:gd name="connsiteY26" fmla="*/ 1169618 h 1181975"/>
                <a:gd name="connsiteX27" fmla="*/ 518983 w 1264014"/>
                <a:gd name="connsiteY27" fmla="*/ 1132548 h 1181975"/>
                <a:gd name="connsiteX28" fmla="*/ 469556 w 1264014"/>
                <a:gd name="connsiteY28" fmla="*/ 1107834 h 1181975"/>
                <a:gd name="connsiteX29" fmla="*/ 444843 w 1264014"/>
                <a:gd name="connsiteY29" fmla="*/ 1033693 h 1181975"/>
                <a:gd name="connsiteX30" fmla="*/ 333632 w 1264014"/>
                <a:gd name="connsiteY30" fmla="*/ 1120191 h 1181975"/>
                <a:gd name="connsiteX31" fmla="*/ 222421 w 1264014"/>
                <a:gd name="connsiteY31" fmla="*/ 1095477 h 1181975"/>
                <a:gd name="connsiteX32" fmla="*/ 148281 w 1264014"/>
                <a:gd name="connsiteY32" fmla="*/ 1058407 h 1181975"/>
                <a:gd name="connsiteX33" fmla="*/ 111210 w 1264014"/>
                <a:gd name="connsiteY33" fmla="*/ 1021337 h 1181975"/>
                <a:gd name="connsiteX34" fmla="*/ 98854 w 1264014"/>
                <a:gd name="connsiteY34" fmla="*/ 984266 h 1181975"/>
                <a:gd name="connsiteX35" fmla="*/ 74140 w 1264014"/>
                <a:gd name="connsiteY35" fmla="*/ 947196 h 1181975"/>
                <a:gd name="connsiteX36" fmla="*/ 86497 w 1264014"/>
                <a:gd name="connsiteY36" fmla="*/ 798915 h 1181975"/>
                <a:gd name="connsiteX37" fmla="*/ 123567 w 1264014"/>
                <a:gd name="connsiteY37" fmla="*/ 761845 h 1181975"/>
                <a:gd name="connsiteX38" fmla="*/ 197708 w 1264014"/>
                <a:gd name="connsiteY38" fmla="*/ 724775 h 1181975"/>
                <a:gd name="connsiteX39" fmla="*/ 74140 w 1264014"/>
                <a:gd name="connsiteY39" fmla="*/ 700061 h 1181975"/>
                <a:gd name="connsiteX40" fmla="*/ 37070 w 1264014"/>
                <a:gd name="connsiteY40" fmla="*/ 675348 h 1181975"/>
                <a:gd name="connsiteX41" fmla="*/ 24713 w 1264014"/>
                <a:gd name="connsiteY41" fmla="*/ 601207 h 1181975"/>
                <a:gd name="connsiteX42" fmla="*/ 12356 w 1264014"/>
                <a:gd name="connsiteY42" fmla="*/ 564137 h 1181975"/>
                <a:gd name="connsiteX43" fmla="*/ 0 w 1264014"/>
                <a:gd name="connsiteY43" fmla="*/ 502353 h 1181975"/>
                <a:gd name="connsiteX44" fmla="*/ 49427 w 1264014"/>
                <a:gd name="connsiteY44" fmla="*/ 341715 h 1181975"/>
                <a:gd name="connsiteX45" fmla="*/ 86497 w 1264014"/>
                <a:gd name="connsiteY45" fmla="*/ 329358 h 1181975"/>
                <a:gd name="connsiteX46" fmla="*/ 222421 w 1264014"/>
                <a:gd name="connsiteY46" fmla="*/ 341715 h 1181975"/>
                <a:gd name="connsiteX47" fmla="*/ 259491 w 1264014"/>
                <a:gd name="connsiteY47" fmla="*/ 354072 h 1181975"/>
                <a:gd name="connsiteX48" fmla="*/ 296562 w 1264014"/>
                <a:gd name="connsiteY48" fmla="*/ 391142 h 1181975"/>
                <a:gd name="connsiteX49" fmla="*/ 333632 w 1264014"/>
                <a:gd name="connsiteY49" fmla="*/ 415856 h 1181975"/>
                <a:gd name="connsiteX50" fmla="*/ 284205 w 1264014"/>
                <a:gd name="connsiteY50" fmla="*/ 329358 h 1181975"/>
                <a:gd name="connsiteX51" fmla="*/ 259491 w 1264014"/>
                <a:gd name="connsiteY51" fmla="*/ 292288 h 1181975"/>
                <a:gd name="connsiteX52" fmla="*/ 234778 w 1264014"/>
                <a:gd name="connsiteY52" fmla="*/ 205791 h 1181975"/>
                <a:gd name="connsiteX53" fmla="*/ 247135 w 1264014"/>
                <a:gd name="connsiteY53" fmla="*/ 106937 h 1181975"/>
                <a:gd name="connsiteX54" fmla="*/ 296562 w 1264014"/>
                <a:gd name="connsiteY54" fmla="*/ 94580 h 1181975"/>
                <a:gd name="connsiteX55" fmla="*/ 481913 w 1264014"/>
                <a:gd name="connsiteY55" fmla="*/ 119293 h 1181975"/>
                <a:gd name="connsiteX56" fmla="*/ 518983 w 1264014"/>
                <a:gd name="connsiteY56" fmla="*/ 144007 h 1181975"/>
                <a:gd name="connsiteX57" fmla="*/ 568410 w 1264014"/>
                <a:gd name="connsiteY57" fmla="*/ 218148 h 1181975"/>
                <a:gd name="connsiteX58" fmla="*/ 580767 w 1264014"/>
                <a:gd name="connsiteY58" fmla="*/ 255218 h 1181975"/>
                <a:gd name="connsiteX59" fmla="*/ 531340 w 1264014"/>
                <a:gd name="connsiteY59" fmla="*/ 292288 h 118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64014" h="1181975">
                  <a:moveTo>
                    <a:pt x="531340" y="292288"/>
                  </a:moveTo>
                  <a:cubicBezTo>
                    <a:pt x="525162" y="259337"/>
                    <a:pt x="529033" y="134494"/>
                    <a:pt x="543697" y="57510"/>
                  </a:cubicBezTo>
                  <a:cubicBezTo>
                    <a:pt x="546476" y="42921"/>
                    <a:pt x="567484" y="39438"/>
                    <a:pt x="580767" y="32796"/>
                  </a:cubicBezTo>
                  <a:cubicBezTo>
                    <a:pt x="598497" y="23931"/>
                    <a:pt x="651423" y="12043"/>
                    <a:pt x="667264" y="8083"/>
                  </a:cubicBezTo>
                  <a:cubicBezTo>
                    <a:pt x="986149" y="26840"/>
                    <a:pt x="837355" y="-47151"/>
                    <a:pt x="889686" y="57510"/>
                  </a:cubicBezTo>
                  <a:cubicBezTo>
                    <a:pt x="896328" y="70793"/>
                    <a:pt x="906162" y="82223"/>
                    <a:pt x="914400" y="94580"/>
                  </a:cubicBezTo>
                  <a:cubicBezTo>
                    <a:pt x="920226" y="112059"/>
                    <a:pt x="939113" y="165565"/>
                    <a:pt x="939113" y="181077"/>
                  </a:cubicBezTo>
                  <a:cubicBezTo>
                    <a:pt x="939113" y="214285"/>
                    <a:pt x="932215" y="247175"/>
                    <a:pt x="926756" y="279931"/>
                  </a:cubicBezTo>
                  <a:cubicBezTo>
                    <a:pt x="923964" y="296683"/>
                    <a:pt x="904980" y="315228"/>
                    <a:pt x="914400" y="329358"/>
                  </a:cubicBezTo>
                  <a:cubicBezTo>
                    <a:pt x="921625" y="340195"/>
                    <a:pt x="939113" y="321121"/>
                    <a:pt x="951470" y="317002"/>
                  </a:cubicBezTo>
                  <a:cubicBezTo>
                    <a:pt x="1013254" y="321121"/>
                    <a:pt x="1076375" y="315925"/>
                    <a:pt x="1136821" y="329358"/>
                  </a:cubicBezTo>
                  <a:cubicBezTo>
                    <a:pt x="1176348" y="338142"/>
                    <a:pt x="1173398" y="377799"/>
                    <a:pt x="1186248" y="403499"/>
                  </a:cubicBezTo>
                  <a:cubicBezTo>
                    <a:pt x="1192890" y="416782"/>
                    <a:pt x="1202724" y="428212"/>
                    <a:pt x="1210962" y="440569"/>
                  </a:cubicBezTo>
                  <a:cubicBezTo>
                    <a:pt x="1226041" y="515970"/>
                    <a:pt x="1233791" y="522249"/>
                    <a:pt x="1210962" y="613564"/>
                  </a:cubicBezTo>
                  <a:cubicBezTo>
                    <a:pt x="1207360" y="627972"/>
                    <a:pt x="1197845" y="641357"/>
                    <a:pt x="1186248" y="650634"/>
                  </a:cubicBezTo>
                  <a:cubicBezTo>
                    <a:pt x="1178190" y="657081"/>
                    <a:pt x="1102981" y="674541"/>
                    <a:pt x="1099751" y="675348"/>
                  </a:cubicBezTo>
                  <a:cubicBezTo>
                    <a:pt x="1187980" y="704757"/>
                    <a:pt x="1152216" y="685611"/>
                    <a:pt x="1210962" y="724775"/>
                  </a:cubicBezTo>
                  <a:cubicBezTo>
                    <a:pt x="1266776" y="808495"/>
                    <a:pt x="1277527" y="789623"/>
                    <a:pt x="1248032" y="897769"/>
                  </a:cubicBezTo>
                  <a:cubicBezTo>
                    <a:pt x="1244124" y="912097"/>
                    <a:pt x="1235912" y="926968"/>
                    <a:pt x="1223318" y="934839"/>
                  </a:cubicBezTo>
                  <a:cubicBezTo>
                    <a:pt x="1201227" y="948646"/>
                    <a:pt x="1172478" y="947903"/>
                    <a:pt x="1149178" y="959553"/>
                  </a:cubicBezTo>
                  <a:lnTo>
                    <a:pt x="1099751" y="984266"/>
                  </a:lnTo>
                  <a:cubicBezTo>
                    <a:pt x="1042086" y="980147"/>
                    <a:pt x="983688" y="981957"/>
                    <a:pt x="926756" y="971910"/>
                  </a:cubicBezTo>
                  <a:cubicBezTo>
                    <a:pt x="912131" y="969329"/>
                    <a:pt x="904094" y="943594"/>
                    <a:pt x="889686" y="947196"/>
                  </a:cubicBezTo>
                  <a:cubicBezTo>
                    <a:pt x="877050" y="950355"/>
                    <a:pt x="881448" y="971909"/>
                    <a:pt x="877329" y="984266"/>
                  </a:cubicBezTo>
                  <a:cubicBezTo>
                    <a:pt x="873210" y="1029574"/>
                    <a:pt x="884212" y="1078964"/>
                    <a:pt x="864973" y="1120191"/>
                  </a:cubicBezTo>
                  <a:cubicBezTo>
                    <a:pt x="849320" y="1153734"/>
                    <a:pt x="788609" y="1170359"/>
                    <a:pt x="753762" y="1181975"/>
                  </a:cubicBezTo>
                  <a:cubicBezTo>
                    <a:pt x="700216" y="1177856"/>
                    <a:pt x="646413" y="1176279"/>
                    <a:pt x="593124" y="1169618"/>
                  </a:cubicBezTo>
                  <a:cubicBezTo>
                    <a:pt x="556878" y="1165087"/>
                    <a:pt x="549888" y="1150208"/>
                    <a:pt x="518983" y="1132548"/>
                  </a:cubicBezTo>
                  <a:cubicBezTo>
                    <a:pt x="502990" y="1123409"/>
                    <a:pt x="486032" y="1116072"/>
                    <a:pt x="469556" y="1107834"/>
                  </a:cubicBezTo>
                  <a:cubicBezTo>
                    <a:pt x="461318" y="1083120"/>
                    <a:pt x="463263" y="1015273"/>
                    <a:pt x="444843" y="1033693"/>
                  </a:cubicBezTo>
                  <a:cubicBezTo>
                    <a:pt x="361492" y="1117044"/>
                    <a:pt x="403859" y="1096781"/>
                    <a:pt x="333632" y="1120191"/>
                  </a:cubicBezTo>
                  <a:cubicBezTo>
                    <a:pt x="305154" y="1115445"/>
                    <a:pt x="252842" y="1110687"/>
                    <a:pt x="222421" y="1095477"/>
                  </a:cubicBezTo>
                  <a:cubicBezTo>
                    <a:pt x="126606" y="1047569"/>
                    <a:pt x="241458" y="1089467"/>
                    <a:pt x="148281" y="1058407"/>
                  </a:cubicBezTo>
                  <a:cubicBezTo>
                    <a:pt x="135924" y="1046050"/>
                    <a:pt x="120903" y="1035877"/>
                    <a:pt x="111210" y="1021337"/>
                  </a:cubicBezTo>
                  <a:cubicBezTo>
                    <a:pt x="103985" y="1010499"/>
                    <a:pt x="104679" y="995916"/>
                    <a:pt x="98854" y="984266"/>
                  </a:cubicBezTo>
                  <a:cubicBezTo>
                    <a:pt x="92213" y="970983"/>
                    <a:pt x="82378" y="959553"/>
                    <a:pt x="74140" y="947196"/>
                  </a:cubicBezTo>
                  <a:cubicBezTo>
                    <a:pt x="78259" y="897769"/>
                    <a:pt x="73717" y="846839"/>
                    <a:pt x="86497" y="798915"/>
                  </a:cubicBezTo>
                  <a:cubicBezTo>
                    <a:pt x="91000" y="782030"/>
                    <a:pt x="110142" y="773032"/>
                    <a:pt x="123567" y="761845"/>
                  </a:cubicBezTo>
                  <a:cubicBezTo>
                    <a:pt x="155507" y="735228"/>
                    <a:pt x="160552" y="737159"/>
                    <a:pt x="197708" y="724775"/>
                  </a:cubicBezTo>
                  <a:cubicBezTo>
                    <a:pt x="165828" y="720221"/>
                    <a:pt x="108649" y="717315"/>
                    <a:pt x="74140" y="700061"/>
                  </a:cubicBezTo>
                  <a:cubicBezTo>
                    <a:pt x="60857" y="693420"/>
                    <a:pt x="49427" y="683586"/>
                    <a:pt x="37070" y="675348"/>
                  </a:cubicBezTo>
                  <a:cubicBezTo>
                    <a:pt x="32951" y="650634"/>
                    <a:pt x="30148" y="625665"/>
                    <a:pt x="24713" y="601207"/>
                  </a:cubicBezTo>
                  <a:cubicBezTo>
                    <a:pt x="21887" y="588492"/>
                    <a:pt x="15515" y="576773"/>
                    <a:pt x="12356" y="564137"/>
                  </a:cubicBezTo>
                  <a:cubicBezTo>
                    <a:pt x="7262" y="543762"/>
                    <a:pt x="4119" y="522948"/>
                    <a:pt x="0" y="502353"/>
                  </a:cubicBezTo>
                  <a:cubicBezTo>
                    <a:pt x="10058" y="391712"/>
                    <a:pt x="-24309" y="378583"/>
                    <a:pt x="49427" y="341715"/>
                  </a:cubicBezTo>
                  <a:cubicBezTo>
                    <a:pt x="61077" y="335890"/>
                    <a:pt x="74140" y="333477"/>
                    <a:pt x="86497" y="329358"/>
                  </a:cubicBezTo>
                  <a:cubicBezTo>
                    <a:pt x="131805" y="333477"/>
                    <a:pt x="177383" y="335281"/>
                    <a:pt x="222421" y="341715"/>
                  </a:cubicBezTo>
                  <a:cubicBezTo>
                    <a:pt x="235315" y="343557"/>
                    <a:pt x="248653" y="346847"/>
                    <a:pt x="259491" y="354072"/>
                  </a:cubicBezTo>
                  <a:cubicBezTo>
                    <a:pt x="274031" y="363765"/>
                    <a:pt x="283137" y="379955"/>
                    <a:pt x="296562" y="391142"/>
                  </a:cubicBezTo>
                  <a:cubicBezTo>
                    <a:pt x="307971" y="400649"/>
                    <a:pt x="321275" y="407618"/>
                    <a:pt x="333632" y="415856"/>
                  </a:cubicBezTo>
                  <a:cubicBezTo>
                    <a:pt x="273416" y="325532"/>
                    <a:pt x="346921" y="439110"/>
                    <a:pt x="284205" y="329358"/>
                  </a:cubicBezTo>
                  <a:cubicBezTo>
                    <a:pt x="276837" y="316464"/>
                    <a:pt x="267729" y="304645"/>
                    <a:pt x="259491" y="292288"/>
                  </a:cubicBezTo>
                  <a:cubicBezTo>
                    <a:pt x="253665" y="274809"/>
                    <a:pt x="234778" y="221303"/>
                    <a:pt x="234778" y="205791"/>
                  </a:cubicBezTo>
                  <a:cubicBezTo>
                    <a:pt x="234778" y="172583"/>
                    <a:pt x="231008" y="135966"/>
                    <a:pt x="247135" y="106937"/>
                  </a:cubicBezTo>
                  <a:cubicBezTo>
                    <a:pt x="255383" y="92091"/>
                    <a:pt x="280086" y="98699"/>
                    <a:pt x="296562" y="94580"/>
                  </a:cubicBezTo>
                  <a:cubicBezTo>
                    <a:pt x="329674" y="97339"/>
                    <a:pt x="431443" y="94058"/>
                    <a:pt x="481913" y="119293"/>
                  </a:cubicBezTo>
                  <a:cubicBezTo>
                    <a:pt x="495196" y="125935"/>
                    <a:pt x="506626" y="135769"/>
                    <a:pt x="518983" y="144007"/>
                  </a:cubicBezTo>
                  <a:cubicBezTo>
                    <a:pt x="535459" y="168721"/>
                    <a:pt x="559017" y="189970"/>
                    <a:pt x="568410" y="218148"/>
                  </a:cubicBezTo>
                  <a:cubicBezTo>
                    <a:pt x="572529" y="230505"/>
                    <a:pt x="583321" y="242446"/>
                    <a:pt x="580767" y="255218"/>
                  </a:cubicBezTo>
                  <a:cubicBezTo>
                    <a:pt x="578482" y="266642"/>
                    <a:pt x="537518" y="325239"/>
                    <a:pt x="531340" y="292288"/>
                  </a:cubicBezTo>
                  <a:close/>
                </a:path>
              </a:pathLst>
            </a:custGeom>
            <a:solidFill>
              <a:srgbClr val="77B52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endParaRPr>
            </a:p>
          </p:txBody>
        </p:sp>
        <p:sp>
          <p:nvSpPr>
            <p:cNvPr id="9" name="任意多边形 8"/>
            <p:cNvSpPr/>
            <p:nvPr/>
          </p:nvSpPr>
          <p:spPr>
            <a:xfrm rot="620371">
              <a:off x="6593941" y="2537049"/>
              <a:ext cx="1615017" cy="1510196"/>
            </a:xfrm>
            <a:custGeom>
              <a:avLst/>
              <a:gdLst>
                <a:gd name="connsiteX0" fmla="*/ 531340 w 1264014"/>
                <a:gd name="connsiteY0" fmla="*/ 292288 h 1181975"/>
                <a:gd name="connsiteX1" fmla="*/ 543697 w 1264014"/>
                <a:gd name="connsiteY1" fmla="*/ 57510 h 1181975"/>
                <a:gd name="connsiteX2" fmla="*/ 580767 w 1264014"/>
                <a:gd name="connsiteY2" fmla="*/ 32796 h 1181975"/>
                <a:gd name="connsiteX3" fmla="*/ 667264 w 1264014"/>
                <a:gd name="connsiteY3" fmla="*/ 8083 h 1181975"/>
                <a:gd name="connsiteX4" fmla="*/ 889686 w 1264014"/>
                <a:gd name="connsiteY4" fmla="*/ 57510 h 1181975"/>
                <a:gd name="connsiteX5" fmla="*/ 914400 w 1264014"/>
                <a:gd name="connsiteY5" fmla="*/ 94580 h 1181975"/>
                <a:gd name="connsiteX6" fmla="*/ 939113 w 1264014"/>
                <a:gd name="connsiteY6" fmla="*/ 181077 h 1181975"/>
                <a:gd name="connsiteX7" fmla="*/ 926756 w 1264014"/>
                <a:gd name="connsiteY7" fmla="*/ 279931 h 1181975"/>
                <a:gd name="connsiteX8" fmla="*/ 914400 w 1264014"/>
                <a:gd name="connsiteY8" fmla="*/ 329358 h 1181975"/>
                <a:gd name="connsiteX9" fmla="*/ 951470 w 1264014"/>
                <a:gd name="connsiteY9" fmla="*/ 317002 h 1181975"/>
                <a:gd name="connsiteX10" fmla="*/ 1136821 w 1264014"/>
                <a:gd name="connsiteY10" fmla="*/ 329358 h 1181975"/>
                <a:gd name="connsiteX11" fmla="*/ 1186248 w 1264014"/>
                <a:gd name="connsiteY11" fmla="*/ 403499 h 1181975"/>
                <a:gd name="connsiteX12" fmla="*/ 1210962 w 1264014"/>
                <a:gd name="connsiteY12" fmla="*/ 440569 h 1181975"/>
                <a:gd name="connsiteX13" fmla="*/ 1210962 w 1264014"/>
                <a:gd name="connsiteY13" fmla="*/ 613564 h 1181975"/>
                <a:gd name="connsiteX14" fmla="*/ 1186248 w 1264014"/>
                <a:gd name="connsiteY14" fmla="*/ 650634 h 1181975"/>
                <a:gd name="connsiteX15" fmla="*/ 1099751 w 1264014"/>
                <a:gd name="connsiteY15" fmla="*/ 675348 h 1181975"/>
                <a:gd name="connsiteX16" fmla="*/ 1210962 w 1264014"/>
                <a:gd name="connsiteY16" fmla="*/ 724775 h 1181975"/>
                <a:gd name="connsiteX17" fmla="*/ 1248032 w 1264014"/>
                <a:gd name="connsiteY17" fmla="*/ 897769 h 1181975"/>
                <a:gd name="connsiteX18" fmla="*/ 1223318 w 1264014"/>
                <a:gd name="connsiteY18" fmla="*/ 934839 h 1181975"/>
                <a:gd name="connsiteX19" fmla="*/ 1149178 w 1264014"/>
                <a:gd name="connsiteY19" fmla="*/ 959553 h 1181975"/>
                <a:gd name="connsiteX20" fmla="*/ 1099751 w 1264014"/>
                <a:gd name="connsiteY20" fmla="*/ 984266 h 1181975"/>
                <a:gd name="connsiteX21" fmla="*/ 926756 w 1264014"/>
                <a:gd name="connsiteY21" fmla="*/ 971910 h 1181975"/>
                <a:gd name="connsiteX22" fmla="*/ 889686 w 1264014"/>
                <a:gd name="connsiteY22" fmla="*/ 947196 h 1181975"/>
                <a:gd name="connsiteX23" fmla="*/ 877329 w 1264014"/>
                <a:gd name="connsiteY23" fmla="*/ 984266 h 1181975"/>
                <a:gd name="connsiteX24" fmla="*/ 864973 w 1264014"/>
                <a:gd name="connsiteY24" fmla="*/ 1120191 h 1181975"/>
                <a:gd name="connsiteX25" fmla="*/ 753762 w 1264014"/>
                <a:gd name="connsiteY25" fmla="*/ 1181975 h 1181975"/>
                <a:gd name="connsiteX26" fmla="*/ 593124 w 1264014"/>
                <a:gd name="connsiteY26" fmla="*/ 1169618 h 1181975"/>
                <a:gd name="connsiteX27" fmla="*/ 518983 w 1264014"/>
                <a:gd name="connsiteY27" fmla="*/ 1132548 h 1181975"/>
                <a:gd name="connsiteX28" fmla="*/ 469556 w 1264014"/>
                <a:gd name="connsiteY28" fmla="*/ 1107834 h 1181975"/>
                <a:gd name="connsiteX29" fmla="*/ 444843 w 1264014"/>
                <a:gd name="connsiteY29" fmla="*/ 1033693 h 1181975"/>
                <a:gd name="connsiteX30" fmla="*/ 333632 w 1264014"/>
                <a:gd name="connsiteY30" fmla="*/ 1120191 h 1181975"/>
                <a:gd name="connsiteX31" fmla="*/ 222421 w 1264014"/>
                <a:gd name="connsiteY31" fmla="*/ 1095477 h 1181975"/>
                <a:gd name="connsiteX32" fmla="*/ 148281 w 1264014"/>
                <a:gd name="connsiteY32" fmla="*/ 1058407 h 1181975"/>
                <a:gd name="connsiteX33" fmla="*/ 111210 w 1264014"/>
                <a:gd name="connsiteY33" fmla="*/ 1021337 h 1181975"/>
                <a:gd name="connsiteX34" fmla="*/ 98854 w 1264014"/>
                <a:gd name="connsiteY34" fmla="*/ 984266 h 1181975"/>
                <a:gd name="connsiteX35" fmla="*/ 74140 w 1264014"/>
                <a:gd name="connsiteY35" fmla="*/ 947196 h 1181975"/>
                <a:gd name="connsiteX36" fmla="*/ 86497 w 1264014"/>
                <a:gd name="connsiteY36" fmla="*/ 798915 h 1181975"/>
                <a:gd name="connsiteX37" fmla="*/ 123567 w 1264014"/>
                <a:gd name="connsiteY37" fmla="*/ 761845 h 1181975"/>
                <a:gd name="connsiteX38" fmla="*/ 197708 w 1264014"/>
                <a:gd name="connsiteY38" fmla="*/ 724775 h 1181975"/>
                <a:gd name="connsiteX39" fmla="*/ 74140 w 1264014"/>
                <a:gd name="connsiteY39" fmla="*/ 700061 h 1181975"/>
                <a:gd name="connsiteX40" fmla="*/ 37070 w 1264014"/>
                <a:gd name="connsiteY40" fmla="*/ 675348 h 1181975"/>
                <a:gd name="connsiteX41" fmla="*/ 24713 w 1264014"/>
                <a:gd name="connsiteY41" fmla="*/ 601207 h 1181975"/>
                <a:gd name="connsiteX42" fmla="*/ 12356 w 1264014"/>
                <a:gd name="connsiteY42" fmla="*/ 564137 h 1181975"/>
                <a:gd name="connsiteX43" fmla="*/ 0 w 1264014"/>
                <a:gd name="connsiteY43" fmla="*/ 502353 h 1181975"/>
                <a:gd name="connsiteX44" fmla="*/ 49427 w 1264014"/>
                <a:gd name="connsiteY44" fmla="*/ 341715 h 1181975"/>
                <a:gd name="connsiteX45" fmla="*/ 86497 w 1264014"/>
                <a:gd name="connsiteY45" fmla="*/ 329358 h 1181975"/>
                <a:gd name="connsiteX46" fmla="*/ 222421 w 1264014"/>
                <a:gd name="connsiteY46" fmla="*/ 341715 h 1181975"/>
                <a:gd name="connsiteX47" fmla="*/ 259491 w 1264014"/>
                <a:gd name="connsiteY47" fmla="*/ 354072 h 1181975"/>
                <a:gd name="connsiteX48" fmla="*/ 296562 w 1264014"/>
                <a:gd name="connsiteY48" fmla="*/ 391142 h 1181975"/>
                <a:gd name="connsiteX49" fmla="*/ 333632 w 1264014"/>
                <a:gd name="connsiteY49" fmla="*/ 415856 h 1181975"/>
                <a:gd name="connsiteX50" fmla="*/ 284205 w 1264014"/>
                <a:gd name="connsiteY50" fmla="*/ 329358 h 1181975"/>
                <a:gd name="connsiteX51" fmla="*/ 259491 w 1264014"/>
                <a:gd name="connsiteY51" fmla="*/ 292288 h 1181975"/>
                <a:gd name="connsiteX52" fmla="*/ 234778 w 1264014"/>
                <a:gd name="connsiteY52" fmla="*/ 205791 h 1181975"/>
                <a:gd name="connsiteX53" fmla="*/ 247135 w 1264014"/>
                <a:gd name="connsiteY53" fmla="*/ 106937 h 1181975"/>
                <a:gd name="connsiteX54" fmla="*/ 296562 w 1264014"/>
                <a:gd name="connsiteY54" fmla="*/ 94580 h 1181975"/>
                <a:gd name="connsiteX55" fmla="*/ 481913 w 1264014"/>
                <a:gd name="connsiteY55" fmla="*/ 119293 h 1181975"/>
                <a:gd name="connsiteX56" fmla="*/ 518983 w 1264014"/>
                <a:gd name="connsiteY56" fmla="*/ 144007 h 1181975"/>
                <a:gd name="connsiteX57" fmla="*/ 568410 w 1264014"/>
                <a:gd name="connsiteY57" fmla="*/ 218148 h 1181975"/>
                <a:gd name="connsiteX58" fmla="*/ 580767 w 1264014"/>
                <a:gd name="connsiteY58" fmla="*/ 255218 h 1181975"/>
                <a:gd name="connsiteX59" fmla="*/ 531340 w 1264014"/>
                <a:gd name="connsiteY59" fmla="*/ 292288 h 118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64014" h="1181975">
                  <a:moveTo>
                    <a:pt x="531340" y="292288"/>
                  </a:moveTo>
                  <a:cubicBezTo>
                    <a:pt x="525162" y="259337"/>
                    <a:pt x="529033" y="134494"/>
                    <a:pt x="543697" y="57510"/>
                  </a:cubicBezTo>
                  <a:cubicBezTo>
                    <a:pt x="546476" y="42921"/>
                    <a:pt x="567484" y="39438"/>
                    <a:pt x="580767" y="32796"/>
                  </a:cubicBezTo>
                  <a:cubicBezTo>
                    <a:pt x="598497" y="23931"/>
                    <a:pt x="651423" y="12043"/>
                    <a:pt x="667264" y="8083"/>
                  </a:cubicBezTo>
                  <a:cubicBezTo>
                    <a:pt x="986149" y="26840"/>
                    <a:pt x="837355" y="-47151"/>
                    <a:pt x="889686" y="57510"/>
                  </a:cubicBezTo>
                  <a:cubicBezTo>
                    <a:pt x="896328" y="70793"/>
                    <a:pt x="906162" y="82223"/>
                    <a:pt x="914400" y="94580"/>
                  </a:cubicBezTo>
                  <a:cubicBezTo>
                    <a:pt x="920226" y="112059"/>
                    <a:pt x="939113" y="165565"/>
                    <a:pt x="939113" y="181077"/>
                  </a:cubicBezTo>
                  <a:cubicBezTo>
                    <a:pt x="939113" y="214285"/>
                    <a:pt x="932215" y="247175"/>
                    <a:pt x="926756" y="279931"/>
                  </a:cubicBezTo>
                  <a:cubicBezTo>
                    <a:pt x="923964" y="296683"/>
                    <a:pt x="904980" y="315228"/>
                    <a:pt x="914400" y="329358"/>
                  </a:cubicBezTo>
                  <a:cubicBezTo>
                    <a:pt x="921625" y="340195"/>
                    <a:pt x="939113" y="321121"/>
                    <a:pt x="951470" y="317002"/>
                  </a:cubicBezTo>
                  <a:cubicBezTo>
                    <a:pt x="1013254" y="321121"/>
                    <a:pt x="1076375" y="315925"/>
                    <a:pt x="1136821" y="329358"/>
                  </a:cubicBezTo>
                  <a:cubicBezTo>
                    <a:pt x="1176348" y="338142"/>
                    <a:pt x="1173398" y="377799"/>
                    <a:pt x="1186248" y="403499"/>
                  </a:cubicBezTo>
                  <a:cubicBezTo>
                    <a:pt x="1192890" y="416782"/>
                    <a:pt x="1202724" y="428212"/>
                    <a:pt x="1210962" y="440569"/>
                  </a:cubicBezTo>
                  <a:cubicBezTo>
                    <a:pt x="1226041" y="515970"/>
                    <a:pt x="1233791" y="522249"/>
                    <a:pt x="1210962" y="613564"/>
                  </a:cubicBezTo>
                  <a:cubicBezTo>
                    <a:pt x="1207360" y="627972"/>
                    <a:pt x="1197845" y="641357"/>
                    <a:pt x="1186248" y="650634"/>
                  </a:cubicBezTo>
                  <a:cubicBezTo>
                    <a:pt x="1178190" y="657081"/>
                    <a:pt x="1102981" y="674541"/>
                    <a:pt x="1099751" y="675348"/>
                  </a:cubicBezTo>
                  <a:cubicBezTo>
                    <a:pt x="1187980" y="704757"/>
                    <a:pt x="1152216" y="685611"/>
                    <a:pt x="1210962" y="724775"/>
                  </a:cubicBezTo>
                  <a:cubicBezTo>
                    <a:pt x="1266776" y="808495"/>
                    <a:pt x="1277527" y="789623"/>
                    <a:pt x="1248032" y="897769"/>
                  </a:cubicBezTo>
                  <a:cubicBezTo>
                    <a:pt x="1244124" y="912097"/>
                    <a:pt x="1235912" y="926968"/>
                    <a:pt x="1223318" y="934839"/>
                  </a:cubicBezTo>
                  <a:cubicBezTo>
                    <a:pt x="1201227" y="948646"/>
                    <a:pt x="1172478" y="947903"/>
                    <a:pt x="1149178" y="959553"/>
                  </a:cubicBezTo>
                  <a:lnTo>
                    <a:pt x="1099751" y="984266"/>
                  </a:lnTo>
                  <a:cubicBezTo>
                    <a:pt x="1042086" y="980147"/>
                    <a:pt x="983688" y="981957"/>
                    <a:pt x="926756" y="971910"/>
                  </a:cubicBezTo>
                  <a:cubicBezTo>
                    <a:pt x="912131" y="969329"/>
                    <a:pt x="904094" y="943594"/>
                    <a:pt x="889686" y="947196"/>
                  </a:cubicBezTo>
                  <a:cubicBezTo>
                    <a:pt x="877050" y="950355"/>
                    <a:pt x="881448" y="971909"/>
                    <a:pt x="877329" y="984266"/>
                  </a:cubicBezTo>
                  <a:cubicBezTo>
                    <a:pt x="873210" y="1029574"/>
                    <a:pt x="884212" y="1078964"/>
                    <a:pt x="864973" y="1120191"/>
                  </a:cubicBezTo>
                  <a:cubicBezTo>
                    <a:pt x="849320" y="1153734"/>
                    <a:pt x="788609" y="1170359"/>
                    <a:pt x="753762" y="1181975"/>
                  </a:cubicBezTo>
                  <a:cubicBezTo>
                    <a:pt x="700216" y="1177856"/>
                    <a:pt x="646413" y="1176279"/>
                    <a:pt x="593124" y="1169618"/>
                  </a:cubicBezTo>
                  <a:cubicBezTo>
                    <a:pt x="556878" y="1165087"/>
                    <a:pt x="549888" y="1150208"/>
                    <a:pt x="518983" y="1132548"/>
                  </a:cubicBezTo>
                  <a:cubicBezTo>
                    <a:pt x="502990" y="1123409"/>
                    <a:pt x="486032" y="1116072"/>
                    <a:pt x="469556" y="1107834"/>
                  </a:cubicBezTo>
                  <a:cubicBezTo>
                    <a:pt x="461318" y="1083120"/>
                    <a:pt x="463263" y="1015273"/>
                    <a:pt x="444843" y="1033693"/>
                  </a:cubicBezTo>
                  <a:cubicBezTo>
                    <a:pt x="361492" y="1117044"/>
                    <a:pt x="403859" y="1096781"/>
                    <a:pt x="333632" y="1120191"/>
                  </a:cubicBezTo>
                  <a:cubicBezTo>
                    <a:pt x="305154" y="1115445"/>
                    <a:pt x="252842" y="1110687"/>
                    <a:pt x="222421" y="1095477"/>
                  </a:cubicBezTo>
                  <a:cubicBezTo>
                    <a:pt x="126606" y="1047569"/>
                    <a:pt x="241458" y="1089467"/>
                    <a:pt x="148281" y="1058407"/>
                  </a:cubicBezTo>
                  <a:cubicBezTo>
                    <a:pt x="135924" y="1046050"/>
                    <a:pt x="120903" y="1035877"/>
                    <a:pt x="111210" y="1021337"/>
                  </a:cubicBezTo>
                  <a:cubicBezTo>
                    <a:pt x="103985" y="1010499"/>
                    <a:pt x="104679" y="995916"/>
                    <a:pt x="98854" y="984266"/>
                  </a:cubicBezTo>
                  <a:cubicBezTo>
                    <a:pt x="92213" y="970983"/>
                    <a:pt x="82378" y="959553"/>
                    <a:pt x="74140" y="947196"/>
                  </a:cubicBezTo>
                  <a:cubicBezTo>
                    <a:pt x="78259" y="897769"/>
                    <a:pt x="73717" y="846839"/>
                    <a:pt x="86497" y="798915"/>
                  </a:cubicBezTo>
                  <a:cubicBezTo>
                    <a:pt x="91000" y="782030"/>
                    <a:pt x="110142" y="773032"/>
                    <a:pt x="123567" y="761845"/>
                  </a:cubicBezTo>
                  <a:cubicBezTo>
                    <a:pt x="155507" y="735228"/>
                    <a:pt x="160552" y="737159"/>
                    <a:pt x="197708" y="724775"/>
                  </a:cubicBezTo>
                  <a:cubicBezTo>
                    <a:pt x="165828" y="720221"/>
                    <a:pt x="108649" y="717315"/>
                    <a:pt x="74140" y="700061"/>
                  </a:cubicBezTo>
                  <a:cubicBezTo>
                    <a:pt x="60857" y="693420"/>
                    <a:pt x="49427" y="683586"/>
                    <a:pt x="37070" y="675348"/>
                  </a:cubicBezTo>
                  <a:cubicBezTo>
                    <a:pt x="32951" y="650634"/>
                    <a:pt x="30148" y="625665"/>
                    <a:pt x="24713" y="601207"/>
                  </a:cubicBezTo>
                  <a:cubicBezTo>
                    <a:pt x="21887" y="588492"/>
                    <a:pt x="15515" y="576773"/>
                    <a:pt x="12356" y="564137"/>
                  </a:cubicBezTo>
                  <a:cubicBezTo>
                    <a:pt x="7262" y="543762"/>
                    <a:pt x="4119" y="522948"/>
                    <a:pt x="0" y="502353"/>
                  </a:cubicBezTo>
                  <a:cubicBezTo>
                    <a:pt x="10058" y="391712"/>
                    <a:pt x="-24309" y="378583"/>
                    <a:pt x="49427" y="341715"/>
                  </a:cubicBezTo>
                  <a:cubicBezTo>
                    <a:pt x="61077" y="335890"/>
                    <a:pt x="74140" y="333477"/>
                    <a:pt x="86497" y="329358"/>
                  </a:cubicBezTo>
                  <a:cubicBezTo>
                    <a:pt x="131805" y="333477"/>
                    <a:pt x="177383" y="335281"/>
                    <a:pt x="222421" y="341715"/>
                  </a:cubicBezTo>
                  <a:cubicBezTo>
                    <a:pt x="235315" y="343557"/>
                    <a:pt x="248653" y="346847"/>
                    <a:pt x="259491" y="354072"/>
                  </a:cubicBezTo>
                  <a:cubicBezTo>
                    <a:pt x="274031" y="363765"/>
                    <a:pt x="283137" y="379955"/>
                    <a:pt x="296562" y="391142"/>
                  </a:cubicBezTo>
                  <a:cubicBezTo>
                    <a:pt x="307971" y="400649"/>
                    <a:pt x="321275" y="407618"/>
                    <a:pt x="333632" y="415856"/>
                  </a:cubicBezTo>
                  <a:cubicBezTo>
                    <a:pt x="273416" y="325532"/>
                    <a:pt x="346921" y="439110"/>
                    <a:pt x="284205" y="329358"/>
                  </a:cubicBezTo>
                  <a:cubicBezTo>
                    <a:pt x="276837" y="316464"/>
                    <a:pt x="267729" y="304645"/>
                    <a:pt x="259491" y="292288"/>
                  </a:cubicBezTo>
                  <a:cubicBezTo>
                    <a:pt x="253665" y="274809"/>
                    <a:pt x="234778" y="221303"/>
                    <a:pt x="234778" y="205791"/>
                  </a:cubicBezTo>
                  <a:cubicBezTo>
                    <a:pt x="234778" y="172583"/>
                    <a:pt x="231008" y="135966"/>
                    <a:pt x="247135" y="106937"/>
                  </a:cubicBezTo>
                  <a:cubicBezTo>
                    <a:pt x="255383" y="92091"/>
                    <a:pt x="280086" y="98699"/>
                    <a:pt x="296562" y="94580"/>
                  </a:cubicBezTo>
                  <a:cubicBezTo>
                    <a:pt x="329674" y="97339"/>
                    <a:pt x="431443" y="94058"/>
                    <a:pt x="481913" y="119293"/>
                  </a:cubicBezTo>
                  <a:cubicBezTo>
                    <a:pt x="495196" y="125935"/>
                    <a:pt x="506626" y="135769"/>
                    <a:pt x="518983" y="144007"/>
                  </a:cubicBezTo>
                  <a:cubicBezTo>
                    <a:pt x="535459" y="168721"/>
                    <a:pt x="559017" y="189970"/>
                    <a:pt x="568410" y="218148"/>
                  </a:cubicBezTo>
                  <a:cubicBezTo>
                    <a:pt x="572529" y="230505"/>
                    <a:pt x="583321" y="242446"/>
                    <a:pt x="580767" y="255218"/>
                  </a:cubicBezTo>
                  <a:cubicBezTo>
                    <a:pt x="578482" y="266642"/>
                    <a:pt x="537518" y="325239"/>
                    <a:pt x="531340" y="292288"/>
                  </a:cubicBezTo>
                  <a:close/>
                </a:path>
              </a:pathLst>
            </a:custGeom>
            <a:blipFill>
              <a:blip r:embed="rId5"/>
              <a:stretch>
                <a:fillRect/>
              </a:stretch>
            </a:blip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endParaRPr>
            </a:p>
          </p:txBody>
        </p:sp>
      </p:grpSp>
      <p:pic>
        <p:nvPicPr>
          <p:cNvPr id="7172" name="Picture 4" descr="Ăn tảo biển có tác dụng gì? | Vinme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2600" y="2937296"/>
            <a:ext cx="3494689" cy="23327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2415049" y="5356318"/>
            <a:ext cx="1149790" cy="400110"/>
          </a:xfrm>
          <a:prstGeom prst="rect">
            <a:avLst/>
          </a:prstGeom>
          <a:noFill/>
        </p:spPr>
        <p:txBody>
          <a:bodyPr wrap="square" rtlCol="0">
            <a:spAutoFit/>
          </a:bodyPr>
          <a:lstStyle/>
          <a:p>
            <a:pPr algn="ctr" defTabSz="914400"/>
            <a:r>
              <a:rPr lang="vi-VN" sz="2000" dirty="0">
                <a:solidFill>
                  <a:prstClr val="black"/>
                </a:solidFill>
                <a:latin typeface="#9Slide03 Cabin Condensed Mediu" panose="00000606000000000000" pitchFamily="2" charset="0"/>
              </a:rPr>
              <a:t>Ảnh. Tảo</a:t>
            </a:r>
          </a:p>
        </p:txBody>
      </p:sp>
      <p:sp>
        <p:nvSpPr>
          <p:cNvPr id="5" name="TextBox 4"/>
          <p:cNvSpPr txBox="1"/>
          <p:nvPr/>
        </p:nvSpPr>
        <p:spPr>
          <a:xfrm>
            <a:off x="4817772" y="4218915"/>
            <a:ext cx="3913888" cy="1865126"/>
          </a:xfrm>
          <a:prstGeom prst="rect">
            <a:avLst/>
          </a:prstGeom>
          <a:noFill/>
        </p:spPr>
        <p:txBody>
          <a:bodyPr wrap="square" rtlCol="0">
            <a:spAutoFit/>
          </a:bodyPr>
          <a:lstStyle/>
          <a:p>
            <a:pPr algn="ctr" defTabSz="914400">
              <a:lnSpc>
                <a:spcPct val="120000"/>
              </a:lnSpc>
            </a:pPr>
            <a:r>
              <a:rPr lang="vi-VN" sz="2400" dirty="0">
                <a:solidFill>
                  <a:srgbClr val="3399FF"/>
                </a:solidFill>
                <a:latin typeface="#9Slide03 Cabin Condensed Bold" panose="00000806000000000000" pitchFamily="2" charset="0"/>
              </a:rPr>
              <a:t>Tảo có khả năng quang hợp có vai trò quan trọng trong việc cung cấp oxygen cho động vật dưới nước</a:t>
            </a:r>
            <a:r>
              <a:rPr lang="en-US" sz="2400" dirty="0">
                <a:solidFill>
                  <a:srgbClr val="3399FF"/>
                </a:solidFill>
                <a:latin typeface="#9Slide03 Cabin Condensed Bold" panose="00000806000000000000" pitchFamily="2" charset="0"/>
              </a:rPr>
              <a:t>.</a:t>
            </a:r>
            <a:endParaRPr lang="vi-VN" sz="2400" dirty="0">
              <a:solidFill>
                <a:srgbClr val="3399FF"/>
              </a:solidFill>
              <a:latin typeface="#9Slide03 Cabin Condensed Bold" panose="00000806000000000000" pitchFamily="2" charset="0"/>
            </a:endParaRPr>
          </a:p>
        </p:txBody>
      </p:sp>
      <p:pic>
        <p:nvPicPr>
          <p:cNvPr id="7174" name="Picture 6" descr="9 Lợi Ích Sức Khỏe Có Thể Bạn Chưa Biết Về Tảo Xoắn • Leep.ap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71473">
            <a:off x="4986757" y="2383351"/>
            <a:ext cx="2495544" cy="16182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6403573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9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1500"/>
                            </p:stCondLst>
                            <p:childTnLst>
                              <p:par>
                                <p:cTn id="14" presetID="49" presetClass="entr" presetSubtype="0" decel="10000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750" fill="hold"/>
                                        <p:tgtEl>
                                          <p:spTgt spid="12"/>
                                        </p:tgtEl>
                                        <p:attrNameLst>
                                          <p:attrName>ppt_w</p:attrName>
                                        </p:attrNameLst>
                                      </p:cBhvr>
                                      <p:tavLst>
                                        <p:tav tm="0">
                                          <p:val>
                                            <p:fltVal val="0"/>
                                          </p:val>
                                        </p:tav>
                                        <p:tav tm="100000">
                                          <p:val>
                                            <p:strVal val="#ppt_w"/>
                                          </p:val>
                                        </p:tav>
                                      </p:tavLst>
                                    </p:anim>
                                    <p:anim calcmode="lin" valueType="num">
                                      <p:cBhvr>
                                        <p:cTn id="17" dur="750" fill="hold"/>
                                        <p:tgtEl>
                                          <p:spTgt spid="12"/>
                                        </p:tgtEl>
                                        <p:attrNameLst>
                                          <p:attrName>ppt_h</p:attrName>
                                        </p:attrNameLst>
                                      </p:cBhvr>
                                      <p:tavLst>
                                        <p:tav tm="0">
                                          <p:val>
                                            <p:fltVal val="0"/>
                                          </p:val>
                                        </p:tav>
                                        <p:tav tm="100000">
                                          <p:val>
                                            <p:strVal val="#ppt_h"/>
                                          </p:val>
                                        </p:tav>
                                      </p:tavLst>
                                    </p:anim>
                                    <p:anim calcmode="lin" valueType="num">
                                      <p:cBhvr>
                                        <p:cTn id="18" dur="750" fill="hold"/>
                                        <p:tgtEl>
                                          <p:spTgt spid="12"/>
                                        </p:tgtEl>
                                        <p:attrNameLst>
                                          <p:attrName>style.rotation</p:attrName>
                                        </p:attrNameLst>
                                      </p:cBhvr>
                                      <p:tavLst>
                                        <p:tav tm="0">
                                          <p:val>
                                            <p:fltVal val="360"/>
                                          </p:val>
                                        </p:tav>
                                        <p:tav tm="100000">
                                          <p:val>
                                            <p:fltVal val="0"/>
                                          </p:val>
                                        </p:tav>
                                      </p:tavLst>
                                    </p:anim>
                                    <p:animEffect transition="in" filter="fade">
                                      <p:cBhvr>
                                        <p:cTn id="19" dur="750"/>
                                        <p:tgtEl>
                                          <p:spTgt spid="12"/>
                                        </p:tgtEl>
                                      </p:cBhvr>
                                    </p:animEffect>
                                  </p:childTnLst>
                                </p:cTn>
                              </p:par>
                              <p:par>
                                <p:cTn id="20" presetID="49" presetClass="entr" presetSubtype="0" decel="100000" fill="hold" nodeType="withEffect">
                                  <p:stCondLst>
                                    <p:cond delay="250"/>
                                  </p:stCondLst>
                                  <p:childTnLst>
                                    <p:set>
                                      <p:cBhvr>
                                        <p:cTn id="21" dur="1" fill="hold">
                                          <p:stCondLst>
                                            <p:cond delay="0"/>
                                          </p:stCondLst>
                                        </p:cTn>
                                        <p:tgtEl>
                                          <p:spTgt spid="13"/>
                                        </p:tgtEl>
                                        <p:attrNameLst>
                                          <p:attrName>style.visibility</p:attrName>
                                        </p:attrNameLst>
                                      </p:cBhvr>
                                      <p:to>
                                        <p:strVal val="visible"/>
                                      </p:to>
                                    </p:set>
                                    <p:anim calcmode="lin" valueType="num">
                                      <p:cBhvr>
                                        <p:cTn id="22" dur="750" fill="hold"/>
                                        <p:tgtEl>
                                          <p:spTgt spid="13"/>
                                        </p:tgtEl>
                                        <p:attrNameLst>
                                          <p:attrName>ppt_w</p:attrName>
                                        </p:attrNameLst>
                                      </p:cBhvr>
                                      <p:tavLst>
                                        <p:tav tm="0">
                                          <p:val>
                                            <p:fltVal val="0"/>
                                          </p:val>
                                        </p:tav>
                                        <p:tav tm="100000">
                                          <p:val>
                                            <p:strVal val="#ppt_w"/>
                                          </p:val>
                                        </p:tav>
                                      </p:tavLst>
                                    </p:anim>
                                    <p:anim calcmode="lin" valueType="num">
                                      <p:cBhvr>
                                        <p:cTn id="23" dur="750" fill="hold"/>
                                        <p:tgtEl>
                                          <p:spTgt spid="13"/>
                                        </p:tgtEl>
                                        <p:attrNameLst>
                                          <p:attrName>ppt_h</p:attrName>
                                        </p:attrNameLst>
                                      </p:cBhvr>
                                      <p:tavLst>
                                        <p:tav tm="0">
                                          <p:val>
                                            <p:fltVal val="0"/>
                                          </p:val>
                                        </p:tav>
                                        <p:tav tm="100000">
                                          <p:val>
                                            <p:strVal val="#ppt_h"/>
                                          </p:val>
                                        </p:tav>
                                      </p:tavLst>
                                    </p:anim>
                                    <p:anim calcmode="lin" valueType="num">
                                      <p:cBhvr>
                                        <p:cTn id="24" dur="750" fill="hold"/>
                                        <p:tgtEl>
                                          <p:spTgt spid="13"/>
                                        </p:tgtEl>
                                        <p:attrNameLst>
                                          <p:attrName>style.rotation</p:attrName>
                                        </p:attrNameLst>
                                      </p:cBhvr>
                                      <p:tavLst>
                                        <p:tav tm="0">
                                          <p:val>
                                            <p:fltVal val="360"/>
                                          </p:val>
                                        </p:tav>
                                        <p:tav tm="100000">
                                          <p:val>
                                            <p:fltVal val="0"/>
                                          </p:val>
                                        </p:tav>
                                      </p:tavLst>
                                    </p:anim>
                                    <p:animEffect transition="in" filter="fade">
                                      <p:cBhvr>
                                        <p:cTn id="25" dur="750"/>
                                        <p:tgtEl>
                                          <p:spTgt spid="13"/>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ppt_x"/>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4" name="Picture 12" descr="Tái tạo rạn san hô: Hồi sinh hệ sinh thái ở đảo San Hô | VTV.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67453">
            <a:off x="490553" y="1142654"/>
            <a:ext cx="5238750" cy="32289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extBox 1"/>
          <p:cNvSpPr txBox="1"/>
          <p:nvPr/>
        </p:nvSpPr>
        <p:spPr>
          <a:xfrm>
            <a:off x="6301211" y="1231272"/>
            <a:ext cx="5450185" cy="1697068"/>
          </a:xfrm>
          <a:prstGeom prst="rect">
            <a:avLst/>
          </a:prstGeom>
          <a:noFill/>
        </p:spPr>
        <p:txBody>
          <a:bodyPr wrap="square" rtlCol="0">
            <a:spAutoFit/>
          </a:bodyPr>
          <a:lstStyle/>
          <a:p>
            <a:pPr marL="342900" indent="-342900" algn="just" defTabSz="914400">
              <a:lnSpc>
                <a:spcPct val="150000"/>
              </a:lnSpc>
              <a:buFont typeface="Wingdings" panose="05000000000000000000" pitchFamily="2" charset="2"/>
              <a:buChar char="v"/>
            </a:pPr>
            <a:r>
              <a:rPr lang="vi-VN" sz="2400" dirty="0">
                <a:solidFill>
                  <a:srgbClr val="3333FF"/>
                </a:solidFill>
                <a:latin typeface="#9Slide03 Swiss Condensed Bold" panose="02000500000000000000" pitchFamily="2" charset="0"/>
              </a:rPr>
              <a:t>Nguyên sinh vật còn là nguồn thức ăn cho các động vật lớn hơn.</a:t>
            </a:r>
          </a:p>
          <a:p>
            <a:pPr algn="just" defTabSz="914400">
              <a:lnSpc>
                <a:spcPct val="150000"/>
              </a:lnSpc>
            </a:pPr>
            <a:endParaRPr lang="vi-VN" sz="2400" dirty="0">
              <a:solidFill>
                <a:prstClr val="black"/>
              </a:solidFill>
              <a:latin typeface="#9Slide03 Swiss Condensed Bold" panose="02000500000000000000" pitchFamily="2" charset="0"/>
            </a:endParaRPr>
          </a:p>
        </p:txBody>
      </p:sp>
      <p:sp>
        <p:nvSpPr>
          <p:cNvPr id="9" name="文本框 2"/>
          <p:cNvSpPr txBox="1"/>
          <p:nvPr/>
        </p:nvSpPr>
        <p:spPr>
          <a:xfrm>
            <a:off x="7251827" y="247432"/>
            <a:ext cx="4940174" cy="584775"/>
          </a:xfrm>
          <a:prstGeom prst="rect">
            <a:avLst/>
          </a:prstGeom>
          <a:solidFill>
            <a:srgbClr val="5DE2FD"/>
          </a:solidFill>
        </p:spPr>
        <p:txBody>
          <a:bodyPr wrap="square" rtlCol="0">
            <a:spAutoFit/>
          </a:bodyPr>
          <a:lstStyle/>
          <a:p>
            <a:pPr defTabSz="914377"/>
            <a:r>
              <a:rPr lang="zh-CN" altLang="en-US" sz="3200" dirty="0">
                <a:solidFill>
                  <a:prstClr val="white"/>
                </a:solidFill>
                <a:latin typeface="#9Slide03 Swiss Condensed Bold" panose="02000500000000000000" pitchFamily="2" charset="0"/>
              </a:rPr>
              <a:t>    </a:t>
            </a:r>
            <a:r>
              <a:rPr lang="en-US" altLang="zh-CN" sz="3200" dirty="0">
                <a:solidFill>
                  <a:prstClr val="white"/>
                </a:solidFill>
                <a:latin typeface="#9Slide03 Swiss Condensed Bold" panose="02000500000000000000" pitchFamily="2" charset="0"/>
              </a:rPr>
              <a:t>VAI TRÒ TRONG TỰ NHIÊN</a:t>
            </a:r>
            <a:endParaRPr lang="zh-CN" altLang="en-US" sz="3200" dirty="0">
              <a:solidFill>
                <a:prstClr val="white"/>
              </a:solidFill>
              <a:latin typeface="#9Slide03 Swiss Condensed Bold" panose="02000500000000000000" pitchFamily="2" charset="0"/>
            </a:endParaRPr>
          </a:p>
        </p:txBody>
      </p:sp>
    </p:spTree>
    <p:extLst>
      <p:ext uri="{BB962C8B-B14F-4D97-AF65-F5344CB8AC3E}">
        <p14:creationId xmlns:p14="http://schemas.microsoft.com/office/powerpoint/2010/main" val="40632480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
            <a:extLst>
              <a:ext uri="{FF2B5EF4-FFF2-40B4-BE49-F238E27FC236}">
                <a16:creationId xmlns:a16="http://schemas.microsoft.com/office/drawing/2014/main" id="{F46A22B9-3123-3148-B9EC-560E7D35A98C}"/>
              </a:ext>
            </a:extLst>
          </p:cNvPr>
          <p:cNvSpPr txBox="1"/>
          <p:nvPr/>
        </p:nvSpPr>
        <p:spPr>
          <a:xfrm>
            <a:off x="422402" y="261719"/>
            <a:ext cx="4940174" cy="584775"/>
          </a:xfrm>
          <a:prstGeom prst="rect">
            <a:avLst/>
          </a:prstGeom>
          <a:solidFill>
            <a:srgbClr val="5DE2FD"/>
          </a:solidFill>
        </p:spPr>
        <p:txBody>
          <a:bodyPr wrap="square" rtlCol="0">
            <a:spAutoFit/>
          </a:bodyPr>
          <a:lstStyle/>
          <a:p>
            <a:pPr defTabSz="914377"/>
            <a:r>
              <a:rPr lang="zh-CN" altLang="en-US" sz="3200" dirty="0">
                <a:solidFill>
                  <a:prstClr val="white"/>
                </a:solidFill>
                <a:latin typeface="#9Slide03 Swiss Condensed Bold" panose="02000500000000000000" pitchFamily="2" charset="0"/>
              </a:rPr>
              <a:t>    </a:t>
            </a:r>
            <a:r>
              <a:rPr lang="en-US" altLang="zh-CN" sz="3200" dirty="0">
                <a:solidFill>
                  <a:prstClr val="white"/>
                </a:solidFill>
                <a:latin typeface="#9Slide03 Swiss Condensed Bold" panose="02000500000000000000" pitchFamily="2" charset="0"/>
              </a:rPr>
              <a:t>VAI TRÒ TRONG TỰ NHIÊN</a:t>
            </a:r>
            <a:endParaRPr lang="zh-CN" altLang="en-US" sz="3200" dirty="0">
              <a:solidFill>
                <a:prstClr val="white"/>
              </a:solidFill>
              <a:latin typeface="#9Slide03 Swiss Condensed Bold" panose="02000500000000000000" pitchFamily="2" charset="0"/>
            </a:endParaRPr>
          </a:p>
        </p:txBody>
      </p:sp>
      <p:sp>
        <p:nvSpPr>
          <p:cNvPr id="3" name="TextBox 2">
            <a:extLst>
              <a:ext uri="{FF2B5EF4-FFF2-40B4-BE49-F238E27FC236}">
                <a16:creationId xmlns:a16="http://schemas.microsoft.com/office/drawing/2014/main" id="{BFF37F36-D49D-3D4E-9801-E5E1D8553E46}"/>
              </a:ext>
            </a:extLst>
          </p:cNvPr>
          <p:cNvSpPr txBox="1"/>
          <p:nvPr/>
        </p:nvSpPr>
        <p:spPr>
          <a:xfrm>
            <a:off x="851027" y="1057275"/>
            <a:ext cx="11021886" cy="464871"/>
          </a:xfrm>
          <a:prstGeom prst="rect">
            <a:avLst/>
          </a:prstGeom>
          <a:noFill/>
        </p:spPr>
        <p:txBody>
          <a:bodyPr wrap="square" rtlCol="0">
            <a:spAutoFit/>
          </a:bodyPr>
          <a:lstStyle/>
          <a:p>
            <a:pPr marL="342900" indent="-342900" algn="just" defTabSz="914400">
              <a:lnSpc>
                <a:spcPct val="150000"/>
              </a:lnSpc>
              <a:buFont typeface="Wingdings" panose="05000000000000000000" pitchFamily="2" charset="2"/>
              <a:buChar char="v"/>
            </a:pPr>
            <a:r>
              <a:rPr lang="vi-VN" dirty="0">
                <a:solidFill>
                  <a:srgbClr val="E64A7E"/>
                </a:solidFill>
                <a:latin typeface="#9Slide03 Swiss Condensed Bold" panose="02000500000000000000" pitchFamily="2" charset="0"/>
              </a:rPr>
              <a:t>Một số nguyên sinh vật sống </a:t>
            </a:r>
            <a:r>
              <a:rPr lang="vi-VN" u="sng" dirty="0">
                <a:solidFill>
                  <a:srgbClr val="0070C0"/>
                </a:solidFill>
                <a:latin typeface="#9Slide03 Swiss Condensed Bold" panose="02000500000000000000" pitchFamily="2" charset="0"/>
              </a:rPr>
              <a:t>cộng sinh </a:t>
            </a:r>
            <a:r>
              <a:rPr lang="vi-VN" dirty="0">
                <a:solidFill>
                  <a:srgbClr val="E64A7E"/>
                </a:solidFill>
                <a:latin typeface="#9Slide03 Swiss Condensed Bold" panose="02000500000000000000" pitchFamily="2" charset="0"/>
              </a:rPr>
              <a:t>tạo nên mối quan hệ cần thiết cho sự sống của các loài động vật khác.</a:t>
            </a:r>
          </a:p>
        </p:txBody>
      </p:sp>
      <p:pic>
        <p:nvPicPr>
          <p:cNvPr id="4098" name="Picture 2" descr="Cộng sinh là gì? Ví dụ về cộng sinh - Phân Bón Huy Long">
            <a:extLst>
              <a:ext uri="{FF2B5EF4-FFF2-40B4-BE49-F238E27FC236}">
                <a16:creationId xmlns:a16="http://schemas.microsoft.com/office/drawing/2014/main" id="{52A52207-B61C-1F40-8950-9C21A57BA7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9620" y="1751509"/>
            <a:ext cx="4463923" cy="30776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166D229-C8BD-4448-9ECA-49D29861A84D}"/>
              </a:ext>
            </a:extLst>
          </p:cNvPr>
          <p:cNvSpPr txBox="1"/>
          <p:nvPr/>
        </p:nvSpPr>
        <p:spPr>
          <a:xfrm>
            <a:off x="1328738" y="5014913"/>
            <a:ext cx="3643312" cy="369332"/>
          </a:xfrm>
          <a:prstGeom prst="rect">
            <a:avLst/>
          </a:prstGeom>
          <a:noFill/>
        </p:spPr>
        <p:txBody>
          <a:bodyPr wrap="square" rtlCol="0">
            <a:spAutoFit/>
          </a:bodyPr>
          <a:lstStyle/>
          <a:p>
            <a:pPr algn="ctr"/>
            <a:r>
              <a:rPr lang="en-US" b="1" dirty="0">
                <a:solidFill>
                  <a:srgbClr val="C00000"/>
                </a:solidFill>
              </a:rPr>
              <a:t>T</a:t>
            </a:r>
            <a:r>
              <a:rPr lang="en-VN" b="1" dirty="0">
                <a:solidFill>
                  <a:srgbClr val="C00000"/>
                </a:solidFill>
              </a:rPr>
              <a:t>ảo cộng sinh với nấm( Địa y)</a:t>
            </a:r>
          </a:p>
        </p:txBody>
      </p:sp>
      <p:pic>
        <p:nvPicPr>
          <p:cNvPr id="4100" name="Picture 4">
            <a:extLst>
              <a:ext uri="{FF2B5EF4-FFF2-40B4-BE49-F238E27FC236}">
                <a16:creationId xmlns:a16="http://schemas.microsoft.com/office/drawing/2014/main" id="{7DD71BB0-9710-784A-B99C-3539C736DB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8459" y="1677924"/>
            <a:ext cx="4483100" cy="32248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03DBB80-F57F-5143-B6C7-F7CFC449C0F6}"/>
              </a:ext>
            </a:extLst>
          </p:cNvPr>
          <p:cNvSpPr txBox="1"/>
          <p:nvPr/>
        </p:nvSpPr>
        <p:spPr>
          <a:xfrm>
            <a:off x="7092950" y="5058538"/>
            <a:ext cx="3643312" cy="369332"/>
          </a:xfrm>
          <a:prstGeom prst="rect">
            <a:avLst/>
          </a:prstGeom>
          <a:noFill/>
        </p:spPr>
        <p:txBody>
          <a:bodyPr wrap="square" rtlCol="0">
            <a:spAutoFit/>
          </a:bodyPr>
          <a:lstStyle/>
          <a:p>
            <a:pPr algn="ctr"/>
            <a:r>
              <a:rPr lang="en-US" b="1" dirty="0">
                <a:solidFill>
                  <a:srgbClr val="C00000"/>
                </a:solidFill>
              </a:rPr>
              <a:t>T</a:t>
            </a:r>
            <a:r>
              <a:rPr lang="en-VN" b="1" dirty="0">
                <a:solidFill>
                  <a:srgbClr val="C00000"/>
                </a:solidFill>
              </a:rPr>
              <a:t>ảo cộng sinh với San hô</a:t>
            </a:r>
          </a:p>
        </p:txBody>
      </p:sp>
    </p:spTree>
    <p:extLst>
      <p:ext uri="{BB962C8B-B14F-4D97-AF65-F5344CB8AC3E}">
        <p14:creationId xmlns:p14="http://schemas.microsoft.com/office/powerpoint/2010/main" val="1213869766"/>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组合 1"/>
          <p:cNvGrpSpPr/>
          <p:nvPr/>
        </p:nvGrpSpPr>
        <p:grpSpPr>
          <a:xfrm>
            <a:off x="-120695" y="-73121"/>
            <a:ext cx="5987341" cy="4328250"/>
            <a:chOff x="276144" y="76433"/>
            <a:chExt cx="5413005" cy="3856104"/>
          </a:xfrm>
        </p:grpSpPr>
        <p:pic>
          <p:nvPicPr>
            <p:cNvPr id="68" name="图片 67"/>
            <p:cNvPicPr>
              <a:picLocks noChangeAspect="1"/>
            </p:cNvPicPr>
            <p:nvPr/>
          </p:nvPicPr>
          <p:blipFill rotWithShape="1">
            <a:blip r:embed="rId3">
              <a:extLst>
                <a:ext uri="{28A0092B-C50C-407E-A947-70E740481C1C}">
                  <a14:useLocalDpi xmlns:a14="http://schemas.microsoft.com/office/drawing/2010/main" val="0"/>
                </a:ext>
              </a:extLst>
            </a:blip>
            <a:srcRect t="19257" b="10230"/>
            <a:stretch>
              <a:fillRect/>
            </a:stretch>
          </p:blipFill>
          <p:spPr>
            <a:xfrm>
              <a:off x="677283" y="76433"/>
              <a:ext cx="5011866" cy="3534032"/>
            </a:xfrm>
            <a:prstGeom prst="rect">
              <a:avLst/>
            </a:prstGeom>
            <a:effectLst>
              <a:outerShdw blurRad="50800" dist="50800" dir="5400000" algn="t" rotWithShape="0">
                <a:prstClr val="black">
                  <a:alpha val="40000"/>
                </a:prstClr>
              </a:outerShdw>
            </a:effectLst>
          </p:spPr>
        </p:pic>
        <p:pic>
          <p:nvPicPr>
            <p:cNvPr id="70" name="图片 6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144" y="370703"/>
              <a:ext cx="1293164" cy="3239762"/>
            </a:xfrm>
            <a:prstGeom prst="rect">
              <a:avLst/>
            </a:prstGeom>
          </p:spPr>
        </p:pic>
        <p:pic>
          <p:nvPicPr>
            <p:cNvPr id="71" name="图片 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4459" y="1577488"/>
              <a:ext cx="940027" cy="2355049"/>
            </a:xfrm>
            <a:prstGeom prst="rect">
              <a:avLst/>
            </a:prstGeom>
          </p:spPr>
        </p:pic>
        <p:pic>
          <p:nvPicPr>
            <p:cNvPr id="72" name="图片 7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20254" y="2720778"/>
              <a:ext cx="990085" cy="990085"/>
            </a:xfrm>
            <a:prstGeom prst="rect">
              <a:avLst/>
            </a:prstGeom>
          </p:spPr>
        </p:pic>
      </p:grpSp>
      <p:sp>
        <p:nvSpPr>
          <p:cNvPr id="13" name="文本框 2"/>
          <p:cNvSpPr txBox="1"/>
          <p:nvPr/>
        </p:nvSpPr>
        <p:spPr>
          <a:xfrm>
            <a:off x="997111" y="975926"/>
            <a:ext cx="3638432" cy="1200329"/>
          </a:xfrm>
          <a:prstGeom prst="rect">
            <a:avLst/>
          </a:prstGeom>
          <a:noFill/>
          <a:ln>
            <a:noFill/>
          </a:ln>
        </p:spPr>
        <p:txBody>
          <a:bodyPr wrap="square" rtlCol="0">
            <a:spAutoFit/>
          </a:bodyPr>
          <a:lstStyle/>
          <a:p>
            <a:pPr algn="ctr" defTabSz="914377"/>
            <a:r>
              <a:rPr lang="zh-CN" altLang="en-US" sz="3600" dirty="0">
                <a:solidFill>
                  <a:srgbClr val="3333FF"/>
                </a:solidFill>
                <a:latin typeface="#9Slide03 Swiss Condensed Bold" panose="02000500000000000000" pitchFamily="2" charset="0"/>
              </a:rPr>
              <a:t>   </a:t>
            </a:r>
            <a:r>
              <a:rPr lang="en-US" altLang="zh-CN" sz="3600" dirty="0">
                <a:solidFill>
                  <a:srgbClr val="3333FF"/>
                </a:solidFill>
                <a:latin typeface="#9Slide03 Swiss Condensed Bold" panose="02000500000000000000" pitchFamily="2" charset="0"/>
              </a:rPr>
              <a:t>VAI TRÒ ĐỐI VỚI CON NGƯỜI</a:t>
            </a:r>
            <a:endParaRPr lang="zh-CN" altLang="en-US" sz="3600" dirty="0">
              <a:solidFill>
                <a:srgbClr val="3333FF"/>
              </a:solidFill>
              <a:latin typeface="#9Slide03 Swiss Condensed Bold" panose="02000500000000000000" pitchFamily="2" charset="0"/>
            </a:endParaRPr>
          </a:p>
        </p:txBody>
      </p:sp>
      <p:grpSp>
        <p:nvGrpSpPr>
          <p:cNvPr id="8" name="Group 7"/>
          <p:cNvGrpSpPr/>
          <p:nvPr/>
        </p:nvGrpSpPr>
        <p:grpSpPr>
          <a:xfrm>
            <a:off x="6276987" y="2608635"/>
            <a:ext cx="3974592" cy="3066453"/>
            <a:chOff x="6171651" y="2635796"/>
            <a:chExt cx="3974592" cy="3066453"/>
          </a:xfrm>
        </p:grpSpPr>
        <p:pic>
          <p:nvPicPr>
            <p:cNvPr id="9218" name="Picture 2" descr="Rong Biển Tươi Nhật Bản | CHUKA WAKAME | 中華わかめ 1KG"/>
            <p:cNvPicPr>
              <a:picLocks noChangeAspect="1" noChangeArrowheads="1"/>
            </p:cNvPicPr>
            <p:nvPr/>
          </p:nvPicPr>
          <p:blipFill rotWithShape="1">
            <a:blip r:embed="rId7">
              <a:extLst>
                <a:ext uri="{28A0092B-C50C-407E-A947-70E740481C1C}">
                  <a14:useLocalDpi xmlns:a14="http://schemas.microsoft.com/office/drawing/2010/main" val="0"/>
                </a:ext>
              </a:extLst>
            </a:blip>
            <a:srcRect t="21254" r="1225" b="5677"/>
            <a:stretch/>
          </p:blipFill>
          <p:spPr bwMode="auto">
            <a:xfrm>
              <a:off x="6171651" y="2635796"/>
              <a:ext cx="3497532" cy="258730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717956" y="5302139"/>
              <a:ext cx="3428287" cy="400110"/>
            </a:xfrm>
            <a:prstGeom prst="rect">
              <a:avLst/>
            </a:prstGeom>
            <a:noFill/>
          </p:spPr>
          <p:txBody>
            <a:bodyPr wrap="square" rtlCol="0">
              <a:spAutoFit/>
            </a:bodyPr>
            <a:lstStyle/>
            <a:p>
              <a:pPr algn="ctr" defTabSz="914400"/>
              <a:r>
                <a:rPr lang="vi-VN" sz="2000" dirty="0">
                  <a:solidFill>
                    <a:prstClr val="black"/>
                  </a:solidFill>
                  <a:latin typeface="#9Slide03 Cabin Condensed Mediu" panose="00000606000000000000" pitchFamily="2" charset="0"/>
                </a:rPr>
                <a:t>Ảnh. Rong biển dùng làm thức ăn</a:t>
              </a:r>
            </a:p>
          </p:txBody>
        </p:sp>
      </p:grpSp>
      <p:grpSp>
        <p:nvGrpSpPr>
          <p:cNvPr id="9" name="Group 8"/>
          <p:cNvGrpSpPr/>
          <p:nvPr/>
        </p:nvGrpSpPr>
        <p:grpSpPr>
          <a:xfrm>
            <a:off x="8253476" y="473405"/>
            <a:ext cx="3712247" cy="2421596"/>
            <a:chOff x="8253476" y="473405"/>
            <a:chExt cx="3712247" cy="2421596"/>
          </a:xfrm>
        </p:grpSpPr>
        <p:pic>
          <p:nvPicPr>
            <p:cNvPr id="5" name="Picture 4"/>
            <p:cNvPicPr>
              <a:picLocks noChangeAspect="1"/>
            </p:cNvPicPr>
            <p:nvPr/>
          </p:nvPicPr>
          <p:blipFill rotWithShape="1">
            <a:blip r:embed="rId8"/>
            <a:srcRect l="2998" r="1525"/>
            <a:stretch/>
          </p:blipFill>
          <p:spPr>
            <a:xfrm>
              <a:off x="8253476" y="473405"/>
              <a:ext cx="3494388" cy="2052512"/>
            </a:xfrm>
            <a:prstGeom prst="rect">
              <a:avLst/>
            </a:prstGeom>
          </p:spPr>
        </p:pic>
        <p:sp>
          <p:nvSpPr>
            <p:cNvPr id="19" name="TextBox 18"/>
            <p:cNvSpPr txBox="1"/>
            <p:nvPr/>
          </p:nvSpPr>
          <p:spPr>
            <a:xfrm>
              <a:off x="8537436" y="2494891"/>
              <a:ext cx="3428287" cy="400110"/>
            </a:xfrm>
            <a:prstGeom prst="rect">
              <a:avLst/>
            </a:prstGeom>
            <a:noFill/>
          </p:spPr>
          <p:txBody>
            <a:bodyPr wrap="square" rtlCol="0">
              <a:spAutoFit/>
            </a:bodyPr>
            <a:lstStyle/>
            <a:p>
              <a:pPr algn="ctr" defTabSz="914400"/>
              <a:r>
                <a:rPr lang="vi-VN" sz="2000" dirty="0">
                  <a:solidFill>
                    <a:prstClr val="black"/>
                  </a:solidFill>
                  <a:latin typeface="#9Slide03 Cabin Condensed Mediu" panose="00000606000000000000" pitchFamily="2" charset="0"/>
                </a:rPr>
                <a:t>Ảnh. Tảo dùng làm thạch</a:t>
              </a:r>
            </a:p>
          </p:txBody>
        </p:sp>
      </p:grpSp>
      <p:sp>
        <p:nvSpPr>
          <p:cNvPr id="7" name="Rectangle 6"/>
          <p:cNvSpPr/>
          <p:nvPr/>
        </p:nvSpPr>
        <p:spPr>
          <a:xfrm>
            <a:off x="323006" y="3738907"/>
            <a:ext cx="6213596" cy="2068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20000"/>
              </a:lnSpc>
            </a:pPr>
            <a:r>
              <a:rPr lang="vi-VN" sz="2400" dirty="0">
                <a:solidFill>
                  <a:srgbClr val="002060"/>
                </a:solidFill>
                <a:latin typeface="#9Slide03 Cabin Condensed Bold" panose="00000806000000000000" pitchFamily="2" charset="0"/>
              </a:rPr>
              <a:t>Một số loại tảo có giá trị dinh dưỡng cao nên được chế biến thành thực phẩm chức năng bổ sung dinh dưỡng cho con người như tảo xoắn </a:t>
            </a:r>
            <a:r>
              <a:rPr lang="vi-VN" sz="2400" i="1" dirty="0">
                <a:solidFill>
                  <a:srgbClr val="FF0000"/>
                </a:solidFill>
                <a:latin typeface="Palatino Linotype" panose="02040502050505030304" pitchFamily="18" charset="0"/>
              </a:rPr>
              <a:t>Spirulina.</a:t>
            </a:r>
          </a:p>
        </p:txBody>
      </p:sp>
    </p:spTree>
    <p:extLst>
      <p:ext uri="{BB962C8B-B14F-4D97-AF65-F5344CB8AC3E}">
        <p14:creationId xmlns:p14="http://schemas.microsoft.com/office/powerpoint/2010/main" val="4127738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5480" y="149947"/>
            <a:ext cx="4018072" cy="2442705"/>
          </a:xfrm>
          <a:prstGeom prst="rect">
            <a:avLst/>
          </a:prstGeom>
          <a:ln>
            <a:noFill/>
          </a:ln>
          <a:effectLst>
            <a:outerShdw blurRad="292100" dist="139700" dir="2700000" algn="tl" rotWithShape="0">
              <a:srgbClr val="333333">
                <a:alpha val="65000"/>
              </a:srgbClr>
            </a:outerShdw>
          </a:effectLst>
        </p:spPr>
      </p:pic>
      <p:pic>
        <p:nvPicPr>
          <p:cNvPr id="10242" name="Picture 2" descr="Món ngon khó cưỡng từ rong biển - Tép Bạ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2002" y="2818989"/>
            <a:ext cx="4018072" cy="26697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5622202" y="407231"/>
            <a:ext cx="6102036" cy="2068562"/>
          </a:xfrm>
          <a:prstGeom prst="rect">
            <a:avLst/>
          </a:prstGeom>
          <a:noFill/>
          <a:ln w="19050">
            <a:solidFill>
              <a:srgbClr val="5DE2F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20000"/>
              </a:lnSpc>
            </a:pPr>
            <a:r>
              <a:rPr lang="vi-VN" sz="2400" dirty="0">
                <a:solidFill>
                  <a:srgbClr val="002060"/>
                </a:solidFill>
                <a:latin typeface="#9Slide03 Cabin Condensed Bold" panose="00000806000000000000" pitchFamily="2" charset="0"/>
              </a:rPr>
              <a:t>Nhiều rong biển (tảo) dùng làm thức ăn và chế biến thực phẩm. Ngoài ra, chúng còn dùng sản xuất chất dẻo, chất khử mùi, sơn, chất cách điện,…</a:t>
            </a:r>
            <a:endParaRPr lang="vi-VN" sz="2400" i="1" dirty="0">
              <a:solidFill>
                <a:srgbClr val="002060"/>
              </a:solidFill>
              <a:latin typeface="Palatino Linotype" panose="02040502050505030304" pitchFamily="18" charset="0"/>
            </a:endParaRPr>
          </a:p>
        </p:txBody>
      </p:sp>
      <p:sp>
        <p:nvSpPr>
          <p:cNvPr id="5" name="Rectangle 4"/>
          <p:cNvSpPr/>
          <p:nvPr/>
        </p:nvSpPr>
        <p:spPr>
          <a:xfrm>
            <a:off x="1548143" y="3250018"/>
            <a:ext cx="5033728" cy="2068562"/>
          </a:xfrm>
          <a:prstGeom prst="rect">
            <a:avLst/>
          </a:prstGeom>
          <a:noFill/>
          <a:ln w="1905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20000"/>
              </a:lnSpc>
            </a:pPr>
            <a:r>
              <a:rPr lang="vi-VN" sz="2400" dirty="0">
                <a:solidFill>
                  <a:srgbClr val="3399FF"/>
                </a:solidFill>
                <a:latin typeface="#9Slide03 Cabin Condensed Bold" panose="00000806000000000000" pitchFamily="2" charset="0"/>
              </a:rPr>
              <a:t>Một số nguyên sinh vật có vai trò quan trọng trong các hệ thống xử lí nước thải và chỉ thị độ sạch của môi trường nước.</a:t>
            </a:r>
            <a:endParaRPr lang="vi-VN" sz="2400" i="1" dirty="0">
              <a:solidFill>
                <a:srgbClr val="3399FF"/>
              </a:solidFill>
              <a:latin typeface="Palatino Linotype" panose="02040502050505030304" pitchFamily="18" charset="0"/>
            </a:endParaRPr>
          </a:p>
        </p:txBody>
      </p:sp>
    </p:spTree>
    <p:extLst>
      <p:ext uri="{BB962C8B-B14F-4D97-AF65-F5344CB8AC3E}">
        <p14:creationId xmlns:p14="http://schemas.microsoft.com/office/powerpoint/2010/main" val="113538758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453538-5BEA-A343-A847-A957C3D3686B}"/>
              </a:ext>
            </a:extLst>
          </p:cNvPr>
          <p:cNvSpPr txBox="1"/>
          <p:nvPr/>
        </p:nvSpPr>
        <p:spPr>
          <a:xfrm>
            <a:off x="2213371" y="4687908"/>
            <a:ext cx="9330929" cy="1154162"/>
          </a:xfrm>
          <a:prstGeom prst="rect">
            <a:avLst/>
          </a:prstGeom>
          <a:noFill/>
        </p:spPr>
        <p:txBody>
          <a:bodyPr wrap="square">
            <a:spAutoFit/>
          </a:bodyPr>
          <a:lstStyle/>
          <a:p>
            <a:pPr algn="ctr"/>
            <a:r>
              <a:rPr lang="en-US" sz="2500" b="1" i="0" dirty="0" err="1">
                <a:solidFill>
                  <a:srgbClr val="C00000"/>
                </a:solidFill>
                <a:effectLst/>
                <a:latin typeface="Tahoma" panose="020B0604030504040204" pitchFamily="34" charset="0"/>
              </a:rPr>
              <a:t>Tảo</a:t>
            </a:r>
            <a:r>
              <a:rPr lang="en-US" sz="2500" b="1" i="0" dirty="0">
                <a:solidFill>
                  <a:srgbClr val="C00000"/>
                </a:solidFill>
                <a:effectLst/>
                <a:latin typeface="Tahoma" panose="020B0604030504040204" pitchFamily="34" charset="0"/>
              </a:rPr>
              <a:t> </a:t>
            </a:r>
            <a:r>
              <a:rPr lang="en-US" sz="2500" b="1" i="0" dirty="0" err="1">
                <a:solidFill>
                  <a:srgbClr val="C00000"/>
                </a:solidFill>
                <a:effectLst/>
                <a:latin typeface="Tahoma" panose="020B0604030504040204" pitchFamily="34" charset="0"/>
              </a:rPr>
              <a:t>lục</a:t>
            </a:r>
            <a:r>
              <a:rPr lang="en-US" sz="2500" b="1" i="0" dirty="0">
                <a:solidFill>
                  <a:srgbClr val="C00000"/>
                </a:solidFill>
                <a:effectLst/>
                <a:latin typeface="Tahoma" panose="020B0604030504040204" pitchFamily="34" charset="0"/>
              </a:rPr>
              <a:t> (Chlorophyta)</a:t>
            </a:r>
          </a:p>
          <a:p>
            <a:r>
              <a:rPr lang="en-US" sz="2200" b="1" dirty="0">
                <a:solidFill>
                  <a:srgbClr val="696E6E"/>
                </a:solidFill>
                <a:latin typeface="Times New Roman" panose="02020603050405020304" pitchFamily="18" charset="0"/>
                <a:cs typeface="Times New Roman" panose="02020603050405020304" pitchFamily="18" charset="0"/>
              </a:rPr>
              <a:t>(</a:t>
            </a:r>
            <a:r>
              <a:rPr lang="vi-VN" sz="2200" dirty="0">
                <a:latin typeface="Times New Roman" panose="02020603050405020304" pitchFamily="18" charset="0"/>
                <a:cs typeface="Times New Roman" panose="02020603050405020304" pitchFamily="18" charset="0"/>
              </a:rPr>
              <a:t>Tảo lục giúp ổn định môi trường nước, có khả năng ngăn chặn sự phát triển của vi khuẩn Vibrio và khí độc trong ao nhờ khả năng hấp thu các chất hữu cơ)</a:t>
            </a:r>
            <a:endParaRPr lang="en-VN" sz="22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7005CDF8-F333-F642-959E-E4BF5CB9A4EB}"/>
              </a:ext>
            </a:extLst>
          </p:cNvPr>
          <p:cNvSpPr/>
          <p:nvPr/>
        </p:nvSpPr>
        <p:spPr>
          <a:xfrm>
            <a:off x="676604" y="420111"/>
            <a:ext cx="10481933" cy="1455182"/>
          </a:xfrm>
          <a:prstGeom prst="rect">
            <a:avLst/>
          </a:prstGeom>
          <a:noFill/>
          <a:ln w="1905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20000"/>
              </a:lnSpc>
            </a:pPr>
            <a:r>
              <a:rPr lang="vi-VN" sz="3000" dirty="0">
                <a:solidFill>
                  <a:srgbClr val="3399FF"/>
                </a:solidFill>
                <a:latin typeface="#9Slide03 Cabin Condensed Bold" panose="00000806000000000000" pitchFamily="2" charset="0"/>
              </a:rPr>
              <a:t>Một số nguyên sinh vật có vai trò quan trọng trong các hệ thống xử lí nước thải và chỉ thị độ sạch của môi trường nước.</a:t>
            </a:r>
            <a:endParaRPr lang="vi-VN" sz="3000" i="1" dirty="0">
              <a:solidFill>
                <a:srgbClr val="3399FF"/>
              </a:solidFill>
              <a:latin typeface="Palatino Linotype" panose="02040502050505030304" pitchFamily="18" charset="0"/>
            </a:endParaRPr>
          </a:p>
        </p:txBody>
      </p:sp>
      <p:pic>
        <p:nvPicPr>
          <p:cNvPr id="5124" name="Picture 4" descr="TẢO LỤC CHLORELLA NEW – Công ty SK Quốc Tế">
            <a:extLst>
              <a:ext uri="{FF2B5EF4-FFF2-40B4-BE49-F238E27FC236}">
                <a16:creationId xmlns:a16="http://schemas.microsoft.com/office/drawing/2014/main" id="{DB75EDBA-6553-2B4C-9315-7FC1A49024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2312" y="1973490"/>
            <a:ext cx="5121904" cy="2430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429333"/>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 name="Title 2">
            <a:extLst>
              <a:ext uri="{FF2B5EF4-FFF2-40B4-BE49-F238E27FC236}">
                <a16:creationId xmlns:a16="http://schemas.microsoft.com/office/drawing/2014/main" id="{F1C75600-757D-2141-9835-90C3290D4152}"/>
              </a:ext>
            </a:extLst>
          </p:cNvPr>
          <p:cNvSpPr txBox="1">
            <a:spLocks/>
          </p:cNvSpPr>
          <p:nvPr/>
        </p:nvSpPr>
        <p:spPr>
          <a:xfrm>
            <a:off x="514350" y="271219"/>
            <a:ext cx="9574644" cy="757481"/>
          </a:xfrm>
          <a:prstGeom prst="rect">
            <a:avLst/>
          </a:prstGeom>
        </p:spPr>
        <p:style>
          <a:lnRef idx="2">
            <a:schemeClr val="accent2"/>
          </a:lnRef>
          <a:fillRef idx="1">
            <a:schemeClr val="lt1"/>
          </a:fillRef>
          <a:effectRef idx="0">
            <a:schemeClr val="accent2"/>
          </a:effectRef>
          <a:fontRef idx="minor">
            <a:schemeClr val="dk1"/>
          </a:fontRef>
        </p:style>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Bài</a:t>
            </a:r>
            <a:r>
              <a:rPr lang="en-US" b="1" dirty="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 30 </a:t>
            </a:r>
            <a:r>
              <a:rPr lang="en-US" b="1" dirty="0" err="1">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Nguyên</a:t>
            </a:r>
            <a:r>
              <a:rPr lang="en-US" b="1" dirty="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b="1" dirty="0" err="1">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sinh</a:t>
            </a:r>
            <a:r>
              <a:rPr lang="en-US" b="1" dirty="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b="1" dirty="0" err="1">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vật</a:t>
            </a:r>
            <a:r>
              <a:rPr lang="en-US" b="1" dirty="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 ( </a:t>
            </a:r>
            <a:r>
              <a:rPr lang="en-US" b="1" dirty="0" err="1">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tiết</a:t>
            </a:r>
            <a:r>
              <a:rPr lang="en-US" b="1" dirty="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 2)</a:t>
            </a:r>
          </a:p>
        </p:txBody>
      </p:sp>
      <p:sp>
        <p:nvSpPr>
          <p:cNvPr id="3" name="TextBox 2">
            <a:extLst>
              <a:ext uri="{FF2B5EF4-FFF2-40B4-BE49-F238E27FC236}">
                <a16:creationId xmlns:a16="http://schemas.microsoft.com/office/drawing/2014/main" id="{E7E9ABFB-2D6A-DF4E-A875-558B913C35AC}"/>
              </a:ext>
            </a:extLst>
          </p:cNvPr>
          <p:cNvSpPr txBox="1"/>
          <p:nvPr/>
        </p:nvSpPr>
        <p:spPr>
          <a:xfrm>
            <a:off x="514350" y="1343025"/>
            <a:ext cx="11161049" cy="5014913"/>
          </a:xfrm>
          <a:prstGeom prst="rect">
            <a:avLst/>
          </a:prstGeom>
          <a:noFill/>
        </p:spPr>
        <p:txBody>
          <a:bodyPr wrap="square" lIns="0" tIns="0" rIns="0" bIns="0" rtlCol="0">
            <a:noAutofit/>
          </a:bodyPr>
          <a:lstStyle/>
          <a:p>
            <a:pPr algn="just">
              <a:lnSpc>
                <a:spcPct val="120000"/>
              </a:lnSpc>
            </a:pPr>
            <a:r>
              <a:rPr lang="vi-VN" sz="2600" b="1" dirty="0">
                <a:solidFill>
                  <a:srgbClr val="FFFF00"/>
                </a:solidFill>
                <a:latin typeface="Times New Roman" pitchFamily="18" charset="0"/>
                <a:ea typeface="#9Slide03 Roboto Condensed" panose="02000000000000000000" pitchFamily="2" charset="0"/>
                <a:cs typeface="Times New Roman" pitchFamily="18" charset="0"/>
              </a:rPr>
              <a:t>2. Vai trò của nguyên sinh vật</a:t>
            </a:r>
          </a:p>
          <a:p>
            <a:pPr marL="514350" indent="-514350" algn="just">
              <a:lnSpc>
                <a:spcPct val="120000"/>
              </a:lnSpc>
              <a:buAutoNum type="alphaLcPeriod"/>
            </a:pPr>
            <a:r>
              <a:rPr lang="vi-VN" sz="2600" b="1" dirty="0">
                <a:solidFill>
                  <a:srgbClr val="FFFF00"/>
                </a:solidFill>
                <a:latin typeface="Times New Roman" pitchFamily="18" charset="0"/>
                <a:ea typeface="#9Slide03 Roboto Condensed" panose="02000000000000000000" pitchFamily="2" charset="0"/>
                <a:cs typeface="Times New Roman" pitchFamily="18" charset="0"/>
              </a:rPr>
              <a:t>Đối với tự nhiên:</a:t>
            </a:r>
          </a:p>
          <a:p>
            <a:pPr marL="457200" indent="-457200" algn="just">
              <a:lnSpc>
                <a:spcPct val="120000"/>
              </a:lnSpc>
              <a:buFontTx/>
              <a:buChar char="-"/>
            </a:pPr>
            <a:r>
              <a:rPr lang="vi-VN" sz="2600" b="1" dirty="0">
                <a:solidFill>
                  <a:schemeClr val="bg1"/>
                </a:solidFill>
                <a:latin typeface="Times New Roman" pitchFamily="18" charset="0"/>
                <a:ea typeface="#9Slide03 Roboto Condensed" panose="02000000000000000000" pitchFamily="2" charset="0"/>
                <a:cs typeface="Times New Roman" pitchFamily="18" charset="0"/>
              </a:rPr>
              <a:t>Cung cấp ôxigen cho các loài động vật dưới nước</a:t>
            </a:r>
          </a:p>
          <a:p>
            <a:pPr marL="457200" indent="-457200" algn="just">
              <a:lnSpc>
                <a:spcPct val="120000"/>
              </a:lnSpc>
              <a:buFontTx/>
              <a:buChar char="-"/>
            </a:pPr>
            <a:r>
              <a:rPr lang="vi-VN" sz="2600" b="1" dirty="0">
                <a:solidFill>
                  <a:schemeClr val="bg1"/>
                </a:solidFill>
                <a:latin typeface="Times New Roman" pitchFamily="18" charset="0"/>
                <a:ea typeface="#9Slide03 Roboto Condensed" panose="02000000000000000000" pitchFamily="2" charset="0"/>
                <a:cs typeface="Times New Roman" pitchFamily="18" charset="0"/>
              </a:rPr>
              <a:t>Là nguồn thức ăn cho các loài động vật</a:t>
            </a:r>
          </a:p>
          <a:p>
            <a:pPr marL="457200" indent="-457200" algn="just">
              <a:lnSpc>
                <a:spcPct val="120000"/>
              </a:lnSpc>
              <a:buFontTx/>
              <a:buChar char="-"/>
            </a:pPr>
            <a:r>
              <a:rPr lang="vi-VN" sz="2600" b="1" dirty="0">
                <a:solidFill>
                  <a:schemeClr val="bg1"/>
                </a:solidFill>
                <a:latin typeface="Times New Roman" pitchFamily="18" charset="0"/>
                <a:ea typeface="#9Slide03 Roboto Condensed" panose="02000000000000000000" pitchFamily="2" charset="0"/>
                <a:cs typeface="Times New Roman" pitchFamily="18" charset="0"/>
              </a:rPr>
              <a:t>Tạo mối quan hệ cần thiết cho sự sống của một số loài sinh vật( Cộng sinh)</a:t>
            </a:r>
          </a:p>
          <a:p>
            <a:pPr algn="just">
              <a:lnSpc>
                <a:spcPct val="120000"/>
              </a:lnSpc>
            </a:pPr>
            <a:r>
              <a:rPr lang="vi-VN" sz="2600" b="1" dirty="0">
                <a:solidFill>
                  <a:srgbClr val="FFFF00"/>
                </a:solidFill>
                <a:latin typeface="Times New Roman" pitchFamily="18" charset="0"/>
                <a:ea typeface="#9Slide03 Roboto Condensed" panose="02000000000000000000" pitchFamily="2" charset="0"/>
                <a:cs typeface="Times New Roman" pitchFamily="18" charset="0"/>
              </a:rPr>
              <a:t>b. Đối với con người:</a:t>
            </a:r>
          </a:p>
          <a:p>
            <a:pPr marL="457200" indent="-457200" algn="just">
              <a:lnSpc>
                <a:spcPct val="120000"/>
              </a:lnSpc>
              <a:buFontTx/>
              <a:buChar char="-"/>
            </a:pPr>
            <a:r>
              <a:rPr lang="vi-VN" sz="2600" b="1" dirty="0">
                <a:solidFill>
                  <a:schemeClr val="bg1"/>
                </a:solidFill>
                <a:latin typeface="Times New Roman" pitchFamily="18" charset="0"/>
                <a:ea typeface="#9Slide03 Roboto Condensed" panose="02000000000000000000" pitchFamily="2" charset="0"/>
                <a:cs typeface="Times New Roman" pitchFamily="18" charset="0"/>
              </a:rPr>
              <a:t>Nguyên liệu sản xuất thực phẩm chức năng: Tảo xoắn spirulina</a:t>
            </a:r>
          </a:p>
          <a:p>
            <a:pPr marL="457200" indent="-457200" algn="just">
              <a:lnSpc>
                <a:spcPct val="120000"/>
              </a:lnSpc>
              <a:buFontTx/>
              <a:buChar char="-"/>
            </a:pPr>
            <a:r>
              <a:rPr lang="vi-VN" sz="2600" b="1" dirty="0">
                <a:solidFill>
                  <a:schemeClr val="bg1"/>
                </a:solidFill>
                <a:latin typeface="Times New Roman" pitchFamily="18" charset="0"/>
                <a:ea typeface="#9Slide03 Roboto Condensed" panose="02000000000000000000" pitchFamily="2" charset="0"/>
                <a:cs typeface="Times New Roman" pitchFamily="18" charset="0"/>
              </a:rPr>
              <a:t>Cung cấp thức ăn và thực phẩm: Tảo rau câu, rong biển…</a:t>
            </a:r>
          </a:p>
          <a:p>
            <a:pPr marL="457200" indent="-457200" algn="just">
              <a:lnSpc>
                <a:spcPct val="120000"/>
              </a:lnSpc>
              <a:buFontTx/>
              <a:buChar char="-"/>
            </a:pPr>
            <a:r>
              <a:rPr lang="vi-VN" sz="2600" b="1" dirty="0">
                <a:solidFill>
                  <a:schemeClr val="bg1"/>
                </a:solidFill>
                <a:latin typeface="Times New Roman" pitchFamily="18" charset="0"/>
                <a:ea typeface="#9Slide03 Roboto Condensed" panose="02000000000000000000" pitchFamily="2" charset="0"/>
                <a:cs typeface="Times New Roman" pitchFamily="18" charset="0"/>
              </a:rPr>
              <a:t>Cung cấp nguyên liệu cho công nghiệp: chất dẻo, khử mùi, sơn….</a:t>
            </a:r>
          </a:p>
          <a:p>
            <a:pPr marL="457200" indent="-457200" algn="just">
              <a:lnSpc>
                <a:spcPct val="120000"/>
              </a:lnSpc>
              <a:buFontTx/>
              <a:buChar char="-"/>
            </a:pPr>
            <a:r>
              <a:rPr lang="vi-VN" sz="2600" b="1" dirty="0">
                <a:solidFill>
                  <a:schemeClr val="bg1"/>
                </a:solidFill>
                <a:latin typeface="Times New Roman" pitchFamily="18" charset="0"/>
                <a:ea typeface="#9Slide03 Roboto Condensed" panose="02000000000000000000" pitchFamily="2" charset="0"/>
                <a:cs typeface="Times New Roman" pitchFamily="18" charset="0"/>
              </a:rPr>
              <a:t>Xử lý nước thải, chỉ thị độ sạch của nước.</a:t>
            </a:r>
          </a:p>
          <a:p>
            <a:pPr marL="457200" indent="-457200" algn="just">
              <a:lnSpc>
                <a:spcPct val="120000"/>
              </a:lnSpc>
              <a:buFontTx/>
              <a:buChar char="-"/>
            </a:pPr>
            <a:endParaRPr lang="vi-VN" sz="2600" b="1" dirty="0">
              <a:solidFill>
                <a:srgbClr val="FFFF00"/>
              </a:solidFill>
              <a:latin typeface="Times New Roman" pitchFamily="18" charset="0"/>
              <a:ea typeface="#9Slide03 Roboto Condensed" panose="02000000000000000000" pitchFamily="2" charset="0"/>
              <a:cs typeface="Times New Roman" pitchFamily="18" charset="0"/>
            </a:endParaRPr>
          </a:p>
          <a:p>
            <a:pPr marL="457200" indent="-457200" algn="just">
              <a:lnSpc>
                <a:spcPct val="120000"/>
              </a:lnSpc>
              <a:buFontTx/>
              <a:buChar char="-"/>
            </a:pPr>
            <a:endParaRPr lang="vi-VN" sz="2600" b="1" dirty="0">
              <a:solidFill>
                <a:srgbClr val="FFFF00"/>
              </a:solidFill>
              <a:latin typeface="Times New Roman" pitchFamily="18" charset="0"/>
              <a:ea typeface="#9Slide03 Roboto Condensed" panose="02000000000000000000" pitchFamily="2" charset="0"/>
              <a:cs typeface="Times New Roman" pitchFamily="18" charset="0"/>
            </a:endParaRPr>
          </a:p>
        </p:txBody>
      </p:sp>
    </p:spTree>
    <p:extLst>
      <p:ext uri="{BB962C8B-B14F-4D97-AF65-F5344CB8AC3E}">
        <p14:creationId xmlns:p14="http://schemas.microsoft.com/office/powerpoint/2010/main" val="397678488"/>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8342" y="4213845"/>
            <a:ext cx="2354436" cy="1335107"/>
          </a:xfrm>
          <a:prstGeom prst="rect">
            <a:avLst/>
          </a:prstGeom>
        </p:spPr>
      </p:pic>
      <p:grpSp>
        <p:nvGrpSpPr>
          <p:cNvPr id="3" name="组合 2"/>
          <p:cNvGrpSpPr/>
          <p:nvPr/>
        </p:nvGrpSpPr>
        <p:grpSpPr>
          <a:xfrm rot="20946486">
            <a:off x="1497756" y="3550185"/>
            <a:ext cx="1487935" cy="1623888"/>
            <a:chOff x="1003521" y="2464927"/>
            <a:chExt cx="1115951" cy="1217916"/>
          </a:xfrm>
        </p:grpSpPr>
        <p:pic>
          <p:nvPicPr>
            <p:cNvPr id="4" name="图片 3"/>
            <p:cNvPicPr>
              <a:picLocks noChangeAspect="1"/>
            </p:cNvPicPr>
            <p:nvPr/>
          </p:nvPicPr>
          <p:blipFill>
            <a:blip r:embed="rId4"/>
            <a:stretch>
              <a:fillRect/>
            </a:stretch>
          </p:blipFill>
          <p:spPr>
            <a:xfrm>
              <a:off x="1003521" y="2464927"/>
              <a:ext cx="1115951" cy="1217916"/>
            </a:xfrm>
            <a:prstGeom prst="rect">
              <a:avLst/>
            </a:prstGeom>
          </p:spPr>
        </p:pic>
        <p:sp>
          <p:nvSpPr>
            <p:cNvPr id="5" name="文本框 4"/>
            <p:cNvSpPr txBox="1"/>
            <p:nvPr/>
          </p:nvSpPr>
          <p:spPr>
            <a:xfrm>
              <a:off x="1228094" y="2562437"/>
              <a:ext cx="517209" cy="992579"/>
            </a:xfrm>
            <a:prstGeom prst="rect">
              <a:avLst/>
            </a:prstGeom>
            <a:noFill/>
          </p:spPr>
          <p:txBody>
            <a:bodyPr wrap="none" rtlCol="0">
              <a:spAutoFit/>
            </a:bodyPr>
            <a:lstStyle>
              <a:defPPr>
                <a:defRPr lang="zh-CN"/>
              </a:defPPr>
              <a:lvl1pPr>
                <a:defRPr sz="3200">
                  <a:solidFill>
                    <a:schemeClr val="bg1"/>
                  </a:solidFill>
                  <a:latin typeface="Showcard Gothic" panose="04020904020102020604" pitchFamily="82" charset="0"/>
                </a:defRPr>
              </a:lvl1pPr>
            </a:lstStyle>
            <a:p>
              <a:pPr defTabSz="914377"/>
              <a:r>
                <a:rPr lang="en-US" altLang="zh-CN" sz="8000" b="1" dirty="0">
                  <a:ln w="12700">
                    <a:solidFill>
                      <a:srgbClr val="FF9933"/>
                    </a:solidFill>
                    <a:prstDash val="solid"/>
                  </a:ln>
                  <a:pattFill prst="ltDnDiag">
                    <a:fgClr>
                      <a:srgbClr val="FF9933"/>
                    </a:fgClr>
                    <a:bgClr>
                      <a:prstClr val="white"/>
                    </a:bgClr>
                  </a:pattFill>
                </a:rPr>
                <a:t>3</a:t>
              </a:r>
              <a:endParaRPr lang="zh-CN" altLang="en-US" sz="8000" b="1" dirty="0">
                <a:ln w="12700">
                  <a:solidFill>
                    <a:srgbClr val="FF9933"/>
                  </a:solidFill>
                  <a:prstDash val="solid"/>
                </a:ln>
                <a:pattFill prst="ltDnDiag">
                  <a:fgClr>
                    <a:srgbClr val="FF9933"/>
                  </a:fgClr>
                  <a:bgClr>
                    <a:prstClr val="white"/>
                  </a:bgClr>
                </a:pattFill>
              </a:endParaRPr>
            </a:p>
          </p:txBody>
        </p:sp>
      </p:grpSp>
      <p:sp>
        <p:nvSpPr>
          <p:cNvPr id="6" name="文本框 5"/>
          <p:cNvSpPr txBox="1"/>
          <p:nvPr/>
        </p:nvSpPr>
        <p:spPr>
          <a:xfrm>
            <a:off x="228356" y="154084"/>
            <a:ext cx="11478111" cy="799899"/>
          </a:xfrm>
          <a:prstGeom prst="rect">
            <a:avLst/>
          </a:prstGeom>
          <a:noFill/>
        </p:spPr>
        <p:txBody>
          <a:bodyPr wrap="square" rtlCol="0">
            <a:spAutoFit/>
          </a:bodyPr>
          <a:lstStyle/>
          <a:p>
            <a:pPr defTabSz="914377">
              <a:lnSpc>
                <a:spcPct val="110000"/>
              </a:lnSpc>
            </a:pPr>
            <a:r>
              <a:rPr lang="en-US" altLang="zh-CN" sz="4400" b="1" dirty="0">
                <a:solidFill>
                  <a:srgbClr val="FF0000"/>
                </a:solidFill>
                <a:latin typeface="000 DanPanosian TB" pitchFamily="2" charset="0"/>
              </a:rPr>
              <a:t>3. MỘT SỐ BỆNH DO NGUYÊN SINH VẬT GÂY RA</a:t>
            </a:r>
            <a:endParaRPr lang="zh-CN" altLang="en-US" sz="4400" b="1" dirty="0">
              <a:solidFill>
                <a:srgbClr val="FF0000"/>
              </a:solidFill>
              <a:latin typeface="000 DanPanosian TB" pitchFamily="2" charset="0"/>
            </a:endParaRPr>
          </a:p>
        </p:txBody>
      </p:sp>
      <p:sp>
        <p:nvSpPr>
          <p:cNvPr id="7" name="TextBox 6">
            <a:extLst>
              <a:ext uri="{FF2B5EF4-FFF2-40B4-BE49-F238E27FC236}">
                <a16:creationId xmlns:a16="http://schemas.microsoft.com/office/drawing/2014/main" id="{E8FC64F2-B293-2945-B306-183416CAA3D5}"/>
              </a:ext>
            </a:extLst>
          </p:cNvPr>
          <p:cNvSpPr txBox="1"/>
          <p:nvPr/>
        </p:nvSpPr>
        <p:spPr>
          <a:xfrm>
            <a:off x="2603601" y="2803376"/>
            <a:ext cx="8475739" cy="1015663"/>
          </a:xfrm>
          <a:prstGeom prst="rect">
            <a:avLst/>
          </a:prstGeom>
          <a:noFill/>
        </p:spPr>
        <p:txBody>
          <a:bodyPr wrap="square" rtlCol="0">
            <a:spAutoFit/>
          </a:bodyPr>
          <a:lstStyle/>
          <a:p>
            <a:pPr algn="ctr"/>
            <a:r>
              <a:rPr lang="en-VN" sz="3000" dirty="0">
                <a:solidFill>
                  <a:schemeClr val="bg1"/>
                </a:solidFill>
                <a:latin typeface="Times New Roman" panose="02020603050405020304" pitchFamily="18" charset="0"/>
                <a:cs typeface="Times New Roman" panose="02020603050405020304" pitchFamily="18" charset="0"/>
              </a:rPr>
              <a:t>Nghiên cứu thông tin SGK và kể tên một số bệnh do nguyên sinh vật gây ra</a:t>
            </a:r>
          </a:p>
        </p:txBody>
      </p:sp>
    </p:spTree>
    <p:extLst>
      <p:ext uri="{BB962C8B-B14F-4D97-AF65-F5344CB8AC3E}">
        <p14:creationId xmlns:p14="http://schemas.microsoft.com/office/powerpoint/2010/main" val="4229536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300" fill="hold">
                                          <p:stCondLst>
                                            <p:cond delay="0"/>
                                          </p:stCondLst>
                                        </p:cTn>
                                        <p:tgtEl>
                                          <p:spTgt spid="2"/>
                                        </p:tgtEl>
                                        <p:attrNameLst>
                                          <p:attrName>r</p:attrName>
                                        </p:attrNameLst>
                                      </p:cBhvr>
                                    </p:animRot>
                                    <p:animRot by="-240000">
                                      <p:cBhvr>
                                        <p:cTn id="11" dur="600" fill="hold">
                                          <p:stCondLst>
                                            <p:cond delay="600"/>
                                          </p:stCondLst>
                                        </p:cTn>
                                        <p:tgtEl>
                                          <p:spTgt spid="2"/>
                                        </p:tgtEl>
                                        <p:attrNameLst>
                                          <p:attrName>r</p:attrName>
                                        </p:attrNameLst>
                                      </p:cBhvr>
                                    </p:animRot>
                                    <p:animRot by="240000">
                                      <p:cBhvr>
                                        <p:cTn id="12" dur="600" fill="hold">
                                          <p:stCondLst>
                                            <p:cond delay="1200"/>
                                          </p:stCondLst>
                                        </p:cTn>
                                        <p:tgtEl>
                                          <p:spTgt spid="2"/>
                                        </p:tgtEl>
                                        <p:attrNameLst>
                                          <p:attrName>r</p:attrName>
                                        </p:attrNameLst>
                                      </p:cBhvr>
                                    </p:animRot>
                                    <p:animRot by="-240000">
                                      <p:cBhvr>
                                        <p:cTn id="13" dur="600" fill="hold">
                                          <p:stCondLst>
                                            <p:cond delay="1800"/>
                                          </p:stCondLst>
                                        </p:cTn>
                                        <p:tgtEl>
                                          <p:spTgt spid="2"/>
                                        </p:tgtEl>
                                        <p:attrNameLst>
                                          <p:attrName>r</p:attrName>
                                        </p:attrNameLst>
                                      </p:cBhvr>
                                    </p:animRot>
                                    <p:animRot by="120000">
                                      <p:cBhvr>
                                        <p:cTn id="14" dur="600" fill="hold">
                                          <p:stCondLst>
                                            <p:cond delay="2400"/>
                                          </p:stCondLst>
                                        </p:cTn>
                                        <p:tgtEl>
                                          <p:spTgt spid="2"/>
                                        </p:tgtEl>
                                        <p:attrNameLst>
                                          <p:attrName>r</p:attrName>
                                        </p:attrNameLst>
                                      </p:cBhvr>
                                    </p:animRot>
                                  </p:childTnLst>
                                </p:cTn>
                              </p:par>
                            </p:childTnLst>
                          </p:cTn>
                        </p:par>
                        <p:par>
                          <p:cTn id="15" fill="hold">
                            <p:stCondLst>
                              <p:cond delay="3000"/>
                            </p:stCondLst>
                            <p:childTnLst>
                              <p:par>
                                <p:cTn id="16" presetID="49" presetClass="entr" presetSubtype="0" decel="10000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250" fill="hold"/>
                                        <p:tgtEl>
                                          <p:spTgt spid="3"/>
                                        </p:tgtEl>
                                        <p:attrNameLst>
                                          <p:attrName>ppt_w</p:attrName>
                                        </p:attrNameLst>
                                      </p:cBhvr>
                                      <p:tavLst>
                                        <p:tav tm="0">
                                          <p:val>
                                            <p:fltVal val="0"/>
                                          </p:val>
                                        </p:tav>
                                        <p:tav tm="100000">
                                          <p:val>
                                            <p:strVal val="#ppt_w"/>
                                          </p:val>
                                        </p:tav>
                                      </p:tavLst>
                                    </p:anim>
                                    <p:anim calcmode="lin" valueType="num">
                                      <p:cBhvr>
                                        <p:cTn id="19" dur="1250" fill="hold"/>
                                        <p:tgtEl>
                                          <p:spTgt spid="3"/>
                                        </p:tgtEl>
                                        <p:attrNameLst>
                                          <p:attrName>ppt_h</p:attrName>
                                        </p:attrNameLst>
                                      </p:cBhvr>
                                      <p:tavLst>
                                        <p:tav tm="0">
                                          <p:val>
                                            <p:fltVal val="0"/>
                                          </p:val>
                                        </p:tav>
                                        <p:tav tm="100000">
                                          <p:val>
                                            <p:strVal val="#ppt_h"/>
                                          </p:val>
                                        </p:tav>
                                      </p:tavLst>
                                    </p:anim>
                                    <p:anim calcmode="lin" valueType="num">
                                      <p:cBhvr>
                                        <p:cTn id="20" dur="1250" fill="hold"/>
                                        <p:tgtEl>
                                          <p:spTgt spid="3"/>
                                        </p:tgtEl>
                                        <p:attrNameLst>
                                          <p:attrName>style.rotation</p:attrName>
                                        </p:attrNameLst>
                                      </p:cBhvr>
                                      <p:tavLst>
                                        <p:tav tm="0">
                                          <p:val>
                                            <p:fltVal val="360"/>
                                          </p:val>
                                        </p:tav>
                                        <p:tav tm="100000">
                                          <p:val>
                                            <p:fltVal val="0"/>
                                          </p:val>
                                        </p:tav>
                                      </p:tavLst>
                                    </p:anim>
                                    <p:animEffect transition="in" filter="fade">
                                      <p:cBhvr>
                                        <p:cTn id="21" dur="1250"/>
                                        <p:tgtEl>
                                          <p:spTgt spid="3"/>
                                        </p:tgtEl>
                                      </p:cBhvr>
                                    </p:animEffect>
                                  </p:childTnLst>
                                </p:cTn>
                              </p:par>
                              <p:par>
                                <p:cTn id="22" presetID="0" presetClass="path" presetSubtype="0" accel="50000" decel="50000" fill="hold" nodeType="withEffect">
                                  <p:stCondLst>
                                    <p:cond delay="0"/>
                                  </p:stCondLst>
                                  <p:childTnLst>
                                    <p:animMotion origin="layout" path="M -0.00382 -0.00771 L 0.07761 0.04939 " pathEditMode="relative" rAng="0" ptsTypes="AA">
                                      <p:cBhvr>
                                        <p:cTn id="23" dur="1250" spd="-100000" fill="hold"/>
                                        <p:tgtEl>
                                          <p:spTgt spid="3"/>
                                        </p:tgtEl>
                                        <p:attrNameLst>
                                          <p:attrName>ppt_x</p:attrName>
                                          <p:attrName>ppt_y</p:attrName>
                                        </p:attrNameLst>
                                      </p:cBhvr>
                                      <p:rCtr x="4062" y="2840"/>
                                    </p:animMotion>
                                  </p:childTnLst>
                                </p:cTn>
                              </p:par>
                            </p:childTnLst>
                          </p:cTn>
                        </p:par>
                        <p:par>
                          <p:cTn id="24" fill="hold">
                            <p:stCondLst>
                              <p:cond delay="425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6150" t="859" r="14572" b="-859"/>
          <a:stretch>
            <a:fillRect/>
          </a:stretch>
        </p:blipFill>
        <p:spPr>
          <a:xfrm>
            <a:off x="6995788" y="704293"/>
            <a:ext cx="4777945" cy="5750688"/>
          </a:xfrm>
          <a:prstGeom prst="rect">
            <a:avLst/>
          </a:prstGeom>
        </p:spPr>
      </p:pic>
      <p:grpSp>
        <p:nvGrpSpPr>
          <p:cNvPr id="13" name="组合 12"/>
          <p:cNvGrpSpPr/>
          <p:nvPr/>
        </p:nvGrpSpPr>
        <p:grpSpPr>
          <a:xfrm>
            <a:off x="664911" y="1768540"/>
            <a:ext cx="1754885" cy="1605619"/>
            <a:chOff x="498683" y="1326405"/>
            <a:chExt cx="1316164" cy="1204214"/>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683" y="1326405"/>
              <a:ext cx="1316164" cy="1204214"/>
            </a:xfrm>
            <a:prstGeom prst="rect">
              <a:avLst/>
            </a:prstGeom>
          </p:spPr>
        </p:pic>
        <p:sp>
          <p:nvSpPr>
            <p:cNvPr id="7" name="文本框 6"/>
            <p:cNvSpPr txBox="1"/>
            <p:nvPr/>
          </p:nvSpPr>
          <p:spPr>
            <a:xfrm>
              <a:off x="1162054" y="1326405"/>
              <a:ext cx="351299" cy="684755"/>
            </a:xfrm>
            <a:prstGeom prst="rect">
              <a:avLst/>
            </a:prstGeom>
            <a:noFill/>
          </p:spPr>
          <p:txBody>
            <a:bodyPr wrap="none" rtlCol="0">
              <a:spAutoFit/>
            </a:bodyPr>
            <a:lstStyle/>
            <a:p>
              <a:pPr defTabSz="914377"/>
              <a:r>
                <a:rPr lang="en-US" altLang="zh-CN" sz="5333" dirty="0">
                  <a:solidFill>
                    <a:srgbClr val="FF6600"/>
                  </a:solidFill>
                  <a:latin typeface="Showcard Gothic" panose="04020904020102020604" pitchFamily="82" charset="0"/>
                </a:rPr>
                <a:t>1</a:t>
              </a:r>
              <a:endParaRPr lang="zh-CN" altLang="en-US" sz="5333" dirty="0">
                <a:solidFill>
                  <a:srgbClr val="FF6600"/>
                </a:solidFill>
                <a:latin typeface="Showcard Gothic" panose="04020904020102020604" pitchFamily="82" charset="0"/>
              </a:endParaRPr>
            </a:p>
          </p:txBody>
        </p:sp>
      </p:grpSp>
      <p:grpSp>
        <p:nvGrpSpPr>
          <p:cNvPr id="14" name="组合 13"/>
          <p:cNvGrpSpPr/>
          <p:nvPr/>
        </p:nvGrpSpPr>
        <p:grpSpPr>
          <a:xfrm>
            <a:off x="3095047" y="2675620"/>
            <a:ext cx="1571811" cy="1592649"/>
            <a:chOff x="2274747" y="2295403"/>
            <a:chExt cx="1178858" cy="1194487"/>
          </a:xfrm>
        </p:grpSpPr>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4747" y="2295403"/>
              <a:ext cx="1178858" cy="1194487"/>
            </a:xfrm>
            <a:prstGeom prst="rect">
              <a:avLst/>
            </a:prstGeom>
          </p:spPr>
        </p:pic>
        <p:sp>
          <p:nvSpPr>
            <p:cNvPr id="8" name="文本框 7"/>
            <p:cNvSpPr txBox="1"/>
            <p:nvPr/>
          </p:nvSpPr>
          <p:spPr>
            <a:xfrm>
              <a:off x="2872762" y="2538703"/>
              <a:ext cx="138548" cy="684755"/>
            </a:xfrm>
            <a:prstGeom prst="rect">
              <a:avLst/>
            </a:prstGeom>
            <a:noFill/>
          </p:spPr>
          <p:txBody>
            <a:bodyPr wrap="none" rtlCol="0">
              <a:spAutoFit/>
            </a:bodyPr>
            <a:lstStyle/>
            <a:p>
              <a:pPr defTabSz="914377"/>
              <a:endParaRPr lang="zh-CN" altLang="en-US" sz="5333" dirty="0">
                <a:solidFill>
                  <a:srgbClr val="70AD47">
                    <a:lumMod val="75000"/>
                  </a:srgbClr>
                </a:solidFill>
                <a:latin typeface="Showcard Gothic" panose="04020904020102020604" pitchFamily="82" charset="0"/>
              </a:endParaRPr>
            </a:p>
          </p:txBody>
        </p:sp>
      </p:grpSp>
      <p:grpSp>
        <p:nvGrpSpPr>
          <p:cNvPr id="15" name="组合 14"/>
          <p:cNvGrpSpPr/>
          <p:nvPr/>
        </p:nvGrpSpPr>
        <p:grpSpPr>
          <a:xfrm>
            <a:off x="5502587" y="1977082"/>
            <a:ext cx="1532844" cy="1397077"/>
            <a:chOff x="4126940" y="1482811"/>
            <a:chExt cx="1149633" cy="1047808"/>
          </a:xfrm>
        </p:grpSpPr>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26940" y="1482811"/>
              <a:ext cx="1149633" cy="1047808"/>
            </a:xfrm>
            <a:prstGeom prst="rect">
              <a:avLst/>
            </a:prstGeom>
          </p:spPr>
        </p:pic>
        <p:sp>
          <p:nvSpPr>
            <p:cNvPr id="9" name="文本框 8"/>
            <p:cNvSpPr txBox="1"/>
            <p:nvPr/>
          </p:nvSpPr>
          <p:spPr>
            <a:xfrm>
              <a:off x="4275621" y="1822733"/>
              <a:ext cx="374141" cy="684755"/>
            </a:xfrm>
            <a:prstGeom prst="rect">
              <a:avLst/>
            </a:prstGeom>
            <a:noFill/>
          </p:spPr>
          <p:txBody>
            <a:bodyPr wrap="none" rtlCol="0">
              <a:spAutoFit/>
            </a:bodyPr>
            <a:lstStyle/>
            <a:p>
              <a:pPr defTabSz="914377"/>
              <a:r>
                <a:rPr lang="en-US" altLang="zh-CN" sz="5333" dirty="0">
                  <a:solidFill>
                    <a:prstClr val="white"/>
                  </a:solidFill>
                  <a:latin typeface="Showcard Gothic" panose="04020904020102020604" pitchFamily="82" charset="0"/>
                </a:rPr>
                <a:t>2</a:t>
              </a:r>
              <a:endParaRPr lang="zh-CN" altLang="en-US" sz="5333" dirty="0">
                <a:solidFill>
                  <a:prstClr val="white"/>
                </a:solidFill>
                <a:latin typeface="Showcard Gothic" panose="04020904020102020604" pitchFamily="82" charset="0"/>
              </a:endParaRPr>
            </a:p>
          </p:txBody>
        </p:sp>
      </p:grpSp>
      <p:sp>
        <p:nvSpPr>
          <p:cNvPr id="10" name="文本框 9"/>
          <p:cNvSpPr txBox="1"/>
          <p:nvPr/>
        </p:nvSpPr>
        <p:spPr>
          <a:xfrm>
            <a:off x="474788" y="866198"/>
            <a:ext cx="4192070" cy="707886"/>
          </a:xfrm>
          <a:prstGeom prst="rect">
            <a:avLst/>
          </a:prstGeom>
          <a:noFill/>
        </p:spPr>
        <p:txBody>
          <a:bodyPr wrap="square" rtlCol="0">
            <a:spAutoFit/>
          </a:bodyPr>
          <a:lstStyle/>
          <a:p>
            <a:pPr algn="ctr" defTabSz="914377"/>
            <a:r>
              <a:rPr lang="en-US" altLang="zh-CN" sz="4000" dirty="0">
                <a:solidFill>
                  <a:srgbClr val="FF6600"/>
                </a:solidFill>
                <a:latin typeface="Times New Roman" panose="02020603050405020304" pitchFamily="18" charset="0"/>
                <a:cs typeface="Times New Roman" panose="02020603050405020304" pitchFamily="18" charset="0"/>
              </a:rPr>
              <a:t>BỆNH SỐT RÉT</a:t>
            </a:r>
            <a:endParaRPr lang="zh-CN" altLang="en-US" sz="4000" dirty="0">
              <a:solidFill>
                <a:srgbClr val="FF6600"/>
              </a:solidFill>
              <a:latin typeface="Times New Roman" panose="02020603050405020304" pitchFamily="18" charset="0"/>
              <a:cs typeface="Times New Roman" panose="02020603050405020304" pitchFamily="18" charset="0"/>
            </a:endParaRPr>
          </a:p>
        </p:txBody>
      </p:sp>
      <p:sp>
        <p:nvSpPr>
          <p:cNvPr id="11" name="文本框 10"/>
          <p:cNvSpPr txBox="1"/>
          <p:nvPr/>
        </p:nvSpPr>
        <p:spPr>
          <a:xfrm>
            <a:off x="1193225" y="4370805"/>
            <a:ext cx="6264998" cy="1717393"/>
          </a:xfrm>
          <a:prstGeom prst="rect">
            <a:avLst/>
          </a:prstGeom>
          <a:noFill/>
        </p:spPr>
        <p:txBody>
          <a:bodyPr wrap="square" rtlCol="0">
            <a:spAutoFit/>
          </a:bodyPr>
          <a:lstStyle/>
          <a:p>
            <a:pPr algn="ctr" defTabSz="914377">
              <a:lnSpc>
                <a:spcPct val="110000"/>
              </a:lnSpc>
            </a:pPr>
            <a:r>
              <a:rPr lang="vi-VN" altLang="zh-CN" sz="2400" dirty="0">
                <a:solidFill>
                  <a:srgbClr val="77B525"/>
                </a:solidFill>
                <a:latin typeface="#9Slide03 Cabin Condensed Bold" panose="00000806000000000000" pitchFamily="2" charset="0"/>
              </a:rPr>
              <a:t>Nhiều loài nguyên sinh vật gây bệnh cho động vật (như cá, tôm,…). Đặc biệt, nhiều bệnh gây nguy hiểm cho con ngườ</a:t>
            </a:r>
            <a:r>
              <a:rPr lang="en-US" altLang="zh-CN" sz="2400" dirty="0" err="1">
                <a:solidFill>
                  <a:srgbClr val="77B525"/>
                </a:solidFill>
                <a:latin typeface="#9Slide03 Cabin Condensed Bold" panose="00000806000000000000" pitchFamily="2" charset="0"/>
              </a:rPr>
              <a:t>i</a:t>
            </a:r>
            <a:r>
              <a:rPr lang="vi-VN" altLang="zh-CN" sz="2400" dirty="0">
                <a:solidFill>
                  <a:srgbClr val="77B525"/>
                </a:solidFill>
                <a:latin typeface="#9Slide03 Cabin Condensed Bold" panose="00000806000000000000" pitchFamily="2" charset="0"/>
              </a:rPr>
              <a:t> như: bệnh sốt rét, bệnh kiết lị, bệnh ngủ li bì</a:t>
            </a:r>
            <a:r>
              <a:rPr lang="en-US" altLang="zh-CN" sz="2400" dirty="0">
                <a:solidFill>
                  <a:srgbClr val="77B525"/>
                </a:solidFill>
                <a:latin typeface="#9Slide03 Cabin Condensed Bold" panose="00000806000000000000" pitchFamily="2" charset="0"/>
              </a:rPr>
              <a:t>.</a:t>
            </a:r>
            <a:endParaRPr lang="vi-VN" altLang="zh-CN" sz="2400" dirty="0">
              <a:solidFill>
                <a:srgbClr val="77B525"/>
              </a:solidFill>
              <a:latin typeface="#9Slide03 Cabin Condensed Bold" panose="00000806000000000000" pitchFamily="2" charset="0"/>
            </a:endParaRPr>
          </a:p>
        </p:txBody>
      </p:sp>
      <p:sp>
        <p:nvSpPr>
          <p:cNvPr id="12" name="文本框 11"/>
          <p:cNvSpPr txBox="1"/>
          <p:nvPr/>
        </p:nvSpPr>
        <p:spPr>
          <a:xfrm>
            <a:off x="4666858" y="923317"/>
            <a:ext cx="4192070" cy="707886"/>
          </a:xfrm>
          <a:prstGeom prst="rect">
            <a:avLst/>
          </a:prstGeom>
          <a:noFill/>
        </p:spPr>
        <p:txBody>
          <a:bodyPr wrap="square" rtlCol="0">
            <a:spAutoFit/>
          </a:bodyPr>
          <a:lstStyle/>
          <a:p>
            <a:pPr defTabSz="914377"/>
            <a:r>
              <a:rPr lang="en-US" altLang="zh-CN" sz="4000" dirty="0">
                <a:solidFill>
                  <a:srgbClr val="00B0F0"/>
                </a:solidFill>
                <a:latin typeface="Times New Roman" panose="02020603050405020304" pitchFamily="18" charset="0"/>
                <a:cs typeface="Times New Roman" panose="02020603050405020304" pitchFamily="18" charset="0"/>
              </a:rPr>
              <a:t>BỆNH KIẾT LỊ</a:t>
            </a:r>
            <a:endParaRPr lang="zh-CN" altLang="en-US" sz="4000" dirty="0">
              <a:solidFill>
                <a:srgbClr val="00B0F0"/>
              </a:solidFill>
              <a:latin typeface="Times New Roman" panose="02020603050405020304" pitchFamily="18" charset="0"/>
              <a:cs typeface="Times New Roman" panose="02020603050405020304" pitchFamily="18" charset="0"/>
            </a:endParaRPr>
          </a:p>
        </p:txBody>
      </p:sp>
      <p:pic>
        <p:nvPicPr>
          <p:cNvPr id="11266" name="Picture 2" descr="Bệnh Sốt Rét: Nguyên Nhân, Triệu Chứng Và Cách Điều Trị Sốt Ré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740039">
            <a:off x="8528613" y="2189295"/>
            <a:ext cx="2051595" cy="1154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8368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3" presetClass="entr" presetSubtype="36"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strVal val="(6*min(max(#ppt_w*#ppt_h,.3),1)-7.4)/-.7*#ppt_w"/>
                                          </p:val>
                                        </p:tav>
                                        <p:tav tm="100000">
                                          <p:val>
                                            <p:strVal val="#ppt_w"/>
                                          </p:val>
                                        </p:tav>
                                      </p:tavLst>
                                    </p:anim>
                                    <p:anim calcmode="lin" valueType="num">
                                      <p:cBhvr>
                                        <p:cTn id="13" dur="500" fill="hold"/>
                                        <p:tgtEl>
                                          <p:spTgt spid="13"/>
                                        </p:tgtEl>
                                        <p:attrNameLst>
                                          <p:attrName>ppt_h</p:attrName>
                                        </p:attrNameLst>
                                      </p:cBhvr>
                                      <p:tavLst>
                                        <p:tav tm="0">
                                          <p:val>
                                            <p:strVal val="(6*min(max(#ppt_w*#ppt_h,.3),1)-7.4)/-.7*#ppt_h"/>
                                          </p:val>
                                        </p:tav>
                                        <p:tav tm="100000">
                                          <p:val>
                                            <p:strVal val="#ppt_h"/>
                                          </p:val>
                                        </p:tav>
                                      </p:tavLst>
                                    </p:anim>
                                    <p:anim calcmode="lin" valueType="num">
                                      <p:cBhvr>
                                        <p:cTn id="14" dur="500" fill="hold"/>
                                        <p:tgtEl>
                                          <p:spTgt spid="13"/>
                                        </p:tgtEl>
                                        <p:attrNameLst>
                                          <p:attrName>ppt_x</p:attrName>
                                        </p:attrNameLst>
                                      </p:cBhvr>
                                      <p:tavLst>
                                        <p:tav tm="0">
                                          <p:val>
                                            <p:fltVal val="0.5"/>
                                          </p:val>
                                        </p:tav>
                                        <p:tav tm="100000">
                                          <p:val>
                                            <p:strVal val="#ppt_x"/>
                                          </p:val>
                                        </p:tav>
                                      </p:tavLst>
                                    </p:anim>
                                    <p:anim calcmode="lin" valueType="num">
                                      <p:cBhvr>
                                        <p:cTn id="15" dur="500" fill="hold"/>
                                        <p:tgtEl>
                                          <p:spTgt spid="13"/>
                                        </p:tgtEl>
                                        <p:attrNameLst>
                                          <p:attrName>ppt_y</p:attrName>
                                        </p:attrNameLst>
                                      </p:cBhvr>
                                      <p:tavLst>
                                        <p:tav tm="0">
                                          <p:val>
                                            <p:strVal val="1+(6*min(max(#ppt_w*#ppt_h,.3),1)-7.4)/-.7*#ppt_h/2"/>
                                          </p:val>
                                        </p:tav>
                                        <p:tav tm="100000">
                                          <p:val>
                                            <p:strVal val="#ppt_y"/>
                                          </p:val>
                                        </p:tav>
                                      </p:tavLst>
                                    </p:anim>
                                  </p:childTnLst>
                                </p:cTn>
                              </p:par>
                              <p:par>
                                <p:cTn id="16" presetID="23" presetClass="entr" presetSubtype="36" fill="hold" nodeType="withEffect">
                                  <p:stCondLst>
                                    <p:cond delay="25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strVal val="(6*min(max(#ppt_w*#ppt_h,.3),1)-7.4)/-.7*#ppt_w"/>
                                          </p:val>
                                        </p:tav>
                                        <p:tav tm="100000">
                                          <p:val>
                                            <p:strVal val="#ppt_w"/>
                                          </p:val>
                                        </p:tav>
                                      </p:tavLst>
                                    </p:anim>
                                    <p:anim calcmode="lin" valueType="num">
                                      <p:cBhvr>
                                        <p:cTn id="19" dur="500" fill="hold"/>
                                        <p:tgtEl>
                                          <p:spTgt spid="14"/>
                                        </p:tgtEl>
                                        <p:attrNameLst>
                                          <p:attrName>ppt_h</p:attrName>
                                        </p:attrNameLst>
                                      </p:cBhvr>
                                      <p:tavLst>
                                        <p:tav tm="0">
                                          <p:val>
                                            <p:strVal val="(6*min(max(#ppt_w*#ppt_h,.3),1)-7.4)/-.7*#ppt_h"/>
                                          </p:val>
                                        </p:tav>
                                        <p:tav tm="100000">
                                          <p:val>
                                            <p:strVal val="#ppt_h"/>
                                          </p:val>
                                        </p:tav>
                                      </p:tavLst>
                                    </p:anim>
                                    <p:anim calcmode="lin" valueType="num">
                                      <p:cBhvr>
                                        <p:cTn id="20" dur="500" fill="hold"/>
                                        <p:tgtEl>
                                          <p:spTgt spid="14"/>
                                        </p:tgtEl>
                                        <p:attrNameLst>
                                          <p:attrName>ppt_x</p:attrName>
                                        </p:attrNameLst>
                                      </p:cBhvr>
                                      <p:tavLst>
                                        <p:tav tm="0">
                                          <p:val>
                                            <p:fltVal val="0.5"/>
                                          </p:val>
                                        </p:tav>
                                        <p:tav tm="100000">
                                          <p:val>
                                            <p:strVal val="#ppt_x"/>
                                          </p:val>
                                        </p:tav>
                                      </p:tavLst>
                                    </p:anim>
                                    <p:anim calcmode="lin" valueType="num">
                                      <p:cBhvr>
                                        <p:cTn id="21" dur="500" fill="hold"/>
                                        <p:tgtEl>
                                          <p:spTgt spid="14"/>
                                        </p:tgtEl>
                                        <p:attrNameLst>
                                          <p:attrName>ppt_y</p:attrName>
                                        </p:attrNameLst>
                                      </p:cBhvr>
                                      <p:tavLst>
                                        <p:tav tm="0">
                                          <p:val>
                                            <p:strVal val="1+(6*min(max(#ppt_w*#ppt_h,.3),1)-7.4)/-.7*#ppt_h/2"/>
                                          </p:val>
                                        </p:tav>
                                        <p:tav tm="100000">
                                          <p:val>
                                            <p:strVal val="#ppt_y"/>
                                          </p:val>
                                        </p:tav>
                                      </p:tavLst>
                                    </p:anim>
                                  </p:childTnLst>
                                </p:cTn>
                              </p:par>
                              <p:par>
                                <p:cTn id="22" presetID="23" presetClass="entr" presetSubtype="36" fill="hold" nodeType="withEffect">
                                  <p:stCondLst>
                                    <p:cond delay="50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strVal val="(6*min(max(#ppt_w*#ppt_h,.3),1)-7.4)/-.7*#ppt_w"/>
                                          </p:val>
                                        </p:tav>
                                        <p:tav tm="100000">
                                          <p:val>
                                            <p:strVal val="#ppt_w"/>
                                          </p:val>
                                        </p:tav>
                                      </p:tavLst>
                                    </p:anim>
                                    <p:anim calcmode="lin" valueType="num">
                                      <p:cBhvr>
                                        <p:cTn id="25" dur="500" fill="hold"/>
                                        <p:tgtEl>
                                          <p:spTgt spid="15"/>
                                        </p:tgtEl>
                                        <p:attrNameLst>
                                          <p:attrName>ppt_h</p:attrName>
                                        </p:attrNameLst>
                                      </p:cBhvr>
                                      <p:tavLst>
                                        <p:tav tm="0">
                                          <p:val>
                                            <p:strVal val="(6*min(max(#ppt_w*#ppt_h,.3),1)-7.4)/-.7*#ppt_h"/>
                                          </p:val>
                                        </p:tav>
                                        <p:tav tm="100000">
                                          <p:val>
                                            <p:strVal val="#ppt_h"/>
                                          </p:val>
                                        </p:tav>
                                      </p:tavLst>
                                    </p:anim>
                                    <p:anim calcmode="lin" valueType="num">
                                      <p:cBhvr>
                                        <p:cTn id="26" dur="500" fill="hold"/>
                                        <p:tgtEl>
                                          <p:spTgt spid="15"/>
                                        </p:tgtEl>
                                        <p:attrNameLst>
                                          <p:attrName>ppt_x</p:attrName>
                                        </p:attrNameLst>
                                      </p:cBhvr>
                                      <p:tavLst>
                                        <p:tav tm="0">
                                          <p:val>
                                            <p:fltVal val="0.5"/>
                                          </p:val>
                                        </p:tav>
                                        <p:tav tm="100000">
                                          <p:val>
                                            <p:strVal val="#ppt_x"/>
                                          </p:val>
                                        </p:tav>
                                      </p:tavLst>
                                    </p:anim>
                                    <p:anim calcmode="lin" valueType="num">
                                      <p:cBhvr>
                                        <p:cTn id="27" dur="500" fill="hold"/>
                                        <p:tgtEl>
                                          <p:spTgt spid="15"/>
                                        </p:tgtEl>
                                        <p:attrNameLst>
                                          <p:attrName>ppt_y</p:attrName>
                                        </p:attrNameLst>
                                      </p:cBhvr>
                                      <p:tavLst>
                                        <p:tav tm="0">
                                          <p:val>
                                            <p:strVal val="1+(6*min(max(#ppt_w*#ppt_h,.3),1)-7.4)/-.7*#ppt_h/2"/>
                                          </p:val>
                                        </p:tav>
                                        <p:tav tm="100000">
                                          <p:val>
                                            <p:strVal val="#ppt_y"/>
                                          </p:val>
                                        </p:tav>
                                      </p:tavLst>
                                    </p:anim>
                                  </p:childTnLst>
                                </p:cTn>
                              </p:par>
                            </p:childTnLst>
                          </p:cTn>
                        </p:par>
                        <p:par>
                          <p:cTn id="28" fill="hold">
                            <p:stCondLst>
                              <p:cond delay="2000"/>
                            </p:stCondLst>
                            <p:childTnLst>
                              <p:par>
                                <p:cTn id="29" presetID="22" presetClass="entr" presetSubtype="4"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500"/>
                                        <p:tgtEl>
                                          <p:spTgt spid="1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8342" y="4213845"/>
            <a:ext cx="2354436" cy="1335107"/>
          </a:xfrm>
          <a:prstGeom prst="rect">
            <a:avLst/>
          </a:prstGeom>
        </p:spPr>
      </p:pic>
      <p:grpSp>
        <p:nvGrpSpPr>
          <p:cNvPr id="3" name="组合 2"/>
          <p:cNvGrpSpPr/>
          <p:nvPr/>
        </p:nvGrpSpPr>
        <p:grpSpPr>
          <a:xfrm rot="20946486">
            <a:off x="1497756" y="3550185"/>
            <a:ext cx="1487935" cy="1623888"/>
            <a:chOff x="1003521" y="2464927"/>
            <a:chExt cx="1115951" cy="1217916"/>
          </a:xfrm>
        </p:grpSpPr>
        <p:pic>
          <p:nvPicPr>
            <p:cNvPr id="4" name="图片 3"/>
            <p:cNvPicPr>
              <a:picLocks noChangeAspect="1"/>
            </p:cNvPicPr>
            <p:nvPr/>
          </p:nvPicPr>
          <p:blipFill>
            <a:blip r:embed="rId4"/>
            <a:stretch>
              <a:fillRect/>
            </a:stretch>
          </p:blipFill>
          <p:spPr>
            <a:xfrm>
              <a:off x="1003521" y="2464927"/>
              <a:ext cx="1115951" cy="1217916"/>
            </a:xfrm>
            <a:prstGeom prst="rect">
              <a:avLst/>
            </a:prstGeom>
          </p:spPr>
        </p:pic>
        <p:sp>
          <p:nvSpPr>
            <p:cNvPr id="5" name="文本框 4"/>
            <p:cNvSpPr txBox="1"/>
            <p:nvPr/>
          </p:nvSpPr>
          <p:spPr>
            <a:xfrm>
              <a:off x="1228094" y="2562437"/>
              <a:ext cx="517209" cy="992579"/>
            </a:xfrm>
            <a:prstGeom prst="rect">
              <a:avLst/>
            </a:prstGeom>
            <a:noFill/>
          </p:spPr>
          <p:txBody>
            <a:bodyPr wrap="none" rtlCol="0">
              <a:spAutoFit/>
            </a:bodyPr>
            <a:lstStyle>
              <a:defPPr>
                <a:defRPr lang="zh-CN"/>
              </a:defPPr>
              <a:lvl1pPr>
                <a:defRPr sz="3200">
                  <a:solidFill>
                    <a:schemeClr val="bg1"/>
                  </a:solidFill>
                  <a:latin typeface="Showcard Gothic" panose="04020904020102020604" pitchFamily="82" charset="0"/>
                </a:defRPr>
              </a:lvl1pPr>
            </a:lstStyle>
            <a:p>
              <a:pPr defTabSz="914377"/>
              <a:r>
                <a:rPr lang="en-US" altLang="zh-CN" sz="8000" b="1" dirty="0">
                  <a:ln w="12700">
                    <a:solidFill>
                      <a:srgbClr val="FF9933"/>
                    </a:solidFill>
                    <a:prstDash val="solid"/>
                  </a:ln>
                  <a:pattFill prst="ltDnDiag">
                    <a:fgClr>
                      <a:srgbClr val="FF9933"/>
                    </a:fgClr>
                    <a:bgClr>
                      <a:prstClr val="white"/>
                    </a:bgClr>
                  </a:pattFill>
                </a:rPr>
                <a:t>3</a:t>
              </a:r>
              <a:endParaRPr lang="zh-CN" altLang="en-US" sz="8000" b="1" dirty="0">
                <a:ln w="12700">
                  <a:solidFill>
                    <a:srgbClr val="FF9933"/>
                  </a:solidFill>
                  <a:prstDash val="solid"/>
                </a:ln>
                <a:pattFill prst="ltDnDiag">
                  <a:fgClr>
                    <a:srgbClr val="FF9933"/>
                  </a:fgClr>
                  <a:bgClr>
                    <a:prstClr val="white"/>
                  </a:bgClr>
                </a:pattFill>
              </a:endParaRPr>
            </a:p>
          </p:txBody>
        </p:sp>
      </p:grpSp>
      <p:sp>
        <p:nvSpPr>
          <p:cNvPr id="6" name="文本框 5"/>
          <p:cNvSpPr txBox="1"/>
          <p:nvPr/>
        </p:nvSpPr>
        <p:spPr>
          <a:xfrm>
            <a:off x="228356" y="154084"/>
            <a:ext cx="11478111" cy="799899"/>
          </a:xfrm>
          <a:prstGeom prst="rect">
            <a:avLst/>
          </a:prstGeom>
          <a:noFill/>
        </p:spPr>
        <p:txBody>
          <a:bodyPr wrap="square" rtlCol="0">
            <a:spAutoFit/>
          </a:bodyPr>
          <a:lstStyle/>
          <a:p>
            <a:pPr defTabSz="914377">
              <a:lnSpc>
                <a:spcPct val="110000"/>
              </a:lnSpc>
            </a:pPr>
            <a:r>
              <a:rPr lang="en-US" altLang="zh-CN" sz="4400" b="1" dirty="0">
                <a:solidFill>
                  <a:srgbClr val="FF0000"/>
                </a:solidFill>
                <a:latin typeface="000 DanPanosian TB" pitchFamily="2" charset="0"/>
              </a:rPr>
              <a:t>3. MỘT SỐ BỆNH DO NGUYÊN SINH VẬT GÂY RA</a:t>
            </a:r>
            <a:endParaRPr lang="zh-CN" altLang="en-US" sz="4400" b="1" dirty="0">
              <a:solidFill>
                <a:srgbClr val="FF0000"/>
              </a:solidFill>
              <a:latin typeface="000 DanPanosian TB" pitchFamily="2" charset="0"/>
            </a:endParaRPr>
          </a:p>
        </p:txBody>
      </p:sp>
      <p:sp>
        <p:nvSpPr>
          <p:cNvPr id="7" name="TextBox 6">
            <a:extLst>
              <a:ext uri="{FF2B5EF4-FFF2-40B4-BE49-F238E27FC236}">
                <a16:creationId xmlns:a16="http://schemas.microsoft.com/office/drawing/2014/main" id="{E8FC64F2-B293-2945-B306-183416CAA3D5}"/>
              </a:ext>
            </a:extLst>
          </p:cNvPr>
          <p:cNvSpPr txBox="1"/>
          <p:nvPr/>
        </p:nvSpPr>
        <p:spPr>
          <a:xfrm>
            <a:off x="2139970" y="2568907"/>
            <a:ext cx="8475739" cy="2400657"/>
          </a:xfrm>
          <a:prstGeom prst="rect">
            <a:avLst/>
          </a:prstGeom>
          <a:noFill/>
        </p:spPr>
        <p:txBody>
          <a:bodyPr wrap="square" rtlCol="0">
            <a:spAutoFit/>
          </a:bodyPr>
          <a:lstStyle/>
          <a:p>
            <a:pPr algn="ctr"/>
            <a:r>
              <a:rPr lang="en-VN" sz="3000" dirty="0">
                <a:solidFill>
                  <a:schemeClr val="bg1"/>
                </a:solidFill>
                <a:latin typeface="Times New Roman" panose="02020603050405020304" pitchFamily="18" charset="0"/>
                <a:cs typeface="Times New Roman" panose="02020603050405020304" pitchFamily="18" charset="0"/>
              </a:rPr>
              <a:t>Nghiên cứu thông tin SGK,Hoạt động nhóm</a:t>
            </a:r>
          </a:p>
          <a:p>
            <a:pPr algn="ctr"/>
            <a:r>
              <a:rPr lang="en-VN" sz="3000" dirty="0">
                <a:solidFill>
                  <a:schemeClr val="bg1"/>
                </a:solidFill>
                <a:latin typeface="Times New Roman" panose="02020603050405020304" pitchFamily="18" charset="0"/>
                <a:cs typeface="Times New Roman" panose="02020603050405020304" pitchFamily="18" charset="0"/>
              </a:rPr>
              <a:t>Hoàn thành PHT số 2</a:t>
            </a:r>
          </a:p>
          <a:p>
            <a:pPr algn="ctr"/>
            <a:r>
              <a:rPr lang="en-VN" sz="3000" dirty="0">
                <a:solidFill>
                  <a:schemeClr val="bg1"/>
                </a:solidFill>
                <a:latin typeface="Times New Roman" panose="02020603050405020304" pitchFamily="18" charset="0"/>
                <a:cs typeface="Times New Roman" panose="02020603050405020304" pitchFamily="18" charset="0"/>
              </a:rPr>
              <a:t>Bảng một số bệnh do nguyên sinh vật gây ra </a:t>
            </a:r>
          </a:p>
          <a:p>
            <a:pPr algn="ctr"/>
            <a:r>
              <a:rPr lang="en-VN" sz="3000" dirty="0">
                <a:solidFill>
                  <a:schemeClr val="bg1"/>
                </a:solidFill>
                <a:latin typeface="Times New Roman" panose="02020603050405020304" pitchFamily="18" charset="0"/>
                <a:cs typeface="Times New Roman" panose="02020603050405020304" pitchFamily="18" charset="0"/>
              </a:rPr>
              <a:t>Thời gian: 5 phút</a:t>
            </a:r>
          </a:p>
          <a:p>
            <a:endParaRPr lang="en-VN" sz="3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4758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300" fill="hold">
                                          <p:stCondLst>
                                            <p:cond delay="0"/>
                                          </p:stCondLst>
                                        </p:cTn>
                                        <p:tgtEl>
                                          <p:spTgt spid="2"/>
                                        </p:tgtEl>
                                        <p:attrNameLst>
                                          <p:attrName>r</p:attrName>
                                        </p:attrNameLst>
                                      </p:cBhvr>
                                    </p:animRot>
                                    <p:animRot by="-240000">
                                      <p:cBhvr>
                                        <p:cTn id="11" dur="600" fill="hold">
                                          <p:stCondLst>
                                            <p:cond delay="600"/>
                                          </p:stCondLst>
                                        </p:cTn>
                                        <p:tgtEl>
                                          <p:spTgt spid="2"/>
                                        </p:tgtEl>
                                        <p:attrNameLst>
                                          <p:attrName>r</p:attrName>
                                        </p:attrNameLst>
                                      </p:cBhvr>
                                    </p:animRot>
                                    <p:animRot by="240000">
                                      <p:cBhvr>
                                        <p:cTn id="12" dur="600" fill="hold">
                                          <p:stCondLst>
                                            <p:cond delay="1200"/>
                                          </p:stCondLst>
                                        </p:cTn>
                                        <p:tgtEl>
                                          <p:spTgt spid="2"/>
                                        </p:tgtEl>
                                        <p:attrNameLst>
                                          <p:attrName>r</p:attrName>
                                        </p:attrNameLst>
                                      </p:cBhvr>
                                    </p:animRot>
                                    <p:animRot by="-240000">
                                      <p:cBhvr>
                                        <p:cTn id="13" dur="600" fill="hold">
                                          <p:stCondLst>
                                            <p:cond delay="1800"/>
                                          </p:stCondLst>
                                        </p:cTn>
                                        <p:tgtEl>
                                          <p:spTgt spid="2"/>
                                        </p:tgtEl>
                                        <p:attrNameLst>
                                          <p:attrName>r</p:attrName>
                                        </p:attrNameLst>
                                      </p:cBhvr>
                                    </p:animRot>
                                    <p:animRot by="120000">
                                      <p:cBhvr>
                                        <p:cTn id="14" dur="600" fill="hold">
                                          <p:stCondLst>
                                            <p:cond delay="2400"/>
                                          </p:stCondLst>
                                        </p:cTn>
                                        <p:tgtEl>
                                          <p:spTgt spid="2"/>
                                        </p:tgtEl>
                                        <p:attrNameLst>
                                          <p:attrName>r</p:attrName>
                                        </p:attrNameLst>
                                      </p:cBhvr>
                                    </p:animRot>
                                  </p:childTnLst>
                                </p:cTn>
                              </p:par>
                            </p:childTnLst>
                          </p:cTn>
                        </p:par>
                        <p:par>
                          <p:cTn id="15" fill="hold">
                            <p:stCondLst>
                              <p:cond delay="3000"/>
                            </p:stCondLst>
                            <p:childTnLst>
                              <p:par>
                                <p:cTn id="16" presetID="49" presetClass="entr" presetSubtype="0" decel="10000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250" fill="hold"/>
                                        <p:tgtEl>
                                          <p:spTgt spid="3"/>
                                        </p:tgtEl>
                                        <p:attrNameLst>
                                          <p:attrName>ppt_w</p:attrName>
                                        </p:attrNameLst>
                                      </p:cBhvr>
                                      <p:tavLst>
                                        <p:tav tm="0">
                                          <p:val>
                                            <p:fltVal val="0"/>
                                          </p:val>
                                        </p:tav>
                                        <p:tav tm="100000">
                                          <p:val>
                                            <p:strVal val="#ppt_w"/>
                                          </p:val>
                                        </p:tav>
                                      </p:tavLst>
                                    </p:anim>
                                    <p:anim calcmode="lin" valueType="num">
                                      <p:cBhvr>
                                        <p:cTn id="19" dur="1250" fill="hold"/>
                                        <p:tgtEl>
                                          <p:spTgt spid="3"/>
                                        </p:tgtEl>
                                        <p:attrNameLst>
                                          <p:attrName>ppt_h</p:attrName>
                                        </p:attrNameLst>
                                      </p:cBhvr>
                                      <p:tavLst>
                                        <p:tav tm="0">
                                          <p:val>
                                            <p:fltVal val="0"/>
                                          </p:val>
                                        </p:tav>
                                        <p:tav tm="100000">
                                          <p:val>
                                            <p:strVal val="#ppt_h"/>
                                          </p:val>
                                        </p:tav>
                                      </p:tavLst>
                                    </p:anim>
                                    <p:anim calcmode="lin" valueType="num">
                                      <p:cBhvr>
                                        <p:cTn id="20" dur="1250" fill="hold"/>
                                        <p:tgtEl>
                                          <p:spTgt spid="3"/>
                                        </p:tgtEl>
                                        <p:attrNameLst>
                                          <p:attrName>style.rotation</p:attrName>
                                        </p:attrNameLst>
                                      </p:cBhvr>
                                      <p:tavLst>
                                        <p:tav tm="0">
                                          <p:val>
                                            <p:fltVal val="360"/>
                                          </p:val>
                                        </p:tav>
                                        <p:tav tm="100000">
                                          <p:val>
                                            <p:fltVal val="0"/>
                                          </p:val>
                                        </p:tav>
                                      </p:tavLst>
                                    </p:anim>
                                    <p:animEffect transition="in" filter="fade">
                                      <p:cBhvr>
                                        <p:cTn id="21" dur="1250"/>
                                        <p:tgtEl>
                                          <p:spTgt spid="3"/>
                                        </p:tgtEl>
                                      </p:cBhvr>
                                    </p:animEffect>
                                  </p:childTnLst>
                                </p:cTn>
                              </p:par>
                              <p:par>
                                <p:cTn id="22" presetID="0" presetClass="path" presetSubtype="0" accel="50000" decel="50000" fill="hold" nodeType="withEffect">
                                  <p:stCondLst>
                                    <p:cond delay="0"/>
                                  </p:stCondLst>
                                  <p:childTnLst>
                                    <p:animMotion origin="layout" path="M -0.00382 -0.00771 L 0.07761 0.04939 " pathEditMode="relative" rAng="0" ptsTypes="AA">
                                      <p:cBhvr>
                                        <p:cTn id="23" dur="1250" spd="-100000" fill="hold"/>
                                        <p:tgtEl>
                                          <p:spTgt spid="3"/>
                                        </p:tgtEl>
                                        <p:attrNameLst>
                                          <p:attrName>ppt_x</p:attrName>
                                          <p:attrName>ppt_y</p:attrName>
                                        </p:attrNameLst>
                                      </p:cBhvr>
                                      <p:rCtr x="4062" y="2840"/>
                                    </p:animMotion>
                                  </p:childTnLst>
                                </p:cTn>
                              </p:par>
                            </p:childTnLst>
                          </p:cTn>
                        </p:par>
                        <p:par>
                          <p:cTn id="24" fill="hold">
                            <p:stCondLst>
                              <p:cond delay="425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6363" y="3838256"/>
            <a:ext cx="1105087" cy="626651"/>
          </a:xfrm>
          <a:prstGeom prst="rect">
            <a:avLst/>
          </a:prstGeom>
        </p:spPr>
      </p:pic>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6363" y="5161803"/>
            <a:ext cx="1105087" cy="626651"/>
          </a:xfrm>
          <a:prstGeom prst="rect">
            <a:avLst/>
          </a:prstGeom>
        </p:spPr>
      </p:pic>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1027" y="3838256"/>
            <a:ext cx="1105087" cy="626651"/>
          </a:xfrm>
          <a:prstGeom prst="rect">
            <a:avLst/>
          </a:prstGeom>
        </p:spPr>
      </p:pic>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1027" y="5161803"/>
            <a:ext cx="1105087" cy="626651"/>
          </a:xfrm>
          <a:prstGeom prst="rect">
            <a:avLst/>
          </a:prstGeom>
        </p:spPr>
      </p:pic>
      <p:grpSp>
        <p:nvGrpSpPr>
          <p:cNvPr id="3" name="组合 2"/>
          <p:cNvGrpSpPr/>
          <p:nvPr/>
        </p:nvGrpSpPr>
        <p:grpSpPr>
          <a:xfrm>
            <a:off x="1538870" y="3401192"/>
            <a:ext cx="800941" cy="874124"/>
            <a:chOff x="1154152" y="2550895"/>
            <a:chExt cx="600706" cy="655593"/>
          </a:xfrm>
        </p:grpSpPr>
        <p:pic>
          <p:nvPicPr>
            <p:cNvPr id="4" name="图片 3"/>
            <p:cNvPicPr>
              <a:picLocks noChangeAspect="1"/>
            </p:cNvPicPr>
            <p:nvPr/>
          </p:nvPicPr>
          <p:blipFill>
            <a:blip r:embed="rId4"/>
            <a:stretch>
              <a:fillRect/>
            </a:stretch>
          </p:blipFill>
          <p:spPr>
            <a:xfrm>
              <a:off x="1154152" y="2550895"/>
              <a:ext cx="600706" cy="655593"/>
            </a:xfrm>
            <a:prstGeom prst="rect">
              <a:avLst/>
            </a:prstGeom>
          </p:spPr>
        </p:pic>
        <p:sp>
          <p:nvSpPr>
            <p:cNvPr id="5" name="文本框 4"/>
            <p:cNvSpPr txBox="1"/>
            <p:nvPr/>
          </p:nvSpPr>
          <p:spPr>
            <a:xfrm>
              <a:off x="1234866" y="2569945"/>
              <a:ext cx="309219" cy="561741"/>
            </a:xfrm>
            <a:prstGeom prst="rect">
              <a:avLst/>
            </a:prstGeom>
            <a:noFill/>
          </p:spPr>
          <p:txBody>
            <a:bodyPr wrap="none" rtlCol="0">
              <a:spAutoFit/>
            </a:bodyPr>
            <a:lstStyle>
              <a:defPPr>
                <a:defRPr lang="zh-CN"/>
              </a:defPPr>
              <a:lvl1pPr>
                <a:defRPr sz="3200">
                  <a:solidFill>
                    <a:schemeClr val="bg1"/>
                  </a:solidFill>
                  <a:latin typeface="Showcard Gothic" panose="04020904020102020604" pitchFamily="82" charset="0"/>
                </a:defRPr>
              </a:lvl1pPr>
            </a:lstStyle>
            <a:p>
              <a:pPr defTabSz="914377"/>
              <a:r>
                <a:rPr lang="en-US" altLang="zh-CN" sz="4267" b="1" dirty="0">
                  <a:ln w="12700">
                    <a:solidFill>
                      <a:srgbClr val="FF9933"/>
                    </a:solidFill>
                    <a:prstDash val="solid"/>
                  </a:ln>
                  <a:pattFill prst="ltDnDiag">
                    <a:fgClr>
                      <a:srgbClr val="FF9933"/>
                    </a:fgClr>
                    <a:bgClr>
                      <a:prstClr val="white"/>
                    </a:bgClr>
                  </a:pattFill>
                </a:rPr>
                <a:t>1</a:t>
              </a:r>
              <a:endParaRPr lang="zh-CN" altLang="en-US" sz="4267" b="1" dirty="0">
                <a:ln w="12700">
                  <a:solidFill>
                    <a:srgbClr val="FF9933"/>
                  </a:solidFill>
                  <a:prstDash val="solid"/>
                </a:ln>
                <a:pattFill prst="ltDnDiag">
                  <a:fgClr>
                    <a:srgbClr val="FF9933"/>
                  </a:fgClr>
                  <a:bgClr>
                    <a:prstClr val="white"/>
                  </a:bgClr>
                </a:pattFill>
              </a:endParaRPr>
            </a:p>
          </p:txBody>
        </p:sp>
      </p:grpSp>
      <p:grpSp>
        <p:nvGrpSpPr>
          <p:cNvPr id="6" name="组合 5"/>
          <p:cNvGrpSpPr/>
          <p:nvPr/>
        </p:nvGrpSpPr>
        <p:grpSpPr>
          <a:xfrm>
            <a:off x="1538870" y="4629321"/>
            <a:ext cx="800941" cy="874124"/>
            <a:chOff x="1154152" y="3471990"/>
            <a:chExt cx="600706" cy="655593"/>
          </a:xfrm>
        </p:grpSpPr>
        <p:pic>
          <p:nvPicPr>
            <p:cNvPr id="28" name="图片 27"/>
            <p:cNvPicPr>
              <a:picLocks noChangeAspect="1"/>
            </p:cNvPicPr>
            <p:nvPr/>
          </p:nvPicPr>
          <p:blipFill>
            <a:blip r:embed="rId4"/>
            <a:stretch>
              <a:fillRect/>
            </a:stretch>
          </p:blipFill>
          <p:spPr>
            <a:xfrm>
              <a:off x="1154152" y="3471990"/>
              <a:ext cx="600706" cy="655593"/>
            </a:xfrm>
            <a:prstGeom prst="rect">
              <a:avLst/>
            </a:prstGeom>
          </p:spPr>
        </p:pic>
        <p:sp>
          <p:nvSpPr>
            <p:cNvPr id="30" name="文本框 29"/>
            <p:cNvSpPr txBox="1"/>
            <p:nvPr/>
          </p:nvSpPr>
          <p:spPr>
            <a:xfrm>
              <a:off x="1241332" y="3507398"/>
              <a:ext cx="327254" cy="561741"/>
            </a:xfrm>
            <a:prstGeom prst="rect">
              <a:avLst/>
            </a:prstGeom>
            <a:noFill/>
          </p:spPr>
          <p:txBody>
            <a:bodyPr wrap="none" rtlCol="0">
              <a:spAutoFit/>
            </a:bodyPr>
            <a:lstStyle>
              <a:defPPr>
                <a:defRPr lang="zh-CN"/>
              </a:defPPr>
              <a:lvl1pPr>
                <a:defRPr sz="3200">
                  <a:solidFill>
                    <a:schemeClr val="bg1"/>
                  </a:solidFill>
                  <a:latin typeface="Arial Rounded MT Bold" panose="020F0704030504030204" pitchFamily="34" charset="0"/>
                </a:defRPr>
              </a:lvl1pPr>
            </a:lstStyle>
            <a:p>
              <a:pPr defTabSz="914377"/>
              <a:r>
                <a:rPr lang="en-US" altLang="zh-CN" sz="4267" b="1" dirty="0">
                  <a:ln w="12700">
                    <a:solidFill>
                      <a:srgbClr val="FF9933"/>
                    </a:solidFill>
                    <a:prstDash val="solid"/>
                  </a:ln>
                  <a:pattFill prst="ltDnDiag">
                    <a:fgClr>
                      <a:srgbClr val="FF9933"/>
                    </a:fgClr>
                    <a:bgClr>
                      <a:prstClr val="white"/>
                    </a:bgClr>
                  </a:pattFill>
                  <a:latin typeface="Showcard Gothic" panose="04020904020102020604" pitchFamily="82" charset="0"/>
                </a:rPr>
                <a:t>2</a:t>
              </a:r>
              <a:endParaRPr lang="zh-CN" altLang="en-US" sz="4267" b="1" dirty="0">
                <a:ln w="12700">
                  <a:solidFill>
                    <a:srgbClr val="FF9933"/>
                  </a:solidFill>
                  <a:prstDash val="solid"/>
                </a:ln>
                <a:pattFill prst="ltDnDiag">
                  <a:fgClr>
                    <a:srgbClr val="FF9933"/>
                  </a:fgClr>
                  <a:bgClr>
                    <a:prstClr val="white"/>
                  </a:bgClr>
                </a:pattFill>
                <a:latin typeface="Showcard Gothic" panose="04020904020102020604" pitchFamily="82" charset="0"/>
              </a:endParaRPr>
            </a:p>
          </p:txBody>
        </p:sp>
      </p:grpSp>
      <p:grpSp>
        <p:nvGrpSpPr>
          <p:cNvPr id="7" name="组合 6"/>
          <p:cNvGrpSpPr/>
          <p:nvPr/>
        </p:nvGrpSpPr>
        <p:grpSpPr>
          <a:xfrm>
            <a:off x="6520008" y="3306771"/>
            <a:ext cx="800941" cy="874124"/>
            <a:chOff x="4890006" y="2480077"/>
            <a:chExt cx="600706" cy="655593"/>
          </a:xfrm>
        </p:grpSpPr>
        <p:pic>
          <p:nvPicPr>
            <p:cNvPr id="31" name="图片 30"/>
            <p:cNvPicPr>
              <a:picLocks noChangeAspect="1"/>
            </p:cNvPicPr>
            <p:nvPr/>
          </p:nvPicPr>
          <p:blipFill>
            <a:blip r:embed="rId4"/>
            <a:stretch>
              <a:fillRect/>
            </a:stretch>
          </p:blipFill>
          <p:spPr>
            <a:xfrm>
              <a:off x="4890006" y="2480077"/>
              <a:ext cx="600706" cy="655593"/>
            </a:xfrm>
            <a:prstGeom prst="rect">
              <a:avLst/>
            </a:prstGeom>
          </p:spPr>
        </p:pic>
        <p:sp>
          <p:nvSpPr>
            <p:cNvPr id="32" name="文本框 31"/>
            <p:cNvSpPr txBox="1"/>
            <p:nvPr/>
          </p:nvSpPr>
          <p:spPr>
            <a:xfrm>
              <a:off x="4977186" y="2515485"/>
              <a:ext cx="340478" cy="561741"/>
            </a:xfrm>
            <a:prstGeom prst="rect">
              <a:avLst/>
            </a:prstGeom>
            <a:noFill/>
          </p:spPr>
          <p:txBody>
            <a:bodyPr wrap="none" rtlCol="0">
              <a:spAutoFit/>
            </a:bodyPr>
            <a:lstStyle>
              <a:defPPr>
                <a:defRPr lang="zh-CN"/>
              </a:defPPr>
              <a:lvl1pPr>
                <a:defRPr sz="3200">
                  <a:solidFill>
                    <a:schemeClr val="bg1"/>
                  </a:solidFill>
                  <a:latin typeface="Arial Rounded MT Bold" panose="020F0704030504030204" pitchFamily="34" charset="0"/>
                </a:defRPr>
              </a:lvl1pPr>
            </a:lstStyle>
            <a:p>
              <a:pPr defTabSz="914377"/>
              <a:r>
                <a:rPr lang="en-US" altLang="zh-CN" sz="4267" b="1" dirty="0">
                  <a:ln w="12700">
                    <a:solidFill>
                      <a:srgbClr val="FF9933"/>
                    </a:solidFill>
                    <a:prstDash val="solid"/>
                  </a:ln>
                  <a:pattFill prst="ltDnDiag">
                    <a:fgClr>
                      <a:srgbClr val="FF9933"/>
                    </a:fgClr>
                    <a:bgClr>
                      <a:prstClr val="white"/>
                    </a:bgClr>
                  </a:pattFill>
                  <a:latin typeface="Showcard Gothic" panose="04020904020102020604" pitchFamily="82" charset="0"/>
                </a:rPr>
                <a:t>3</a:t>
              </a:r>
              <a:endParaRPr lang="zh-CN" altLang="en-US" sz="4267" b="1" dirty="0">
                <a:ln w="12700">
                  <a:solidFill>
                    <a:srgbClr val="FF9933"/>
                  </a:solidFill>
                  <a:prstDash val="solid"/>
                </a:ln>
                <a:pattFill prst="ltDnDiag">
                  <a:fgClr>
                    <a:srgbClr val="FF9933"/>
                  </a:fgClr>
                  <a:bgClr>
                    <a:prstClr val="white"/>
                  </a:bgClr>
                </a:pattFill>
                <a:latin typeface="Showcard Gothic" panose="04020904020102020604" pitchFamily="82" charset="0"/>
              </a:endParaRPr>
            </a:p>
          </p:txBody>
        </p:sp>
      </p:grpSp>
      <p:grpSp>
        <p:nvGrpSpPr>
          <p:cNvPr id="8" name="组合 7"/>
          <p:cNvGrpSpPr/>
          <p:nvPr/>
        </p:nvGrpSpPr>
        <p:grpSpPr>
          <a:xfrm>
            <a:off x="6520008" y="4629321"/>
            <a:ext cx="800941" cy="874124"/>
            <a:chOff x="4890006" y="3471990"/>
            <a:chExt cx="600706" cy="655593"/>
          </a:xfrm>
        </p:grpSpPr>
        <p:pic>
          <p:nvPicPr>
            <p:cNvPr id="33" name="图片 32"/>
            <p:cNvPicPr>
              <a:picLocks noChangeAspect="1"/>
            </p:cNvPicPr>
            <p:nvPr/>
          </p:nvPicPr>
          <p:blipFill>
            <a:blip r:embed="rId4"/>
            <a:stretch>
              <a:fillRect/>
            </a:stretch>
          </p:blipFill>
          <p:spPr>
            <a:xfrm>
              <a:off x="4890006" y="3471990"/>
              <a:ext cx="600706" cy="655593"/>
            </a:xfrm>
            <a:prstGeom prst="rect">
              <a:avLst/>
            </a:prstGeom>
          </p:spPr>
        </p:pic>
        <p:sp>
          <p:nvSpPr>
            <p:cNvPr id="34" name="文本框 33"/>
            <p:cNvSpPr txBox="1"/>
            <p:nvPr/>
          </p:nvSpPr>
          <p:spPr>
            <a:xfrm>
              <a:off x="4940115" y="3507398"/>
              <a:ext cx="370535" cy="561741"/>
            </a:xfrm>
            <a:prstGeom prst="rect">
              <a:avLst/>
            </a:prstGeom>
            <a:noFill/>
          </p:spPr>
          <p:txBody>
            <a:bodyPr wrap="none" rtlCol="0">
              <a:spAutoFit/>
            </a:bodyPr>
            <a:lstStyle>
              <a:defPPr>
                <a:defRPr lang="zh-CN"/>
              </a:defPPr>
              <a:lvl1pPr>
                <a:defRPr sz="3200">
                  <a:solidFill>
                    <a:schemeClr val="bg1"/>
                  </a:solidFill>
                  <a:latin typeface="Arial Rounded MT Bold" panose="020F0704030504030204" pitchFamily="34" charset="0"/>
                </a:defRPr>
              </a:lvl1pPr>
            </a:lstStyle>
            <a:p>
              <a:pPr defTabSz="914377"/>
              <a:r>
                <a:rPr lang="en-US" altLang="zh-CN" sz="4267" b="1" dirty="0">
                  <a:ln w="12700">
                    <a:solidFill>
                      <a:srgbClr val="FF9933"/>
                    </a:solidFill>
                    <a:prstDash val="solid"/>
                  </a:ln>
                  <a:pattFill prst="ltDnDiag">
                    <a:fgClr>
                      <a:srgbClr val="FF9933"/>
                    </a:fgClr>
                    <a:bgClr>
                      <a:prstClr val="white"/>
                    </a:bgClr>
                  </a:pattFill>
                  <a:latin typeface="Showcard Gothic" panose="04020904020102020604" pitchFamily="82" charset="0"/>
                </a:rPr>
                <a:t>4</a:t>
              </a:r>
              <a:endParaRPr lang="zh-CN" altLang="en-US" sz="4267" b="1" dirty="0">
                <a:ln w="12700">
                  <a:solidFill>
                    <a:srgbClr val="FF9933"/>
                  </a:solidFill>
                  <a:prstDash val="solid"/>
                </a:ln>
                <a:pattFill prst="ltDnDiag">
                  <a:fgClr>
                    <a:srgbClr val="FF9933"/>
                  </a:fgClr>
                  <a:bgClr>
                    <a:prstClr val="white"/>
                  </a:bgClr>
                </a:pattFill>
                <a:latin typeface="Showcard Gothic" panose="04020904020102020604" pitchFamily="82" charset="0"/>
              </a:endParaRPr>
            </a:p>
          </p:txBody>
        </p:sp>
      </p:grpSp>
      <p:sp>
        <p:nvSpPr>
          <p:cNvPr id="2" name="矩形 1"/>
          <p:cNvSpPr/>
          <p:nvPr/>
        </p:nvSpPr>
        <p:spPr>
          <a:xfrm>
            <a:off x="3350703" y="4029097"/>
            <a:ext cx="3767378" cy="446276"/>
          </a:xfrm>
          <a:prstGeom prst="rect">
            <a:avLst/>
          </a:prstGeom>
        </p:spPr>
        <p:txBody>
          <a:bodyPr wrap="none">
            <a:spAutoFit/>
          </a:bodyPr>
          <a:lstStyle/>
          <a:p>
            <a:pPr defTabSz="914377"/>
            <a:r>
              <a:rPr lang="en-US" altLang="zh-CN" sz="2300" b="1" dirty="0">
                <a:solidFill>
                  <a:srgbClr val="ED7D31">
                    <a:lumMod val="40000"/>
                    <a:lumOff val="60000"/>
                  </a:srgbClr>
                </a:solidFill>
                <a:latin typeface="#9Slide03 Swiss Condensed Bold" panose="02000500000000000000" pitchFamily="2" charset="0"/>
              </a:rPr>
              <a:t>NHẬN BIẾT NGUYÊN SINH VẬT</a:t>
            </a:r>
            <a:endParaRPr lang="zh-CN" altLang="en-US" sz="2300" b="1" dirty="0">
              <a:solidFill>
                <a:srgbClr val="ED7D31">
                  <a:lumMod val="40000"/>
                  <a:lumOff val="60000"/>
                </a:srgbClr>
              </a:solidFill>
              <a:latin typeface="#9Slide03 Swiss Condensed Bold" panose="02000500000000000000" pitchFamily="2" charset="0"/>
            </a:endParaRPr>
          </a:p>
        </p:txBody>
      </p:sp>
      <p:sp>
        <p:nvSpPr>
          <p:cNvPr id="15" name="矩形 14"/>
          <p:cNvSpPr/>
          <p:nvPr/>
        </p:nvSpPr>
        <p:spPr>
          <a:xfrm>
            <a:off x="8273664" y="4051885"/>
            <a:ext cx="3554178" cy="446276"/>
          </a:xfrm>
          <a:prstGeom prst="rect">
            <a:avLst/>
          </a:prstGeom>
        </p:spPr>
        <p:txBody>
          <a:bodyPr wrap="none">
            <a:spAutoFit/>
          </a:bodyPr>
          <a:lstStyle/>
          <a:p>
            <a:pPr defTabSz="914377"/>
            <a:r>
              <a:rPr lang="en-US" altLang="zh-CN" sz="2300" b="1" dirty="0">
                <a:solidFill>
                  <a:srgbClr val="ED7D31">
                    <a:lumMod val="40000"/>
                    <a:lumOff val="60000"/>
                  </a:srgbClr>
                </a:solidFill>
                <a:latin typeface="#9Slide03 Swiss Condensed Bold" panose="02000500000000000000" pitchFamily="2" charset="0"/>
              </a:rPr>
              <a:t>BỆNH DO NGUYÊN SINH VẬT</a:t>
            </a:r>
            <a:endParaRPr lang="zh-CN" altLang="en-US" sz="2300" b="1" dirty="0">
              <a:solidFill>
                <a:srgbClr val="ED7D31">
                  <a:lumMod val="40000"/>
                  <a:lumOff val="60000"/>
                </a:srgbClr>
              </a:solidFill>
              <a:latin typeface="#9Slide03 Swiss Condensed Bold" panose="02000500000000000000" pitchFamily="2" charset="0"/>
            </a:endParaRPr>
          </a:p>
        </p:txBody>
      </p:sp>
      <p:sp>
        <p:nvSpPr>
          <p:cNvPr id="9" name="文本框 8"/>
          <p:cNvSpPr txBox="1"/>
          <p:nvPr/>
        </p:nvSpPr>
        <p:spPr>
          <a:xfrm>
            <a:off x="4239857" y="266700"/>
            <a:ext cx="4059445" cy="1015663"/>
          </a:xfrm>
          <a:prstGeom prst="rect">
            <a:avLst/>
          </a:prstGeom>
          <a:noFill/>
        </p:spPr>
        <p:txBody>
          <a:bodyPr wrap="none" rtlCol="0">
            <a:spAutoFit/>
          </a:bodyPr>
          <a:lstStyle/>
          <a:p>
            <a:pPr algn="ctr" defTabSz="914377"/>
            <a:r>
              <a:rPr lang="en-US" altLang="zh-CN" sz="6000" b="1" spc="50" dirty="0">
                <a:ln w="9525" cmpd="sng">
                  <a:solidFill>
                    <a:schemeClr val="accent1"/>
                  </a:solidFill>
                  <a:prstDash val="solid"/>
                </a:ln>
                <a:solidFill>
                  <a:srgbClr val="70AD47">
                    <a:tint val="1000"/>
                  </a:srgbClr>
                </a:solidFill>
                <a:effectLst>
                  <a:glow rad="38100">
                    <a:schemeClr val="accent1">
                      <a:alpha val="40000"/>
                    </a:schemeClr>
                  </a:glow>
                </a:effectLst>
                <a:latin typeface="000 Marvin [TeddyBear]" panose="02000000000000000000" pitchFamily="2" charset="0"/>
              </a:rPr>
              <a:t>MỤC TIÊU</a:t>
            </a:r>
            <a:endParaRPr lang="zh-CN" altLang="en-US" sz="6000" b="1" spc="50" dirty="0">
              <a:ln w="9525" cmpd="sng">
                <a:solidFill>
                  <a:schemeClr val="accent1"/>
                </a:solidFill>
                <a:prstDash val="solid"/>
              </a:ln>
              <a:solidFill>
                <a:srgbClr val="70AD47">
                  <a:tint val="1000"/>
                </a:srgbClr>
              </a:solidFill>
              <a:effectLst>
                <a:glow rad="38100">
                  <a:schemeClr val="accent1">
                    <a:alpha val="40000"/>
                  </a:schemeClr>
                </a:glow>
              </a:effectLst>
              <a:latin typeface="000 Marvin [TeddyBear]" panose="02000000000000000000" pitchFamily="2" charset="0"/>
            </a:endParaRPr>
          </a:p>
        </p:txBody>
      </p:sp>
      <p:sp>
        <p:nvSpPr>
          <p:cNvPr id="21" name="矩形 20"/>
          <p:cNvSpPr/>
          <p:nvPr/>
        </p:nvSpPr>
        <p:spPr>
          <a:xfrm>
            <a:off x="3321450" y="5456232"/>
            <a:ext cx="3437159" cy="446276"/>
          </a:xfrm>
          <a:prstGeom prst="rect">
            <a:avLst/>
          </a:prstGeom>
        </p:spPr>
        <p:txBody>
          <a:bodyPr wrap="none">
            <a:spAutoFit/>
          </a:bodyPr>
          <a:lstStyle/>
          <a:p>
            <a:pPr defTabSz="914377"/>
            <a:r>
              <a:rPr lang="en-US" altLang="zh-CN" sz="2300" b="1" dirty="0">
                <a:solidFill>
                  <a:srgbClr val="ED7D31">
                    <a:lumMod val="40000"/>
                    <a:lumOff val="60000"/>
                  </a:srgbClr>
                </a:solidFill>
                <a:latin typeface="#9Slide03 Swiss Condensed Bold" panose="02000500000000000000" pitchFamily="2" charset="0"/>
              </a:rPr>
              <a:t>VAI TRÒ NGUYÊN SINH VẬT</a:t>
            </a:r>
            <a:endParaRPr lang="zh-CN" altLang="en-US" sz="2300" b="1" dirty="0">
              <a:solidFill>
                <a:srgbClr val="ED7D31">
                  <a:lumMod val="40000"/>
                  <a:lumOff val="60000"/>
                </a:srgbClr>
              </a:solidFill>
              <a:latin typeface="#9Slide03 Swiss Condensed Bold" panose="02000500000000000000" pitchFamily="2" charset="0"/>
            </a:endParaRPr>
          </a:p>
        </p:txBody>
      </p:sp>
      <p:sp>
        <p:nvSpPr>
          <p:cNvPr id="26" name="矩形 25"/>
          <p:cNvSpPr/>
          <p:nvPr/>
        </p:nvSpPr>
        <p:spPr>
          <a:xfrm>
            <a:off x="8277288" y="5456232"/>
            <a:ext cx="4078361" cy="446276"/>
          </a:xfrm>
          <a:prstGeom prst="rect">
            <a:avLst/>
          </a:prstGeom>
        </p:spPr>
        <p:txBody>
          <a:bodyPr wrap="none">
            <a:spAutoFit/>
          </a:bodyPr>
          <a:lstStyle/>
          <a:p>
            <a:pPr defTabSz="914377"/>
            <a:r>
              <a:rPr lang="en-US" altLang="zh-CN" sz="2300" b="1" dirty="0">
                <a:solidFill>
                  <a:srgbClr val="ED7D31">
                    <a:lumMod val="40000"/>
                    <a:lumOff val="60000"/>
                  </a:srgbClr>
                </a:solidFill>
                <a:latin typeface="#9Slide03 Swiss Condensed Bold" panose="02000500000000000000" pitchFamily="2" charset="0"/>
              </a:rPr>
              <a:t>BIỆN PHÁP PHÒNG CHỐNG BỆNH</a:t>
            </a:r>
            <a:endParaRPr lang="zh-CN" altLang="en-US" sz="2300" b="1" dirty="0">
              <a:solidFill>
                <a:srgbClr val="ED7D31">
                  <a:lumMod val="40000"/>
                  <a:lumOff val="60000"/>
                </a:srgbClr>
              </a:solidFill>
              <a:latin typeface="#9Slide03 Swiss Condensed Bold" panose="02000500000000000000" pitchFamily="2" charset="0"/>
            </a:endParaRPr>
          </a:p>
        </p:txBody>
      </p:sp>
    </p:spTree>
    <p:extLst>
      <p:ext uri="{BB962C8B-B14F-4D97-AF65-F5344CB8AC3E}">
        <p14:creationId xmlns:p14="http://schemas.microsoft.com/office/powerpoint/2010/main" val="38951596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9"/>
                                        </p:tgtEl>
                                        <p:attrNameLst>
                                          <p:attrName>style.visibility</p:attrName>
                                        </p:attrNameLst>
                                      </p:cBhvr>
                                      <p:to>
                                        <p:strVal val="visible"/>
                                      </p:to>
                                    </p:set>
                                    <p:set>
                                      <p:cBhvr>
                                        <p:cTn id="7" dur="455" fill="hold">
                                          <p:stCondLst>
                                            <p:cond delay="0"/>
                                          </p:stCondLst>
                                        </p:cTn>
                                        <p:tgtEl>
                                          <p:spTgt spid="9"/>
                                        </p:tgtEl>
                                        <p:attrNameLst>
                                          <p:attrName>style.rotation</p:attrName>
                                        </p:attrNameLst>
                                      </p:cBhvr>
                                      <p:to>
                                        <p:strVal val="-45.0"/>
                                      </p:to>
                                    </p:set>
                                    <p:anim calcmode="lin" valueType="num">
                                      <p:cBhvr>
                                        <p:cTn id="8" dur="455" fill="hold">
                                          <p:stCondLst>
                                            <p:cond delay="455"/>
                                          </p:stCondLst>
                                        </p:cTn>
                                        <p:tgtEl>
                                          <p:spTgt spid="9"/>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9"/>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9"/>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9"/>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4000"/>
                            </p:stCondLst>
                            <p:childTnLst>
                              <p:par>
                                <p:cTn id="13" presetID="2" presetClass="entr" presetSubtype="2"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2000" fill="hold"/>
                                        <p:tgtEl>
                                          <p:spTgt spid="22"/>
                                        </p:tgtEl>
                                        <p:attrNameLst>
                                          <p:attrName>ppt_x</p:attrName>
                                        </p:attrNameLst>
                                      </p:cBhvr>
                                      <p:tavLst>
                                        <p:tav tm="0">
                                          <p:val>
                                            <p:strVal val="1+#ppt_w/2"/>
                                          </p:val>
                                        </p:tav>
                                        <p:tav tm="100000">
                                          <p:val>
                                            <p:strVal val="#ppt_x"/>
                                          </p:val>
                                        </p:tav>
                                      </p:tavLst>
                                    </p:anim>
                                    <p:anim calcmode="lin" valueType="num">
                                      <p:cBhvr additive="base">
                                        <p:cTn id="16" dur="2000" fill="hold"/>
                                        <p:tgtEl>
                                          <p:spTgt spid="22"/>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000" fill="hold"/>
                                        <p:tgtEl>
                                          <p:spTgt spid="24"/>
                                        </p:tgtEl>
                                        <p:attrNameLst>
                                          <p:attrName>ppt_x</p:attrName>
                                        </p:attrNameLst>
                                      </p:cBhvr>
                                      <p:tavLst>
                                        <p:tav tm="0">
                                          <p:val>
                                            <p:strVal val="1+#ppt_w/2"/>
                                          </p:val>
                                        </p:tav>
                                        <p:tav tm="100000">
                                          <p:val>
                                            <p:strVal val="#ppt_x"/>
                                          </p:val>
                                        </p:tav>
                                      </p:tavLst>
                                    </p:anim>
                                    <p:anim calcmode="lin" valueType="num">
                                      <p:cBhvr additive="base">
                                        <p:cTn id="20" dur="2000" fill="hold"/>
                                        <p:tgtEl>
                                          <p:spTgt spid="24"/>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2000" fill="hold"/>
                                        <p:tgtEl>
                                          <p:spTgt spid="23"/>
                                        </p:tgtEl>
                                        <p:attrNameLst>
                                          <p:attrName>ppt_x</p:attrName>
                                        </p:attrNameLst>
                                      </p:cBhvr>
                                      <p:tavLst>
                                        <p:tav tm="0">
                                          <p:val>
                                            <p:strVal val="1+#ppt_w/2"/>
                                          </p:val>
                                        </p:tav>
                                        <p:tav tm="100000">
                                          <p:val>
                                            <p:strVal val="#ppt_x"/>
                                          </p:val>
                                        </p:tav>
                                      </p:tavLst>
                                    </p:anim>
                                    <p:anim calcmode="lin" valueType="num">
                                      <p:cBhvr additive="base">
                                        <p:cTn id="24" dur="2000" fill="hold"/>
                                        <p:tgtEl>
                                          <p:spTgt spid="23"/>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2000" fill="hold"/>
                                        <p:tgtEl>
                                          <p:spTgt spid="25"/>
                                        </p:tgtEl>
                                        <p:attrNameLst>
                                          <p:attrName>ppt_x</p:attrName>
                                        </p:attrNameLst>
                                      </p:cBhvr>
                                      <p:tavLst>
                                        <p:tav tm="0">
                                          <p:val>
                                            <p:strVal val="1+#ppt_w/2"/>
                                          </p:val>
                                        </p:tav>
                                        <p:tav tm="100000">
                                          <p:val>
                                            <p:strVal val="#ppt_x"/>
                                          </p:val>
                                        </p:tav>
                                      </p:tavLst>
                                    </p:anim>
                                    <p:anim calcmode="lin" valueType="num">
                                      <p:cBhvr additive="base">
                                        <p:cTn id="28" dur="2000" fill="hold"/>
                                        <p:tgtEl>
                                          <p:spTgt spid="25"/>
                                        </p:tgtEl>
                                        <p:attrNameLst>
                                          <p:attrName>ppt_y</p:attrName>
                                        </p:attrNameLst>
                                      </p:cBhvr>
                                      <p:tavLst>
                                        <p:tav tm="0">
                                          <p:val>
                                            <p:strVal val="#ppt_y"/>
                                          </p:val>
                                        </p:tav>
                                        <p:tav tm="100000">
                                          <p:val>
                                            <p:strVal val="#ppt_y"/>
                                          </p:val>
                                        </p:tav>
                                      </p:tavLst>
                                    </p:anim>
                                  </p:childTnLst>
                                </p:cTn>
                              </p:par>
                              <p:par>
                                <p:cTn id="29" presetID="32" presetClass="emph" presetSubtype="0" fill="hold" nodeType="withEffect">
                                  <p:stCondLst>
                                    <p:cond delay="0"/>
                                  </p:stCondLst>
                                  <p:childTnLst>
                                    <p:animRot by="120000">
                                      <p:cBhvr>
                                        <p:cTn id="30" dur="300" fill="hold">
                                          <p:stCondLst>
                                            <p:cond delay="0"/>
                                          </p:stCondLst>
                                        </p:cTn>
                                        <p:tgtEl>
                                          <p:spTgt spid="22"/>
                                        </p:tgtEl>
                                        <p:attrNameLst>
                                          <p:attrName>r</p:attrName>
                                        </p:attrNameLst>
                                      </p:cBhvr>
                                    </p:animRot>
                                    <p:animRot by="-240000">
                                      <p:cBhvr>
                                        <p:cTn id="31" dur="600" fill="hold">
                                          <p:stCondLst>
                                            <p:cond delay="600"/>
                                          </p:stCondLst>
                                        </p:cTn>
                                        <p:tgtEl>
                                          <p:spTgt spid="22"/>
                                        </p:tgtEl>
                                        <p:attrNameLst>
                                          <p:attrName>r</p:attrName>
                                        </p:attrNameLst>
                                      </p:cBhvr>
                                    </p:animRot>
                                    <p:animRot by="240000">
                                      <p:cBhvr>
                                        <p:cTn id="32" dur="600" fill="hold">
                                          <p:stCondLst>
                                            <p:cond delay="1200"/>
                                          </p:stCondLst>
                                        </p:cTn>
                                        <p:tgtEl>
                                          <p:spTgt spid="22"/>
                                        </p:tgtEl>
                                        <p:attrNameLst>
                                          <p:attrName>r</p:attrName>
                                        </p:attrNameLst>
                                      </p:cBhvr>
                                    </p:animRot>
                                    <p:animRot by="-240000">
                                      <p:cBhvr>
                                        <p:cTn id="33" dur="600" fill="hold">
                                          <p:stCondLst>
                                            <p:cond delay="1800"/>
                                          </p:stCondLst>
                                        </p:cTn>
                                        <p:tgtEl>
                                          <p:spTgt spid="22"/>
                                        </p:tgtEl>
                                        <p:attrNameLst>
                                          <p:attrName>r</p:attrName>
                                        </p:attrNameLst>
                                      </p:cBhvr>
                                    </p:animRot>
                                    <p:animRot by="120000">
                                      <p:cBhvr>
                                        <p:cTn id="34" dur="600" fill="hold">
                                          <p:stCondLst>
                                            <p:cond delay="2400"/>
                                          </p:stCondLst>
                                        </p:cTn>
                                        <p:tgtEl>
                                          <p:spTgt spid="22"/>
                                        </p:tgtEl>
                                        <p:attrNameLst>
                                          <p:attrName>r</p:attrName>
                                        </p:attrNameLst>
                                      </p:cBhvr>
                                    </p:animRot>
                                  </p:childTnLst>
                                </p:cTn>
                              </p:par>
                              <p:par>
                                <p:cTn id="35" presetID="32" presetClass="emph" presetSubtype="0" fill="hold" nodeType="withEffect">
                                  <p:stCondLst>
                                    <p:cond delay="0"/>
                                  </p:stCondLst>
                                  <p:childTnLst>
                                    <p:animRot by="120000">
                                      <p:cBhvr>
                                        <p:cTn id="36" dur="300" fill="hold">
                                          <p:stCondLst>
                                            <p:cond delay="0"/>
                                          </p:stCondLst>
                                        </p:cTn>
                                        <p:tgtEl>
                                          <p:spTgt spid="24"/>
                                        </p:tgtEl>
                                        <p:attrNameLst>
                                          <p:attrName>r</p:attrName>
                                        </p:attrNameLst>
                                      </p:cBhvr>
                                    </p:animRot>
                                    <p:animRot by="-240000">
                                      <p:cBhvr>
                                        <p:cTn id="37" dur="600" fill="hold">
                                          <p:stCondLst>
                                            <p:cond delay="600"/>
                                          </p:stCondLst>
                                        </p:cTn>
                                        <p:tgtEl>
                                          <p:spTgt spid="24"/>
                                        </p:tgtEl>
                                        <p:attrNameLst>
                                          <p:attrName>r</p:attrName>
                                        </p:attrNameLst>
                                      </p:cBhvr>
                                    </p:animRot>
                                    <p:animRot by="240000">
                                      <p:cBhvr>
                                        <p:cTn id="38" dur="600" fill="hold">
                                          <p:stCondLst>
                                            <p:cond delay="1200"/>
                                          </p:stCondLst>
                                        </p:cTn>
                                        <p:tgtEl>
                                          <p:spTgt spid="24"/>
                                        </p:tgtEl>
                                        <p:attrNameLst>
                                          <p:attrName>r</p:attrName>
                                        </p:attrNameLst>
                                      </p:cBhvr>
                                    </p:animRot>
                                    <p:animRot by="-240000">
                                      <p:cBhvr>
                                        <p:cTn id="39" dur="600" fill="hold">
                                          <p:stCondLst>
                                            <p:cond delay="1800"/>
                                          </p:stCondLst>
                                        </p:cTn>
                                        <p:tgtEl>
                                          <p:spTgt spid="24"/>
                                        </p:tgtEl>
                                        <p:attrNameLst>
                                          <p:attrName>r</p:attrName>
                                        </p:attrNameLst>
                                      </p:cBhvr>
                                    </p:animRot>
                                    <p:animRot by="120000">
                                      <p:cBhvr>
                                        <p:cTn id="40" dur="600" fill="hold">
                                          <p:stCondLst>
                                            <p:cond delay="2400"/>
                                          </p:stCondLst>
                                        </p:cTn>
                                        <p:tgtEl>
                                          <p:spTgt spid="24"/>
                                        </p:tgtEl>
                                        <p:attrNameLst>
                                          <p:attrName>r</p:attrName>
                                        </p:attrNameLst>
                                      </p:cBhvr>
                                    </p:animRot>
                                  </p:childTnLst>
                                </p:cTn>
                              </p:par>
                              <p:par>
                                <p:cTn id="41" presetID="32" presetClass="emph" presetSubtype="0" fill="hold" nodeType="withEffect">
                                  <p:stCondLst>
                                    <p:cond delay="0"/>
                                  </p:stCondLst>
                                  <p:childTnLst>
                                    <p:animRot by="120000">
                                      <p:cBhvr>
                                        <p:cTn id="42" dur="300" fill="hold">
                                          <p:stCondLst>
                                            <p:cond delay="0"/>
                                          </p:stCondLst>
                                        </p:cTn>
                                        <p:tgtEl>
                                          <p:spTgt spid="23"/>
                                        </p:tgtEl>
                                        <p:attrNameLst>
                                          <p:attrName>r</p:attrName>
                                        </p:attrNameLst>
                                      </p:cBhvr>
                                    </p:animRot>
                                    <p:animRot by="-240000">
                                      <p:cBhvr>
                                        <p:cTn id="43" dur="600" fill="hold">
                                          <p:stCondLst>
                                            <p:cond delay="600"/>
                                          </p:stCondLst>
                                        </p:cTn>
                                        <p:tgtEl>
                                          <p:spTgt spid="23"/>
                                        </p:tgtEl>
                                        <p:attrNameLst>
                                          <p:attrName>r</p:attrName>
                                        </p:attrNameLst>
                                      </p:cBhvr>
                                    </p:animRot>
                                    <p:animRot by="240000">
                                      <p:cBhvr>
                                        <p:cTn id="44" dur="600" fill="hold">
                                          <p:stCondLst>
                                            <p:cond delay="1200"/>
                                          </p:stCondLst>
                                        </p:cTn>
                                        <p:tgtEl>
                                          <p:spTgt spid="23"/>
                                        </p:tgtEl>
                                        <p:attrNameLst>
                                          <p:attrName>r</p:attrName>
                                        </p:attrNameLst>
                                      </p:cBhvr>
                                    </p:animRot>
                                    <p:animRot by="-240000">
                                      <p:cBhvr>
                                        <p:cTn id="45" dur="600" fill="hold">
                                          <p:stCondLst>
                                            <p:cond delay="1800"/>
                                          </p:stCondLst>
                                        </p:cTn>
                                        <p:tgtEl>
                                          <p:spTgt spid="23"/>
                                        </p:tgtEl>
                                        <p:attrNameLst>
                                          <p:attrName>r</p:attrName>
                                        </p:attrNameLst>
                                      </p:cBhvr>
                                    </p:animRot>
                                    <p:animRot by="120000">
                                      <p:cBhvr>
                                        <p:cTn id="46" dur="600" fill="hold">
                                          <p:stCondLst>
                                            <p:cond delay="2400"/>
                                          </p:stCondLst>
                                        </p:cTn>
                                        <p:tgtEl>
                                          <p:spTgt spid="23"/>
                                        </p:tgtEl>
                                        <p:attrNameLst>
                                          <p:attrName>r</p:attrName>
                                        </p:attrNameLst>
                                      </p:cBhvr>
                                    </p:animRot>
                                  </p:childTnLst>
                                </p:cTn>
                              </p:par>
                              <p:par>
                                <p:cTn id="47" presetID="32" presetClass="emph" presetSubtype="0" fill="hold" nodeType="withEffect">
                                  <p:stCondLst>
                                    <p:cond delay="0"/>
                                  </p:stCondLst>
                                  <p:childTnLst>
                                    <p:animRot by="120000">
                                      <p:cBhvr>
                                        <p:cTn id="48" dur="300" fill="hold">
                                          <p:stCondLst>
                                            <p:cond delay="0"/>
                                          </p:stCondLst>
                                        </p:cTn>
                                        <p:tgtEl>
                                          <p:spTgt spid="25"/>
                                        </p:tgtEl>
                                        <p:attrNameLst>
                                          <p:attrName>r</p:attrName>
                                        </p:attrNameLst>
                                      </p:cBhvr>
                                    </p:animRot>
                                    <p:animRot by="-240000">
                                      <p:cBhvr>
                                        <p:cTn id="49" dur="600" fill="hold">
                                          <p:stCondLst>
                                            <p:cond delay="600"/>
                                          </p:stCondLst>
                                        </p:cTn>
                                        <p:tgtEl>
                                          <p:spTgt spid="25"/>
                                        </p:tgtEl>
                                        <p:attrNameLst>
                                          <p:attrName>r</p:attrName>
                                        </p:attrNameLst>
                                      </p:cBhvr>
                                    </p:animRot>
                                    <p:animRot by="240000">
                                      <p:cBhvr>
                                        <p:cTn id="50" dur="600" fill="hold">
                                          <p:stCondLst>
                                            <p:cond delay="1200"/>
                                          </p:stCondLst>
                                        </p:cTn>
                                        <p:tgtEl>
                                          <p:spTgt spid="25"/>
                                        </p:tgtEl>
                                        <p:attrNameLst>
                                          <p:attrName>r</p:attrName>
                                        </p:attrNameLst>
                                      </p:cBhvr>
                                    </p:animRot>
                                    <p:animRot by="-240000">
                                      <p:cBhvr>
                                        <p:cTn id="51" dur="600" fill="hold">
                                          <p:stCondLst>
                                            <p:cond delay="1800"/>
                                          </p:stCondLst>
                                        </p:cTn>
                                        <p:tgtEl>
                                          <p:spTgt spid="25"/>
                                        </p:tgtEl>
                                        <p:attrNameLst>
                                          <p:attrName>r</p:attrName>
                                        </p:attrNameLst>
                                      </p:cBhvr>
                                    </p:animRot>
                                    <p:animRot by="120000">
                                      <p:cBhvr>
                                        <p:cTn id="52" dur="600" fill="hold">
                                          <p:stCondLst>
                                            <p:cond delay="2400"/>
                                          </p:stCondLst>
                                        </p:cTn>
                                        <p:tgtEl>
                                          <p:spTgt spid="25"/>
                                        </p:tgtEl>
                                        <p:attrNameLst>
                                          <p:attrName>r</p:attrName>
                                        </p:attrNameLst>
                                      </p:cBhvr>
                                    </p:animRot>
                                  </p:childTnLst>
                                </p:cTn>
                              </p:par>
                            </p:childTnLst>
                          </p:cTn>
                        </p:par>
                        <p:par>
                          <p:cTn id="53" fill="hold">
                            <p:stCondLst>
                              <p:cond delay="7000"/>
                            </p:stCondLst>
                            <p:childTnLst>
                              <p:par>
                                <p:cTn id="54" presetID="49" presetClass="entr" presetSubtype="0" decel="100000" fill="hold" nodeType="afterEffect">
                                  <p:stCondLst>
                                    <p:cond delay="0"/>
                                  </p:stCondLst>
                                  <p:childTnLst>
                                    <p:set>
                                      <p:cBhvr>
                                        <p:cTn id="55" dur="1" fill="hold">
                                          <p:stCondLst>
                                            <p:cond delay="0"/>
                                          </p:stCondLst>
                                        </p:cTn>
                                        <p:tgtEl>
                                          <p:spTgt spid="3"/>
                                        </p:tgtEl>
                                        <p:attrNameLst>
                                          <p:attrName>style.visibility</p:attrName>
                                        </p:attrNameLst>
                                      </p:cBhvr>
                                      <p:to>
                                        <p:strVal val="visible"/>
                                      </p:to>
                                    </p:set>
                                    <p:anim calcmode="lin" valueType="num">
                                      <p:cBhvr>
                                        <p:cTn id="56" dur="1250" fill="hold"/>
                                        <p:tgtEl>
                                          <p:spTgt spid="3"/>
                                        </p:tgtEl>
                                        <p:attrNameLst>
                                          <p:attrName>ppt_w</p:attrName>
                                        </p:attrNameLst>
                                      </p:cBhvr>
                                      <p:tavLst>
                                        <p:tav tm="0">
                                          <p:val>
                                            <p:fltVal val="0"/>
                                          </p:val>
                                        </p:tav>
                                        <p:tav tm="100000">
                                          <p:val>
                                            <p:strVal val="#ppt_w"/>
                                          </p:val>
                                        </p:tav>
                                      </p:tavLst>
                                    </p:anim>
                                    <p:anim calcmode="lin" valueType="num">
                                      <p:cBhvr>
                                        <p:cTn id="57" dur="1250" fill="hold"/>
                                        <p:tgtEl>
                                          <p:spTgt spid="3"/>
                                        </p:tgtEl>
                                        <p:attrNameLst>
                                          <p:attrName>ppt_h</p:attrName>
                                        </p:attrNameLst>
                                      </p:cBhvr>
                                      <p:tavLst>
                                        <p:tav tm="0">
                                          <p:val>
                                            <p:fltVal val="0"/>
                                          </p:val>
                                        </p:tav>
                                        <p:tav tm="100000">
                                          <p:val>
                                            <p:strVal val="#ppt_h"/>
                                          </p:val>
                                        </p:tav>
                                      </p:tavLst>
                                    </p:anim>
                                    <p:anim calcmode="lin" valueType="num">
                                      <p:cBhvr>
                                        <p:cTn id="58" dur="1250" fill="hold"/>
                                        <p:tgtEl>
                                          <p:spTgt spid="3"/>
                                        </p:tgtEl>
                                        <p:attrNameLst>
                                          <p:attrName>style.rotation</p:attrName>
                                        </p:attrNameLst>
                                      </p:cBhvr>
                                      <p:tavLst>
                                        <p:tav tm="0">
                                          <p:val>
                                            <p:fltVal val="360"/>
                                          </p:val>
                                        </p:tav>
                                        <p:tav tm="100000">
                                          <p:val>
                                            <p:fltVal val="0"/>
                                          </p:val>
                                        </p:tav>
                                      </p:tavLst>
                                    </p:anim>
                                    <p:animEffect transition="in" filter="fade">
                                      <p:cBhvr>
                                        <p:cTn id="59" dur="1250"/>
                                        <p:tgtEl>
                                          <p:spTgt spid="3"/>
                                        </p:tgtEl>
                                      </p:cBhvr>
                                    </p:animEffect>
                                  </p:childTnLst>
                                </p:cTn>
                              </p:par>
                              <p:par>
                                <p:cTn id="60" presetID="0" presetClass="path" presetSubtype="0" accel="50000" decel="50000" fill="hold" nodeType="withEffect">
                                  <p:stCondLst>
                                    <p:cond delay="0"/>
                                  </p:stCondLst>
                                  <p:childTnLst>
                                    <p:animMotion origin="layout" path="M -0.00382 -0.00772 L 0.04201 0.03117 " pathEditMode="relative" ptsTypes="AA">
                                      <p:cBhvr>
                                        <p:cTn id="61" dur="1250" spd="-100000" fill="hold"/>
                                        <p:tgtEl>
                                          <p:spTgt spid="3"/>
                                        </p:tgtEl>
                                        <p:attrNameLst>
                                          <p:attrName>ppt_x</p:attrName>
                                          <p:attrName>ppt_y</p:attrName>
                                        </p:attrNameLst>
                                      </p:cBhvr>
                                    </p:animMotion>
                                  </p:childTnLst>
                                </p:cTn>
                              </p:par>
                            </p:childTnLst>
                          </p:cTn>
                        </p:par>
                        <p:par>
                          <p:cTn id="62" fill="hold">
                            <p:stCondLst>
                              <p:cond delay="8250"/>
                            </p:stCondLst>
                            <p:childTnLst>
                              <p:par>
                                <p:cTn id="63" presetID="22" presetClass="entr" presetSubtype="8" fill="hold" grpId="0" nodeType="after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wipe(left)">
                                      <p:cBhvr>
                                        <p:cTn id="65" dur="500"/>
                                        <p:tgtEl>
                                          <p:spTgt spid="2"/>
                                        </p:tgtEl>
                                      </p:cBhvr>
                                    </p:animEffect>
                                  </p:childTnLst>
                                </p:cTn>
                              </p:par>
                            </p:childTnLst>
                          </p:cTn>
                        </p:par>
                        <p:par>
                          <p:cTn id="66" fill="hold">
                            <p:stCondLst>
                              <p:cond delay="8750"/>
                            </p:stCondLst>
                            <p:childTnLst>
                              <p:par>
                                <p:cTn id="67" presetID="49" presetClass="entr" presetSubtype="0" decel="100000" fill="hold" nodeType="afterEffect">
                                  <p:stCondLst>
                                    <p:cond delay="0"/>
                                  </p:stCondLst>
                                  <p:childTnLst>
                                    <p:set>
                                      <p:cBhvr>
                                        <p:cTn id="68" dur="1" fill="hold">
                                          <p:stCondLst>
                                            <p:cond delay="0"/>
                                          </p:stCondLst>
                                        </p:cTn>
                                        <p:tgtEl>
                                          <p:spTgt spid="6"/>
                                        </p:tgtEl>
                                        <p:attrNameLst>
                                          <p:attrName>style.visibility</p:attrName>
                                        </p:attrNameLst>
                                      </p:cBhvr>
                                      <p:to>
                                        <p:strVal val="visible"/>
                                      </p:to>
                                    </p:set>
                                    <p:anim calcmode="lin" valueType="num">
                                      <p:cBhvr>
                                        <p:cTn id="69" dur="1250" fill="hold"/>
                                        <p:tgtEl>
                                          <p:spTgt spid="6"/>
                                        </p:tgtEl>
                                        <p:attrNameLst>
                                          <p:attrName>ppt_w</p:attrName>
                                        </p:attrNameLst>
                                      </p:cBhvr>
                                      <p:tavLst>
                                        <p:tav tm="0">
                                          <p:val>
                                            <p:fltVal val="0"/>
                                          </p:val>
                                        </p:tav>
                                        <p:tav tm="100000">
                                          <p:val>
                                            <p:strVal val="#ppt_w"/>
                                          </p:val>
                                        </p:tav>
                                      </p:tavLst>
                                    </p:anim>
                                    <p:anim calcmode="lin" valueType="num">
                                      <p:cBhvr>
                                        <p:cTn id="70" dur="1250" fill="hold"/>
                                        <p:tgtEl>
                                          <p:spTgt spid="6"/>
                                        </p:tgtEl>
                                        <p:attrNameLst>
                                          <p:attrName>ppt_h</p:attrName>
                                        </p:attrNameLst>
                                      </p:cBhvr>
                                      <p:tavLst>
                                        <p:tav tm="0">
                                          <p:val>
                                            <p:fltVal val="0"/>
                                          </p:val>
                                        </p:tav>
                                        <p:tav tm="100000">
                                          <p:val>
                                            <p:strVal val="#ppt_h"/>
                                          </p:val>
                                        </p:tav>
                                      </p:tavLst>
                                    </p:anim>
                                    <p:anim calcmode="lin" valueType="num">
                                      <p:cBhvr>
                                        <p:cTn id="71" dur="1250" fill="hold"/>
                                        <p:tgtEl>
                                          <p:spTgt spid="6"/>
                                        </p:tgtEl>
                                        <p:attrNameLst>
                                          <p:attrName>style.rotation</p:attrName>
                                        </p:attrNameLst>
                                      </p:cBhvr>
                                      <p:tavLst>
                                        <p:tav tm="0">
                                          <p:val>
                                            <p:fltVal val="360"/>
                                          </p:val>
                                        </p:tav>
                                        <p:tav tm="100000">
                                          <p:val>
                                            <p:fltVal val="0"/>
                                          </p:val>
                                        </p:tav>
                                      </p:tavLst>
                                    </p:anim>
                                    <p:animEffect transition="in" filter="fade">
                                      <p:cBhvr>
                                        <p:cTn id="72" dur="1250"/>
                                        <p:tgtEl>
                                          <p:spTgt spid="6"/>
                                        </p:tgtEl>
                                      </p:cBhvr>
                                    </p:animEffect>
                                  </p:childTnLst>
                                </p:cTn>
                              </p:par>
                              <p:par>
                                <p:cTn id="73" presetID="0" presetClass="path" presetSubtype="0" accel="50000" decel="50000" fill="hold" nodeType="withEffect">
                                  <p:stCondLst>
                                    <p:cond delay="0"/>
                                  </p:stCondLst>
                                  <p:childTnLst>
                                    <p:animMotion origin="layout" path="M -0.00382 -0.00772 L 0.04201 0.03117 " pathEditMode="relative" ptsTypes="AA">
                                      <p:cBhvr>
                                        <p:cTn id="74" dur="1250" spd="-100000" fill="hold"/>
                                        <p:tgtEl>
                                          <p:spTgt spid="6"/>
                                        </p:tgtEl>
                                        <p:attrNameLst>
                                          <p:attrName>ppt_x</p:attrName>
                                          <p:attrName>ppt_y</p:attrName>
                                        </p:attrNameLst>
                                      </p:cBhvr>
                                    </p:animMotion>
                                  </p:childTnLst>
                                </p:cTn>
                              </p:par>
                            </p:childTnLst>
                          </p:cTn>
                        </p:par>
                        <p:par>
                          <p:cTn id="75" fill="hold">
                            <p:stCondLst>
                              <p:cond delay="10000"/>
                            </p:stCondLst>
                            <p:childTnLst>
                              <p:par>
                                <p:cTn id="76" presetID="22" presetClass="entr" presetSubtype="8" fill="hold" grpId="0" nodeType="after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wipe(left)">
                                      <p:cBhvr>
                                        <p:cTn id="78" dur="500"/>
                                        <p:tgtEl>
                                          <p:spTgt spid="21"/>
                                        </p:tgtEl>
                                      </p:cBhvr>
                                    </p:animEffect>
                                  </p:childTnLst>
                                </p:cTn>
                              </p:par>
                            </p:childTnLst>
                          </p:cTn>
                        </p:par>
                        <p:par>
                          <p:cTn id="79" fill="hold">
                            <p:stCondLst>
                              <p:cond delay="10500"/>
                            </p:stCondLst>
                            <p:childTnLst>
                              <p:par>
                                <p:cTn id="80" presetID="49" presetClass="entr" presetSubtype="0" decel="100000" fill="hold" nodeType="afterEffect">
                                  <p:stCondLst>
                                    <p:cond delay="0"/>
                                  </p:stCondLst>
                                  <p:childTnLst>
                                    <p:set>
                                      <p:cBhvr>
                                        <p:cTn id="81" dur="1" fill="hold">
                                          <p:stCondLst>
                                            <p:cond delay="0"/>
                                          </p:stCondLst>
                                        </p:cTn>
                                        <p:tgtEl>
                                          <p:spTgt spid="7"/>
                                        </p:tgtEl>
                                        <p:attrNameLst>
                                          <p:attrName>style.visibility</p:attrName>
                                        </p:attrNameLst>
                                      </p:cBhvr>
                                      <p:to>
                                        <p:strVal val="visible"/>
                                      </p:to>
                                    </p:set>
                                    <p:anim calcmode="lin" valueType="num">
                                      <p:cBhvr>
                                        <p:cTn id="82" dur="1250" fill="hold"/>
                                        <p:tgtEl>
                                          <p:spTgt spid="7"/>
                                        </p:tgtEl>
                                        <p:attrNameLst>
                                          <p:attrName>ppt_w</p:attrName>
                                        </p:attrNameLst>
                                      </p:cBhvr>
                                      <p:tavLst>
                                        <p:tav tm="0">
                                          <p:val>
                                            <p:fltVal val="0"/>
                                          </p:val>
                                        </p:tav>
                                        <p:tav tm="100000">
                                          <p:val>
                                            <p:strVal val="#ppt_w"/>
                                          </p:val>
                                        </p:tav>
                                      </p:tavLst>
                                    </p:anim>
                                    <p:anim calcmode="lin" valueType="num">
                                      <p:cBhvr>
                                        <p:cTn id="83" dur="1250" fill="hold"/>
                                        <p:tgtEl>
                                          <p:spTgt spid="7"/>
                                        </p:tgtEl>
                                        <p:attrNameLst>
                                          <p:attrName>ppt_h</p:attrName>
                                        </p:attrNameLst>
                                      </p:cBhvr>
                                      <p:tavLst>
                                        <p:tav tm="0">
                                          <p:val>
                                            <p:fltVal val="0"/>
                                          </p:val>
                                        </p:tav>
                                        <p:tav tm="100000">
                                          <p:val>
                                            <p:strVal val="#ppt_h"/>
                                          </p:val>
                                        </p:tav>
                                      </p:tavLst>
                                    </p:anim>
                                    <p:anim calcmode="lin" valueType="num">
                                      <p:cBhvr>
                                        <p:cTn id="84" dur="1250" fill="hold"/>
                                        <p:tgtEl>
                                          <p:spTgt spid="7"/>
                                        </p:tgtEl>
                                        <p:attrNameLst>
                                          <p:attrName>style.rotation</p:attrName>
                                        </p:attrNameLst>
                                      </p:cBhvr>
                                      <p:tavLst>
                                        <p:tav tm="0">
                                          <p:val>
                                            <p:fltVal val="360"/>
                                          </p:val>
                                        </p:tav>
                                        <p:tav tm="100000">
                                          <p:val>
                                            <p:fltVal val="0"/>
                                          </p:val>
                                        </p:tav>
                                      </p:tavLst>
                                    </p:anim>
                                    <p:animEffect transition="in" filter="fade">
                                      <p:cBhvr>
                                        <p:cTn id="85" dur="1250"/>
                                        <p:tgtEl>
                                          <p:spTgt spid="7"/>
                                        </p:tgtEl>
                                      </p:cBhvr>
                                    </p:animEffect>
                                  </p:childTnLst>
                                </p:cTn>
                              </p:par>
                              <p:par>
                                <p:cTn id="86" presetID="0" presetClass="path" presetSubtype="0" accel="50000" decel="50000" fill="hold" nodeType="withEffect">
                                  <p:stCondLst>
                                    <p:cond delay="0"/>
                                  </p:stCondLst>
                                  <p:childTnLst>
                                    <p:animMotion origin="layout" path="M -0.00382 -0.00772 L 0.04201 0.03117 " pathEditMode="relative" ptsTypes="AA">
                                      <p:cBhvr>
                                        <p:cTn id="87" dur="1250" spd="-100000" fill="hold"/>
                                        <p:tgtEl>
                                          <p:spTgt spid="7"/>
                                        </p:tgtEl>
                                        <p:attrNameLst>
                                          <p:attrName>ppt_x</p:attrName>
                                          <p:attrName>ppt_y</p:attrName>
                                        </p:attrNameLst>
                                      </p:cBhvr>
                                    </p:animMotion>
                                  </p:childTnLst>
                                </p:cTn>
                              </p:par>
                            </p:childTnLst>
                          </p:cTn>
                        </p:par>
                        <p:par>
                          <p:cTn id="88" fill="hold">
                            <p:stCondLst>
                              <p:cond delay="11750"/>
                            </p:stCondLst>
                            <p:childTnLst>
                              <p:par>
                                <p:cTn id="89" presetID="22" presetClass="entr" presetSubtype="8" fill="hold" grpId="0" nodeType="afterEffect">
                                  <p:stCondLst>
                                    <p:cond delay="0"/>
                                  </p:stCondLst>
                                  <p:childTnLst>
                                    <p:set>
                                      <p:cBhvr>
                                        <p:cTn id="90" dur="1" fill="hold">
                                          <p:stCondLst>
                                            <p:cond delay="0"/>
                                          </p:stCondLst>
                                        </p:cTn>
                                        <p:tgtEl>
                                          <p:spTgt spid="15"/>
                                        </p:tgtEl>
                                        <p:attrNameLst>
                                          <p:attrName>style.visibility</p:attrName>
                                        </p:attrNameLst>
                                      </p:cBhvr>
                                      <p:to>
                                        <p:strVal val="visible"/>
                                      </p:to>
                                    </p:set>
                                    <p:animEffect transition="in" filter="wipe(left)">
                                      <p:cBhvr>
                                        <p:cTn id="91" dur="500"/>
                                        <p:tgtEl>
                                          <p:spTgt spid="15"/>
                                        </p:tgtEl>
                                      </p:cBhvr>
                                    </p:animEffect>
                                  </p:childTnLst>
                                </p:cTn>
                              </p:par>
                            </p:childTnLst>
                          </p:cTn>
                        </p:par>
                        <p:par>
                          <p:cTn id="92" fill="hold">
                            <p:stCondLst>
                              <p:cond delay="12250"/>
                            </p:stCondLst>
                            <p:childTnLst>
                              <p:par>
                                <p:cTn id="93" presetID="49" presetClass="entr" presetSubtype="0" decel="100000" fill="hold" nodeType="afterEffect">
                                  <p:stCondLst>
                                    <p:cond delay="0"/>
                                  </p:stCondLst>
                                  <p:childTnLst>
                                    <p:set>
                                      <p:cBhvr>
                                        <p:cTn id="94" dur="1" fill="hold">
                                          <p:stCondLst>
                                            <p:cond delay="0"/>
                                          </p:stCondLst>
                                        </p:cTn>
                                        <p:tgtEl>
                                          <p:spTgt spid="8"/>
                                        </p:tgtEl>
                                        <p:attrNameLst>
                                          <p:attrName>style.visibility</p:attrName>
                                        </p:attrNameLst>
                                      </p:cBhvr>
                                      <p:to>
                                        <p:strVal val="visible"/>
                                      </p:to>
                                    </p:set>
                                    <p:anim calcmode="lin" valueType="num">
                                      <p:cBhvr>
                                        <p:cTn id="95" dur="1250" fill="hold"/>
                                        <p:tgtEl>
                                          <p:spTgt spid="8"/>
                                        </p:tgtEl>
                                        <p:attrNameLst>
                                          <p:attrName>ppt_w</p:attrName>
                                        </p:attrNameLst>
                                      </p:cBhvr>
                                      <p:tavLst>
                                        <p:tav tm="0">
                                          <p:val>
                                            <p:fltVal val="0"/>
                                          </p:val>
                                        </p:tav>
                                        <p:tav tm="100000">
                                          <p:val>
                                            <p:strVal val="#ppt_w"/>
                                          </p:val>
                                        </p:tav>
                                      </p:tavLst>
                                    </p:anim>
                                    <p:anim calcmode="lin" valueType="num">
                                      <p:cBhvr>
                                        <p:cTn id="96" dur="1250" fill="hold"/>
                                        <p:tgtEl>
                                          <p:spTgt spid="8"/>
                                        </p:tgtEl>
                                        <p:attrNameLst>
                                          <p:attrName>ppt_h</p:attrName>
                                        </p:attrNameLst>
                                      </p:cBhvr>
                                      <p:tavLst>
                                        <p:tav tm="0">
                                          <p:val>
                                            <p:fltVal val="0"/>
                                          </p:val>
                                        </p:tav>
                                        <p:tav tm="100000">
                                          <p:val>
                                            <p:strVal val="#ppt_h"/>
                                          </p:val>
                                        </p:tav>
                                      </p:tavLst>
                                    </p:anim>
                                    <p:anim calcmode="lin" valueType="num">
                                      <p:cBhvr>
                                        <p:cTn id="97" dur="1250" fill="hold"/>
                                        <p:tgtEl>
                                          <p:spTgt spid="8"/>
                                        </p:tgtEl>
                                        <p:attrNameLst>
                                          <p:attrName>style.rotation</p:attrName>
                                        </p:attrNameLst>
                                      </p:cBhvr>
                                      <p:tavLst>
                                        <p:tav tm="0">
                                          <p:val>
                                            <p:fltVal val="360"/>
                                          </p:val>
                                        </p:tav>
                                        <p:tav tm="100000">
                                          <p:val>
                                            <p:fltVal val="0"/>
                                          </p:val>
                                        </p:tav>
                                      </p:tavLst>
                                    </p:anim>
                                    <p:animEffect transition="in" filter="fade">
                                      <p:cBhvr>
                                        <p:cTn id="98" dur="1250"/>
                                        <p:tgtEl>
                                          <p:spTgt spid="8"/>
                                        </p:tgtEl>
                                      </p:cBhvr>
                                    </p:animEffect>
                                  </p:childTnLst>
                                </p:cTn>
                              </p:par>
                              <p:par>
                                <p:cTn id="99" presetID="0" presetClass="path" presetSubtype="0" accel="50000" decel="50000" fill="hold" nodeType="withEffect">
                                  <p:stCondLst>
                                    <p:cond delay="0"/>
                                  </p:stCondLst>
                                  <p:childTnLst>
                                    <p:animMotion origin="layout" path="M -0.00382 -0.00772 L 0.04201 0.03117 " pathEditMode="relative" ptsTypes="AA">
                                      <p:cBhvr>
                                        <p:cTn id="100" dur="1250" spd="-100000" fill="hold"/>
                                        <p:tgtEl>
                                          <p:spTgt spid="8"/>
                                        </p:tgtEl>
                                        <p:attrNameLst>
                                          <p:attrName>ppt_x</p:attrName>
                                          <p:attrName>ppt_y</p:attrName>
                                        </p:attrNameLst>
                                      </p:cBhvr>
                                    </p:animMotion>
                                  </p:childTnLst>
                                </p:cTn>
                              </p:par>
                            </p:childTnLst>
                          </p:cTn>
                        </p:par>
                        <p:par>
                          <p:cTn id="101" fill="hold">
                            <p:stCondLst>
                              <p:cond delay="13500"/>
                            </p:stCondLst>
                            <p:childTnLst>
                              <p:par>
                                <p:cTn id="102" presetID="22" presetClass="entr" presetSubtype="8" fill="hold" grpId="0" nodeType="afterEffect">
                                  <p:stCondLst>
                                    <p:cond delay="0"/>
                                  </p:stCondLst>
                                  <p:childTnLst>
                                    <p:set>
                                      <p:cBhvr>
                                        <p:cTn id="103" dur="1" fill="hold">
                                          <p:stCondLst>
                                            <p:cond delay="0"/>
                                          </p:stCondLst>
                                        </p:cTn>
                                        <p:tgtEl>
                                          <p:spTgt spid="26"/>
                                        </p:tgtEl>
                                        <p:attrNameLst>
                                          <p:attrName>style.visibility</p:attrName>
                                        </p:attrNameLst>
                                      </p:cBhvr>
                                      <p:to>
                                        <p:strVal val="visible"/>
                                      </p:to>
                                    </p:set>
                                    <p:animEffect transition="in" filter="wipe(left)">
                                      <p:cBhvr>
                                        <p:cTn id="10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9" grpId="0"/>
      <p:bldP spid="21" grpId="0"/>
      <p:bldP spid="2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o sánh trùng kiết lị và trùng sốt rét câu hỏi 71644 - hoidap247.co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530871237"/>
              </p:ext>
            </p:extLst>
          </p:nvPr>
        </p:nvGraphicFramePr>
        <p:xfrm>
          <a:off x="1045597" y="420901"/>
          <a:ext cx="10461782" cy="3229591"/>
        </p:xfrm>
        <a:graphic>
          <a:graphicData uri="http://schemas.openxmlformats.org/drawingml/2006/table">
            <a:tbl>
              <a:tblPr firstRow="1" bandRow="1">
                <a:tableStyleId>{00A15C55-8517-42AA-B614-E9B94910E393}</a:tableStyleId>
              </a:tblPr>
              <a:tblGrid>
                <a:gridCol w="1494540">
                  <a:extLst>
                    <a:ext uri="{9D8B030D-6E8A-4147-A177-3AD203B41FA5}">
                      <a16:colId xmlns:a16="http://schemas.microsoft.com/office/drawing/2014/main" val="20000"/>
                    </a:ext>
                  </a:extLst>
                </a:gridCol>
                <a:gridCol w="1494540">
                  <a:extLst>
                    <a:ext uri="{9D8B030D-6E8A-4147-A177-3AD203B41FA5}">
                      <a16:colId xmlns:a16="http://schemas.microsoft.com/office/drawing/2014/main" val="20001"/>
                    </a:ext>
                  </a:extLst>
                </a:gridCol>
                <a:gridCol w="2122104">
                  <a:extLst>
                    <a:ext uri="{9D8B030D-6E8A-4147-A177-3AD203B41FA5}">
                      <a16:colId xmlns:a16="http://schemas.microsoft.com/office/drawing/2014/main" val="20002"/>
                    </a:ext>
                  </a:extLst>
                </a:gridCol>
                <a:gridCol w="1430448">
                  <a:extLst>
                    <a:ext uri="{9D8B030D-6E8A-4147-A177-3AD203B41FA5}">
                      <a16:colId xmlns:a16="http://schemas.microsoft.com/office/drawing/2014/main" val="20003"/>
                    </a:ext>
                  </a:extLst>
                </a:gridCol>
                <a:gridCol w="1911087">
                  <a:extLst>
                    <a:ext uri="{9D8B030D-6E8A-4147-A177-3AD203B41FA5}">
                      <a16:colId xmlns:a16="http://schemas.microsoft.com/office/drawing/2014/main" val="20004"/>
                    </a:ext>
                  </a:extLst>
                </a:gridCol>
                <a:gridCol w="2009063">
                  <a:extLst>
                    <a:ext uri="{9D8B030D-6E8A-4147-A177-3AD203B41FA5}">
                      <a16:colId xmlns:a16="http://schemas.microsoft.com/office/drawing/2014/main" val="20005"/>
                    </a:ext>
                  </a:extLst>
                </a:gridCol>
              </a:tblGrid>
              <a:tr h="946172">
                <a:tc gridSpan="6">
                  <a:txBody>
                    <a:bodyPr/>
                    <a:lstStyle/>
                    <a:p>
                      <a:pPr algn="ctr">
                        <a:lnSpc>
                          <a:spcPct val="120000"/>
                        </a:lnSpc>
                      </a:pPr>
                      <a:r>
                        <a:rPr lang="vi-VN" sz="2400" noProof="0" dirty="0">
                          <a:latin typeface="Acumin Pro Condensed" panose="020B0806020202020204" pitchFamily="34" charset="0"/>
                        </a:rPr>
                        <a:t>PHIẾU</a:t>
                      </a:r>
                      <a:r>
                        <a:rPr lang="vi-VN" sz="2400" baseline="0" noProof="0" dirty="0">
                          <a:latin typeface="Acumin Pro Condensed" panose="020B0806020202020204" pitchFamily="34" charset="0"/>
                        </a:rPr>
                        <a:t> HỌC TẬP SỐ 2</a:t>
                      </a:r>
                    </a:p>
                    <a:p>
                      <a:pPr algn="ctr">
                        <a:lnSpc>
                          <a:spcPct val="120000"/>
                        </a:lnSpc>
                      </a:pPr>
                      <a:r>
                        <a:rPr lang="vi-VN" sz="2400" baseline="0" noProof="0" dirty="0">
                          <a:latin typeface="Acumin Pro Condensed" panose="020B0806020202020204" pitchFamily="34" charset="0"/>
                        </a:rPr>
                        <a:t>( thời gian 5 phút)</a:t>
                      </a:r>
                    </a:p>
                  </a:txBody>
                  <a:tcPr>
                    <a:solidFill>
                      <a:srgbClr val="C00000"/>
                    </a:solidFill>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32994">
                <a:tc>
                  <a:txBody>
                    <a:bodyPr/>
                    <a:lstStyle/>
                    <a:p>
                      <a:pPr algn="ctr">
                        <a:lnSpc>
                          <a:spcPct val="120000"/>
                        </a:lnSpc>
                      </a:pPr>
                      <a:r>
                        <a:rPr lang="vi-VN" sz="2000" noProof="0" dirty="0">
                          <a:latin typeface="Acumin Pro Condensed" panose="020B0806020202020204" pitchFamily="34" charset="0"/>
                        </a:rPr>
                        <a:t>Tên</a:t>
                      </a:r>
                      <a:r>
                        <a:rPr lang="vi-VN" sz="2000" baseline="0" noProof="0" dirty="0">
                          <a:latin typeface="Acumin Pro Condensed" panose="020B0806020202020204" pitchFamily="34" charset="0"/>
                        </a:rPr>
                        <a:t> bệnh</a:t>
                      </a:r>
                      <a:endParaRPr lang="vi-VN" sz="2000" noProof="0" dirty="0">
                        <a:latin typeface="Acumin Pro Condensed" panose="020B0806020202020204" pitchFamily="34" charset="0"/>
                      </a:endParaRPr>
                    </a:p>
                  </a:txBody>
                  <a:tcPr anchor="ctr"/>
                </a:tc>
                <a:tc>
                  <a:txBody>
                    <a:bodyPr/>
                    <a:lstStyle/>
                    <a:p>
                      <a:pPr algn="ctr">
                        <a:lnSpc>
                          <a:spcPct val="120000"/>
                        </a:lnSpc>
                      </a:pPr>
                      <a:r>
                        <a:rPr lang="vi-VN" sz="2000" noProof="0" dirty="0">
                          <a:latin typeface="Acumin Pro Condensed" panose="020B0806020202020204" pitchFamily="34" charset="0"/>
                        </a:rPr>
                        <a:t>Nguyên</a:t>
                      </a:r>
                      <a:r>
                        <a:rPr lang="vi-VN" sz="2000" baseline="0" noProof="0" dirty="0">
                          <a:latin typeface="Acumin Pro Condensed" panose="020B0806020202020204" pitchFamily="34" charset="0"/>
                        </a:rPr>
                        <a:t> nhân</a:t>
                      </a:r>
                      <a:endParaRPr lang="vi-VN" sz="2000" noProof="0" dirty="0">
                        <a:latin typeface="Acumin Pro Condensed" panose="020B0806020202020204" pitchFamily="34" charset="0"/>
                      </a:endParaRPr>
                    </a:p>
                  </a:txBody>
                  <a:tcPr anchor="ctr"/>
                </a:tc>
                <a:tc>
                  <a:txBody>
                    <a:bodyPr/>
                    <a:lstStyle/>
                    <a:p>
                      <a:pPr algn="ctr">
                        <a:lnSpc>
                          <a:spcPct val="120000"/>
                        </a:lnSpc>
                      </a:pPr>
                      <a:r>
                        <a:rPr lang="vi-VN" sz="2000" noProof="0" dirty="0">
                          <a:latin typeface="Acumin Pro Condensed" panose="020B0806020202020204" pitchFamily="34" charset="0"/>
                        </a:rPr>
                        <a:t>Con đường</a:t>
                      </a:r>
                      <a:r>
                        <a:rPr lang="vi-VN" sz="2000" baseline="0" noProof="0" dirty="0">
                          <a:latin typeface="Acumin Pro Condensed" panose="020B0806020202020204" pitchFamily="34" charset="0"/>
                        </a:rPr>
                        <a:t> truyền</a:t>
                      </a:r>
                      <a:endParaRPr lang="vi-VN" sz="2000" noProof="0" dirty="0">
                        <a:latin typeface="Acumin Pro Condensed" panose="020B0806020202020204" pitchFamily="34" charset="0"/>
                      </a:endParaRPr>
                    </a:p>
                  </a:txBody>
                  <a:tcPr anchor="ctr"/>
                </a:tc>
                <a:tc>
                  <a:txBody>
                    <a:bodyPr/>
                    <a:lstStyle/>
                    <a:p>
                      <a:pPr algn="ctr">
                        <a:lnSpc>
                          <a:spcPct val="120000"/>
                        </a:lnSpc>
                      </a:pPr>
                      <a:r>
                        <a:rPr lang="vi-VN" sz="2000" noProof="0" dirty="0">
                          <a:latin typeface="Acumin Pro Condensed" panose="020B0806020202020204" pitchFamily="34" charset="0"/>
                        </a:rPr>
                        <a:t>Nơi</a:t>
                      </a:r>
                      <a:r>
                        <a:rPr lang="vi-VN" sz="2000" baseline="0" noProof="0" dirty="0">
                          <a:latin typeface="Acumin Pro Condensed" panose="020B0806020202020204" pitchFamily="34" charset="0"/>
                        </a:rPr>
                        <a:t> kí sinh</a:t>
                      </a:r>
                      <a:endParaRPr lang="vi-VN" sz="2000" noProof="0" dirty="0">
                        <a:latin typeface="Acumin Pro Condensed" panose="020B0806020202020204" pitchFamily="34" charset="0"/>
                      </a:endParaRPr>
                    </a:p>
                  </a:txBody>
                  <a:tcPr anchor="ctr"/>
                </a:tc>
                <a:tc>
                  <a:txBody>
                    <a:bodyPr/>
                    <a:lstStyle/>
                    <a:p>
                      <a:pPr algn="ctr">
                        <a:lnSpc>
                          <a:spcPct val="120000"/>
                        </a:lnSpc>
                      </a:pPr>
                      <a:r>
                        <a:rPr lang="vi-VN" sz="2000" noProof="0" dirty="0">
                          <a:latin typeface="Acumin Pro Condensed" panose="020B0806020202020204" pitchFamily="34" charset="0"/>
                        </a:rPr>
                        <a:t>Biểu hiện</a:t>
                      </a:r>
                    </a:p>
                  </a:txBody>
                  <a:tcPr anchor="ctr"/>
                </a:tc>
                <a:tc>
                  <a:txBody>
                    <a:bodyPr/>
                    <a:lstStyle/>
                    <a:p>
                      <a:pPr algn="ctr">
                        <a:lnSpc>
                          <a:spcPct val="120000"/>
                        </a:lnSpc>
                      </a:pPr>
                      <a:r>
                        <a:rPr lang="vi-VN" sz="2000" noProof="0" dirty="0">
                          <a:latin typeface="Acumin Pro Condensed" panose="020B0806020202020204" pitchFamily="34" charset="0"/>
                        </a:rPr>
                        <a:t>Tác</a:t>
                      </a:r>
                      <a:r>
                        <a:rPr lang="vi-VN" sz="2000" baseline="0" noProof="0" dirty="0">
                          <a:latin typeface="Acumin Pro Condensed" panose="020B0806020202020204" pitchFamily="34" charset="0"/>
                        </a:rPr>
                        <a:t> hại</a:t>
                      </a:r>
                      <a:endParaRPr lang="vi-VN" sz="2000" noProof="0" dirty="0">
                        <a:latin typeface="Acumin Pro Condensed" panose="020B0806020202020204" pitchFamily="34" charset="0"/>
                      </a:endParaRPr>
                    </a:p>
                  </a:txBody>
                  <a:tcPr anchor="ctr"/>
                </a:tc>
                <a:extLst>
                  <a:ext uri="{0D108BD9-81ED-4DB2-BD59-A6C34878D82A}">
                    <a16:rowId xmlns:a16="http://schemas.microsoft.com/office/drawing/2014/main" val="10001"/>
                  </a:ext>
                </a:extLst>
              </a:tr>
              <a:tr h="651849">
                <a:tc>
                  <a:txBody>
                    <a:bodyPr/>
                    <a:lstStyle/>
                    <a:p>
                      <a:pPr algn="ctr">
                        <a:lnSpc>
                          <a:spcPct val="120000"/>
                        </a:lnSpc>
                      </a:pPr>
                      <a:r>
                        <a:rPr lang="vi-VN" sz="2000" noProof="0" dirty="0">
                          <a:latin typeface="Acumin Pro Condensed" panose="020B0806020202020204" pitchFamily="34" charset="0"/>
                        </a:rPr>
                        <a:t>Trùng</a:t>
                      </a:r>
                      <a:r>
                        <a:rPr lang="vi-VN" sz="2000" baseline="0" noProof="0" dirty="0">
                          <a:latin typeface="Acumin Pro Condensed" panose="020B0806020202020204" pitchFamily="34" charset="0"/>
                        </a:rPr>
                        <a:t> kiết lị</a:t>
                      </a:r>
                      <a:endParaRPr lang="vi-VN" sz="2000" noProof="0" dirty="0">
                        <a:latin typeface="Acumin Pro Condensed" panose="020B0806020202020204" pitchFamily="34" charset="0"/>
                      </a:endParaRPr>
                    </a:p>
                  </a:txBody>
                  <a:tcPr anchor="ctr"/>
                </a:tc>
                <a:tc>
                  <a:txBody>
                    <a:bodyPr/>
                    <a:lstStyle/>
                    <a:p>
                      <a:pPr algn="ctr">
                        <a:lnSpc>
                          <a:spcPct val="120000"/>
                        </a:lnSpc>
                      </a:pPr>
                      <a:r>
                        <a:rPr lang="vi-VN" sz="2000" noProof="0" dirty="0">
                          <a:latin typeface="Acumin Pro Condensed" panose="020B0806020202020204" pitchFamily="34" charset="0"/>
                        </a:rPr>
                        <a:t>?</a:t>
                      </a:r>
                    </a:p>
                  </a:txBody>
                  <a:tcPr anchor="ctr"/>
                </a:tc>
                <a:tc>
                  <a:txBody>
                    <a:bodyPr/>
                    <a:lstStyle/>
                    <a:p>
                      <a:pPr algn="ctr">
                        <a:lnSpc>
                          <a:spcPct val="120000"/>
                        </a:lnSpc>
                      </a:pPr>
                      <a:r>
                        <a:rPr lang="vi-VN" sz="2000" noProof="0" dirty="0">
                          <a:latin typeface="Acumin Pro Condensed" panose="020B0806020202020204" pitchFamily="34" charset="0"/>
                        </a:rPr>
                        <a:t>?</a:t>
                      </a:r>
                    </a:p>
                  </a:txBody>
                  <a:tcPr anchor="ctr"/>
                </a:tc>
                <a:tc>
                  <a:txBody>
                    <a:bodyPr/>
                    <a:lstStyle/>
                    <a:p>
                      <a:pPr algn="ctr">
                        <a:lnSpc>
                          <a:spcPct val="120000"/>
                        </a:lnSpc>
                      </a:pPr>
                      <a:r>
                        <a:rPr lang="vi-VN" sz="2000" noProof="0" dirty="0">
                          <a:latin typeface="Acumin Pro Condensed" panose="020B0806020202020204" pitchFamily="34" charset="0"/>
                        </a:rPr>
                        <a:t>?</a:t>
                      </a:r>
                    </a:p>
                  </a:txBody>
                  <a:tcPr anchor="ctr"/>
                </a:tc>
                <a:tc>
                  <a:txBody>
                    <a:bodyPr/>
                    <a:lstStyle/>
                    <a:p>
                      <a:pPr algn="ctr">
                        <a:lnSpc>
                          <a:spcPct val="120000"/>
                        </a:lnSpc>
                      </a:pPr>
                      <a:r>
                        <a:rPr lang="vi-VN" sz="2000" noProof="0" dirty="0">
                          <a:latin typeface="Acumin Pro Condensed" panose="020B0806020202020204" pitchFamily="34" charset="0"/>
                        </a:rPr>
                        <a:t>?</a:t>
                      </a:r>
                    </a:p>
                  </a:txBody>
                  <a:tcPr anchor="ctr"/>
                </a:tc>
                <a:tc>
                  <a:txBody>
                    <a:bodyPr/>
                    <a:lstStyle/>
                    <a:p>
                      <a:pPr algn="ctr">
                        <a:lnSpc>
                          <a:spcPct val="120000"/>
                        </a:lnSpc>
                      </a:pPr>
                      <a:r>
                        <a:rPr lang="vi-VN" sz="2000" noProof="0" dirty="0">
                          <a:latin typeface="Acumin Pro Condensed" panose="020B0806020202020204" pitchFamily="34" charset="0"/>
                        </a:rPr>
                        <a:t>?</a:t>
                      </a:r>
                    </a:p>
                  </a:txBody>
                  <a:tcPr anchor="ctr"/>
                </a:tc>
                <a:extLst>
                  <a:ext uri="{0D108BD9-81ED-4DB2-BD59-A6C34878D82A}">
                    <a16:rowId xmlns:a16="http://schemas.microsoft.com/office/drawing/2014/main" val="10002"/>
                  </a:ext>
                </a:extLst>
              </a:tr>
              <a:tr h="642796">
                <a:tc>
                  <a:txBody>
                    <a:bodyPr/>
                    <a:lstStyle/>
                    <a:p>
                      <a:pPr algn="ctr">
                        <a:lnSpc>
                          <a:spcPct val="120000"/>
                        </a:lnSpc>
                      </a:pPr>
                      <a:r>
                        <a:rPr lang="vi-VN" sz="2000" noProof="0" dirty="0">
                          <a:latin typeface="Acumin Pro Condensed" panose="020B0806020202020204" pitchFamily="34" charset="0"/>
                        </a:rPr>
                        <a:t>Trùng</a:t>
                      </a:r>
                      <a:r>
                        <a:rPr lang="vi-VN" sz="2000" baseline="0" noProof="0" dirty="0">
                          <a:latin typeface="Acumin Pro Condensed" panose="020B0806020202020204" pitchFamily="34" charset="0"/>
                        </a:rPr>
                        <a:t> sốt rét</a:t>
                      </a:r>
                      <a:endParaRPr lang="vi-VN" sz="2000" noProof="0" dirty="0">
                        <a:latin typeface="Acumin Pro Condensed" panose="020B0806020202020204" pitchFamily="34" charset="0"/>
                      </a:endParaRPr>
                    </a:p>
                  </a:txBody>
                  <a:tcPr anchor="ctr"/>
                </a:tc>
                <a:tc>
                  <a:txBody>
                    <a:bodyPr/>
                    <a:lstStyle/>
                    <a:p>
                      <a:pPr algn="ctr">
                        <a:lnSpc>
                          <a:spcPct val="120000"/>
                        </a:lnSpc>
                      </a:pPr>
                      <a:r>
                        <a:rPr lang="vi-VN" sz="2000" noProof="0" dirty="0">
                          <a:latin typeface="Acumin Pro Condensed" panose="020B0806020202020204" pitchFamily="34" charset="0"/>
                        </a:rPr>
                        <a:t>?</a:t>
                      </a:r>
                    </a:p>
                  </a:txBody>
                  <a:tcPr anchor="ctr"/>
                </a:tc>
                <a:tc>
                  <a:txBody>
                    <a:bodyPr/>
                    <a:lstStyle/>
                    <a:p>
                      <a:pPr algn="ctr">
                        <a:lnSpc>
                          <a:spcPct val="120000"/>
                        </a:lnSpc>
                      </a:pPr>
                      <a:r>
                        <a:rPr lang="vi-VN" sz="2000" noProof="0" dirty="0">
                          <a:latin typeface="Acumin Pro Condensed" panose="020B0806020202020204" pitchFamily="34" charset="0"/>
                        </a:rPr>
                        <a:t>?</a:t>
                      </a:r>
                    </a:p>
                  </a:txBody>
                  <a:tcPr anchor="ctr"/>
                </a:tc>
                <a:tc>
                  <a:txBody>
                    <a:bodyPr/>
                    <a:lstStyle/>
                    <a:p>
                      <a:pPr algn="ctr">
                        <a:lnSpc>
                          <a:spcPct val="120000"/>
                        </a:lnSpc>
                      </a:pPr>
                      <a:r>
                        <a:rPr lang="vi-VN" sz="2000" noProof="0" dirty="0">
                          <a:latin typeface="Acumin Pro Condensed" panose="020B0806020202020204" pitchFamily="34" charset="0"/>
                        </a:rPr>
                        <a:t>?</a:t>
                      </a:r>
                    </a:p>
                  </a:txBody>
                  <a:tcPr anchor="ctr"/>
                </a:tc>
                <a:tc>
                  <a:txBody>
                    <a:bodyPr/>
                    <a:lstStyle/>
                    <a:p>
                      <a:pPr algn="ctr">
                        <a:lnSpc>
                          <a:spcPct val="120000"/>
                        </a:lnSpc>
                      </a:pPr>
                      <a:r>
                        <a:rPr lang="vi-VN" sz="2000" noProof="0" dirty="0">
                          <a:latin typeface="Acumin Pro Condensed" panose="020B0806020202020204" pitchFamily="34" charset="0"/>
                        </a:rPr>
                        <a:t>?</a:t>
                      </a:r>
                    </a:p>
                  </a:txBody>
                  <a:tcPr anchor="ctr"/>
                </a:tc>
                <a:tc>
                  <a:txBody>
                    <a:bodyPr/>
                    <a:lstStyle/>
                    <a:p>
                      <a:pPr algn="ctr">
                        <a:lnSpc>
                          <a:spcPct val="120000"/>
                        </a:lnSpc>
                      </a:pPr>
                      <a:r>
                        <a:rPr lang="vi-VN" sz="2000" noProof="0" dirty="0">
                          <a:latin typeface="Acumin Pro Condensed" panose="020B0806020202020204" pitchFamily="34" charset="0"/>
                        </a:rPr>
                        <a:t>?</a:t>
                      </a:r>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8593889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04892"/>
            <a:ext cx="7288040" cy="4082744"/>
          </a:xfrm>
          <a:prstGeom prst="rect">
            <a:avLst/>
          </a:prstGeom>
        </p:spPr>
      </p:pic>
      <p:sp>
        <p:nvSpPr>
          <p:cNvPr id="3" name="文本框 2"/>
          <p:cNvSpPr txBox="1"/>
          <p:nvPr/>
        </p:nvSpPr>
        <p:spPr>
          <a:xfrm>
            <a:off x="2443402" y="2172786"/>
            <a:ext cx="4391965" cy="2462213"/>
          </a:xfrm>
          <a:prstGeom prst="rect">
            <a:avLst/>
          </a:prstGeom>
          <a:noFill/>
        </p:spPr>
        <p:txBody>
          <a:bodyPr wrap="square" rtlCol="0">
            <a:spAutoFit/>
          </a:bodyPr>
          <a:lstStyle/>
          <a:p>
            <a:pPr algn="just" defTabSz="914377"/>
            <a:r>
              <a:rPr lang="zh-CN" altLang="en-US" sz="2200" dirty="0">
                <a:solidFill>
                  <a:prstClr val="white"/>
                </a:solidFill>
                <a:latin typeface="#9Slide03 Cabin Condensed Bold" panose="00000806000000000000" pitchFamily="2" charset="0"/>
              </a:rPr>
              <a:t>    </a:t>
            </a:r>
            <a:r>
              <a:rPr lang="en-US" altLang="zh-CN" sz="2200" dirty="0">
                <a:solidFill>
                  <a:prstClr val="white"/>
                </a:solidFill>
                <a:latin typeface="#9Slide03 Cabin Condensed Bold" panose="00000806000000000000" pitchFamily="2" charset="0"/>
              </a:rPr>
              <a:t>Do </a:t>
            </a:r>
            <a:r>
              <a:rPr lang="vi-VN" altLang="zh-CN" sz="2200" dirty="0">
                <a:solidFill>
                  <a:prstClr val="white"/>
                </a:solidFill>
                <a:latin typeface="#9Slide03 Cabin Condensed Bold" panose="00000806000000000000" pitchFamily="2" charset="0"/>
              </a:rPr>
              <a:t>amip lị </a:t>
            </a:r>
            <a:r>
              <a:rPr lang="vi-VN" altLang="zh-CN" sz="2200" b="1" i="1" dirty="0">
                <a:solidFill>
                  <a:srgbClr val="FFFF00"/>
                </a:solidFill>
                <a:latin typeface="Palatino Linotype" panose="02040502050505030304" pitchFamily="18" charset="0"/>
              </a:rPr>
              <a:t>Entamoeba</a:t>
            </a:r>
            <a:r>
              <a:rPr lang="vi-VN" altLang="zh-CN" sz="2200" i="1" dirty="0">
                <a:solidFill>
                  <a:srgbClr val="FFFF00"/>
                </a:solidFill>
                <a:latin typeface="Palatino Linotype" panose="02040502050505030304" pitchFamily="18" charset="0"/>
              </a:rPr>
              <a:t> </a:t>
            </a:r>
            <a:r>
              <a:rPr lang="vi-VN" altLang="zh-CN" sz="2200" dirty="0">
                <a:solidFill>
                  <a:prstClr val="white"/>
                </a:solidFill>
                <a:latin typeface="#9Slide03 Cabin Condensed Bold" panose="00000806000000000000" pitchFamily="2" charset="0"/>
              </a:rPr>
              <a:t>gây nên. Kí sinh trong thành ruột người, chúng ăn hồng cầu, theo máu vào gan gây s</a:t>
            </a:r>
            <a:r>
              <a:rPr lang="en-US" altLang="zh-CN" sz="2200" dirty="0">
                <a:solidFill>
                  <a:prstClr val="white"/>
                </a:solidFill>
                <a:latin typeface="#9Slide03 Cabin Condensed Bold" panose="00000806000000000000" pitchFamily="2" charset="0"/>
              </a:rPr>
              <a:t>ư</a:t>
            </a:r>
            <a:r>
              <a:rPr lang="vi-VN" altLang="zh-CN" sz="2200" dirty="0">
                <a:solidFill>
                  <a:prstClr val="white"/>
                </a:solidFill>
                <a:latin typeface="#9Slide03 Cabin Condensed Bold" panose="00000806000000000000" pitchFamily="2" charset="0"/>
              </a:rPr>
              <a:t>ng gan. </a:t>
            </a:r>
          </a:p>
          <a:p>
            <a:pPr algn="just" defTabSz="914377"/>
            <a:r>
              <a:rPr lang="vi-VN" altLang="zh-CN" sz="2200" u="sng" dirty="0">
                <a:solidFill>
                  <a:srgbClr val="FFC000"/>
                </a:solidFill>
                <a:latin typeface="#9Slide03 Cabin Condensed Bold" panose="00000806000000000000" pitchFamily="2" charset="0"/>
              </a:rPr>
              <a:t>Bào xác</a:t>
            </a:r>
            <a:r>
              <a:rPr lang="vi-VN" altLang="zh-CN" sz="2200" dirty="0">
                <a:solidFill>
                  <a:srgbClr val="FFC000"/>
                </a:solidFill>
                <a:latin typeface="#9Slide03 Cabin Condensed Bold" panose="00000806000000000000" pitchFamily="2" charset="0"/>
              </a:rPr>
              <a:t> </a:t>
            </a:r>
            <a:r>
              <a:rPr lang="vi-VN" altLang="zh-CN" sz="2200" dirty="0">
                <a:solidFill>
                  <a:prstClr val="white"/>
                </a:solidFill>
                <a:latin typeface="#9Slide03 Cabin Condensed Bold" panose="00000806000000000000" pitchFamily="2" charset="0"/>
              </a:rPr>
              <a:t>kiết lị theo phân ra ngoài. Nếu ăn phải thức ăn, nước uống chứa bào xác sẽ gây bệnh</a:t>
            </a:r>
            <a:r>
              <a:rPr lang="en-US" altLang="zh-CN" sz="2200" dirty="0">
                <a:solidFill>
                  <a:prstClr val="white"/>
                </a:solidFill>
                <a:latin typeface="#9Slide03 Cabin Condensed Bold" panose="00000806000000000000" pitchFamily="2" charset="0"/>
              </a:rPr>
              <a:t>.</a:t>
            </a:r>
            <a:endParaRPr lang="vi-VN" altLang="zh-CN" sz="2200" dirty="0">
              <a:solidFill>
                <a:prstClr val="white"/>
              </a:solidFill>
              <a:latin typeface="#9Slide03 Cabin Condensed Bold" panose="00000806000000000000" pitchFamily="2" charset="0"/>
            </a:endParaRPr>
          </a:p>
        </p:txBody>
      </p:sp>
      <p:sp>
        <p:nvSpPr>
          <p:cNvPr id="7" name="TextBox 6"/>
          <p:cNvSpPr txBox="1"/>
          <p:nvPr/>
        </p:nvSpPr>
        <p:spPr>
          <a:xfrm>
            <a:off x="-1" y="246610"/>
            <a:ext cx="6096001" cy="584775"/>
          </a:xfrm>
          <a:prstGeom prst="rect">
            <a:avLst/>
          </a:prstGeom>
          <a:solidFill>
            <a:srgbClr val="0000CC"/>
          </a:solidFill>
          <a:ln>
            <a:noFill/>
          </a:ln>
        </p:spPr>
        <p:txBody>
          <a:bodyPr wrap="square" rtlCol="0">
            <a:spAutoFit/>
          </a:bodyPr>
          <a:lstStyle>
            <a:defPPr>
              <a:defRPr lang="en-US"/>
            </a:defPPr>
            <a:lvl1pPr algn="ctr" defTabSz="914400">
              <a:defRPr sz="3200">
                <a:solidFill>
                  <a:prstClr val="white"/>
                </a:solidFill>
                <a:latin typeface="#9Slide03 Swiss Condensed Bold" panose="02000500000000000000" pitchFamily="2" charset="0"/>
              </a:defRPr>
            </a:lvl1pPr>
          </a:lstStyle>
          <a:p>
            <a:r>
              <a:rPr lang="en-US" dirty="0">
                <a:latin typeface="Times New Roman" panose="02020603050405020304" pitchFamily="18" charset="0"/>
                <a:cs typeface="Times New Roman" panose="02020603050405020304" pitchFamily="18" charset="0"/>
              </a:rPr>
              <a:t>BIỂU HIỆN </a:t>
            </a:r>
            <a:r>
              <a:rPr lang="vi-VN" dirty="0">
                <a:latin typeface="Times New Roman" panose="02020603050405020304" pitchFamily="18" charset="0"/>
                <a:cs typeface="Times New Roman" panose="02020603050405020304" pitchFamily="18" charset="0"/>
              </a:rPr>
              <a:t>BỆNH KIẾT LỊ</a:t>
            </a:r>
          </a:p>
        </p:txBody>
      </p:sp>
      <p:pic>
        <p:nvPicPr>
          <p:cNvPr id="14338" name="Picture 2" descr="Bệnh kiết lỵ - dấu hiệu, triệu chứng, nguyên nhân và cách chữa trị"/>
          <p:cNvPicPr>
            <a:picLocks noChangeAspect="1" noChangeArrowheads="1"/>
          </p:cNvPicPr>
          <p:nvPr/>
        </p:nvPicPr>
        <p:blipFill rotWithShape="1">
          <a:blip r:embed="rId4">
            <a:extLst>
              <a:ext uri="{28A0092B-C50C-407E-A947-70E740481C1C}">
                <a14:useLocalDpi xmlns:a14="http://schemas.microsoft.com/office/drawing/2010/main" val="0"/>
              </a:ext>
            </a:extLst>
          </a:blip>
          <a:srcRect l="385" t="305"/>
          <a:stretch/>
        </p:blipFill>
        <p:spPr bwMode="auto">
          <a:xfrm>
            <a:off x="7134130" y="72428"/>
            <a:ext cx="4744205" cy="5621632"/>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7840301" y="5694060"/>
            <a:ext cx="1222218" cy="416460"/>
          </a:xfrm>
          <a:prstGeom prst="roundRect">
            <a:avLst>
              <a:gd name="adj" fmla="val 50000"/>
            </a:avLst>
          </a:prstGeom>
          <a:solidFill>
            <a:srgbClr val="E64A7E"/>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i="1" dirty="0">
                <a:solidFill>
                  <a:prstClr val="white"/>
                </a:solidFill>
                <a:latin typeface="Arial" panose="020B0604020202020204" pitchFamily="34" charset="0"/>
                <a:cs typeface="Arial" panose="020B0604020202020204" pitchFamily="34" charset="0"/>
              </a:rPr>
              <a:t>Hình </a:t>
            </a:r>
          </a:p>
        </p:txBody>
      </p:sp>
      <p:sp>
        <p:nvSpPr>
          <p:cNvPr id="10" name="Rounded Rectangle 9"/>
          <p:cNvSpPr/>
          <p:nvPr/>
        </p:nvSpPr>
        <p:spPr>
          <a:xfrm>
            <a:off x="8863341" y="5694060"/>
            <a:ext cx="2806577" cy="416460"/>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i="1" dirty="0">
                <a:solidFill>
                  <a:srgbClr val="3333FF"/>
                </a:solidFill>
                <a:latin typeface="Arial" panose="020B0604020202020204" pitchFamily="34" charset="0"/>
                <a:cs typeface="Arial" panose="020B0604020202020204" pitchFamily="34" charset="0"/>
              </a:rPr>
              <a:t>Biểu hiện bệnh kiết lị</a:t>
            </a:r>
          </a:p>
        </p:txBody>
      </p:sp>
      <p:sp>
        <p:nvSpPr>
          <p:cNvPr id="5" name="TextBox 4"/>
          <p:cNvSpPr txBox="1"/>
          <p:nvPr/>
        </p:nvSpPr>
        <p:spPr>
          <a:xfrm>
            <a:off x="1448931" y="5150407"/>
            <a:ext cx="5422838" cy="923330"/>
          </a:xfrm>
          <a:prstGeom prst="rect">
            <a:avLst/>
          </a:prstGeom>
          <a:noFill/>
        </p:spPr>
        <p:txBody>
          <a:bodyPr wrap="square" rtlCol="0">
            <a:spAutoFit/>
          </a:bodyPr>
          <a:lstStyle/>
          <a:p>
            <a:pPr algn="just" defTabSz="914400"/>
            <a:r>
              <a:rPr lang="en-US" i="1" dirty="0">
                <a:solidFill>
                  <a:prstClr val="black"/>
                </a:solidFill>
                <a:latin typeface="Arial" panose="020B0604020202020204" pitchFamily="34" charset="0"/>
                <a:cs typeface="Arial" panose="020B0604020202020204" pitchFamily="34" charset="0"/>
              </a:rPr>
              <a:t>	</a:t>
            </a:r>
            <a:r>
              <a:rPr lang="vi-VN" i="1" dirty="0">
                <a:solidFill>
                  <a:prstClr val="black"/>
                </a:solidFill>
                <a:latin typeface="Arial" panose="020B0604020202020204" pitchFamily="34" charset="0"/>
                <a:cs typeface="Arial" panose="020B0604020202020204" pitchFamily="34" charset="0"/>
              </a:rPr>
              <a:t>Người mắc biểu hiện: đau bụng, đi phân có thể lẫn máu và chất nhầy, cơ thể mệt mỏi vì mất nước và nôn ói,…</a:t>
            </a:r>
          </a:p>
        </p:txBody>
      </p:sp>
    </p:spTree>
    <p:extLst>
      <p:ext uri="{BB962C8B-B14F-4D97-AF65-F5344CB8AC3E}">
        <p14:creationId xmlns:p14="http://schemas.microsoft.com/office/powerpoint/2010/main" val="19686508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par>
                                <p:cTn id="21" presetID="53" presetClass="entr" presetSubtype="16" fill="hold" nodeType="withEffect">
                                  <p:stCondLst>
                                    <p:cond delay="0"/>
                                  </p:stCondLst>
                                  <p:childTnLst>
                                    <p:set>
                                      <p:cBhvr>
                                        <p:cTn id="22" dur="1" fill="hold">
                                          <p:stCondLst>
                                            <p:cond delay="0"/>
                                          </p:stCondLst>
                                        </p:cTn>
                                        <p:tgtEl>
                                          <p:spTgt spid="14338"/>
                                        </p:tgtEl>
                                        <p:attrNameLst>
                                          <p:attrName>style.visibility</p:attrName>
                                        </p:attrNameLst>
                                      </p:cBhvr>
                                      <p:to>
                                        <p:strVal val="visible"/>
                                      </p:to>
                                    </p:set>
                                    <p:anim calcmode="lin" valueType="num">
                                      <p:cBhvr>
                                        <p:cTn id="23" dur="500" fill="hold"/>
                                        <p:tgtEl>
                                          <p:spTgt spid="14338"/>
                                        </p:tgtEl>
                                        <p:attrNameLst>
                                          <p:attrName>ppt_w</p:attrName>
                                        </p:attrNameLst>
                                      </p:cBhvr>
                                      <p:tavLst>
                                        <p:tav tm="0">
                                          <p:val>
                                            <p:fltVal val="0"/>
                                          </p:val>
                                        </p:tav>
                                        <p:tav tm="100000">
                                          <p:val>
                                            <p:strVal val="#ppt_w"/>
                                          </p:val>
                                        </p:tav>
                                      </p:tavLst>
                                    </p:anim>
                                    <p:anim calcmode="lin" valueType="num">
                                      <p:cBhvr>
                                        <p:cTn id="24" dur="500" fill="hold"/>
                                        <p:tgtEl>
                                          <p:spTgt spid="14338"/>
                                        </p:tgtEl>
                                        <p:attrNameLst>
                                          <p:attrName>ppt_h</p:attrName>
                                        </p:attrNameLst>
                                      </p:cBhvr>
                                      <p:tavLst>
                                        <p:tav tm="0">
                                          <p:val>
                                            <p:fltVal val="0"/>
                                          </p:val>
                                        </p:tav>
                                        <p:tav tm="100000">
                                          <p:val>
                                            <p:strVal val="#ppt_h"/>
                                          </p:val>
                                        </p:tav>
                                      </p:tavLst>
                                    </p:anim>
                                    <p:animEffect transition="in" filter="fade">
                                      <p:cBhvr>
                                        <p:cTn id="25" dur="500"/>
                                        <p:tgtEl>
                                          <p:spTgt spid="14338"/>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0"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o sánh trùng kiết lị và trùng sốt rét câu hỏi 71644 - hoidap247.co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graphicFrame>
        <p:nvGraphicFramePr>
          <p:cNvPr id="3" name="Table 2"/>
          <p:cNvGraphicFramePr>
            <a:graphicFrameLocks noGrp="1"/>
          </p:cNvGraphicFramePr>
          <p:nvPr/>
        </p:nvGraphicFramePr>
        <p:xfrm>
          <a:off x="1045597" y="420901"/>
          <a:ext cx="10461782" cy="3229591"/>
        </p:xfrm>
        <a:graphic>
          <a:graphicData uri="http://schemas.openxmlformats.org/drawingml/2006/table">
            <a:tbl>
              <a:tblPr firstRow="1" bandRow="1">
                <a:tableStyleId>{00A15C55-8517-42AA-B614-E9B94910E393}</a:tableStyleId>
              </a:tblPr>
              <a:tblGrid>
                <a:gridCol w="1494540">
                  <a:extLst>
                    <a:ext uri="{9D8B030D-6E8A-4147-A177-3AD203B41FA5}">
                      <a16:colId xmlns:a16="http://schemas.microsoft.com/office/drawing/2014/main" val="20000"/>
                    </a:ext>
                  </a:extLst>
                </a:gridCol>
                <a:gridCol w="1494540">
                  <a:extLst>
                    <a:ext uri="{9D8B030D-6E8A-4147-A177-3AD203B41FA5}">
                      <a16:colId xmlns:a16="http://schemas.microsoft.com/office/drawing/2014/main" val="20001"/>
                    </a:ext>
                  </a:extLst>
                </a:gridCol>
                <a:gridCol w="2122104">
                  <a:extLst>
                    <a:ext uri="{9D8B030D-6E8A-4147-A177-3AD203B41FA5}">
                      <a16:colId xmlns:a16="http://schemas.microsoft.com/office/drawing/2014/main" val="20002"/>
                    </a:ext>
                  </a:extLst>
                </a:gridCol>
                <a:gridCol w="1430448">
                  <a:extLst>
                    <a:ext uri="{9D8B030D-6E8A-4147-A177-3AD203B41FA5}">
                      <a16:colId xmlns:a16="http://schemas.microsoft.com/office/drawing/2014/main" val="20003"/>
                    </a:ext>
                  </a:extLst>
                </a:gridCol>
                <a:gridCol w="1911087">
                  <a:extLst>
                    <a:ext uri="{9D8B030D-6E8A-4147-A177-3AD203B41FA5}">
                      <a16:colId xmlns:a16="http://schemas.microsoft.com/office/drawing/2014/main" val="20004"/>
                    </a:ext>
                  </a:extLst>
                </a:gridCol>
                <a:gridCol w="2009063">
                  <a:extLst>
                    <a:ext uri="{9D8B030D-6E8A-4147-A177-3AD203B41FA5}">
                      <a16:colId xmlns:a16="http://schemas.microsoft.com/office/drawing/2014/main" val="20005"/>
                    </a:ext>
                  </a:extLst>
                </a:gridCol>
              </a:tblGrid>
              <a:tr h="946172">
                <a:tc gridSpan="6">
                  <a:txBody>
                    <a:bodyPr/>
                    <a:lstStyle/>
                    <a:p>
                      <a:pPr algn="ctr">
                        <a:lnSpc>
                          <a:spcPct val="120000"/>
                        </a:lnSpc>
                      </a:pPr>
                      <a:r>
                        <a:rPr lang="vi-VN" sz="2400" noProof="0" dirty="0">
                          <a:latin typeface="Acumin Pro Condensed" panose="020B0806020202020204" pitchFamily="34" charset="0"/>
                        </a:rPr>
                        <a:t>PHIẾU</a:t>
                      </a:r>
                      <a:r>
                        <a:rPr lang="vi-VN" sz="2400" baseline="0" noProof="0" dirty="0">
                          <a:latin typeface="Acumin Pro Condensed" panose="020B0806020202020204" pitchFamily="34" charset="0"/>
                        </a:rPr>
                        <a:t> HỌC TẬP SỐ 2</a:t>
                      </a:r>
                    </a:p>
                    <a:p>
                      <a:pPr algn="ctr">
                        <a:lnSpc>
                          <a:spcPct val="120000"/>
                        </a:lnSpc>
                      </a:pPr>
                      <a:r>
                        <a:rPr lang="vi-VN" sz="2400" baseline="0" noProof="0" dirty="0">
                          <a:latin typeface="Acumin Pro Condensed" panose="020B0806020202020204" pitchFamily="34" charset="0"/>
                        </a:rPr>
                        <a:t>( thời gian 5 phút)</a:t>
                      </a:r>
                    </a:p>
                  </a:txBody>
                  <a:tcPr>
                    <a:solidFill>
                      <a:srgbClr val="C00000"/>
                    </a:solidFill>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32994">
                <a:tc>
                  <a:txBody>
                    <a:bodyPr/>
                    <a:lstStyle/>
                    <a:p>
                      <a:pPr algn="ctr">
                        <a:lnSpc>
                          <a:spcPct val="120000"/>
                        </a:lnSpc>
                      </a:pPr>
                      <a:r>
                        <a:rPr lang="vi-VN" sz="2000" noProof="0" dirty="0">
                          <a:latin typeface="Acumin Pro Condensed" panose="020B0806020202020204" pitchFamily="34" charset="0"/>
                        </a:rPr>
                        <a:t>Tên</a:t>
                      </a:r>
                      <a:r>
                        <a:rPr lang="vi-VN" sz="2000" baseline="0" noProof="0" dirty="0">
                          <a:latin typeface="Acumin Pro Condensed" panose="020B0806020202020204" pitchFamily="34" charset="0"/>
                        </a:rPr>
                        <a:t> bệnh</a:t>
                      </a:r>
                      <a:endParaRPr lang="vi-VN" sz="2000" noProof="0" dirty="0">
                        <a:latin typeface="Acumin Pro Condensed" panose="020B0806020202020204" pitchFamily="34" charset="0"/>
                      </a:endParaRPr>
                    </a:p>
                  </a:txBody>
                  <a:tcPr anchor="ctr"/>
                </a:tc>
                <a:tc>
                  <a:txBody>
                    <a:bodyPr/>
                    <a:lstStyle/>
                    <a:p>
                      <a:pPr algn="ctr">
                        <a:lnSpc>
                          <a:spcPct val="120000"/>
                        </a:lnSpc>
                      </a:pPr>
                      <a:r>
                        <a:rPr lang="vi-VN" sz="2000" noProof="0" dirty="0">
                          <a:latin typeface="Acumin Pro Condensed" panose="020B0806020202020204" pitchFamily="34" charset="0"/>
                        </a:rPr>
                        <a:t>Nguyên</a:t>
                      </a:r>
                      <a:r>
                        <a:rPr lang="vi-VN" sz="2000" baseline="0" noProof="0" dirty="0">
                          <a:latin typeface="Acumin Pro Condensed" panose="020B0806020202020204" pitchFamily="34" charset="0"/>
                        </a:rPr>
                        <a:t> nhân</a:t>
                      </a:r>
                      <a:endParaRPr lang="vi-VN" sz="2000" noProof="0" dirty="0">
                        <a:latin typeface="Acumin Pro Condensed" panose="020B0806020202020204" pitchFamily="34" charset="0"/>
                      </a:endParaRPr>
                    </a:p>
                  </a:txBody>
                  <a:tcPr anchor="ctr"/>
                </a:tc>
                <a:tc>
                  <a:txBody>
                    <a:bodyPr/>
                    <a:lstStyle/>
                    <a:p>
                      <a:pPr algn="ctr">
                        <a:lnSpc>
                          <a:spcPct val="120000"/>
                        </a:lnSpc>
                      </a:pPr>
                      <a:r>
                        <a:rPr lang="vi-VN" sz="2000" noProof="0" dirty="0">
                          <a:latin typeface="Acumin Pro Condensed" panose="020B0806020202020204" pitchFamily="34" charset="0"/>
                        </a:rPr>
                        <a:t>Con đường</a:t>
                      </a:r>
                      <a:r>
                        <a:rPr lang="vi-VN" sz="2000" baseline="0" noProof="0" dirty="0">
                          <a:latin typeface="Acumin Pro Condensed" panose="020B0806020202020204" pitchFamily="34" charset="0"/>
                        </a:rPr>
                        <a:t> truyền</a:t>
                      </a:r>
                      <a:endParaRPr lang="vi-VN" sz="2000" noProof="0" dirty="0">
                        <a:latin typeface="Acumin Pro Condensed" panose="020B0806020202020204" pitchFamily="34" charset="0"/>
                      </a:endParaRPr>
                    </a:p>
                  </a:txBody>
                  <a:tcPr anchor="ctr"/>
                </a:tc>
                <a:tc>
                  <a:txBody>
                    <a:bodyPr/>
                    <a:lstStyle/>
                    <a:p>
                      <a:pPr algn="ctr">
                        <a:lnSpc>
                          <a:spcPct val="120000"/>
                        </a:lnSpc>
                      </a:pPr>
                      <a:r>
                        <a:rPr lang="vi-VN" sz="2000" noProof="0" dirty="0">
                          <a:latin typeface="Acumin Pro Condensed" panose="020B0806020202020204" pitchFamily="34" charset="0"/>
                        </a:rPr>
                        <a:t>Nơi</a:t>
                      </a:r>
                      <a:r>
                        <a:rPr lang="vi-VN" sz="2000" baseline="0" noProof="0" dirty="0">
                          <a:latin typeface="Acumin Pro Condensed" panose="020B0806020202020204" pitchFamily="34" charset="0"/>
                        </a:rPr>
                        <a:t> kí sinh</a:t>
                      </a:r>
                      <a:endParaRPr lang="vi-VN" sz="2000" noProof="0" dirty="0">
                        <a:latin typeface="Acumin Pro Condensed" panose="020B0806020202020204" pitchFamily="34" charset="0"/>
                      </a:endParaRPr>
                    </a:p>
                  </a:txBody>
                  <a:tcPr anchor="ctr"/>
                </a:tc>
                <a:tc>
                  <a:txBody>
                    <a:bodyPr/>
                    <a:lstStyle/>
                    <a:p>
                      <a:pPr algn="ctr">
                        <a:lnSpc>
                          <a:spcPct val="120000"/>
                        </a:lnSpc>
                      </a:pPr>
                      <a:r>
                        <a:rPr lang="vi-VN" sz="2000" noProof="0" dirty="0">
                          <a:latin typeface="Acumin Pro Condensed" panose="020B0806020202020204" pitchFamily="34" charset="0"/>
                        </a:rPr>
                        <a:t>Biểu hiện</a:t>
                      </a:r>
                    </a:p>
                  </a:txBody>
                  <a:tcPr anchor="ctr"/>
                </a:tc>
                <a:tc>
                  <a:txBody>
                    <a:bodyPr/>
                    <a:lstStyle/>
                    <a:p>
                      <a:pPr algn="ctr">
                        <a:lnSpc>
                          <a:spcPct val="120000"/>
                        </a:lnSpc>
                      </a:pPr>
                      <a:r>
                        <a:rPr lang="vi-VN" sz="2000" noProof="0" dirty="0">
                          <a:latin typeface="Acumin Pro Condensed" panose="020B0806020202020204" pitchFamily="34" charset="0"/>
                        </a:rPr>
                        <a:t>Tác</a:t>
                      </a:r>
                      <a:r>
                        <a:rPr lang="vi-VN" sz="2000" baseline="0" noProof="0" dirty="0">
                          <a:latin typeface="Acumin Pro Condensed" panose="020B0806020202020204" pitchFamily="34" charset="0"/>
                        </a:rPr>
                        <a:t> hại</a:t>
                      </a:r>
                      <a:endParaRPr lang="vi-VN" sz="2000" noProof="0" dirty="0">
                        <a:latin typeface="Acumin Pro Condensed" panose="020B0806020202020204" pitchFamily="34" charset="0"/>
                      </a:endParaRPr>
                    </a:p>
                  </a:txBody>
                  <a:tcPr anchor="ctr"/>
                </a:tc>
                <a:extLst>
                  <a:ext uri="{0D108BD9-81ED-4DB2-BD59-A6C34878D82A}">
                    <a16:rowId xmlns:a16="http://schemas.microsoft.com/office/drawing/2014/main" val="10001"/>
                  </a:ext>
                </a:extLst>
              </a:tr>
              <a:tr h="651849">
                <a:tc>
                  <a:txBody>
                    <a:bodyPr/>
                    <a:lstStyle/>
                    <a:p>
                      <a:pPr algn="ctr">
                        <a:lnSpc>
                          <a:spcPct val="120000"/>
                        </a:lnSpc>
                      </a:pPr>
                      <a:r>
                        <a:rPr lang="vi-VN" sz="2000" noProof="0" dirty="0">
                          <a:latin typeface="Acumin Pro Condensed" panose="020B0806020202020204" pitchFamily="34" charset="0"/>
                        </a:rPr>
                        <a:t>Trùng</a:t>
                      </a:r>
                      <a:r>
                        <a:rPr lang="vi-VN" sz="2000" baseline="0" noProof="0" dirty="0">
                          <a:latin typeface="Acumin Pro Condensed" panose="020B0806020202020204" pitchFamily="34" charset="0"/>
                        </a:rPr>
                        <a:t> kiết lị</a:t>
                      </a:r>
                      <a:endParaRPr lang="vi-VN" sz="2000" noProof="0" dirty="0">
                        <a:latin typeface="Acumin Pro Condensed" panose="020B0806020202020204" pitchFamily="34" charset="0"/>
                      </a:endParaRPr>
                    </a:p>
                  </a:txBody>
                  <a:tcPr anchor="ctr"/>
                </a:tc>
                <a:tc>
                  <a:txBody>
                    <a:bodyPr/>
                    <a:lstStyle/>
                    <a:p>
                      <a:pPr algn="ctr">
                        <a:lnSpc>
                          <a:spcPct val="120000"/>
                        </a:lnSpc>
                      </a:pPr>
                      <a:r>
                        <a:rPr lang="vi-VN" sz="2000" noProof="0" dirty="0">
                          <a:latin typeface="Acumin Pro Condensed" panose="020B0806020202020204" pitchFamily="34" charset="0"/>
                        </a:rPr>
                        <a:t>?</a:t>
                      </a:r>
                    </a:p>
                  </a:txBody>
                  <a:tcPr anchor="ctr"/>
                </a:tc>
                <a:tc>
                  <a:txBody>
                    <a:bodyPr/>
                    <a:lstStyle/>
                    <a:p>
                      <a:pPr algn="ctr">
                        <a:lnSpc>
                          <a:spcPct val="120000"/>
                        </a:lnSpc>
                      </a:pPr>
                      <a:r>
                        <a:rPr lang="vi-VN" sz="2000" noProof="0" dirty="0">
                          <a:latin typeface="Acumin Pro Condensed" panose="020B0806020202020204" pitchFamily="34" charset="0"/>
                        </a:rPr>
                        <a:t>?</a:t>
                      </a:r>
                    </a:p>
                  </a:txBody>
                  <a:tcPr anchor="ctr"/>
                </a:tc>
                <a:tc>
                  <a:txBody>
                    <a:bodyPr/>
                    <a:lstStyle/>
                    <a:p>
                      <a:pPr algn="ctr">
                        <a:lnSpc>
                          <a:spcPct val="120000"/>
                        </a:lnSpc>
                      </a:pPr>
                      <a:r>
                        <a:rPr lang="vi-VN" sz="2000" noProof="0" dirty="0">
                          <a:latin typeface="Acumin Pro Condensed" panose="020B0806020202020204" pitchFamily="34" charset="0"/>
                        </a:rPr>
                        <a:t>?</a:t>
                      </a:r>
                    </a:p>
                  </a:txBody>
                  <a:tcPr anchor="ctr"/>
                </a:tc>
                <a:tc>
                  <a:txBody>
                    <a:bodyPr/>
                    <a:lstStyle/>
                    <a:p>
                      <a:pPr algn="ctr">
                        <a:lnSpc>
                          <a:spcPct val="120000"/>
                        </a:lnSpc>
                      </a:pPr>
                      <a:r>
                        <a:rPr lang="vi-VN" sz="2000" noProof="0" dirty="0">
                          <a:latin typeface="Acumin Pro Condensed" panose="020B0806020202020204" pitchFamily="34" charset="0"/>
                        </a:rPr>
                        <a:t>?</a:t>
                      </a:r>
                    </a:p>
                  </a:txBody>
                  <a:tcPr anchor="ctr"/>
                </a:tc>
                <a:tc>
                  <a:txBody>
                    <a:bodyPr/>
                    <a:lstStyle/>
                    <a:p>
                      <a:pPr algn="ctr">
                        <a:lnSpc>
                          <a:spcPct val="120000"/>
                        </a:lnSpc>
                      </a:pPr>
                      <a:r>
                        <a:rPr lang="vi-VN" sz="2000" noProof="0" dirty="0">
                          <a:latin typeface="Acumin Pro Condensed" panose="020B0806020202020204" pitchFamily="34" charset="0"/>
                        </a:rPr>
                        <a:t>?</a:t>
                      </a:r>
                    </a:p>
                  </a:txBody>
                  <a:tcPr anchor="ctr"/>
                </a:tc>
                <a:extLst>
                  <a:ext uri="{0D108BD9-81ED-4DB2-BD59-A6C34878D82A}">
                    <a16:rowId xmlns:a16="http://schemas.microsoft.com/office/drawing/2014/main" val="10002"/>
                  </a:ext>
                </a:extLst>
              </a:tr>
              <a:tr h="642796">
                <a:tc>
                  <a:txBody>
                    <a:bodyPr/>
                    <a:lstStyle/>
                    <a:p>
                      <a:pPr algn="ctr">
                        <a:lnSpc>
                          <a:spcPct val="120000"/>
                        </a:lnSpc>
                      </a:pPr>
                      <a:r>
                        <a:rPr lang="vi-VN" sz="2000" noProof="0" dirty="0">
                          <a:latin typeface="Acumin Pro Condensed" panose="020B0806020202020204" pitchFamily="34" charset="0"/>
                        </a:rPr>
                        <a:t>Trùng</a:t>
                      </a:r>
                      <a:r>
                        <a:rPr lang="vi-VN" sz="2000" baseline="0" noProof="0" dirty="0">
                          <a:latin typeface="Acumin Pro Condensed" panose="020B0806020202020204" pitchFamily="34" charset="0"/>
                        </a:rPr>
                        <a:t> sốt rét</a:t>
                      </a:r>
                      <a:endParaRPr lang="vi-VN" sz="2000" noProof="0" dirty="0">
                        <a:latin typeface="Acumin Pro Condensed" panose="020B0806020202020204" pitchFamily="34" charset="0"/>
                      </a:endParaRPr>
                    </a:p>
                  </a:txBody>
                  <a:tcPr anchor="ctr"/>
                </a:tc>
                <a:tc>
                  <a:txBody>
                    <a:bodyPr/>
                    <a:lstStyle/>
                    <a:p>
                      <a:pPr algn="ctr">
                        <a:lnSpc>
                          <a:spcPct val="120000"/>
                        </a:lnSpc>
                      </a:pPr>
                      <a:r>
                        <a:rPr lang="vi-VN" sz="2000" noProof="0" dirty="0">
                          <a:latin typeface="Acumin Pro Condensed" panose="020B0806020202020204" pitchFamily="34" charset="0"/>
                        </a:rPr>
                        <a:t>?</a:t>
                      </a:r>
                    </a:p>
                  </a:txBody>
                  <a:tcPr anchor="ctr"/>
                </a:tc>
                <a:tc>
                  <a:txBody>
                    <a:bodyPr/>
                    <a:lstStyle/>
                    <a:p>
                      <a:pPr algn="ctr">
                        <a:lnSpc>
                          <a:spcPct val="120000"/>
                        </a:lnSpc>
                      </a:pPr>
                      <a:r>
                        <a:rPr lang="vi-VN" sz="2000" noProof="0" dirty="0">
                          <a:latin typeface="Acumin Pro Condensed" panose="020B0806020202020204" pitchFamily="34" charset="0"/>
                        </a:rPr>
                        <a:t>?</a:t>
                      </a:r>
                    </a:p>
                  </a:txBody>
                  <a:tcPr anchor="ctr"/>
                </a:tc>
                <a:tc>
                  <a:txBody>
                    <a:bodyPr/>
                    <a:lstStyle/>
                    <a:p>
                      <a:pPr algn="ctr">
                        <a:lnSpc>
                          <a:spcPct val="120000"/>
                        </a:lnSpc>
                      </a:pPr>
                      <a:r>
                        <a:rPr lang="vi-VN" sz="2000" noProof="0" dirty="0">
                          <a:latin typeface="Acumin Pro Condensed" panose="020B0806020202020204" pitchFamily="34" charset="0"/>
                        </a:rPr>
                        <a:t>?</a:t>
                      </a:r>
                    </a:p>
                  </a:txBody>
                  <a:tcPr anchor="ctr"/>
                </a:tc>
                <a:tc>
                  <a:txBody>
                    <a:bodyPr/>
                    <a:lstStyle/>
                    <a:p>
                      <a:pPr algn="ctr">
                        <a:lnSpc>
                          <a:spcPct val="120000"/>
                        </a:lnSpc>
                      </a:pPr>
                      <a:r>
                        <a:rPr lang="vi-VN" sz="2000" noProof="0" dirty="0">
                          <a:latin typeface="Acumin Pro Condensed" panose="020B0806020202020204" pitchFamily="34" charset="0"/>
                        </a:rPr>
                        <a:t>?</a:t>
                      </a:r>
                    </a:p>
                  </a:txBody>
                  <a:tcPr anchor="ctr"/>
                </a:tc>
                <a:tc>
                  <a:txBody>
                    <a:bodyPr/>
                    <a:lstStyle/>
                    <a:p>
                      <a:pPr algn="ctr">
                        <a:lnSpc>
                          <a:spcPct val="120000"/>
                        </a:lnSpc>
                      </a:pPr>
                      <a:r>
                        <a:rPr lang="vi-VN" sz="2000" noProof="0" dirty="0">
                          <a:latin typeface="Acumin Pro Condensed" panose="020B0806020202020204" pitchFamily="34" charset="0"/>
                        </a:rPr>
                        <a:t>?</a:t>
                      </a:r>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1290349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o sánh trùng kiết lị và trùng sốt rét câu hỏi 71644 - hoidap247.co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graphicFrame>
        <p:nvGraphicFramePr>
          <p:cNvPr id="4" name="Table 3">
            <a:extLst>
              <a:ext uri="{FF2B5EF4-FFF2-40B4-BE49-F238E27FC236}">
                <a16:creationId xmlns:a16="http://schemas.microsoft.com/office/drawing/2014/main" id="{231E89EF-0FCB-D944-A006-6D5248F0264D}"/>
              </a:ext>
            </a:extLst>
          </p:cNvPr>
          <p:cNvGraphicFramePr>
            <a:graphicFrameLocks noGrp="1"/>
          </p:cNvGraphicFramePr>
          <p:nvPr>
            <p:extLst>
              <p:ext uri="{D42A27DB-BD31-4B8C-83A1-F6EECF244321}">
                <p14:modId xmlns:p14="http://schemas.microsoft.com/office/powerpoint/2010/main" val="1067870331"/>
              </p:ext>
            </p:extLst>
          </p:nvPr>
        </p:nvGraphicFramePr>
        <p:xfrm>
          <a:off x="485775" y="1369801"/>
          <a:ext cx="11256571" cy="3598818"/>
        </p:xfrm>
        <a:graphic>
          <a:graphicData uri="http://schemas.openxmlformats.org/drawingml/2006/table">
            <a:tbl>
              <a:tblPr firstRow="1" bandRow="1">
                <a:tableStyleId>{00A15C55-8517-42AA-B614-E9B94910E393}</a:tableStyleId>
              </a:tblPr>
              <a:tblGrid>
                <a:gridCol w="1162635">
                  <a:extLst>
                    <a:ext uri="{9D8B030D-6E8A-4147-A177-3AD203B41FA5}">
                      <a16:colId xmlns:a16="http://schemas.microsoft.com/office/drawing/2014/main" val="20000"/>
                    </a:ext>
                  </a:extLst>
                </a:gridCol>
                <a:gridCol w="1522912">
                  <a:extLst>
                    <a:ext uri="{9D8B030D-6E8A-4147-A177-3AD203B41FA5}">
                      <a16:colId xmlns:a16="http://schemas.microsoft.com/office/drawing/2014/main" val="20001"/>
                    </a:ext>
                  </a:extLst>
                </a:gridCol>
                <a:gridCol w="1671489">
                  <a:extLst>
                    <a:ext uri="{9D8B030D-6E8A-4147-A177-3AD203B41FA5}">
                      <a16:colId xmlns:a16="http://schemas.microsoft.com/office/drawing/2014/main" val="20002"/>
                    </a:ext>
                  </a:extLst>
                </a:gridCol>
                <a:gridCol w="1457910">
                  <a:extLst>
                    <a:ext uri="{9D8B030D-6E8A-4147-A177-3AD203B41FA5}">
                      <a16:colId xmlns:a16="http://schemas.microsoft.com/office/drawing/2014/main" val="20003"/>
                    </a:ext>
                  </a:extLst>
                </a:gridCol>
                <a:gridCol w="3255327">
                  <a:extLst>
                    <a:ext uri="{9D8B030D-6E8A-4147-A177-3AD203B41FA5}">
                      <a16:colId xmlns:a16="http://schemas.microsoft.com/office/drawing/2014/main" val="20004"/>
                    </a:ext>
                  </a:extLst>
                </a:gridCol>
                <a:gridCol w="2186298">
                  <a:extLst>
                    <a:ext uri="{9D8B030D-6E8A-4147-A177-3AD203B41FA5}">
                      <a16:colId xmlns:a16="http://schemas.microsoft.com/office/drawing/2014/main" val="20005"/>
                    </a:ext>
                  </a:extLst>
                </a:gridCol>
              </a:tblGrid>
              <a:tr h="951954">
                <a:tc gridSpan="6">
                  <a:txBody>
                    <a:bodyPr/>
                    <a:lstStyle/>
                    <a:p>
                      <a:pPr algn="ctr">
                        <a:lnSpc>
                          <a:spcPct val="120000"/>
                        </a:lnSpc>
                      </a:pPr>
                      <a:r>
                        <a:rPr lang="vi-VN" sz="2400" noProof="0" dirty="0">
                          <a:latin typeface="Acumin Pro Condensed" panose="020B0806020202020204" pitchFamily="34" charset="0"/>
                        </a:rPr>
                        <a:t>PHIẾU</a:t>
                      </a:r>
                      <a:r>
                        <a:rPr lang="vi-VN" sz="2400" baseline="0" noProof="0" dirty="0">
                          <a:latin typeface="Acumin Pro Condensed" panose="020B0806020202020204" pitchFamily="34" charset="0"/>
                        </a:rPr>
                        <a:t> HỌC TẬP SỐ 2</a:t>
                      </a:r>
                    </a:p>
                    <a:p>
                      <a:pPr algn="ctr">
                        <a:lnSpc>
                          <a:spcPct val="120000"/>
                        </a:lnSpc>
                      </a:pPr>
                      <a:r>
                        <a:rPr lang="vi-VN" sz="2400" baseline="0" noProof="0" dirty="0">
                          <a:latin typeface="Acumin Pro Condensed" panose="020B0806020202020204" pitchFamily="34" charset="0"/>
                        </a:rPr>
                        <a:t>                                                              </a:t>
                      </a:r>
                      <a:endParaRPr lang="vi-VN" sz="2400" noProof="0" dirty="0">
                        <a:latin typeface="Acumin Pro Condensed" panose="020B0806020202020204" pitchFamily="34" charset="0"/>
                      </a:endParaRPr>
                    </a:p>
                  </a:txBody>
                  <a:tcPr>
                    <a:solidFill>
                      <a:srgbClr val="C00000"/>
                    </a:solidFill>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38084">
                <a:tc>
                  <a:txBody>
                    <a:bodyPr/>
                    <a:lstStyle/>
                    <a:p>
                      <a:pPr algn="ctr">
                        <a:lnSpc>
                          <a:spcPct val="120000"/>
                        </a:lnSpc>
                      </a:pPr>
                      <a:r>
                        <a:rPr lang="vi-VN" sz="1800" noProof="0" dirty="0">
                          <a:latin typeface="Acumin Pro Condensed" panose="020B0806020202020204" pitchFamily="34" charset="0"/>
                        </a:rPr>
                        <a:t>Tên</a:t>
                      </a:r>
                      <a:r>
                        <a:rPr lang="vi-VN" sz="1800" baseline="0" noProof="0" dirty="0">
                          <a:latin typeface="Acumin Pro Condensed" panose="020B0806020202020204" pitchFamily="34" charset="0"/>
                        </a:rPr>
                        <a:t> bệnh</a:t>
                      </a:r>
                      <a:endParaRPr lang="vi-VN" sz="1800" noProof="0" dirty="0">
                        <a:latin typeface="Acumin Pro Condensed" panose="020B0806020202020204" pitchFamily="34" charset="0"/>
                      </a:endParaRPr>
                    </a:p>
                  </a:txBody>
                  <a:tcPr anchor="ctr"/>
                </a:tc>
                <a:tc>
                  <a:txBody>
                    <a:bodyPr/>
                    <a:lstStyle/>
                    <a:p>
                      <a:pPr algn="ctr">
                        <a:lnSpc>
                          <a:spcPct val="120000"/>
                        </a:lnSpc>
                      </a:pPr>
                      <a:r>
                        <a:rPr lang="vi-VN" sz="1800" noProof="0" dirty="0">
                          <a:latin typeface="Acumin Pro Condensed" panose="020B0806020202020204" pitchFamily="34" charset="0"/>
                        </a:rPr>
                        <a:t>Nguyên</a:t>
                      </a:r>
                      <a:r>
                        <a:rPr lang="vi-VN" sz="1800" baseline="0" noProof="0" dirty="0">
                          <a:latin typeface="Acumin Pro Condensed" panose="020B0806020202020204" pitchFamily="34" charset="0"/>
                        </a:rPr>
                        <a:t> nhân</a:t>
                      </a:r>
                      <a:endParaRPr lang="vi-VN" sz="1800" noProof="0" dirty="0">
                        <a:latin typeface="Acumin Pro Condensed" panose="020B0806020202020204" pitchFamily="34" charset="0"/>
                      </a:endParaRPr>
                    </a:p>
                  </a:txBody>
                  <a:tcPr anchor="ctr"/>
                </a:tc>
                <a:tc>
                  <a:txBody>
                    <a:bodyPr/>
                    <a:lstStyle/>
                    <a:p>
                      <a:pPr algn="ctr">
                        <a:lnSpc>
                          <a:spcPct val="120000"/>
                        </a:lnSpc>
                      </a:pPr>
                      <a:r>
                        <a:rPr lang="vi-VN" sz="1800" noProof="0" dirty="0">
                          <a:latin typeface="Acumin Pro Condensed" panose="020B0806020202020204" pitchFamily="34" charset="0"/>
                        </a:rPr>
                        <a:t>Con đường</a:t>
                      </a:r>
                      <a:r>
                        <a:rPr lang="vi-VN" sz="1800" baseline="0" noProof="0" dirty="0">
                          <a:latin typeface="Acumin Pro Condensed" panose="020B0806020202020204" pitchFamily="34" charset="0"/>
                        </a:rPr>
                        <a:t> truyền</a:t>
                      </a:r>
                      <a:endParaRPr lang="vi-VN" sz="1800" noProof="0" dirty="0">
                        <a:latin typeface="Acumin Pro Condensed" panose="020B0806020202020204" pitchFamily="34" charset="0"/>
                      </a:endParaRPr>
                    </a:p>
                  </a:txBody>
                  <a:tcPr anchor="ctr"/>
                </a:tc>
                <a:tc>
                  <a:txBody>
                    <a:bodyPr/>
                    <a:lstStyle/>
                    <a:p>
                      <a:pPr algn="ctr">
                        <a:lnSpc>
                          <a:spcPct val="120000"/>
                        </a:lnSpc>
                      </a:pPr>
                      <a:r>
                        <a:rPr lang="vi-VN" sz="1800" noProof="0" dirty="0">
                          <a:latin typeface="Acumin Pro Condensed" panose="020B0806020202020204" pitchFamily="34" charset="0"/>
                        </a:rPr>
                        <a:t>Nơi</a:t>
                      </a:r>
                      <a:r>
                        <a:rPr lang="vi-VN" sz="1800" baseline="0" noProof="0" dirty="0">
                          <a:latin typeface="Acumin Pro Condensed" panose="020B0806020202020204" pitchFamily="34" charset="0"/>
                        </a:rPr>
                        <a:t> kí sinh</a:t>
                      </a:r>
                      <a:endParaRPr lang="vi-VN" sz="1800" noProof="0" dirty="0">
                        <a:latin typeface="Acumin Pro Condensed" panose="020B0806020202020204" pitchFamily="34" charset="0"/>
                      </a:endParaRPr>
                    </a:p>
                  </a:txBody>
                  <a:tcPr anchor="ctr"/>
                </a:tc>
                <a:tc>
                  <a:txBody>
                    <a:bodyPr/>
                    <a:lstStyle/>
                    <a:p>
                      <a:pPr algn="ctr">
                        <a:lnSpc>
                          <a:spcPct val="120000"/>
                        </a:lnSpc>
                      </a:pPr>
                      <a:r>
                        <a:rPr lang="vi-VN" sz="1800" noProof="0" dirty="0">
                          <a:latin typeface="Acumin Pro Condensed" panose="020B0806020202020204" pitchFamily="34" charset="0"/>
                        </a:rPr>
                        <a:t>Biểu hiện</a:t>
                      </a:r>
                    </a:p>
                  </a:txBody>
                  <a:tcPr anchor="ctr"/>
                </a:tc>
                <a:tc>
                  <a:txBody>
                    <a:bodyPr/>
                    <a:lstStyle/>
                    <a:p>
                      <a:pPr algn="ctr">
                        <a:lnSpc>
                          <a:spcPct val="120000"/>
                        </a:lnSpc>
                      </a:pPr>
                      <a:r>
                        <a:rPr lang="vi-VN" sz="1800" noProof="0" dirty="0">
                          <a:latin typeface="Acumin Pro Condensed" panose="020B0806020202020204" pitchFamily="34" charset="0"/>
                        </a:rPr>
                        <a:t>Tác</a:t>
                      </a:r>
                      <a:r>
                        <a:rPr lang="vi-VN" sz="1800" baseline="0" noProof="0" dirty="0">
                          <a:latin typeface="Acumin Pro Condensed" panose="020B0806020202020204" pitchFamily="34" charset="0"/>
                        </a:rPr>
                        <a:t> hại</a:t>
                      </a:r>
                      <a:endParaRPr lang="vi-VN" sz="1800" noProof="0" dirty="0">
                        <a:latin typeface="Acumin Pro Condensed" panose="020B0806020202020204" pitchFamily="34" charset="0"/>
                      </a:endParaRPr>
                    </a:p>
                  </a:txBody>
                  <a:tcPr anchor="ctr"/>
                </a:tc>
                <a:extLst>
                  <a:ext uri="{0D108BD9-81ED-4DB2-BD59-A6C34878D82A}">
                    <a16:rowId xmlns:a16="http://schemas.microsoft.com/office/drawing/2014/main" val="10001"/>
                  </a:ext>
                </a:extLst>
              </a:tr>
              <a:tr h="1050022">
                <a:tc>
                  <a:txBody>
                    <a:bodyPr/>
                    <a:lstStyle/>
                    <a:p>
                      <a:pPr algn="ctr">
                        <a:lnSpc>
                          <a:spcPct val="120000"/>
                        </a:lnSpc>
                      </a:pPr>
                      <a:r>
                        <a:rPr lang="vi-VN" sz="1800" noProof="0" dirty="0">
                          <a:latin typeface="Acumin Pro Condensed" panose="020B0806020202020204" pitchFamily="34" charset="0"/>
                        </a:rPr>
                        <a:t>Trùng</a:t>
                      </a:r>
                      <a:r>
                        <a:rPr lang="vi-VN" sz="1800" baseline="0" noProof="0" dirty="0">
                          <a:latin typeface="Acumin Pro Condensed" panose="020B0806020202020204" pitchFamily="34" charset="0"/>
                        </a:rPr>
                        <a:t> kiết lị</a:t>
                      </a:r>
                      <a:endParaRPr lang="vi-VN" sz="1800" noProof="0" dirty="0">
                        <a:latin typeface="Acumin Pro Condensed" panose="020B0806020202020204" pitchFamily="34" charset="0"/>
                      </a:endParaRPr>
                    </a:p>
                  </a:txBody>
                  <a:tcPr anchor="ctr">
                    <a:solidFill>
                      <a:schemeClr val="bg1">
                        <a:lumMod val="95000"/>
                      </a:schemeClr>
                    </a:solidFill>
                  </a:tcPr>
                </a:tc>
                <a:tc>
                  <a:txBody>
                    <a:bodyPr/>
                    <a:lstStyle/>
                    <a:p>
                      <a:pPr algn="ctr">
                        <a:lnSpc>
                          <a:spcPct val="120000"/>
                        </a:lnSpc>
                      </a:pPr>
                      <a:r>
                        <a:rPr lang="vi-VN" sz="1800" noProof="0" dirty="0">
                          <a:latin typeface="Acumin Pro Condensed" panose="020B0806020202020204" pitchFamily="34" charset="0"/>
                        </a:rPr>
                        <a:t>Do trùng</a:t>
                      </a:r>
                      <a:r>
                        <a:rPr lang="vi-VN" sz="1800" baseline="0" noProof="0" dirty="0">
                          <a:latin typeface="Acumin Pro Condensed" panose="020B0806020202020204" pitchFamily="34" charset="0"/>
                        </a:rPr>
                        <a:t> kiết lị</a:t>
                      </a:r>
                      <a:endParaRPr lang="vi-VN" sz="1800" noProof="0" dirty="0">
                        <a:latin typeface="Acumin Pro Condensed" panose="020B0806020202020204" pitchFamily="34" charset="0"/>
                      </a:endParaRPr>
                    </a:p>
                  </a:txBody>
                  <a:tcPr anchor="ctr">
                    <a:solidFill>
                      <a:schemeClr val="bg1">
                        <a:lumMod val="95000"/>
                      </a:schemeClr>
                    </a:solidFill>
                  </a:tcPr>
                </a:tc>
                <a:tc>
                  <a:txBody>
                    <a:bodyPr/>
                    <a:lstStyle/>
                    <a:p>
                      <a:pPr algn="ctr">
                        <a:lnSpc>
                          <a:spcPct val="120000"/>
                        </a:lnSpc>
                      </a:pPr>
                      <a:r>
                        <a:rPr lang="vi-VN" sz="1800" noProof="0" dirty="0">
                          <a:latin typeface="Acumin Pro Condensed" panose="020B0806020202020204" pitchFamily="34" charset="0"/>
                        </a:rPr>
                        <a:t>Qua ăn</a:t>
                      </a:r>
                      <a:r>
                        <a:rPr lang="vi-VN" sz="1800" baseline="0" noProof="0" dirty="0">
                          <a:latin typeface="Acumin Pro Condensed" panose="020B0806020202020204" pitchFamily="34" charset="0"/>
                        </a:rPr>
                        <a:t> uống</a:t>
                      </a:r>
                      <a:endParaRPr lang="vi-VN" sz="1800" noProof="0" dirty="0">
                        <a:latin typeface="Acumin Pro Condensed" panose="020B0806020202020204" pitchFamily="34" charset="0"/>
                      </a:endParaRPr>
                    </a:p>
                  </a:txBody>
                  <a:tcPr anchor="ctr">
                    <a:solidFill>
                      <a:schemeClr val="bg1">
                        <a:lumMod val="95000"/>
                      </a:schemeClr>
                    </a:solidFill>
                  </a:tcPr>
                </a:tc>
                <a:tc>
                  <a:txBody>
                    <a:bodyPr/>
                    <a:lstStyle/>
                    <a:p>
                      <a:pPr algn="ctr">
                        <a:lnSpc>
                          <a:spcPct val="120000"/>
                        </a:lnSpc>
                      </a:pPr>
                      <a:r>
                        <a:rPr lang="vi-VN" sz="1800" noProof="0" dirty="0">
                          <a:latin typeface="Acumin Pro Condensed" panose="020B0806020202020204" pitchFamily="34" charset="0"/>
                        </a:rPr>
                        <a:t>Ở thành</a:t>
                      </a:r>
                      <a:r>
                        <a:rPr lang="vi-VN" sz="1800" baseline="0" noProof="0" dirty="0">
                          <a:latin typeface="Acumin Pro Condensed" panose="020B0806020202020204" pitchFamily="34" charset="0"/>
                        </a:rPr>
                        <a:t> ruột</a:t>
                      </a:r>
                      <a:endParaRPr lang="vi-VN" sz="1800" noProof="0" dirty="0">
                        <a:latin typeface="Acumin Pro Condensed" panose="020B0806020202020204" pitchFamily="34" charset="0"/>
                      </a:endParaRPr>
                    </a:p>
                  </a:txBody>
                  <a:tcPr anchor="ctr">
                    <a:solidFill>
                      <a:schemeClr val="bg1">
                        <a:lumMod val="95000"/>
                      </a:schemeClr>
                    </a:solidFill>
                  </a:tcPr>
                </a:tc>
                <a:tc>
                  <a:txBody>
                    <a:bodyPr/>
                    <a:lstStyle/>
                    <a:p>
                      <a:pPr algn="ctr">
                        <a:lnSpc>
                          <a:spcPct val="120000"/>
                        </a:lnSpc>
                      </a:pPr>
                      <a:r>
                        <a:rPr lang="vi-VN" sz="1800" noProof="0" dirty="0">
                          <a:latin typeface="Acumin Pro Condensed" panose="020B0806020202020204" pitchFamily="34" charset="0"/>
                        </a:rPr>
                        <a:t>Đau</a:t>
                      </a:r>
                      <a:r>
                        <a:rPr lang="vi-VN" sz="1800" baseline="0" noProof="0" dirty="0">
                          <a:latin typeface="Acumin Pro Condensed" panose="020B0806020202020204" pitchFamily="34" charset="0"/>
                        </a:rPr>
                        <a:t> bụng, tiêu chảy, tiêu phân đàm nhầy có lẫn máu, có thể sốt,…</a:t>
                      </a:r>
                      <a:endParaRPr lang="vi-VN" sz="1800" noProof="0" dirty="0">
                        <a:latin typeface="Acumin Pro Condensed" panose="020B0806020202020204" pitchFamily="34" charset="0"/>
                      </a:endParaRPr>
                    </a:p>
                  </a:txBody>
                  <a:tcPr anchor="ctr">
                    <a:solidFill>
                      <a:schemeClr val="bg1">
                        <a:lumMod val="95000"/>
                      </a:schemeClr>
                    </a:solidFill>
                  </a:tcPr>
                </a:tc>
                <a:tc>
                  <a:txBody>
                    <a:bodyPr/>
                    <a:lstStyle/>
                    <a:p>
                      <a:pPr algn="ctr">
                        <a:lnSpc>
                          <a:spcPct val="120000"/>
                        </a:lnSpc>
                      </a:pPr>
                      <a:r>
                        <a:rPr lang="vi-VN" sz="1800" noProof="0" dirty="0">
                          <a:latin typeface="Acumin Pro Condensed" panose="020B0806020202020204" pitchFamily="34" charset="0"/>
                        </a:rPr>
                        <a:t>Làm</a:t>
                      </a:r>
                      <a:r>
                        <a:rPr lang="vi-VN" sz="1800" baseline="0" noProof="0" dirty="0">
                          <a:latin typeface="Acumin Pro Condensed" panose="020B0806020202020204" pitchFamily="34" charset="0"/>
                        </a:rPr>
                        <a:t> suy ngược cơ thể, mất muối nước,…</a:t>
                      </a:r>
                      <a:endParaRPr lang="vi-VN" sz="1800" noProof="0" dirty="0">
                        <a:latin typeface="Acumin Pro Condensed" panose="020B0806020202020204" pitchFamily="34" charset="0"/>
                      </a:endParaRPr>
                    </a:p>
                  </a:txBody>
                  <a:tcPr anchor="ctr">
                    <a:solidFill>
                      <a:schemeClr val="bg1">
                        <a:lumMod val="95000"/>
                      </a:schemeClr>
                    </a:solidFill>
                  </a:tcPr>
                </a:tc>
                <a:extLst>
                  <a:ext uri="{0D108BD9-81ED-4DB2-BD59-A6C34878D82A}">
                    <a16:rowId xmlns:a16="http://schemas.microsoft.com/office/drawing/2014/main" val="10002"/>
                  </a:ext>
                </a:extLst>
              </a:tr>
              <a:tr h="751759">
                <a:tc>
                  <a:txBody>
                    <a:bodyPr/>
                    <a:lstStyle/>
                    <a:p>
                      <a:pPr algn="ctr">
                        <a:lnSpc>
                          <a:spcPct val="120000"/>
                        </a:lnSpc>
                      </a:pPr>
                      <a:r>
                        <a:rPr lang="vi-VN" sz="1800" noProof="0" dirty="0">
                          <a:latin typeface="Acumin Pro Condensed" panose="020B0806020202020204" pitchFamily="34" charset="0"/>
                        </a:rPr>
                        <a:t>Trùng sốt rét</a:t>
                      </a:r>
                    </a:p>
                  </a:txBody>
                  <a:tcPr anchor="ctr">
                    <a:solidFill>
                      <a:schemeClr val="accent1">
                        <a:lumMod val="20000"/>
                        <a:lumOff val="80000"/>
                      </a:schemeClr>
                    </a:solidFill>
                  </a:tcPr>
                </a:tc>
                <a:tc>
                  <a:txBody>
                    <a:bodyPr/>
                    <a:lstStyle/>
                    <a:p>
                      <a:pPr algn="ctr">
                        <a:lnSpc>
                          <a:spcPct val="120000"/>
                        </a:lnSpc>
                      </a:pPr>
                      <a:endParaRPr lang="vi-VN" sz="1800" noProof="0" dirty="0">
                        <a:latin typeface="Acumin Pro Condensed" panose="020B0806020202020204" pitchFamily="34" charset="0"/>
                      </a:endParaRPr>
                    </a:p>
                  </a:txBody>
                  <a:tcPr anchor="ctr">
                    <a:solidFill>
                      <a:schemeClr val="accent1">
                        <a:lumMod val="20000"/>
                        <a:lumOff val="80000"/>
                      </a:schemeClr>
                    </a:solidFill>
                  </a:tcPr>
                </a:tc>
                <a:tc>
                  <a:txBody>
                    <a:bodyPr/>
                    <a:lstStyle/>
                    <a:p>
                      <a:pPr algn="ctr">
                        <a:lnSpc>
                          <a:spcPct val="120000"/>
                        </a:lnSpc>
                      </a:pPr>
                      <a:endParaRPr lang="vi-VN" sz="1800" noProof="0" dirty="0">
                        <a:latin typeface="Acumin Pro Condensed" panose="020B0806020202020204" pitchFamily="34" charset="0"/>
                      </a:endParaRPr>
                    </a:p>
                  </a:txBody>
                  <a:tcPr anchor="ctr">
                    <a:solidFill>
                      <a:schemeClr val="accent1">
                        <a:lumMod val="20000"/>
                        <a:lumOff val="80000"/>
                      </a:schemeClr>
                    </a:solidFill>
                  </a:tcPr>
                </a:tc>
                <a:tc>
                  <a:txBody>
                    <a:bodyPr/>
                    <a:lstStyle/>
                    <a:p>
                      <a:pPr algn="ctr">
                        <a:lnSpc>
                          <a:spcPct val="120000"/>
                        </a:lnSpc>
                      </a:pPr>
                      <a:endParaRPr lang="vi-VN" sz="1800" noProof="0" dirty="0">
                        <a:latin typeface="Acumin Pro Condensed" panose="020B0806020202020204" pitchFamily="34" charset="0"/>
                      </a:endParaRPr>
                    </a:p>
                  </a:txBody>
                  <a:tcPr anchor="ctr">
                    <a:solidFill>
                      <a:schemeClr val="accent1">
                        <a:lumMod val="20000"/>
                        <a:lumOff val="80000"/>
                      </a:schemeClr>
                    </a:solidFill>
                  </a:tcPr>
                </a:tc>
                <a:tc>
                  <a:txBody>
                    <a:bodyPr/>
                    <a:lstStyle/>
                    <a:p>
                      <a:pPr algn="ctr">
                        <a:lnSpc>
                          <a:spcPct val="120000"/>
                        </a:lnSpc>
                      </a:pPr>
                      <a:endParaRPr lang="vi-VN" sz="1800" noProof="0" dirty="0">
                        <a:latin typeface="Acumin Pro Condensed" panose="020B0806020202020204" pitchFamily="34" charset="0"/>
                      </a:endParaRPr>
                    </a:p>
                  </a:txBody>
                  <a:tcPr anchor="ctr">
                    <a:solidFill>
                      <a:schemeClr val="accent1">
                        <a:lumMod val="20000"/>
                        <a:lumOff val="80000"/>
                      </a:schemeClr>
                    </a:solidFill>
                  </a:tcPr>
                </a:tc>
                <a:tc>
                  <a:txBody>
                    <a:bodyPr/>
                    <a:lstStyle/>
                    <a:p>
                      <a:pPr algn="ctr">
                        <a:lnSpc>
                          <a:spcPct val="120000"/>
                        </a:lnSpc>
                      </a:pPr>
                      <a:endParaRPr lang="vi-VN" sz="1800" noProof="0" dirty="0">
                        <a:latin typeface="Acumin Pro Condensed" panose="020B0806020202020204" pitchFamily="34" charset="0"/>
                      </a:endParaRPr>
                    </a:p>
                  </a:txBody>
                  <a:tcPr anchor="ctr">
                    <a:solidFill>
                      <a:schemeClr val="accent1">
                        <a:lumMod val="20000"/>
                        <a:lumOff val="8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318074527"/>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8342" y="4213845"/>
            <a:ext cx="2354436" cy="1335107"/>
          </a:xfrm>
          <a:prstGeom prst="rect">
            <a:avLst/>
          </a:prstGeom>
        </p:spPr>
      </p:pic>
      <p:grpSp>
        <p:nvGrpSpPr>
          <p:cNvPr id="3" name="组合 2"/>
          <p:cNvGrpSpPr/>
          <p:nvPr/>
        </p:nvGrpSpPr>
        <p:grpSpPr>
          <a:xfrm rot="20946486">
            <a:off x="1497756" y="3550185"/>
            <a:ext cx="1487935" cy="1623888"/>
            <a:chOff x="1003521" y="2464927"/>
            <a:chExt cx="1115951" cy="1217916"/>
          </a:xfrm>
        </p:grpSpPr>
        <p:pic>
          <p:nvPicPr>
            <p:cNvPr id="4" name="图片 3"/>
            <p:cNvPicPr>
              <a:picLocks noChangeAspect="1"/>
            </p:cNvPicPr>
            <p:nvPr/>
          </p:nvPicPr>
          <p:blipFill>
            <a:blip r:embed="rId4"/>
            <a:stretch>
              <a:fillRect/>
            </a:stretch>
          </p:blipFill>
          <p:spPr>
            <a:xfrm>
              <a:off x="1003521" y="2464927"/>
              <a:ext cx="1115951" cy="1217916"/>
            </a:xfrm>
            <a:prstGeom prst="rect">
              <a:avLst/>
            </a:prstGeom>
          </p:spPr>
        </p:pic>
        <p:sp>
          <p:nvSpPr>
            <p:cNvPr id="5" name="文本框 4"/>
            <p:cNvSpPr txBox="1"/>
            <p:nvPr/>
          </p:nvSpPr>
          <p:spPr>
            <a:xfrm>
              <a:off x="1199239" y="2562437"/>
              <a:ext cx="574918" cy="992579"/>
            </a:xfrm>
            <a:prstGeom prst="rect">
              <a:avLst/>
            </a:prstGeom>
            <a:noFill/>
          </p:spPr>
          <p:txBody>
            <a:bodyPr wrap="none" rtlCol="0">
              <a:spAutoFit/>
            </a:bodyPr>
            <a:lstStyle>
              <a:defPPr>
                <a:defRPr lang="zh-CN"/>
              </a:defPPr>
              <a:lvl1pPr>
                <a:defRPr sz="3200">
                  <a:solidFill>
                    <a:schemeClr val="bg1"/>
                  </a:solidFill>
                  <a:latin typeface="Showcard Gothic" panose="04020904020102020604" pitchFamily="82" charset="0"/>
                </a:defRPr>
              </a:lvl1pPr>
            </a:lstStyle>
            <a:p>
              <a:pPr defTabSz="914377"/>
              <a:r>
                <a:rPr lang="en-US" altLang="zh-CN" sz="8000" b="1" dirty="0">
                  <a:ln w="12700">
                    <a:solidFill>
                      <a:srgbClr val="FF9933"/>
                    </a:solidFill>
                    <a:prstDash val="solid"/>
                  </a:ln>
                  <a:pattFill prst="ltDnDiag">
                    <a:fgClr>
                      <a:srgbClr val="FF9933"/>
                    </a:fgClr>
                    <a:bgClr>
                      <a:prstClr val="white"/>
                    </a:bgClr>
                  </a:pattFill>
                </a:rPr>
                <a:t>4</a:t>
              </a:r>
              <a:endParaRPr lang="zh-CN" altLang="en-US" sz="8000" b="1" dirty="0">
                <a:ln w="12700">
                  <a:solidFill>
                    <a:srgbClr val="FF9933"/>
                  </a:solidFill>
                  <a:prstDash val="solid"/>
                </a:ln>
                <a:pattFill prst="ltDnDiag">
                  <a:fgClr>
                    <a:srgbClr val="FF9933"/>
                  </a:fgClr>
                  <a:bgClr>
                    <a:prstClr val="white"/>
                  </a:bgClr>
                </a:pattFill>
              </a:endParaRPr>
            </a:p>
          </p:txBody>
        </p:sp>
      </p:grpSp>
      <p:sp>
        <p:nvSpPr>
          <p:cNvPr id="6" name="文本框 5"/>
          <p:cNvSpPr txBox="1"/>
          <p:nvPr/>
        </p:nvSpPr>
        <p:spPr>
          <a:xfrm>
            <a:off x="1638559" y="2570082"/>
            <a:ext cx="10128993" cy="1544718"/>
          </a:xfrm>
          <a:prstGeom prst="rect">
            <a:avLst/>
          </a:prstGeom>
          <a:noFill/>
        </p:spPr>
        <p:txBody>
          <a:bodyPr wrap="square" rtlCol="0">
            <a:spAutoFit/>
          </a:bodyPr>
          <a:lstStyle/>
          <a:p>
            <a:pPr algn="ctr" defTabSz="914377">
              <a:lnSpc>
                <a:spcPct val="110000"/>
              </a:lnSpc>
            </a:pPr>
            <a:r>
              <a:rPr lang="en-US" altLang="zh-CN" sz="4400" b="1" dirty="0" err="1">
                <a:solidFill>
                  <a:prstClr val="white"/>
                </a:solidFill>
                <a:latin typeface="000 DanPanosian TB" pitchFamily="2" charset="0"/>
              </a:rPr>
              <a:t>Em</a:t>
            </a:r>
            <a:r>
              <a:rPr lang="en-US" altLang="zh-CN" sz="4400" b="1" dirty="0">
                <a:solidFill>
                  <a:prstClr val="white"/>
                </a:solidFill>
                <a:latin typeface="000 DanPanosian TB" pitchFamily="2" charset="0"/>
              </a:rPr>
              <a:t> </a:t>
            </a:r>
            <a:r>
              <a:rPr lang="en-US" altLang="zh-CN" sz="4400" b="1" dirty="0" err="1">
                <a:solidFill>
                  <a:prstClr val="white"/>
                </a:solidFill>
                <a:latin typeface="000 DanPanosian TB" pitchFamily="2" charset="0"/>
              </a:rPr>
              <a:t>hãy</a:t>
            </a:r>
            <a:r>
              <a:rPr lang="en-US" altLang="zh-CN" sz="4400" b="1" dirty="0">
                <a:solidFill>
                  <a:prstClr val="white"/>
                </a:solidFill>
                <a:latin typeface="000 DanPanosian TB" pitchFamily="2" charset="0"/>
              </a:rPr>
              <a:t> </a:t>
            </a:r>
            <a:r>
              <a:rPr lang="en-US" altLang="zh-CN" sz="4400" b="1" dirty="0" err="1">
                <a:solidFill>
                  <a:prstClr val="white"/>
                </a:solidFill>
                <a:latin typeface="000 DanPanosian TB" pitchFamily="2" charset="0"/>
              </a:rPr>
              <a:t>kể</a:t>
            </a:r>
            <a:r>
              <a:rPr lang="en-US" altLang="zh-CN" sz="4400" b="1" dirty="0">
                <a:solidFill>
                  <a:prstClr val="white"/>
                </a:solidFill>
                <a:latin typeface="000 DanPanosian TB" pitchFamily="2" charset="0"/>
              </a:rPr>
              <a:t> </a:t>
            </a:r>
            <a:r>
              <a:rPr lang="en-US" altLang="zh-CN" sz="4400" b="1" dirty="0" err="1">
                <a:solidFill>
                  <a:prstClr val="white"/>
                </a:solidFill>
                <a:latin typeface="000 DanPanosian TB" pitchFamily="2" charset="0"/>
              </a:rPr>
              <a:t>tên</a:t>
            </a:r>
            <a:r>
              <a:rPr lang="en-US" altLang="zh-CN" sz="4400" b="1" dirty="0">
                <a:solidFill>
                  <a:prstClr val="white"/>
                </a:solidFill>
                <a:latin typeface="000 DanPanosian TB" pitchFamily="2" charset="0"/>
              </a:rPr>
              <a:t> </a:t>
            </a:r>
            <a:r>
              <a:rPr lang="en-US" altLang="zh-CN" sz="4400" b="1" dirty="0" err="1">
                <a:solidFill>
                  <a:prstClr val="white"/>
                </a:solidFill>
                <a:latin typeface="000 DanPanosian TB" pitchFamily="2" charset="0"/>
              </a:rPr>
              <a:t>các</a:t>
            </a:r>
            <a:r>
              <a:rPr lang="en-US" altLang="zh-CN" sz="4400" b="1" dirty="0">
                <a:solidFill>
                  <a:prstClr val="white"/>
                </a:solidFill>
                <a:latin typeface="000 DanPanosian TB" pitchFamily="2" charset="0"/>
              </a:rPr>
              <a:t> </a:t>
            </a:r>
            <a:r>
              <a:rPr lang="en-US" altLang="zh-CN" sz="4400" b="1" dirty="0" err="1">
                <a:solidFill>
                  <a:prstClr val="white"/>
                </a:solidFill>
                <a:latin typeface="000 DanPanosian TB" pitchFamily="2" charset="0"/>
              </a:rPr>
              <a:t>biện</a:t>
            </a:r>
            <a:r>
              <a:rPr lang="en-US" altLang="zh-CN" sz="4400" b="1" dirty="0">
                <a:solidFill>
                  <a:prstClr val="white"/>
                </a:solidFill>
                <a:latin typeface="000 DanPanosian TB" pitchFamily="2" charset="0"/>
              </a:rPr>
              <a:t> </a:t>
            </a:r>
            <a:r>
              <a:rPr lang="en-US" altLang="zh-CN" sz="4400" b="1" dirty="0" err="1">
                <a:solidFill>
                  <a:prstClr val="white"/>
                </a:solidFill>
                <a:latin typeface="000 DanPanosian TB" pitchFamily="2" charset="0"/>
              </a:rPr>
              <a:t>pháp</a:t>
            </a:r>
            <a:r>
              <a:rPr lang="en-US" altLang="zh-CN" sz="4400" b="1" dirty="0">
                <a:solidFill>
                  <a:prstClr val="white"/>
                </a:solidFill>
                <a:latin typeface="000 DanPanosian TB" pitchFamily="2" charset="0"/>
              </a:rPr>
              <a:t> </a:t>
            </a:r>
            <a:r>
              <a:rPr lang="en-US" altLang="zh-CN" sz="4400" b="1" dirty="0" err="1">
                <a:solidFill>
                  <a:prstClr val="white"/>
                </a:solidFill>
                <a:latin typeface="000 DanPanosian TB" pitchFamily="2" charset="0"/>
              </a:rPr>
              <a:t>phòng</a:t>
            </a:r>
            <a:r>
              <a:rPr lang="en-US" altLang="zh-CN" sz="4400" b="1" dirty="0">
                <a:solidFill>
                  <a:prstClr val="white"/>
                </a:solidFill>
                <a:latin typeface="000 DanPanosian TB" pitchFamily="2" charset="0"/>
              </a:rPr>
              <a:t> </a:t>
            </a:r>
            <a:r>
              <a:rPr lang="en-US" altLang="zh-CN" sz="4400" b="1" dirty="0" err="1">
                <a:solidFill>
                  <a:prstClr val="white"/>
                </a:solidFill>
                <a:latin typeface="000 DanPanosian TB" pitchFamily="2" charset="0"/>
              </a:rPr>
              <a:t>tránh</a:t>
            </a:r>
            <a:r>
              <a:rPr lang="en-US" altLang="zh-CN" sz="4400" b="1" dirty="0">
                <a:solidFill>
                  <a:prstClr val="white"/>
                </a:solidFill>
                <a:latin typeface="000 DanPanosian TB" pitchFamily="2" charset="0"/>
              </a:rPr>
              <a:t> </a:t>
            </a:r>
            <a:r>
              <a:rPr lang="en-US" altLang="zh-CN" sz="4400" b="1" dirty="0" err="1">
                <a:solidFill>
                  <a:prstClr val="white"/>
                </a:solidFill>
                <a:latin typeface="000 DanPanosian TB" pitchFamily="2" charset="0"/>
              </a:rPr>
              <a:t>bệnh</a:t>
            </a:r>
            <a:r>
              <a:rPr lang="en-US" altLang="zh-CN" sz="4400" b="1" dirty="0">
                <a:solidFill>
                  <a:prstClr val="white"/>
                </a:solidFill>
                <a:latin typeface="000 DanPanosian TB" pitchFamily="2" charset="0"/>
              </a:rPr>
              <a:t> </a:t>
            </a:r>
            <a:r>
              <a:rPr lang="en-US" altLang="zh-CN" sz="4400" b="1" dirty="0" err="1">
                <a:solidFill>
                  <a:prstClr val="white"/>
                </a:solidFill>
                <a:latin typeface="000 DanPanosian TB" pitchFamily="2" charset="0"/>
              </a:rPr>
              <a:t>kiết</a:t>
            </a:r>
            <a:r>
              <a:rPr lang="en-US" altLang="zh-CN" sz="4400" b="1" dirty="0">
                <a:solidFill>
                  <a:prstClr val="white"/>
                </a:solidFill>
                <a:latin typeface="000 DanPanosian TB" pitchFamily="2" charset="0"/>
              </a:rPr>
              <a:t> </a:t>
            </a:r>
            <a:r>
              <a:rPr lang="en-US" altLang="zh-CN" sz="4400" b="1" dirty="0" err="1">
                <a:solidFill>
                  <a:prstClr val="white"/>
                </a:solidFill>
                <a:latin typeface="000 DanPanosian TB" pitchFamily="2" charset="0"/>
              </a:rPr>
              <a:t>lị</a:t>
            </a:r>
            <a:endParaRPr lang="en-US" altLang="zh-CN" sz="4400" b="1" dirty="0">
              <a:solidFill>
                <a:prstClr val="white"/>
              </a:solidFill>
              <a:latin typeface="000 DanPanosian TB" pitchFamily="2" charset="0"/>
            </a:endParaRPr>
          </a:p>
        </p:txBody>
      </p:sp>
    </p:spTree>
    <p:extLst>
      <p:ext uri="{BB962C8B-B14F-4D97-AF65-F5344CB8AC3E}">
        <p14:creationId xmlns:p14="http://schemas.microsoft.com/office/powerpoint/2010/main" val="3966965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fallOve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300" fill="hold">
                                          <p:stCondLst>
                                            <p:cond delay="0"/>
                                          </p:stCondLst>
                                        </p:cTn>
                                        <p:tgtEl>
                                          <p:spTgt spid="2"/>
                                        </p:tgtEl>
                                        <p:attrNameLst>
                                          <p:attrName>r</p:attrName>
                                        </p:attrNameLst>
                                      </p:cBhvr>
                                    </p:animRot>
                                    <p:animRot by="-240000">
                                      <p:cBhvr>
                                        <p:cTn id="11" dur="600" fill="hold">
                                          <p:stCondLst>
                                            <p:cond delay="600"/>
                                          </p:stCondLst>
                                        </p:cTn>
                                        <p:tgtEl>
                                          <p:spTgt spid="2"/>
                                        </p:tgtEl>
                                        <p:attrNameLst>
                                          <p:attrName>r</p:attrName>
                                        </p:attrNameLst>
                                      </p:cBhvr>
                                    </p:animRot>
                                    <p:animRot by="240000">
                                      <p:cBhvr>
                                        <p:cTn id="12" dur="600" fill="hold">
                                          <p:stCondLst>
                                            <p:cond delay="1200"/>
                                          </p:stCondLst>
                                        </p:cTn>
                                        <p:tgtEl>
                                          <p:spTgt spid="2"/>
                                        </p:tgtEl>
                                        <p:attrNameLst>
                                          <p:attrName>r</p:attrName>
                                        </p:attrNameLst>
                                      </p:cBhvr>
                                    </p:animRot>
                                    <p:animRot by="-240000">
                                      <p:cBhvr>
                                        <p:cTn id="13" dur="600" fill="hold">
                                          <p:stCondLst>
                                            <p:cond delay="1800"/>
                                          </p:stCondLst>
                                        </p:cTn>
                                        <p:tgtEl>
                                          <p:spTgt spid="2"/>
                                        </p:tgtEl>
                                        <p:attrNameLst>
                                          <p:attrName>r</p:attrName>
                                        </p:attrNameLst>
                                      </p:cBhvr>
                                    </p:animRot>
                                    <p:animRot by="120000">
                                      <p:cBhvr>
                                        <p:cTn id="14" dur="600" fill="hold">
                                          <p:stCondLst>
                                            <p:cond delay="2400"/>
                                          </p:stCondLst>
                                        </p:cTn>
                                        <p:tgtEl>
                                          <p:spTgt spid="2"/>
                                        </p:tgtEl>
                                        <p:attrNameLst>
                                          <p:attrName>r</p:attrName>
                                        </p:attrNameLst>
                                      </p:cBhvr>
                                    </p:animRot>
                                  </p:childTnLst>
                                </p:cTn>
                              </p:par>
                            </p:childTnLst>
                          </p:cTn>
                        </p:par>
                        <p:par>
                          <p:cTn id="15" fill="hold">
                            <p:stCondLst>
                              <p:cond delay="3000"/>
                            </p:stCondLst>
                            <p:childTnLst>
                              <p:par>
                                <p:cTn id="16" presetID="49" presetClass="entr" presetSubtype="0" decel="10000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250" fill="hold"/>
                                        <p:tgtEl>
                                          <p:spTgt spid="3"/>
                                        </p:tgtEl>
                                        <p:attrNameLst>
                                          <p:attrName>ppt_w</p:attrName>
                                        </p:attrNameLst>
                                      </p:cBhvr>
                                      <p:tavLst>
                                        <p:tav tm="0">
                                          <p:val>
                                            <p:fltVal val="0"/>
                                          </p:val>
                                        </p:tav>
                                        <p:tav tm="100000">
                                          <p:val>
                                            <p:strVal val="#ppt_w"/>
                                          </p:val>
                                        </p:tav>
                                      </p:tavLst>
                                    </p:anim>
                                    <p:anim calcmode="lin" valueType="num">
                                      <p:cBhvr>
                                        <p:cTn id="19" dur="1250" fill="hold"/>
                                        <p:tgtEl>
                                          <p:spTgt spid="3"/>
                                        </p:tgtEl>
                                        <p:attrNameLst>
                                          <p:attrName>ppt_h</p:attrName>
                                        </p:attrNameLst>
                                      </p:cBhvr>
                                      <p:tavLst>
                                        <p:tav tm="0">
                                          <p:val>
                                            <p:fltVal val="0"/>
                                          </p:val>
                                        </p:tav>
                                        <p:tav tm="100000">
                                          <p:val>
                                            <p:strVal val="#ppt_h"/>
                                          </p:val>
                                        </p:tav>
                                      </p:tavLst>
                                    </p:anim>
                                    <p:anim calcmode="lin" valueType="num">
                                      <p:cBhvr>
                                        <p:cTn id="20" dur="1250" fill="hold"/>
                                        <p:tgtEl>
                                          <p:spTgt spid="3"/>
                                        </p:tgtEl>
                                        <p:attrNameLst>
                                          <p:attrName>style.rotation</p:attrName>
                                        </p:attrNameLst>
                                      </p:cBhvr>
                                      <p:tavLst>
                                        <p:tav tm="0">
                                          <p:val>
                                            <p:fltVal val="360"/>
                                          </p:val>
                                        </p:tav>
                                        <p:tav tm="100000">
                                          <p:val>
                                            <p:fltVal val="0"/>
                                          </p:val>
                                        </p:tav>
                                      </p:tavLst>
                                    </p:anim>
                                    <p:animEffect transition="in" filter="fade">
                                      <p:cBhvr>
                                        <p:cTn id="21" dur="1250"/>
                                        <p:tgtEl>
                                          <p:spTgt spid="3"/>
                                        </p:tgtEl>
                                      </p:cBhvr>
                                    </p:animEffect>
                                  </p:childTnLst>
                                </p:cTn>
                              </p:par>
                              <p:par>
                                <p:cTn id="22" presetID="0" presetClass="path" presetSubtype="0" accel="50000" decel="50000" fill="hold" nodeType="withEffect">
                                  <p:stCondLst>
                                    <p:cond delay="0"/>
                                  </p:stCondLst>
                                  <p:childTnLst>
                                    <p:animMotion origin="layout" path="M -0.00382 -0.00771 L 0.07761 0.04939 " pathEditMode="relative" rAng="0" ptsTypes="AA">
                                      <p:cBhvr>
                                        <p:cTn id="23" dur="1250" spd="-100000" fill="hold"/>
                                        <p:tgtEl>
                                          <p:spTgt spid="3"/>
                                        </p:tgtEl>
                                        <p:attrNameLst>
                                          <p:attrName>ppt_x</p:attrName>
                                          <p:attrName>ppt_y</p:attrName>
                                        </p:attrNameLst>
                                      </p:cBhvr>
                                      <p:rCtr x="4062" y="2840"/>
                                    </p:animMotion>
                                  </p:childTnLst>
                                </p:cTn>
                              </p:par>
                            </p:childTnLst>
                          </p:cTn>
                        </p:par>
                        <p:par>
                          <p:cTn id="24" fill="hold">
                            <p:stCondLst>
                              <p:cond delay="425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7288" y="-500156"/>
            <a:ext cx="2616025" cy="2616025"/>
          </a:xfrm>
          <a:prstGeom prst="rect">
            <a:avLst/>
          </a:prstGeom>
        </p:spPr>
      </p:pic>
      <p:grpSp>
        <p:nvGrpSpPr>
          <p:cNvPr id="18" name="Group 17"/>
          <p:cNvGrpSpPr/>
          <p:nvPr/>
        </p:nvGrpSpPr>
        <p:grpSpPr>
          <a:xfrm>
            <a:off x="4161467" y="-62809"/>
            <a:ext cx="3591679" cy="3934237"/>
            <a:chOff x="4318835" y="1100263"/>
            <a:chExt cx="3591679" cy="3934237"/>
          </a:xfrm>
        </p:grpSpPr>
        <p:sp>
          <p:nvSpPr>
            <p:cNvPr id="6" name="矩形 3"/>
            <p:cNvSpPr/>
            <p:nvPr/>
          </p:nvSpPr>
          <p:spPr>
            <a:xfrm rot="21427638">
              <a:off x="4318835" y="1100263"/>
              <a:ext cx="3507470" cy="3448402"/>
            </a:xfrm>
            <a:custGeom>
              <a:avLst/>
              <a:gdLst>
                <a:gd name="connsiteX0" fmla="*/ 0 w 4131325"/>
                <a:gd name="connsiteY0" fmla="*/ 0 h 2856512"/>
                <a:gd name="connsiteX1" fmla="*/ 4131325 w 4131325"/>
                <a:gd name="connsiteY1" fmla="*/ 0 h 2856512"/>
                <a:gd name="connsiteX2" fmla="*/ 4131325 w 4131325"/>
                <a:gd name="connsiteY2" fmla="*/ 2856512 h 2856512"/>
                <a:gd name="connsiteX3" fmla="*/ 0 w 4131325"/>
                <a:gd name="connsiteY3" fmla="*/ 2856512 h 2856512"/>
                <a:gd name="connsiteX4" fmla="*/ 0 w 4131325"/>
                <a:gd name="connsiteY4" fmla="*/ 0 h 2856512"/>
                <a:gd name="connsiteX0-1" fmla="*/ 0 w 4131325"/>
                <a:gd name="connsiteY0-2" fmla="*/ 7875 h 2864387"/>
                <a:gd name="connsiteX1-3" fmla="*/ 1994054 w 4131325"/>
                <a:gd name="connsiteY1-4" fmla="*/ 0 h 2864387"/>
                <a:gd name="connsiteX2-5" fmla="*/ 4131325 w 4131325"/>
                <a:gd name="connsiteY2-6" fmla="*/ 7875 h 2864387"/>
                <a:gd name="connsiteX3-7" fmla="*/ 4131325 w 4131325"/>
                <a:gd name="connsiteY3-8" fmla="*/ 2864387 h 2864387"/>
                <a:gd name="connsiteX4-9" fmla="*/ 0 w 4131325"/>
                <a:gd name="connsiteY4-10" fmla="*/ 2864387 h 2864387"/>
                <a:gd name="connsiteX5" fmla="*/ 0 w 4131325"/>
                <a:gd name="connsiteY5" fmla="*/ 7875 h 2864387"/>
                <a:gd name="connsiteX0-11" fmla="*/ 0 w 4131325"/>
                <a:gd name="connsiteY0-12" fmla="*/ 0 h 2856512"/>
                <a:gd name="connsiteX1-13" fmla="*/ 1938970 w 4131325"/>
                <a:gd name="connsiteY1-14" fmla="*/ 366699 h 2856512"/>
                <a:gd name="connsiteX2-15" fmla="*/ 4131325 w 4131325"/>
                <a:gd name="connsiteY2-16" fmla="*/ 0 h 2856512"/>
                <a:gd name="connsiteX3-17" fmla="*/ 4131325 w 4131325"/>
                <a:gd name="connsiteY3-18" fmla="*/ 2856512 h 2856512"/>
                <a:gd name="connsiteX4-19" fmla="*/ 0 w 4131325"/>
                <a:gd name="connsiteY4-20" fmla="*/ 2856512 h 2856512"/>
                <a:gd name="connsiteX5-21" fmla="*/ 0 w 4131325"/>
                <a:gd name="connsiteY5-22" fmla="*/ 0 h 2856512"/>
                <a:gd name="connsiteX0-23" fmla="*/ 0 w 4131325"/>
                <a:gd name="connsiteY0-24" fmla="*/ 0 h 2856512"/>
                <a:gd name="connsiteX1-25" fmla="*/ 1938970 w 4131325"/>
                <a:gd name="connsiteY1-26" fmla="*/ 366699 h 2856512"/>
                <a:gd name="connsiteX2-27" fmla="*/ 4131325 w 4131325"/>
                <a:gd name="connsiteY2-28" fmla="*/ 0 h 2856512"/>
                <a:gd name="connsiteX3-29" fmla="*/ 4131325 w 4131325"/>
                <a:gd name="connsiteY3-30" fmla="*/ 2856512 h 2856512"/>
                <a:gd name="connsiteX4-31" fmla="*/ 2787268 w 4131325"/>
                <a:gd name="connsiteY4-32" fmla="*/ 2856511 h 2856512"/>
                <a:gd name="connsiteX5-33" fmla="*/ 0 w 4131325"/>
                <a:gd name="connsiteY5-34" fmla="*/ 2856512 h 2856512"/>
                <a:gd name="connsiteX6" fmla="*/ 0 w 4131325"/>
                <a:gd name="connsiteY6" fmla="*/ 0 h 2856512"/>
                <a:gd name="connsiteX0-35" fmla="*/ 0 w 4131325"/>
                <a:gd name="connsiteY0-36" fmla="*/ 0 h 2856512"/>
                <a:gd name="connsiteX1-37" fmla="*/ 1938970 w 4131325"/>
                <a:gd name="connsiteY1-38" fmla="*/ 366699 h 2856512"/>
                <a:gd name="connsiteX2-39" fmla="*/ 4131325 w 4131325"/>
                <a:gd name="connsiteY2-40" fmla="*/ 0 h 2856512"/>
                <a:gd name="connsiteX3-41" fmla="*/ 4131325 w 4131325"/>
                <a:gd name="connsiteY3-42" fmla="*/ 2856512 h 2856512"/>
                <a:gd name="connsiteX4-43" fmla="*/ 2787268 w 4131325"/>
                <a:gd name="connsiteY4-44" fmla="*/ 2625157 h 2856512"/>
                <a:gd name="connsiteX5-45" fmla="*/ 0 w 4131325"/>
                <a:gd name="connsiteY5-46" fmla="*/ 2856512 h 2856512"/>
                <a:gd name="connsiteX6-47" fmla="*/ 0 w 4131325"/>
                <a:gd name="connsiteY6-48" fmla="*/ 0 h 2856512"/>
                <a:gd name="connsiteX0-49" fmla="*/ 11016 w 4142341"/>
                <a:gd name="connsiteY0-50" fmla="*/ 0 h 2856512"/>
                <a:gd name="connsiteX1-51" fmla="*/ 1949986 w 4142341"/>
                <a:gd name="connsiteY1-52" fmla="*/ 366699 h 2856512"/>
                <a:gd name="connsiteX2-53" fmla="*/ 4142341 w 4142341"/>
                <a:gd name="connsiteY2-54" fmla="*/ 0 h 2856512"/>
                <a:gd name="connsiteX3-55" fmla="*/ 4142341 w 4142341"/>
                <a:gd name="connsiteY3-56" fmla="*/ 2856512 h 2856512"/>
                <a:gd name="connsiteX4-57" fmla="*/ 2798284 w 4142341"/>
                <a:gd name="connsiteY4-58" fmla="*/ 2625157 h 2856512"/>
                <a:gd name="connsiteX5-59" fmla="*/ 11016 w 4142341"/>
                <a:gd name="connsiteY5-60" fmla="*/ 2856512 h 2856512"/>
                <a:gd name="connsiteX6-61" fmla="*/ 0 w 4142341"/>
                <a:gd name="connsiteY6-62" fmla="*/ 1501436 h 2856512"/>
                <a:gd name="connsiteX7" fmla="*/ 11016 w 4142341"/>
                <a:gd name="connsiteY7" fmla="*/ 0 h 2856512"/>
                <a:gd name="connsiteX0-63" fmla="*/ 0 w 4131325"/>
                <a:gd name="connsiteY0-64" fmla="*/ 0 h 2856512"/>
                <a:gd name="connsiteX1-65" fmla="*/ 1938970 w 4131325"/>
                <a:gd name="connsiteY1-66" fmla="*/ 366699 h 2856512"/>
                <a:gd name="connsiteX2-67" fmla="*/ 4131325 w 4131325"/>
                <a:gd name="connsiteY2-68" fmla="*/ 0 h 2856512"/>
                <a:gd name="connsiteX3-69" fmla="*/ 4131325 w 4131325"/>
                <a:gd name="connsiteY3-70" fmla="*/ 2856512 h 2856512"/>
                <a:gd name="connsiteX4-71" fmla="*/ 2787268 w 4131325"/>
                <a:gd name="connsiteY4-72" fmla="*/ 2625157 h 2856512"/>
                <a:gd name="connsiteX5-73" fmla="*/ 0 w 4131325"/>
                <a:gd name="connsiteY5-74" fmla="*/ 2856512 h 2856512"/>
                <a:gd name="connsiteX6-75" fmla="*/ 264406 w 4131325"/>
                <a:gd name="connsiteY6-76" fmla="*/ 1501436 h 2856512"/>
                <a:gd name="connsiteX7-77" fmla="*/ 0 w 4131325"/>
                <a:gd name="connsiteY7-78" fmla="*/ 0 h 2856512"/>
                <a:gd name="connsiteX0-79" fmla="*/ 0 w 4131326"/>
                <a:gd name="connsiteY0-80" fmla="*/ 0 h 2856512"/>
                <a:gd name="connsiteX1-81" fmla="*/ 1938970 w 4131326"/>
                <a:gd name="connsiteY1-82" fmla="*/ 366699 h 2856512"/>
                <a:gd name="connsiteX2-83" fmla="*/ 4131325 w 4131326"/>
                <a:gd name="connsiteY2-84" fmla="*/ 0 h 2856512"/>
                <a:gd name="connsiteX3-85" fmla="*/ 4131326 w 4131326"/>
                <a:gd name="connsiteY3-86" fmla="*/ 1501436 h 2856512"/>
                <a:gd name="connsiteX4-87" fmla="*/ 4131325 w 4131326"/>
                <a:gd name="connsiteY4-88" fmla="*/ 2856512 h 2856512"/>
                <a:gd name="connsiteX5-89" fmla="*/ 2787268 w 4131326"/>
                <a:gd name="connsiteY5-90" fmla="*/ 2625157 h 2856512"/>
                <a:gd name="connsiteX6-91" fmla="*/ 0 w 4131326"/>
                <a:gd name="connsiteY6-92" fmla="*/ 2856512 h 2856512"/>
                <a:gd name="connsiteX7-93" fmla="*/ 264406 w 4131326"/>
                <a:gd name="connsiteY7-94" fmla="*/ 1501436 h 2856512"/>
                <a:gd name="connsiteX8" fmla="*/ 0 w 4131326"/>
                <a:gd name="connsiteY8" fmla="*/ 0 h 2856512"/>
                <a:gd name="connsiteX0-95" fmla="*/ 0 w 4131325"/>
                <a:gd name="connsiteY0-96" fmla="*/ 0 h 2856512"/>
                <a:gd name="connsiteX1-97" fmla="*/ 1938970 w 4131325"/>
                <a:gd name="connsiteY1-98" fmla="*/ 366699 h 2856512"/>
                <a:gd name="connsiteX2-99" fmla="*/ 4131325 w 4131325"/>
                <a:gd name="connsiteY2-100" fmla="*/ 0 h 2856512"/>
                <a:gd name="connsiteX3-101" fmla="*/ 3800820 w 4131325"/>
                <a:gd name="connsiteY3-102" fmla="*/ 1512452 h 2856512"/>
                <a:gd name="connsiteX4-103" fmla="*/ 4131325 w 4131325"/>
                <a:gd name="connsiteY4-104" fmla="*/ 2856512 h 2856512"/>
                <a:gd name="connsiteX5-105" fmla="*/ 2787268 w 4131325"/>
                <a:gd name="connsiteY5-106" fmla="*/ 2625157 h 2856512"/>
                <a:gd name="connsiteX6-107" fmla="*/ 0 w 4131325"/>
                <a:gd name="connsiteY6-108" fmla="*/ 2856512 h 2856512"/>
                <a:gd name="connsiteX7-109" fmla="*/ 264406 w 4131325"/>
                <a:gd name="connsiteY7-110" fmla="*/ 1501436 h 2856512"/>
                <a:gd name="connsiteX8-111" fmla="*/ 0 w 4131325"/>
                <a:gd name="connsiteY8-112" fmla="*/ 0 h 28565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Lst>
              <a:rect l="l" t="t" r="r" b="b"/>
              <a:pathLst>
                <a:path w="4131325" h="2856512">
                  <a:moveTo>
                    <a:pt x="0" y="0"/>
                  </a:moveTo>
                  <a:lnTo>
                    <a:pt x="1938970" y="366699"/>
                  </a:lnTo>
                  <a:lnTo>
                    <a:pt x="4131325" y="0"/>
                  </a:lnTo>
                  <a:cubicBezTo>
                    <a:pt x="4131325" y="500479"/>
                    <a:pt x="3800820" y="1011973"/>
                    <a:pt x="3800820" y="1512452"/>
                  </a:cubicBezTo>
                  <a:cubicBezTo>
                    <a:pt x="3800820" y="1964144"/>
                    <a:pt x="4131325" y="2404820"/>
                    <a:pt x="4131325" y="2856512"/>
                  </a:cubicBezTo>
                  <a:lnTo>
                    <a:pt x="2787268" y="2625157"/>
                  </a:lnTo>
                  <a:lnTo>
                    <a:pt x="0" y="2856512"/>
                  </a:lnTo>
                  <a:lnTo>
                    <a:pt x="264406" y="1501436"/>
                  </a:ln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endParaRPr>
            </a:p>
          </p:txBody>
        </p:sp>
        <p:pic>
          <p:nvPicPr>
            <p:cNvPr id="12" name="Picture 11"/>
            <p:cNvPicPr>
              <a:picLocks noChangeAspect="1"/>
            </p:cNvPicPr>
            <p:nvPr/>
          </p:nvPicPr>
          <p:blipFill>
            <a:blip r:embed="rId4"/>
            <a:stretch>
              <a:fillRect/>
            </a:stretch>
          </p:blipFill>
          <p:spPr>
            <a:xfrm>
              <a:off x="4610613" y="1504966"/>
              <a:ext cx="2879171" cy="28187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Box 14"/>
            <p:cNvSpPr txBox="1"/>
            <p:nvPr/>
          </p:nvSpPr>
          <p:spPr>
            <a:xfrm>
              <a:off x="5088048" y="4634390"/>
              <a:ext cx="2822466" cy="400110"/>
            </a:xfrm>
            <a:prstGeom prst="rect">
              <a:avLst/>
            </a:prstGeom>
            <a:noFill/>
          </p:spPr>
          <p:txBody>
            <a:bodyPr wrap="square" rtlCol="0">
              <a:spAutoFit/>
            </a:bodyPr>
            <a:lstStyle/>
            <a:p>
              <a:pPr defTabSz="914400"/>
              <a:r>
                <a:rPr lang="vi-VN" sz="2000" dirty="0">
                  <a:solidFill>
                    <a:prstClr val="black"/>
                  </a:solidFill>
                  <a:latin typeface="#9Slide03 Cabin Condensed Bold" panose="00000806000000000000" pitchFamily="2" charset="0"/>
                </a:rPr>
                <a:t>Vệ sinh môi trường</a:t>
              </a:r>
            </a:p>
          </p:txBody>
        </p:sp>
      </p:grpSp>
      <p:grpSp>
        <p:nvGrpSpPr>
          <p:cNvPr id="21" name="Group 20"/>
          <p:cNvGrpSpPr/>
          <p:nvPr/>
        </p:nvGrpSpPr>
        <p:grpSpPr>
          <a:xfrm>
            <a:off x="164308" y="1690789"/>
            <a:ext cx="4034103" cy="3858807"/>
            <a:chOff x="754227" y="2059784"/>
            <a:chExt cx="4034103" cy="3858807"/>
          </a:xfrm>
        </p:grpSpPr>
        <p:grpSp>
          <p:nvGrpSpPr>
            <p:cNvPr id="14" name="Group 13"/>
            <p:cNvGrpSpPr/>
            <p:nvPr/>
          </p:nvGrpSpPr>
          <p:grpSpPr>
            <a:xfrm>
              <a:off x="754227" y="2059784"/>
              <a:ext cx="4034103" cy="3858807"/>
              <a:chOff x="754227" y="2059784"/>
              <a:chExt cx="4034103" cy="3858807"/>
            </a:xfrm>
          </p:grpSpPr>
          <p:sp>
            <p:nvSpPr>
              <p:cNvPr id="3" name="矩形 8"/>
              <p:cNvSpPr/>
              <p:nvPr/>
            </p:nvSpPr>
            <p:spPr>
              <a:xfrm rot="21317543">
                <a:off x="754227" y="2059784"/>
                <a:ext cx="4034103" cy="3855441"/>
              </a:xfrm>
              <a:custGeom>
                <a:avLst/>
                <a:gdLst>
                  <a:gd name="connsiteX0" fmla="*/ 0 w 3457020"/>
                  <a:gd name="connsiteY0" fmla="*/ 0 h 2138572"/>
                  <a:gd name="connsiteX1" fmla="*/ 3457020 w 3457020"/>
                  <a:gd name="connsiteY1" fmla="*/ 0 h 2138572"/>
                  <a:gd name="connsiteX2" fmla="*/ 3457020 w 3457020"/>
                  <a:gd name="connsiteY2" fmla="*/ 2138572 h 2138572"/>
                  <a:gd name="connsiteX3" fmla="*/ 0 w 3457020"/>
                  <a:gd name="connsiteY3" fmla="*/ 2138572 h 2138572"/>
                  <a:gd name="connsiteX4" fmla="*/ 0 w 3457020"/>
                  <a:gd name="connsiteY4" fmla="*/ 0 h 2138572"/>
                  <a:gd name="connsiteX0-1" fmla="*/ 0 w 3754476"/>
                  <a:gd name="connsiteY0-2" fmla="*/ 66101 h 2138572"/>
                  <a:gd name="connsiteX1-3" fmla="*/ 3754476 w 3754476"/>
                  <a:gd name="connsiteY1-4" fmla="*/ 0 h 2138572"/>
                  <a:gd name="connsiteX2-5" fmla="*/ 3754476 w 3754476"/>
                  <a:gd name="connsiteY2-6" fmla="*/ 2138572 h 2138572"/>
                  <a:gd name="connsiteX3-7" fmla="*/ 297456 w 3754476"/>
                  <a:gd name="connsiteY3-8" fmla="*/ 2138572 h 2138572"/>
                  <a:gd name="connsiteX4-9" fmla="*/ 0 w 3754476"/>
                  <a:gd name="connsiteY4-10" fmla="*/ 66101 h 2138572"/>
                  <a:gd name="connsiteX0-11" fmla="*/ 0 w 3754476"/>
                  <a:gd name="connsiteY0-12" fmla="*/ 66101 h 2292808"/>
                  <a:gd name="connsiteX1-13" fmla="*/ 3754476 w 3754476"/>
                  <a:gd name="connsiteY1-14" fmla="*/ 0 h 2292808"/>
                  <a:gd name="connsiteX2-15" fmla="*/ 3754476 w 3754476"/>
                  <a:gd name="connsiteY2-16" fmla="*/ 2138572 h 2292808"/>
                  <a:gd name="connsiteX3-17" fmla="*/ 694063 w 3754476"/>
                  <a:gd name="connsiteY3-18" fmla="*/ 2292808 h 2292808"/>
                  <a:gd name="connsiteX4-19" fmla="*/ 0 w 3754476"/>
                  <a:gd name="connsiteY4-20" fmla="*/ 66101 h 2292808"/>
                  <a:gd name="connsiteX0-21" fmla="*/ 0 w 3754476"/>
                  <a:gd name="connsiteY0-22" fmla="*/ 154236 h 2380943"/>
                  <a:gd name="connsiteX1-23" fmla="*/ 3743459 w 3754476"/>
                  <a:gd name="connsiteY1-24" fmla="*/ 0 h 2380943"/>
                  <a:gd name="connsiteX2-25" fmla="*/ 3754476 w 3754476"/>
                  <a:gd name="connsiteY2-26" fmla="*/ 2226707 h 2380943"/>
                  <a:gd name="connsiteX3-27" fmla="*/ 694063 w 3754476"/>
                  <a:gd name="connsiteY3-28" fmla="*/ 2380943 h 2380943"/>
                  <a:gd name="connsiteX4-29" fmla="*/ 0 w 3754476"/>
                  <a:gd name="connsiteY4-30" fmla="*/ 154236 h 2380943"/>
                  <a:gd name="connsiteX0-31" fmla="*/ 0 w 3985830"/>
                  <a:gd name="connsiteY0-32" fmla="*/ 154236 h 2380943"/>
                  <a:gd name="connsiteX1-33" fmla="*/ 3743459 w 3985830"/>
                  <a:gd name="connsiteY1-34" fmla="*/ 0 h 2380943"/>
                  <a:gd name="connsiteX2-35" fmla="*/ 3985830 w 3985830"/>
                  <a:gd name="connsiteY2-36" fmla="*/ 2050437 h 2380943"/>
                  <a:gd name="connsiteX3-37" fmla="*/ 694063 w 3985830"/>
                  <a:gd name="connsiteY3-38" fmla="*/ 2380943 h 2380943"/>
                  <a:gd name="connsiteX4-39" fmla="*/ 0 w 3985830"/>
                  <a:gd name="connsiteY4-40" fmla="*/ 154236 h 2380943"/>
                  <a:gd name="connsiteX0-41" fmla="*/ 0 w 3985830"/>
                  <a:gd name="connsiteY0-42" fmla="*/ 154236 h 2380943"/>
                  <a:gd name="connsiteX1-43" fmla="*/ 3743459 w 3985830"/>
                  <a:gd name="connsiteY1-44" fmla="*/ 0 h 2380943"/>
                  <a:gd name="connsiteX2-45" fmla="*/ 3985830 w 3985830"/>
                  <a:gd name="connsiteY2-46" fmla="*/ 2050437 h 2380943"/>
                  <a:gd name="connsiteX3-47" fmla="*/ 694063 w 3985830"/>
                  <a:gd name="connsiteY3-48" fmla="*/ 2380943 h 2380943"/>
                  <a:gd name="connsiteX4-49" fmla="*/ 0 w 3985830"/>
                  <a:gd name="connsiteY4-50" fmla="*/ 154236 h 2380943"/>
                  <a:gd name="connsiteX0-51" fmla="*/ 0 w 4186936"/>
                  <a:gd name="connsiteY0-52" fmla="*/ 154236 h 2380943"/>
                  <a:gd name="connsiteX1-53" fmla="*/ 3743459 w 4186936"/>
                  <a:gd name="connsiteY1-54" fmla="*/ 0 h 2380943"/>
                  <a:gd name="connsiteX2-55" fmla="*/ 3816569 w 4186936"/>
                  <a:gd name="connsiteY2-56" fmla="*/ 896596 h 2380943"/>
                  <a:gd name="connsiteX3-57" fmla="*/ 3985830 w 4186936"/>
                  <a:gd name="connsiteY3-58" fmla="*/ 2050437 h 2380943"/>
                  <a:gd name="connsiteX4-59" fmla="*/ 694063 w 4186936"/>
                  <a:gd name="connsiteY4-60" fmla="*/ 2380943 h 2380943"/>
                  <a:gd name="connsiteX5" fmla="*/ 0 w 4186936"/>
                  <a:gd name="connsiteY5" fmla="*/ 154236 h 2380943"/>
                  <a:gd name="connsiteX0-61" fmla="*/ 0 w 4126322"/>
                  <a:gd name="connsiteY0-62" fmla="*/ 154236 h 2380943"/>
                  <a:gd name="connsiteX1-63" fmla="*/ 3743459 w 4126322"/>
                  <a:gd name="connsiteY1-64" fmla="*/ 0 h 2380943"/>
                  <a:gd name="connsiteX2-65" fmla="*/ 3375894 w 4126322"/>
                  <a:gd name="connsiteY2-66" fmla="*/ 1116933 h 2380943"/>
                  <a:gd name="connsiteX3-67" fmla="*/ 3985830 w 4126322"/>
                  <a:gd name="connsiteY3-68" fmla="*/ 2050437 h 2380943"/>
                  <a:gd name="connsiteX4-69" fmla="*/ 694063 w 4126322"/>
                  <a:gd name="connsiteY4-70" fmla="*/ 2380943 h 2380943"/>
                  <a:gd name="connsiteX5-71" fmla="*/ 0 w 4126322"/>
                  <a:gd name="connsiteY5-72" fmla="*/ 154236 h 2380943"/>
                  <a:gd name="connsiteX0-73" fmla="*/ 0 w 3985830"/>
                  <a:gd name="connsiteY0-74" fmla="*/ 154236 h 2380943"/>
                  <a:gd name="connsiteX1-75" fmla="*/ 3743459 w 3985830"/>
                  <a:gd name="connsiteY1-76" fmla="*/ 0 h 2380943"/>
                  <a:gd name="connsiteX2-77" fmla="*/ 3375894 w 3985830"/>
                  <a:gd name="connsiteY2-78" fmla="*/ 1116933 h 2380943"/>
                  <a:gd name="connsiteX3-79" fmla="*/ 3985830 w 3985830"/>
                  <a:gd name="connsiteY3-80" fmla="*/ 2050437 h 2380943"/>
                  <a:gd name="connsiteX4-81" fmla="*/ 694063 w 3985830"/>
                  <a:gd name="connsiteY4-82" fmla="*/ 2380943 h 2380943"/>
                  <a:gd name="connsiteX5-83" fmla="*/ 0 w 3985830"/>
                  <a:gd name="connsiteY5-84" fmla="*/ 154236 h 2380943"/>
                  <a:gd name="connsiteX0-85" fmla="*/ 0 w 3985830"/>
                  <a:gd name="connsiteY0-86" fmla="*/ 154236 h 2380943"/>
                  <a:gd name="connsiteX1-87" fmla="*/ 3743459 w 3985830"/>
                  <a:gd name="connsiteY1-88" fmla="*/ 0 h 2380943"/>
                  <a:gd name="connsiteX2-89" fmla="*/ 3375894 w 3985830"/>
                  <a:gd name="connsiteY2-90" fmla="*/ 1116933 h 2380943"/>
                  <a:gd name="connsiteX3-91" fmla="*/ 3985830 w 3985830"/>
                  <a:gd name="connsiteY3-92" fmla="*/ 2050437 h 2380943"/>
                  <a:gd name="connsiteX4-93" fmla="*/ 694063 w 3985830"/>
                  <a:gd name="connsiteY4-94" fmla="*/ 2380943 h 2380943"/>
                  <a:gd name="connsiteX5-95" fmla="*/ 0 w 3985830"/>
                  <a:gd name="connsiteY5-96" fmla="*/ 154236 h 2380943"/>
                  <a:gd name="connsiteX0-97" fmla="*/ 0 w 3985830"/>
                  <a:gd name="connsiteY0-98" fmla="*/ 154236 h 2380943"/>
                  <a:gd name="connsiteX1-99" fmla="*/ 3743459 w 3985830"/>
                  <a:gd name="connsiteY1-100" fmla="*/ 0 h 2380943"/>
                  <a:gd name="connsiteX2-101" fmla="*/ 3375894 w 3985830"/>
                  <a:gd name="connsiteY2-102" fmla="*/ 1116933 h 2380943"/>
                  <a:gd name="connsiteX3-103" fmla="*/ 3985830 w 3985830"/>
                  <a:gd name="connsiteY3-104" fmla="*/ 2050437 h 2380943"/>
                  <a:gd name="connsiteX4-105" fmla="*/ 694063 w 3985830"/>
                  <a:gd name="connsiteY4-106" fmla="*/ 2380943 h 2380943"/>
                  <a:gd name="connsiteX5-107" fmla="*/ 0 w 3985830"/>
                  <a:gd name="connsiteY5-108" fmla="*/ 154236 h 2380943"/>
                  <a:gd name="connsiteX0-109" fmla="*/ 0 w 3985830"/>
                  <a:gd name="connsiteY0-110" fmla="*/ 154236 h 2380943"/>
                  <a:gd name="connsiteX1-111" fmla="*/ 3743459 w 3985830"/>
                  <a:gd name="connsiteY1-112" fmla="*/ 0 h 2380943"/>
                  <a:gd name="connsiteX2-113" fmla="*/ 3375894 w 3985830"/>
                  <a:gd name="connsiteY2-114" fmla="*/ 1116933 h 2380943"/>
                  <a:gd name="connsiteX3-115" fmla="*/ 3985830 w 3985830"/>
                  <a:gd name="connsiteY3-116" fmla="*/ 2050437 h 2380943"/>
                  <a:gd name="connsiteX4-117" fmla="*/ 694063 w 3985830"/>
                  <a:gd name="connsiteY4-118" fmla="*/ 2380943 h 2380943"/>
                  <a:gd name="connsiteX5-119" fmla="*/ 0 w 3985830"/>
                  <a:gd name="connsiteY5-120" fmla="*/ 154236 h 2380943"/>
                  <a:gd name="connsiteX0-121" fmla="*/ 0 w 3985830"/>
                  <a:gd name="connsiteY0-122" fmla="*/ 154236 h 2380943"/>
                  <a:gd name="connsiteX1-123" fmla="*/ 3743459 w 3985830"/>
                  <a:gd name="connsiteY1-124" fmla="*/ 0 h 2380943"/>
                  <a:gd name="connsiteX2-125" fmla="*/ 3375894 w 3985830"/>
                  <a:gd name="connsiteY2-126" fmla="*/ 1116933 h 2380943"/>
                  <a:gd name="connsiteX3-127" fmla="*/ 3985830 w 3985830"/>
                  <a:gd name="connsiteY3-128" fmla="*/ 2050437 h 2380943"/>
                  <a:gd name="connsiteX4-129" fmla="*/ 694063 w 3985830"/>
                  <a:gd name="connsiteY4-130" fmla="*/ 2380943 h 2380943"/>
                  <a:gd name="connsiteX5-131" fmla="*/ 0 w 3985830"/>
                  <a:gd name="connsiteY5-132" fmla="*/ 154236 h 2380943"/>
                  <a:gd name="connsiteX0-133" fmla="*/ 0 w 3985830"/>
                  <a:gd name="connsiteY0-134" fmla="*/ 154236 h 2733482"/>
                  <a:gd name="connsiteX1-135" fmla="*/ 3743459 w 3985830"/>
                  <a:gd name="connsiteY1-136" fmla="*/ 0 h 2733482"/>
                  <a:gd name="connsiteX2-137" fmla="*/ 3375894 w 3985830"/>
                  <a:gd name="connsiteY2-138" fmla="*/ 1116933 h 2733482"/>
                  <a:gd name="connsiteX3-139" fmla="*/ 3985830 w 3985830"/>
                  <a:gd name="connsiteY3-140" fmla="*/ 2050437 h 2733482"/>
                  <a:gd name="connsiteX4-141" fmla="*/ 589566 w 3985830"/>
                  <a:gd name="connsiteY4-142" fmla="*/ 2733482 h 2733482"/>
                  <a:gd name="connsiteX5-143" fmla="*/ 0 w 3985830"/>
                  <a:gd name="connsiteY5-144" fmla="*/ 154236 h 2733482"/>
                  <a:gd name="connsiteX0-145" fmla="*/ 0 w 3985830"/>
                  <a:gd name="connsiteY0-146" fmla="*/ 154236 h 2733482"/>
                  <a:gd name="connsiteX1-147" fmla="*/ 3743459 w 3985830"/>
                  <a:gd name="connsiteY1-148" fmla="*/ 0 h 2733482"/>
                  <a:gd name="connsiteX2-149" fmla="*/ 3375894 w 3985830"/>
                  <a:gd name="connsiteY2-150" fmla="*/ 1116933 h 2733482"/>
                  <a:gd name="connsiteX3-151" fmla="*/ 3985830 w 3985830"/>
                  <a:gd name="connsiteY3-152" fmla="*/ 2050437 h 2733482"/>
                  <a:gd name="connsiteX4-153" fmla="*/ 589566 w 3985830"/>
                  <a:gd name="connsiteY4-154" fmla="*/ 2733482 h 2733482"/>
                  <a:gd name="connsiteX5-155" fmla="*/ 0 w 3985830"/>
                  <a:gd name="connsiteY5-156" fmla="*/ 154236 h 2733482"/>
                  <a:gd name="connsiteX0-157" fmla="*/ 0 w 3985830"/>
                  <a:gd name="connsiteY0-158" fmla="*/ 154236 h 2733482"/>
                  <a:gd name="connsiteX1-159" fmla="*/ 3743459 w 3985830"/>
                  <a:gd name="connsiteY1-160" fmla="*/ 0 h 2733482"/>
                  <a:gd name="connsiteX2-161" fmla="*/ 3375894 w 3985830"/>
                  <a:gd name="connsiteY2-162" fmla="*/ 1116933 h 2733482"/>
                  <a:gd name="connsiteX3-163" fmla="*/ 3985830 w 3985830"/>
                  <a:gd name="connsiteY3-164" fmla="*/ 2050437 h 2733482"/>
                  <a:gd name="connsiteX4-165" fmla="*/ 2282527 w 3985830"/>
                  <a:gd name="connsiteY4-166" fmla="*/ 2383872 h 2733482"/>
                  <a:gd name="connsiteX5-167" fmla="*/ 589566 w 3985830"/>
                  <a:gd name="connsiteY5-168" fmla="*/ 2733482 h 2733482"/>
                  <a:gd name="connsiteX6" fmla="*/ 0 w 3985830"/>
                  <a:gd name="connsiteY6" fmla="*/ 154236 h 2733482"/>
                  <a:gd name="connsiteX0-169" fmla="*/ 0 w 3985830"/>
                  <a:gd name="connsiteY0-170" fmla="*/ 154236 h 2733482"/>
                  <a:gd name="connsiteX1-171" fmla="*/ 3743459 w 3985830"/>
                  <a:gd name="connsiteY1-172" fmla="*/ 0 h 2733482"/>
                  <a:gd name="connsiteX2-173" fmla="*/ 3375894 w 3985830"/>
                  <a:gd name="connsiteY2-174" fmla="*/ 1116933 h 2733482"/>
                  <a:gd name="connsiteX3-175" fmla="*/ 3985830 w 3985830"/>
                  <a:gd name="connsiteY3-176" fmla="*/ 2050437 h 2733482"/>
                  <a:gd name="connsiteX4-177" fmla="*/ 2198930 w 3985830"/>
                  <a:gd name="connsiteY4-178" fmla="*/ 2108450 h 2733482"/>
                  <a:gd name="connsiteX5-179" fmla="*/ 589566 w 3985830"/>
                  <a:gd name="connsiteY5-180" fmla="*/ 2733482 h 2733482"/>
                  <a:gd name="connsiteX6-181" fmla="*/ 0 w 3985830"/>
                  <a:gd name="connsiteY6-182" fmla="*/ 154236 h 2733482"/>
                  <a:gd name="connsiteX0-183" fmla="*/ 0 w 3985830"/>
                  <a:gd name="connsiteY0-184" fmla="*/ 572877 h 3152123"/>
                  <a:gd name="connsiteX1-185" fmla="*/ 3398620 w 3985830"/>
                  <a:gd name="connsiteY1-186" fmla="*/ 0 h 3152123"/>
                  <a:gd name="connsiteX2-187" fmla="*/ 3375894 w 3985830"/>
                  <a:gd name="connsiteY2-188" fmla="*/ 1535574 h 3152123"/>
                  <a:gd name="connsiteX3-189" fmla="*/ 3985830 w 3985830"/>
                  <a:gd name="connsiteY3-190" fmla="*/ 2469078 h 3152123"/>
                  <a:gd name="connsiteX4-191" fmla="*/ 2198930 w 3985830"/>
                  <a:gd name="connsiteY4-192" fmla="*/ 2527091 h 3152123"/>
                  <a:gd name="connsiteX5-193" fmla="*/ 589566 w 3985830"/>
                  <a:gd name="connsiteY5-194" fmla="*/ 3152123 h 3152123"/>
                  <a:gd name="connsiteX6-195" fmla="*/ 0 w 3985830"/>
                  <a:gd name="connsiteY6-196" fmla="*/ 572877 h 3152123"/>
                  <a:gd name="connsiteX0-197" fmla="*/ 0 w 3985830"/>
                  <a:gd name="connsiteY0-198" fmla="*/ 572877 h 3152123"/>
                  <a:gd name="connsiteX1-199" fmla="*/ 3398620 w 3985830"/>
                  <a:gd name="connsiteY1-200" fmla="*/ 0 h 3152123"/>
                  <a:gd name="connsiteX2-201" fmla="*/ 3375894 w 3985830"/>
                  <a:gd name="connsiteY2-202" fmla="*/ 1535574 h 3152123"/>
                  <a:gd name="connsiteX3-203" fmla="*/ 3985830 w 3985830"/>
                  <a:gd name="connsiteY3-204" fmla="*/ 2469078 h 3152123"/>
                  <a:gd name="connsiteX4-205" fmla="*/ 2198930 w 3985830"/>
                  <a:gd name="connsiteY4-206" fmla="*/ 2527091 h 3152123"/>
                  <a:gd name="connsiteX5-207" fmla="*/ 589566 w 3985830"/>
                  <a:gd name="connsiteY5-208" fmla="*/ 3152123 h 3152123"/>
                  <a:gd name="connsiteX6-209" fmla="*/ 0 w 3985830"/>
                  <a:gd name="connsiteY6-210" fmla="*/ 572877 h 31521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71" y="connsiteY5-72"/>
                  </a:cxn>
                  <a:cxn ang="0">
                    <a:pos x="connsiteX6-181" y="connsiteY6-182"/>
                  </a:cxn>
                </a:cxnLst>
                <a:rect l="l" t="t" r="r" b="b"/>
                <a:pathLst>
                  <a:path w="3985830" h="3152123">
                    <a:moveTo>
                      <a:pt x="0" y="572877"/>
                    </a:moveTo>
                    <a:cubicBezTo>
                      <a:pt x="1132873" y="381918"/>
                      <a:pt x="2150799" y="543499"/>
                      <a:pt x="3398620" y="0"/>
                    </a:cubicBezTo>
                    <a:cubicBezTo>
                      <a:pt x="3241500" y="355082"/>
                      <a:pt x="3412617" y="1127734"/>
                      <a:pt x="3375894" y="1535574"/>
                    </a:cubicBezTo>
                    <a:cubicBezTo>
                      <a:pt x="3735778" y="2163752"/>
                      <a:pt x="3635915" y="1979316"/>
                      <a:pt x="3985830" y="2469078"/>
                    </a:cubicBezTo>
                    <a:lnTo>
                      <a:pt x="2198930" y="2527091"/>
                    </a:lnTo>
                    <a:lnTo>
                      <a:pt x="589566" y="3152123"/>
                    </a:lnTo>
                    <a:cubicBezTo>
                      <a:pt x="591588" y="2248306"/>
                      <a:pt x="196522" y="1432626"/>
                      <a:pt x="0" y="572877"/>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endParaRPr>
              </a:p>
            </p:txBody>
          </p:sp>
          <p:sp>
            <p:nvSpPr>
              <p:cNvPr id="16" name="TextBox 15"/>
              <p:cNvSpPr txBox="1"/>
              <p:nvPr/>
            </p:nvSpPr>
            <p:spPr>
              <a:xfrm>
                <a:off x="2455828" y="5518481"/>
                <a:ext cx="1837854" cy="400110"/>
              </a:xfrm>
              <a:prstGeom prst="rect">
                <a:avLst/>
              </a:prstGeom>
              <a:noFill/>
            </p:spPr>
            <p:txBody>
              <a:bodyPr wrap="square" rtlCol="0">
                <a:spAutoFit/>
              </a:bodyPr>
              <a:lstStyle/>
              <a:p>
                <a:pPr defTabSz="914400"/>
                <a:r>
                  <a:rPr lang="vi-VN" sz="2000" dirty="0">
                    <a:solidFill>
                      <a:prstClr val="black"/>
                    </a:solidFill>
                    <a:latin typeface="#9Slide03 Cabin Condensed Bold" panose="00000806000000000000" pitchFamily="2" charset="0"/>
                  </a:rPr>
                  <a:t>Vệ sinh cá nhân</a:t>
                </a:r>
              </a:p>
            </p:txBody>
          </p:sp>
        </p:grpSp>
        <p:pic>
          <p:nvPicPr>
            <p:cNvPr id="22" name="Picture 21"/>
            <p:cNvPicPr>
              <a:picLocks noChangeAspect="1"/>
            </p:cNvPicPr>
            <p:nvPr/>
          </p:nvPicPr>
          <p:blipFill>
            <a:blip r:embed="rId5"/>
            <a:stretch>
              <a:fillRect/>
            </a:stretch>
          </p:blipFill>
          <p:spPr>
            <a:xfrm rot="20660473">
              <a:off x="1358479" y="2673379"/>
              <a:ext cx="2669696" cy="25362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2050" name="Picture 2" descr="Để phòng bệnh cần vệ sinh ăn uống, ăn chin uống sôi">
            <a:extLst>
              <a:ext uri="{FF2B5EF4-FFF2-40B4-BE49-F238E27FC236}">
                <a16:creationId xmlns:a16="http://schemas.microsoft.com/office/drawing/2014/main" id="{54D750BA-9B1F-E84B-9F07-D527422468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13279" y="1900572"/>
            <a:ext cx="3848100" cy="221422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87721C7-DF20-524C-9DA9-C00C6B8AD08D}"/>
              </a:ext>
            </a:extLst>
          </p:cNvPr>
          <p:cNvSpPr txBox="1"/>
          <p:nvPr/>
        </p:nvSpPr>
        <p:spPr>
          <a:xfrm>
            <a:off x="9147080" y="4358940"/>
            <a:ext cx="2822466" cy="400110"/>
          </a:xfrm>
          <a:prstGeom prst="rect">
            <a:avLst/>
          </a:prstGeom>
          <a:noFill/>
        </p:spPr>
        <p:txBody>
          <a:bodyPr wrap="square" rtlCol="0">
            <a:spAutoFit/>
          </a:bodyPr>
          <a:lstStyle/>
          <a:p>
            <a:pPr algn="ctr" defTabSz="914400"/>
            <a:r>
              <a:rPr lang="vi-VN" sz="2000" dirty="0">
                <a:solidFill>
                  <a:prstClr val="black"/>
                </a:solidFill>
                <a:latin typeface="#9Slide03 Cabin Condensed Bold" panose="00000806000000000000" pitchFamily="2" charset="0"/>
              </a:rPr>
              <a:t>Vệ sinh ăn uống</a:t>
            </a:r>
          </a:p>
        </p:txBody>
      </p:sp>
    </p:spTree>
    <p:extLst>
      <p:ext uri="{BB962C8B-B14F-4D97-AF65-F5344CB8AC3E}">
        <p14:creationId xmlns:p14="http://schemas.microsoft.com/office/powerpoint/2010/main" val="15042554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heel(1)">
                                      <p:cBhvr>
                                        <p:cTn id="14" dur="2000"/>
                                        <p:tgtEl>
                                          <p:spTgt spid="21"/>
                                        </p:tgtEl>
                                      </p:cBhvr>
                                    </p:animEffect>
                                  </p:childTnLst>
                                </p:cTn>
                              </p:par>
                              <p:par>
                                <p:cTn id="15" presetID="21" presetClass="entr" presetSubtype="1"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heel(1)">
                                      <p:cBhvr>
                                        <p:cTn id="1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2" descr="Cách để Nhận biết bệnh sốt rét: 9 Bước (kèm Ảnh) – wikiHow"/>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grpSp>
        <p:nvGrpSpPr>
          <p:cNvPr id="32" name="Group 31"/>
          <p:cNvGrpSpPr/>
          <p:nvPr/>
        </p:nvGrpSpPr>
        <p:grpSpPr>
          <a:xfrm>
            <a:off x="-227810" y="978969"/>
            <a:ext cx="6348241" cy="4953737"/>
            <a:chOff x="-227810" y="978969"/>
            <a:chExt cx="6348241" cy="4953737"/>
          </a:xfrm>
        </p:grpSpPr>
        <p:grpSp>
          <p:nvGrpSpPr>
            <p:cNvPr id="18" name="Group 17"/>
            <p:cNvGrpSpPr/>
            <p:nvPr/>
          </p:nvGrpSpPr>
          <p:grpSpPr>
            <a:xfrm>
              <a:off x="-227810" y="978969"/>
              <a:ext cx="6348241" cy="4400873"/>
              <a:chOff x="-227810" y="978969"/>
              <a:chExt cx="6348241" cy="4400873"/>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6271" r="9513"/>
              <a:stretch>
                <a:fillRect/>
              </a:stretch>
            </p:blipFill>
            <p:spPr>
              <a:xfrm>
                <a:off x="-227810" y="978969"/>
                <a:ext cx="6348241" cy="4400873"/>
              </a:xfrm>
              <a:prstGeom prst="rect">
                <a:avLst/>
              </a:prstGeom>
            </p:spPr>
          </p:pic>
          <p:pic>
            <p:nvPicPr>
              <p:cNvPr id="17" name="Picture 16"/>
              <p:cNvPicPr>
                <a:picLocks noChangeAspect="1"/>
              </p:cNvPicPr>
              <p:nvPr/>
            </p:nvPicPr>
            <p:blipFill>
              <a:blip r:embed="rId4"/>
              <a:stretch>
                <a:fillRect/>
              </a:stretch>
            </p:blipFill>
            <p:spPr>
              <a:xfrm rot="21429480">
                <a:off x="1411949" y="1733903"/>
                <a:ext cx="3441385" cy="2323563"/>
              </a:xfrm>
              <a:prstGeom prst="rect">
                <a:avLst/>
              </a:prstGeom>
            </p:spPr>
          </p:pic>
        </p:grpSp>
        <p:sp>
          <p:nvSpPr>
            <p:cNvPr id="23" name="TextBox 22"/>
            <p:cNvSpPr txBox="1"/>
            <p:nvPr/>
          </p:nvSpPr>
          <p:spPr>
            <a:xfrm>
              <a:off x="1619669" y="5471041"/>
              <a:ext cx="3557594" cy="461665"/>
            </a:xfrm>
            <a:prstGeom prst="rect">
              <a:avLst/>
            </a:prstGeom>
            <a:noFill/>
          </p:spPr>
          <p:txBody>
            <a:bodyPr wrap="square" rtlCol="0">
              <a:spAutoFit/>
            </a:bodyPr>
            <a:lstStyle/>
            <a:p>
              <a:pPr defTabSz="914400"/>
              <a:r>
                <a:rPr lang="vi-VN" sz="2400" dirty="0">
                  <a:solidFill>
                    <a:srgbClr val="E64A7E"/>
                  </a:solidFill>
                  <a:latin typeface="#9Slide03 Cabin Condensed Bold" panose="00000806000000000000" pitchFamily="2" charset="0"/>
                </a:rPr>
                <a:t>Muỗi Anopheles</a:t>
              </a:r>
            </a:p>
          </p:txBody>
        </p:sp>
      </p:grpSp>
      <p:grpSp>
        <p:nvGrpSpPr>
          <p:cNvPr id="25" name="Group 24"/>
          <p:cNvGrpSpPr/>
          <p:nvPr/>
        </p:nvGrpSpPr>
        <p:grpSpPr>
          <a:xfrm>
            <a:off x="5621926" y="2193007"/>
            <a:ext cx="2476363" cy="2618923"/>
            <a:chOff x="5957180" y="2023685"/>
            <a:chExt cx="2476363" cy="2618923"/>
          </a:xfrm>
        </p:grpSpPr>
        <p:grpSp>
          <p:nvGrpSpPr>
            <p:cNvPr id="24" name="Group 23"/>
            <p:cNvGrpSpPr/>
            <p:nvPr/>
          </p:nvGrpSpPr>
          <p:grpSpPr>
            <a:xfrm>
              <a:off x="5957180" y="2023685"/>
              <a:ext cx="2476363" cy="2117668"/>
              <a:chOff x="5957180" y="2023685"/>
              <a:chExt cx="2476363" cy="2117668"/>
            </a:xfrm>
          </p:grpSpPr>
          <p:sp>
            <p:nvSpPr>
              <p:cNvPr id="8" name="椭圆 7"/>
              <p:cNvSpPr/>
              <p:nvPr/>
            </p:nvSpPr>
            <p:spPr>
              <a:xfrm>
                <a:off x="5957180" y="2023685"/>
                <a:ext cx="2476363" cy="2117668"/>
              </a:xfrm>
              <a:custGeom>
                <a:avLst/>
                <a:gdLst>
                  <a:gd name="connsiteX0" fmla="*/ 0 w 1686334"/>
                  <a:gd name="connsiteY0" fmla="*/ 843167 h 1686334"/>
                  <a:gd name="connsiteX1" fmla="*/ 843167 w 1686334"/>
                  <a:gd name="connsiteY1" fmla="*/ 0 h 1686334"/>
                  <a:gd name="connsiteX2" fmla="*/ 1686334 w 1686334"/>
                  <a:gd name="connsiteY2" fmla="*/ 843167 h 1686334"/>
                  <a:gd name="connsiteX3" fmla="*/ 843167 w 1686334"/>
                  <a:gd name="connsiteY3" fmla="*/ 1686334 h 1686334"/>
                  <a:gd name="connsiteX4" fmla="*/ 0 w 1686334"/>
                  <a:gd name="connsiteY4" fmla="*/ 843167 h 1686334"/>
                  <a:gd name="connsiteX0-1" fmla="*/ 120 w 1686454"/>
                  <a:gd name="connsiteY0-2" fmla="*/ 814592 h 1657759"/>
                  <a:gd name="connsiteX1-3" fmla="*/ 890912 w 1686454"/>
                  <a:gd name="connsiteY1-4" fmla="*/ 0 h 1657759"/>
                  <a:gd name="connsiteX2-5" fmla="*/ 1686454 w 1686454"/>
                  <a:gd name="connsiteY2-6" fmla="*/ 814592 h 1657759"/>
                  <a:gd name="connsiteX3-7" fmla="*/ 843287 w 1686454"/>
                  <a:gd name="connsiteY3-8" fmla="*/ 1657759 h 1657759"/>
                  <a:gd name="connsiteX4-9" fmla="*/ 120 w 1686454"/>
                  <a:gd name="connsiteY4-10" fmla="*/ 814592 h 165775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86454" h="1657759">
                    <a:moveTo>
                      <a:pt x="120" y="814592"/>
                    </a:moveTo>
                    <a:cubicBezTo>
                      <a:pt x="8057" y="538299"/>
                      <a:pt x="425244" y="0"/>
                      <a:pt x="890912" y="0"/>
                    </a:cubicBezTo>
                    <a:cubicBezTo>
                      <a:pt x="1356580" y="0"/>
                      <a:pt x="1686454" y="348924"/>
                      <a:pt x="1686454" y="814592"/>
                    </a:cubicBezTo>
                    <a:cubicBezTo>
                      <a:pt x="1686454" y="1280260"/>
                      <a:pt x="1308955" y="1657759"/>
                      <a:pt x="843287" y="1657759"/>
                    </a:cubicBezTo>
                    <a:cubicBezTo>
                      <a:pt x="377619" y="1657759"/>
                      <a:pt x="-7817" y="1090885"/>
                      <a:pt x="120" y="814592"/>
                    </a:cubicBezTo>
                    <a:close/>
                  </a:path>
                </a:pathLst>
              </a:custGeom>
              <a:pattFill prst="pct80">
                <a:fgClr>
                  <a:srgbClr val="00B0F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endParaRPr>
              </a:p>
            </p:txBody>
          </p:sp>
          <p:pic>
            <p:nvPicPr>
              <p:cNvPr id="12292" name="Picture 4" descr="triệu chứng lâm sàng bệnh cúm bệnh học truyền nhiễ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2531" y="2197846"/>
                <a:ext cx="2255419" cy="1804336"/>
              </a:xfrm>
              <a:prstGeom prst="ellipse">
                <a:avLst/>
              </a:prstGeom>
              <a:ln>
                <a:noFill/>
              </a:ln>
              <a:effectLst>
                <a:outerShdw blurRad="57785" dist="33020" dir="3180000" algn="ctr">
                  <a:srgbClr val="000000">
                    <a:alpha val="30000"/>
                  </a:srgbClr>
                </a:outerShdw>
                <a:softEdge rad="112500"/>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grpSp>
        <p:sp>
          <p:nvSpPr>
            <p:cNvPr id="26" name="TextBox 25"/>
            <p:cNvSpPr txBox="1"/>
            <p:nvPr/>
          </p:nvSpPr>
          <p:spPr>
            <a:xfrm>
              <a:off x="6251332" y="4242498"/>
              <a:ext cx="2136618" cy="400110"/>
            </a:xfrm>
            <a:prstGeom prst="rect">
              <a:avLst/>
            </a:prstGeom>
            <a:noFill/>
          </p:spPr>
          <p:txBody>
            <a:bodyPr wrap="square" rtlCol="0">
              <a:spAutoFit/>
            </a:bodyPr>
            <a:lstStyle/>
            <a:p>
              <a:pPr algn="ctr" defTabSz="914400"/>
              <a:r>
                <a:rPr lang="vi-VN" sz="2000" dirty="0">
                  <a:solidFill>
                    <a:prstClr val="black"/>
                  </a:solidFill>
                  <a:latin typeface="#9Slide03 Cabin Condensed Bold" panose="00000806000000000000" pitchFamily="2" charset="0"/>
                </a:rPr>
                <a:t>Sốt</a:t>
              </a:r>
            </a:p>
          </p:txBody>
        </p:sp>
      </p:grpSp>
      <p:grpSp>
        <p:nvGrpSpPr>
          <p:cNvPr id="31" name="Group 30"/>
          <p:cNvGrpSpPr/>
          <p:nvPr/>
        </p:nvGrpSpPr>
        <p:grpSpPr>
          <a:xfrm>
            <a:off x="7425153" y="174697"/>
            <a:ext cx="4202074" cy="6009416"/>
            <a:chOff x="7332040" y="159014"/>
            <a:chExt cx="4202074" cy="6009416"/>
          </a:xfrm>
        </p:grpSpPr>
        <p:sp>
          <p:nvSpPr>
            <p:cNvPr id="9" name="椭圆 8"/>
            <p:cNvSpPr/>
            <p:nvPr/>
          </p:nvSpPr>
          <p:spPr>
            <a:xfrm>
              <a:off x="8238653" y="3354095"/>
              <a:ext cx="3295461" cy="2675513"/>
            </a:xfrm>
            <a:custGeom>
              <a:avLst/>
              <a:gdLst>
                <a:gd name="connsiteX0" fmla="*/ 0 w 2111619"/>
                <a:gd name="connsiteY0" fmla="*/ 1055810 h 2111619"/>
                <a:gd name="connsiteX1" fmla="*/ 1055810 w 2111619"/>
                <a:gd name="connsiteY1" fmla="*/ 0 h 2111619"/>
                <a:gd name="connsiteX2" fmla="*/ 2111620 w 2111619"/>
                <a:gd name="connsiteY2" fmla="*/ 1055810 h 2111619"/>
                <a:gd name="connsiteX3" fmla="*/ 1055810 w 2111619"/>
                <a:gd name="connsiteY3" fmla="*/ 2111620 h 2111619"/>
                <a:gd name="connsiteX4" fmla="*/ 0 w 2111619"/>
                <a:gd name="connsiteY4" fmla="*/ 1055810 h 2111619"/>
                <a:gd name="connsiteX0-1" fmla="*/ 4 w 2111624"/>
                <a:gd name="connsiteY0-2" fmla="*/ 1112960 h 2168770"/>
                <a:gd name="connsiteX1-3" fmla="*/ 1046289 w 2111624"/>
                <a:gd name="connsiteY1-4" fmla="*/ 0 h 2168770"/>
                <a:gd name="connsiteX2-5" fmla="*/ 2111624 w 2111624"/>
                <a:gd name="connsiteY2-6" fmla="*/ 1112960 h 2168770"/>
                <a:gd name="connsiteX3-7" fmla="*/ 1055814 w 2111624"/>
                <a:gd name="connsiteY3-8" fmla="*/ 2168770 h 2168770"/>
                <a:gd name="connsiteX4-9" fmla="*/ 4 w 2111624"/>
                <a:gd name="connsiteY4-10" fmla="*/ 1112960 h 21687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11624" h="2168770">
                  <a:moveTo>
                    <a:pt x="4" y="1112960"/>
                  </a:moveTo>
                  <a:cubicBezTo>
                    <a:pt x="-1583" y="751498"/>
                    <a:pt x="463181" y="0"/>
                    <a:pt x="1046289" y="0"/>
                  </a:cubicBezTo>
                  <a:cubicBezTo>
                    <a:pt x="1629397" y="0"/>
                    <a:pt x="2111624" y="529852"/>
                    <a:pt x="2111624" y="1112960"/>
                  </a:cubicBezTo>
                  <a:cubicBezTo>
                    <a:pt x="2111624" y="1696068"/>
                    <a:pt x="1638922" y="2168770"/>
                    <a:pt x="1055814" y="2168770"/>
                  </a:cubicBezTo>
                  <a:cubicBezTo>
                    <a:pt x="472706" y="2168770"/>
                    <a:pt x="1591" y="1474422"/>
                    <a:pt x="4" y="1112960"/>
                  </a:cubicBezTo>
                  <a:close/>
                </a:path>
              </a:pathLst>
            </a:custGeom>
            <a:pattFill prst="pct80">
              <a:fgClr>
                <a:srgbClr val="00B0F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endParaRPr>
            </a:p>
          </p:txBody>
        </p:sp>
        <p:pic>
          <p:nvPicPr>
            <p:cNvPr id="21" name="Picture 20"/>
            <p:cNvPicPr>
              <a:picLocks noChangeAspect="1"/>
            </p:cNvPicPr>
            <p:nvPr/>
          </p:nvPicPr>
          <p:blipFill>
            <a:blip r:embed="rId6"/>
            <a:stretch>
              <a:fillRect/>
            </a:stretch>
          </p:blipFill>
          <p:spPr>
            <a:xfrm>
              <a:off x="8374890" y="3553728"/>
              <a:ext cx="3101536" cy="2326152"/>
            </a:xfrm>
            <a:prstGeom prst="ellipse">
              <a:avLst/>
            </a:prstGeom>
            <a:ln>
              <a:noFill/>
            </a:ln>
            <a:effectLst>
              <a:softEdge rad="112500"/>
            </a:effectLst>
            <a:scene3d>
              <a:camera prst="orthographicFront">
                <a:rot lat="0" lon="0" rev="0"/>
              </a:camera>
              <a:lightRig rig="contrasting" dir="t">
                <a:rot lat="0" lon="0" rev="7800000"/>
              </a:lightRig>
            </a:scene3d>
            <a:sp3d>
              <a:bevelT w="139700" h="139700"/>
            </a:sp3d>
          </p:spPr>
        </p:pic>
        <p:grpSp>
          <p:nvGrpSpPr>
            <p:cNvPr id="30" name="Group 29"/>
            <p:cNvGrpSpPr/>
            <p:nvPr/>
          </p:nvGrpSpPr>
          <p:grpSpPr>
            <a:xfrm>
              <a:off x="7332040" y="159014"/>
              <a:ext cx="2392031" cy="6009416"/>
              <a:chOff x="7332040" y="159014"/>
              <a:chExt cx="2392031" cy="6009416"/>
            </a:xfrm>
          </p:grpSpPr>
          <p:sp>
            <p:nvSpPr>
              <p:cNvPr id="7" name="椭圆 6"/>
              <p:cNvSpPr/>
              <p:nvPr/>
            </p:nvSpPr>
            <p:spPr>
              <a:xfrm>
                <a:off x="7332040" y="159014"/>
                <a:ext cx="2313111" cy="2038831"/>
              </a:xfrm>
              <a:custGeom>
                <a:avLst/>
                <a:gdLst>
                  <a:gd name="connsiteX0" fmla="*/ 0 w 1229932"/>
                  <a:gd name="connsiteY0" fmla="*/ 614966 h 1229932"/>
                  <a:gd name="connsiteX1" fmla="*/ 614966 w 1229932"/>
                  <a:gd name="connsiteY1" fmla="*/ 0 h 1229932"/>
                  <a:gd name="connsiteX2" fmla="*/ 1229932 w 1229932"/>
                  <a:gd name="connsiteY2" fmla="*/ 614966 h 1229932"/>
                  <a:gd name="connsiteX3" fmla="*/ 614966 w 1229932"/>
                  <a:gd name="connsiteY3" fmla="*/ 1229932 h 1229932"/>
                  <a:gd name="connsiteX4" fmla="*/ 0 w 1229932"/>
                  <a:gd name="connsiteY4" fmla="*/ 614966 h 1229932"/>
                  <a:gd name="connsiteX0-1" fmla="*/ 0 w 1277557"/>
                  <a:gd name="connsiteY0-2" fmla="*/ 614966 h 1229932"/>
                  <a:gd name="connsiteX1-3" fmla="*/ 614966 w 1277557"/>
                  <a:gd name="connsiteY1-4" fmla="*/ 0 h 1229932"/>
                  <a:gd name="connsiteX2-5" fmla="*/ 1277557 w 1277557"/>
                  <a:gd name="connsiteY2-6" fmla="*/ 614966 h 1229932"/>
                  <a:gd name="connsiteX3-7" fmla="*/ 614966 w 1277557"/>
                  <a:gd name="connsiteY3-8" fmla="*/ 1229932 h 1229932"/>
                  <a:gd name="connsiteX4-9" fmla="*/ 0 w 1277557"/>
                  <a:gd name="connsiteY4-10" fmla="*/ 614966 h 122993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77557" h="1229932">
                    <a:moveTo>
                      <a:pt x="0" y="614966"/>
                    </a:moveTo>
                    <a:cubicBezTo>
                      <a:pt x="0" y="275330"/>
                      <a:pt x="402040" y="0"/>
                      <a:pt x="614966" y="0"/>
                    </a:cubicBezTo>
                    <a:cubicBezTo>
                      <a:pt x="827892" y="0"/>
                      <a:pt x="1277557" y="275330"/>
                      <a:pt x="1277557" y="614966"/>
                    </a:cubicBezTo>
                    <a:cubicBezTo>
                      <a:pt x="1277557" y="954602"/>
                      <a:pt x="827892" y="1229932"/>
                      <a:pt x="614966" y="1229932"/>
                    </a:cubicBezTo>
                    <a:cubicBezTo>
                      <a:pt x="402040" y="1229932"/>
                      <a:pt x="0" y="954602"/>
                      <a:pt x="0" y="614966"/>
                    </a:cubicBezTo>
                    <a:close/>
                  </a:path>
                </a:pathLst>
              </a:custGeom>
              <a:pattFill prst="pct80">
                <a:fgClr>
                  <a:srgbClr val="00B0F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endParaRPr>
              </a:p>
            </p:txBody>
          </p:sp>
          <p:pic>
            <p:nvPicPr>
              <p:cNvPr id="12294" name="Picture 6" descr="Nguyên nhân nào khiến bạn nôn? | VTV.VN"/>
              <p:cNvPicPr>
                <a:picLocks noChangeAspect="1" noChangeArrowheads="1"/>
              </p:cNvPicPr>
              <p:nvPr/>
            </p:nvPicPr>
            <p:blipFill rotWithShape="1">
              <a:blip r:embed="rId7">
                <a:extLst>
                  <a:ext uri="{28A0092B-C50C-407E-A947-70E740481C1C}">
                    <a14:useLocalDpi xmlns:a14="http://schemas.microsoft.com/office/drawing/2010/main" val="0"/>
                  </a:ext>
                </a:extLst>
              </a:blip>
              <a:srcRect l="24217" r="16496"/>
              <a:stretch/>
            </p:blipFill>
            <p:spPr bwMode="auto">
              <a:xfrm>
                <a:off x="7468905" y="263811"/>
                <a:ext cx="2012996" cy="1829236"/>
              </a:xfrm>
              <a:prstGeom prst="ellipse">
                <a:avLst/>
              </a:prstGeom>
              <a:ln>
                <a:noFill/>
              </a:ln>
              <a:effectLst>
                <a:softEdge rad="112500"/>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7587453" y="2262370"/>
                <a:ext cx="2136618" cy="400110"/>
              </a:xfrm>
              <a:prstGeom prst="rect">
                <a:avLst/>
              </a:prstGeom>
              <a:noFill/>
            </p:spPr>
            <p:txBody>
              <a:bodyPr wrap="square" rtlCol="0">
                <a:spAutoFit/>
              </a:bodyPr>
              <a:lstStyle/>
              <a:p>
                <a:pPr algn="ctr" defTabSz="914400"/>
                <a:r>
                  <a:rPr lang="vi-VN" sz="2000" dirty="0">
                    <a:solidFill>
                      <a:prstClr val="black"/>
                    </a:solidFill>
                    <a:latin typeface="#9Slide03 Cabin Condensed Bold" panose="00000806000000000000" pitchFamily="2" charset="0"/>
                  </a:rPr>
                  <a:t>Nôn ói</a:t>
                </a:r>
              </a:p>
            </p:txBody>
          </p:sp>
          <p:sp>
            <p:nvSpPr>
              <p:cNvPr id="33" name="TextBox 32"/>
              <p:cNvSpPr txBox="1"/>
              <p:nvPr/>
            </p:nvSpPr>
            <p:spPr>
              <a:xfrm>
                <a:off x="7577060" y="5768320"/>
                <a:ext cx="2136618" cy="400110"/>
              </a:xfrm>
              <a:prstGeom prst="rect">
                <a:avLst/>
              </a:prstGeom>
              <a:noFill/>
            </p:spPr>
            <p:txBody>
              <a:bodyPr wrap="square" rtlCol="0">
                <a:spAutoFit/>
              </a:bodyPr>
              <a:lstStyle/>
              <a:p>
                <a:pPr algn="ctr" defTabSz="914400"/>
                <a:r>
                  <a:rPr lang="vi-VN" sz="2000" dirty="0">
                    <a:solidFill>
                      <a:prstClr val="black"/>
                    </a:solidFill>
                    <a:latin typeface="#9Slide03 Cabin Condensed Bold" panose="00000806000000000000" pitchFamily="2" charset="0"/>
                  </a:rPr>
                  <a:t>Lạnh run</a:t>
                </a:r>
              </a:p>
            </p:txBody>
          </p:sp>
        </p:grpSp>
      </p:grpSp>
      <p:grpSp>
        <p:nvGrpSpPr>
          <p:cNvPr id="29" name="Group 28"/>
          <p:cNvGrpSpPr/>
          <p:nvPr/>
        </p:nvGrpSpPr>
        <p:grpSpPr>
          <a:xfrm>
            <a:off x="9905182" y="434145"/>
            <a:ext cx="2136618" cy="2875901"/>
            <a:chOff x="9905182" y="434145"/>
            <a:chExt cx="2136618" cy="2875901"/>
          </a:xfrm>
        </p:grpSpPr>
        <p:sp>
          <p:nvSpPr>
            <p:cNvPr id="15" name="椭圆 7"/>
            <p:cNvSpPr/>
            <p:nvPr/>
          </p:nvSpPr>
          <p:spPr>
            <a:xfrm>
              <a:off x="9905182" y="434145"/>
              <a:ext cx="1903156" cy="2431741"/>
            </a:xfrm>
            <a:custGeom>
              <a:avLst/>
              <a:gdLst>
                <a:gd name="connsiteX0" fmla="*/ 0 w 1686334"/>
                <a:gd name="connsiteY0" fmla="*/ 843167 h 1686334"/>
                <a:gd name="connsiteX1" fmla="*/ 843167 w 1686334"/>
                <a:gd name="connsiteY1" fmla="*/ 0 h 1686334"/>
                <a:gd name="connsiteX2" fmla="*/ 1686334 w 1686334"/>
                <a:gd name="connsiteY2" fmla="*/ 843167 h 1686334"/>
                <a:gd name="connsiteX3" fmla="*/ 843167 w 1686334"/>
                <a:gd name="connsiteY3" fmla="*/ 1686334 h 1686334"/>
                <a:gd name="connsiteX4" fmla="*/ 0 w 1686334"/>
                <a:gd name="connsiteY4" fmla="*/ 843167 h 1686334"/>
                <a:gd name="connsiteX0-1" fmla="*/ 120 w 1686454"/>
                <a:gd name="connsiteY0-2" fmla="*/ 814592 h 1657759"/>
                <a:gd name="connsiteX1-3" fmla="*/ 890912 w 1686454"/>
                <a:gd name="connsiteY1-4" fmla="*/ 0 h 1657759"/>
                <a:gd name="connsiteX2-5" fmla="*/ 1686454 w 1686454"/>
                <a:gd name="connsiteY2-6" fmla="*/ 814592 h 1657759"/>
                <a:gd name="connsiteX3-7" fmla="*/ 843287 w 1686454"/>
                <a:gd name="connsiteY3-8" fmla="*/ 1657759 h 1657759"/>
                <a:gd name="connsiteX4-9" fmla="*/ 120 w 1686454"/>
                <a:gd name="connsiteY4-10" fmla="*/ 814592 h 165775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86454" h="1657759">
                  <a:moveTo>
                    <a:pt x="120" y="814592"/>
                  </a:moveTo>
                  <a:cubicBezTo>
                    <a:pt x="8057" y="538299"/>
                    <a:pt x="425244" y="0"/>
                    <a:pt x="890912" y="0"/>
                  </a:cubicBezTo>
                  <a:cubicBezTo>
                    <a:pt x="1356580" y="0"/>
                    <a:pt x="1686454" y="348924"/>
                    <a:pt x="1686454" y="814592"/>
                  </a:cubicBezTo>
                  <a:cubicBezTo>
                    <a:pt x="1686454" y="1280260"/>
                    <a:pt x="1308955" y="1657759"/>
                    <a:pt x="843287" y="1657759"/>
                  </a:cubicBezTo>
                  <a:cubicBezTo>
                    <a:pt x="377619" y="1657759"/>
                    <a:pt x="-7817" y="1090885"/>
                    <a:pt x="120" y="814592"/>
                  </a:cubicBezTo>
                  <a:close/>
                </a:path>
              </a:pathLst>
            </a:custGeom>
            <a:pattFill prst="pct80">
              <a:fgClr>
                <a:srgbClr val="00B0F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endParaRPr>
            </a:p>
          </p:txBody>
        </p:sp>
        <p:pic>
          <p:nvPicPr>
            <p:cNvPr id="22" name="Picture 21"/>
            <p:cNvPicPr>
              <a:picLocks noChangeAspect="1"/>
            </p:cNvPicPr>
            <p:nvPr/>
          </p:nvPicPr>
          <p:blipFill>
            <a:blip r:embed="rId8"/>
            <a:stretch>
              <a:fillRect/>
            </a:stretch>
          </p:blipFill>
          <p:spPr>
            <a:xfrm>
              <a:off x="10117795" y="511566"/>
              <a:ext cx="1509432" cy="2244797"/>
            </a:xfrm>
            <a:prstGeom prst="ellipse">
              <a:avLst/>
            </a:prstGeom>
            <a:ln>
              <a:noFill/>
            </a:ln>
            <a:effectLst>
              <a:softEdge rad="112500"/>
            </a:effectLst>
            <a:scene3d>
              <a:camera prst="orthographicFront">
                <a:rot lat="0" lon="0" rev="0"/>
              </a:camera>
              <a:lightRig rig="contrasting" dir="t">
                <a:rot lat="0" lon="0" rev="7800000"/>
              </a:lightRig>
            </a:scene3d>
            <a:sp3d>
              <a:bevelT w="139700" h="139700"/>
            </a:sp3d>
          </p:spPr>
        </p:pic>
        <p:sp>
          <p:nvSpPr>
            <p:cNvPr id="28" name="TextBox 27"/>
            <p:cNvSpPr txBox="1"/>
            <p:nvPr/>
          </p:nvSpPr>
          <p:spPr>
            <a:xfrm>
              <a:off x="9905182" y="2909936"/>
              <a:ext cx="2136618" cy="400110"/>
            </a:xfrm>
            <a:prstGeom prst="rect">
              <a:avLst/>
            </a:prstGeom>
            <a:noFill/>
          </p:spPr>
          <p:txBody>
            <a:bodyPr wrap="square" rtlCol="0">
              <a:spAutoFit/>
            </a:bodyPr>
            <a:lstStyle/>
            <a:p>
              <a:pPr algn="ctr" defTabSz="914400"/>
              <a:r>
                <a:rPr lang="vi-VN" sz="2000" dirty="0">
                  <a:solidFill>
                    <a:prstClr val="black"/>
                  </a:solidFill>
                  <a:latin typeface="#9Slide03 Cabin Condensed Bold" panose="00000806000000000000" pitchFamily="2" charset="0"/>
                </a:rPr>
                <a:t>Mệt mỏi, nhức đầu</a:t>
              </a:r>
            </a:p>
          </p:txBody>
        </p:sp>
      </p:grpSp>
      <p:sp>
        <p:nvSpPr>
          <p:cNvPr id="34" name="TextBox 33"/>
          <p:cNvSpPr txBox="1"/>
          <p:nvPr/>
        </p:nvSpPr>
        <p:spPr>
          <a:xfrm>
            <a:off x="-1" y="246610"/>
            <a:ext cx="5243514" cy="584775"/>
          </a:xfrm>
          <a:prstGeom prst="rect">
            <a:avLst/>
          </a:prstGeom>
          <a:solidFill>
            <a:srgbClr val="0000CC"/>
          </a:solidFill>
          <a:ln>
            <a:noFill/>
          </a:ln>
        </p:spPr>
        <p:txBody>
          <a:bodyPr wrap="square" rtlCol="0">
            <a:spAutoFit/>
          </a:bodyPr>
          <a:lstStyle/>
          <a:p>
            <a:pPr algn="ctr" defTabSz="914400"/>
            <a:r>
              <a:rPr lang="en-US" sz="3200" dirty="0">
                <a:solidFill>
                  <a:prstClr val="white"/>
                </a:solidFill>
                <a:latin typeface="Times New Roman" panose="02020603050405020304" pitchFamily="18" charset="0"/>
                <a:cs typeface="Times New Roman" panose="02020603050405020304" pitchFamily="18" charset="0"/>
              </a:rPr>
              <a:t>BIỂU HIỆN SỐT RÉT</a:t>
            </a:r>
          </a:p>
        </p:txBody>
      </p:sp>
    </p:spTree>
    <p:extLst>
      <p:ext uri="{BB962C8B-B14F-4D97-AF65-F5344CB8AC3E}">
        <p14:creationId xmlns:p14="http://schemas.microsoft.com/office/powerpoint/2010/main" val="24251702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anim calcmode="lin" valueType="num">
                                      <p:cBhvr>
                                        <p:cTn id="10" dur="500" fill="hold"/>
                                        <p:tgtEl>
                                          <p:spTgt spid="29"/>
                                        </p:tgtEl>
                                        <p:attrNameLst>
                                          <p:attrName>ppt_x</p:attrName>
                                        </p:attrNameLst>
                                      </p:cBhvr>
                                      <p:tavLst>
                                        <p:tav tm="0">
                                          <p:val>
                                            <p:fltVal val="0.5"/>
                                          </p:val>
                                        </p:tav>
                                        <p:tav tm="100000">
                                          <p:val>
                                            <p:strVal val="#ppt_x"/>
                                          </p:val>
                                        </p:tav>
                                      </p:tavLst>
                                    </p:anim>
                                    <p:anim calcmode="lin" valueType="num">
                                      <p:cBhvr>
                                        <p:cTn id="11" dur="500" fill="hold"/>
                                        <p:tgtEl>
                                          <p:spTgt spid="29"/>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p:cTn id="14" dur="500" fill="hold"/>
                                        <p:tgtEl>
                                          <p:spTgt spid="31"/>
                                        </p:tgtEl>
                                        <p:attrNameLst>
                                          <p:attrName>ppt_w</p:attrName>
                                        </p:attrNameLst>
                                      </p:cBhvr>
                                      <p:tavLst>
                                        <p:tav tm="0">
                                          <p:val>
                                            <p:fltVal val="0"/>
                                          </p:val>
                                        </p:tav>
                                        <p:tav tm="100000">
                                          <p:val>
                                            <p:strVal val="#ppt_w"/>
                                          </p:val>
                                        </p:tav>
                                      </p:tavLst>
                                    </p:anim>
                                    <p:anim calcmode="lin" valueType="num">
                                      <p:cBhvr>
                                        <p:cTn id="15" dur="500" fill="hold"/>
                                        <p:tgtEl>
                                          <p:spTgt spid="31"/>
                                        </p:tgtEl>
                                        <p:attrNameLst>
                                          <p:attrName>ppt_h</p:attrName>
                                        </p:attrNameLst>
                                      </p:cBhvr>
                                      <p:tavLst>
                                        <p:tav tm="0">
                                          <p:val>
                                            <p:fltVal val="0"/>
                                          </p:val>
                                        </p:tav>
                                        <p:tav tm="100000">
                                          <p:val>
                                            <p:strVal val="#ppt_h"/>
                                          </p:val>
                                        </p:tav>
                                      </p:tavLst>
                                    </p:anim>
                                    <p:animEffect transition="in" filter="fade">
                                      <p:cBhvr>
                                        <p:cTn id="16" dur="500"/>
                                        <p:tgtEl>
                                          <p:spTgt spid="31"/>
                                        </p:tgtEl>
                                      </p:cBhvr>
                                    </p:animEffect>
                                    <p:anim calcmode="lin" valueType="num">
                                      <p:cBhvr>
                                        <p:cTn id="17" dur="500" fill="hold"/>
                                        <p:tgtEl>
                                          <p:spTgt spid="31"/>
                                        </p:tgtEl>
                                        <p:attrNameLst>
                                          <p:attrName>ppt_x</p:attrName>
                                        </p:attrNameLst>
                                      </p:cBhvr>
                                      <p:tavLst>
                                        <p:tav tm="0">
                                          <p:val>
                                            <p:fltVal val="0.5"/>
                                          </p:val>
                                        </p:tav>
                                        <p:tav tm="100000">
                                          <p:val>
                                            <p:strVal val="#ppt_x"/>
                                          </p:val>
                                        </p:tav>
                                      </p:tavLst>
                                    </p:anim>
                                    <p:anim calcmode="lin" valueType="num">
                                      <p:cBhvr>
                                        <p:cTn id="18" dur="500" fill="hold"/>
                                        <p:tgtEl>
                                          <p:spTgt spid="31"/>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animEffect transition="in" filter="fade">
                                      <p:cBhvr>
                                        <p:cTn id="23" dur="500"/>
                                        <p:tgtEl>
                                          <p:spTgt spid="25"/>
                                        </p:tgtEl>
                                      </p:cBhvr>
                                    </p:animEffect>
                                    <p:anim calcmode="lin" valueType="num">
                                      <p:cBhvr>
                                        <p:cTn id="24" dur="500" fill="hold"/>
                                        <p:tgtEl>
                                          <p:spTgt spid="25"/>
                                        </p:tgtEl>
                                        <p:attrNameLst>
                                          <p:attrName>ppt_x</p:attrName>
                                        </p:attrNameLst>
                                      </p:cBhvr>
                                      <p:tavLst>
                                        <p:tav tm="0">
                                          <p:val>
                                            <p:fltVal val="0.5"/>
                                          </p:val>
                                        </p:tav>
                                        <p:tav tm="100000">
                                          <p:val>
                                            <p:strVal val="#ppt_x"/>
                                          </p:val>
                                        </p:tav>
                                      </p:tavLst>
                                    </p:anim>
                                    <p:anim calcmode="lin" valueType="num">
                                      <p:cBhvr>
                                        <p:cTn id="25" dur="500" fill="hold"/>
                                        <p:tgtEl>
                                          <p:spTgt spid="25"/>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nodePh="1">
                                  <p:stCondLst>
                                    <p:cond delay="0"/>
                                  </p:stCondLst>
                                  <p:endCondLst>
                                    <p:cond evt="begin" delay="0">
                                      <p:tn val="26"/>
                                    </p:cond>
                                  </p:end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animEffect transition="in" filter="fade">
                                      <p:cBhvr>
                                        <p:cTn id="30" dur="500"/>
                                        <p:tgtEl>
                                          <p:spTgt spid="20"/>
                                        </p:tgtEl>
                                      </p:cBhvr>
                                    </p:animEffect>
                                    <p:anim calcmode="lin" valueType="num">
                                      <p:cBhvr>
                                        <p:cTn id="31" dur="500" fill="hold"/>
                                        <p:tgtEl>
                                          <p:spTgt spid="20"/>
                                        </p:tgtEl>
                                        <p:attrNameLst>
                                          <p:attrName>ppt_x</p:attrName>
                                        </p:attrNameLst>
                                      </p:cBhvr>
                                      <p:tavLst>
                                        <p:tav tm="0">
                                          <p:val>
                                            <p:fltVal val="0.5"/>
                                          </p:val>
                                        </p:tav>
                                        <p:tav tm="100000">
                                          <p:val>
                                            <p:strVal val="#ppt_x"/>
                                          </p:val>
                                        </p:tav>
                                      </p:tavLst>
                                    </p:anim>
                                    <p:anim calcmode="lin" valueType="num">
                                      <p:cBhvr>
                                        <p:cTn id="32" dur="500" fill="hold"/>
                                        <p:tgtEl>
                                          <p:spTgt spid="20"/>
                                        </p:tgtEl>
                                        <p:attrNameLst>
                                          <p:attrName>ppt_y</p:attrName>
                                        </p:attrNameLst>
                                      </p:cBhvr>
                                      <p:tavLst>
                                        <p:tav tm="0">
                                          <p:val>
                                            <p:fltVal val="0.5"/>
                                          </p:val>
                                        </p:tav>
                                        <p:tav tm="100000">
                                          <p:val>
                                            <p:strVal val="#ppt_y"/>
                                          </p:val>
                                        </p:tav>
                                      </p:tavLst>
                                    </p:anim>
                                  </p:childTnLst>
                                </p:cTn>
                              </p:par>
                              <p:par>
                                <p:cTn id="33" presetID="53" presetClass="entr" presetSubtype="528"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500" fill="hold"/>
                                        <p:tgtEl>
                                          <p:spTgt spid="32"/>
                                        </p:tgtEl>
                                        <p:attrNameLst>
                                          <p:attrName>ppt_w</p:attrName>
                                        </p:attrNameLst>
                                      </p:cBhvr>
                                      <p:tavLst>
                                        <p:tav tm="0">
                                          <p:val>
                                            <p:fltVal val="0"/>
                                          </p:val>
                                        </p:tav>
                                        <p:tav tm="100000">
                                          <p:val>
                                            <p:strVal val="#ppt_w"/>
                                          </p:val>
                                        </p:tav>
                                      </p:tavLst>
                                    </p:anim>
                                    <p:anim calcmode="lin" valueType="num">
                                      <p:cBhvr>
                                        <p:cTn id="36" dur="500" fill="hold"/>
                                        <p:tgtEl>
                                          <p:spTgt spid="32"/>
                                        </p:tgtEl>
                                        <p:attrNameLst>
                                          <p:attrName>ppt_h</p:attrName>
                                        </p:attrNameLst>
                                      </p:cBhvr>
                                      <p:tavLst>
                                        <p:tav tm="0">
                                          <p:val>
                                            <p:fltVal val="0"/>
                                          </p:val>
                                        </p:tav>
                                        <p:tav tm="100000">
                                          <p:val>
                                            <p:strVal val="#ppt_h"/>
                                          </p:val>
                                        </p:tav>
                                      </p:tavLst>
                                    </p:anim>
                                    <p:animEffect transition="in" filter="fade">
                                      <p:cBhvr>
                                        <p:cTn id="37" dur="500"/>
                                        <p:tgtEl>
                                          <p:spTgt spid="32"/>
                                        </p:tgtEl>
                                      </p:cBhvr>
                                    </p:animEffect>
                                    <p:anim calcmode="lin" valueType="num">
                                      <p:cBhvr>
                                        <p:cTn id="38" dur="500" fill="hold"/>
                                        <p:tgtEl>
                                          <p:spTgt spid="32"/>
                                        </p:tgtEl>
                                        <p:attrNameLst>
                                          <p:attrName>ppt_x</p:attrName>
                                        </p:attrNameLst>
                                      </p:cBhvr>
                                      <p:tavLst>
                                        <p:tav tm="0">
                                          <p:val>
                                            <p:fltVal val="0.5"/>
                                          </p:val>
                                        </p:tav>
                                        <p:tav tm="100000">
                                          <p:val>
                                            <p:strVal val="#ppt_x"/>
                                          </p:val>
                                        </p:tav>
                                      </p:tavLst>
                                    </p:anim>
                                    <p:anim calcmode="lin" valueType="num">
                                      <p:cBhvr>
                                        <p:cTn id="39" dur="500" fill="hold"/>
                                        <p:tgtEl>
                                          <p:spTgt spid="3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o sánh trùng kiết lị và trùng sốt rét câu hỏi 71644 - hoidap247.co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288737387"/>
              </p:ext>
            </p:extLst>
          </p:nvPr>
        </p:nvGraphicFramePr>
        <p:xfrm>
          <a:off x="642798" y="1369801"/>
          <a:ext cx="11099547" cy="2847059"/>
        </p:xfrm>
        <a:graphic>
          <a:graphicData uri="http://schemas.openxmlformats.org/drawingml/2006/table">
            <a:tbl>
              <a:tblPr firstRow="1" bandRow="1">
                <a:tableStyleId>{00A15C55-8517-42AA-B614-E9B94910E393}</a:tableStyleId>
              </a:tblPr>
              <a:tblGrid>
                <a:gridCol w="1258430">
                  <a:extLst>
                    <a:ext uri="{9D8B030D-6E8A-4147-A177-3AD203B41FA5}">
                      <a16:colId xmlns:a16="http://schemas.microsoft.com/office/drawing/2014/main" val="20000"/>
                    </a:ext>
                  </a:extLst>
                </a:gridCol>
                <a:gridCol w="1484768">
                  <a:extLst>
                    <a:ext uri="{9D8B030D-6E8A-4147-A177-3AD203B41FA5}">
                      <a16:colId xmlns:a16="http://schemas.microsoft.com/office/drawing/2014/main" val="20001"/>
                    </a:ext>
                  </a:extLst>
                </a:gridCol>
                <a:gridCol w="1629624">
                  <a:extLst>
                    <a:ext uri="{9D8B030D-6E8A-4147-A177-3AD203B41FA5}">
                      <a16:colId xmlns:a16="http://schemas.microsoft.com/office/drawing/2014/main" val="20002"/>
                    </a:ext>
                  </a:extLst>
                </a:gridCol>
                <a:gridCol w="1421394">
                  <a:extLst>
                    <a:ext uri="{9D8B030D-6E8A-4147-A177-3AD203B41FA5}">
                      <a16:colId xmlns:a16="http://schemas.microsoft.com/office/drawing/2014/main" val="20003"/>
                    </a:ext>
                  </a:extLst>
                </a:gridCol>
                <a:gridCol w="3173792">
                  <a:extLst>
                    <a:ext uri="{9D8B030D-6E8A-4147-A177-3AD203B41FA5}">
                      <a16:colId xmlns:a16="http://schemas.microsoft.com/office/drawing/2014/main" val="20004"/>
                    </a:ext>
                  </a:extLst>
                </a:gridCol>
                <a:gridCol w="2131539">
                  <a:extLst>
                    <a:ext uri="{9D8B030D-6E8A-4147-A177-3AD203B41FA5}">
                      <a16:colId xmlns:a16="http://schemas.microsoft.com/office/drawing/2014/main" val="20005"/>
                    </a:ext>
                  </a:extLst>
                </a:gridCol>
              </a:tblGrid>
              <a:tr h="951954">
                <a:tc gridSpan="6">
                  <a:txBody>
                    <a:bodyPr/>
                    <a:lstStyle/>
                    <a:p>
                      <a:pPr algn="ctr">
                        <a:lnSpc>
                          <a:spcPct val="120000"/>
                        </a:lnSpc>
                      </a:pPr>
                      <a:r>
                        <a:rPr lang="vi-VN" sz="2400" noProof="0" dirty="0">
                          <a:latin typeface="Acumin Pro Condensed" panose="020B0806020202020204" pitchFamily="34" charset="0"/>
                        </a:rPr>
                        <a:t>PHIẾU</a:t>
                      </a:r>
                      <a:r>
                        <a:rPr lang="vi-VN" sz="2400" baseline="0" noProof="0" dirty="0">
                          <a:latin typeface="Acumin Pro Condensed" panose="020B0806020202020204" pitchFamily="34" charset="0"/>
                        </a:rPr>
                        <a:t> HỌC TẬP SỐ 2</a:t>
                      </a:r>
                    </a:p>
                  </a:txBody>
                  <a:tcPr>
                    <a:solidFill>
                      <a:srgbClr val="C00000"/>
                    </a:solidFill>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38084">
                <a:tc>
                  <a:txBody>
                    <a:bodyPr/>
                    <a:lstStyle/>
                    <a:p>
                      <a:pPr algn="ctr">
                        <a:lnSpc>
                          <a:spcPct val="120000"/>
                        </a:lnSpc>
                      </a:pPr>
                      <a:r>
                        <a:rPr lang="vi-VN" sz="1800" noProof="0" dirty="0">
                          <a:latin typeface="Acumin Pro Condensed" panose="020B0806020202020204" pitchFamily="34" charset="0"/>
                        </a:rPr>
                        <a:t>Tên</a:t>
                      </a:r>
                      <a:r>
                        <a:rPr lang="vi-VN" sz="1800" baseline="0" noProof="0" dirty="0">
                          <a:latin typeface="Acumin Pro Condensed" panose="020B0806020202020204" pitchFamily="34" charset="0"/>
                        </a:rPr>
                        <a:t> bệnh</a:t>
                      </a:r>
                      <a:endParaRPr lang="vi-VN" sz="1800" noProof="0" dirty="0">
                        <a:latin typeface="Acumin Pro Condensed" panose="020B0806020202020204" pitchFamily="34" charset="0"/>
                      </a:endParaRPr>
                    </a:p>
                  </a:txBody>
                  <a:tcPr anchor="ctr"/>
                </a:tc>
                <a:tc>
                  <a:txBody>
                    <a:bodyPr/>
                    <a:lstStyle/>
                    <a:p>
                      <a:pPr algn="ctr">
                        <a:lnSpc>
                          <a:spcPct val="120000"/>
                        </a:lnSpc>
                      </a:pPr>
                      <a:r>
                        <a:rPr lang="vi-VN" sz="1800" noProof="0" dirty="0">
                          <a:latin typeface="Acumin Pro Condensed" panose="020B0806020202020204" pitchFamily="34" charset="0"/>
                        </a:rPr>
                        <a:t>Nguyên</a:t>
                      </a:r>
                      <a:r>
                        <a:rPr lang="vi-VN" sz="1800" baseline="0" noProof="0" dirty="0">
                          <a:latin typeface="Acumin Pro Condensed" panose="020B0806020202020204" pitchFamily="34" charset="0"/>
                        </a:rPr>
                        <a:t> nhân</a:t>
                      </a:r>
                      <a:endParaRPr lang="vi-VN" sz="1800" noProof="0" dirty="0">
                        <a:latin typeface="Acumin Pro Condensed" panose="020B0806020202020204" pitchFamily="34" charset="0"/>
                      </a:endParaRPr>
                    </a:p>
                  </a:txBody>
                  <a:tcPr anchor="ctr"/>
                </a:tc>
                <a:tc>
                  <a:txBody>
                    <a:bodyPr/>
                    <a:lstStyle/>
                    <a:p>
                      <a:pPr algn="ctr">
                        <a:lnSpc>
                          <a:spcPct val="120000"/>
                        </a:lnSpc>
                      </a:pPr>
                      <a:r>
                        <a:rPr lang="vi-VN" sz="1800" noProof="0" dirty="0">
                          <a:latin typeface="Acumin Pro Condensed" panose="020B0806020202020204" pitchFamily="34" charset="0"/>
                        </a:rPr>
                        <a:t>Con đường</a:t>
                      </a:r>
                      <a:r>
                        <a:rPr lang="vi-VN" sz="1800" baseline="0" noProof="0" dirty="0">
                          <a:latin typeface="Acumin Pro Condensed" panose="020B0806020202020204" pitchFamily="34" charset="0"/>
                        </a:rPr>
                        <a:t> truyền</a:t>
                      </a:r>
                      <a:endParaRPr lang="vi-VN" sz="1800" noProof="0" dirty="0">
                        <a:latin typeface="Acumin Pro Condensed" panose="020B0806020202020204" pitchFamily="34" charset="0"/>
                      </a:endParaRPr>
                    </a:p>
                  </a:txBody>
                  <a:tcPr anchor="ctr"/>
                </a:tc>
                <a:tc>
                  <a:txBody>
                    <a:bodyPr/>
                    <a:lstStyle/>
                    <a:p>
                      <a:pPr algn="ctr">
                        <a:lnSpc>
                          <a:spcPct val="120000"/>
                        </a:lnSpc>
                      </a:pPr>
                      <a:r>
                        <a:rPr lang="vi-VN" sz="1800" noProof="0" dirty="0">
                          <a:latin typeface="Acumin Pro Condensed" panose="020B0806020202020204" pitchFamily="34" charset="0"/>
                        </a:rPr>
                        <a:t>Nơi</a:t>
                      </a:r>
                      <a:r>
                        <a:rPr lang="vi-VN" sz="1800" baseline="0" noProof="0" dirty="0">
                          <a:latin typeface="Acumin Pro Condensed" panose="020B0806020202020204" pitchFamily="34" charset="0"/>
                        </a:rPr>
                        <a:t> kí sinh</a:t>
                      </a:r>
                      <a:endParaRPr lang="vi-VN" sz="1800" noProof="0" dirty="0">
                        <a:latin typeface="Acumin Pro Condensed" panose="020B0806020202020204" pitchFamily="34" charset="0"/>
                      </a:endParaRPr>
                    </a:p>
                  </a:txBody>
                  <a:tcPr anchor="ctr"/>
                </a:tc>
                <a:tc>
                  <a:txBody>
                    <a:bodyPr/>
                    <a:lstStyle/>
                    <a:p>
                      <a:pPr algn="ctr">
                        <a:lnSpc>
                          <a:spcPct val="120000"/>
                        </a:lnSpc>
                      </a:pPr>
                      <a:r>
                        <a:rPr lang="vi-VN" sz="1800" noProof="0" dirty="0">
                          <a:latin typeface="Acumin Pro Condensed" panose="020B0806020202020204" pitchFamily="34" charset="0"/>
                        </a:rPr>
                        <a:t>Biểu hiện</a:t>
                      </a:r>
                    </a:p>
                  </a:txBody>
                  <a:tcPr anchor="ctr"/>
                </a:tc>
                <a:tc>
                  <a:txBody>
                    <a:bodyPr/>
                    <a:lstStyle/>
                    <a:p>
                      <a:pPr algn="ctr">
                        <a:lnSpc>
                          <a:spcPct val="120000"/>
                        </a:lnSpc>
                      </a:pPr>
                      <a:r>
                        <a:rPr lang="vi-VN" sz="1800" noProof="0" dirty="0">
                          <a:latin typeface="Acumin Pro Condensed" panose="020B0806020202020204" pitchFamily="34" charset="0"/>
                        </a:rPr>
                        <a:t>Tác</a:t>
                      </a:r>
                      <a:r>
                        <a:rPr lang="vi-VN" sz="1800" baseline="0" noProof="0" dirty="0">
                          <a:latin typeface="Acumin Pro Condensed" panose="020B0806020202020204" pitchFamily="34" charset="0"/>
                        </a:rPr>
                        <a:t> hại</a:t>
                      </a:r>
                      <a:endParaRPr lang="vi-VN" sz="1800" noProof="0" dirty="0">
                        <a:latin typeface="Acumin Pro Condensed" panose="020B0806020202020204" pitchFamily="34" charset="0"/>
                      </a:endParaRPr>
                    </a:p>
                  </a:txBody>
                  <a:tcPr anchor="ctr"/>
                </a:tc>
                <a:extLst>
                  <a:ext uri="{0D108BD9-81ED-4DB2-BD59-A6C34878D82A}">
                    <a16:rowId xmlns:a16="http://schemas.microsoft.com/office/drawing/2014/main" val="10001"/>
                  </a:ext>
                </a:extLst>
              </a:tr>
              <a:tr h="751759">
                <a:tc>
                  <a:txBody>
                    <a:bodyPr/>
                    <a:lstStyle/>
                    <a:p>
                      <a:pPr algn="ctr">
                        <a:lnSpc>
                          <a:spcPct val="120000"/>
                        </a:lnSpc>
                      </a:pPr>
                      <a:r>
                        <a:rPr lang="vi-VN" sz="1800" noProof="0" dirty="0">
                          <a:latin typeface="Acumin Pro Condensed" panose="020B0806020202020204" pitchFamily="34" charset="0"/>
                        </a:rPr>
                        <a:t>Trùng</a:t>
                      </a:r>
                      <a:r>
                        <a:rPr lang="vi-VN" sz="1800" baseline="0" noProof="0" dirty="0">
                          <a:latin typeface="Acumin Pro Condensed" panose="020B0806020202020204" pitchFamily="34" charset="0"/>
                        </a:rPr>
                        <a:t> sốt rét</a:t>
                      </a:r>
                      <a:endParaRPr lang="vi-VN" sz="1800" noProof="0" dirty="0">
                        <a:latin typeface="Acumin Pro Condensed" panose="020B0806020202020204" pitchFamily="34" charset="0"/>
                      </a:endParaRPr>
                    </a:p>
                  </a:txBody>
                  <a:tcPr anchor="ctr">
                    <a:solidFill>
                      <a:schemeClr val="accent1">
                        <a:lumMod val="20000"/>
                        <a:lumOff val="80000"/>
                      </a:schemeClr>
                    </a:solidFill>
                  </a:tcPr>
                </a:tc>
                <a:tc>
                  <a:txBody>
                    <a:bodyPr/>
                    <a:lstStyle/>
                    <a:p>
                      <a:pPr algn="ctr">
                        <a:lnSpc>
                          <a:spcPct val="120000"/>
                        </a:lnSpc>
                      </a:pPr>
                      <a:r>
                        <a:rPr lang="vi-VN" sz="1800" noProof="0" dirty="0">
                          <a:latin typeface="Acumin Pro Condensed" panose="020B0806020202020204" pitchFamily="34" charset="0"/>
                        </a:rPr>
                        <a:t>Do trùng</a:t>
                      </a:r>
                      <a:r>
                        <a:rPr lang="vi-VN" sz="1800" baseline="0" noProof="0" dirty="0">
                          <a:latin typeface="Acumin Pro Condensed" panose="020B0806020202020204" pitchFamily="34" charset="0"/>
                        </a:rPr>
                        <a:t> sốt rét</a:t>
                      </a:r>
                      <a:endParaRPr lang="vi-VN" sz="1800" noProof="0" dirty="0">
                        <a:latin typeface="Acumin Pro Condensed" panose="020B0806020202020204" pitchFamily="34" charset="0"/>
                      </a:endParaRPr>
                    </a:p>
                  </a:txBody>
                  <a:tcPr anchor="ctr">
                    <a:solidFill>
                      <a:schemeClr val="accent1">
                        <a:lumMod val="20000"/>
                        <a:lumOff val="80000"/>
                      </a:schemeClr>
                    </a:solidFill>
                  </a:tcPr>
                </a:tc>
                <a:tc>
                  <a:txBody>
                    <a:bodyPr/>
                    <a:lstStyle/>
                    <a:p>
                      <a:pPr algn="ctr">
                        <a:lnSpc>
                          <a:spcPct val="120000"/>
                        </a:lnSpc>
                      </a:pPr>
                      <a:r>
                        <a:rPr lang="vi-VN" sz="1800" noProof="0" dirty="0">
                          <a:latin typeface="Acumin Pro Condensed" panose="020B0806020202020204" pitchFamily="34" charset="0"/>
                        </a:rPr>
                        <a:t>Qua muỗi</a:t>
                      </a:r>
                      <a:r>
                        <a:rPr lang="vi-VN" sz="1800" baseline="0" noProof="0" dirty="0">
                          <a:latin typeface="Acumin Pro Condensed" panose="020B0806020202020204" pitchFamily="34" charset="0"/>
                        </a:rPr>
                        <a:t> đốt</a:t>
                      </a:r>
                      <a:endParaRPr lang="vi-VN" sz="1800" noProof="0" dirty="0">
                        <a:latin typeface="Acumin Pro Condensed" panose="020B0806020202020204" pitchFamily="34" charset="0"/>
                      </a:endParaRPr>
                    </a:p>
                  </a:txBody>
                  <a:tcPr anchor="ctr">
                    <a:solidFill>
                      <a:schemeClr val="accent1">
                        <a:lumMod val="20000"/>
                        <a:lumOff val="80000"/>
                      </a:schemeClr>
                    </a:solidFill>
                  </a:tcPr>
                </a:tc>
                <a:tc>
                  <a:txBody>
                    <a:bodyPr/>
                    <a:lstStyle/>
                    <a:p>
                      <a:pPr algn="ctr">
                        <a:lnSpc>
                          <a:spcPct val="120000"/>
                        </a:lnSpc>
                      </a:pPr>
                      <a:r>
                        <a:rPr lang="vi-VN" sz="1800" noProof="0" dirty="0">
                          <a:latin typeface="Acumin Pro Condensed" panose="020B0806020202020204" pitchFamily="34" charset="0"/>
                        </a:rPr>
                        <a:t>Trong mạch</a:t>
                      </a:r>
                      <a:r>
                        <a:rPr lang="vi-VN" sz="1800" baseline="0" noProof="0" dirty="0">
                          <a:latin typeface="Acumin Pro Condensed" panose="020B0806020202020204" pitchFamily="34" charset="0"/>
                        </a:rPr>
                        <a:t> máu</a:t>
                      </a:r>
                      <a:endParaRPr lang="vi-VN" sz="1800" noProof="0" dirty="0">
                        <a:latin typeface="Acumin Pro Condensed" panose="020B0806020202020204" pitchFamily="34" charset="0"/>
                      </a:endParaRPr>
                    </a:p>
                  </a:txBody>
                  <a:tcPr anchor="ctr">
                    <a:solidFill>
                      <a:schemeClr val="accent1">
                        <a:lumMod val="20000"/>
                        <a:lumOff val="80000"/>
                      </a:schemeClr>
                    </a:solidFill>
                  </a:tcPr>
                </a:tc>
                <a:tc>
                  <a:txBody>
                    <a:bodyPr/>
                    <a:lstStyle/>
                    <a:p>
                      <a:pPr algn="ctr">
                        <a:lnSpc>
                          <a:spcPct val="120000"/>
                        </a:lnSpc>
                      </a:pPr>
                      <a:r>
                        <a:rPr lang="vi-VN" sz="1800" noProof="0" dirty="0">
                          <a:latin typeface="Acumin Pro Condensed" panose="020B0806020202020204" pitchFamily="34" charset="0"/>
                        </a:rPr>
                        <a:t>Sốt cao, rét</a:t>
                      </a:r>
                      <a:r>
                        <a:rPr lang="vi-VN" sz="1800" baseline="0" noProof="0" dirty="0">
                          <a:latin typeface="Acumin Pro Condensed" panose="020B0806020202020204" pitchFamily="34" charset="0"/>
                        </a:rPr>
                        <a:t> run, mệt mỏi, nôn mửa</a:t>
                      </a:r>
                      <a:endParaRPr lang="vi-VN" sz="1800" noProof="0" dirty="0">
                        <a:latin typeface="Acumin Pro Condensed" panose="020B0806020202020204" pitchFamily="34" charset="0"/>
                      </a:endParaRPr>
                    </a:p>
                  </a:txBody>
                  <a:tcPr anchor="ctr">
                    <a:solidFill>
                      <a:schemeClr val="accent1">
                        <a:lumMod val="20000"/>
                        <a:lumOff val="80000"/>
                      </a:schemeClr>
                    </a:solidFill>
                  </a:tcPr>
                </a:tc>
                <a:tc>
                  <a:txBody>
                    <a:bodyPr/>
                    <a:lstStyle/>
                    <a:p>
                      <a:pPr algn="ctr">
                        <a:lnSpc>
                          <a:spcPct val="120000"/>
                        </a:lnSpc>
                      </a:pPr>
                      <a:r>
                        <a:rPr lang="vi-VN" sz="1800" noProof="0" dirty="0">
                          <a:latin typeface="Acumin Pro Condensed" panose="020B0806020202020204" pitchFamily="34" charset="0"/>
                        </a:rPr>
                        <a:t>Thiếu máu,</a:t>
                      </a:r>
                      <a:r>
                        <a:rPr lang="vi-VN" sz="1800" baseline="0" noProof="0" dirty="0">
                          <a:latin typeface="Acumin Pro Condensed" panose="020B0806020202020204" pitchFamily="34" charset="0"/>
                        </a:rPr>
                        <a:t> suy nhược cơ thể nhanh chóng</a:t>
                      </a:r>
                      <a:endParaRPr lang="vi-VN" sz="1800" noProof="0" dirty="0">
                        <a:latin typeface="Acumin Pro Condensed" panose="020B0806020202020204" pitchFamily="34" charset="0"/>
                      </a:endParaRPr>
                    </a:p>
                  </a:txBody>
                  <a:tcPr anchor="ctr">
                    <a:solidFill>
                      <a:schemeClr val="accent1">
                        <a:lumMod val="20000"/>
                        <a:lumOff val="8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275836147"/>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51849" y="75961"/>
            <a:ext cx="7052651" cy="5904843"/>
            <a:chOff x="995880" y="63374"/>
            <a:chExt cx="7052651" cy="5904843"/>
          </a:xfrm>
        </p:grpSpPr>
        <p:pic>
          <p:nvPicPr>
            <p:cNvPr id="13314" name="Picture 2" descr="Đặc điểm ký sinh trùng sốt rét | Vinmec"/>
            <p:cNvPicPr>
              <a:picLocks noChangeAspect="1" noChangeArrowheads="1"/>
            </p:cNvPicPr>
            <p:nvPr/>
          </p:nvPicPr>
          <p:blipFill rotWithShape="1">
            <a:blip r:embed="rId2">
              <a:extLst>
                <a:ext uri="{28A0092B-C50C-407E-A947-70E740481C1C}">
                  <a14:useLocalDpi xmlns:a14="http://schemas.microsoft.com/office/drawing/2010/main" val="0"/>
                </a:ext>
              </a:extLst>
            </a:blip>
            <a:srcRect l="698" t="5670" r="1984" b="6341"/>
            <a:stretch/>
          </p:blipFill>
          <p:spPr bwMode="auto">
            <a:xfrm>
              <a:off x="1385180" y="135802"/>
              <a:ext cx="6078131" cy="549545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53901" y="63374"/>
              <a:ext cx="1502875" cy="646331"/>
            </a:xfrm>
            <a:prstGeom prst="rect">
              <a:avLst/>
            </a:prstGeom>
            <a:solidFill>
              <a:schemeClr val="bg1"/>
            </a:solidFill>
            <a:ln>
              <a:noFill/>
            </a:ln>
          </p:spPr>
          <p:txBody>
            <a:bodyPr wrap="square" rtlCol="0">
              <a:spAutoFit/>
            </a:bodyPr>
            <a:lstStyle/>
            <a:p>
              <a:pPr algn="ctr" defTabSz="914400"/>
              <a:r>
                <a:rPr lang="vi-VN" dirty="0">
                  <a:solidFill>
                    <a:prstClr val="black"/>
                  </a:solidFill>
                  <a:latin typeface="#9Slide03 Cabin Condensed Bold" panose="00000806000000000000" pitchFamily="2" charset="0"/>
                </a:rPr>
                <a:t>Xâm nhập vào tế bào gan</a:t>
              </a:r>
            </a:p>
          </p:txBody>
        </p:sp>
        <p:sp>
          <p:nvSpPr>
            <p:cNvPr id="4" name="TextBox 3"/>
            <p:cNvSpPr txBox="1"/>
            <p:nvPr/>
          </p:nvSpPr>
          <p:spPr>
            <a:xfrm>
              <a:off x="995880" y="3892990"/>
              <a:ext cx="1502875" cy="646331"/>
            </a:xfrm>
            <a:prstGeom prst="rect">
              <a:avLst/>
            </a:prstGeom>
            <a:solidFill>
              <a:schemeClr val="bg1"/>
            </a:solidFill>
            <a:ln>
              <a:noFill/>
            </a:ln>
          </p:spPr>
          <p:txBody>
            <a:bodyPr wrap="square" rtlCol="0">
              <a:spAutoFit/>
            </a:bodyPr>
            <a:lstStyle/>
            <a:p>
              <a:pPr algn="ctr" defTabSz="914400"/>
              <a:r>
                <a:rPr lang="vi-VN" dirty="0">
                  <a:solidFill>
                    <a:prstClr val="black"/>
                  </a:solidFill>
                  <a:latin typeface="#9Slide03 Cabin Condensed Bold" panose="00000806000000000000" pitchFamily="2" charset="0"/>
                </a:rPr>
                <a:t>Người bị nhiễm đầu tiên</a:t>
              </a:r>
            </a:p>
          </p:txBody>
        </p:sp>
        <p:sp>
          <p:nvSpPr>
            <p:cNvPr id="5" name="TextBox 4"/>
            <p:cNvSpPr txBox="1"/>
            <p:nvPr/>
          </p:nvSpPr>
          <p:spPr>
            <a:xfrm>
              <a:off x="2353900" y="4843604"/>
              <a:ext cx="1502875" cy="646331"/>
            </a:xfrm>
            <a:prstGeom prst="rect">
              <a:avLst/>
            </a:prstGeom>
            <a:solidFill>
              <a:schemeClr val="bg1"/>
            </a:solidFill>
            <a:ln>
              <a:noFill/>
            </a:ln>
          </p:spPr>
          <p:txBody>
            <a:bodyPr wrap="square" rtlCol="0">
              <a:spAutoFit/>
            </a:bodyPr>
            <a:lstStyle/>
            <a:p>
              <a:pPr algn="ctr" defTabSz="914400"/>
              <a:r>
                <a:rPr lang="vi-VN" dirty="0">
                  <a:solidFill>
                    <a:prstClr val="black"/>
                  </a:solidFill>
                  <a:latin typeface="#9Slide03 Cabin Condensed Bold" panose="00000806000000000000" pitchFamily="2" charset="0"/>
                </a:rPr>
                <a:t>Muỗi truyền bện</a:t>
              </a:r>
              <a:r>
                <a:rPr lang="en-US">
                  <a:solidFill>
                    <a:prstClr val="black"/>
                  </a:solidFill>
                  <a:latin typeface="#9Slide03 Cabin Condensed Bold" panose="00000806000000000000" pitchFamily="2" charset="0"/>
                </a:rPr>
                <a:t>h</a:t>
              </a:r>
              <a:r>
                <a:rPr lang="vi-VN">
                  <a:solidFill>
                    <a:prstClr val="black"/>
                  </a:solidFill>
                  <a:latin typeface="#9Slide03 Cabin Condensed Bold" panose="00000806000000000000" pitchFamily="2" charset="0"/>
                </a:rPr>
                <a:t> </a:t>
              </a:r>
              <a:r>
                <a:rPr lang="vi-VN" dirty="0">
                  <a:solidFill>
                    <a:prstClr val="black"/>
                  </a:solidFill>
                  <a:latin typeface="#9Slide03 Cabin Condensed Bold" panose="00000806000000000000" pitchFamily="2" charset="0"/>
                </a:rPr>
                <a:t>đầu tiên</a:t>
              </a:r>
            </a:p>
          </p:txBody>
        </p:sp>
        <p:sp>
          <p:nvSpPr>
            <p:cNvPr id="6" name="TextBox 5"/>
            <p:cNvSpPr txBox="1"/>
            <p:nvPr/>
          </p:nvSpPr>
          <p:spPr>
            <a:xfrm>
              <a:off x="6083927" y="4436198"/>
              <a:ext cx="1502875" cy="646331"/>
            </a:xfrm>
            <a:prstGeom prst="rect">
              <a:avLst/>
            </a:prstGeom>
            <a:solidFill>
              <a:schemeClr val="bg1"/>
            </a:solidFill>
            <a:ln>
              <a:noFill/>
            </a:ln>
          </p:spPr>
          <p:txBody>
            <a:bodyPr wrap="square" rtlCol="0">
              <a:spAutoFit/>
            </a:bodyPr>
            <a:lstStyle/>
            <a:p>
              <a:pPr algn="ctr" defTabSz="914400"/>
              <a:r>
                <a:rPr lang="vi-VN" dirty="0">
                  <a:solidFill>
                    <a:prstClr val="black"/>
                  </a:solidFill>
                  <a:latin typeface="#9Slide03 Cabin Condensed Bold" panose="00000806000000000000" pitchFamily="2" charset="0"/>
                </a:rPr>
                <a:t>Người nhiễm thứ 2</a:t>
              </a:r>
            </a:p>
          </p:txBody>
        </p:sp>
        <p:sp>
          <p:nvSpPr>
            <p:cNvPr id="7" name="TextBox 6"/>
            <p:cNvSpPr txBox="1"/>
            <p:nvPr/>
          </p:nvSpPr>
          <p:spPr>
            <a:xfrm>
              <a:off x="5640307" y="3150606"/>
              <a:ext cx="2408224" cy="369332"/>
            </a:xfrm>
            <a:prstGeom prst="rect">
              <a:avLst/>
            </a:prstGeom>
            <a:solidFill>
              <a:schemeClr val="bg1"/>
            </a:solidFill>
            <a:ln>
              <a:noFill/>
            </a:ln>
          </p:spPr>
          <p:txBody>
            <a:bodyPr wrap="square" rtlCol="0">
              <a:spAutoFit/>
            </a:bodyPr>
            <a:lstStyle/>
            <a:p>
              <a:pPr algn="ctr" defTabSz="914400"/>
              <a:r>
                <a:rPr lang="vi-VN" dirty="0">
                  <a:solidFill>
                    <a:prstClr val="black"/>
                  </a:solidFill>
                  <a:latin typeface="#9Slide03 Cabin Condensed Bold" panose="00000806000000000000" pitchFamily="2" charset="0"/>
                </a:rPr>
                <a:t>Muỗi truyền bệnh thứ 2</a:t>
              </a:r>
            </a:p>
          </p:txBody>
        </p:sp>
        <p:sp>
          <p:nvSpPr>
            <p:cNvPr id="8" name="TextBox 7"/>
            <p:cNvSpPr txBox="1"/>
            <p:nvPr/>
          </p:nvSpPr>
          <p:spPr>
            <a:xfrm>
              <a:off x="5402375" y="525039"/>
              <a:ext cx="2408224" cy="369332"/>
            </a:xfrm>
            <a:prstGeom prst="rect">
              <a:avLst/>
            </a:prstGeom>
            <a:solidFill>
              <a:schemeClr val="bg1"/>
            </a:solidFill>
            <a:ln>
              <a:noFill/>
            </a:ln>
          </p:spPr>
          <p:txBody>
            <a:bodyPr wrap="square" rtlCol="0">
              <a:spAutoFit/>
            </a:bodyPr>
            <a:lstStyle/>
            <a:p>
              <a:pPr algn="ctr" defTabSz="914400"/>
              <a:r>
                <a:rPr lang="vi-VN" dirty="0">
                  <a:solidFill>
                    <a:prstClr val="black"/>
                  </a:solidFill>
                  <a:latin typeface="#9Slide03 Cabin Condensed Bold" panose="00000806000000000000" pitchFamily="2" charset="0"/>
                </a:rPr>
                <a:t>Xâm nhập tế bào máu</a:t>
              </a:r>
            </a:p>
          </p:txBody>
        </p:sp>
        <p:sp>
          <p:nvSpPr>
            <p:cNvPr id="3" name="Rounded Rectangle 2"/>
            <p:cNvSpPr/>
            <p:nvPr/>
          </p:nvSpPr>
          <p:spPr>
            <a:xfrm>
              <a:off x="2833735" y="5551757"/>
              <a:ext cx="1222218" cy="416460"/>
            </a:xfrm>
            <a:prstGeom prst="roundRect">
              <a:avLst>
                <a:gd name="adj" fmla="val 50000"/>
              </a:avLst>
            </a:prstGeom>
            <a:solidFill>
              <a:srgbClr val="E64A7E"/>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i="1" dirty="0">
                  <a:solidFill>
                    <a:prstClr val="white"/>
                  </a:solidFill>
                  <a:latin typeface="Arial" panose="020B0604020202020204" pitchFamily="34" charset="0"/>
                  <a:cs typeface="Arial" panose="020B0604020202020204" pitchFamily="34" charset="0"/>
                </a:rPr>
                <a:t>Hình </a:t>
              </a:r>
            </a:p>
          </p:txBody>
        </p:sp>
        <p:sp>
          <p:nvSpPr>
            <p:cNvPr id="10" name="Rounded Rectangle 9"/>
            <p:cNvSpPr/>
            <p:nvPr/>
          </p:nvSpPr>
          <p:spPr>
            <a:xfrm>
              <a:off x="3856775" y="5551757"/>
              <a:ext cx="3606536" cy="416460"/>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i="1" dirty="0">
                  <a:solidFill>
                    <a:srgbClr val="3333FF"/>
                  </a:solidFill>
                  <a:latin typeface="Arial" panose="020B0604020202020204" pitchFamily="34" charset="0"/>
                  <a:cs typeface="Arial" panose="020B0604020202020204" pitchFamily="34" charset="0"/>
                </a:rPr>
                <a:t>Chu trình truyền bệnh sốt rét</a:t>
              </a:r>
            </a:p>
          </p:txBody>
        </p:sp>
        <p:sp>
          <p:nvSpPr>
            <p:cNvPr id="9" name="Rectangle 8"/>
            <p:cNvSpPr/>
            <p:nvPr/>
          </p:nvSpPr>
          <p:spPr>
            <a:xfrm>
              <a:off x="2734146" y="1692998"/>
              <a:ext cx="3114391" cy="2055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600" dirty="0">
                  <a:solidFill>
                    <a:srgbClr val="002060"/>
                  </a:solidFill>
                  <a:latin typeface="#9Slide03 FS Neusa Bold" panose="00000800000000000000" pitchFamily="2" charset="0"/>
                </a:rPr>
                <a:t>VÒNG ĐỜI KÍ SINH TRÙNG SỐT RÉT</a:t>
              </a:r>
            </a:p>
          </p:txBody>
        </p:sp>
      </p:grpSp>
      <p:sp>
        <p:nvSpPr>
          <p:cNvPr id="12" name="Rectangle 11"/>
          <p:cNvSpPr/>
          <p:nvPr/>
        </p:nvSpPr>
        <p:spPr>
          <a:xfrm>
            <a:off x="7635325" y="362138"/>
            <a:ext cx="4369570" cy="53324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defTabSz="914400">
              <a:lnSpc>
                <a:spcPct val="120000"/>
              </a:lnSpc>
              <a:buFont typeface="Wingdings" panose="05000000000000000000" pitchFamily="2" charset="2"/>
              <a:buChar char="§"/>
            </a:pPr>
            <a:r>
              <a:rPr lang="vi-VN" sz="2200" dirty="0">
                <a:solidFill>
                  <a:prstClr val="black"/>
                </a:solidFill>
                <a:latin typeface="#9Slide03 Cabin Condensed Bold" panose="00000806000000000000" pitchFamily="2" charset="0"/>
                <a:cs typeface="Arial" panose="020B0604020202020204" pitchFamily="34" charset="0"/>
              </a:rPr>
              <a:t>Bệnh do trùng sốt rét </a:t>
            </a:r>
            <a:r>
              <a:rPr lang="vi-VN" sz="2200" i="1" dirty="0">
                <a:solidFill>
                  <a:srgbClr val="FF0000"/>
                </a:solidFill>
                <a:latin typeface="Palatino Linotype" panose="02040502050505030304" pitchFamily="18" charset="0"/>
                <a:cs typeface="Arial" panose="020B0604020202020204" pitchFamily="34" charset="0"/>
              </a:rPr>
              <a:t>Plasmodium</a:t>
            </a:r>
            <a:r>
              <a:rPr lang="vi-VN" sz="2200" dirty="0">
                <a:solidFill>
                  <a:prstClr val="black"/>
                </a:solidFill>
                <a:latin typeface="#9Slide03 Cabin Condensed Bold" panose="00000806000000000000" pitchFamily="2" charset="0"/>
                <a:cs typeface="Arial" panose="020B0604020202020204" pitchFamily="34" charset="0"/>
              </a:rPr>
              <a:t> gây ra.</a:t>
            </a:r>
          </a:p>
          <a:p>
            <a:pPr marL="342900" indent="-342900" algn="just" defTabSz="914400">
              <a:lnSpc>
                <a:spcPct val="120000"/>
              </a:lnSpc>
              <a:buFont typeface="Wingdings" panose="05000000000000000000" pitchFamily="2" charset="2"/>
              <a:buChar char="§"/>
            </a:pPr>
            <a:r>
              <a:rPr lang="vi-VN" sz="2200" dirty="0">
                <a:solidFill>
                  <a:prstClr val="black"/>
                </a:solidFill>
                <a:latin typeface="#9Slide03 Cabin Condensed Bold" panose="00000806000000000000" pitchFamily="2" charset="0"/>
                <a:cs typeface="Arial" panose="020B0604020202020204" pitchFamily="34" charset="0"/>
              </a:rPr>
              <a:t>Truyền theo đường máu, qua vật truyền trung gian là muỗi Anopheles.</a:t>
            </a:r>
          </a:p>
          <a:p>
            <a:pPr marL="342900" indent="-342900" algn="just" defTabSz="914400">
              <a:lnSpc>
                <a:spcPct val="120000"/>
              </a:lnSpc>
              <a:buFont typeface="Wingdings" panose="05000000000000000000" pitchFamily="2" charset="2"/>
              <a:buChar char="§"/>
            </a:pPr>
            <a:r>
              <a:rPr lang="vi-VN" sz="2200" dirty="0">
                <a:solidFill>
                  <a:prstClr val="black"/>
                </a:solidFill>
                <a:latin typeface="#9Slide03 Cabin Condensed Bold" panose="00000806000000000000" pitchFamily="2" charset="0"/>
                <a:cs typeface="Arial" panose="020B0604020202020204" pitchFamily="34" charset="0"/>
              </a:rPr>
              <a:t>Khi muỗi mang trùng đốt người thì mầm bệnh trong nước bọt của muỗi đi vào mạch máu, chui vào tế bào gan và nhân lên nhanh.</a:t>
            </a:r>
          </a:p>
          <a:p>
            <a:pPr marL="342900" indent="-342900" algn="just" defTabSz="914400">
              <a:lnSpc>
                <a:spcPct val="120000"/>
              </a:lnSpc>
              <a:buFont typeface="Wingdings" panose="05000000000000000000" pitchFamily="2" charset="2"/>
              <a:buChar char="§"/>
            </a:pPr>
            <a:r>
              <a:rPr lang="vi-VN" sz="2200" dirty="0">
                <a:solidFill>
                  <a:prstClr val="black"/>
                </a:solidFill>
                <a:latin typeface="#9Slide03 Cabin Condensed Bold" panose="00000806000000000000" pitchFamily="2" charset="0"/>
                <a:cs typeface="Arial" panose="020B0604020202020204" pitchFamily="34" charset="0"/>
              </a:rPr>
              <a:t>Chúng xâm nhập vào tế bào hồng cầu máu người tiếp tục sinh sản, sau đó phá vỡ hồng cầu, chui ra ngoài rồi chui vào hồng cầu mới.</a:t>
            </a:r>
          </a:p>
        </p:txBody>
      </p:sp>
    </p:spTree>
    <p:extLst>
      <p:ext uri="{BB962C8B-B14F-4D97-AF65-F5344CB8AC3E}">
        <p14:creationId xmlns:p14="http://schemas.microsoft.com/office/powerpoint/2010/main" val="31148663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 calcmode="lin" valueType="num">
                                      <p:cBhvr additive="base">
                                        <p:cTn id="19"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anim calcmode="lin" valueType="num">
                                      <p:cBhvr additive="base">
                                        <p:cTn id="25"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8342" y="4213845"/>
            <a:ext cx="2354436" cy="1335107"/>
          </a:xfrm>
          <a:prstGeom prst="rect">
            <a:avLst/>
          </a:prstGeom>
        </p:spPr>
      </p:pic>
      <p:grpSp>
        <p:nvGrpSpPr>
          <p:cNvPr id="3" name="组合 2"/>
          <p:cNvGrpSpPr/>
          <p:nvPr/>
        </p:nvGrpSpPr>
        <p:grpSpPr>
          <a:xfrm rot="20946486">
            <a:off x="1497756" y="3550185"/>
            <a:ext cx="1487935" cy="1623888"/>
            <a:chOff x="1003521" y="2464927"/>
            <a:chExt cx="1115951" cy="1217916"/>
          </a:xfrm>
        </p:grpSpPr>
        <p:pic>
          <p:nvPicPr>
            <p:cNvPr id="4" name="图片 3"/>
            <p:cNvPicPr>
              <a:picLocks noChangeAspect="1"/>
            </p:cNvPicPr>
            <p:nvPr/>
          </p:nvPicPr>
          <p:blipFill>
            <a:blip r:embed="rId4"/>
            <a:stretch>
              <a:fillRect/>
            </a:stretch>
          </p:blipFill>
          <p:spPr>
            <a:xfrm>
              <a:off x="1003521" y="2464927"/>
              <a:ext cx="1115951" cy="1217916"/>
            </a:xfrm>
            <a:prstGeom prst="rect">
              <a:avLst/>
            </a:prstGeom>
          </p:spPr>
        </p:pic>
        <p:sp>
          <p:nvSpPr>
            <p:cNvPr id="5" name="文本框 4"/>
            <p:cNvSpPr txBox="1"/>
            <p:nvPr/>
          </p:nvSpPr>
          <p:spPr>
            <a:xfrm>
              <a:off x="1199239" y="2562437"/>
              <a:ext cx="574918" cy="992579"/>
            </a:xfrm>
            <a:prstGeom prst="rect">
              <a:avLst/>
            </a:prstGeom>
            <a:noFill/>
          </p:spPr>
          <p:txBody>
            <a:bodyPr wrap="none" rtlCol="0">
              <a:spAutoFit/>
            </a:bodyPr>
            <a:lstStyle>
              <a:defPPr>
                <a:defRPr lang="zh-CN"/>
              </a:defPPr>
              <a:lvl1pPr>
                <a:defRPr sz="3200">
                  <a:solidFill>
                    <a:schemeClr val="bg1"/>
                  </a:solidFill>
                  <a:latin typeface="Showcard Gothic" panose="04020904020102020604" pitchFamily="82" charset="0"/>
                </a:defRPr>
              </a:lvl1pPr>
            </a:lstStyle>
            <a:p>
              <a:pPr defTabSz="914377"/>
              <a:r>
                <a:rPr lang="en-US" altLang="zh-CN" sz="8000" b="1" dirty="0">
                  <a:ln w="12700">
                    <a:solidFill>
                      <a:srgbClr val="FF9933"/>
                    </a:solidFill>
                    <a:prstDash val="solid"/>
                  </a:ln>
                  <a:pattFill prst="ltDnDiag">
                    <a:fgClr>
                      <a:srgbClr val="FF9933"/>
                    </a:fgClr>
                    <a:bgClr>
                      <a:prstClr val="white"/>
                    </a:bgClr>
                  </a:pattFill>
                </a:rPr>
                <a:t>4</a:t>
              </a:r>
              <a:endParaRPr lang="zh-CN" altLang="en-US" sz="8000" b="1" dirty="0">
                <a:ln w="12700">
                  <a:solidFill>
                    <a:srgbClr val="FF9933"/>
                  </a:solidFill>
                  <a:prstDash val="solid"/>
                </a:ln>
                <a:pattFill prst="ltDnDiag">
                  <a:fgClr>
                    <a:srgbClr val="FF9933"/>
                  </a:fgClr>
                  <a:bgClr>
                    <a:prstClr val="white"/>
                  </a:bgClr>
                </a:pattFill>
              </a:endParaRPr>
            </a:p>
          </p:txBody>
        </p:sp>
      </p:grpSp>
      <p:sp>
        <p:nvSpPr>
          <p:cNvPr id="6" name="文本框 5"/>
          <p:cNvSpPr txBox="1"/>
          <p:nvPr/>
        </p:nvSpPr>
        <p:spPr>
          <a:xfrm>
            <a:off x="1638559" y="2570082"/>
            <a:ext cx="10128993" cy="1544718"/>
          </a:xfrm>
          <a:prstGeom prst="rect">
            <a:avLst/>
          </a:prstGeom>
          <a:noFill/>
        </p:spPr>
        <p:txBody>
          <a:bodyPr wrap="square" rtlCol="0">
            <a:spAutoFit/>
          </a:bodyPr>
          <a:lstStyle/>
          <a:p>
            <a:pPr algn="ctr" defTabSz="914377">
              <a:lnSpc>
                <a:spcPct val="110000"/>
              </a:lnSpc>
            </a:pPr>
            <a:r>
              <a:rPr lang="en-US" altLang="zh-CN" sz="4400" b="1" dirty="0" err="1">
                <a:solidFill>
                  <a:prstClr val="white"/>
                </a:solidFill>
                <a:latin typeface="000 DanPanosian TB" pitchFamily="2" charset="0"/>
              </a:rPr>
              <a:t>Em</a:t>
            </a:r>
            <a:r>
              <a:rPr lang="en-US" altLang="zh-CN" sz="4400" b="1" dirty="0">
                <a:solidFill>
                  <a:prstClr val="white"/>
                </a:solidFill>
                <a:latin typeface="000 DanPanosian TB" pitchFamily="2" charset="0"/>
              </a:rPr>
              <a:t> </a:t>
            </a:r>
            <a:r>
              <a:rPr lang="en-US" altLang="zh-CN" sz="4400" b="1" dirty="0" err="1">
                <a:solidFill>
                  <a:prstClr val="white"/>
                </a:solidFill>
                <a:latin typeface="000 DanPanosian TB" pitchFamily="2" charset="0"/>
              </a:rPr>
              <a:t>hãy</a:t>
            </a:r>
            <a:r>
              <a:rPr lang="en-US" altLang="zh-CN" sz="4400" b="1" dirty="0">
                <a:solidFill>
                  <a:prstClr val="white"/>
                </a:solidFill>
                <a:latin typeface="000 DanPanosian TB" pitchFamily="2" charset="0"/>
              </a:rPr>
              <a:t> </a:t>
            </a:r>
            <a:r>
              <a:rPr lang="en-US" altLang="zh-CN" sz="4400" b="1" dirty="0" err="1">
                <a:solidFill>
                  <a:prstClr val="white"/>
                </a:solidFill>
                <a:latin typeface="000 DanPanosian TB" pitchFamily="2" charset="0"/>
              </a:rPr>
              <a:t>kể</a:t>
            </a:r>
            <a:r>
              <a:rPr lang="en-US" altLang="zh-CN" sz="4400" b="1" dirty="0">
                <a:solidFill>
                  <a:prstClr val="white"/>
                </a:solidFill>
                <a:latin typeface="000 DanPanosian TB" pitchFamily="2" charset="0"/>
              </a:rPr>
              <a:t> </a:t>
            </a:r>
            <a:r>
              <a:rPr lang="en-US" altLang="zh-CN" sz="4400" b="1" dirty="0" err="1">
                <a:solidFill>
                  <a:prstClr val="white"/>
                </a:solidFill>
                <a:latin typeface="000 DanPanosian TB" pitchFamily="2" charset="0"/>
              </a:rPr>
              <a:t>tên</a:t>
            </a:r>
            <a:r>
              <a:rPr lang="en-US" altLang="zh-CN" sz="4400" b="1" dirty="0">
                <a:solidFill>
                  <a:prstClr val="white"/>
                </a:solidFill>
                <a:latin typeface="000 DanPanosian TB" pitchFamily="2" charset="0"/>
              </a:rPr>
              <a:t> </a:t>
            </a:r>
            <a:r>
              <a:rPr lang="en-US" altLang="zh-CN" sz="4400" b="1" dirty="0" err="1">
                <a:solidFill>
                  <a:prstClr val="white"/>
                </a:solidFill>
                <a:latin typeface="000 DanPanosian TB" pitchFamily="2" charset="0"/>
              </a:rPr>
              <a:t>các</a:t>
            </a:r>
            <a:r>
              <a:rPr lang="en-US" altLang="zh-CN" sz="4400" b="1" dirty="0">
                <a:solidFill>
                  <a:prstClr val="white"/>
                </a:solidFill>
                <a:latin typeface="000 DanPanosian TB" pitchFamily="2" charset="0"/>
              </a:rPr>
              <a:t> </a:t>
            </a:r>
            <a:r>
              <a:rPr lang="en-US" altLang="zh-CN" sz="4400" b="1" dirty="0" err="1">
                <a:solidFill>
                  <a:prstClr val="white"/>
                </a:solidFill>
                <a:latin typeface="000 DanPanosian TB" pitchFamily="2" charset="0"/>
              </a:rPr>
              <a:t>biện</a:t>
            </a:r>
            <a:r>
              <a:rPr lang="en-US" altLang="zh-CN" sz="4400" b="1" dirty="0">
                <a:solidFill>
                  <a:prstClr val="white"/>
                </a:solidFill>
                <a:latin typeface="000 DanPanosian TB" pitchFamily="2" charset="0"/>
              </a:rPr>
              <a:t> </a:t>
            </a:r>
            <a:r>
              <a:rPr lang="en-US" altLang="zh-CN" sz="4400" b="1" dirty="0" err="1">
                <a:solidFill>
                  <a:prstClr val="white"/>
                </a:solidFill>
                <a:latin typeface="000 DanPanosian TB" pitchFamily="2" charset="0"/>
              </a:rPr>
              <a:t>pháp</a:t>
            </a:r>
            <a:r>
              <a:rPr lang="en-US" altLang="zh-CN" sz="4400" b="1" dirty="0">
                <a:solidFill>
                  <a:prstClr val="white"/>
                </a:solidFill>
                <a:latin typeface="000 DanPanosian TB" pitchFamily="2" charset="0"/>
              </a:rPr>
              <a:t> </a:t>
            </a:r>
            <a:r>
              <a:rPr lang="en-US" altLang="zh-CN" sz="4400" b="1" dirty="0" err="1">
                <a:solidFill>
                  <a:prstClr val="white"/>
                </a:solidFill>
                <a:latin typeface="000 DanPanosian TB" pitchFamily="2" charset="0"/>
              </a:rPr>
              <a:t>phòng</a:t>
            </a:r>
            <a:r>
              <a:rPr lang="en-US" altLang="zh-CN" sz="4400" b="1" dirty="0">
                <a:solidFill>
                  <a:prstClr val="white"/>
                </a:solidFill>
                <a:latin typeface="000 DanPanosian TB" pitchFamily="2" charset="0"/>
              </a:rPr>
              <a:t> </a:t>
            </a:r>
            <a:r>
              <a:rPr lang="en-US" altLang="zh-CN" sz="4400" b="1" dirty="0" err="1">
                <a:solidFill>
                  <a:prstClr val="white"/>
                </a:solidFill>
                <a:latin typeface="000 DanPanosian TB" pitchFamily="2" charset="0"/>
              </a:rPr>
              <a:t>tránh</a:t>
            </a:r>
            <a:r>
              <a:rPr lang="en-US" altLang="zh-CN" sz="4400" b="1" dirty="0">
                <a:solidFill>
                  <a:prstClr val="white"/>
                </a:solidFill>
                <a:latin typeface="000 DanPanosian TB" pitchFamily="2" charset="0"/>
              </a:rPr>
              <a:t> </a:t>
            </a:r>
            <a:r>
              <a:rPr lang="en-US" altLang="zh-CN" sz="4400" b="1" dirty="0" err="1">
                <a:solidFill>
                  <a:prstClr val="white"/>
                </a:solidFill>
                <a:latin typeface="000 DanPanosian TB" pitchFamily="2" charset="0"/>
              </a:rPr>
              <a:t>bệnh</a:t>
            </a:r>
            <a:r>
              <a:rPr lang="en-US" altLang="zh-CN" sz="4400" b="1" dirty="0">
                <a:solidFill>
                  <a:prstClr val="white"/>
                </a:solidFill>
                <a:latin typeface="000 DanPanosian TB" pitchFamily="2" charset="0"/>
              </a:rPr>
              <a:t> </a:t>
            </a:r>
            <a:r>
              <a:rPr lang="en-US" altLang="zh-CN" sz="4400" b="1" dirty="0" err="1">
                <a:solidFill>
                  <a:prstClr val="white"/>
                </a:solidFill>
                <a:latin typeface="000 DanPanosian TB" pitchFamily="2" charset="0"/>
              </a:rPr>
              <a:t>sốt</a:t>
            </a:r>
            <a:r>
              <a:rPr lang="en-US" altLang="zh-CN" sz="4400" b="1" dirty="0">
                <a:solidFill>
                  <a:prstClr val="white"/>
                </a:solidFill>
                <a:latin typeface="000 DanPanosian TB" pitchFamily="2" charset="0"/>
              </a:rPr>
              <a:t> </a:t>
            </a:r>
            <a:r>
              <a:rPr lang="en-US" altLang="zh-CN" sz="4400" b="1" dirty="0" err="1">
                <a:solidFill>
                  <a:prstClr val="white"/>
                </a:solidFill>
                <a:latin typeface="000 DanPanosian TB" pitchFamily="2" charset="0"/>
              </a:rPr>
              <a:t>rét</a:t>
            </a:r>
            <a:endParaRPr lang="en-US" altLang="zh-CN" sz="4400" b="1" dirty="0">
              <a:solidFill>
                <a:prstClr val="white"/>
              </a:solidFill>
              <a:latin typeface="000 DanPanosian TB" pitchFamily="2" charset="0"/>
            </a:endParaRPr>
          </a:p>
        </p:txBody>
      </p:sp>
    </p:spTree>
    <p:extLst>
      <p:ext uri="{BB962C8B-B14F-4D97-AF65-F5344CB8AC3E}">
        <p14:creationId xmlns:p14="http://schemas.microsoft.com/office/powerpoint/2010/main" val="3341091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fallOve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300" fill="hold">
                                          <p:stCondLst>
                                            <p:cond delay="0"/>
                                          </p:stCondLst>
                                        </p:cTn>
                                        <p:tgtEl>
                                          <p:spTgt spid="2"/>
                                        </p:tgtEl>
                                        <p:attrNameLst>
                                          <p:attrName>r</p:attrName>
                                        </p:attrNameLst>
                                      </p:cBhvr>
                                    </p:animRot>
                                    <p:animRot by="-240000">
                                      <p:cBhvr>
                                        <p:cTn id="11" dur="600" fill="hold">
                                          <p:stCondLst>
                                            <p:cond delay="600"/>
                                          </p:stCondLst>
                                        </p:cTn>
                                        <p:tgtEl>
                                          <p:spTgt spid="2"/>
                                        </p:tgtEl>
                                        <p:attrNameLst>
                                          <p:attrName>r</p:attrName>
                                        </p:attrNameLst>
                                      </p:cBhvr>
                                    </p:animRot>
                                    <p:animRot by="240000">
                                      <p:cBhvr>
                                        <p:cTn id="12" dur="600" fill="hold">
                                          <p:stCondLst>
                                            <p:cond delay="1200"/>
                                          </p:stCondLst>
                                        </p:cTn>
                                        <p:tgtEl>
                                          <p:spTgt spid="2"/>
                                        </p:tgtEl>
                                        <p:attrNameLst>
                                          <p:attrName>r</p:attrName>
                                        </p:attrNameLst>
                                      </p:cBhvr>
                                    </p:animRot>
                                    <p:animRot by="-240000">
                                      <p:cBhvr>
                                        <p:cTn id="13" dur="600" fill="hold">
                                          <p:stCondLst>
                                            <p:cond delay="1800"/>
                                          </p:stCondLst>
                                        </p:cTn>
                                        <p:tgtEl>
                                          <p:spTgt spid="2"/>
                                        </p:tgtEl>
                                        <p:attrNameLst>
                                          <p:attrName>r</p:attrName>
                                        </p:attrNameLst>
                                      </p:cBhvr>
                                    </p:animRot>
                                    <p:animRot by="120000">
                                      <p:cBhvr>
                                        <p:cTn id="14" dur="600" fill="hold">
                                          <p:stCondLst>
                                            <p:cond delay="2400"/>
                                          </p:stCondLst>
                                        </p:cTn>
                                        <p:tgtEl>
                                          <p:spTgt spid="2"/>
                                        </p:tgtEl>
                                        <p:attrNameLst>
                                          <p:attrName>r</p:attrName>
                                        </p:attrNameLst>
                                      </p:cBhvr>
                                    </p:animRot>
                                  </p:childTnLst>
                                </p:cTn>
                              </p:par>
                            </p:childTnLst>
                          </p:cTn>
                        </p:par>
                        <p:par>
                          <p:cTn id="15" fill="hold">
                            <p:stCondLst>
                              <p:cond delay="3000"/>
                            </p:stCondLst>
                            <p:childTnLst>
                              <p:par>
                                <p:cTn id="16" presetID="49" presetClass="entr" presetSubtype="0" decel="10000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250" fill="hold"/>
                                        <p:tgtEl>
                                          <p:spTgt spid="3"/>
                                        </p:tgtEl>
                                        <p:attrNameLst>
                                          <p:attrName>ppt_w</p:attrName>
                                        </p:attrNameLst>
                                      </p:cBhvr>
                                      <p:tavLst>
                                        <p:tav tm="0">
                                          <p:val>
                                            <p:fltVal val="0"/>
                                          </p:val>
                                        </p:tav>
                                        <p:tav tm="100000">
                                          <p:val>
                                            <p:strVal val="#ppt_w"/>
                                          </p:val>
                                        </p:tav>
                                      </p:tavLst>
                                    </p:anim>
                                    <p:anim calcmode="lin" valueType="num">
                                      <p:cBhvr>
                                        <p:cTn id="19" dur="1250" fill="hold"/>
                                        <p:tgtEl>
                                          <p:spTgt spid="3"/>
                                        </p:tgtEl>
                                        <p:attrNameLst>
                                          <p:attrName>ppt_h</p:attrName>
                                        </p:attrNameLst>
                                      </p:cBhvr>
                                      <p:tavLst>
                                        <p:tav tm="0">
                                          <p:val>
                                            <p:fltVal val="0"/>
                                          </p:val>
                                        </p:tav>
                                        <p:tav tm="100000">
                                          <p:val>
                                            <p:strVal val="#ppt_h"/>
                                          </p:val>
                                        </p:tav>
                                      </p:tavLst>
                                    </p:anim>
                                    <p:anim calcmode="lin" valueType="num">
                                      <p:cBhvr>
                                        <p:cTn id="20" dur="1250" fill="hold"/>
                                        <p:tgtEl>
                                          <p:spTgt spid="3"/>
                                        </p:tgtEl>
                                        <p:attrNameLst>
                                          <p:attrName>style.rotation</p:attrName>
                                        </p:attrNameLst>
                                      </p:cBhvr>
                                      <p:tavLst>
                                        <p:tav tm="0">
                                          <p:val>
                                            <p:fltVal val="360"/>
                                          </p:val>
                                        </p:tav>
                                        <p:tav tm="100000">
                                          <p:val>
                                            <p:fltVal val="0"/>
                                          </p:val>
                                        </p:tav>
                                      </p:tavLst>
                                    </p:anim>
                                    <p:animEffect transition="in" filter="fade">
                                      <p:cBhvr>
                                        <p:cTn id="21" dur="1250"/>
                                        <p:tgtEl>
                                          <p:spTgt spid="3"/>
                                        </p:tgtEl>
                                      </p:cBhvr>
                                    </p:animEffect>
                                  </p:childTnLst>
                                </p:cTn>
                              </p:par>
                              <p:par>
                                <p:cTn id="22" presetID="0" presetClass="path" presetSubtype="0" accel="50000" decel="50000" fill="hold" nodeType="withEffect">
                                  <p:stCondLst>
                                    <p:cond delay="0"/>
                                  </p:stCondLst>
                                  <p:childTnLst>
                                    <p:animMotion origin="layout" path="M -0.00382 -0.00771 L 0.07761 0.04939 " pathEditMode="relative" rAng="0" ptsTypes="AA">
                                      <p:cBhvr>
                                        <p:cTn id="23" dur="1250" spd="-100000" fill="hold"/>
                                        <p:tgtEl>
                                          <p:spTgt spid="3"/>
                                        </p:tgtEl>
                                        <p:attrNameLst>
                                          <p:attrName>ppt_x</p:attrName>
                                          <p:attrName>ppt_y</p:attrName>
                                        </p:attrNameLst>
                                      </p:cBhvr>
                                      <p:rCtr x="4062" y="2840"/>
                                    </p:animMotion>
                                  </p:childTnLst>
                                </p:cTn>
                              </p:par>
                            </p:childTnLst>
                          </p:cTn>
                        </p:par>
                        <p:par>
                          <p:cTn id="24" fill="hold">
                            <p:stCondLst>
                              <p:cond delay="425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2">
            <a:extLst>
              <a:ext uri="{FF2B5EF4-FFF2-40B4-BE49-F238E27FC236}">
                <a16:creationId xmlns:a16="http://schemas.microsoft.com/office/drawing/2014/main" id="{03DF7A54-68AB-B84F-BB7F-6AE4287FC4CC}"/>
              </a:ext>
            </a:extLst>
          </p:cNvPr>
          <p:cNvSpPr txBox="1"/>
          <p:nvPr/>
        </p:nvSpPr>
        <p:spPr>
          <a:xfrm>
            <a:off x="716031" y="403053"/>
            <a:ext cx="10799694" cy="1015663"/>
          </a:xfrm>
          <a:prstGeom prst="rect">
            <a:avLst/>
          </a:prstGeom>
          <a:noFill/>
        </p:spPr>
        <p:txBody>
          <a:bodyPr wrap="square" rtlCol="0">
            <a:spAutoFit/>
          </a:bodyPr>
          <a:lstStyle/>
          <a:p>
            <a:pPr algn="ctr" defTabSz="914377"/>
            <a:r>
              <a:rPr lang="en-US" altLang="zh-CN" sz="6000" b="1" spc="50" dirty="0" err="1">
                <a:ln w="0"/>
                <a:solidFill>
                  <a:srgbClr val="FF0000"/>
                </a:solidFill>
                <a:effectLst>
                  <a:outerShdw blurRad="50800" dist="38100" dir="2700000" algn="tl" rotWithShape="0">
                    <a:prstClr val="black">
                      <a:alpha val="40000"/>
                    </a:prstClr>
                  </a:outerShdw>
                </a:effectLst>
                <a:latin typeface="#9Slide07 SVNSalty Sans" panose="02000000000000000000" pitchFamily="2" charset="0"/>
                <a:cs typeface="+mn-ea"/>
                <a:sym typeface="+mn-lt"/>
              </a:rPr>
              <a:t>Bài</a:t>
            </a:r>
            <a:r>
              <a:rPr lang="en-US" altLang="zh-CN" sz="6000" b="1" spc="50" dirty="0">
                <a:ln w="0"/>
                <a:solidFill>
                  <a:srgbClr val="FF0000"/>
                </a:solidFill>
                <a:effectLst>
                  <a:outerShdw blurRad="50800" dist="38100" dir="2700000" algn="tl" rotWithShape="0">
                    <a:prstClr val="black">
                      <a:alpha val="40000"/>
                    </a:prstClr>
                  </a:outerShdw>
                </a:effectLst>
                <a:latin typeface="#9Slide07 SVNSalty Sans" panose="02000000000000000000" pitchFamily="2" charset="0"/>
                <a:cs typeface="+mn-ea"/>
                <a:sym typeface="+mn-lt"/>
              </a:rPr>
              <a:t> 30. NGUYÊN SINH VẬT( </a:t>
            </a:r>
            <a:r>
              <a:rPr lang="en-US" altLang="zh-CN" sz="6000" b="1" spc="50" dirty="0" err="1">
                <a:ln w="0"/>
                <a:solidFill>
                  <a:srgbClr val="FF0000"/>
                </a:solidFill>
                <a:effectLst>
                  <a:outerShdw blurRad="50800" dist="38100" dir="2700000" algn="tl" rotWithShape="0">
                    <a:prstClr val="black">
                      <a:alpha val="40000"/>
                    </a:prstClr>
                  </a:outerShdw>
                </a:effectLst>
                <a:latin typeface="#9Slide07 SVNSalty Sans" panose="02000000000000000000" pitchFamily="2" charset="0"/>
                <a:cs typeface="+mn-ea"/>
                <a:sym typeface="+mn-lt"/>
              </a:rPr>
              <a:t>tiết</a:t>
            </a:r>
            <a:r>
              <a:rPr lang="en-US" altLang="zh-CN" sz="6000" b="1" spc="50" dirty="0">
                <a:ln w="0"/>
                <a:solidFill>
                  <a:srgbClr val="FF0000"/>
                </a:solidFill>
                <a:effectLst>
                  <a:outerShdw blurRad="50800" dist="38100" dir="2700000" algn="tl" rotWithShape="0">
                    <a:prstClr val="black">
                      <a:alpha val="40000"/>
                    </a:prstClr>
                  </a:outerShdw>
                </a:effectLst>
                <a:latin typeface="#9Slide07 SVNSalty Sans" panose="02000000000000000000" pitchFamily="2" charset="0"/>
                <a:cs typeface="+mn-ea"/>
                <a:sym typeface="+mn-lt"/>
              </a:rPr>
              <a:t> 1)</a:t>
            </a:r>
            <a:endParaRPr lang="zh-CN" altLang="en-US" sz="6000" b="1" spc="50" dirty="0">
              <a:ln w="0"/>
              <a:solidFill>
                <a:srgbClr val="FF0000"/>
              </a:solidFill>
              <a:effectLst>
                <a:outerShdw blurRad="50800" dist="38100" dir="2700000" algn="tl" rotWithShape="0">
                  <a:prstClr val="black">
                    <a:alpha val="40000"/>
                  </a:prstClr>
                </a:outerShdw>
              </a:effectLst>
              <a:latin typeface="#9Slide07 SVNSalty Sans" panose="02000000000000000000" pitchFamily="2" charset="0"/>
              <a:cs typeface="+mn-ea"/>
              <a:sym typeface="+mn-lt"/>
            </a:endParaRPr>
          </a:p>
        </p:txBody>
      </p:sp>
      <p:sp>
        <p:nvSpPr>
          <p:cNvPr id="3" name="文本框 7">
            <a:extLst>
              <a:ext uri="{FF2B5EF4-FFF2-40B4-BE49-F238E27FC236}">
                <a16:creationId xmlns:a16="http://schemas.microsoft.com/office/drawing/2014/main" id="{C727329A-B532-664E-A3EC-39F1924BCD14}"/>
              </a:ext>
            </a:extLst>
          </p:cNvPr>
          <p:cNvSpPr txBox="1"/>
          <p:nvPr/>
        </p:nvSpPr>
        <p:spPr>
          <a:xfrm>
            <a:off x="1015767" y="2929979"/>
            <a:ext cx="7430689" cy="769441"/>
          </a:xfrm>
          <a:prstGeom prst="rect">
            <a:avLst/>
          </a:prstGeom>
          <a:noFill/>
        </p:spPr>
        <p:txBody>
          <a:bodyPr wrap="none" rtlCol="0">
            <a:spAutoFit/>
          </a:bodyPr>
          <a:lstStyle/>
          <a:p>
            <a:pPr defTabSz="914377"/>
            <a:r>
              <a:rPr lang="en-US" altLang="zh-CN" sz="4400" b="1" dirty="0">
                <a:solidFill>
                  <a:prstClr val="white"/>
                </a:solidFill>
                <a:latin typeface="000 DanPanosian TB" pitchFamily="2" charset="0"/>
              </a:rPr>
              <a:t>1. ĐA DẠNG NGUYÊN SINH VẬT</a:t>
            </a:r>
            <a:endParaRPr lang="zh-CN" altLang="en-US" sz="4400" b="1" dirty="0">
              <a:solidFill>
                <a:prstClr val="white"/>
              </a:solidFill>
              <a:latin typeface="000 DanPanosian TB" pitchFamily="2" charset="0"/>
            </a:endParaRPr>
          </a:p>
        </p:txBody>
      </p:sp>
    </p:spTree>
    <p:extLst>
      <p:ext uri="{BB962C8B-B14F-4D97-AF65-F5344CB8AC3E}">
        <p14:creationId xmlns:p14="http://schemas.microsoft.com/office/powerpoint/2010/main" val="36322932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o sánh trùng kiết lị và trùng sốt rét câu hỏi 71644 - hoidap247.co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pic>
        <p:nvPicPr>
          <p:cNvPr id="3074" name="Picture 2" descr="HƯỞNG ỨNG NGÀY THẾ GIỚI PHÒNG CHỐNG SỐT RÉT">
            <a:extLst>
              <a:ext uri="{FF2B5EF4-FFF2-40B4-BE49-F238E27FC236}">
                <a16:creationId xmlns:a16="http://schemas.microsoft.com/office/drawing/2014/main" id="{E9AAB9CF-71F0-8F41-BE6F-F0EAD07818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199" y="463549"/>
            <a:ext cx="9398001" cy="5327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027166"/>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rgbClr val="000B22"/>
        </a:solidFill>
        <a:effectLst/>
      </p:bgPr>
    </p:bg>
    <p:spTree>
      <p:nvGrpSpPr>
        <p:cNvPr id="1" name=""/>
        <p:cNvGrpSpPr/>
        <p:nvPr/>
      </p:nvGrpSpPr>
      <p:grpSpPr>
        <a:xfrm>
          <a:off x="0" y="0"/>
          <a:ext cx="0" cy="0"/>
          <a:chOff x="0" y="0"/>
          <a:chExt cx="0" cy="0"/>
        </a:xfrm>
      </p:grpSpPr>
      <p:pic>
        <p:nvPicPr>
          <p:cNvPr id="15362" name="Picture 2" descr="Bé gái 10 tuổi mắc bệnh amip ăn não người sau khi đi bơi | Tin tức mới nhất  24h - Đọc Báo Lao Động online - Laodong.vn"/>
          <p:cNvPicPr>
            <a:picLocks noChangeAspect="1" noChangeArrowheads="1"/>
          </p:cNvPicPr>
          <p:nvPr/>
        </p:nvPicPr>
        <p:blipFill rotWithShape="1">
          <a:blip r:embed="rId2">
            <a:extLst>
              <a:ext uri="{28A0092B-C50C-407E-A947-70E740481C1C}">
                <a14:useLocalDpi xmlns:a14="http://schemas.microsoft.com/office/drawing/2010/main" val="0"/>
              </a:ext>
            </a:extLst>
          </a:blip>
          <a:srcRect l="16080" r="13661" b="2574"/>
          <a:stretch/>
        </p:blipFill>
        <p:spPr bwMode="auto">
          <a:xfrm>
            <a:off x="0" y="0"/>
            <a:ext cx="3788229" cy="27473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735213" y="2309489"/>
            <a:ext cx="4337142" cy="4046710"/>
            <a:chOff x="2016567" y="2420021"/>
            <a:chExt cx="4337142" cy="4046710"/>
          </a:xfrm>
        </p:grpSpPr>
        <p:pic>
          <p:nvPicPr>
            <p:cNvPr id="15364" name="Picture 4" descr="Cậu bé 13 tuổi tử vong vì nhiễm amip ăn não hiếm gặp tại Mỹ | Báo Dân tr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567" y="2420021"/>
              <a:ext cx="4337142" cy="24396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366" name="Picture 6" descr="Đi tắm suối nước nóng để tốt cho sức khỏe, người đàn ông suýt chết khi bị  vi khuẩn chui vào não"/>
            <p:cNvPicPr>
              <a:picLocks noChangeAspect="1" noChangeArrowheads="1"/>
            </p:cNvPicPr>
            <p:nvPr/>
          </p:nvPicPr>
          <p:blipFill rotWithShape="1">
            <a:blip r:embed="rId4">
              <a:extLst>
                <a:ext uri="{28A0092B-C50C-407E-A947-70E740481C1C}">
                  <a14:useLocalDpi xmlns:a14="http://schemas.microsoft.com/office/drawing/2010/main" val="0"/>
                </a:ext>
              </a:extLst>
            </a:blip>
            <a:srcRect l="6417" t="65253" r="6011" b="3695"/>
            <a:stretch/>
          </p:blipFill>
          <p:spPr bwMode="auto">
            <a:xfrm>
              <a:off x="2016567" y="4859665"/>
              <a:ext cx="4337142" cy="1607066"/>
            </a:xfrm>
            <a:prstGeom prst="rect">
              <a:avLst/>
            </a:prstGeom>
            <a:noFill/>
            <a:extLst>
              <a:ext uri="{909E8E84-426E-40DD-AFC4-6F175D3DCCD1}">
                <a14:hiddenFill xmlns:a14="http://schemas.microsoft.com/office/drawing/2010/main">
                  <a:solidFill>
                    <a:srgbClr val="FFFFFF"/>
                  </a:solidFill>
                </a14:hiddenFill>
              </a:ext>
            </a:extLst>
          </p:spPr>
        </p:pic>
      </p:grpSp>
      <p:pic>
        <p:nvPicPr>
          <p:cNvPr id="15368" name="Picture 8" descr="Amip ăn não ở hồ bơi cướp sinh mạng người đàn ông Mỹ - VnExpress Sức khỏ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0501" y="1"/>
            <a:ext cx="4109408" cy="23094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6762541" y="2461847"/>
            <a:ext cx="5215094" cy="4220307"/>
            <a:chOff x="6762541" y="2461847"/>
            <a:chExt cx="5215094" cy="4220307"/>
          </a:xfrm>
        </p:grpSpPr>
        <p:sp>
          <p:nvSpPr>
            <p:cNvPr id="3" name="Rectangle 2"/>
            <p:cNvSpPr/>
            <p:nvPr/>
          </p:nvSpPr>
          <p:spPr>
            <a:xfrm>
              <a:off x="6762541" y="2747320"/>
              <a:ext cx="5215094" cy="3934834"/>
            </a:xfrm>
            <a:prstGeom prst="rect">
              <a:avLst/>
            </a:prstGeom>
            <a:solidFill>
              <a:srgbClr val="48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endParaRPr lang="en-US" sz="2400" dirty="0">
                <a:solidFill>
                  <a:prstClr val="white"/>
                </a:solidFill>
                <a:latin typeface="#9Slide03 FS Neusa Bold" panose="00000800000000000000" pitchFamily="2" charset="0"/>
              </a:endParaRPr>
            </a:p>
            <a:p>
              <a:pPr marL="342900" indent="-342900" algn="just" defTabSz="914400">
                <a:lnSpc>
                  <a:spcPct val="110000"/>
                </a:lnSpc>
                <a:buFont typeface="Wingdings" panose="05000000000000000000" pitchFamily="2" charset="2"/>
                <a:buChar char="§"/>
              </a:pPr>
              <a:r>
                <a:rPr lang="vi-VN" sz="2200" i="1" dirty="0">
                  <a:solidFill>
                    <a:srgbClr val="FFFF00"/>
                  </a:solidFill>
                  <a:latin typeface="Palatino Linotype" panose="02040502050505030304" pitchFamily="18" charset="0"/>
                </a:rPr>
                <a:t>Naegleria fowleri </a:t>
              </a:r>
              <a:r>
                <a:rPr lang="vi-VN" sz="2100" dirty="0">
                  <a:solidFill>
                    <a:prstClr val="white"/>
                  </a:solidFill>
                  <a:latin typeface="#9Slide03 Roboto Condensed" panose="02000000000000000000" pitchFamily="2" charset="0"/>
                  <a:ea typeface="#9Slide03 Roboto Condensed" panose="02000000000000000000" pitchFamily="2" charset="0"/>
                </a:rPr>
                <a:t>là loài kí sinh trùng trên người, chúng xâm nhập vào mũi đi lên não và gây tổn thương nghiêm trọng ở não người. </a:t>
              </a:r>
              <a:endParaRPr lang="en-US" sz="2100" dirty="0">
                <a:solidFill>
                  <a:prstClr val="white"/>
                </a:solidFill>
                <a:latin typeface="#9Slide03 Roboto Condensed" panose="02000000000000000000" pitchFamily="2" charset="0"/>
                <a:ea typeface="#9Slide03 Roboto Condensed" panose="02000000000000000000" pitchFamily="2" charset="0"/>
              </a:endParaRPr>
            </a:p>
            <a:p>
              <a:pPr marL="342900" indent="-342900" algn="just" defTabSz="914400">
                <a:lnSpc>
                  <a:spcPct val="110000"/>
                </a:lnSpc>
                <a:buFont typeface="Wingdings" panose="05000000000000000000" pitchFamily="2" charset="2"/>
                <a:buChar char="§"/>
              </a:pPr>
              <a:r>
                <a:rPr lang="vi-VN" sz="2100" dirty="0">
                  <a:solidFill>
                    <a:prstClr val="white"/>
                  </a:solidFill>
                  <a:latin typeface="#9Slide03 Roboto Condensed" panose="02000000000000000000" pitchFamily="2" charset="0"/>
                  <a:ea typeface="#9Slide03 Roboto Condensed" panose="02000000000000000000" pitchFamily="2" charset="0"/>
                </a:rPr>
                <a:t>Khi bị nhiễm amip não, thường xuất hiện triệu chứng </a:t>
              </a:r>
              <a:r>
                <a:rPr lang="vi-VN" sz="2100" dirty="0">
                  <a:solidFill>
                    <a:srgbClr val="5DE2FD"/>
                  </a:solidFill>
                  <a:latin typeface="#9Slide03 Roboto Condensed" panose="02000000000000000000" pitchFamily="2" charset="0"/>
                  <a:ea typeface="#9Slide03 Roboto Condensed" panose="02000000000000000000" pitchFamily="2" charset="0"/>
                </a:rPr>
                <a:t>mất cảm giác mùi vị, sốt, nhức đầu, buồn nôn, buồn ngủ, ảo giác</a:t>
              </a:r>
              <a:r>
                <a:rPr lang="vi-VN" sz="2100" dirty="0">
                  <a:solidFill>
                    <a:prstClr val="white"/>
                  </a:solidFill>
                  <a:latin typeface="#9Slide03 Roboto Condensed" panose="02000000000000000000" pitchFamily="2" charset="0"/>
                  <a:ea typeface="#9Slide03 Roboto Condensed" panose="02000000000000000000" pitchFamily="2" charset="0"/>
                </a:rPr>
                <a:t>,… Hầu hết những người bị nhiễm amip ăn não thường </a:t>
              </a:r>
              <a:r>
                <a:rPr lang="vi-VN" sz="2100" dirty="0">
                  <a:solidFill>
                    <a:srgbClr val="E64A7E"/>
                  </a:solidFill>
                  <a:latin typeface="#9Slide03 Roboto Condensed" panose="02000000000000000000" pitchFamily="2" charset="0"/>
                  <a:ea typeface="#9Slide03 Roboto Condensed" panose="02000000000000000000" pitchFamily="2" charset="0"/>
                </a:rPr>
                <a:t>tử vong trong vòng 1 tuần sau nhiễm.</a:t>
              </a:r>
            </a:p>
          </p:txBody>
        </p:sp>
        <p:sp>
          <p:nvSpPr>
            <p:cNvPr id="4" name="Rectangle 3"/>
            <p:cNvSpPr/>
            <p:nvPr/>
          </p:nvSpPr>
          <p:spPr>
            <a:xfrm>
              <a:off x="7792496" y="2461847"/>
              <a:ext cx="3155184" cy="7335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4000" dirty="0">
                  <a:solidFill>
                    <a:srgbClr val="C00000"/>
                  </a:solidFill>
                  <a:latin typeface="#9Slide03 FS Neusa Bold" panose="00000800000000000000" pitchFamily="2" charset="0"/>
                </a:rPr>
                <a:t>AMIP ĂN NÃO</a:t>
              </a:r>
            </a:p>
          </p:txBody>
        </p:sp>
      </p:grpSp>
    </p:spTree>
    <p:extLst>
      <p:ext uri="{BB962C8B-B14F-4D97-AF65-F5344CB8AC3E}">
        <p14:creationId xmlns:p14="http://schemas.microsoft.com/office/powerpoint/2010/main" val="338036082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5754" y="1199923"/>
            <a:ext cx="2616025" cy="2616025"/>
          </a:xfrm>
          <a:prstGeom prst="rect">
            <a:avLst/>
          </a:prstGeom>
        </p:spPr>
      </p:pic>
      <p:sp>
        <p:nvSpPr>
          <p:cNvPr id="12" name="TextBox 11"/>
          <p:cNvSpPr txBox="1"/>
          <p:nvPr/>
        </p:nvSpPr>
        <p:spPr>
          <a:xfrm>
            <a:off x="2860937" y="134335"/>
            <a:ext cx="7561898" cy="954107"/>
          </a:xfrm>
          <a:prstGeom prst="rect">
            <a:avLst/>
          </a:prstGeom>
          <a:solidFill>
            <a:schemeClr val="accent4">
              <a:lumMod val="20000"/>
              <a:lumOff val="80000"/>
            </a:schemeClr>
          </a:solidFill>
        </p:spPr>
        <p:txBody>
          <a:bodyPr wrap="square" rtlCol="0">
            <a:spAutoFit/>
          </a:bodyPr>
          <a:lstStyle/>
          <a:p>
            <a:pPr algn="ctr" defTabSz="914400"/>
            <a:r>
              <a:rPr lang="vi-VN" sz="2800" dirty="0">
                <a:solidFill>
                  <a:srgbClr val="FF0000"/>
                </a:solidFill>
                <a:latin typeface="#9Slide05 FS Blonde Script" panose="03000503000000000000" pitchFamily="65" charset="0"/>
              </a:rPr>
              <a:t>Hãy nêu một số biện pháp phòng chống bệnh do nguyên sinh vật gây ra.</a:t>
            </a:r>
          </a:p>
        </p:txBody>
      </p:sp>
      <p:grpSp>
        <p:nvGrpSpPr>
          <p:cNvPr id="20" name="Group 19"/>
          <p:cNvGrpSpPr/>
          <p:nvPr/>
        </p:nvGrpSpPr>
        <p:grpSpPr>
          <a:xfrm>
            <a:off x="406872" y="251430"/>
            <a:ext cx="4740049" cy="5589813"/>
            <a:chOff x="406873" y="251430"/>
            <a:chExt cx="4735804" cy="5589813"/>
          </a:xfrm>
        </p:grpSpPr>
        <p:pic>
          <p:nvPicPr>
            <p:cNvPr id="16386" name="Picture 2" descr="PHÒNG CHỐNG BỆNH SỐT RÉT – BV HUYỆN CỦ CHI"/>
            <p:cNvPicPr>
              <a:picLocks noChangeAspect="1" noChangeArrowheads="1"/>
            </p:cNvPicPr>
            <p:nvPr/>
          </p:nvPicPr>
          <p:blipFill rotWithShape="1">
            <a:blip r:embed="rId4">
              <a:extLst>
                <a:ext uri="{28A0092B-C50C-407E-A947-70E740481C1C}">
                  <a14:useLocalDpi xmlns:a14="http://schemas.microsoft.com/office/drawing/2010/main" val="0"/>
                </a:ext>
              </a:extLst>
            </a:blip>
            <a:srcRect l="16145" r="12542"/>
            <a:stretch/>
          </p:blipFill>
          <p:spPr bwMode="auto">
            <a:xfrm>
              <a:off x="406873" y="251430"/>
              <a:ext cx="2451867" cy="2289786"/>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723812" y="1411844"/>
              <a:ext cx="4418865" cy="4429399"/>
              <a:chOff x="723812" y="1411844"/>
              <a:chExt cx="4418865" cy="4429399"/>
            </a:xfrm>
          </p:grpSpPr>
          <p:grpSp>
            <p:nvGrpSpPr>
              <p:cNvPr id="4" name="Group 3"/>
              <p:cNvGrpSpPr/>
              <p:nvPr/>
            </p:nvGrpSpPr>
            <p:grpSpPr>
              <a:xfrm>
                <a:off x="723812" y="2115869"/>
                <a:ext cx="4418865" cy="3673445"/>
                <a:chOff x="814347" y="2677235"/>
                <a:chExt cx="4418865" cy="3673445"/>
              </a:xfrm>
            </p:grpSpPr>
            <p:sp>
              <p:nvSpPr>
                <p:cNvPr id="3" name="矩形 8"/>
                <p:cNvSpPr/>
                <p:nvPr/>
              </p:nvSpPr>
              <p:spPr>
                <a:xfrm rot="21317543">
                  <a:off x="814347" y="2677235"/>
                  <a:ext cx="4418865" cy="3673445"/>
                </a:xfrm>
                <a:custGeom>
                  <a:avLst/>
                  <a:gdLst>
                    <a:gd name="connsiteX0" fmla="*/ 0 w 3457020"/>
                    <a:gd name="connsiteY0" fmla="*/ 0 h 2138572"/>
                    <a:gd name="connsiteX1" fmla="*/ 3457020 w 3457020"/>
                    <a:gd name="connsiteY1" fmla="*/ 0 h 2138572"/>
                    <a:gd name="connsiteX2" fmla="*/ 3457020 w 3457020"/>
                    <a:gd name="connsiteY2" fmla="*/ 2138572 h 2138572"/>
                    <a:gd name="connsiteX3" fmla="*/ 0 w 3457020"/>
                    <a:gd name="connsiteY3" fmla="*/ 2138572 h 2138572"/>
                    <a:gd name="connsiteX4" fmla="*/ 0 w 3457020"/>
                    <a:gd name="connsiteY4" fmla="*/ 0 h 2138572"/>
                    <a:gd name="connsiteX0-1" fmla="*/ 0 w 3754476"/>
                    <a:gd name="connsiteY0-2" fmla="*/ 66101 h 2138572"/>
                    <a:gd name="connsiteX1-3" fmla="*/ 3754476 w 3754476"/>
                    <a:gd name="connsiteY1-4" fmla="*/ 0 h 2138572"/>
                    <a:gd name="connsiteX2-5" fmla="*/ 3754476 w 3754476"/>
                    <a:gd name="connsiteY2-6" fmla="*/ 2138572 h 2138572"/>
                    <a:gd name="connsiteX3-7" fmla="*/ 297456 w 3754476"/>
                    <a:gd name="connsiteY3-8" fmla="*/ 2138572 h 2138572"/>
                    <a:gd name="connsiteX4-9" fmla="*/ 0 w 3754476"/>
                    <a:gd name="connsiteY4-10" fmla="*/ 66101 h 2138572"/>
                    <a:gd name="connsiteX0-11" fmla="*/ 0 w 3754476"/>
                    <a:gd name="connsiteY0-12" fmla="*/ 66101 h 2292808"/>
                    <a:gd name="connsiteX1-13" fmla="*/ 3754476 w 3754476"/>
                    <a:gd name="connsiteY1-14" fmla="*/ 0 h 2292808"/>
                    <a:gd name="connsiteX2-15" fmla="*/ 3754476 w 3754476"/>
                    <a:gd name="connsiteY2-16" fmla="*/ 2138572 h 2292808"/>
                    <a:gd name="connsiteX3-17" fmla="*/ 694063 w 3754476"/>
                    <a:gd name="connsiteY3-18" fmla="*/ 2292808 h 2292808"/>
                    <a:gd name="connsiteX4-19" fmla="*/ 0 w 3754476"/>
                    <a:gd name="connsiteY4-20" fmla="*/ 66101 h 2292808"/>
                    <a:gd name="connsiteX0-21" fmla="*/ 0 w 3754476"/>
                    <a:gd name="connsiteY0-22" fmla="*/ 154236 h 2380943"/>
                    <a:gd name="connsiteX1-23" fmla="*/ 3743459 w 3754476"/>
                    <a:gd name="connsiteY1-24" fmla="*/ 0 h 2380943"/>
                    <a:gd name="connsiteX2-25" fmla="*/ 3754476 w 3754476"/>
                    <a:gd name="connsiteY2-26" fmla="*/ 2226707 h 2380943"/>
                    <a:gd name="connsiteX3-27" fmla="*/ 694063 w 3754476"/>
                    <a:gd name="connsiteY3-28" fmla="*/ 2380943 h 2380943"/>
                    <a:gd name="connsiteX4-29" fmla="*/ 0 w 3754476"/>
                    <a:gd name="connsiteY4-30" fmla="*/ 154236 h 2380943"/>
                    <a:gd name="connsiteX0-31" fmla="*/ 0 w 3985830"/>
                    <a:gd name="connsiteY0-32" fmla="*/ 154236 h 2380943"/>
                    <a:gd name="connsiteX1-33" fmla="*/ 3743459 w 3985830"/>
                    <a:gd name="connsiteY1-34" fmla="*/ 0 h 2380943"/>
                    <a:gd name="connsiteX2-35" fmla="*/ 3985830 w 3985830"/>
                    <a:gd name="connsiteY2-36" fmla="*/ 2050437 h 2380943"/>
                    <a:gd name="connsiteX3-37" fmla="*/ 694063 w 3985830"/>
                    <a:gd name="connsiteY3-38" fmla="*/ 2380943 h 2380943"/>
                    <a:gd name="connsiteX4-39" fmla="*/ 0 w 3985830"/>
                    <a:gd name="connsiteY4-40" fmla="*/ 154236 h 2380943"/>
                    <a:gd name="connsiteX0-41" fmla="*/ 0 w 3985830"/>
                    <a:gd name="connsiteY0-42" fmla="*/ 154236 h 2380943"/>
                    <a:gd name="connsiteX1-43" fmla="*/ 3743459 w 3985830"/>
                    <a:gd name="connsiteY1-44" fmla="*/ 0 h 2380943"/>
                    <a:gd name="connsiteX2-45" fmla="*/ 3985830 w 3985830"/>
                    <a:gd name="connsiteY2-46" fmla="*/ 2050437 h 2380943"/>
                    <a:gd name="connsiteX3-47" fmla="*/ 694063 w 3985830"/>
                    <a:gd name="connsiteY3-48" fmla="*/ 2380943 h 2380943"/>
                    <a:gd name="connsiteX4-49" fmla="*/ 0 w 3985830"/>
                    <a:gd name="connsiteY4-50" fmla="*/ 154236 h 2380943"/>
                    <a:gd name="connsiteX0-51" fmla="*/ 0 w 4186936"/>
                    <a:gd name="connsiteY0-52" fmla="*/ 154236 h 2380943"/>
                    <a:gd name="connsiteX1-53" fmla="*/ 3743459 w 4186936"/>
                    <a:gd name="connsiteY1-54" fmla="*/ 0 h 2380943"/>
                    <a:gd name="connsiteX2-55" fmla="*/ 3816569 w 4186936"/>
                    <a:gd name="connsiteY2-56" fmla="*/ 896596 h 2380943"/>
                    <a:gd name="connsiteX3-57" fmla="*/ 3985830 w 4186936"/>
                    <a:gd name="connsiteY3-58" fmla="*/ 2050437 h 2380943"/>
                    <a:gd name="connsiteX4-59" fmla="*/ 694063 w 4186936"/>
                    <a:gd name="connsiteY4-60" fmla="*/ 2380943 h 2380943"/>
                    <a:gd name="connsiteX5" fmla="*/ 0 w 4186936"/>
                    <a:gd name="connsiteY5" fmla="*/ 154236 h 2380943"/>
                    <a:gd name="connsiteX0-61" fmla="*/ 0 w 4126322"/>
                    <a:gd name="connsiteY0-62" fmla="*/ 154236 h 2380943"/>
                    <a:gd name="connsiteX1-63" fmla="*/ 3743459 w 4126322"/>
                    <a:gd name="connsiteY1-64" fmla="*/ 0 h 2380943"/>
                    <a:gd name="connsiteX2-65" fmla="*/ 3375894 w 4126322"/>
                    <a:gd name="connsiteY2-66" fmla="*/ 1116933 h 2380943"/>
                    <a:gd name="connsiteX3-67" fmla="*/ 3985830 w 4126322"/>
                    <a:gd name="connsiteY3-68" fmla="*/ 2050437 h 2380943"/>
                    <a:gd name="connsiteX4-69" fmla="*/ 694063 w 4126322"/>
                    <a:gd name="connsiteY4-70" fmla="*/ 2380943 h 2380943"/>
                    <a:gd name="connsiteX5-71" fmla="*/ 0 w 4126322"/>
                    <a:gd name="connsiteY5-72" fmla="*/ 154236 h 2380943"/>
                    <a:gd name="connsiteX0-73" fmla="*/ 0 w 3985830"/>
                    <a:gd name="connsiteY0-74" fmla="*/ 154236 h 2380943"/>
                    <a:gd name="connsiteX1-75" fmla="*/ 3743459 w 3985830"/>
                    <a:gd name="connsiteY1-76" fmla="*/ 0 h 2380943"/>
                    <a:gd name="connsiteX2-77" fmla="*/ 3375894 w 3985830"/>
                    <a:gd name="connsiteY2-78" fmla="*/ 1116933 h 2380943"/>
                    <a:gd name="connsiteX3-79" fmla="*/ 3985830 w 3985830"/>
                    <a:gd name="connsiteY3-80" fmla="*/ 2050437 h 2380943"/>
                    <a:gd name="connsiteX4-81" fmla="*/ 694063 w 3985830"/>
                    <a:gd name="connsiteY4-82" fmla="*/ 2380943 h 2380943"/>
                    <a:gd name="connsiteX5-83" fmla="*/ 0 w 3985830"/>
                    <a:gd name="connsiteY5-84" fmla="*/ 154236 h 2380943"/>
                    <a:gd name="connsiteX0-85" fmla="*/ 0 w 3985830"/>
                    <a:gd name="connsiteY0-86" fmla="*/ 154236 h 2380943"/>
                    <a:gd name="connsiteX1-87" fmla="*/ 3743459 w 3985830"/>
                    <a:gd name="connsiteY1-88" fmla="*/ 0 h 2380943"/>
                    <a:gd name="connsiteX2-89" fmla="*/ 3375894 w 3985830"/>
                    <a:gd name="connsiteY2-90" fmla="*/ 1116933 h 2380943"/>
                    <a:gd name="connsiteX3-91" fmla="*/ 3985830 w 3985830"/>
                    <a:gd name="connsiteY3-92" fmla="*/ 2050437 h 2380943"/>
                    <a:gd name="connsiteX4-93" fmla="*/ 694063 w 3985830"/>
                    <a:gd name="connsiteY4-94" fmla="*/ 2380943 h 2380943"/>
                    <a:gd name="connsiteX5-95" fmla="*/ 0 w 3985830"/>
                    <a:gd name="connsiteY5-96" fmla="*/ 154236 h 2380943"/>
                    <a:gd name="connsiteX0-97" fmla="*/ 0 w 3985830"/>
                    <a:gd name="connsiteY0-98" fmla="*/ 154236 h 2380943"/>
                    <a:gd name="connsiteX1-99" fmla="*/ 3743459 w 3985830"/>
                    <a:gd name="connsiteY1-100" fmla="*/ 0 h 2380943"/>
                    <a:gd name="connsiteX2-101" fmla="*/ 3375894 w 3985830"/>
                    <a:gd name="connsiteY2-102" fmla="*/ 1116933 h 2380943"/>
                    <a:gd name="connsiteX3-103" fmla="*/ 3985830 w 3985830"/>
                    <a:gd name="connsiteY3-104" fmla="*/ 2050437 h 2380943"/>
                    <a:gd name="connsiteX4-105" fmla="*/ 694063 w 3985830"/>
                    <a:gd name="connsiteY4-106" fmla="*/ 2380943 h 2380943"/>
                    <a:gd name="connsiteX5-107" fmla="*/ 0 w 3985830"/>
                    <a:gd name="connsiteY5-108" fmla="*/ 154236 h 2380943"/>
                    <a:gd name="connsiteX0-109" fmla="*/ 0 w 3985830"/>
                    <a:gd name="connsiteY0-110" fmla="*/ 154236 h 2380943"/>
                    <a:gd name="connsiteX1-111" fmla="*/ 3743459 w 3985830"/>
                    <a:gd name="connsiteY1-112" fmla="*/ 0 h 2380943"/>
                    <a:gd name="connsiteX2-113" fmla="*/ 3375894 w 3985830"/>
                    <a:gd name="connsiteY2-114" fmla="*/ 1116933 h 2380943"/>
                    <a:gd name="connsiteX3-115" fmla="*/ 3985830 w 3985830"/>
                    <a:gd name="connsiteY3-116" fmla="*/ 2050437 h 2380943"/>
                    <a:gd name="connsiteX4-117" fmla="*/ 694063 w 3985830"/>
                    <a:gd name="connsiteY4-118" fmla="*/ 2380943 h 2380943"/>
                    <a:gd name="connsiteX5-119" fmla="*/ 0 w 3985830"/>
                    <a:gd name="connsiteY5-120" fmla="*/ 154236 h 2380943"/>
                    <a:gd name="connsiteX0-121" fmla="*/ 0 w 3985830"/>
                    <a:gd name="connsiteY0-122" fmla="*/ 154236 h 2380943"/>
                    <a:gd name="connsiteX1-123" fmla="*/ 3743459 w 3985830"/>
                    <a:gd name="connsiteY1-124" fmla="*/ 0 h 2380943"/>
                    <a:gd name="connsiteX2-125" fmla="*/ 3375894 w 3985830"/>
                    <a:gd name="connsiteY2-126" fmla="*/ 1116933 h 2380943"/>
                    <a:gd name="connsiteX3-127" fmla="*/ 3985830 w 3985830"/>
                    <a:gd name="connsiteY3-128" fmla="*/ 2050437 h 2380943"/>
                    <a:gd name="connsiteX4-129" fmla="*/ 694063 w 3985830"/>
                    <a:gd name="connsiteY4-130" fmla="*/ 2380943 h 2380943"/>
                    <a:gd name="connsiteX5-131" fmla="*/ 0 w 3985830"/>
                    <a:gd name="connsiteY5-132" fmla="*/ 154236 h 2380943"/>
                    <a:gd name="connsiteX0-133" fmla="*/ 0 w 3985830"/>
                    <a:gd name="connsiteY0-134" fmla="*/ 154236 h 2733482"/>
                    <a:gd name="connsiteX1-135" fmla="*/ 3743459 w 3985830"/>
                    <a:gd name="connsiteY1-136" fmla="*/ 0 h 2733482"/>
                    <a:gd name="connsiteX2-137" fmla="*/ 3375894 w 3985830"/>
                    <a:gd name="connsiteY2-138" fmla="*/ 1116933 h 2733482"/>
                    <a:gd name="connsiteX3-139" fmla="*/ 3985830 w 3985830"/>
                    <a:gd name="connsiteY3-140" fmla="*/ 2050437 h 2733482"/>
                    <a:gd name="connsiteX4-141" fmla="*/ 589566 w 3985830"/>
                    <a:gd name="connsiteY4-142" fmla="*/ 2733482 h 2733482"/>
                    <a:gd name="connsiteX5-143" fmla="*/ 0 w 3985830"/>
                    <a:gd name="connsiteY5-144" fmla="*/ 154236 h 2733482"/>
                    <a:gd name="connsiteX0-145" fmla="*/ 0 w 3985830"/>
                    <a:gd name="connsiteY0-146" fmla="*/ 154236 h 2733482"/>
                    <a:gd name="connsiteX1-147" fmla="*/ 3743459 w 3985830"/>
                    <a:gd name="connsiteY1-148" fmla="*/ 0 h 2733482"/>
                    <a:gd name="connsiteX2-149" fmla="*/ 3375894 w 3985830"/>
                    <a:gd name="connsiteY2-150" fmla="*/ 1116933 h 2733482"/>
                    <a:gd name="connsiteX3-151" fmla="*/ 3985830 w 3985830"/>
                    <a:gd name="connsiteY3-152" fmla="*/ 2050437 h 2733482"/>
                    <a:gd name="connsiteX4-153" fmla="*/ 589566 w 3985830"/>
                    <a:gd name="connsiteY4-154" fmla="*/ 2733482 h 2733482"/>
                    <a:gd name="connsiteX5-155" fmla="*/ 0 w 3985830"/>
                    <a:gd name="connsiteY5-156" fmla="*/ 154236 h 2733482"/>
                    <a:gd name="connsiteX0-157" fmla="*/ 0 w 3985830"/>
                    <a:gd name="connsiteY0-158" fmla="*/ 154236 h 2733482"/>
                    <a:gd name="connsiteX1-159" fmla="*/ 3743459 w 3985830"/>
                    <a:gd name="connsiteY1-160" fmla="*/ 0 h 2733482"/>
                    <a:gd name="connsiteX2-161" fmla="*/ 3375894 w 3985830"/>
                    <a:gd name="connsiteY2-162" fmla="*/ 1116933 h 2733482"/>
                    <a:gd name="connsiteX3-163" fmla="*/ 3985830 w 3985830"/>
                    <a:gd name="connsiteY3-164" fmla="*/ 2050437 h 2733482"/>
                    <a:gd name="connsiteX4-165" fmla="*/ 2282527 w 3985830"/>
                    <a:gd name="connsiteY4-166" fmla="*/ 2383872 h 2733482"/>
                    <a:gd name="connsiteX5-167" fmla="*/ 589566 w 3985830"/>
                    <a:gd name="connsiteY5-168" fmla="*/ 2733482 h 2733482"/>
                    <a:gd name="connsiteX6" fmla="*/ 0 w 3985830"/>
                    <a:gd name="connsiteY6" fmla="*/ 154236 h 2733482"/>
                    <a:gd name="connsiteX0-169" fmla="*/ 0 w 3985830"/>
                    <a:gd name="connsiteY0-170" fmla="*/ 154236 h 2733482"/>
                    <a:gd name="connsiteX1-171" fmla="*/ 3743459 w 3985830"/>
                    <a:gd name="connsiteY1-172" fmla="*/ 0 h 2733482"/>
                    <a:gd name="connsiteX2-173" fmla="*/ 3375894 w 3985830"/>
                    <a:gd name="connsiteY2-174" fmla="*/ 1116933 h 2733482"/>
                    <a:gd name="connsiteX3-175" fmla="*/ 3985830 w 3985830"/>
                    <a:gd name="connsiteY3-176" fmla="*/ 2050437 h 2733482"/>
                    <a:gd name="connsiteX4-177" fmla="*/ 2198930 w 3985830"/>
                    <a:gd name="connsiteY4-178" fmla="*/ 2108450 h 2733482"/>
                    <a:gd name="connsiteX5-179" fmla="*/ 589566 w 3985830"/>
                    <a:gd name="connsiteY5-180" fmla="*/ 2733482 h 2733482"/>
                    <a:gd name="connsiteX6-181" fmla="*/ 0 w 3985830"/>
                    <a:gd name="connsiteY6-182" fmla="*/ 154236 h 2733482"/>
                    <a:gd name="connsiteX0-183" fmla="*/ 0 w 3985830"/>
                    <a:gd name="connsiteY0-184" fmla="*/ 572877 h 3152123"/>
                    <a:gd name="connsiteX1-185" fmla="*/ 3398620 w 3985830"/>
                    <a:gd name="connsiteY1-186" fmla="*/ 0 h 3152123"/>
                    <a:gd name="connsiteX2-187" fmla="*/ 3375894 w 3985830"/>
                    <a:gd name="connsiteY2-188" fmla="*/ 1535574 h 3152123"/>
                    <a:gd name="connsiteX3-189" fmla="*/ 3985830 w 3985830"/>
                    <a:gd name="connsiteY3-190" fmla="*/ 2469078 h 3152123"/>
                    <a:gd name="connsiteX4-191" fmla="*/ 2198930 w 3985830"/>
                    <a:gd name="connsiteY4-192" fmla="*/ 2527091 h 3152123"/>
                    <a:gd name="connsiteX5-193" fmla="*/ 589566 w 3985830"/>
                    <a:gd name="connsiteY5-194" fmla="*/ 3152123 h 3152123"/>
                    <a:gd name="connsiteX6-195" fmla="*/ 0 w 3985830"/>
                    <a:gd name="connsiteY6-196" fmla="*/ 572877 h 3152123"/>
                    <a:gd name="connsiteX0-197" fmla="*/ 0 w 3985830"/>
                    <a:gd name="connsiteY0-198" fmla="*/ 572877 h 3152123"/>
                    <a:gd name="connsiteX1-199" fmla="*/ 3398620 w 3985830"/>
                    <a:gd name="connsiteY1-200" fmla="*/ 0 h 3152123"/>
                    <a:gd name="connsiteX2-201" fmla="*/ 3375894 w 3985830"/>
                    <a:gd name="connsiteY2-202" fmla="*/ 1535574 h 3152123"/>
                    <a:gd name="connsiteX3-203" fmla="*/ 3985830 w 3985830"/>
                    <a:gd name="connsiteY3-204" fmla="*/ 2469078 h 3152123"/>
                    <a:gd name="connsiteX4-205" fmla="*/ 2198930 w 3985830"/>
                    <a:gd name="connsiteY4-206" fmla="*/ 2527091 h 3152123"/>
                    <a:gd name="connsiteX5-207" fmla="*/ 589566 w 3985830"/>
                    <a:gd name="connsiteY5-208" fmla="*/ 3152123 h 3152123"/>
                    <a:gd name="connsiteX6-209" fmla="*/ 0 w 3985830"/>
                    <a:gd name="connsiteY6-210" fmla="*/ 572877 h 31521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71" y="connsiteY5-72"/>
                    </a:cxn>
                    <a:cxn ang="0">
                      <a:pos x="connsiteX6-181" y="connsiteY6-182"/>
                    </a:cxn>
                  </a:cxnLst>
                  <a:rect l="l" t="t" r="r" b="b"/>
                  <a:pathLst>
                    <a:path w="3985830" h="3152123">
                      <a:moveTo>
                        <a:pt x="0" y="572877"/>
                      </a:moveTo>
                      <a:cubicBezTo>
                        <a:pt x="1132873" y="381918"/>
                        <a:pt x="2150799" y="543499"/>
                        <a:pt x="3398620" y="0"/>
                      </a:cubicBezTo>
                      <a:cubicBezTo>
                        <a:pt x="3241500" y="355082"/>
                        <a:pt x="3412617" y="1127734"/>
                        <a:pt x="3375894" y="1535574"/>
                      </a:cubicBezTo>
                      <a:cubicBezTo>
                        <a:pt x="3735778" y="2163752"/>
                        <a:pt x="3635915" y="1979316"/>
                        <a:pt x="3985830" y="2469078"/>
                      </a:cubicBezTo>
                      <a:lnTo>
                        <a:pt x="2198930" y="2527091"/>
                      </a:lnTo>
                      <a:lnTo>
                        <a:pt x="589566" y="3152123"/>
                      </a:lnTo>
                      <a:cubicBezTo>
                        <a:pt x="591588" y="2248306"/>
                        <a:pt x="196522" y="1432626"/>
                        <a:pt x="0" y="572877"/>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endParaRPr>
                </a:p>
              </p:txBody>
            </p:sp>
            <p:pic>
              <p:nvPicPr>
                <p:cNvPr id="2" name="Picture 1"/>
                <p:cNvPicPr>
                  <a:picLocks noChangeAspect="1"/>
                </p:cNvPicPr>
                <p:nvPr/>
              </p:nvPicPr>
              <p:blipFill rotWithShape="1">
                <a:blip r:embed="rId5"/>
                <a:srcRect b="18091"/>
                <a:stretch/>
              </p:blipFill>
              <p:spPr>
                <a:xfrm rot="20889791">
                  <a:off x="1360136" y="3116219"/>
                  <a:ext cx="2997209" cy="24666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3" name="TextBox 12"/>
              <p:cNvSpPr txBox="1"/>
              <p:nvPr/>
            </p:nvSpPr>
            <p:spPr>
              <a:xfrm>
                <a:off x="2788467" y="5441133"/>
                <a:ext cx="1837854" cy="400110"/>
              </a:xfrm>
              <a:prstGeom prst="rect">
                <a:avLst/>
              </a:prstGeom>
              <a:noFill/>
            </p:spPr>
            <p:txBody>
              <a:bodyPr wrap="square" rtlCol="0">
                <a:spAutoFit/>
              </a:bodyPr>
              <a:lstStyle/>
              <a:p>
                <a:pPr defTabSz="914400"/>
                <a:r>
                  <a:rPr lang="vi-VN" sz="2000" dirty="0">
                    <a:solidFill>
                      <a:prstClr val="black"/>
                    </a:solidFill>
                    <a:latin typeface="#9Slide03 Cabin Condensed Bold" panose="00000806000000000000" pitchFamily="2" charset="0"/>
                  </a:rPr>
                  <a:t>Ngủ mùng</a:t>
                </a:r>
              </a:p>
            </p:txBody>
          </p:sp>
          <p:sp>
            <p:nvSpPr>
              <p:cNvPr id="21" name="TextBox 20"/>
              <p:cNvSpPr txBox="1"/>
              <p:nvPr/>
            </p:nvSpPr>
            <p:spPr>
              <a:xfrm>
                <a:off x="2768205" y="1411844"/>
                <a:ext cx="1837854" cy="400110"/>
              </a:xfrm>
              <a:prstGeom prst="rect">
                <a:avLst/>
              </a:prstGeom>
              <a:noFill/>
            </p:spPr>
            <p:txBody>
              <a:bodyPr wrap="square" rtlCol="0">
                <a:spAutoFit/>
              </a:bodyPr>
              <a:lstStyle/>
              <a:p>
                <a:pPr defTabSz="914400"/>
                <a:r>
                  <a:rPr lang="vi-VN" sz="2000" dirty="0">
                    <a:solidFill>
                      <a:prstClr val="black"/>
                    </a:solidFill>
                    <a:latin typeface="#9Slide03 Cabin Condensed Bold" panose="00000806000000000000" pitchFamily="2" charset="0"/>
                  </a:rPr>
                  <a:t>Diệt muỗi</a:t>
                </a:r>
              </a:p>
            </p:txBody>
          </p:sp>
        </p:grpSp>
      </p:grpSp>
      <p:grpSp>
        <p:nvGrpSpPr>
          <p:cNvPr id="18" name="Group 17"/>
          <p:cNvGrpSpPr/>
          <p:nvPr/>
        </p:nvGrpSpPr>
        <p:grpSpPr>
          <a:xfrm>
            <a:off x="5290203" y="1379899"/>
            <a:ext cx="3507470" cy="3915221"/>
            <a:chOff x="5285966" y="1036889"/>
            <a:chExt cx="3507470" cy="3915221"/>
          </a:xfrm>
        </p:grpSpPr>
        <p:grpSp>
          <p:nvGrpSpPr>
            <p:cNvPr id="7" name="Group 6"/>
            <p:cNvGrpSpPr/>
            <p:nvPr/>
          </p:nvGrpSpPr>
          <p:grpSpPr>
            <a:xfrm>
              <a:off x="5285966" y="1036889"/>
              <a:ext cx="3507470" cy="3448402"/>
              <a:chOff x="5812376" y="1766448"/>
              <a:chExt cx="3507470" cy="3448402"/>
            </a:xfrm>
          </p:grpSpPr>
          <p:sp>
            <p:nvSpPr>
              <p:cNvPr id="6" name="矩形 3"/>
              <p:cNvSpPr/>
              <p:nvPr/>
            </p:nvSpPr>
            <p:spPr>
              <a:xfrm rot="424988">
                <a:off x="5812376" y="1766448"/>
                <a:ext cx="3507470" cy="3448402"/>
              </a:xfrm>
              <a:custGeom>
                <a:avLst/>
                <a:gdLst>
                  <a:gd name="connsiteX0" fmla="*/ 0 w 4131325"/>
                  <a:gd name="connsiteY0" fmla="*/ 0 h 2856512"/>
                  <a:gd name="connsiteX1" fmla="*/ 4131325 w 4131325"/>
                  <a:gd name="connsiteY1" fmla="*/ 0 h 2856512"/>
                  <a:gd name="connsiteX2" fmla="*/ 4131325 w 4131325"/>
                  <a:gd name="connsiteY2" fmla="*/ 2856512 h 2856512"/>
                  <a:gd name="connsiteX3" fmla="*/ 0 w 4131325"/>
                  <a:gd name="connsiteY3" fmla="*/ 2856512 h 2856512"/>
                  <a:gd name="connsiteX4" fmla="*/ 0 w 4131325"/>
                  <a:gd name="connsiteY4" fmla="*/ 0 h 2856512"/>
                  <a:gd name="connsiteX0-1" fmla="*/ 0 w 4131325"/>
                  <a:gd name="connsiteY0-2" fmla="*/ 7875 h 2864387"/>
                  <a:gd name="connsiteX1-3" fmla="*/ 1994054 w 4131325"/>
                  <a:gd name="connsiteY1-4" fmla="*/ 0 h 2864387"/>
                  <a:gd name="connsiteX2-5" fmla="*/ 4131325 w 4131325"/>
                  <a:gd name="connsiteY2-6" fmla="*/ 7875 h 2864387"/>
                  <a:gd name="connsiteX3-7" fmla="*/ 4131325 w 4131325"/>
                  <a:gd name="connsiteY3-8" fmla="*/ 2864387 h 2864387"/>
                  <a:gd name="connsiteX4-9" fmla="*/ 0 w 4131325"/>
                  <a:gd name="connsiteY4-10" fmla="*/ 2864387 h 2864387"/>
                  <a:gd name="connsiteX5" fmla="*/ 0 w 4131325"/>
                  <a:gd name="connsiteY5" fmla="*/ 7875 h 2864387"/>
                  <a:gd name="connsiteX0-11" fmla="*/ 0 w 4131325"/>
                  <a:gd name="connsiteY0-12" fmla="*/ 0 h 2856512"/>
                  <a:gd name="connsiteX1-13" fmla="*/ 1938970 w 4131325"/>
                  <a:gd name="connsiteY1-14" fmla="*/ 366699 h 2856512"/>
                  <a:gd name="connsiteX2-15" fmla="*/ 4131325 w 4131325"/>
                  <a:gd name="connsiteY2-16" fmla="*/ 0 h 2856512"/>
                  <a:gd name="connsiteX3-17" fmla="*/ 4131325 w 4131325"/>
                  <a:gd name="connsiteY3-18" fmla="*/ 2856512 h 2856512"/>
                  <a:gd name="connsiteX4-19" fmla="*/ 0 w 4131325"/>
                  <a:gd name="connsiteY4-20" fmla="*/ 2856512 h 2856512"/>
                  <a:gd name="connsiteX5-21" fmla="*/ 0 w 4131325"/>
                  <a:gd name="connsiteY5-22" fmla="*/ 0 h 2856512"/>
                  <a:gd name="connsiteX0-23" fmla="*/ 0 w 4131325"/>
                  <a:gd name="connsiteY0-24" fmla="*/ 0 h 2856512"/>
                  <a:gd name="connsiteX1-25" fmla="*/ 1938970 w 4131325"/>
                  <a:gd name="connsiteY1-26" fmla="*/ 366699 h 2856512"/>
                  <a:gd name="connsiteX2-27" fmla="*/ 4131325 w 4131325"/>
                  <a:gd name="connsiteY2-28" fmla="*/ 0 h 2856512"/>
                  <a:gd name="connsiteX3-29" fmla="*/ 4131325 w 4131325"/>
                  <a:gd name="connsiteY3-30" fmla="*/ 2856512 h 2856512"/>
                  <a:gd name="connsiteX4-31" fmla="*/ 2787268 w 4131325"/>
                  <a:gd name="connsiteY4-32" fmla="*/ 2856511 h 2856512"/>
                  <a:gd name="connsiteX5-33" fmla="*/ 0 w 4131325"/>
                  <a:gd name="connsiteY5-34" fmla="*/ 2856512 h 2856512"/>
                  <a:gd name="connsiteX6" fmla="*/ 0 w 4131325"/>
                  <a:gd name="connsiteY6" fmla="*/ 0 h 2856512"/>
                  <a:gd name="connsiteX0-35" fmla="*/ 0 w 4131325"/>
                  <a:gd name="connsiteY0-36" fmla="*/ 0 h 2856512"/>
                  <a:gd name="connsiteX1-37" fmla="*/ 1938970 w 4131325"/>
                  <a:gd name="connsiteY1-38" fmla="*/ 366699 h 2856512"/>
                  <a:gd name="connsiteX2-39" fmla="*/ 4131325 w 4131325"/>
                  <a:gd name="connsiteY2-40" fmla="*/ 0 h 2856512"/>
                  <a:gd name="connsiteX3-41" fmla="*/ 4131325 w 4131325"/>
                  <a:gd name="connsiteY3-42" fmla="*/ 2856512 h 2856512"/>
                  <a:gd name="connsiteX4-43" fmla="*/ 2787268 w 4131325"/>
                  <a:gd name="connsiteY4-44" fmla="*/ 2625157 h 2856512"/>
                  <a:gd name="connsiteX5-45" fmla="*/ 0 w 4131325"/>
                  <a:gd name="connsiteY5-46" fmla="*/ 2856512 h 2856512"/>
                  <a:gd name="connsiteX6-47" fmla="*/ 0 w 4131325"/>
                  <a:gd name="connsiteY6-48" fmla="*/ 0 h 2856512"/>
                  <a:gd name="connsiteX0-49" fmla="*/ 11016 w 4142341"/>
                  <a:gd name="connsiteY0-50" fmla="*/ 0 h 2856512"/>
                  <a:gd name="connsiteX1-51" fmla="*/ 1949986 w 4142341"/>
                  <a:gd name="connsiteY1-52" fmla="*/ 366699 h 2856512"/>
                  <a:gd name="connsiteX2-53" fmla="*/ 4142341 w 4142341"/>
                  <a:gd name="connsiteY2-54" fmla="*/ 0 h 2856512"/>
                  <a:gd name="connsiteX3-55" fmla="*/ 4142341 w 4142341"/>
                  <a:gd name="connsiteY3-56" fmla="*/ 2856512 h 2856512"/>
                  <a:gd name="connsiteX4-57" fmla="*/ 2798284 w 4142341"/>
                  <a:gd name="connsiteY4-58" fmla="*/ 2625157 h 2856512"/>
                  <a:gd name="connsiteX5-59" fmla="*/ 11016 w 4142341"/>
                  <a:gd name="connsiteY5-60" fmla="*/ 2856512 h 2856512"/>
                  <a:gd name="connsiteX6-61" fmla="*/ 0 w 4142341"/>
                  <a:gd name="connsiteY6-62" fmla="*/ 1501436 h 2856512"/>
                  <a:gd name="connsiteX7" fmla="*/ 11016 w 4142341"/>
                  <a:gd name="connsiteY7" fmla="*/ 0 h 2856512"/>
                  <a:gd name="connsiteX0-63" fmla="*/ 0 w 4131325"/>
                  <a:gd name="connsiteY0-64" fmla="*/ 0 h 2856512"/>
                  <a:gd name="connsiteX1-65" fmla="*/ 1938970 w 4131325"/>
                  <a:gd name="connsiteY1-66" fmla="*/ 366699 h 2856512"/>
                  <a:gd name="connsiteX2-67" fmla="*/ 4131325 w 4131325"/>
                  <a:gd name="connsiteY2-68" fmla="*/ 0 h 2856512"/>
                  <a:gd name="connsiteX3-69" fmla="*/ 4131325 w 4131325"/>
                  <a:gd name="connsiteY3-70" fmla="*/ 2856512 h 2856512"/>
                  <a:gd name="connsiteX4-71" fmla="*/ 2787268 w 4131325"/>
                  <a:gd name="connsiteY4-72" fmla="*/ 2625157 h 2856512"/>
                  <a:gd name="connsiteX5-73" fmla="*/ 0 w 4131325"/>
                  <a:gd name="connsiteY5-74" fmla="*/ 2856512 h 2856512"/>
                  <a:gd name="connsiteX6-75" fmla="*/ 264406 w 4131325"/>
                  <a:gd name="connsiteY6-76" fmla="*/ 1501436 h 2856512"/>
                  <a:gd name="connsiteX7-77" fmla="*/ 0 w 4131325"/>
                  <a:gd name="connsiteY7-78" fmla="*/ 0 h 2856512"/>
                  <a:gd name="connsiteX0-79" fmla="*/ 0 w 4131326"/>
                  <a:gd name="connsiteY0-80" fmla="*/ 0 h 2856512"/>
                  <a:gd name="connsiteX1-81" fmla="*/ 1938970 w 4131326"/>
                  <a:gd name="connsiteY1-82" fmla="*/ 366699 h 2856512"/>
                  <a:gd name="connsiteX2-83" fmla="*/ 4131325 w 4131326"/>
                  <a:gd name="connsiteY2-84" fmla="*/ 0 h 2856512"/>
                  <a:gd name="connsiteX3-85" fmla="*/ 4131326 w 4131326"/>
                  <a:gd name="connsiteY3-86" fmla="*/ 1501436 h 2856512"/>
                  <a:gd name="connsiteX4-87" fmla="*/ 4131325 w 4131326"/>
                  <a:gd name="connsiteY4-88" fmla="*/ 2856512 h 2856512"/>
                  <a:gd name="connsiteX5-89" fmla="*/ 2787268 w 4131326"/>
                  <a:gd name="connsiteY5-90" fmla="*/ 2625157 h 2856512"/>
                  <a:gd name="connsiteX6-91" fmla="*/ 0 w 4131326"/>
                  <a:gd name="connsiteY6-92" fmla="*/ 2856512 h 2856512"/>
                  <a:gd name="connsiteX7-93" fmla="*/ 264406 w 4131326"/>
                  <a:gd name="connsiteY7-94" fmla="*/ 1501436 h 2856512"/>
                  <a:gd name="connsiteX8" fmla="*/ 0 w 4131326"/>
                  <a:gd name="connsiteY8" fmla="*/ 0 h 2856512"/>
                  <a:gd name="connsiteX0-95" fmla="*/ 0 w 4131325"/>
                  <a:gd name="connsiteY0-96" fmla="*/ 0 h 2856512"/>
                  <a:gd name="connsiteX1-97" fmla="*/ 1938970 w 4131325"/>
                  <a:gd name="connsiteY1-98" fmla="*/ 366699 h 2856512"/>
                  <a:gd name="connsiteX2-99" fmla="*/ 4131325 w 4131325"/>
                  <a:gd name="connsiteY2-100" fmla="*/ 0 h 2856512"/>
                  <a:gd name="connsiteX3-101" fmla="*/ 3800820 w 4131325"/>
                  <a:gd name="connsiteY3-102" fmla="*/ 1512452 h 2856512"/>
                  <a:gd name="connsiteX4-103" fmla="*/ 4131325 w 4131325"/>
                  <a:gd name="connsiteY4-104" fmla="*/ 2856512 h 2856512"/>
                  <a:gd name="connsiteX5-105" fmla="*/ 2787268 w 4131325"/>
                  <a:gd name="connsiteY5-106" fmla="*/ 2625157 h 2856512"/>
                  <a:gd name="connsiteX6-107" fmla="*/ 0 w 4131325"/>
                  <a:gd name="connsiteY6-108" fmla="*/ 2856512 h 2856512"/>
                  <a:gd name="connsiteX7-109" fmla="*/ 264406 w 4131325"/>
                  <a:gd name="connsiteY7-110" fmla="*/ 1501436 h 2856512"/>
                  <a:gd name="connsiteX8-111" fmla="*/ 0 w 4131325"/>
                  <a:gd name="connsiteY8-112" fmla="*/ 0 h 28565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Lst>
                <a:rect l="l" t="t" r="r" b="b"/>
                <a:pathLst>
                  <a:path w="4131325" h="2856512">
                    <a:moveTo>
                      <a:pt x="0" y="0"/>
                    </a:moveTo>
                    <a:lnTo>
                      <a:pt x="1938970" y="366699"/>
                    </a:lnTo>
                    <a:lnTo>
                      <a:pt x="4131325" y="0"/>
                    </a:lnTo>
                    <a:cubicBezTo>
                      <a:pt x="4131325" y="500479"/>
                      <a:pt x="3800820" y="1011973"/>
                      <a:pt x="3800820" y="1512452"/>
                    </a:cubicBezTo>
                    <a:cubicBezTo>
                      <a:pt x="3800820" y="1964144"/>
                      <a:pt x="4131325" y="2404820"/>
                      <a:pt x="4131325" y="2856512"/>
                    </a:cubicBezTo>
                    <a:lnTo>
                      <a:pt x="2787268" y="2625157"/>
                    </a:lnTo>
                    <a:lnTo>
                      <a:pt x="0" y="2856512"/>
                    </a:lnTo>
                    <a:lnTo>
                      <a:pt x="264406" y="1501436"/>
                    </a:ln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endParaRPr>
              </a:p>
            </p:txBody>
          </p:sp>
          <p:pic>
            <p:nvPicPr>
              <p:cNvPr id="5" name="Picture 4"/>
              <p:cNvPicPr>
                <a:picLocks noChangeAspect="1"/>
              </p:cNvPicPr>
              <p:nvPr/>
            </p:nvPicPr>
            <p:blipFill>
              <a:blip r:embed="rId6"/>
              <a:stretch>
                <a:fillRect/>
              </a:stretch>
            </p:blipFill>
            <p:spPr>
              <a:xfrm rot="504518">
                <a:off x="6152914" y="2045965"/>
                <a:ext cx="2752983" cy="27529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5" name="TextBox 14"/>
            <p:cNvSpPr txBox="1"/>
            <p:nvPr/>
          </p:nvSpPr>
          <p:spPr>
            <a:xfrm>
              <a:off x="5512535" y="4552000"/>
              <a:ext cx="2896560" cy="400110"/>
            </a:xfrm>
            <a:prstGeom prst="rect">
              <a:avLst/>
            </a:prstGeom>
            <a:noFill/>
          </p:spPr>
          <p:txBody>
            <a:bodyPr wrap="square" rtlCol="0">
              <a:spAutoFit/>
            </a:bodyPr>
            <a:lstStyle/>
            <a:p>
              <a:pPr defTabSz="914400"/>
              <a:r>
                <a:rPr lang="vi-VN" sz="2000" dirty="0">
                  <a:solidFill>
                    <a:prstClr val="black"/>
                  </a:solidFill>
                  <a:latin typeface="#9Slide03 Cabin Condensed Bold" panose="00000806000000000000" pitchFamily="2" charset="0"/>
                </a:rPr>
                <a:t>Vệ sinh an toàn thực phẩm</a:t>
              </a:r>
            </a:p>
          </p:txBody>
        </p:sp>
      </p:grpSp>
      <p:grpSp>
        <p:nvGrpSpPr>
          <p:cNvPr id="19" name="Group 18"/>
          <p:cNvGrpSpPr/>
          <p:nvPr/>
        </p:nvGrpSpPr>
        <p:grpSpPr>
          <a:xfrm>
            <a:off x="7697206" y="2884017"/>
            <a:ext cx="4109618" cy="3393955"/>
            <a:chOff x="7697206" y="2884017"/>
            <a:chExt cx="4109618" cy="3393955"/>
          </a:xfrm>
        </p:grpSpPr>
        <p:sp>
          <p:nvSpPr>
            <p:cNvPr id="11" name="矩形 3"/>
            <p:cNvSpPr/>
            <p:nvPr/>
          </p:nvSpPr>
          <p:spPr>
            <a:xfrm rot="720541">
              <a:off x="8643134" y="2884017"/>
              <a:ext cx="3163690" cy="3158847"/>
            </a:xfrm>
            <a:custGeom>
              <a:avLst/>
              <a:gdLst>
                <a:gd name="connsiteX0" fmla="*/ 0 w 4131325"/>
                <a:gd name="connsiteY0" fmla="*/ 0 h 2856512"/>
                <a:gd name="connsiteX1" fmla="*/ 4131325 w 4131325"/>
                <a:gd name="connsiteY1" fmla="*/ 0 h 2856512"/>
                <a:gd name="connsiteX2" fmla="*/ 4131325 w 4131325"/>
                <a:gd name="connsiteY2" fmla="*/ 2856512 h 2856512"/>
                <a:gd name="connsiteX3" fmla="*/ 0 w 4131325"/>
                <a:gd name="connsiteY3" fmla="*/ 2856512 h 2856512"/>
                <a:gd name="connsiteX4" fmla="*/ 0 w 4131325"/>
                <a:gd name="connsiteY4" fmla="*/ 0 h 2856512"/>
                <a:gd name="connsiteX0-1" fmla="*/ 0 w 4131325"/>
                <a:gd name="connsiteY0-2" fmla="*/ 7875 h 2864387"/>
                <a:gd name="connsiteX1-3" fmla="*/ 1994054 w 4131325"/>
                <a:gd name="connsiteY1-4" fmla="*/ 0 h 2864387"/>
                <a:gd name="connsiteX2-5" fmla="*/ 4131325 w 4131325"/>
                <a:gd name="connsiteY2-6" fmla="*/ 7875 h 2864387"/>
                <a:gd name="connsiteX3-7" fmla="*/ 4131325 w 4131325"/>
                <a:gd name="connsiteY3-8" fmla="*/ 2864387 h 2864387"/>
                <a:gd name="connsiteX4-9" fmla="*/ 0 w 4131325"/>
                <a:gd name="connsiteY4-10" fmla="*/ 2864387 h 2864387"/>
                <a:gd name="connsiteX5" fmla="*/ 0 w 4131325"/>
                <a:gd name="connsiteY5" fmla="*/ 7875 h 2864387"/>
                <a:gd name="connsiteX0-11" fmla="*/ 0 w 4131325"/>
                <a:gd name="connsiteY0-12" fmla="*/ 0 h 2856512"/>
                <a:gd name="connsiteX1-13" fmla="*/ 1938970 w 4131325"/>
                <a:gd name="connsiteY1-14" fmla="*/ 366699 h 2856512"/>
                <a:gd name="connsiteX2-15" fmla="*/ 4131325 w 4131325"/>
                <a:gd name="connsiteY2-16" fmla="*/ 0 h 2856512"/>
                <a:gd name="connsiteX3-17" fmla="*/ 4131325 w 4131325"/>
                <a:gd name="connsiteY3-18" fmla="*/ 2856512 h 2856512"/>
                <a:gd name="connsiteX4-19" fmla="*/ 0 w 4131325"/>
                <a:gd name="connsiteY4-20" fmla="*/ 2856512 h 2856512"/>
                <a:gd name="connsiteX5-21" fmla="*/ 0 w 4131325"/>
                <a:gd name="connsiteY5-22" fmla="*/ 0 h 2856512"/>
                <a:gd name="connsiteX0-23" fmla="*/ 0 w 4131325"/>
                <a:gd name="connsiteY0-24" fmla="*/ 0 h 2856512"/>
                <a:gd name="connsiteX1-25" fmla="*/ 1938970 w 4131325"/>
                <a:gd name="connsiteY1-26" fmla="*/ 366699 h 2856512"/>
                <a:gd name="connsiteX2-27" fmla="*/ 4131325 w 4131325"/>
                <a:gd name="connsiteY2-28" fmla="*/ 0 h 2856512"/>
                <a:gd name="connsiteX3-29" fmla="*/ 4131325 w 4131325"/>
                <a:gd name="connsiteY3-30" fmla="*/ 2856512 h 2856512"/>
                <a:gd name="connsiteX4-31" fmla="*/ 2787268 w 4131325"/>
                <a:gd name="connsiteY4-32" fmla="*/ 2856511 h 2856512"/>
                <a:gd name="connsiteX5-33" fmla="*/ 0 w 4131325"/>
                <a:gd name="connsiteY5-34" fmla="*/ 2856512 h 2856512"/>
                <a:gd name="connsiteX6" fmla="*/ 0 w 4131325"/>
                <a:gd name="connsiteY6" fmla="*/ 0 h 2856512"/>
                <a:gd name="connsiteX0-35" fmla="*/ 0 w 4131325"/>
                <a:gd name="connsiteY0-36" fmla="*/ 0 h 2856512"/>
                <a:gd name="connsiteX1-37" fmla="*/ 1938970 w 4131325"/>
                <a:gd name="connsiteY1-38" fmla="*/ 366699 h 2856512"/>
                <a:gd name="connsiteX2-39" fmla="*/ 4131325 w 4131325"/>
                <a:gd name="connsiteY2-40" fmla="*/ 0 h 2856512"/>
                <a:gd name="connsiteX3-41" fmla="*/ 4131325 w 4131325"/>
                <a:gd name="connsiteY3-42" fmla="*/ 2856512 h 2856512"/>
                <a:gd name="connsiteX4-43" fmla="*/ 2787268 w 4131325"/>
                <a:gd name="connsiteY4-44" fmla="*/ 2625157 h 2856512"/>
                <a:gd name="connsiteX5-45" fmla="*/ 0 w 4131325"/>
                <a:gd name="connsiteY5-46" fmla="*/ 2856512 h 2856512"/>
                <a:gd name="connsiteX6-47" fmla="*/ 0 w 4131325"/>
                <a:gd name="connsiteY6-48" fmla="*/ 0 h 2856512"/>
                <a:gd name="connsiteX0-49" fmla="*/ 11016 w 4142341"/>
                <a:gd name="connsiteY0-50" fmla="*/ 0 h 2856512"/>
                <a:gd name="connsiteX1-51" fmla="*/ 1949986 w 4142341"/>
                <a:gd name="connsiteY1-52" fmla="*/ 366699 h 2856512"/>
                <a:gd name="connsiteX2-53" fmla="*/ 4142341 w 4142341"/>
                <a:gd name="connsiteY2-54" fmla="*/ 0 h 2856512"/>
                <a:gd name="connsiteX3-55" fmla="*/ 4142341 w 4142341"/>
                <a:gd name="connsiteY3-56" fmla="*/ 2856512 h 2856512"/>
                <a:gd name="connsiteX4-57" fmla="*/ 2798284 w 4142341"/>
                <a:gd name="connsiteY4-58" fmla="*/ 2625157 h 2856512"/>
                <a:gd name="connsiteX5-59" fmla="*/ 11016 w 4142341"/>
                <a:gd name="connsiteY5-60" fmla="*/ 2856512 h 2856512"/>
                <a:gd name="connsiteX6-61" fmla="*/ 0 w 4142341"/>
                <a:gd name="connsiteY6-62" fmla="*/ 1501436 h 2856512"/>
                <a:gd name="connsiteX7" fmla="*/ 11016 w 4142341"/>
                <a:gd name="connsiteY7" fmla="*/ 0 h 2856512"/>
                <a:gd name="connsiteX0-63" fmla="*/ 0 w 4131325"/>
                <a:gd name="connsiteY0-64" fmla="*/ 0 h 2856512"/>
                <a:gd name="connsiteX1-65" fmla="*/ 1938970 w 4131325"/>
                <a:gd name="connsiteY1-66" fmla="*/ 366699 h 2856512"/>
                <a:gd name="connsiteX2-67" fmla="*/ 4131325 w 4131325"/>
                <a:gd name="connsiteY2-68" fmla="*/ 0 h 2856512"/>
                <a:gd name="connsiteX3-69" fmla="*/ 4131325 w 4131325"/>
                <a:gd name="connsiteY3-70" fmla="*/ 2856512 h 2856512"/>
                <a:gd name="connsiteX4-71" fmla="*/ 2787268 w 4131325"/>
                <a:gd name="connsiteY4-72" fmla="*/ 2625157 h 2856512"/>
                <a:gd name="connsiteX5-73" fmla="*/ 0 w 4131325"/>
                <a:gd name="connsiteY5-74" fmla="*/ 2856512 h 2856512"/>
                <a:gd name="connsiteX6-75" fmla="*/ 264406 w 4131325"/>
                <a:gd name="connsiteY6-76" fmla="*/ 1501436 h 2856512"/>
                <a:gd name="connsiteX7-77" fmla="*/ 0 w 4131325"/>
                <a:gd name="connsiteY7-78" fmla="*/ 0 h 2856512"/>
                <a:gd name="connsiteX0-79" fmla="*/ 0 w 4131326"/>
                <a:gd name="connsiteY0-80" fmla="*/ 0 h 2856512"/>
                <a:gd name="connsiteX1-81" fmla="*/ 1938970 w 4131326"/>
                <a:gd name="connsiteY1-82" fmla="*/ 366699 h 2856512"/>
                <a:gd name="connsiteX2-83" fmla="*/ 4131325 w 4131326"/>
                <a:gd name="connsiteY2-84" fmla="*/ 0 h 2856512"/>
                <a:gd name="connsiteX3-85" fmla="*/ 4131326 w 4131326"/>
                <a:gd name="connsiteY3-86" fmla="*/ 1501436 h 2856512"/>
                <a:gd name="connsiteX4-87" fmla="*/ 4131325 w 4131326"/>
                <a:gd name="connsiteY4-88" fmla="*/ 2856512 h 2856512"/>
                <a:gd name="connsiteX5-89" fmla="*/ 2787268 w 4131326"/>
                <a:gd name="connsiteY5-90" fmla="*/ 2625157 h 2856512"/>
                <a:gd name="connsiteX6-91" fmla="*/ 0 w 4131326"/>
                <a:gd name="connsiteY6-92" fmla="*/ 2856512 h 2856512"/>
                <a:gd name="connsiteX7-93" fmla="*/ 264406 w 4131326"/>
                <a:gd name="connsiteY7-94" fmla="*/ 1501436 h 2856512"/>
                <a:gd name="connsiteX8" fmla="*/ 0 w 4131326"/>
                <a:gd name="connsiteY8" fmla="*/ 0 h 2856512"/>
                <a:gd name="connsiteX0-95" fmla="*/ 0 w 4131325"/>
                <a:gd name="connsiteY0-96" fmla="*/ 0 h 2856512"/>
                <a:gd name="connsiteX1-97" fmla="*/ 1938970 w 4131325"/>
                <a:gd name="connsiteY1-98" fmla="*/ 366699 h 2856512"/>
                <a:gd name="connsiteX2-99" fmla="*/ 4131325 w 4131325"/>
                <a:gd name="connsiteY2-100" fmla="*/ 0 h 2856512"/>
                <a:gd name="connsiteX3-101" fmla="*/ 3800820 w 4131325"/>
                <a:gd name="connsiteY3-102" fmla="*/ 1512452 h 2856512"/>
                <a:gd name="connsiteX4-103" fmla="*/ 4131325 w 4131325"/>
                <a:gd name="connsiteY4-104" fmla="*/ 2856512 h 2856512"/>
                <a:gd name="connsiteX5-105" fmla="*/ 2787268 w 4131325"/>
                <a:gd name="connsiteY5-106" fmla="*/ 2625157 h 2856512"/>
                <a:gd name="connsiteX6-107" fmla="*/ 0 w 4131325"/>
                <a:gd name="connsiteY6-108" fmla="*/ 2856512 h 2856512"/>
                <a:gd name="connsiteX7-109" fmla="*/ 264406 w 4131325"/>
                <a:gd name="connsiteY7-110" fmla="*/ 1501436 h 2856512"/>
                <a:gd name="connsiteX8-111" fmla="*/ 0 w 4131325"/>
                <a:gd name="connsiteY8-112" fmla="*/ 0 h 28565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Lst>
              <a:rect l="l" t="t" r="r" b="b"/>
              <a:pathLst>
                <a:path w="4131325" h="2856512">
                  <a:moveTo>
                    <a:pt x="0" y="0"/>
                  </a:moveTo>
                  <a:lnTo>
                    <a:pt x="1938970" y="366699"/>
                  </a:lnTo>
                  <a:lnTo>
                    <a:pt x="4131325" y="0"/>
                  </a:lnTo>
                  <a:cubicBezTo>
                    <a:pt x="4131325" y="500479"/>
                    <a:pt x="3800820" y="1011973"/>
                    <a:pt x="3800820" y="1512452"/>
                  </a:cubicBezTo>
                  <a:cubicBezTo>
                    <a:pt x="3800820" y="1964144"/>
                    <a:pt x="4131325" y="2404820"/>
                    <a:pt x="4131325" y="2856512"/>
                  </a:cubicBezTo>
                  <a:lnTo>
                    <a:pt x="2787268" y="2625157"/>
                  </a:lnTo>
                  <a:lnTo>
                    <a:pt x="0" y="2856512"/>
                  </a:lnTo>
                  <a:lnTo>
                    <a:pt x="264406" y="1501436"/>
                  </a:ln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endParaRPr>
            </a:p>
          </p:txBody>
        </p:sp>
        <p:pic>
          <p:nvPicPr>
            <p:cNvPr id="9" name="Picture 8"/>
            <p:cNvPicPr>
              <a:picLocks noChangeAspect="1"/>
            </p:cNvPicPr>
            <p:nvPr/>
          </p:nvPicPr>
          <p:blipFill>
            <a:blip r:embed="rId7"/>
            <a:stretch>
              <a:fillRect/>
            </a:stretch>
          </p:blipFill>
          <p:spPr>
            <a:xfrm rot="1025808">
              <a:off x="9006953" y="3196802"/>
              <a:ext cx="2517537" cy="24517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p:cNvSpPr txBox="1"/>
            <p:nvPr/>
          </p:nvSpPr>
          <p:spPr>
            <a:xfrm>
              <a:off x="7697206" y="5877862"/>
              <a:ext cx="2896560" cy="400110"/>
            </a:xfrm>
            <a:prstGeom prst="rect">
              <a:avLst/>
            </a:prstGeom>
            <a:noFill/>
          </p:spPr>
          <p:txBody>
            <a:bodyPr wrap="square" rtlCol="0">
              <a:spAutoFit/>
            </a:bodyPr>
            <a:lstStyle/>
            <a:p>
              <a:pPr algn="ctr" defTabSz="914400"/>
              <a:r>
                <a:rPr lang="vi-VN" sz="2000" dirty="0">
                  <a:solidFill>
                    <a:prstClr val="black"/>
                  </a:solidFill>
                  <a:latin typeface="#9Slide03 Cabin Condensed Bold" panose="00000806000000000000" pitchFamily="2" charset="0"/>
                </a:rPr>
                <a:t>Diệt ruồi, muỗi</a:t>
              </a:r>
            </a:p>
          </p:txBody>
        </p:sp>
      </p:grpSp>
    </p:spTree>
    <p:extLst>
      <p:ext uri="{BB962C8B-B14F-4D97-AF65-F5344CB8AC3E}">
        <p14:creationId xmlns:p14="http://schemas.microsoft.com/office/powerpoint/2010/main" val="36117120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 name="Title 2">
            <a:extLst>
              <a:ext uri="{FF2B5EF4-FFF2-40B4-BE49-F238E27FC236}">
                <a16:creationId xmlns:a16="http://schemas.microsoft.com/office/drawing/2014/main" id="{F1C75600-757D-2141-9835-90C3290D4152}"/>
              </a:ext>
            </a:extLst>
          </p:cNvPr>
          <p:cNvSpPr txBox="1">
            <a:spLocks/>
          </p:cNvSpPr>
          <p:nvPr/>
        </p:nvSpPr>
        <p:spPr>
          <a:xfrm>
            <a:off x="514350" y="271219"/>
            <a:ext cx="9574644" cy="757481"/>
          </a:xfrm>
          <a:prstGeom prst="rect">
            <a:avLst/>
          </a:prstGeom>
        </p:spPr>
        <p:style>
          <a:lnRef idx="2">
            <a:schemeClr val="accent2"/>
          </a:lnRef>
          <a:fillRef idx="1">
            <a:schemeClr val="lt1"/>
          </a:fillRef>
          <a:effectRef idx="0">
            <a:schemeClr val="accent2"/>
          </a:effectRef>
          <a:fontRef idx="minor">
            <a:schemeClr val="dk1"/>
          </a:fontRef>
        </p:style>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Bài</a:t>
            </a:r>
            <a:r>
              <a:rPr lang="en-US" b="1" dirty="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 30 </a:t>
            </a:r>
            <a:r>
              <a:rPr lang="en-US" b="1" dirty="0" err="1">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Nguyên</a:t>
            </a:r>
            <a:r>
              <a:rPr lang="en-US" b="1" dirty="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b="1" dirty="0" err="1">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sinh</a:t>
            </a:r>
            <a:r>
              <a:rPr lang="en-US" b="1" dirty="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b="1" dirty="0" err="1">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vật</a:t>
            </a:r>
            <a:r>
              <a:rPr lang="en-US" b="1" dirty="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 ( </a:t>
            </a:r>
            <a:r>
              <a:rPr lang="en-US" b="1" dirty="0" err="1">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tiết</a:t>
            </a:r>
            <a:r>
              <a:rPr lang="en-US" b="1" dirty="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rPr>
              <a:t> 2)</a:t>
            </a:r>
          </a:p>
        </p:txBody>
      </p:sp>
      <p:sp>
        <p:nvSpPr>
          <p:cNvPr id="3" name="TextBox 2">
            <a:extLst>
              <a:ext uri="{FF2B5EF4-FFF2-40B4-BE49-F238E27FC236}">
                <a16:creationId xmlns:a16="http://schemas.microsoft.com/office/drawing/2014/main" id="{E7E9ABFB-2D6A-DF4E-A875-558B913C35AC}"/>
              </a:ext>
            </a:extLst>
          </p:cNvPr>
          <p:cNvSpPr txBox="1"/>
          <p:nvPr/>
        </p:nvSpPr>
        <p:spPr>
          <a:xfrm>
            <a:off x="514350" y="1028700"/>
            <a:ext cx="11161049" cy="5715000"/>
          </a:xfrm>
          <a:prstGeom prst="rect">
            <a:avLst/>
          </a:prstGeom>
          <a:noFill/>
        </p:spPr>
        <p:txBody>
          <a:bodyPr wrap="square" lIns="0" tIns="0" rIns="0" bIns="0" rtlCol="0">
            <a:noAutofit/>
          </a:bodyPr>
          <a:lstStyle/>
          <a:p>
            <a:pPr algn="just">
              <a:lnSpc>
                <a:spcPct val="120000"/>
              </a:lnSpc>
            </a:pPr>
            <a:r>
              <a:rPr lang="vi-VN" sz="2300" b="1" dirty="0">
                <a:solidFill>
                  <a:srgbClr val="FFFF00"/>
                </a:solidFill>
                <a:latin typeface="Times New Roman" pitchFamily="18" charset="0"/>
                <a:ea typeface="#9Slide03 Roboto Condensed" panose="02000000000000000000" pitchFamily="2" charset="0"/>
                <a:cs typeface="Times New Roman" pitchFamily="18" charset="0"/>
              </a:rPr>
              <a:t>3. Một số bệnh do nguyên sinh vật </a:t>
            </a:r>
          </a:p>
          <a:p>
            <a:pPr marL="514350" indent="-514350" algn="just">
              <a:lnSpc>
                <a:spcPct val="120000"/>
              </a:lnSpc>
              <a:buAutoNum type="alphaLcPeriod"/>
            </a:pPr>
            <a:r>
              <a:rPr lang="vi-VN" sz="2300" b="1" dirty="0">
                <a:solidFill>
                  <a:srgbClr val="FFFF00"/>
                </a:solidFill>
                <a:latin typeface="Times New Roman" pitchFamily="18" charset="0"/>
                <a:ea typeface="#9Slide03 Roboto Condensed" panose="02000000000000000000" pitchFamily="2" charset="0"/>
                <a:cs typeface="Times New Roman" pitchFamily="18" charset="0"/>
              </a:rPr>
              <a:t>Bệnh sốt rét:</a:t>
            </a:r>
          </a:p>
          <a:p>
            <a:pPr algn="just">
              <a:lnSpc>
                <a:spcPct val="120000"/>
              </a:lnSpc>
            </a:pPr>
            <a:r>
              <a:rPr lang="vi-VN" sz="2300" b="1" dirty="0">
                <a:solidFill>
                  <a:schemeClr val="bg1"/>
                </a:solidFill>
                <a:latin typeface="Times New Roman" pitchFamily="18" charset="0"/>
                <a:ea typeface="#9Slide03 Roboto Condensed" panose="02000000000000000000" pitchFamily="2" charset="0"/>
                <a:cs typeface="Times New Roman" pitchFamily="18" charset="0"/>
              </a:rPr>
              <a:t>- </a:t>
            </a:r>
            <a:r>
              <a:rPr lang="vi-VN" sz="2300" dirty="0">
                <a:solidFill>
                  <a:schemeClr val="bg1"/>
                </a:solidFill>
                <a:latin typeface="Times New Roman" pitchFamily="18" charset="0"/>
                <a:ea typeface="#9Slide03 Roboto Condensed" panose="02000000000000000000" pitchFamily="2" charset="0"/>
                <a:cs typeface="Times New Roman" pitchFamily="18" charset="0"/>
              </a:rPr>
              <a:t>Nguyên nhân: Trùng sốt rét Plasmodium</a:t>
            </a:r>
          </a:p>
          <a:p>
            <a:pPr algn="just">
              <a:lnSpc>
                <a:spcPct val="120000"/>
              </a:lnSpc>
            </a:pPr>
            <a:r>
              <a:rPr lang="vi-VN" sz="2300" dirty="0">
                <a:solidFill>
                  <a:schemeClr val="bg1"/>
                </a:solidFill>
                <a:latin typeface="Times New Roman" pitchFamily="18" charset="0"/>
                <a:ea typeface="#9Slide03 Roboto Condensed" panose="02000000000000000000" pitchFamily="2" charset="0"/>
                <a:cs typeface="Times New Roman" pitchFamily="18" charset="0"/>
              </a:rPr>
              <a:t>- Con đường lây bệnh: Truyền theo đường máu từ muỗi sang người</a:t>
            </a:r>
          </a:p>
          <a:p>
            <a:pPr algn="just">
              <a:lnSpc>
                <a:spcPct val="120000"/>
              </a:lnSpc>
            </a:pPr>
            <a:r>
              <a:rPr lang="vi-VN" sz="2300" dirty="0">
                <a:solidFill>
                  <a:schemeClr val="bg1"/>
                </a:solidFill>
                <a:latin typeface="Times New Roman" pitchFamily="18" charset="0"/>
                <a:ea typeface="#9Slide03 Roboto Condensed" panose="02000000000000000000" pitchFamily="2" charset="0"/>
                <a:cs typeface="Times New Roman" pitchFamily="18" charset="0"/>
              </a:rPr>
              <a:t>- Triệu trứng: Rét run, sốt, đổ mồ hôi</a:t>
            </a:r>
          </a:p>
          <a:p>
            <a:pPr algn="just">
              <a:lnSpc>
                <a:spcPct val="120000"/>
              </a:lnSpc>
            </a:pPr>
            <a:r>
              <a:rPr lang="vi-VN" sz="2300" dirty="0">
                <a:solidFill>
                  <a:schemeClr val="bg1"/>
                </a:solidFill>
                <a:latin typeface="Times New Roman" pitchFamily="18" charset="0"/>
                <a:ea typeface="#9Slide03 Roboto Condensed" panose="02000000000000000000" pitchFamily="2" charset="0"/>
                <a:cs typeface="Times New Roman" pitchFamily="18" charset="0"/>
              </a:rPr>
              <a:t>- Tác hại: Phá huỷ hồng cầu ở người</a:t>
            </a:r>
          </a:p>
          <a:p>
            <a:pPr algn="just">
              <a:lnSpc>
                <a:spcPct val="120000"/>
              </a:lnSpc>
            </a:pPr>
            <a:r>
              <a:rPr lang="vi-VN" sz="2300" dirty="0">
                <a:solidFill>
                  <a:schemeClr val="bg1"/>
                </a:solidFill>
                <a:latin typeface="Times New Roman" pitchFamily="18" charset="0"/>
                <a:ea typeface="#9Slide03 Roboto Condensed" panose="02000000000000000000" pitchFamily="2" charset="0"/>
                <a:cs typeface="Times New Roman" pitchFamily="18" charset="0"/>
              </a:rPr>
              <a:t>- Cách phòng tránh: Vệ sinh cá nhân, môi trường, mắc màn…..</a:t>
            </a:r>
          </a:p>
          <a:p>
            <a:pPr algn="just">
              <a:lnSpc>
                <a:spcPct val="120000"/>
              </a:lnSpc>
            </a:pPr>
            <a:r>
              <a:rPr lang="vi-VN" sz="2300" b="1" dirty="0">
                <a:solidFill>
                  <a:srgbClr val="FFFF00"/>
                </a:solidFill>
                <a:latin typeface="Times New Roman" pitchFamily="18" charset="0"/>
                <a:ea typeface="#9Slide03 Roboto Condensed" panose="02000000000000000000" pitchFamily="2" charset="0"/>
                <a:cs typeface="Times New Roman" pitchFamily="18" charset="0"/>
              </a:rPr>
              <a:t>b. Bệnh kiết lị:</a:t>
            </a:r>
          </a:p>
          <a:p>
            <a:pPr algn="just">
              <a:lnSpc>
                <a:spcPct val="120000"/>
              </a:lnSpc>
            </a:pPr>
            <a:r>
              <a:rPr lang="vi-VN" sz="2300" dirty="0">
                <a:solidFill>
                  <a:schemeClr val="bg1"/>
                </a:solidFill>
                <a:latin typeface="Times New Roman" pitchFamily="18" charset="0"/>
                <a:ea typeface="#9Slide03 Roboto Condensed" panose="02000000000000000000" pitchFamily="2" charset="0"/>
                <a:cs typeface="Times New Roman" pitchFamily="18" charset="0"/>
              </a:rPr>
              <a:t>- Nguyên nhân: Trùng kiết lị Entamoeba</a:t>
            </a:r>
          </a:p>
          <a:p>
            <a:pPr algn="just">
              <a:lnSpc>
                <a:spcPct val="120000"/>
              </a:lnSpc>
            </a:pPr>
            <a:r>
              <a:rPr lang="vi-VN" sz="2300" dirty="0">
                <a:solidFill>
                  <a:schemeClr val="bg1"/>
                </a:solidFill>
                <a:latin typeface="Times New Roman" pitchFamily="18" charset="0"/>
                <a:ea typeface="#9Slide03 Roboto Condensed" panose="02000000000000000000" pitchFamily="2" charset="0"/>
                <a:cs typeface="Times New Roman" pitchFamily="18" charset="0"/>
              </a:rPr>
              <a:t>- Con đường lây bệnh: Qua ăn uống từ thức ăn vào ruột người</a:t>
            </a:r>
          </a:p>
          <a:p>
            <a:pPr algn="just">
              <a:lnSpc>
                <a:spcPct val="120000"/>
              </a:lnSpc>
            </a:pPr>
            <a:r>
              <a:rPr lang="vi-VN" sz="2300" dirty="0">
                <a:solidFill>
                  <a:schemeClr val="bg1"/>
                </a:solidFill>
                <a:latin typeface="Times New Roman" pitchFamily="18" charset="0"/>
                <a:ea typeface="#9Slide03 Roboto Condensed" panose="02000000000000000000" pitchFamily="2" charset="0"/>
                <a:cs typeface="Times New Roman" pitchFamily="18" charset="0"/>
              </a:rPr>
              <a:t>- Triệu chứng: đau bụng, đi ngoài phân có lẫn máu và chất nhày, nôn</a:t>
            </a:r>
          </a:p>
          <a:p>
            <a:pPr algn="just">
              <a:lnSpc>
                <a:spcPct val="120000"/>
              </a:lnSpc>
            </a:pPr>
            <a:r>
              <a:rPr lang="vi-VN" sz="2300" dirty="0">
                <a:solidFill>
                  <a:schemeClr val="bg1"/>
                </a:solidFill>
                <a:latin typeface="Times New Roman" pitchFamily="18" charset="0"/>
                <a:ea typeface="#9Slide03 Roboto Condensed" panose="02000000000000000000" pitchFamily="2" charset="0"/>
                <a:cs typeface="Times New Roman" pitchFamily="18" charset="0"/>
              </a:rPr>
              <a:t>- Tác hại: Cơ thể mất nước, người mệt mỏi</a:t>
            </a:r>
          </a:p>
          <a:p>
            <a:pPr algn="just">
              <a:lnSpc>
                <a:spcPct val="120000"/>
              </a:lnSpc>
            </a:pPr>
            <a:r>
              <a:rPr lang="vi-VN" sz="2300" dirty="0">
                <a:solidFill>
                  <a:schemeClr val="bg1"/>
                </a:solidFill>
                <a:latin typeface="Times New Roman" pitchFamily="18" charset="0"/>
                <a:ea typeface="#9Slide03 Roboto Condensed" panose="02000000000000000000" pitchFamily="2" charset="0"/>
                <a:cs typeface="Times New Roman" pitchFamily="18" charset="0"/>
              </a:rPr>
              <a:t>- Cách phòng tránh: Ăn uống hợp vệ sinh,  thực phẩm đảm bảo, an toàn</a:t>
            </a:r>
          </a:p>
          <a:p>
            <a:pPr marL="457200" indent="-457200" algn="just">
              <a:lnSpc>
                <a:spcPct val="120000"/>
              </a:lnSpc>
              <a:buFontTx/>
              <a:buChar char="-"/>
            </a:pPr>
            <a:endParaRPr lang="vi-VN" sz="2600" b="1" dirty="0">
              <a:solidFill>
                <a:srgbClr val="FFFF00"/>
              </a:solidFill>
              <a:latin typeface="Times New Roman" pitchFamily="18" charset="0"/>
              <a:ea typeface="#9Slide03 Roboto Condensed" panose="02000000000000000000" pitchFamily="2" charset="0"/>
              <a:cs typeface="Times New Roman" pitchFamily="18" charset="0"/>
            </a:endParaRPr>
          </a:p>
          <a:p>
            <a:pPr marL="457200" indent="-457200" algn="just">
              <a:lnSpc>
                <a:spcPct val="120000"/>
              </a:lnSpc>
              <a:buFontTx/>
              <a:buChar char="-"/>
            </a:pPr>
            <a:endParaRPr lang="vi-VN" sz="2600" b="1" dirty="0">
              <a:solidFill>
                <a:srgbClr val="FFFF00"/>
              </a:solidFill>
              <a:latin typeface="Times New Roman" pitchFamily="18" charset="0"/>
              <a:ea typeface="#9Slide03 Roboto Condensed" panose="02000000000000000000" pitchFamily="2" charset="0"/>
              <a:cs typeface="Times New Roman" pitchFamily="18" charset="0"/>
            </a:endParaRPr>
          </a:p>
        </p:txBody>
      </p:sp>
    </p:spTree>
    <p:extLst>
      <p:ext uri="{BB962C8B-B14F-4D97-AF65-F5344CB8AC3E}">
        <p14:creationId xmlns:p14="http://schemas.microsoft.com/office/powerpoint/2010/main" val="3401562290"/>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7288" y="-500156"/>
            <a:ext cx="2616025" cy="2616025"/>
          </a:xfrm>
          <a:prstGeom prst="rect">
            <a:avLst/>
          </a:prstGeom>
        </p:spPr>
      </p:pic>
      <p:sp>
        <p:nvSpPr>
          <p:cNvPr id="2" name="TextBox 1">
            <a:extLst>
              <a:ext uri="{FF2B5EF4-FFF2-40B4-BE49-F238E27FC236}">
                <a16:creationId xmlns:a16="http://schemas.microsoft.com/office/drawing/2014/main" id="{59A93C0A-910F-7649-ABD2-735751B4183A}"/>
              </a:ext>
            </a:extLst>
          </p:cNvPr>
          <p:cNvSpPr txBox="1"/>
          <p:nvPr/>
        </p:nvSpPr>
        <p:spPr>
          <a:xfrm>
            <a:off x="1471613" y="371475"/>
            <a:ext cx="8086725" cy="553998"/>
          </a:xfrm>
          <a:prstGeom prst="rect">
            <a:avLst/>
          </a:prstGeom>
          <a:noFill/>
        </p:spPr>
        <p:txBody>
          <a:bodyPr wrap="square" rtlCol="0">
            <a:spAutoFit/>
          </a:bodyPr>
          <a:lstStyle/>
          <a:p>
            <a:pPr algn="ctr"/>
            <a:r>
              <a:rPr lang="en-VN" sz="3000" b="1" dirty="0">
                <a:solidFill>
                  <a:srgbClr val="FF0000"/>
                </a:solidFill>
                <a:latin typeface="Times New Roman" panose="02020603050405020304" pitchFamily="18" charset="0"/>
                <a:cs typeface="Times New Roman" panose="02020603050405020304" pitchFamily="18" charset="0"/>
              </a:rPr>
              <a:t>TRẢ LỜI CÁC CÂU HỎI SAU?</a:t>
            </a:r>
          </a:p>
        </p:txBody>
      </p:sp>
      <p:sp>
        <p:nvSpPr>
          <p:cNvPr id="4" name="TextBox 3">
            <a:extLst>
              <a:ext uri="{FF2B5EF4-FFF2-40B4-BE49-F238E27FC236}">
                <a16:creationId xmlns:a16="http://schemas.microsoft.com/office/drawing/2014/main" id="{31FC1EA1-FB74-DD4E-A572-178DEA989C27}"/>
              </a:ext>
            </a:extLst>
          </p:cNvPr>
          <p:cNvSpPr txBox="1"/>
          <p:nvPr/>
        </p:nvSpPr>
        <p:spPr>
          <a:xfrm>
            <a:off x="453975" y="1100206"/>
            <a:ext cx="11237963" cy="2123658"/>
          </a:xfrm>
          <a:prstGeom prst="rect">
            <a:avLst/>
          </a:prstGeom>
          <a:noFill/>
        </p:spPr>
        <p:txBody>
          <a:bodyPr wrap="square" rtlCol="0">
            <a:spAutoFit/>
          </a:bodyPr>
          <a:lstStyle/>
          <a:p>
            <a:r>
              <a:rPr lang="vi-VN" sz="2200" b="1" dirty="0">
                <a:solidFill>
                  <a:srgbClr val="FF0000"/>
                </a:solidFill>
                <a:latin typeface="Times New Roman" panose="02020603050405020304" pitchFamily="18" charset="0"/>
                <a:cs typeface="Times New Roman" panose="02020603050405020304" pitchFamily="18" charset="0"/>
              </a:rPr>
              <a:t>CÂU 1: ĐÂU KHÔNG PHẢI LÀ VAI TRÒ CỦA TẢO TRONG TỰ NHIÊN?</a:t>
            </a:r>
          </a:p>
          <a:p>
            <a:pPr lvl="0"/>
            <a:r>
              <a:rPr lang="vi-VN" sz="2200" dirty="0">
                <a:latin typeface="Times New Roman" panose="02020603050405020304" pitchFamily="18" charset="0"/>
                <a:cs typeface="Times New Roman" panose="02020603050405020304" pitchFamily="18" charset="0"/>
              </a:rPr>
              <a:t>A. Cung cấp nguồn lương thực cho con người chế biến món ăn.</a:t>
            </a:r>
            <a:endParaRPr lang="en-VN" sz="2200" dirty="0">
              <a:latin typeface="Times New Roman" panose="02020603050405020304" pitchFamily="18" charset="0"/>
              <a:cs typeface="Times New Roman" panose="02020603050405020304" pitchFamily="18" charset="0"/>
            </a:endParaRPr>
          </a:p>
          <a:p>
            <a:pPr lvl="0"/>
            <a:r>
              <a:rPr lang="vi-VN" sz="2200" dirty="0">
                <a:latin typeface="Times New Roman" panose="02020603050405020304" pitchFamily="18" charset="0"/>
                <a:cs typeface="Times New Roman" panose="02020603050405020304" pitchFamily="18" charset="0"/>
              </a:rPr>
              <a:t>B. Tảo có khả năng quang hợp cung cấp oxygen cho động vật dưới nước.</a:t>
            </a:r>
            <a:endParaRPr lang="en-VN" sz="2200" dirty="0">
              <a:latin typeface="Times New Roman" panose="02020603050405020304" pitchFamily="18" charset="0"/>
              <a:cs typeface="Times New Roman" panose="02020603050405020304" pitchFamily="18" charset="0"/>
            </a:endParaRPr>
          </a:p>
          <a:p>
            <a:pPr lvl="0"/>
            <a:r>
              <a:rPr lang="vi-VN" sz="2200" dirty="0">
                <a:latin typeface="Times New Roman" panose="02020603050405020304" pitchFamily="18" charset="0"/>
                <a:cs typeface="Times New Roman" panose="02020603050405020304" pitchFamily="18" charset="0"/>
              </a:rPr>
              <a:t>C. Nguyên sinh vật còn là nguồn thức ăn cho các động vật lớn hơn.</a:t>
            </a:r>
            <a:endParaRPr lang="en-VN" sz="2200" dirty="0">
              <a:latin typeface="Times New Roman" panose="02020603050405020304" pitchFamily="18" charset="0"/>
              <a:cs typeface="Times New Roman" panose="02020603050405020304" pitchFamily="18" charset="0"/>
            </a:endParaRPr>
          </a:p>
          <a:p>
            <a:pPr lvl="0"/>
            <a:r>
              <a:rPr lang="vi-VN" sz="2200" dirty="0">
                <a:latin typeface="Times New Roman" panose="02020603050405020304" pitchFamily="18" charset="0"/>
                <a:cs typeface="Times New Roman" panose="02020603050405020304" pitchFamily="18" charset="0"/>
              </a:rPr>
              <a:t>D. Một số nguyên sinh vật sống cộng sinh tạo mối quan hệ cần thiết cho sự sống của các loài khác.</a:t>
            </a:r>
            <a:endParaRPr lang="en-VN" sz="2200" dirty="0">
              <a:latin typeface="Times New Roman" panose="02020603050405020304" pitchFamily="18" charset="0"/>
              <a:cs typeface="Times New Roman" panose="02020603050405020304" pitchFamily="18" charset="0"/>
            </a:endParaRPr>
          </a:p>
          <a:p>
            <a:endParaRPr lang="vi-VN" sz="22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921C79F-1EAE-284C-B7EE-6CA974300DBE}"/>
              </a:ext>
            </a:extLst>
          </p:cNvPr>
          <p:cNvSpPr txBox="1"/>
          <p:nvPr/>
        </p:nvSpPr>
        <p:spPr>
          <a:xfrm>
            <a:off x="500062" y="3429000"/>
            <a:ext cx="10029825" cy="1785104"/>
          </a:xfrm>
          <a:prstGeom prst="rect">
            <a:avLst/>
          </a:prstGeom>
          <a:noFill/>
        </p:spPr>
        <p:txBody>
          <a:bodyPr wrap="square" rtlCol="0">
            <a:spAutoFit/>
          </a:bodyPr>
          <a:lstStyle/>
          <a:p>
            <a:r>
              <a:rPr lang="en-VN" sz="2200" b="1" dirty="0">
                <a:solidFill>
                  <a:srgbClr val="FF0000"/>
                </a:solidFill>
                <a:latin typeface="Times New Roman" panose="02020603050405020304" pitchFamily="18" charset="0"/>
                <a:cs typeface="Times New Roman" panose="02020603050405020304" pitchFamily="18" charset="0"/>
              </a:rPr>
              <a:t>CÂU 2: TRUNG GIAN TRUYỀN BỆNH SỐT RÉT LÀ</a:t>
            </a:r>
          </a:p>
          <a:p>
            <a:pPr marL="342900" indent="-342900">
              <a:buAutoNum type="alphaUcPeriod"/>
            </a:pPr>
            <a:r>
              <a:rPr lang="en-VN" sz="2200" dirty="0">
                <a:latin typeface="Times New Roman" panose="02020603050405020304" pitchFamily="18" charset="0"/>
                <a:cs typeface="Times New Roman" panose="02020603050405020304" pitchFamily="18" charset="0"/>
              </a:rPr>
              <a:t>Ruồi</a:t>
            </a:r>
          </a:p>
          <a:p>
            <a:pPr marL="342900" indent="-342900">
              <a:buAutoNum type="alphaUcPeriod"/>
            </a:pPr>
            <a:r>
              <a:rPr lang="en-VN" sz="2200" dirty="0">
                <a:latin typeface="Times New Roman" panose="02020603050405020304" pitchFamily="18" charset="0"/>
                <a:cs typeface="Times New Roman" panose="02020603050405020304" pitchFamily="18" charset="0"/>
              </a:rPr>
              <a:t>Muỗi</a:t>
            </a:r>
          </a:p>
          <a:p>
            <a:pPr marL="342900" indent="-342900">
              <a:buAutoNum type="alphaUcPeriod"/>
            </a:pPr>
            <a:r>
              <a:rPr lang="en-VN" sz="2200" dirty="0">
                <a:latin typeface="Times New Roman" panose="02020603050405020304" pitchFamily="18" charset="0"/>
                <a:cs typeface="Times New Roman" panose="02020603050405020304" pitchFamily="18" charset="0"/>
              </a:rPr>
              <a:t>Chuột</a:t>
            </a:r>
          </a:p>
          <a:p>
            <a:pPr marL="342900" indent="-342900">
              <a:buAutoNum type="alphaUcPeriod"/>
            </a:pPr>
            <a:r>
              <a:rPr lang="en-VN" sz="2200" dirty="0">
                <a:latin typeface="Times New Roman" panose="02020603050405020304" pitchFamily="18" charset="0"/>
                <a:cs typeface="Times New Roman" panose="02020603050405020304" pitchFamily="18" charset="0"/>
              </a:rPr>
              <a:t>Mèo</a:t>
            </a:r>
          </a:p>
        </p:txBody>
      </p:sp>
    </p:spTree>
    <p:extLst>
      <p:ext uri="{BB962C8B-B14F-4D97-AF65-F5344CB8AC3E}">
        <p14:creationId xmlns:p14="http://schemas.microsoft.com/office/powerpoint/2010/main" val="42542511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linds(horizont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linds(horizont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 calcmode="lin" valueType="num">
                                      <p:cBhvr additive="base">
                                        <p:cTn id="3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7288" y="-500156"/>
            <a:ext cx="2616025" cy="2616025"/>
          </a:xfrm>
          <a:prstGeom prst="rect">
            <a:avLst/>
          </a:prstGeom>
        </p:spPr>
      </p:pic>
      <p:sp>
        <p:nvSpPr>
          <p:cNvPr id="4" name="TextBox 3">
            <a:extLst>
              <a:ext uri="{FF2B5EF4-FFF2-40B4-BE49-F238E27FC236}">
                <a16:creationId xmlns:a16="http://schemas.microsoft.com/office/drawing/2014/main" id="{31FC1EA1-FB74-DD4E-A572-178DEA989C27}"/>
              </a:ext>
            </a:extLst>
          </p:cNvPr>
          <p:cNvSpPr txBox="1"/>
          <p:nvPr/>
        </p:nvSpPr>
        <p:spPr>
          <a:xfrm>
            <a:off x="453975" y="1100206"/>
            <a:ext cx="11237963" cy="2400657"/>
          </a:xfrm>
          <a:prstGeom prst="rect">
            <a:avLst/>
          </a:prstGeom>
          <a:noFill/>
        </p:spPr>
        <p:txBody>
          <a:bodyPr wrap="square" rtlCol="0">
            <a:spAutoFit/>
          </a:bodyPr>
          <a:lstStyle/>
          <a:p>
            <a:r>
              <a:rPr lang="vi-VN" sz="2500" b="1" dirty="0">
                <a:solidFill>
                  <a:srgbClr val="FF0000"/>
                </a:solidFill>
                <a:latin typeface="Times New Roman" panose="02020603050405020304" pitchFamily="18" charset="0"/>
                <a:cs typeface="Times New Roman" panose="02020603050405020304" pitchFamily="18" charset="0"/>
              </a:rPr>
              <a:t>CÂU 3: Nguyên sinh vật gây nên bệnh kiết lị có tên gọi là gì?</a:t>
            </a:r>
            <a:r>
              <a:rPr lang="en-VN" sz="2500" b="1" dirty="0">
                <a:solidFill>
                  <a:srgbClr val="FF0000"/>
                </a:solidFill>
                <a:latin typeface="Times New Roman" panose="02020603050405020304" pitchFamily="18" charset="0"/>
                <a:cs typeface="Times New Roman" panose="02020603050405020304" pitchFamily="18" charset="0"/>
              </a:rPr>
              <a:t> </a:t>
            </a:r>
          </a:p>
          <a:p>
            <a:pPr lvl="0"/>
            <a:r>
              <a:rPr lang="vi-VN" sz="2500" dirty="0">
                <a:latin typeface="Times New Roman" panose="02020603050405020304" pitchFamily="18" charset="0"/>
                <a:cs typeface="Times New Roman" panose="02020603050405020304" pitchFamily="18" charset="0"/>
              </a:rPr>
              <a:t>A. Plasmodium.</a:t>
            </a:r>
            <a:endParaRPr lang="en-VN" sz="2500" dirty="0">
              <a:latin typeface="Times New Roman" panose="02020603050405020304" pitchFamily="18" charset="0"/>
              <a:cs typeface="Times New Roman" panose="02020603050405020304" pitchFamily="18" charset="0"/>
            </a:endParaRPr>
          </a:p>
          <a:p>
            <a:pPr lvl="0"/>
            <a:r>
              <a:rPr lang="vi-VN" sz="2500" dirty="0">
                <a:latin typeface="Times New Roman" panose="02020603050405020304" pitchFamily="18" charset="0"/>
                <a:cs typeface="Times New Roman" panose="02020603050405020304" pitchFamily="18" charset="0"/>
              </a:rPr>
              <a:t>B. E.coli.</a:t>
            </a:r>
            <a:endParaRPr lang="en-VN" sz="2500" dirty="0">
              <a:latin typeface="Times New Roman" panose="02020603050405020304" pitchFamily="18" charset="0"/>
              <a:cs typeface="Times New Roman" panose="02020603050405020304" pitchFamily="18" charset="0"/>
            </a:endParaRPr>
          </a:p>
          <a:p>
            <a:pPr lvl="0"/>
            <a:r>
              <a:rPr lang="vi-VN" sz="2500" dirty="0">
                <a:latin typeface="Times New Roman" panose="02020603050405020304" pitchFamily="18" charset="0"/>
                <a:cs typeface="Times New Roman" panose="02020603050405020304" pitchFamily="18" charset="0"/>
              </a:rPr>
              <a:t>C. Entamoeba.</a:t>
            </a:r>
            <a:endParaRPr lang="en-VN" sz="2500" dirty="0">
              <a:latin typeface="Times New Roman" panose="02020603050405020304" pitchFamily="18" charset="0"/>
              <a:cs typeface="Times New Roman" panose="02020603050405020304" pitchFamily="18" charset="0"/>
            </a:endParaRPr>
          </a:p>
          <a:p>
            <a:pPr lvl="0"/>
            <a:r>
              <a:rPr lang="vi-VN" sz="2500" dirty="0">
                <a:latin typeface="Times New Roman" panose="02020603050405020304" pitchFamily="18" charset="0"/>
                <a:cs typeface="Times New Roman" panose="02020603050405020304" pitchFamily="18" charset="0"/>
              </a:rPr>
              <a:t>D. Giardia lambia.</a:t>
            </a:r>
            <a:endParaRPr lang="en-VN" sz="2500" dirty="0">
              <a:latin typeface="Times New Roman" panose="02020603050405020304" pitchFamily="18" charset="0"/>
              <a:cs typeface="Times New Roman" panose="02020603050405020304" pitchFamily="18" charset="0"/>
            </a:endParaRPr>
          </a:p>
          <a:p>
            <a:endParaRPr lang="vi-VN" sz="25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921C79F-1EAE-284C-B7EE-6CA974300DBE}"/>
              </a:ext>
            </a:extLst>
          </p:cNvPr>
          <p:cNvSpPr txBox="1"/>
          <p:nvPr/>
        </p:nvSpPr>
        <p:spPr>
          <a:xfrm>
            <a:off x="500062" y="3171825"/>
            <a:ext cx="10029825" cy="2785378"/>
          </a:xfrm>
          <a:prstGeom prst="rect">
            <a:avLst/>
          </a:prstGeom>
          <a:noFill/>
        </p:spPr>
        <p:txBody>
          <a:bodyPr wrap="square" rtlCol="0">
            <a:spAutoFit/>
          </a:bodyPr>
          <a:lstStyle/>
          <a:p>
            <a:r>
              <a:rPr lang="en-VN" sz="2500" b="1" dirty="0">
                <a:solidFill>
                  <a:srgbClr val="FF0000"/>
                </a:solidFill>
                <a:latin typeface="Times New Roman" panose="02020603050405020304" pitchFamily="18" charset="0"/>
                <a:cs typeface="Times New Roman" panose="02020603050405020304" pitchFamily="18" charset="0"/>
              </a:rPr>
              <a:t>CÂU 4: </a:t>
            </a:r>
            <a:r>
              <a:rPr lang="vi-VN" sz="2500" b="1" dirty="0">
                <a:solidFill>
                  <a:srgbClr val="FF0000"/>
                </a:solidFill>
                <a:latin typeface="Times New Roman" panose="02020603050405020304" pitchFamily="18" charset="0"/>
                <a:cs typeface="Times New Roman" panose="02020603050405020304" pitchFamily="18" charset="0"/>
              </a:rPr>
              <a:t>Trong các biện pháp sau, biên pháp nào giúp chúng ta phòng tránh được bệnh kiết lị?</a:t>
            </a:r>
            <a:endParaRPr lang="en-VN" sz="2500" b="1" dirty="0">
              <a:solidFill>
                <a:srgbClr val="FF0000"/>
              </a:solidFill>
              <a:latin typeface="Times New Roman" panose="02020603050405020304" pitchFamily="18" charset="0"/>
              <a:cs typeface="Times New Roman" panose="02020603050405020304" pitchFamily="18" charset="0"/>
            </a:endParaRPr>
          </a:p>
          <a:p>
            <a:pPr lvl="0"/>
            <a:r>
              <a:rPr lang="vi-VN" sz="2500" dirty="0">
                <a:latin typeface="Times New Roman" panose="02020603050405020304" pitchFamily="18" charset="0"/>
                <a:cs typeface="Times New Roman" panose="02020603050405020304" pitchFamily="18" charset="0"/>
              </a:rPr>
              <a:t>A. Mắc màn khi đi ngủ.</a:t>
            </a:r>
            <a:endParaRPr lang="en-VN" sz="2500" dirty="0">
              <a:latin typeface="Times New Roman" panose="02020603050405020304" pitchFamily="18" charset="0"/>
              <a:cs typeface="Times New Roman" panose="02020603050405020304" pitchFamily="18" charset="0"/>
            </a:endParaRPr>
          </a:p>
          <a:p>
            <a:pPr lvl="0"/>
            <a:r>
              <a:rPr lang="vi-VN" sz="2500" dirty="0">
                <a:latin typeface="Times New Roman" panose="02020603050405020304" pitchFamily="18" charset="0"/>
                <a:cs typeface="Times New Roman" panose="02020603050405020304" pitchFamily="18" charset="0"/>
              </a:rPr>
              <a:t>B. Diệt bọ gậy.</a:t>
            </a:r>
            <a:endParaRPr lang="en-VN" sz="2500" dirty="0">
              <a:latin typeface="Times New Roman" panose="02020603050405020304" pitchFamily="18" charset="0"/>
              <a:cs typeface="Times New Roman" panose="02020603050405020304" pitchFamily="18" charset="0"/>
            </a:endParaRPr>
          </a:p>
          <a:p>
            <a:pPr lvl="0"/>
            <a:r>
              <a:rPr lang="vi-VN" sz="2500" dirty="0">
                <a:latin typeface="Times New Roman" panose="02020603050405020304" pitchFamily="18" charset="0"/>
                <a:cs typeface="Times New Roman" panose="02020603050405020304" pitchFamily="18" charset="0"/>
              </a:rPr>
              <a:t>C. Đậy kín các dụng cụ chứa nước.</a:t>
            </a:r>
            <a:endParaRPr lang="en-VN" sz="2500" dirty="0">
              <a:latin typeface="Times New Roman" panose="02020603050405020304" pitchFamily="18" charset="0"/>
              <a:cs typeface="Times New Roman" panose="02020603050405020304" pitchFamily="18" charset="0"/>
            </a:endParaRPr>
          </a:p>
          <a:p>
            <a:pPr lvl="0"/>
            <a:r>
              <a:rPr lang="vi-VN" sz="2500" dirty="0">
                <a:latin typeface="Times New Roman" panose="02020603050405020304" pitchFamily="18" charset="0"/>
                <a:cs typeface="Times New Roman" panose="02020603050405020304" pitchFamily="18" charset="0"/>
              </a:rPr>
              <a:t>D. Ăn uống hợp vệ sinh.</a:t>
            </a:r>
            <a:endParaRPr lang="en-VN" sz="2500" dirty="0">
              <a:latin typeface="Times New Roman" panose="02020603050405020304" pitchFamily="18" charset="0"/>
              <a:cs typeface="Times New Roman" panose="02020603050405020304" pitchFamily="18" charset="0"/>
            </a:endParaRPr>
          </a:p>
          <a:p>
            <a:pPr marL="342900" indent="-342900">
              <a:buAutoNum type="alphaUcPeriod"/>
            </a:pPr>
            <a:endParaRPr lang="en-VN" sz="2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34468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heckerboard(across)">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blinds(horizontal)">
                                      <p:cBhvr>
                                        <p:cTn id="19" dur="500"/>
                                        <p:tgtEl>
                                          <p:spTgt spid="4">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dissolv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7288" y="-500156"/>
            <a:ext cx="2616025" cy="2616025"/>
          </a:xfrm>
          <a:prstGeom prst="rect">
            <a:avLst/>
          </a:prstGeom>
        </p:spPr>
      </p:pic>
      <p:sp>
        <p:nvSpPr>
          <p:cNvPr id="4" name="TextBox 3">
            <a:extLst>
              <a:ext uri="{FF2B5EF4-FFF2-40B4-BE49-F238E27FC236}">
                <a16:creationId xmlns:a16="http://schemas.microsoft.com/office/drawing/2014/main" id="{31FC1EA1-FB74-DD4E-A572-178DEA989C27}"/>
              </a:ext>
            </a:extLst>
          </p:cNvPr>
          <p:cNvSpPr txBox="1"/>
          <p:nvPr/>
        </p:nvSpPr>
        <p:spPr>
          <a:xfrm>
            <a:off x="200793" y="807856"/>
            <a:ext cx="11237963" cy="2015936"/>
          </a:xfrm>
          <a:prstGeom prst="rect">
            <a:avLst/>
          </a:prstGeom>
          <a:noFill/>
        </p:spPr>
        <p:txBody>
          <a:bodyPr wrap="square" rtlCol="0">
            <a:spAutoFit/>
          </a:bodyPr>
          <a:lstStyle/>
          <a:p>
            <a:r>
              <a:rPr lang="vi-VN" sz="2500" b="1" dirty="0">
                <a:solidFill>
                  <a:srgbClr val="FF0000"/>
                </a:solidFill>
                <a:latin typeface="Times New Roman" panose="02020603050405020304" pitchFamily="18" charset="0"/>
                <a:cs typeface="Times New Roman" panose="02020603050405020304" pitchFamily="18" charset="0"/>
              </a:rPr>
              <a:t>CÂU 5: Nguyên sinh vật gây nên bệnh sốt rétcó tên gọi là gì?</a:t>
            </a:r>
            <a:r>
              <a:rPr lang="en-VN" sz="2500" b="1" dirty="0">
                <a:solidFill>
                  <a:srgbClr val="FF0000"/>
                </a:solidFill>
                <a:latin typeface="Times New Roman" panose="02020603050405020304" pitchFamily="18" charset="0"/>
                <a:cs typeface="Times New Roman" panose="02020603050405020304" pitchFamily="18" charset="0"/>
              </a:rPr>
              <a:t> </a:t>
            </a:r>
          </a:p>
          <a:p>
            <a:pPr lvl="0"/>
            <a:r>
              <a:rPr lang="vi-VN" sz="2500" dirty="0">
                <a:latin typeface="Times New Roman" panose="02020603050405020304" pitchFamily="18" charset="0"/>
                <a:cs typeface="Times New Roman" panose="02020603050405020304" pitchFamily="18" charset="0"/>
              </a:rPr>
              <a:t>A. Plasmodium.</a:t>
            </a:r>
            <a:endParaRPr lang="en-VN" sz="2500" dirty="0">
              <a:latin typeface="Times New Roman" panose="02020603050405020304" pitchFamily="18" charset="0"/>
              <a:cs typeface="Times New Roman" panose="02020603050405020304" pitchFamily="18" charset="0"/>
            </a:endParaRPr>
          </a:p>
          <a:p>
            <a:pPr lvl="0"/>
            <a:r>
              <a:rPr lang="vi-VN" sz="2500" dirty="0">
                <a:latin typeface="Times New Roman" panose="02020603050405020304" pitchFamily="18" charset="0"/>
                <a:cs typeface="Times New Roman" panose="02020603050405020304" pitchFamily="18" charset="0"/>
              </a:rPr>
              <a:t>B. E.coli.</a:t>
            </a:r>
            <a:endParaRPr lang="en-VN" sz="2500" dirty="0">
              <a:latin typeface="Times New Roman" panose="02020603050405020304" pitchFamily="18" charset="0"/>
              <a:cs typeface="Times New Roman" panose="02020603050405020304" pitchFamily="18" charset="0"/>
            </a:endParaRPr>
          </a:p>
          <a:p>
            <a:pPr lvl="0"/>
            <a:r>
              <a:rPr lang="vi-VN" sz="2500" dirty="0">
                <a:latin typeface="Times New Roman" panose="02020603050405020304" pitchFamily="18" charset="0"/>
                <a:cs typeface="Times New Roman" panose="02020603050405020304" pitchFamily="18" charset="0"/>
              </a:rPr>
              <a:t>C. Entamoeba.</a:t>
            </a:r>
            <a:endParaRPr lang="en-VN" sz="2500" dirty="0">
              <a:latin typeface="Times New Roman" panose="02020603050405020304" pitchFamily="18" charset="0"/>
              <a:cs typeface="Times New Roman" panose="02020603050405020304" pitchFamily="18" charset="0"/>
            </a:endParaRPr>
          </a:p>
          <a:p>
            <a:pPr lvl="0"/>
            <a:r>
              <a:rPr lang="vi-VN" sz="2500" dirty="0">
                <a:latin typeface="Times New Roman" panose="02020603050405020304" pitchFamily="18" charset="0"/>
                <a:cs typeface="Times New Roman" panose="02020603050405020304" pitchFamily="18" charset="0"/>
              </a:rPr>
              <a:t>D. Giardia lambia.</a:t>
            </a:r>
            <a:endParaRPr lang="en-VN" sz="25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921C79F-1EAE-284C-B7EE-6CA974300DBE}"/>
              </a:ext>
            </a:extLst>
          </p:cNvPr>
          <p:cNvSpPr txBox="1"/>
          <p:nvPr/>
        </p:nvSpPr>
        <p:spPr>
          <a:xfrm>
            <a:off x="200793" y="3044279"/>
            <a:ext cx="11237963" cy="2400657"/>
          </a:xfrm>
          <a:prstGeom prst="rect">
            <a:avLst/>
          </a:prstGeom>
          <a:noFill/>
        </p:spPr>
        <p:txBody>
          <a:bodyPr wrap="square" rtlCol="0">
            <a:spAutoFit/>
          </a:bodyPr>
          <a:lstStyle/>
          <a:p>
            <a:r>
              <a:rPr lang="en-VN" sz="2500" b="1" dirty="0">
                <a:solidFill>
                  <a:srgbClr val="FF0000"/>
                </a:solidFill>
                <a:latin typeface="Times New Roman" panose="02020603050405020304" pitchFamily="18" charset="0"/>
                <a:cs typeface="Times New Roman" panose="02020603050405020304" pitchFamily="18" charset="0"/>
              </a:rPr>
              <a:t>CÂU 6: </a:t>
            </a:r>
            <a:r>
              <a:rPr lang="vi-VN" sz="2500" b="1" dirty="0">
                <a:solidFill>
                  <a:srgbClr val="FF0000"/>
                </a:solidFill>
                <a:latin typeface="Times New Roman" panose="02020603050405020304" pitchFamily="18" charset="0"/>
                <a:cs typeface="Times New Roman" panose="02020603050405020304" pitchFamily="18" charset="0"/>
              </a:rPr>
              <a:t>Trong các biện pháp sau, biên pháp nào giúp chúng ta phòng tránh đc bệnh sốt rét?</a:t>
            </a:r>
            <a:endParaRPr lang="en-VN" sz="2500" b="1" dirty="0">
              <a:solidFill>
                <a:srgbClr val="FF0000"/>
              </a:solidFill>
              <a:latin typeface="Times New Roman" panose="02020603050405020304" pitchFamily="18" charset="0"/>
              <a:cs typeface="Times New Roman" panose="02020603050405020304" pitchFamily="18" charset="0"/>
            </a:endParaRPr>
          </a:p>
          <a:p>
            <a:pPr lvl="0"/>
            <a:r>
              <a:rPr lang="vi-VN" sz="2500" dirty="0">
                <a:latin typeface="Times New Roman" panose="02020603050405020304" pitchFamily="18" charset="0"/>
                <a:cs typeface="Times New Roman" panose="02020603050405020304" pitchFamily="18" charset="0"/>
              </a:rPr>
              <a:t>A. Mắc màn khi đi ngủ.</a:t>
            </a:r>
            <a:endParaRPr lang="en-VN" sz="2500" dirty="0">
              <a:latin typeface="Times New Roman" panose="02020603050405020304" pitchFamily="18" charset="0"/>
              <a:cs typeface="Times New Roman" panose="02020603050405020304" pitchFamily="18" charset="0"/>
            </a:endParaRPr>
          </a:p>
          <a:p>
            <a:pPr lvl="0"/>
            <a:r>
              <a:rPr lang="vi-VN" sz="2500" dirty="0">
                <a:latin typeface="Times New Roman" panose="02020603050405020304" pitchFamily="18" charset="0"/>
                <a:cs typeface="Times New Roman" panose="02020603050405020304" pitchFamily="18" charset="0"/>
              </a:rPr>
              <a:t>B. Diệt bọ gậy.</a:t>
            </a:r>
            <a:endParaRPr lang="en-VN" sz="2500" dirty="0">
              <a:latin typeface="Times New Roman" panose="02020603050405020304" pitchFamily="18" charset="0"/>
              <a:cs typeface="Times New Roman" panose="02020603050405020304" pitchFamily="18" charset="0"/>
            </a:endParaRPr>
          </a:p>
          <a:p>
            <a:pPr lvl="0"/>
            <a:r>
              <a:rPr lang="vi-VN" sz="2500" dirty="0">
                <a:latin typeface="Times New Roman" panose="02020603050405020304" pitchFamily="18" charset="0"/>
                <a:cs typeface="Times New Roman" panose="02020603050405020304" pitchFamily="18" charset="0"/>
              </a:rPr>
              <a:t>C. Đậy kín các dụng cụ chứa nước.</a:t>
            </a:r>
            <a:endParaRPr lang="en-VN" sz="2500" dirty="0">
              <a:latin typeface="Times New Roman" panose="02020603050405020304" pitchFamily="18" charset="0"/>
              <a:cs typeface="Times New Roman" panose="02020603050405020304" pitchFamily="18" charset="0"/>
            </a:endParaRPr>
          </a:p>
          <a:p>
            <a:pPr lvl="0"/>
            <a:r>
              <a:rPr lang="vi-VN" sz="2500" dirty="0">
                <a:latin typeface="Times New Roman" panose="02020603050405020304" pitchFamily="18" charset="0"/>
                <a:cs typeface="Times New Roman" panose="02020603050405020304" pitchFamily="18" charset="0"/>
              </a:rPr>
              <a:t>D. </a:t>
            </a:r>
            <a:r>
              <a:rPr lang="en-VN" sz="2500" dirty="0">
                <a:latin typeface="Times New Roman" panose="02020603050405020304" pitchFamily="18" charset="0"/>
                <a:cs typeface="Times New Roman" panose="02020603050405020304" pitchFamily="18" charset="0"/>
              </a:rPr>
              <a:t>Cả 3 phương án trên</a:t>
            </a:r>
          </a:p>
        </p:txBody>
      </p:sp>
    </p:spTree>
    <p:extLst>
      <p:ext uri="{BB962C8B-B14F-4D97-AF65-F5344CB8AC3E}">
        <p14:creationId xmlns:p14="http://schemas.microsoft.com/office/powerpoint/2010/main" val="40670444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circle(in)">
                                      <p:cBhvr>
                                        <p:cTn id="19" dur="20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p:tgtEl>
                                          <p:spTgt spid="5"/>
                                        </p:tgtEl>
                                        <p:attrNameLst>
                                          <p:attrName>ppt_y</p:attrName>
                                        </p:attrNameLst>
                                      </p:cBhvr>
                                      <p:tavLst>
                                        <p:tav tm="0">
                                          <p:val>
                                            <p:strVal val="#ppt_y+#ppt_h*1.125000"/>
                                          </p:val>
                                        </p:tav>
                                        <p:tav tm="100000">
                                          <p:val>
                                            <p:strVal val="#ppt_y"/>
                                          </p:val>
                                        </p:tav>
                                      </p:tavLst>
                                    </p:anim>
                                    <p:animEffect transition="in" filter="wipe(up)">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barn(inVertical)">
                                      <p:cBhvr>
                                        <p:cTn id="3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cs typeface="+mn-ea"/>
              <a:sym typeface="+mn-lt"/>
            </a:endParaRPr>
          </a:p>
        </p:txBody>
      </p:sp>
      <p:pic>
        <p:nvPicPr>
          <p:cNvPr id="32" name="图片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1223" y="233065"/>
            <a:ext cx="2613867" cy="1175113"/>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9356" y="564028"/>
            <a:ext cx="2557705" cy="2008523"/>
          </a:xfrm>
          <a:prstGeom prst="rect">
            <a:avLst/>
          </a:prstGeom>
        </p:spPr>
      </p:pic>
      <p:grpSp>
        <p:nvGrpSpPr>
          <p:cNvPr id="28" name="组合 27"/>
          <p:cNvGrpSpPr/>
          <p:nvPr/>
        </p:nvGrpSpPr>
        <p:grpSpPr>
          <a:xfrm>
            <a:off x="2015621" y="330551"/>
            <a:ext cx="9308729" cy="5222405"/>
            <a:chOff x="1750343" y="560130"/>
            <a:chExt cx="6458858" cy="3623564"/>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0343" y="560130"/>
              <a:ext cx="6458858" cy="3623564"/>
            </a:xfrm>
            <a:prstGeom prst="rect">
              <a:avLst/>
            </a:prstGeom>
          </p:spPr>
        </p:pic>
        <p:pic>
          <p:nvPicPr>
            <p:cNvPr id="8" name="图片 7"/>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1000"/>
                      </a14:imgEffect>
                    </a14:imgLayer>
                  </a14:imgProps>
                </a:ext>
                <a:ext uri="{28A0092B-C50C-407E-A947-70E740481C1C}">
                  <a14:useLocalDpi xmlns:a14="http://schemas.microsoft.com/office/drawing/2010/main" val="0"/>
                </a:ext>
              </a:extLst>
            </a:blip>
            <a:stretch>
              <a:fillRect/>
            </a:stretch>
          </p:blipFill>
          <p:spPr>
            <a:xfrm>
              <a:off x="1899762" y="754685"/>
              <a:ext cx="6160021" cy="3337567"/>
            </a:xfrm>
            <a:prstGeom prst="rect">
              <a:avLst/>
            </a:prstGeom>
          </p:spPr>
        </p:pic>
      </p:grpSp>
      <p:pic>
        <p:nvPicPr>
          <p:cNvPr id="45"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4254" y="454041"/>
            <a:ext cx="2400049" cy="1882392"/>
          </a:xfrm>
          <a:prstGeom prst="rect">
            <a:avLst/>
          </a:prstGeom>
        </p:spPr>
      </p:pic>
      <p:pic>
        <p:nvPicPr>
          <p:cNvPr id="23" name="图片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9"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24"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pic>
        <p:nvPicPr>
          <p:cNvPr id="44" name="图片 4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flipH="1">
            <a:off x="406365" y="1393599"/>
            <a:ext cx="3239131" cy="3239131"/>
          </a:xfrm>
          <a:prstGeom prst="rect">
            <a:avLst/>
          </a:prstGeom>
        </p:spPr>
      </p:pic>
      <p:sp>
        <p:nvSpPr>
          <p:cNvPr id="43" name="文本框 42"/>
          <p:cNvSpPr txBox="1"/>
          <p:nvPr/>
        </p:nvSpPr>
        <p:spPr>
          <a:xfrm>
            <a:off x="2735378" y="2101243"/>
            <a:ext cx="6780701" cy="2123658"/>
          </a:xfrm>
          <a:prstGeom prst="rect">
            <a:avLst/>
          </a:prstGeom>
          <a:noFill/>
        </p:spPr>
        <p:txBody>
          <a:bodyPr wrap="square" rtlCol="0">
            <a:spAutoFit/>
          </a:bodyPr>
          <a:lstStyle/>
          <a:p>
            <a:pPr algn="ctr" defTabSz="914377"/>
            <a:r>
              <a:rPr lang="en-US" altLang="zh-CN" sz="6600" b="1" spc="50" dirty="0">
                <a:ln w="9525" cmpd="sng">
                  <a:solidFill>
                    <a:srgbClr val="5B9BD5"/>
                  </a:solidFill>
                  <a:prstDash val="solid"/>
                </a:ln>
                <a:solidFill>
                  <a:srgbClr val="70AD47">
                    <a:tint val="1000"/>
                  </a:srgbClr>
                </a:solidFill>
                <a:effectLst>
                  <a:glow rad="38100">
                    <a:srgbClr val="5B9BD5">
                      <a:alpha val="40000"/>
                    </a:srgbClr>
                  </a:glow>
                </a:effectLst>
                <a:latin typeface="#9Slide03 Swiss Condensed Bold" panose="02000500000000000000" pitchFamily="2" charset="0"/>
                <a:ea typeface="#9Slide03 Roboto Condensed" panose="02000000000000000000" pitchFamily="2" charset="0"/>
                <a:cs typeface="+mn-ea"/>
                <a:sym typeface="+mn-lt"/>
              </a:rPr>
              <a:t>CÁM ƠN CÁC EM </a:t>
            </a:r>
            <a:r>
              <a:rPr lang="en-US" altLang="zh-CN" sz="6600" b="1" spc="50">
                <a:ln w="9525" cmpd="sng">
                  <a:solidFill>
                    <a:srgbClr val="5B9BD5"/>
                  </a:solidFill>
                  <a:prstDash val="solid"/>
                </a:ln>
                <a:solidFill>
                  <a:srgbClr val="70AD47">
                    <a:tint val="1000"/>
                  </a:srgbClr>
                </a:solidFill>
                <a:effectLst>
                  <a:glow rad="38100">
                    <a:srgbClr val="5B9BD5">
                      <a:alpha val="40000"/>
                    </a:srgbClr>
                  </a:glow>
                </a:effectLst>
                <a:latin typeface="#9Slide03 Swiss Condensed Bold" panose="02000500000000000000" pitchFamily="2" charset="0"/>
                <a:ea typeface="#9Slide03 Roboto Condensed" panose="02000000000000000000" pitchFamily="2" charset="0"/>
                <a:cs typeface="+mn-ea"/>
                <a:sym typeface="+mn-lt"/>
              </a:rPr>
              <a:t>LẮNG NGHE!</a:t>
            </a:r>
            <a:endParaRPr lang="zh-CN" altLang="en-US" sz="6600" b="1" spc="50" dirty="0">
              <a:ln w="9525" cmpd="sng">
                <a:solidFill>
                  <a:srgbClr val="5B9BD5"/>
                </a:solidFill>
                <a:prstDash val="solid"/>
              </a:ln>
              <a:solidFill>
                <a:srgbClr val="70AD47">
                  <a:tint val="1000"/>
                </a:srgbClr>
              </a:solidFill>
              <a:effectLst>
                <a:glow rad="38100">
                  <a:srgbClr val="5B9BD5">
                    <a:alpha val="40000"/>
                  </a:srgbClr>
                </a:glow>
              </a:effectLst>
              <a:latin typeface="#9Slide03 Swiss Condensed Bold" panose="02000500000000000000" pitchFamily="2" charset="0"/>
              <a:cs typeface="+mn-ea"/>
              <a:sym typeface="+mn-lt"/>
            </a:endParaRPr>
          </a:p>
        </p:txBody>
      </p:sp>
    </p:spTree>
    <p:extLst>
      <p:ext uri="{BB962C8B-B14F-4D97-AF65-F5344CB8AC3E}">
        <p14:creationId xmlns:p14="http://schemas.microsoft.com/office/powerpoint/2010/main" val="4028190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par>
                                <p:cTn id="87" presetID="2" presetClass="entr" presetSubtype="3" fill="hold" nodeType="withEffect">
                                  <p:stCondLst>
                                    <p:cond delay="1250"/>
                                  </p:stCondLst>
                                  <p:childTnLst>
                                    <p:set>
                                      <p:cBhvr>
                                        <p:cTn id="88" dur="1" fill="hold">
                                          <p:stCondLst>
                                            <p:cond delay="0"/>
                                          </p:stCondLst>
                                        </p:cTn>
                                        <p:tgtEl>
                                          <p:spTgt spid="28"/>
                                        </p:tgtEl>
                                        <p:attrNameLst>
                                          <p:attrName>style.visibility</p:attrName>
                                        </p:attrNameLst>
                                      </p:cBhvr>
                                      <p:to>
                                        <p:strVal val="visible"/>
                                      </p:to>
                                    </p:set>
                                    <p:anim calcmode="lin" valueType="num">
                                      <p:cBhvr additive="base">
                                        <p:cTn id="89" dur="1500" fill="hold"/>
                                        <p:tgtEl>
                                          <p:spTgt spid="28"/>
                                        </p:tgtEl>
                                        <p:attrNameLst>
                                          <p:attrName>ppt_x</p:attrName>
                                        </p:attrNameLst>
                                      </p:cBhvr>
                                      <p:tavLst>
                                        <p:tav tm="0">
                                          <p:val>
                                            <p:strVal val="1+#ppt_w/2"/>
                                          </p:val>
                                        </p:tav>
                                        <p:tav tm="100000">
                                          <p:val>
                                            <p:strVal val="#ppt_x"/>
                                          </p:val>
                                        </p:tav>
                                      </p:tavLst>
                                    </p:anim>
                                    <p:anim calcmode="lin" valueType="num">
                                      <p:cBhvr additive="base">
                                        <p:cTn id="90" dur="1500" fill="hold"/>
                                        <p:tgtEl>
                                          <p:spTgt spid="28"/>
                                        </p:tgtEl>
                                        <p:attrNameLst>
                                          <p:attrName>ppt_y</p:attrName>
                                        </p:attrNameLst>
                                      </p:cBhvr>
                                      <p:tavLst>
                                        <p:tav tm="0">
                                          <p:val>
                                            <p:strVal val="0-#ppt_h/2"/>
                                          </p:val>
                                        </p:tav>
                                        <p:tav tm="100000">
                                          <p:val>
                                            <p:strVal val="#ppt_y"/>
                                          </p:val>
                                        </p:tav>
                                      </p:tavLst>
                                    </p:anim>
                                  </p:childTnLst>
                                </p:cTn>
                              </p:par>
                              <p:par>
                                <p:cTn id="91" presetID="32" presetClass="emph" presetSubtype="0" fill="hold" nodeType="withEffect">
                                  <p:stCondLst>
                                    <p:cond delay="1250"/>
                                  </p:stCondLst>
                                  <p:childTnLst>
                                    <p:animRot by="120000">
                                      <p:cBhvr>
                                        <p:cTn id="92" dur="150" fill="hold">
                                          <p:stCondLst>
                                            <p:cond delay="0"/>
                                          </p:stCondLst>
                                        </p:cTn>
                                        <p:tgtEl>
                                          <p:spTgt spid="28"/>
                                        </p:tgtEl>
                                        <p:attrNameLst>
                                          <p:attrName>r</p:attrName>
                                        </p:attrNameLst>
                                      </p:cBhvr>
                                    </p:animRot>
                                    <p:animRot by="-240000">
                                      <p:cBhvr>
                                        <p:cTn id="93" dur="300" fill="hold">
                                          <p:stCondLst>
                                            <p:cond delay="300"/>
                                          </p:stCondLst>
                                        </p:cTn>
                                        <p:tgtEl>
                                          <p:spTgt spid="28"/>
                                        </p:tgtEl>
                                        <p:attrNameLst>
                                          <p:attrName>r</p:attrName>
                                        </p:attrNameLst>
                                      </p:cBhvr>
                                    </p:animRot>
                                    <p:animRot by="240000">
                                      <p:cBhvr>
                                        <p:cTn id="94" dur="300" fill="hold">
                                          <p:stCondLst>
                                            <p:cond delay="600"/>
                                          </p:stCondLst>
                                        </p:cTn>
                                        <p:tgtEl>
                                          <p:spTgt spid="28"/>
                                        </p:tgtEl>
                                        <p:attrNameLst>
                                          <p:attrName>r</p:attrName>
                                        </p:attrNameLst>
                                      </p:cBhvr>
                                    </p:animRot>
                                    <p:animRot by="-240000">
                                      <p:cBhvr>
                                        <p:cTn id="95" dur="300" fill="hold">
                                          <p:stCondLst>
                                            <p:cond delay="900"/>
                                          </p:stCondLst>
                                        </p:cTn>
                                        <p:tgtEl>
                                          <p:spTgt spid="28"/>
                                        </p:tgtEl>
                                        <p:attrNameLst>
                                          <p:attrName>r</p:attrName>
                                        </p:attrNameLst>
                                      </p:cBhvr>
                                    </p:animRot>
                                    <p:animRot by="120000">
                                      <p:cBhvr>
                                        <p:cTn id="96" dur="300" fill="hold">
                                          <p:stCondLst>
                                            <p:cond delay="1200"/>
                                          </p:stCondLst>
                                        </p:cTn>
                                        <p:tgtEl>
                                          <p:spTgt spid="28"/>
                                        </p:tgtEl>
                                        <p:attrNameLst>
                                          <p:attrName>r</p:attrName>
                                        </p:attrNameLst>
                                      </p:cBhvr>
                                    </p:animRot>
                                  </p:childTnLst>
                                </p:cTn>
                              </p:par>
                              <p:par>
                                <p:cTn id="97" presetID="53" presetClass="entr" presetSubtype="16" fill="hold" nodeType="withEffect">
                                  <p:stCondLst>
                                    <p:cond delay="2750"/>
                                  </p:stCondLst>
                                  <p:childTnLst>
                                    <p:set>
                                      <p:cBhvr>
                                        <p:cTn id="98" dur="1" fill="hold">
                                          <p:stCondLst>
                                            <p:cond delay="0"/>
                                          </p:stCondLst>
                                        </p:cTn>
                                        <p:tgtEl>
                                          <p:spTgt spid="12"/>
                                        </p:tgtEl>
                                        <p:attrNameLst>
                                          <p:attrName>style.visibility</p:attrName>
                                        </p:attrNameLst>
                                      </p:cBhvr>
                                      <p:to>
                                        <p:strVal val="visible"/>
                                      </p:to>
                                    </p:set>
                                    <p:anim calcmode="lin" valueType="num">
                                      <p:cBhvr>
                                        <p:cTn id="99" dur="500" fill="hold"/>
                                        <p:tgtEl>
                                          <p:spTgt spid="12"/>
                                        </p:tgtEl>
                                        <p:attrNameLst>
                                          <p:attrName>ppt_w</p:attrName>
                                        </p:attrNameLst>
                                      </p:cBhvr>
                                      <p:tavLst>
                                        <p:tav tm="0">
                                          <p:val>
                                            <p:fltVal val="0"/>
                                          </p:val>
                                        </p:tav>
                                        <p:tav tm="100000">
                                          <p:val>
                                            <p:strVal val="#ppt_w"/>
                                          </p:val>
                                        </p:tav>
                                      </p:tavLst>
                                    </p:anim>
                                    <p:anim calcmode="lin" valueType="num">
                                      <p:cBhvr>
                                        <p:cTn id="100" dur="500" fill="hold"/>
                                        <p:tgtEl>
                                          <p:spTgt spid="12"/>
                                        </p:tgtEl>
                                        <p:attrNameLst>
                                          <p:attrName>ppt_h</p:attrName>
                                        </p:attrNameLst>
                                      </p:cBhvr>
                                      <p:tavLst>
                                        <p:tav tm="0">
                                          <p:val>
                                            <p:fltVal val="0"/>
                                          </p:val>
                                        </p:tav>
                                        <p:tav tm="100000">
                                          <p:val>
                                            <p:strVal val="#ppt_h"/>
                                          </p:val>
                                        </p:tav>
                                      </p:tavLst>
                                    </p:anim>
                                    <p:animEffect transition="in" filter="fade">
                                      <p:cBhvr>
                                        <p:cTn id="101" dur="500"/>
                                        <p:tgtEl>
                                          <p:spTgt spid="12"/>
                                        </p:tgtEl>
                                      </p:cBhvr>
                                    </p:animEffect>
                                  </p:childTnLst>
                                </p:cTn>
                              </p:par>
                              <p:par>
                                <p:cTn id="102" presetID="42" presetClass="entr" presetSubtype="0" fill="hold" nodeType="withEffect">
                                  <p:stCondLst>
                                    <p:cond delay="3250"/>
                                  </p:stCondLst>
                                  <p:childTnLst>
                                    <p:set>
                                      <p:cBhvr>
                                        <p:cTn id="103" dur="1" fill="hold">
                                          <p:stCondLst>
                                            <p:cond delay="0"/>
                                          </p:stCondLst>
                                        </p:cTn>
                                        <p:tgtEl>
                                          <p:spTgt spid="45"/>
                                        </p:tgtEl>
                                        <p:attrNameLst>
                                          <p:attrName>style.visibility</p:attrName>
                                        </p:attrNameLst>
                                      </p:cBhvr>
                                      <p:to>
                                        <p:strVal val="visible"/>
                                      </p:to>
                                    </p:set>
                                    <p:animEffect transition="in" filter="fade">
                                      <p:cBhvr>
                                        <p:cTn id="104" dur="1000"/>
                                        <p:tgtEl>
                                          <p:spTgt spid="45"/>
                                        </p:tgtEl>
                                      </p:cBhvr>
                                    </p:animEffect>
                                    <p:anim calcmode="lin" valueType="num">
                                      <p:cBhvr>
                                        <p:cTn id="105" dur="1000" fill="hold"/>
                                        <p:tgtEl>
                                          <p:spTgt spid="45"/>
                                        </p:tgtEl>
                                        <p:attrNameLst>
                                          <p:attrName>ppt_x</p:attrName>
                                        </p:attrNameLst>
                                      </p:cBhvr>
                                      <p:tavLst>
                                        <p:tav tm="0">
                                          <p:val>
                                            <p:strVal val="#ppt_x"/>
                                          </p:val>
                                        </p:tav>
                                        <p:tav tm="100000">
                                          <p:val>
                                            <p:strVal val="#ppt_x"/>
                                          </p:val>
                                        </p:tav>
                                      </p:tavLst>
                                    </p:anim>
                                    <p:anim calcmode="lin" valueType="num">
                                      <p:cBhvr>
                                        <p:cTn id="106" dur="1000" fill="hold"/>
                                        <p:tgtEl>
                                          <p:spTgt spid="45"/>
                                        </p:tgtEl>
                                        <p:attrNameLst>
                                          <p:attrName>ppt_y</p:attrName>
                                        </p:attrNameLst>
                                      </p:cBhvr>
                                      <p:tavLst>
                                        <p:tav tm="0">
                                          <p:val>
                                            <p:strVal val="#ppt_y+.1"/>
                                          </p:val>
                                        </p:tav>
                                        <p:tav tm="100000">
                                          <p:val>
                                            <p:strVal val="#ppt_y"/>
                                          </p:val>
                                        </p:tav>
                                      </p:tavLst>
                                    </p:anim>
                                  </p:childTnLst>
                                </p:cTn>
                              </p:par>
                            </p:childTnLst>
                          </p:cTn>
                        </p:par>
                        <p:par>
                          <p:cTn id="107" fill="hold">
                            <p:stCondLst>
                              <p:cond delay="500"/>
                            </p:stCondLst>
                            <p:childTnLst>
                              <p:par>
                                <p:cTn id="108" presetID="22" presetClass="entr" presetSubtype="8" fill="hold" nodeType="afterEffect">
                                  <p:stCondLst>
                                    <p:cond delay="0"/>
                                  </p:stCondLst>
                                  <p:childTnLst>
                                    <p:set>
                                      <p:cBhvr>
                                        <p:cTn id="109" dur="1" fill="hold">
                                          <p:stCondLst>
                                            <p:cond delay="0"/>
                                          </p:stCondLst>
                                        </p:cTn>
                                        <p:tgtEl>
                                          <p:spTgt spid="32"/>
                                        </p:tgtEl>
                                        <p:attrNameLst>
                                          <p:attrName>style.visibility</p:attrName>
                                        </p:attrNameLst>
                                      </p:cBhvr>
                                      <p:to>
                                        <p:strVal val="visible"/>
                                      </p:to>
                                    </p:set>
                                    <p:animEffect transition="in" filter="wipe(left)">
                                      <p:cBhvr>
                                        <p:cTn id="110" dur="500"/>
                                        <p:tgtEl>
                                          <p:spTgt spid="32"/>
                                        </p:tgtEl>
                                      </p:cBhvr>
                                    </p:animEffect>
                                  </p:childTnLst>
                                </p:cTn>
                              </p:par>
                            </p:childTnLst>
                          </p:cTn>
                        </p:par>
                        <p:par>
                          <p:cTn id="111" fill="hold">
                            <p:stCondLst>
                              <p:cond delay="1000"/>
                            </p:stCondLst>
                            <p:childTnLst>
                              <p:par>
                                <p:cTn id="112" presetID="53" presetClass="entr" presetSubtype="528" fill="hold" nodeType="afterEffect">
                                  <p:stCondLst>
                                    <p:cond delay="0"/>
                                  </p:stCondLst>
                                  <p:childTnLst>
                                    <p:set>
                                      <p:cBhvr>
                                        <p:cTn id="113" dur="1" fill="hold">
                                          <p:stCondLst>
                                            <p:cond delay="0"/>
                                          </p:stCondLst>
                                        </p:cTn>
                                        <p:tgtEl>
                                          <p:spTgt spid="44"/>
                                        </p:tgtEl>
                                        <p:attrNameLst>
                                          <p:attrName>style.visibility</p:attrName>
                                        </p:attrNameLst>
                                      </p:cBhvr>
                                      <p:to>
                                        <p:strVal val="visible"/>
                                      </p:to>
                                    </p:set>
                                    <p:anim calcmode="lin" valueType="num">
                                      <p:cBhvr>
                                        <p:cTn id="114" dur="750" fill="hold"/>
                                        <p:tgtEl>
                                          <p:spTgt spid="44"/>
                                        </p:tgtEl>
                                        <p:attrNameLst>
                                          <p:attrName>ppt_w</p:attrName>
                                        </p:attrNameLst>
                                      </p:cBhvr>
                                      <p:tavLst>
                                        <p:tav tm="0">
                                          <p:val>
                                            <p:fltVal val="0"/>
                                          </p:val>
                                        </p:tav>
                                        <p:tav tm="100000">
                                          <p:val>
                                            <p:strVal val="#ppt_w"/>
                                          </p:val>
                                        </p:tav>
                                      </p:tavLst>
                                    </p:anim>
                                    <p:anim calcmode="lin" valueType="num">
                                      <p:cBhvr>
                                        <p:cTn id="115" dur="750" fill="hold"/>
                                        <p:tgtEl>
                                          <p:spTgt spid="44"/>
                                        </p:tgtEl>
                                        <p:attrNameLst>
                                          <p:attrName>ppt_h</p:attrName>
                                        </p:attrNameLst>
                                      </p:cBhvr>
                                      <p:tavLst>
                                        <p:tav tm="0">
                                          <p:val>
                                            <p:fltVal val="0"/>
                                          </p:val>
                                        </p:tav>
                                        <p:tav tm="100000">
                                          <p:val>
                                            <p:strVal val="#ppt_h"/>
                                          </p:val>
                                        </p:tav>
                                      </p:tavLst>
                                    </p:anim>
                                    <p:animEffect transition="in" filter="fade">
                                      <p:cBhvr>
                                        <p:cTn id="116" dur="750"/>
                                        <p:tgtEl>
                                          <p:spTgt spid="44"/>
                                        </p:tgtEl>
                                      </p:cBhvr>
                                    </p:animEffect>
                                    <p:anim calcmode="lin" valueType="num">
                                      <p:cBhvr>
                                        <p:cTn id="117" dur="750" fill="hold"/>
                                        <p:tgtEl>
                                          <p:spTgt spid="44"/>
                                        </p:tgtEl>
                                        <p:attrNameLst>
                                          <p:attrName>ppt_x</p:attrName>
                                        </p:attrNameLst>
                                      </p:cBhvr>
                                      <p:tavLst>
                                        <p:tav tm="0">
                                          <p:val>
                                            <p:fltVal val="0.5"/>
                                          </p:val>
                                        </p:tav>
                                        <p:tav tm="100000">
                                          <p:val>
                                            <p:strVal val="#ppt_x"/>
                                          </p:val>
                                        </p:tav>
                                      </p:tavLst>
                                    </p:anim>
                                    <p:anim calcmode="lin" valueType="num">
                                      <p:cBhvr>
                                        <p:cTn id="118" dur="750" fill="hold"/>
                                        <p:tgtEl>
                                          <p:spTgt spid="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51134" y="0"/>
            <a:ext cx="3240866" cy="2489703"/>
          </a:xfrm>
          <a:prstGeom prst="rect">
            <a:avLst/>
          </a:prstGeom>
        </p:spPr>
      </p:pic>
      <p:pic>
        <p:nvPicPr>
          <p:cNvPr id="3" name="Picture 2"/>
          <p:cNvPicPr>
            <a:picLocks noChangeAspect="1"/>
          </p:cNvPicPr>
          <p:nvPr/>
        </p:nvPicPr>
        <p:blipFill>
          <a:blip r:embed="rId3"/>
          <a:stretch>
            <a:fillRect/>
          </a:stretch>
        </p:blipFill>
        <p:spPr>
          <a:xfrm>
            <a:off x="481882" y="211358"/>
            <a:ext cx="2824564" cy="2227152"/>
          </a:xfrm>
          <a:prstGeom prst="rect">
            <a:avLst/>
          </a:prstGeom>
        </p:spPr>
      </p:pic>
      <p:pic>
        <p:nvPicPr>
          <p:cNvPr id="6" name="Picture 5"/>
          <p:cNvPicPr>
            <a:picLocks noChangeAspect="1"/>
          </p:cNvPicPr>
          <p:nvPr/>
        </p:nvPicPr>
        <p:blipFill>
          <a:blip r:embed="rId4"/>
          <a:stretch>
            <a:fillRect/>
          </a:stretch>
        </p:blipFill>
        <p:spPr>
          <a:xfrm>
            <a:off x="3638195" y="211358"/>
            <a:ext cx="3162944" cy="2211322"/>
          </a:xfrm>
          <a:prstGeom prst="rect">
            <a:avLst/>
          </a:prstGeom>
        </p:spPr>
      </p:pic>
      <p:pic>
        <p:nvPicPr>
          <p:cNvPr id="1026" name="Picture 2" descr="Phát hiện thuốc mới điều trị ký sinh trùng sốt rét “thể ngủ”"/>
          <p:cNvPicPr>
            <a:picLocks noChangeAspect="1" noChangeArrowheads="1"/>
          </p:cNvPicPr>
          <p:nvPr/>
        </p:nvPicPr>
        <p:blipFill rotWithShape="1">
          <a:blip r:embed="rId5">
            <a:extLst>
              <a:ext uri="{28A0092B-C50C-407E-A947-70E740481C1C}">
                <a14:useLocalDpi xmlns:a14="http://schemas.microsoft.com/office/drawing/2010/main" val="0"/>
              </a:ext>
            </a:extLst>
          </a:blip>
          <a:srcRect r="18009"/>
          <a:stretch/>
        </p:blipFill>
        <p:spPr bwMode="auto">
          <a:xfrm>
            <a:off x="286711" y="2941006"/>
            <a:ext cx="2651364" cy="21881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stretch>
            <a:fillRect/>
          </a:stretch>
        </p:blipFill>
        <p:spPr>
          <a:xfrm>
            <a:off x="3054896" y="2889813"/>
            <a:ext cx="2165076" cy="2220062"/>
          </a:xfrm>
          <a:prstGeom prst="rect">
            <a:avLst/>
          </a:prstGeom>
        </p:spPr>
      </p:pic>
      <p:sp>
        <p:nvSpPr>
          <p:cNvPr id="8" name="TextBox 7"/>
          <p:cNvSpPr txBox="1"/>
          <p:nvPr/>
        </p:nvSpPr>
        <p:spPr>
          <a:xfrm>
            <a:off x="905346" y="2489703"/>
            <a:ext cx="1575303" cy="400110"/>
          </a:xfrm>
          <a:prstGeom prst="rect">
            <a:avLst/>
          </a:prstGeom>
          <a:noFill/>
        </p:spPr>
        <p:txBody>
          <a:bodyPr wrap="square" rtlCol="0">
            <a:spAutoFit/>
          </a:bodyPr>
          <a:lstStyle/>
          <a:p>
            <a:pPr algn="ctr" defTabSz="914400"/>
            <a:r>
              <a:rPr lang="vi-VN" sz="2000" dirty="0">
                <a:solidFill>
                  <a:prstClr val="black"/>
                </a:solidFill>
                <a:latin typeface="#9Slide03 Roboto Condensed" panose="02000000000000000000" pitchFamily="2" charset="0"/>
                <a:ea typeface="#9Slide03 Roboto Condensed" panose="02000000000000000000" pitchFamily="2" charset="0"/>
              </a:rPr>
              <a:t>Trùng roi</a:t>
            </a:r>
          </a:p>
        </p:txBody>
      </p:sp>
      <p:sp>
        <p:nvSpPr>
          <p:cNvPr id="10" name="TextBox 9"/>
          <p:cNvSpPr txBox="1"/>
          <p:nvPr/>
        </p:nvSpPr>
        <p:spPr>
          <a:xfrm>
            <a:off x="4432015" y="2456191"/>
            <a:ext cx="1575303" cy="400110"/>
          </a:xfrm>
          <a:prstGeom prst="rect">
            <a:avLst/>
          </a:prstGeom>
          <a:noFill/>
        </p:spPr>
        <p:txBody>
          <a:bodyPr wrap="square" rtlCol="0">
            <a:spAutoFit/>
          </a:bodyPr>
          <a:lstStyle/>
          <a:p>
            <a:pPr algn="ctr" defTabSz="914400"/>
            <a:r>
              <a:rPr lang="vi-VN" sz="2000" dirty="0">
                <a:solidFill>
                  <a:prstClr val="black"/>
                </a:solidFill>
                <a:latin typeface="#9Slide03 Roboto Condensed" panose="02000000000000000000" pitchFamily="2" charset="0"/>
                <a:ea typeface="#9Slide03 Roboto Condensed" panose="02000000000000000000" pitchFamily="2" charset="0"/>
              </a:rPr>
              <a:t>Trùng giày</a:t>
            </a:r>
          </a:p>
        </p:txBody>
      </p:sp>
      <p:sp>
        <p:nvSpPr>
          <p:cNvPr id="11" name="TextBox 10"/>
          <p:cNvSpPr txBox="1"/>
          <p:nvPr/>
        </p:nvSpPr>
        <p:spPr>
          <a:xfrm>
            <a:off x="1019912" y="5212262"/>
            <a:ext cx="1575303" cy="400110"/>
          </a:xfrm>
          <a:prstGeom prst="rect">
            <a:avLst/>
          </a:prstGeom>
          <a:noFill/>
        </p:spPr>
        <p:txBody>
          <a:bodyPr wrap="square" rtlCol="0">
            <a:spAutoFit/>
          </a:bodyPr>
          <a:lstStyle/>
          <a:p>
            <a:pPr algn="ctr" defTabSz="914400"/>
            <a:r>
              <a:rPr lang="vi-VN" sz="2000" dirty="0">
                <a:solidFill>
                  <a:prstClr val="black"/>
                </a:solidFill>
                <a:latin typeface="#9Slide03 Roboto Condensed" panose="02000000000000000000" pitchFamily="2" charset="0"/>
                <a:ea typeface="#9Slide03 Roboto Condensed" panose="02000000000000000000" pitchFamily="2" charset="0"/>
              </a:rPr>
              <a:t>Trùng sốt rét</a:t>
            </a:r>
          </a:p>
        </p:txBody>
      </p:sp>
      <p:sp>
        <p:nvSpPr>
          <p:cNvPr id="12" name="TextBox 11"/>
          <p:cNvSpPr txBox="1"/>
          <p:nvPr/>
        </p:nvSpPr>
        <p:spPr>
          <a:xfrm>
            <a:off x="3485848" y="5204965"/>
            <a:ext cx="2017095" cy="400110"/>
          </a:xfrm>
          <a:prstGeom prst="rect">
            <a:avLst/>
          </a:prstGeom>
          <a:noFill/>
        </p:spPr>
        <p:txBody>
          <a:bodyPr wrap="square" rtlCol="0">
            <a:spAutoFit/>
          </a:bodyPr>
          <a:lstStyle/>
          <a:p>
            <a:pPr algn="ctr" defTabSz="914400"/>
            <a:r>
              <a:rPr lang="vi-VN" sz="2000" dirty="0">
                <a:solidFill>
                  <a:prstClr val="black"/>
                </a:solidFill>
                <a:latin typeface="#9Slide03 Roboto Condensed" panose="02000000000000000000" pitchFamily="2" charset="0"/>
                <a:ea typeface="#9Slide03 Roboto Condensed" panose="02000000000000000000" pitchFamily="2" charset="0"/>
              </a:rPr>
              <a:t>Trùng biến hình</a:t>
            </a:r>
          </a:p>
        </p:txBody>
      </p:sp>
      <p:pic>
        <p:nvPicPr>
          <p:cNvPr id="9" name="Picture 8"/>
          <p:cNvPicPr>
            <a:picLocks noChangeAspect="1"/>
          </p:cNvPicPr>
          <p:nvPr/>
        </p:nvPicPr>
        <p:blipFill>
          <a:blip r:embed="rId7"/>
          <a:stretch>
            <a:fillRect/>
          </a:stretch>
        </p:blipFill>
        <p:spPr>
          <a:xfrm>
            <a:off x="5376194" y="2889812"/>
            <a:ext cx="2552364" cy="2220062"/>
          </a:xfrm>
          <a:prstGeom prst="rect">
            <a:avLst/>
          </a:prstGeom>
        </p:spPr>
      </p:pic>
      <p:sp>
        <p:nvSpPr>
          <p:cNvPr id="14" name="TextBox 13"/>
          <p:cNvSpPr txBox="1"/>
          <p:nvPr/>
        </p:nvSpPr>
        <p:spPr>
          <a:xfrm>
            <a:off x="6344076" y="5212262"/>
            <a:ext cx="1575303" cy="400110"/>
          </a:xfrm>
          <a:prstGeom prst="rect">
            <a:avLst/>
          </a:prstGeom>
          <a:noFill/>
        </p:spPr>
        <p:txBody>
          <a:bodyPr wrap="square" rtlCol="0">
            <a:spAutoFit/>
          </a:bodyPr>
          <a:lstStyle/>
          <a:p>
            <a:pPr algn="ctr" defTabSz="914400"/>
            <a:r>
              <a:rPr lang="vi-VN" sz="2000" dirty="0">
                <a:solidFill>
                  <a:prstClr val="black"/>
                </a:solidFill>
                <a:latin typeface="#9Slide03 Roboto Condensed" panose="02000000000000000000" pitchFamily="2" charset="0"/>
                <a:ea typeface="#9Slide03 Roboto Condensed" panose="02000000000000000000" pitchFamily="2" charset="0"/>
              </a:rPr>
              <a:t>Tảo silic</a:t>
            </a:r>
          </a:p>
        </p:txBody>
      </p:sp>
      <p:pic>
        <p:nvPicPr>
          <p:cNvPr id="13" name="Picture 12"/>
          <p:cNvPicPr>
            <a:picLocks noChangeAspect="1"/>
          </p:cNvPicPr>
          <p:nvPr/>
        </p:nvPicPr>
        <p:blipFill>
          <a:blip r:embed="rId8"/>
          <a:stretch>
            <a:fillRect/>
          </a:stretch>
        </p:blipFill>
        <p:spPr>
          <a:xfrm>
            <a:off x="8084780" y="2862301"/>
            <a:ext cx="1873608" cy="2220062"/>
          </a:xfrm>
          <a:prstGeom prst="rect">
            <a:avLst/>
          </a:prstGeom>
        </p:spPr>
      </p:pic>
      <p:sp>
        <p:nvSpPr>
          <p:cNvPr id="16" name="TextBox 15"/>
          <p:cNvSpPr txBox="1"/>
          <p:nvPr/>
        </p:nvSpPr>
        <p:spPr>
          <a:xfrm>
            <a:off x="8233932" y="5169053"/>
            <a:ext cx="1575303" cy="400110"/>
          </a:xfrm>
          <a:prstGeom prst="rect">
            <a:avLst/>
          </a:prstGeom>
          <a:noFill/>
        </p:spPr>
        <p:txBody>
          <a:bodyPr wrap="square" rtlCol="0">
            <a:spAutoFit/>
          </a:bodyPr>
          <a:lstStyle/>
          <a:p>
            <a:pPr algn="ctr" defTabSz="914400"/>
            <a:r>
              <a:rPr lang="vi-VN" sz="2000" dirty="0">
                <a:solidFill>
                  <a:prstClr val="black"/>
                </a:solidFill>
                <a:latin typeface="#9Slide03 Roboto Condensed" panose="02000000000000000000" pitchFamily="2" charset="0"/>
                <a:ea typeface="#9Slide03 Roboto Condensed" panose="02000000000000000000" pitchFamily="2" charset="0"/>
              </a:rPr>
              <a:t>Tảo lục</a:t>
            </a:r>
          </a:p>
        </p:txBody>
      </p:sp>
      <p:sp>
        <p:nvSpPr>
          <p:cNvPr id="15" name="Rounded Rectangle 14"/>
          <p:cNvSpPr/>
          <p:nvPr/>
        </p:nvSpPr>
        <p:spPr>
          <a:xfrm>
            <a:off x="4137434" y="5700166"/>
            <a:ext cx="1365509" cy="474298"/>
          </a:xfrm>
          <a:prstGeom prst="roundRect">
            <a:avLst>
              <a:gd name="adj" fmla="val 50000"/>
            </a:avLst>
          </a:prstGeom>
          <a:solidFill>
            <a:schemeClr val="accent5">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i="1" dirty="0">
                <a:solidFill>
                  <a:prstClr val="white"/>
                </a:solidFill>
                <a:latin typeface="Arial" panose="020B0604020202020204" pitchFamily="34" charset="0"/>
                <a:cs typeface="Arial" panose="020B0604020202020204" pitchFamily="34" charset="0"/>
              </a:rPr>
              <a:t>Hình</a:t>
            </a:r>
          </a:p>
        </p:txBody>
      </p:sp>
      <p:sp>
        <p:nvSpPr>
          <p:cNvPr id="17" name="Rectangle 16"/>
          <p:cNvSpPr/>
          <p:nvPr/>
        </p:nvSpPr>
        <p:spPr>
          <a:xfrm>
            <a:off x="5376194" y="5700165"/>
            <a:ext cx="3938257" cy="4742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i="1" dirty="0">
                <a:solidFill>
                  <a:srgbClr val="002060"/>
                </a:solidFill>
                <a:latin typeface="Arial" panose="020B0604020202020204" pitchFamily="34" charset="0"/>
                <a:cs typeface="Arial" panose="020B0604020202020204" pitchFamily="34" charset="0"/>
              </a:rPr>
              <a:t>Một số hình dạng nguyên sinh vật</a:t>
            </a:r>
          </a:p>
        </p:txBody>
      </p:sp>
      <p:sp>
        <p:nvSpPr>
          <p:cNvPr id="18" name="Rectangle 17"/>
          <p:cNvSpPr/>
          <p:nvPr/>
        </p:nvSpPr>
        <p:spPr>
          <a:xfrm>
            <a:off x="7015163" y="-42864"/>
            <a:ext cx="5223650" cy="2422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vi-VN" sz="2400" dirty="0">
              <a:solidFill>
                <a:sysClr val="windowText" lastClr="000000"/>
              </a:solidFill>
              <a:latin typeface="#9Slide03 Roboto Condensed" panose="02000000000000000000" pitchFamily="2" charset="0"/>
              <a:ea typeface="#9Slide03 Roboto Condensed" panose="02000000000000000000" pitchFamily="2" charset="0"/>
              <a:cs typeface="#9Slide03 Arima Madurai Bold" panose="00000800000000000000" pitchFamily="2" charset="0"/>
            </a:endParaRPr>
          </a:p>
          <a:p>
            <a:pPr algn="ctr" defTabSz="914400"/>
            <a:r>
              <a:rPr lang="vi-VN" sz="2400" b="1" dirty="0">
                <a:solidFill>
                  <a:srgbClr val="FF0000"/>
                </a:solidFill>
                <a:latin typeface="Times New Roman" panose="02020603050405020304" pitchFamily="18" charset="0"/>
                <a:ea typeface="#9Slide03 Roboto Condensed" panose="02000000000000000000" pitchFamily="2" charset="0"/>
                <a:cs typeface="Times New Roman" panose="02020603050405020304" pitchFamily="18" charset="0"/>
              </a:rPr>
              <a:t>Quan sát hình bên, nghiên cứu thông tin SGK, hoàn thành PHT số 1</a:t>
            </a:r>
          </a:p>
          <a:p>
            <a:pPr algn="ctr" defTabSz="914400"/>
            <a:r>
              <a:rPr lang="vi-VN" sz="2400" b="1" dirty="0">
                <a:solidFill>
                  <a:srgbClr val="FF0000"/>
                </a:solidFill>
                <a:latin typeface="Times New Roman" panose="02020603050405020304" pitchFamily="18" charset="0"/>
                <a:ea typeface="#9Slide03 Roboto Condensed" panose="02000000000000000000" pitchFamily="2" charset="0"/>
                <a:cs typeface="Times New Roman" panose="02020603050405020304" pitchFamily="18" charset="0"/>
              </a:rPr>
              <a:t> Bảng sự đa dạng của Nguyên sinh vật.</a:t>
            </a:r>
          </a:p>
          <a:p>
            <a:pPr algn="ctr" defTabSz="914400"/>
            <a:r>
              <a:rPr lang="vi-VN" sz="2400" b="1" dirty="0">
                <a:solidFill>
                  <a:srgbClr val="FF0000"/>
                </a:solidFill>
                <a:latin typeface="Times New Roman" panose="02020603050405020304" pitchFamily="18" charset="0"/>
                <a:ea typeface="#9Slide03 Roboto Condensed" panose="02000000000000000000" pitchFamily="2" charset="0"/>
                <a:cs typeface="Times New Roman" panose="02020603050405020304" pitchFamily="18" charset="0"/>
              </a:rPr>
              <a:t>( Thời gian 5 phút)</a:t>
            </a:r>
          </a:p>
        </p:txBody>
      </p:sp>
      <p:pic>
        <p:nvPicPr>
          <p:cNvPr id="2050" name="Picture 2" descr="100+ hình ảnh cây rong biển - hinhanhsieudep.net">
            <a:extLst>
              <a:ext uri="{FF2B5EF4-FFF2-40B4-BE49-F238E27FC236}">
                <a16:creationId xmlns:a16="http://schemas.microsoft.com/office/drawing/2014/main" id="{0B886BFB-1BEB-5B46-95DA-3EDFC91B48C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16713" y="2856301"/>
            <a:ext cx="2019137" cy="218813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955C803E-4F40-1349-AFA8-A4B6C30A2A73}"/>
              </a:ext>
            </a:extLst>
          </p:cNvPr>
          <p:cNvSpPr txBox="1"/>
          <p:nvPr/>
        </p:nvSpPr>
        <p:spPr>
          <a:xfrm>
            <a:off x="10161650" y="5204965"/>
            <a:ext cx="1575303" cy="707886"/>
          </a:xfrm>
          <a:prstGeom prst="rect">
            <a:avLst/>
          </a:prstGeom>
          <a:noFill/>
        </p:spPr>
        <p:txBody>
          <a:bodyPr wrap="square" rtlCol="0">
            <a:spAutoFit/>
          </a:bodyPr>
          <a:lstStyle/>
          <a:p>
            <a:pPr algn="ctr" defTabSz="914400"/>
            <a:r>
              <a:rPr lang="vi-VN" sz="2000" dirty="0">
                <a:solidFill>
                  <a:prstClr val="black"/>
                </a:solidFill>
                <a:latin typeface="#9Slide03 Roboto Condensed" panose="02000000000000000000" pitchFamily="2" charset="0"/>
                <a:ea typeface="#9Slide03 Roboto Condensed" panose="02000000000000000000" pitchFamily="2" charset="0"/>
              </a:rPr>
              <a:t>Tảo biển</a:t>
            </a:r>
          </a:p>
          <a:p>
            <a:pPr algn="ctr" defTabSz="914400"/>
            <a:r>
              <a:rPr lang="vi-VN" sz="2000" dirty="0">
                <a:solidFill>
                  <a:prstClr val="black"/>
                </a:solidFill>
                <a:latin typeface="#9Slide03 Roboto Condensed" panose="02000000000000000000" pitchFamily="2" charset="0"/>
                <a:ea typeface="#9Slide03 Roboto Condensed" panose="02000000000000000000" pitchFamily="2" charset="0"/>
              </a:rPr>
              <a:t>( rong biển)</a:t>
            </a:r>
          </a:p>
        </p:txBody>
      </p:sp>
    </p:spTree>
    <p:extLst>
      <p:ext uri="{BB962C8B-B14F-4D97-AF65-F5344CB8AC3E}">
        <p14:creationId xmlns:p14="http://schemas.microsoft.com/office/powerpoint/2010/main" val="643898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C0BE8F-8077-4A43-81C8-F3EA30EB0F1F}"/>
              </a:ext>
            </a:extLst>
          </p:cNvPr>
          <p:cNvSpPr txBox="1"/>
          <p:nvPr/>
        </p:nvSpPr>
        <p:spPr>
          <a:xfrm>
            <a:off x="1759744" y="50363"/>
            <a:ext cx="8672512" cy="1292662"/>
          </a:xfrm>
          <a:prstGeom prst="rect">
            <a:avLst/>
          </a:prstGeom>
          <a:noFill/>
        </p:spPr>
        <p:txBody>
          <a:bodyPr wrap="square" rtlCol="0">
            <a:spAutoFit/>
          </a:bodyPr>
          <a:lstStyle/>
          <a:p>
            <a:pPr algn="ctr"/>
            <a:r>
              <a:rPr lang="en-VN" sz="2500" b="1" dirty="0">
                <a:solidFill>
                  <a:srgbClr val="FF0000"/>
                </a:solidFill>
                <a:latin typeface="Times New Roman" panose="02020603050405020304" pitchFamily="18" charset="0"/>
                <a:cs typeface="Times New Roman" panose="02020603050405020304" pitchFamily="18" charset="0"/>
              </a:rPr>
              <a:t>SỰ ĐA DẠNG CỦA NGUYÊN SINH VẬT</a:t>
            </a:r>
          </a:p>
          <a:p>
            <a:pPr algn="ctr"/>
            <a:r>
              <a:rPr lang="vi-VN" sz="2800" b="1" dirty="0">
                <a:solidFill>
                  <a:srgbClr val="FF0000"/>
                </a:solidFill>
                <a:latin typeface="Times New Roman" panose="02020603050405020304" pitchFamily="18" charset="0"/>
                <a:ea typeface="#9Slide03 Roboto Condensed" panose="02000000000000000000" pitchFamily="2" charset="0"/>
                <a:cs typeface="Times New Roman" panose="02020603050405020304" pitchFamily="18" charset="0"/>
              </a:rPr>
              <a:t>( Thời gian 5 phút)</a:t>
            </a:r>
          </a:p>
          <a:p>
            <a:pPr algn="ctr"/>
            <a:endParaRPr lang="en-VN" sz="25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3" name="Table 3">
            <a:extLst>
              <a:ext uri="{FF2B5EF4-FFF2-40B4-BE49-F238E27FC236}">
                <a16:creationId xmlns:a16="http://schemas.microsoft.com/office/drawing/2014/main" id="{95467AE3-79F4-DC42-B16D-5E55EC9136BB}"/>
              </a:ext>
            </a:extLst>
          </p:cNvPr>
          <p:cNvGraphicFramePr>
            <a:graphicFrameLocks noGrp="1"/>
          </p:cNvGraphicFramePr>
          <p:nvPr>
            <p:extLst>
              <p:ext uri="{D42A27DB-BD31-4B8C-83A1-F6EECF244321}">
                <p14:modId xmlns:p14="http://schemas.microsoft.com/office/powerpoint/2010/main" val="2547815100"/>
              </p:ext>
            </p:extLst>
          </p:nvPr>
        </p:nvGraphicFramePr>
        <p:xfrm>
          <a:off x="1231900" y="991127"/>
          <a:ext cx="10155240" cy="4523848"/>
        </p:xfrm>
        <a:graphic>
          <a:graphicData uri="http://schemas.openxmlformats.org/drawingml/2006/table">
            <a:tbl>
              <a:tblPr firstRow="1" bandRow="1">
                <a:tableStyleId>{D7AC3CCA-C797-4891-BE02-D94E43425B78}</a:tableStyleId>
              </a:tblPr>
              <a:tblGrid>
                <a:gridCol w="1582738">
                  <a:extLst>
                    <a:ext uri="{9D8B030D-6E8A-4147-A177-3AD203B41FA5}">
                      <a16:colId xmlns:a16="http://schemas.microsoft.com/office/drawing/2014/main" val="765482054"/>
                    </a:ext>
                  </a:extLst>
                </a:gridCol>
                <a:gridCol w="2479358">
                  <a:extLst>
                    <a:ext uri="{9D8B030D-6E8A-4147-A177-3AD203B41FA5}">
                      <a16:colId xmlns:a16="http://schemas.microsoft.com/office/drawing/2014/main" val="3332171994"/>
                    </a:ext>
                  </a:extLst>
                </a:gridCol>
                <a:gridCol w="2031048">
                  <a:extLst>
                    <a:ext uri="{9D8B030D-6E8A-4147-A177-3AD203B41FA5}">
                      <a16:colId xmlns:a16="http://schemas.microsoft.com/office/drawing/2014/main" val="2563325381"/>
                    </a:ext>
                  </a:extLst>
                </a:gridCol>
                <a:gridCol w="2031048">
                  <a:extLst>
                    <a:ext uri="{9D8B030D-6E8A-4147-A177-3AD203B41FA5}">
                      <a16:colId xmlns:a16="http://schemas.microsoft.com/office/drawing/2014/main" val="4185506593"/>
                    </a:ext>
                  </a:extLst>
                </a:gridCol>
                <a:gridCol w="2031048">
                  <a:extLst>
                    <a:ext uri="{9D8B030D-6E8A-4147-A177-3AD203B41FA5}">
                      <a16:colId xmlns:a16="http://schemas.microsoft.com/office/drawing/2014/main" val="824645301"/>
                    </a:ext>
                  </a:extLst>
                </a:gridCol>
              </a:tblGrid>
              <a:tr h="565481">
                <a:tc>
                  <a:txBody>
                    <a:bodyPr/>
                    <a:lstStyle/>
                    <a:p>
                      <a:pPr algn="ctr"/>
                      <a:r>
                        <a:rPr lang="en-VN" dirty="0">
                          <a:latin typeface="Times New Roman" panose="02020603050405020304" pitchFamily="18" charset="0"/>
                          <a:cs typeface="Times New Roman" panose="02020603050405020304" pitchFamily="18" charset="0"/>
                        </a:rPr>
                        <a:t>LOÀI</a:t>
                      </a:r>
                    </a:p>
                  </a:txBody>
                  <a:tcPr/>
                </a:tc>
                <a:tc>
                  <a:txBody>
                    <a:bodyPr/>
                    <a:lstStyle/>
                    <a:p>
                      <a:pPr algn="ctr"/>
                      <a:r>
                        <a:rPr lang="en-VN" dirty="0">
                          <a:latin typeface="Times New Roman" panose="02020603050405020304" pitchFamily="18" charset="0"/>
                          <a:cs typeface="Times New Roman" panose="02020603050405020304" pitchFamily="18" charset="0"/>
                        </a:rPr>
                        <a:t>KÍCH THƯỚC</a:t>
                      </a:r>
                    </a:p>
                  </a:txBody>
                  <a:tcPr/>
                </a:tc>
                <a:tc>
                  <a:txBody>
                    <a:bodyPr/>
                    <a:lstStyle/>
                    <a:p>
                      <a:pPr algn="ctr"/>
                      <a:r>
                        <a:rPr lang="en-VN" dirty="0">
                          <a:latin typeface="Times New Roman" panose="02020603050405020304" pitchFamily="18" charset="0"/>
                          <a:cs typeface="Times New Roman" panose="02020603050405020304" pitchFamily="18" charset="0"/>
                        </a:rPr>
                        <a:t>CẤU TẠO</a:t>
                      </a:r>
                    </a:p>
                  </a:txBody>
                  <a:tcPr/>
                </a:tc>
                <a:tc>
                  <a:txBody>
                    <a:bodyPr/>
                    <a:lstStyle/>
                    <a:p>
                      <a:pPr algn="ctr"/>
                      <a:r>
                        <a:rPr lang="en-VN" dirty="0">
                          <a:latin typeface="Times New Roman" panose="02020603050405020304" pitchFamily="18" charset="0"/>
                          <a:cs typeface="Times New Roman" panose="02020603050405020304" pitchFamily="18" charset="0"/>
                        </a:rPr>
                        <a:t>NƠI SỐNG</a:t>
                      </a:r>
                    </a:p>
                  </a:txBody>
                  <a:tcPr/>
                </a:tc>
                <a:tc>
                  <a:txBody>
                    <a:bodyPr/>
                    <a:lstStyle/>
                    <a:p>
                      <a:pPr algn="ctr"/>
                      <a:r>
                        <a:rPr lang="en-VN" dirty="0">
                          <a:latin typeface="Times New Roman" panose="02020603050405020304" pitchFamily="18" charset="0"/>
                          <a:cs typeface="Times New Roman" panose="02020603050405020304" pitchFamily="18" charset="0"/>
                        </a:rPr>
                        <a:t>DI CHUYỂN</a:t>
                      </a:r>
                    </a:p>
                  </a:txBody>
                  <a:tcPr/>
                </a:tc>
                <a:extLst>
                  <a:ext uri="{0D108BD9-81ED-4DB2-BD59-A6C34878D82A}">
                    <a16:rowId xmlns:a16="http://schemas.microsoft.com/office/drawing/2014/main" val="2052990544"/>
                  </a:ext>
                </a:extLst>
              </a:tr>
              <a:tr h="565481">
                <a:tc>
                  <a:txBody>
                    <a:bodyPr/>
                    <a:lstStyle/>
                    <a:p>
                      <a:pPr algn="ctr"/>
                      <a:endParaRPr lang="en-VN" dirty="0">
                        <a:latin typeface="Times New Roman" panose="02020603050405020304" pitchFamily="18" charset="0"/>
                        <a:cs typeface="Times New Roman" panose="02020603050405020304" pitchFamily="18" charset="0"/>
                      </a:endParaRPr>
                    </a:p>
                  </a:txBody>
                  <a:tcPr/>
                </a:tc>
                <a:tc>
                  <a:txBody>
                    <a:bodyPr/>
                    <a:lstStyle/>
                    <a:p>
                      <a:pPr algn="ctr"/>
                      <a:endParaRPr lang="en-VN">
                        <a:latin typeface="Times New Roman" panose="02020603050405020304" pitchFamily="18" charset="0"/>
                        <a:cs typeface="Times New Roman" panose="02020603050405020304" pitchFamily="18" charset="0"/>
                      </a:endParaRPr>
                    </a:p>
                  </a:txBody>
                  <a:tcPr/>
                </a:tc>
                <a:tc>
                  <a:txBody>
                    <a:bodyPr/>
                    <a:lstStyle/>
                    <a:p>
                      <a:pPr algn="ctr"/>
                      <a:endParaRPr lang="en-VN" dirty="0">
                        <a:latin typeface="Times New Roman" panose="02020603050405020304" pitchFamily="18" charset="0"/>
                        <a:cs typeface="Times New Roman" panose="02020603050405020304" pitchFamily="18" charset="0"/>
                      </a:endParaRPr>
                    </a:p>
                  </a:txBody>
                  <a:tcPr/>
                </a:tc>
                <a:tc>
                  <a:txBody>
                    <a:bodyPr/>
                    <a:lstStyle/>
                    <a:p>
                      <a:pPr algn="ctr"/>
                      <a:endParaRPr lang="en-VN">
                        <a:latin typeface="Times New Roman" panose="02020603050405020304" pitchFamily="18" charset="0"/>
                        <a:cs typeface="Times New Roman" panose="02020603050405020304" pitchFamily="18" charset="0"/>
                      </a:endParaRPr>
                    </a:p>
                  </a:txBody>
                  <a:tcPr/>
                </a:tc>
                <a:tc>
                  <a:txBody>
                    <a:bodyPr/>
                    <a:lstStyle/>
                    <a:p>
                      <a:pPr algn="ctr"/>
                      <a:endParaRPr lang="en-VN">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30749531"/>
                  </a:ext>
                </a:extLst>
              </a:tr>
              <a:tr h="565481">
                <a:tc>
                  <a:txBody>
                    <a:bodyPr/>
                    <a:lstStyle/>
                    <a:p>
                      <a:pPr algn="ctr"/>
                      <a:endParaRPr lang="en-VN">
                        <a:latin typeface="Times New Roman" panose="02020603050405020304" pitchFamily="18" charset="0"/>
                        <a:cs typeface="Times New Roman" panose="02020603050405020304" pitchFamily="18" charset="0"/>
                      </a:endParaRPr>
                    </a:p>
                  </a:txBody>
                  <a:tcPr/>
                </a:tc>
                <a:tc>
                  <a:txBody>
                    <a:bodyPr/>
                    <a:lstStyle/>
                    <a:p>
                      <a:pPr algn="ctr"/>
                      <a:endParaRPr lang="en-VN">
                        <a:latin typeface="Times New Roman" panose="02020603050405020304" pitchFamily="18" charset="0"/>
                        <a:cs typeface="Times New Roman" panose="02020603050405020304" pitchFamily="18" charset="0"/>
                      </a:endParaRPr>
                    </a:p>
                  </a:txBody>
                  <a:tcPr/>
                </a:tc>
                <a:tc>
                  <a:txBody>
                    <a:bodyPr/>
                    <a:lstStyle/>
                    <a:p>
                      <a:pPr algn="ctr"/>
                      <a:endParaRPr lang="en-VN">
                        <a:latin typeface="Times New Roman" panose="02020603050405020304" pitchFamily="18" charset="0"/>
                        <a:cs typeface="Times New Roman" panose="02020603050405020304" pitchFamily="18" charset="0"/>
                      </a:endParaRPr>
                    </a:p>
                  </a:txBody>
                  <a:tcPr/>
                </a:tc>
                <a:tc>
                  <a:txBody>
                    <a:bodyPr/>
                    <a:lstStyle/>
                    <a:p>
                      <a:pPr algn="ctr"/>
                      <a:endParaRPr lang="en-VN">
                        <a:latin typeface="Times New Roman" panose="02020603050405020304" pitchFamily="18" charset="0"/>
                        <a:cs typeface="Times New Roman" panose="02020603050405020304" pitchFamily="18" charset="0"/>
                      </a:endParaRPr>
                    </a:p>
                  </a:txBody>
                  <a:tcPr/>
                </a:tc>
                <a:tc>
                  <a:txBody>
                    <a:bodyPr/>
                    <a:lstStyle/>
                    <a:p>
                      <a:pPr algn="ctr"/>
                      <a:endParaRPr lang="en-VN">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49708933"/>
                  </a:ext>
                </a:extLst>
              </a:tr>
              <a:tr h="565481">
                <a:tc>
                  <a:txBody>
                    <a:bodyPr/>
                    <a:lstStyle/>
                    <a:p>
                      <a:pPr algn="ctr"/>
                      <a:endParaRPr lang="en-VN">
                        <a:latin typeface="Times New Roman" panose="02020603050405020304" pitchFamily="18" charset="0"/>
                        <a:cs typeface="Times New Roman" panose="02020603050405020304" pitchFamily="18" charset="0"/>
                      </a:endParaRPr>
                    </a:p>
                  </a:txBody>
                  <a:tcPr/>
                </a:tc>
                <a:tc>
                  <a:txBody>
                    <a:bodyPr/>
                    <a:lstStyle/>
                    <a:p>
                      <a:pPr algn="ctr"/>
                      <a:endParaRPr lang="en-VN">
                        <a:latin typeface="Times New Roman" panose="02020603050405020304" pitchFamily="18" charset="0"/>
                        <a:cs typeface="Times New Roman" panose="02020603050405020304" pitchFamily="18" charset="0"/>
                      </a:endParaRPr>
                    </a:p>
                  </a:txBody>
                  <a:tcPr/>
                </a:tc>
                <a:tc>
                  <a:txBody>
                    <a:bodyPr/>
                    <a:lstStyle/>
                    <a:p>
                      <a:pPr algn="ctr"/>
                      <a:endParaRPr lang="en-VN">
                        <a:latin typeface="Times New Roman" panose="02020603050405020304" pitchFamily="18" charset="0"/>
                        <a:cs typeface="Times New Roman" panose="02020603050405020304" pitchFamily="18" charset="0"/>
                      </a:endParaRPr>
                    </a:p>
                  </a:txBody>
                  <a:tcPr/>
                </a:tc>
                <a:tc>
                  <a:txBody>
                    <a:bodyPr/>
                    <a:lstStyle/>
                    <a:p>
                      <a:pPr algn="ctr"/>
                      <a:endParaRPr lang="en-VN">
                        <a:latin typeface="Times New Roman" panose="02020603050405020304" pitchFamily="18" charset="0"/>
                        <a:cs typeface="Times New Roman" panose="02020603050405020304" pitchFamily="18" charset="0"/>
                      </a:endParaRPr>
                    </a:p>
                  </a:txBody>
                  <a:tcPr/>
                </a:tc>
                <a:tc>
                  <a:txBody>
                    <a:bodyPr/>
                    <a:lstStyle/>
                    <a:p>
                      <a:pPr algn="ctr"/>
                      <a:endParaRPr lang="en-VN">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36629240"/>
                  </a:ext>
                </a:extLst>
              </a:tr>
              <a:tr h="565481">
                <a:tc>
                  <a:txBody>
                    <a:bodyPr/>
                    <a:lstStyle/>
                    <a:p>
                      <a:pPr algn="ctr"/>
                      <a:endParaRPr lang="en-VN">
                        <a:latin typeface="Times New Roman" panose="02020603050405020304" pitchFamily="18" charset="0"/>
                        <a:cs typeface="Times New Roman" panose="02020603050405020304" pitchFamily="18" charset="0"/>
                      </a:endParaRPr>
                    </a:p>
                  </a:txBody>
                  <a:tcPr/>
                </a:tc>
                <a:tc>
                  <a:txBody>
                    <a:bodyPr/>
                    <a:lstStyle/>
                    <a:p>
                      <a:pPr algn="ctr"/>
                      <a:endParaRPr lang="en-VN">
                        <a:latin typeface="Times New Roman" panose="02020603050405020304" pitchFamily="18" charset="0"/>
                        <a:cs typeface="Times New Roman" panose="02020603050405020304" pitchFamily="18" charset="0"/>
                      </a:endParaRPr>
                    </a:p>
                  </a:txBody>
                  <a:tcPr/>
                </a:tc>
                <a:tc>
                  <a:txBody>
                    <a:bodyPr/>
                    <a:lstStyle/>
                    <a:p>
                      <a:pPr algn="ctr"/>
                      <a:endParaRPr lang="en-VN">
                        <a:latin typeface="Times New Roman" panose="02020603050405020304" pitchFamily="18" charset="0"/>
                        <a:cs typeface="Times New Roman" panose="02020603050405020304" pitchFamily="18" charset="0"/>
                      </a:endParaRPr>
                    </a:p>
                  </a:txBody>
                  <a:tcPr/>
                </a:tc>
                <a:tc>
                  <a:txBody>
                    <a:bodyPr/>
                    <a:lstStyle/>
                    <a:p>
                      <a:pPr algn="ctr"/>
                      <a:endParaRPr lang="en-VN">
                        <a:latin typeface="Times New Roman" panose="02020603050405020304" pitchFamily="18" charset="0"/>
                        <a:cs typeface="Times New Roman" panose="02020603050405020304" pitchFamily="18" charset="0"/>
                      </a:endParaRPr>
                    </a:p>
                  </a:txBody>
                  <a:tcPr/>
                </a:tc>
                <a:tc>
                  <a:txBody>
                    <a:bodyPr/>
                    <a:lstStyle/>
                    <a:p>
                      <a:pPr algn="ctr"/>
                      <a:endParaRPr lang="en-VN">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07625847"/>
                  </a:ext>
                </a:extLst>
              </a:tr>
              <a:tr h="565481">
                <a:tc>
                  <a:txBody>
                    <a:bodyPr/>
                    <a:lstStyle/>
                    <a:p>
                      <a:pPr algn="ctr"/>
                      <a:endParaRPr lang="en-VN">
                        <a:latin typeface="Times New Roman" panose="02020603050405020304" pitchFamily="18" charset="0"/>
                        <a:cs typeface="Times New Roman" panose="02020603050405020304" pitchFamily="18" charset="0"/>
                      </a:endParaRPr>
                    </a:p>
                  </a:txBody>
                  <a:tcPr/>
                </a:tc>
                <a:tc>
                  <a:txBody>
                    <a:bodyPr/>
                    <a:lstStyle/>
                    <a:p>
                      <a:pPr algn="ctr"/>
                      <a:endParaRPr lang="en-VN">
                        <a:latin typeface="Times New Roman" panose="02020603050405020304" pitchFamily="18" charset="0"/>
                        <a:cs typeface="Times New Roman" panose="02020603050405020304" pitchFamily="18" charset="0"/>
                      </a:endParaRPr>
                    </a:p>
                  </a:txBody>
                  <a:tcPr/>
                </a:tc>
                <a:tc>
                  <a:txBody>
                    <a:bodyPr/>
                    <a:lstStyle/>
                    <a:p>
                      <a:pPr algn="ctr"/>
                      <a:endParaRPr lang="en-VN">
                        <a:latin typeface="Times New Roman" panose="02020603050405020304" pitchFamily="18" charset="0"/>
                        <a:cs typeface="Times New Roman" panose="02020603050405020304" pitchFamily="18" charset="0"/>
                      </a:endParaRPr>
                    </a:p>
                  </a:txBody>
                  <a:tcPr/>
                </a:tc>
                <a:tc>
                  <a:txBody>
                    <a:bodyPr/>
                    <a:lstStyle/>
                    <a:p>
                      <a:pPr algn="ctr"/>
                      <a:endParaRPr lang="en-VN">
                        <a:latin typeface="Times New Roman" panose="02020603050405020304" pitchFamily="18" charset="0"/>
                        <a:cs typeface="Times New Roman" panose="02020603050405020304" pitchFamily="18" charset="0"/>
                      </a:endParaRPr>
                    </a:p>
                  </a:txBody>
                  <a:tcPr/>
                </a:tc>
                <a:tc>
                  <a:txBody>
                    <a:bodyPr/>
                    <a:lstStyle/>
                    <a:p>
                      <a:pPr algn="ctr"/>
                      <a:endParaRPr lang="en-VN">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93247311"/>
                  </a:ext>
                </a:extLst>
              </a:tr>
              <a:tr h="565481">
                <a:tc>
                  <a:txBody>
                    <a:bodyPr/>
                    <a:lstStyle/>
                    <a:p>
                      <a:pPr algn="ctr"/>
                      <a:endParaRPr lang="en-VN">
                        <a:latin typeface="Times New Roman" panose="02020603050405020304" pitchFamily="18" charset="0"/>
                        <a:cs typeface="Times New Roman" panose="02020603050405020304" pitchFamily="18" charset="0"/>
                      </a:endParaRPr>
                    </a:p>
                  </a:txBody>
                  <a:tcPr/>
                </a:tc>
                <a:tc>
                  <a:txBody>
                    <a:bodyPr/>
                    <a:lstStyle/>
                    <a:p>
                      <a:pPr algn="ctr"/>
                      <a:endParaRPr lang="en-VN">
                        <a:latin typeface="Times New Roman" panose="02020603050405020304" pitchFamily="18" charset="0"/>
                        <a:cs typeface="Times New Roman" panose="02020603050405020304" pitchFamily="18" charset="0"/>
                      </a:endParaRPr>
                    </a:p>
                  </a:txBody>
                  <a:tcPr/>
                </a:tc>
                <a:tc>
                  <a:txBody>
                    <a:bodyPr/>
                    <a:lstStyle/>
                    <a:p>
                      <a:pPr algn="ctr"/>
                      <a:endParaRPr lang="en-VN">
                        <a:latin typeface="Times New Roman" panose="02020603050405020304" pitchFamily="18" charset="0"/>
                        <a:cs typeface="Times New Roman" panose="02020603050405020304" pitchFamily="18" charset="0"/>
                      </a:endParaRPr>
                    </a:p>
                  </a:txBody>
                  <a:tcPr/>
                </a:tc>
                <a:tc>
                  <a:txBody>
                    <a:bodyPr/>
                    <a:lstStyle/>
                    <a:p>
                      <a:pPr algn="ctr"/>
                      <a:endParaRPr lang="en-VN">
                        <a:latin typeface="Times New Roman" panose="02020603050405020304" pitchFamily="18" charset="0"/>
                        <a:cs typeface="Times New Roman" panose="02020603050405020304" pitchFamily="18" charset="0"/>
                      </a:endParaRPr>
                    </a:p>
                  </a:txBody>
                  <a:tcPr/>
                </a:tc>
                <a:tc>
                  <a:txBody>
                    <a:bodyPr/>
                    <a:lstStyle/>
                    <a:p>
                      <a:pPr algn="ctr"/>
                      <a:endParaRPr lang="en-VN">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84699727"/>
                  </a:ext>
                </a:extLst>
              </a:tr>
              <a:tr h="565481">
                <a:tc>
                  <a:txBody>
                    <a:bodyPr/>
                    <a:lstStyle/>
                    <a:p>
                      <a:pPr algn="ctr"/>
                      <a:endParaRPr lang="en-VN" dirty="0">
                        <a:latin typeface="Times New Roman" panose="02020603050405020304" pitchFamily="18" charset="0"/>
                        <a:cs typeface="Times New Roman" panose="02020603050405020304" pitchFamily="18" charset="0"/>
                      </a:endParaRPr>
                    </a:p>
                  </a:txBody>
                  <a:tcPr/>
                </a:tc>
                <a:tc>
                  <a:txBody>
                    <a:bodyPr/>
                    <a:lstStyle/>
                    <a:p>
                      <a:pPr algn="ctr"/>
                      <a:endParaRPr lang="en-VN">
                        <a:latin typeface="Times New Roman" panose="02020603050405020304" pitchFamily="18" charset="0"/>
                        <a:cs typeface="Times New Roman" panose="02020603050405020304" pitchFamily="18" charset="0"/>
                      </a:endParaRPr>
                    </a:p>
                  </a:txBody>
                  <a:tcPr/>
                </a:tc>
                <a:tc>
                  <a:txBody>
                    <a:bodyPr/>
                    <a:lstStyle/>
                    <a:p>
                      <a:pPr algn="ctr"/>
                      <a:endParaRPr lang="en-VN">
                        <a:latin typeface="Times New Roman" panose="02020603050405020304" pitchFamily="18" charset="0"/>
                        <a:cs typeface="Times New Roman" panose="02020603050405020304" pitchFamily="18" charset="0"/>
                      </a:endParaRPr>
                    </a:p>
                  </a:txBody>
                  <a:tcPr/>
                </a:tc>
                <a:tc>
                  <a:txBody>
                    <a:bodyPr/>
                    <a:lstStyle/>
                    <a:p>
                      <a:pPr algn="ctr"/>
                      <a:endParaRPr lang="en-VN">
                        <a:latin typeface="Times New Roman" panose="02020603050405020304" pitchFamily="18" charset="0"/>
                        <a:cs typeface="Times New Roman" panose="02020603050405020304" pitchFamily="18" charset="0"/>
                      </a:endParaRPr>
                    </a:p>
                  </a:txBody>
                  <a:tcPr/>
                </a:tc>
                <a:tc>
                  <a:txBody>
                    <a:bodyPr/>
                    <a:lstStyle/>
                    <a:p>
                      <a:pPr algn="ctr"/>
                      <a:endParaRPr lang="en-VN"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58863108"/>
                  </a:ext>
                </a:extLst>
              </a:tr>
            </a:tbl>
          </a:graphicData>
        </a:graphic>
      </p:graphicFrame>
    </p:spTree>
    <p:extLst>
      <p:ext uri="{BB962C8B-B14F-4D97-AF65-F5344CB8AC3E}">
        <p14:creationId xmlns:p14="http://schemas.microsoft.com/office/powerpoint/2010/main" val="25194936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7594" y="3260922"/>
            <a:ext cx="2590941" cy="1357487"/>
          </a:xfrm>
          <a:prstGeom prst="rect">
            <a:avLst/>
          </a:prstGeom>
        </p:spPr>
      </p:pic>
      <p:grpSp>
        <p:nvGrpSpPr>
          <p:cNvPr id="12" name="Group 11"/>
          <p:cNvGrpSpPr/>
          <p:nvPr/>
        </p:nvGrpSpPr>
        <p:grpSpPr>
          <a:xfrm>
            <a:off x="0" y="160369"/>
            <a:ext cx="11726820" cy="6104615"/>
            <a:chOff x="71097" y="305225"/>
            <a:chExt cx="11726820" cy="6104615"/>
          </a:xfrm>
        </p:grpSpPr>
        <p:pic>
          <p:nvPicPr>
            <p:cNvPr id="2" name="Picture 1"/>
            <p:cNvPicPr>
              <a:picLocks noChangeAspect="1"/>
            </p:cNvPicPr>
            <p:nvPr/>
          </p:nvPicPr>
          <p:blipFill>
            <a:blip r:embed="rId3"/>
            <a:stretch>
              <a:fillRect/>
            </a:stretch>
          </p:blipFill>
          <p:spPr>
            <a:xfrm>
              <a:off x="238691" y="305225"/>
              <a:ext cx="2232695" cy="1831394"/>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stretch>
              <a:fillRect/>
            </a:stretch>
          </p:blipFill>
          <p:spPr>
            <a:xfrm>
              <a:off x="2984720" y="305225"/>
              <a:ext cx="2563952" cy="1831394"/>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5"/>
            <a:stretch>
              <a:fillRect/>
            </a:stretch>
          </p:blipFill>
          <p:spPr>
            <a:xfrm>
              <a:off x="6062006" y="305226"/>
              <a:ext cx="2828013" cy="1831394"/>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71097" y="2137571"/>
              <a:ext cx="3007895" cy="1015663"/>
            </a:xfrm>
            <a:prstGeom prst="rect">
              <a:avLst/>
            </a:prstGeom>
            <a:noFill/>
          </p:spPr>
          <p:txBody>
            <a:bodyPr wrap="square" rtlCol="0">
              <a:spAutoFit/>
            </a:bodyPr>
            <a:lstStyle/>
            <a:p>
              <a:pPr algn="ctr" defTabSz="914400"/>
              <a:r>
                <a:rPr lang="vi-VN" sz="2000" dirty="0">
                  <a:solidFill>
                    <a:srgbClr val="E64A7E"/>
                  </a:solidFill>
                  <a:latin typeface="#9Slide03 Cabin Condensed Mediu" panose="00000606000000000000" pitchFamily="2" charset="0"/>
                </a:rPr>
                <a:t>Trùng roi</a:t>
              </a:r>
              <a:r>
                <a:rPr lang="en-US" sz="2000" dirty="0">
                  <a:solidFill>
                    <a:srgbClr val="E64A7E"/>
                  </a:solidFill>
                  <a:latin typeface="#9Slide03 Cabin Condensed Mediu" panose="00000606000000000000" pitchFamily="2" charset="0"/>
                </a:rPr>
                <a:t> </a:t>
              </a:r>
              <a:r>
                <a:rPr lang="vi-VN" sz="2000" dirty="0">
                  <a:solidFill>
                    <a:srgbClr val="E64A7E"/>
                  </a:solidFill>
                  <a:latin typeface="#9Slide03 Cabin Condensed Mediu" panose="00000606000000000000" pitchFamily="2" charset="0"/>
                </a:rPr>
                <a:t>xanh</a:t>
              </a:r>
            </a:p>
            <a:p>
              <a:pPr marL="342900" indent="-342900" algn="just" defTabSz="914400">
                <a:buFont typeface="Wingdings" panose="05000000000000000000" pitchFamily="2" charset="2"/>
                <a:buChar char="§"/>
              </a:pPr>
              <a:r>
                <a:rPr lang="vi-VN" sz="2000" dirty="0">
                  <a:solidFill>
                    <a:prstClr val="black"/>
                  </a:solidFill>
                  <a:latin typeface="#9Slide03 Cabin Condensed Mediu" panose="00000606000000000000" pitchFamily="2" charset="0"/>
                </a:rPr>
                <a:t>Sống ở bề mặt ao, hồ</a:t>
              </a:r>
            </a:p>
            <a:p>
              <a:pPr marL="342900" indent="-342900" algn="just" defTabSz="914400">
                <a:buFont typeface="Wingdings" panose="05000000000000000000" pitchFamily="2" charset="2"/>
                <a:buChar char="§"/>
              </a:pPr>
              <a:r>
                <a:rPr lang="vi-VN" sz="2000" dirty="0">
                  <a:solidFill>
                    <a:prstClr val="black"/>
                  </a:solidFill>
                  <a:latin typeface="#9Slide03 Cabin Condensed Mediu" panose="00000606000000000000" pitchFamily="2" charset="0"/>
                </a:rPr>
                <a:t>Di chuyển bằng roi bơi</a:t>
              </a:r>
            </a:p>
          </p:txBody>
        </p:sp>
        <p:sp>
          <p:nvSpPr>
            <p:cNvPr id="7" name="TextBox 6"/>
            <p:cNvSpPr txBox="1"/>
            <p:nvPr/>
          </p:nvSpPr>
          <p:spPr>
            <a:xfrm>
              <a:off x="2894676" y="2263366"/>
              <a:ext cx="2836168" cy="1631216"/>
            </a:xfrm>
            <a:prstGeom prst="rect">
              <a:avLst/>
            </a:prstGeom>
            <a:noFill/>
          </p:spPr>
          <p:txBody>
            <a:bodyPr wrap="square" rtlCol="0">
              <a:spAutoFit/>
            </a:bodyPr>
            <a:lstStyle/>
            <a:p>
              <a:pPr algn="ctr" defTabSz="914400"/>
              <a:r>
                <a:rPr lang="vi-VN" sz="2000" dirty="0">
                  <a:solidFill>
                    <a:srgbClr val="E64A7E"/>
                  </a:solidFill>
                  <a:latin typeface="#9Slide03 Cabin Condensed Mediu" panose="00000606000000000000" pitchFamily="2" charset="0"/>
                </a:rPr>
                <a:t>Trùng biến hình</a:t>
              </a:r>
            </a:p>
            <a:p>
              <a:pPr marL="342900" indent="-342900" algn="just" defTabSz="914400">
                <a:buFont typeface="Wingdings" panose="05000000000000000000" pitchFamily="2" charset="2"/>
                <a:buChar char="§"/>
              </a:pPr>
              <a:r>
                <a:rPr lang="vi-VN" sz="2000" dirty="0">
                  <a:solidFill>
                    <a:prstClr val="black"/>
                  </a:solidFill>
                  <a:latin typeface="#9Slide03 Cabin Condensed Mediu" panose="00000606000000000000" pitchFamily="2" charset="0"/>
                </a:rPr>
                <a:t>Sống ở bề mặt ao, hồ</a:t>
              </a:r>
            </a:p>
            <a:p>
              <a:pPr marL="342900" indent="-342900" algn="just" defTabSz="914400">
                <a:buFont typeface="Wingdings" panose="05000000000000000000" pitchFamily="2" charset="2"/>
                <a:buChar char="§"/>
              </a:pPr>
              <a:r>
                <a:rPr lang="vi-VN" sz="2000" dirty="0">
                  <a:solidFill>
                    <a:prstClr val="black"/>
                  </a:solidFill>
                  <a:latin typeface="#9Slide03 Cabin Condensed Mediu" panose="00000606000000000000" pitchFamily="2" charset="0"/>
                </a:rPr>
                <a:t>Hình dạng luôn thay đổi do hình thành chân giả để di chuyển bắt mồi.</a:t>
              </a:r>
            </a:p>
          </p:txBody>
        </p:sp>
        <p:sp>
          <p:nvSpPr>
            <p:cNvPr id="8" name="TextBox 7"/>
            <p:cNvSpPr txBox="1"/>
            <p:nvPr/>
          </p:nvSpPr>
          <p:spPr>
            <a:xfrm>
              <a:off x="5771811" y="2239337"/>
              <a:ext cx="3118208" cy="1323439"/>
            </a:xfrm>
            <a:prstGeom prst="rect">
              <a:avLst/>
            </a:prstGeom>
            <a:noFill/>
          </p:spPr>
          <p:txBody>
            <a:bodyPr wrap="square" rtlCol="0">
              <a:spAutoFit/>
            </a:bodyPr>
            <a:lstStyle/>
            <a:p>
              <a:pPr algn="ctr" defTabSz="914400"/>
              <a:r>
                <a:rPr lang="vi-VN" sz="2000" dirty="0">
                  <a:solidFill>
                    <a:srgbClr val="E64A7E"/>
                  </a:solidFill>
                  <a:latin typeface="#9Slide03 Cabin Condensed Mediu" panose="00000606000000000000" pitchFamily="2" charset="0"/>
                </a:rPr>
                <a:t>Trùng già</a:t>
              </a:r>
              <a:r>
                <a:rPr lang="en-US" sz="2000" dirty="0">
                  <a:solidFill>
                    <a:srgbClr val="E64A7E"/>
                  </a:solidFill>
                  <a:latin typeface="#9Slide03 Cabin Condensed Mediu" panose="00000606000000000000" pitchFamily="2" charset="0"/>
                </a:rPr>
                <a:t>y</a:t>
              </a:r>
              <a:endParaRPr lang="vi-VN" sz="2000" dirty="0">
                <a:solidFill>
                  <a:srgbClr val="E64A7E"/>
                </a:solidFill>
                <a:latin typeface="#9Slide03 Cabin Condensed Mediu" panose="00000606000000000000" pitchFamily="2" charset="0"/>
              </a:endParaRPr>
            </a:p>
            <a:p>
              <a:pPr marL="342900" indent="-342900" algn="just" defTabSz="914400">
                <a:buFont typeface="Wingdings" panose="05000000000000000000" pitchFamily="2" charset="2"/>
                <a:buChar char="§"/>
              </a:pPr>
              <a:r>
                <a:rPr lang="vi-VN" sz="2000" dirty="0">
                  <a:solidFill>
                    <a:prstClr val="black"/>
                  </a:solidFill>
                  <a:latin typeface="#9Slide03 Cabin Condensed Mediu" panose="00000606000000000000" pitchFamily="2" charset="0"/>
                </a:rPr>
                <a:t>Sống ở bề mặt nước cống, rãnh hoặc bề mặt nước đục</a:t>
              </a:r>
              <a:r>
                <a:rPr lang="en-US" sz="2000" dirty="0">
                  <a:solidFill>
                    <a:prstClr val="black"/>
                  </a:solidFill>
                  <a:latin typeface="#9Slide03 Cabin Condensed Mediu" panose="00000606000000000000" pitchFamily="2" charset="0"/>
                </a:rPr>
                <a:t>.</a:t>
              </a:r>
              <a:endParaRPr lang="vi-VN" sz="2000" dirty="0">
                <a:solidFill>
                  <a:prstClr val="black"/>
                </a:solidFill>
                <a:latin typeface="#9Slide03 Cabin Condensed Mediu" panose="00000606000000000000" pitchFamily="2" charset="0"/>
              </a:endParaRPr>
            </a:p>
            <a:p>
              <a:pPr marL="342900" indent="-342900" algn="just" defTabSz="914400">
                <a:buFont typeface="Wingdings" panose="05000000000000000000" pitchFamily="2" charset="2"/>
                <a:buChar char="§"/>
              </a:pPr>
              <a:r>
                <a:rPr lang="vi-VN" sz="2000" dirty="0">
                  <a:solidFill>
                    <a:prstClr val="black"/>
                  </a:solidFill>
                  <a:latin typeface="#9Slide03 Cabin Condensed Mediu" panose="00000606000000000000" pitchFamily="2" charset="0"/>
                </a:rPr>
                <a:t>Di chuyển bằng lông bơi.</a:t>
              </a:r>
            </a:p>
          </p:txBody>
        </p:sp>
        <p:pic>
          <p:nvPicPr>
            <p:cNvPr id="9" name="Picture 8"/>
            <p:cNvPicPr>
              <a:picLocks noChangeAspect="1"/>
            </p:cNvPicPr>
            <p:nvPr/>
          </p:nvPicPr>
          <p:blipFill>
            <a:blip r:embed="rId6"/>
            <a:stretch>
              <a:fillRect/>
            </a:stretch>
          </p:blipFill>
          <p:spPr>
            <a:xfrm>
              <a:off x="9139292" y="368598"/>
              <a:ext cx="2047831" cy="1831394"/>
            </a:xfrm>
            <a:prstGeom prst="rect">
              <a:avLst/>
            </a:prstGeom>
          </p:spPr>
        </p:pic>
        <p:sp>
          <p:nvSpPr>
            <p:cNvPr id="10" name="TextBox 9"/>
            <p:cNvSpPr txBox="1"/>
            <p:nvPr/>
          </p:nvSpPr>
          <p:spPr>
            <a:xfrm>
              <a:off x="8930986" y="2136619"/>
              <a:ext cx="2866931" cy="1938992"/>
            </a:xfrm>
            <a:prstGeom prst="rect">
              <a:avLst/>
            </a:prstGeom>
            <a:noFill/>
          </p:spPr>
          <p:txBody>
            <a:bodyPr wrap="square" rtlCol="0">
              <a:spAutoFit/>
            </a:bodyPr>
            <a:lstStyle/>
            <a:p>
              <a:pPr algn="ctr" defTabSz="914400"/>
              <a:r>
                <a:rPr lang="vi-VN" sz="2000" dirty="0">
                  <a:solidFill>
                    <a:srgbClr val="E64A7E"/>
                  </a:solidFill>
                  <a:latin typeface="#9Slide03 Cabin Condensed Mediu" panose="00000606000000000000" pitchFamily="2" charset="0"/>
                </a:rPr>
                <a:t>Tảo s</a:t>
              </a:r>
              <a:r>
                <a:rPr lang="en-US" sz="2000" dirty="0" err="1">
                  <a:solidFill>
                    <a:srgbClr val="E64A7E"/>
                  </a:solidFill>
                  <a:latin typeface="#9Slide03 Cabin Condensed Mediu" panose="00000606000000000000" pitchFamily="2" charset="0"/>
                </a:rPr>
                <a:t>i</a:t>
              </a:r>
              <a:r>
                <a:rPr lang="vi-VN" sz="2000" dirty="0">
                  <a:solidFill>
                    <a:srgbClr val="E64A7E"/>
                  </a:solidFill>
                  <a:latin typeface="#9Slide03 Cabin Condensed Mediu" panose="00000606000000000000" pitchFamily="2" charset="0"/>
                </a:rPr>
                <a:t>li</a:t>
              </a:r>
              <a:r>
                <a:rPr lang="en-US" sz="2000" dirty="0">
                  <a:solidFill>
                    <a:srgbClr val="E64A7E"/>
                  </a:solidFill>
                  <a:latin typeface="#9Slide03 Cabin Condensed Mediu" panose="00000606000000000000" pitchFamily="2" charset="0"/>
                </a:rPr>
                <a:t>c</a:t>
              </a:r>
              <a:endParaRPr lang="vi-VN" sz="2000" dirty="0">
                <a:solidFill>
                  <a:srgbClr val="E64A7E"/>
                </a:solidFill>
                <a:latin typeface="#9Slide03 Cabin Condensed Mediu" panose="00000606000000000000" pitchFamily="2" charset="0"/>
              </a:endParaRPr>
            </a:p>
            <a:p>
              <a:pPr marL="342900" indent="-342900" algn="just" defTabSz="914400">
                <a:buFont typeface="Wingdings" panose="05000000000000000000" pitchFamily="2" charset="2"/>
                <a:buChar char="§"/>
              </a:pPr>
              <a:r>
                <a:rPr lang="vi-VN" sz="2000" dirty="0">
                  <a:solidFill>
                    <a:prstClr val="black"/>
                  </a:solidFill>
                  <a:latin typeface="#9Slide03 Cabin Condensed Mediu" panose="00000606000000000000" pitchFamily="2" charset="0"/>
                </a:rPr>
                <a:t>Sống trôi nổi hoặc sống bám dưới nước, trên đất, đá ẩm.</a:t>
              </a:r>
            </a:p>
            <a:p>
              <a:pPr marL="342900" indent="-342900" algn="just" defTabSz="914400">
                <a:buFont typeface="Wingdings" panose="05000000000000000000" pitchFamily="2" charset="2"/>
                <a:buChar char="§"/>
              </a:pPr>
              <a:r>
                <a:rPr lang="vi-VN" sz="2000" dirty="0">
                  <a:solidFill>
                    <a:prstClr val="black"/>
                  </a:solidFill>
                  <a:latin typeface="#9Slide03 Cabin Condensed Mediu" panose="00000606000000000000" pitchFamily="2" charset="0"/>
                </a:rPr>
                <a:t>Tế bào có lục lạp chứa diệp lục.</a:t>
              </a:r>
            </a:p>
          </p:txBody>
        </p:sp>
        <p:sp>
          <p:nvSpPr>
            <p:cNvPr id="13" name="TextBox 12"/>
            <p:cNvSpPr txBox="1"/>
            <p:nvPr/>
          </p:nvSpPr>
          <p:spPr>
            <a:xfrm>
              <a:off x="233254" y="4763265"/>
              <a:ext cx="3865601" cy="1323439"/>
            </a:xfrm>
            <a:prstGeom prst="rect">
              <a:avLst/>
            </a:prstGeom>
            <a:noFill/>
          </p:spPr>
          <p:txBody>
            <a:bodyPr wrap="square" rtlCol="0">
              <a:spAutoFit/>
            </a:bodyPr>
            <a:lstStyle/>
            <a:p>
              <a:pPr algn="just" defTabSz="914400"/>
              <a:r>
                <a:rPr lang="vi-VN" sz="2000" dirty="0">
                  <a:solidFill>
                    <a:srgbClr val="E64A7E"/>
                  </a:solidFill>
                  <a:latin typeface="#9Slide03 Cabin Condensed Mediu" panose="00000606000000000000" pitchFamily="2" charset="0"/>
                </a:rPr>
                <a:t>Trùn</a:t>
              </a:r>
              <a:r>
                <a:rPr lang="en-US" sz="2000" dirty="0">
                  <a:solidFill>
                    <a:srgbClr val="E64A7E"/>
                  </a:solidFill>
                  <a:latin typeface="#9Slide03 Cabin Condensed Mediu" panose="00000606000000000000" pitchFamily="2" charset="0"/>
                </a:rPr>
                <a:t>g </a:t>
              </a:r>
              <a:r>
                <a:rPr lang="vi-VN" sz="2000" dirty="0">
                  <a:solidFill>
                    <a:srgbClr val="E64A7E"/>
                  </a:solidFill>
                  <a:latin typeface="#9Slide03 Cabin Condensed Mediu" panose="00000606000000000000" pitchFamily="2" charset="0"/>
                </a:rPr>
                <a:t>sốt rét</a:t>
              </a:r>
            </a:p>
            <a:p>
              <a:pPr algn="just" defTabSz="914400"/>
              <a:r>
                <a:rPr lang="vi-VN" sz="2000" dirty="0">
                  <a:solidFill>
                    <a:prstClr val="black"/>
                  </a:solidFill>
                  <a:latin typeface="#9Slide03 Cabin Condensed Mediu" panose="00000606000000000000" pitchFamily="2" charset="0"/>
                </a:rPr>
                <a:t>Sống bắt buộc trong tuyến nước bọt của muỗi Anophen và trong máu người gây bệnh sốt rét</a:t>
              </a:r>
              <a:r>
                <a:rPr lang="en-US" sz="2000" dirty="0">
                  <a:solidFill>
                    <a:prstClr val="black"/>
                  </a:solidFill>
                  <a:latin typeface="#9Slide03 Cabin Condensed Mediu" panose="00000606000000000000" pitchFamily="2" charset="0"/>
                </a:rPr>
                <a:t>.</a:t>
              </a:r>
              <a:endParaRPr lang="vi-VN" sz="2000" dirty="0">
                <a:solidFill>
                  <a:prstClr val="black"/>
                </a:solidFill>
                <a:latin typeface="#9Slide03 Cabin Condensed Mediu" panose="00000606000000000000" pitchFamily="2" charset="0"/>
              </a:endParaRPr>
            </a:p>
          </p:txBody>
        </p:sp>
        <p:sp>
          <p:nvSpPr>
            <p:cNvPr id="14" name="TextBox 13"/>
            <p:cNvSpPr txBox="1"/>
            <p:nvPr/>
          </p:nvSpPr>
          <p:spPr>
            <a:xfrm>
              <a:off x="4312760" y="5086401"/>
              <a:ext cx="3865601" cy="1323439"/>
            </a:xfrm>
            <a:prstGeom prst="rect">
              <a:avLst/>
            </a:prstGeom>
            <a:noFill/>
          </p:spPr>
          <p:txBody>
            <a:bodyPr wrap="square" rtlCol="0">
              <a:spAutoFit/>
            </a:bodyPr>
            <a:lstStyle/>
            <a:p>
              <a:pPr algn="just" defTabSz="914400"/>
              <a:r>
                <a:rPr lang="vi-VN" sz="2000" dirty="0">
                  <a:solidFill>
                    <a:srgbClr val="E64A7E"/>
                  </a:solidFill>
                  <a:latin typeface="#9Slide03 Cabin Condensed Mediu" panose="00000606000000000000" pitchFamily="2" charset="0"/>
                </a:rPr>
                <a:t>Tảo lục đơn </a:t>
              </a:r>
              <a:r>
                <a:rPr lang="en-US" sz="2000" dirty="0">
                  <a:solidFill>
                    <a:srgbClr val="E64A7E"/>
                  </a:solidFill>
                  <a:latin typeface="#9Slide03 Cabin Condensed Mediu" panose="00000606000000000000" pitchFamily="2" charset="0"/>
                </a:rPr>
                <a:t>b</a:t>
              </a:r>
              <a:r>
                <a:rPr lang="vi-VN" sz="2000" dirty="0">
                  <a:solidFill>
                    <a:srgbClr val="E64A7E"/>
                  </a:solidFill>
                  <a:latin typeface="#9Slide03 Cabin Condensed Mediu" panose="00000606000000000000" pitchFamily="2" charset="0"/>
                </a:rPr>
                <a:t>à</a:t>
              </a:r>
              <a:r>
                <a:rPr lang="en-US" sz="2000" dirty="0">
                  <a:solidFill>
                    <a:srgbClr val="E64A7E"/>
                  </a:solidFill>
                  <a:latin typeface="#9Slide03 Cabin Condensed Mediu" panose="00000606000000000000" pitchFamily="2" charset="0"/>
                </a:rPr>
                <a:t>o</a:t>
              </a:r>
              <a:endParaRPr lang="vi-VN" sz="2000" dirty="0">
                <a:solidFill>
                  <a:srgbClr val="E64A7E"/>
                </a:solidFill>
                <a:latin typeface="#9Slide03 Cabin Condensed Mediu" panose="00000606000000000000" pitchFamily="2" charset="0"/>
              </a:endParaRPr>
            </a:p>
            <a:p>
              <a:pPr marL="342900" indent="-342900" algn="just" defTabSz="914400">
                <a:buFont typeface="Wingdings" panose="05000000000000000000" pitchFamily="2" charset="2"/>
                <a:buChar char="§"/>
              </a:pPr>
              <a:r>
                <a:rPr lang="vi-VN" sz="2000" dirty="0">
                  <a:solidFill>
                    <a:prstClr val="black"/>
                  </a:solidFill>
                  <a:latin typeface="#9Slide03 Cabin Condensed Mediu" panose="00000606000000000000" pitchFamily="2" charset="0"/>
                </a:rPr>
                <a:t>Sống ở các ao, hồ, mương, rãnh và nơi đất ẩm</a:t>
              </a:r>
              <a:r>
                <a:rPr lang="en-US" sz="2000" dirty="0">
                  <a:solidFill>
                    <a:prstClr val="black"/>
                  </a:solidFill>
                  <a:latin typeface="#9Slide03 Cabin Condensed Mediu" panose="00000606000000000000" pitchFamily="2" charset="0"/>
                </a:rPr>
                <a:t>.</a:t>
              </a:r>
              <a:endParaRPr lang="vi-VN" sz="2000" dirty="0">
                <a:solidFill>
                  <a:prstClr val="black"/>
                </a:solidFill>
                <a:latin typeface="#9Slide03 Cabin Condensed Mediu" panose="00000606000000000000" pitchFamily="2" charset="0"/>
              </a:endParaRPr>
            </a:p>
            <a:p>
              <a:pPr marL="342900" indent="-342900" algn="just" defTabSz="914400">
                <a:buFont typeface="Wingdings" panose="05000000000000000000" pitchFamily="2" charset="2"/>
                <a:buChar char="§"/>
              </a:pPr>
              <a:r>
                <a:rPr lang="vi-VN" sz="2000" dirty="0">
                  <a:solidFill>
                    <a:prstClr val="black"/>
                  </a:solidFill>
                  <a:latin typeface="#9Slide03 Cabin Condensed Mediu" panose="00000606000000000000" pitchFamily="2" charset="0"/>
                </a:rPr>
                <a:t>Tế bào có lục lạp chứa diệp lục.</a:t>
              </a:r>
            </a:p>
          </p:txBody>
        </p:sp>
      </p:grpSp>
      <p:pic>
        <p:nvPicPr>
          <p:cNvPr id="11" name="Picture 10"/>
          <p:cNvPicPr>
            <a:picLocks noChangeAspect="1"/>
          </p:cNvPicPr>
          <p:nvPr/>
        </p:nvPicPr>
        <p:blipFill>
          <a:blip r:embed="rId7"/>
          <a:stretch>
            <a:fillRect/>
          </a:stretch>
        </p:blipFill>
        <p:spPr>
          <a:xfrm>
            <a:off x="4325964" y="3808167"/>
            <a:ext cx="2937924" cy="1074937"/>
          </a:xfrm>
          <a:prstGeom prst="rect">
            <a:avLst/>
          </a:prstGeom>
        </p:spPr>
      </p:pic>
      <p:pic>
        <p:nvPicPr>
          <p:cNvPr id="1026" name="Picture 2" descr="Rong biển là gì? cách bảo quản rong biển để được lâu">
            <a:extLst>
              <a:ext uri="{FF2B5EF4-FFF2-40B4-BE49-F238E27FC236}">
                <a16:creationId xmlns:a16="http://schemas.microsoft.com/office/drawing/2014/main" id="{B63A639C-5357-6242-864E-BE7CE1521C2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10287" y="3866608"/>
            <a:ext cx="2857500" cy="107493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B03ACEC-B879-D044-B0F1-F0365D70403B}"/>
              </a:ext>
            </a:extLst>
          </p:cNvPr>
          <p:cNvSpPr txBox="1"/>
          <p:nvPr/>
        </p:nvSpPr>
        <p:spPr>
          <a:xfrm>
            <a:off x="8615240" y="4972352"/>
            <a:ext cx="3576759" cy="1323439"/>
          </a:xfrm>
          <a:prstGeom prst="rect">
            <a:avLst/>
          </a:prstGeom>
          <a:noFill/>
        </p:spPr>
        <p:txBody>
          <a:bodyPr wrap="square" rtlCol="0">
            <a:spAutoFit/>
          </a:bodyPr>
          <a:lstStyle/>
          <a:p>
            <a:pPr algn="just" defTabSz="914400"/>
            <a:r>
              <a:rPr lang="vi-VN" sz="2000" dirty="0">
                <a:solidFill>
                  <a:srgbClr val="E64A7E"/>
                </a:solidFill>
                <a:latin typeface="#9Slide03 Cabin Condensed Mediu" panose="00000606000000000000" pitchFamily="2" charset="0"/>
              </a:rPr>
              <a:t>Rong biển</a:t>
            </a:r>
          </a:p>
          <a:p>
            <a:pPr marL="342900" indent="-342900" algn="just" defTabSz="914400">
              <a:buFont typeface="Wingdings" panose="05000000000000000000" pitchFamily="2" charset="2"/>
              <a:buChar char="§"/>
            </a:pPr>
            <a:r>
              <a:rPr lang="vi-VN" sz="2000" dirty="0">
                <a:solidFill>
                  <a:prstClr val="black"/>
                </a:solidFill>
                <a:latin typeface="#9Slide03 Cabin Condensed Mediu" panose="00000606000000000000" pitchFamily="2" charset="0"/>
              </a:rPr>
              <a:t>Sống ở biển</a:t>
            </a:r>
            <a:r>
              <a:rPr lang="en-US" sz="2000" dirty="0">
                <a:solidFill>
                  <a:prstClr val="black"/>
                </a:solidFill>
                <a:latin typeface="#9Slide03 Cabin Condensed Mediu" panose="00000606000000000000" pitchFamily="2" charset="0"/>
              </a:rPr>
              <a:t>.</a:t>
            </a:r>
            <a:endParaRPr lang="vi-VN" sz="2000" dirty="0">
              <a:solidFill>
                <a:prstClr val="black"/>
              </a:solidFill>
              <a:latin typeface="#9Slide03 Cabin Condensed Mediu" panose="00000606000000000000" pitchFamily="2" charset="0"/>
            </a:endParaRPr>
          </a:p>
          <a:p>
            <a:pPr marL="342900" indent="-342900" algn="just" defTabSz="914400">
              <a:buFont typeface="Wingdings" panose="05000000000000000000" pitchFamily="2" charset="2"/>
              <a:buChar char="§"/>
            </a:pPr>
            <a:r>
              <a:rPr lang="vi-VN" sz="2000" dirty="0">
                <a:solidFill>
                  <a:prstClr val="black"/>
                </a:solidFill>
                <a:latin typeface="#9Slide03 Cabin Condensed Mediu" panose="00000606000000000000" pitchFamily="2" charset="0"/>
              </a:rPr>
              <a:t>Có nhiều tế bào, giống thực vật, có khả năng quang hợp</a:t>
            </a:r>
          </a:p>
        </p:txBody>
      </p:sp>
    </p:spTree>
    <p:extLst>
      <p:ext uri="{BB962C8B-B14F-4D97-AF65-F5344CB8AC3E}">
        <p14:creationId xmlns:p14="http://schemas.microsoft.com/office/powerpoint/2010/main" val="25796758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24047E-C774-2749-BCDE-63C5AC68E3C3}"/>
              </a:ext>
            </a:extLst>
          </p:cNvPr>
          <p:cNvSpPr txBox="1"/>
          <p:nvPr/>
        </p:nvSpPr>
        <p:spPr>
          <a:xfrm>
            <a:off x="1759744" y="254900"/>
            <a:ext cx="8672512" cy="907941"/>
          </a:xfrm>
          <a:prstGeom prst="rect">
            <a:avLst/>
          </a:prstGeom>
          <a:noFill/>
        </p:spPr>
        <p:txBody>
          <a:bodyPr wrap="square" rtlCol="0">
            <a:spAutoFit/>
          </a:bodyPr>
          <a:lstStyle/>
          <a:p>
            <a:pPr algn="ctr"/>
            <a:r>
              <a:rPr lang="en-VN" sz="2500" b="1" dirty="0">
                <a:solidFill>
                  <a:srgbClr val="FF0000"/>
                </a:solidFill>
                <a:latin typeface="Times New Roman" panose="02020603050405020304" pitchFamily="18" charset="0"/>
                <a:cs typeface="Times New Roman" panose="02020603050405020304" pitchFamily="18" charset="0"/>
              </a:rPr>
              <a:t>SỰ ĐA DẠNG CỦA NGUYÊN SINH VẬT</a:t>
            </a:r>
          </a:p>
          <a:p>
            <a:pPr algn="ctr"/>
            <a:r>
              <a:rPr lang="vi-VN" sz="2800" b="1" dirty="0">
                <a:solidFill>
                  <a:srgbClr val="FF0000"/>
                </a:solidFill>
                <a:latin typeface="Times New Roman" panose="02020603050405020304" pitchFamily="18" charset="0"/>
                <a:ea typeface="#9Slide03 Roboto Condensed" panose="02000000000000000000" pitchFamily="2" charset="0"/>
                <a:cs typeface="Times New Roman" panose="02020603050405020304" pitchFamily="18" charset="0"/>
              </a:rPr>
              <a:t>( Thời gian 5 phút)</a:t>
            </a:r>
          </a:p>
        </p:txBody>
      </p:sp>
      <p:graphicFrame>
        <p:nvGraphicFramePr>
          <p:cNvPr id="3" name="Table 3">
            <a:extLst>
              <a:ext uri="{FF2B5EF4-FFF2-40B4-BE49-F238E27FC236}">
                <a16:creationId xmlns:a16="http://schemas.microsoft.com/office/drawing/2014/main" id="{80363C42-512A-2341-914F-D434C562581A}"/>
              </a:ext>
            </a:extLst>
          </p:cNvPr>
          <p:cNvGraphicFramePr>
            <a:graphicFrameLocks noGrp="1"/>
          </p:cNvGraphicFramePr>
          <p:nvPr>
            <p:extLst>
              <p:ext uri="{D42A27DB-BD31-4B8C-83A1-F6EECF244321}">
                <p14:modId xmlns:p14="http://schemas.microsoft.com/office/powerpoint/2010/main" val="1309433262"/>
              </p:ext>
            </p:extLst>
          </p:nvPr>
        </p:nvGraphicFramePr>
        <p:xfrm>
          <a:off x="474620" y="1129776"/>
          <a:ext cx="11242760" cy="4747645"/>
        </p:xfrm>
        <a:graphic>
          <a:graphicData uri="http://schemas.openxmlformats.org/drawingml/2006/table">
            <a:tbl>
              <a:tblPr firstRow="1" bandRow="1">
                <a:tableStyleId>{D7AC3CCA-C797-4891-BE02-D94E43425B78}</a:tableStyleId>
              </a:tblPr>
              <a:tblGrid>
                <a:gridCol w="1752233">
                  <a:extLst>
                    <a:ext uri="{9D8B030D-6E8A-4147-A177-3AD203B41FA5}">
                      <a16:colId xmlns:a16="http://schemas.microsoft.com/office/drawing/2014/main" val="765482054"/>
                    </a:ext>
                  </a:extLst>
                </a:gridCol>
                <a:gridCol w="2744871">
                  <a:extLst>
                    <a:ext uri="{9D8B030D-6E8A-4147-A177-3AD203B41FA5}">
                      <a16:colId xmlns:a16="http://schemas.microsoft.com/office/drawing/2014/main" val="3332171994"/>
                    </a:ext>
                  </a:extLst>
                </a:gridCol>
                <a:gridCol w="2248552">
                  <a:extLst>
                    <a:ext uri="{9D8B030D-6E8A-4147-A177-3AD203B41FA5}">
                      <a16:colId xmlns:a16="http://schemas.microsoft.com/office/drawing/2014/main" val="2563325381"/>
                    </a:ext>
                  </a:extLst>
                </a:gridCol>
                <a:gridCol w="2248552">
                  <a:extLst>
                    <a:ext uri="{9D8B030D-6E8A-4147-A177-3AD203B41FA5}">
                      <a16:colId xmlns:a16="http://schemas.microsoft.com/office/drawing/2014/main" val="4185506593"/>
                    </a:ext>
                  </a:extLst>
                </a:gridCol>
                <a:gridCol w="2248552">
                  <a:extLst>
                    <a:ext uri="{9D8B030D-6E8A-4147-A177-3AD203B41FA5}">
                      <a16:colId xmlns:a16="http://schemas.microsoft.com/office/drawing/2014/main" val="824645301"/>
                    </a:ext>
                  </a:extLst>
                </a:gridCol>
              </a:tblGrid>
              <a:tr h="565481">
                <a:tc>
                  <a:txBody>
                    <a:bodyPr/>
                    <a:lstStyle/>
                    <a:p>
                      <a:pPr algn="ctr"/>
                      <a:r>
                        <a:rPr lang="en-VN" dirty="0">
                          <a:latin typeface="Times New Roman" panose="02020603050405020304" pitchFamily="18" charset="0"/>
                          <a:cs typeface="Times New Roman" panose="02020603050405020304" pitchFamily="18" charset="0"/>
                        </a:rPr>
                        <a:t>LOÀI</a:t>
                      </a:r>
                    </a:p>
                  </a:txBody>
                  <a:tcPr/>
                </a:tc>
                <a:tc>
                  <a:txBody>
                    <a:bodyPr/>
                    <a:lstStyle/>
                    <a:p>
                      <a:pPr algn="ctr"/>
                      <a:r>
                        <a:rPr lang="en-VN" dirty="0">
                          <a:latin typeface="Times New Roman" panose="02020603050405020304" pitchFamily="18" charset="0"/>
                          <a:cs typeface="Times New Roman" panose="02020603050405020304" pitchFamily="18" charset="0"/>
                        </a:rPr>
                        <a:t>KÍCH THƯỚC</a:t>
                      </a:r>
                    </a:p>
                  </a:txBody>
                  <a:tcPr/>
                </a:tc>
                <a:tc>
                  <a:txBody>
                    <a:bodyPr/>
                    <a:lstStyle/>
                    <a:p>
                      <a:pPr algn="ctr"/>
                      <a:r>
                        <a:rPr lang="en-VN" dirty="0">
                          <a:latin typeface="Times New Roman" panose="02020603050405020304" pitchFamily="18" charset="0"/>
                          <a:cs typeface="Times New Roman" panose="02020603050405020304" pitchFamily="18" charset="0"/>
                        </a:rPr>
                        <a:t>CẤU TẠO</a:t>
                      </a:r>
                    </a:p>
                  </a:txBody>
                  <a:tcPr/>
                </a:tc>
                <a:tc>
                  <a:txBody>
                    <a:bodyPr/>
                    <a:lstStyle/>
                    <a:p>
                      <a:pPr algn="ctr"/>
                      <a:r>
                        <a:rPr lang="en-VN" dirty="0">
                          <a:latin typeface="Times New Roman" panose="02020603050405020304" pitchFamily="18" charset="0"/>
                          <a:cs typeface="Times New Roman" panose="02020603050405020304" pitchFamily="18" charset="0"/>
                        </a:rPr>
                        <a:t>NƠI SỐNG</a:t>
                      </a:r>
                    </a:p>
                  </a:txBody>
                  <a:tcPr/>
                </a:tc>
                <a:tc>
                  <a:txBody>
                    <a:bodyPr/>
                    <a:lstStyle/>
                    <a:p>
                      <a:pPr algn="ctr"/>
                      <a:r>
                        <a:rPr lang="en-VN" dirty="0">
                          <a:latin typeface="Times New Roman" panose="02020603050405020304" pitchFamily="18" charset="0"/>
                          <a:cs typeface="Times New Roman" panose="02020603050405020304" pitchFamily="18" charset="0"/>
                        </a:rPr>
                        <a:t>DI CHUYỂN</a:t>
                      </a:r>
                    </a:p>
                  </a:txBody>
                  <a:tcPr/>
                </a:tc>
                <a:extLst>
                  <a:ext uri="{0D108BD9-81ED-4DB2-BD59-A6C34878D82A}">
                    <a16:rowId xmlns:a16="http://schemas.microsoft.com/office/drawing/2014/main" val="2052990544"/>
                  </a:ext>
                </a:extLst>
              </a:tr>
              <a:tr h="565481">
                <a:tc>
                  <a:txBody>
                    <a:bodyPr/>
                    <a:lstStyle/>
                    <a:p>
                      <a:pPr algn="ctr"/>
                      <a:r>
                        <a:rPr lang="en-VN" dirty="0">
                          <a:latin typeface="Times New Roman" panose="02020603050405020304" pitchFamily="18" charset="0"/>
                          <a:cs typeface="Times New Roman" panose="02020603050405020304" pitchFamily="18" charset="0"/>
                        </a:rPr>
                        <a:t>TRÙNG ROI</a:t>
                      </a:r>
                    </a:p>
                  </a:txBody>
                  <a:tcPr/>
                </a:tc>
                <a:tc>
                  <a:txBody>
                    <a:bodyPr/>
                    <a:lstStyle/>
                    <a:p>
                      <a:pPr algn="ctr"/>
                      <a:endParaRPr lang="en-VN">
                        <a:latin typeface="Times New Roman" panose="02020603050405020304" pitchFamily="18" charset="0"/>
                        <a:cs typeface="Times New Roman" panose="02020603050405020304" pitchFamily="18" charset="0"/>
                      </a:endParaRPr>
                    </a:p>
                  </a:txBody>
                  <a:tcPr/>
                </a:tc>
                <a:tc>
                  <a:txBody>
                    <a:bodyPr/>
                    <a:lstStyle/>
                    <a:p>
                      <a:pPr algn="ctr"/>
                      <a:endParaRPr lang="en-VN" dirty="0">
                        <a:latin typeface="Times New Roman" panose="02020603050405020304" pitchFamily="18" charset="0"/>
                        <a:cs typeface="Times New Roman" panose="02020603050405020304" pitchFamily="18" charset="0"/>
                      </a:endParaRPr>
                    </a:p>
                  </a:txBody>
                  <a:tcPr/>
                </a:tc>
                <a:tc>
                  <a:txBody>
                    <a:bodyPr/>
                    <a:lstStyle/>
                    <a:p>
                      <a:pPr algn="ctr"/>
                      <a:endParaRPr lang="en-VN">
                        <a:latin typeface="Times New Roman" panose="02020603050405020304" pitchFamily="18" charset="0"/>
                        <a:cs typeface="Times New Roman" panose="02020603050405020304" pitchFamily="18" charset="0"/>
                      </a:endParaRPr>
                    </a:p>
                  </a:txBody>
                  <a:tcPr/>
                </a:tc>
                <a:tc>
                  <a:txBody>
                    <a:bodyPr/>
                    <a:lstStyle/>
                    <a:p>
                      <a:pPr algn="ctr"/>
                      <a:endParaRPr lang="en-VN">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30749531"/>
                  </a:ext>
                </a:extLst>
              </a:tr>
              <a:tr h="565481">
                <a:tc>
                  <a:txBody>
                    <a:bodyPr/>
                    <a:lstStyle/>
                    <a:p>
                      <a:pPr algn="ctr"/>
                      <a:r>
                        <a:rPr lang="en-VN" dirty="0">
                          <a:latin typeface="Times New Roman" panose="02020603050405020304" pitchFamily="18" charset="0"/>
                          <a:cs typeface="Times New Roman" panose="02020603050405020304" pitchFamily="18" charset="0"/>
                        </a:rPr>
                        <a:t>TRÙNG GIÀY</a:t>
                      </a:r>
                    </a:p>
                  </a:txBody>
                  <a:tcPr/>
                </a:tc>
                <a:tc>
                  <a:txBody>
                    <a:bodyPr/>
                    <a:lstStyle/>
                    <a:p>
                      <a:pPr algn="ctr"/>
                      <a:endParaRPr lang="en-VN">
                        <a:latin typeface="Times New Roman" panose="02020603050405020304" pitchFamily="18" charset="0"/>
                        <a:cs typeface="Times New Roman" panose="02020603050405020304" pitchFamily="18" charset="0"/>
                      </a:endParaRPr>
                    </a:p>
                  </a:txBody>
                  <a:tcPr/>
                </a:tc>
                <a:tc>
                  <a:txBody>
                    <a:bodyPr/>
                    <a:lstStyle/>
                    <a:p>
                      <a:pPr algn="ctr"/>
                      <a:endParaRPr lang="en-VN">
                        <a:latin typeface="Times New Roman" panose="02020603050405020304" pitchFamily="18" charset="0"/>
                        <a:cs typeface="Times New Roman" panose="02020603050405020304" pitchFamily="18" charset="0"/>
                      </a:endParaRPr>
                    </a:p>
                  </a:txBody>
                  <a:tcPr/>
                </a:tc>
                <a:tc>
                  <a:txBody>
                    <a:bodyPr/>
                    <a:lstStyle/>
                    <a:p>
                      <a:pPr algn="ctr"/>
                      <a:endParaRPr lang="en-VN">
                        <a:latin typeface="Times New Roman" panose="02020603050405020304" pitchFamily="18" charset="0"/>
                        <a:cs typeface="Times New Roman" panose="02020603050405020304" pitchFamily="18" charset="0"/>
                      </a:endParaRPr>
                    </a:p>
                  </a:txBody>
                  <a:tcPr/>
                </a:tc>
                <a:tc>
                  <a:txBody>
                    <a:bodyPr/>
                    <a:lstStyle/>
                    <a:p>
                      <a:pPr algn="ctr"/>
                      <a:endParaRPr lang="en-VN">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49708933"/>
                  </a:ext>
                </a:extLst>
              </a:tr>
              <a:tr h="565481">
                <a:tc>
                  <a:txBody>
                    <a:bodyPr/>
                    <a:lstStyle/>
                    <a:p>
                      <a:pPr algn="ctr"/>
                      <a:r>
                        <a:rPr lang="en-VN" dirty="0">
                          <a:latin typeface="Times New Roman" panose="02020603050405020304" pitchFamily="18" charset="0"/>
                          <a:cs typeface="Times New Roman" panose="02020603050405020304" pitchFamily="18" charset="0"/>
                        </a:rPr>
                        <a:t>TRÙNG </a:t>
                      </a:r>
                    </a:p>
                    <a:p>
                      <a:pPr algn="ctr"/>
                      <a:r>
                        <a:rPr lang="en-VN" dirty="0">
                          <a:latin typeface="Times New Roman" panose="02020603050405020304" pitchFamily="18" charset="0"/>
                          <a:cs typeface="Times New Roman" panose="02020603050405020304" pitchFamily="18" charset="0"/>
                        </a:rPr>
                        <a:t>BIẾN HÌNH</a:t>
                      </a:r>
                    </a:p>
                  </a:txBody>
                  <a:tcPr/>
                </a:tc>
                <a:tc>
                  <a:txBody>
                    <a:bodyPr/>
                    <a:lstStyle/>
                    <a:p>
                      <a:pPr algn="ctr"/>
                      <a:endParaRPr lang="en-VN">
                        <a:latin typeface="Times New Roman" panose="02020603050405020304" pitchFamily="18" charset="0"/>
                        <a:cs typeface="Times New Roman" panose="02020603050405020304" pitchFamily="18" charset="0"/>
                      </a:endParaRPr>
                    </a:p>
                  </a:txBody>
                  <a:tcPr/>
                </a:tc>
                <a:tc>
                  <a:txBody>
                    <a:bodyPr/>
                    <a:lstStyle/>
                    <a:p>
                      <a:pPr algn="ctr"/>
                      <a:endParaRPr lang="en-VN">
                        <a:latin typeface="Times New Roman" panose="02020603050405020304" pitchFamily="18" charset="0"/>
                        <a:cs typeface="Times New Roman" panose="02020603050405020304" pitchFamily="18" charset="0"/>
                      </a:endParaRPr>
                    </a:p>
                  </a:txBody>
                  <a:tcPr/>
                </a:tc>
                <a:tc>
                  <a:txBody>
                    <a:bodyPr/>
                    <a:lstStyle/>
                    <a:p>
                      <a:pPr algn="ctr"/>
                      <a:endParaRPr lang="en-VN">
                        <a:latin typeface="Times New Roman" panose="02020603050405020304" pitchFamily="18" charset="0"/>
                        <a:cs typeface="Times New Roman" panose="02020603050405020304" pitchFamily="18" charset="0"/>
                      </a:endParaRPr>
                    </a:p>
                  </a:txBody>
                  <a:tcPr/>
                </a:tc>
                <a:tc>
                  <a:txBody>
                    <a:bodyPr/>
                    <a:lstStyle/>
                    <a:p>
                      <a:pPr algn="ctr"/>
                      <a:endParaRPr lang="en-VN">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36629240"/>
                  </a:ext>
                </a:extLst>
              </a:tr>
              <a:tr h="565481">
                <a:tc>
                  <a:txBody>
                    <a:bodyPr/>
                    <a:lstStyle/>
                    <a:p>
                      <a:pPr algn="ctr"/>
                      <a:r>
                        <a:rPr lang="en-VN" dirty="0">
                          <a:latin typeface="Times New Roman" panose="02020603050405020304" pitchFamily="18" charset="0"/>
                          <a:cs typeface="Times New Roman" panose="02020603050405020304" pitchFamily="18" charset="0"/>
                        </a:rPr>
                        <a:t>TRÙNG</a:t>
                      </a:r>
                    </a:p>
                    <a:p>
                      <a:pPr algn="ctr"/>
                      <a:r>
                        <a:rPr lang="en-VN" dirty="0">
                          <a:latin typeface="Times New Roman" panose="02020603050405020304" pitchFamily="18" charset="0"/>
                          <a:cs typeface="Times New Roman" panose="02020603050405020304" pitchFamily="18" charset="0"/>
                        </a:rPr>
                        <a:t>SỐT RÉT</a:t>
                      </a:r>
                    </a:p>
                  </a:txBody>
                  <a:tcPr/>
                </a:tc>
                <a:tc>
                  <a:txBody>
                    <a:bodyPr/>
                    <a:lstStyle/>
                    <a:p>
                      <a:pPr algn="ctr"/>
                      <a:endParaRPr lang="en-VN">
                        <a:latin typeface="Times New Roman" panose="02020603050405020304" pitchFamily="18" charset="0"/>
                        <a:cs typeface="Times New Roman" panose="02020603050405020304" pitchFamily="18" charset="0"/>
                      </a:endParaRPr>
                    </a:p>
                  </a:txBody>
                  <a:tcPr/>
                </a:tc>
                <a:tc>
                  <a:txBody>
                    <a:bodyPr/>
                    <a:lstStyle/>
                    <a:p>
                      <a:pPr algn="ctr"/>
                      <a:endParaRPr lang="en-VN">
                        <a:latin typeface="Times New Roman" panose="02020603050405020304" pitchFamily="18" charset="0"/>
                        <a:cs typeface="Times New Roman" panose="02020603050405020304" pitchFamily="18" charset="0"/>
                      </a:endParaRPr>
                    </a:p>
                  </a:txBody>
                  <a:tcPr/>
                </a:tc>
                <a:tc>
                  <a:txBody>
                    <a:bodyPr/>
                    <a:lstStyle/>
                    <a:p>
                      <a:pPr algn="ctr"/>
                      <a:endParaRPr lang="en-VN">
                        <a:latin typeface="Times New Roman" panose="02020603050405020304" pitchFamily="18" charset="0"/>
                        <a:cs typeface="Times New Roman" panose="02020603050405020304" pitchFamily="18" charset="0"/>
                      </a:endParaRPr>
                    </a:p>
                  </a:txBody>
                  <a:tcPr/>
                </a:tc>
                <a:tc>
                  <a:txBody>
                    <a:bodyPr/>
                    <a:lstStyle/>
                    <a:p>
                      <a:pPr algn="ctr"/>
                      <a:endParaRPr lang="en-VN">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07625847"/>
                  </a:ext>
                </a:extLst>
              </a:tr>
              <a:tr h="565481">
                <a:tc>
                  <a:txBody>
                    <a:bodyPr/>
                    <a:lstStyle/>
                    <a:p>
                      <a:pPr algn="ctr"/>
                      <a:r>
                        <a:rPr lang="en-VN" dirty="0">
                          <a:latin typeface="Times New Roman" panose="02020603050405020304" pitchFamily="18" charset="0"/>
                          <a:cs typeface="Times New Roman" panose="02020603050405020304" pitchFamily="18" charset="0"/>
                        </a:rPr>
                        <a:t>TẢO SILIC</a:t>
                      </a:r>
                    </a:p>
                  </a:txBody>
                  <a:tcPr/>
                </a:tc>
                <a:tc>
                  <a:txBody>
                    <a:bodyPr/>
                    <a:lstStyle/>
                    <a:p>
                      <a:pPr algn="ctr"/>
                      <a:endParaRPr lang="en-VN">
                        <a:latin typeface="Times New Roman" panose="02020603050405020304" pitchFamily="18" charset="0"/>
                        <a:cs typeface="Times New Roman" panose="02020603050405020304" pitchFamily="18" charset="0"/>
                      </a:endParaRPr>
                    </a:p>
                  </a:txBody>
                  <a:tcPr/>
                </a:tc>
                <a:tc>
                  <a:txBody>
                    <a:bodyPr/>
                    <a:lstStyle/>
                    <a:p>
                      <a:pPr algn="ctr"/>
                      <a:endParaRPr lang="en-VN">
                        <a:latin typeface="Times New Roman" panose="02020603050405020304" pitchFamily="18" charset="0"/>
                        <a:cs typeface="Times New Roman" panose="02020603050405020304" pitchFamily="18" charset="0"/>
                      </a:endParaRPr>
                    </a:p>
                  </a:txBody>
                  <a:tcPr/>
                </a:tc>
                <a:tc>
                  <a:txBody>
                    <a:bodyPr/>
                    <a:lstStyle/>
                    <a:p>
                      <a:pPr algn="ctr"/>
                      <a:endParaRPr lang="en-VN">
                        <a:latin typeface="Times New Roman" panose="02020603050405020304" pitchFamily="18" charset="0"/>
                        <a:cs typeface="Times New Roman" panose="02020603050405020304" pitchFamily="18" charset="0"/>
                      </a:endParaRPr>
                    </a:p>
                  </a:txBody>
                  <a:tcPr/>
                </a:tc>
                <a:tc>
                  <a:txBody>
                    <a:bodyPr/>
                    <a:lstStyle/>
                    <a:p>
                      <a:pPr algn="ctr"/>
                      <a:endParaRPr lang="en-VN">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93247311"/>
                  </a:ext>
                </a:extLst>
              </a:tr>
              <a:tr h="565481">
                <a:tc>
                  <a:txBody>
                    <a:bodyPr/>
                    <a:lstStyle/>
                    <a:p>
                      <a:pPr algn="ctr"/>
                      <a:r>
                        <a:rPr lang="en-VN" dirty="0">
                          <a:latin typeface="Times New Roman" panose="02020603050405020304" pitchFamily="18" charset="0"/>
                          <a:cs typeface="Times New Roman" panose="02020603050405020304" pitchFamily="18" charset="0"/>
                        </a:rPr>
                        <a:t>TẢO LỤC </a:t>
                      </a:r>
                    </a:p>
                    <a:p>
                      <a:pPr algn="ctr"/>
                      <a:r>
                        <a:rPr lang="en-VN" dirty="0">
                          <a:latin typeface="Times New Roman" panose="02020603050405020304" pitchFamily="18" charset="0"/>
                          <a:cs typeface="Times New Roman" panose="02020603050405020304" pitchFamily="18" charset="0"/>
                        </a:rPr>
                        <a:t>ĐƠN BÀO</a:t>
                      </a:r>
                    </a:p>
                  </a:txBody>
                  <a:tcPr/>
                </a:tc>
                <a:tc>
                  <a:txBody>
                    <a:bodyPr/>
                    <a:lstStyle/>
                    <a:p>
                      <a:pPr algn="ctr"/>
                      <a:endParaRPr lang="en-VN">
                        <a:latin typeface="Times New Roman" panose="02020603050405020304" pitchFamily="18" charset="0"/>
                        <a:cs typeface="Times New Roman" panose="02020603050405020304" pitchFamily="18" charset="0"/>
                      </a:endParaRPr>
                    </a:p>
                  </a:txBody>
                  <a:tcPr/>
                </a:tc>
                <a:tc>
                  <a:txBody>
                    <a:bodyPr/>
                    <a:lstStyle/>
                    <a:p>
                      <a:pPr algn="ctr"/>
                      <a:endParaRPr lang="en-VN">
                        <a:latin typeface="Times New Roman" panose="02020603050405020304" pitchFamily="18" charset="0"/>
                        <a:cs typeface="Times New Roman" panose="02020603050405020304" pitchFamily="18" charset="0"/>
                      </a:endParaRPr>
                    </a:p>
                  </a:txBody>
                  <a:tcPr/>
                </a:tc>
                <a:tc>
                  <a:txBody>
                    <a:bodyPr/>
                    <a:lstStyle/>
                    <a:p>
                      <a:pPr algn="ctr"/>
                      <a:endParaRPr lang="en-VN">
                        <a:latin typeface="Times New Roman" panose="02020603050405020304" pitchFamily="18" charset="0"/>
                        <a:cs typeface="Times New Roman" panose="02020603050405020304" pitchFamily="18" charset="0"/>
                      </a:endParaRPr>
                    </a:p>
                  </a:txBody>
                  <a:tcPr/>
                </a:tc>
                <a:tc>
                  <a:txBody>
                    <a:bodyPr/>
                    <a:lstStyle/>
                    <a:p>
                      <a:pPr algn="ctr"/>
                      <a:endParaRPr lang="en-VN">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84699727"/>
                  </a:ext>
                </a:extLst>
              </a:tr>
              <a:tr h="565481">
                <a:tc>
                  <a:txBody>
                    <a:bodyPr/>
                    <a:lstStyle/>
                    <a:p>
                      <a:pPr algn="ctr"/>
                      <a:r>
                        <a:rPr lang="en-VN" dirty="0">
                          <a:latin typeface="Times New Roman" panose="02020603050405020304" pitchFamily="18" charset="0"/>
                          <a:cs typeface="Times New Roman" panose="02020603050405020304" pitchFamily="18" charset="0"/>
                        </a:rPr>
                        <a:t>RONG BIẾN</a:t>
                      </a:r>
                    </a:p>
                  </a:txBody>
                  <a:tcPr/>
                </a:tc>
                <a:tc>
                  <a:txBody>
                    <a:bodyPr/>
                    <a:lstStyle/>
                    <a:p>
                      <a:pPr algn="ctr"/>
                      <a:endParaRPr lang="en-VN">
                        <a:latin typeface="Times New Roman" panose="02020603050405020304" pitchFamily="18" charset="0"/>
                        <a:cs typeface="Times New Roman" panose="02020603050405020304" pitchFamily="18" charset="0"/>
                      </a:endParaRPr>
                    </a:p>
                  </a:txBody>
                  <a:tcPr/>
                </a:tc>
                <a:tc>
                  <a:txBody>
                    <a:bodyPr/>
                    <a:lstStyle/>
                    <a:p>
                      <a:pPr algn="ctr"/>
                      <a:endParaRPr lang="en-VN">
                        <a:latin typeface="Times New Roman" panose="02020603050405020304" pitchFamily="18" charset="0"/>
                        <a:cs typeface="Times New Roman" panose="02020603050405020304" pitchFamily="18" charset="0"/>
                      </a:endParaRPr>
                    </a:p>
                  </a:txBody>
                  <a:tcPr/>
                </a:tc>
                <a:tc>
                  <a:txBody>
                    <a:bodyPr/>
                    <a:lstStyle/>
                    <a:p>
                      <a:pPr algn="ctr"/>
                      <a:endParaRPr lang="en-VN">
                        <a:latin typeface="Times New Roman" panose="02020603050405020304" pitchFamily="18" charset="0"/>
                        <a:cs typeface="Times New Roman" panose="02020603050405020304" pitchFamily="18" charset="0"/>
                      </a:endParaRPr>
                    </a:p>
                  </a:txBody>
                  <a:tcPr/>
                </a:tc>
                <a:tc>
                  <a:txBody>
                    <a:bodyPr/>
                    <a:lstStyle/>
                    <a:p>
                      <a:pPr algn="ctr"/>
                      <a:endParaRPr lang="en-VN"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58863108"/>
                  </a:ext>
                </a:extLst>
              </a:tr>
            </a:tbl>
          </a:graphicData>
        </a:graphic>
      </p:graphicFrame>
    </p:spTree>
    <p:extLst>
      <p:ext uri="{BB962C8B-B14F-4D97-AF65-F5344CB8AC3E}">
        <p14:creationId xmlns:p14="http://schemas.microsoft.com/office/powerpoint/2010/main" val="18181447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Damask</Template>
  <TotalTime>499</TotalTime>
  <Words>3314</Words>
  <Application>Microsoft Office PowerPoint</Application>
  <PresentationFormat>Widescreen</PresentationFormat>
  <Paragraphs>499</Paragraphs>
  <Slides>57</Slides>
  <Notes>22</Notes>
  <HiddenSlides>0</HiddenSlides>
  <MMClips>1</MMClips>
  <ScaleCrop>false</ScaleCrop>
  <HeadingPairs>
    <vt:vector size="6" baseType="variant">
      <vt:variant>
        <vt:lpstr>Fonts Used</vt:lpstr>
      </vt:variant>
      <vt:variant>
        <vt:i4>20</vt:i4>
      </vt:variant>
      <vt:variant>
        <vt:lpstr>Theme</vt:lpstr>
      </vt:variant>
      <vt:variant>
        <vt:i4>4</vt:i4>
      </vt:variant>
      <vt:variant>
        <vt:lpstr>Slide Titles</vt:lpstr>
      </vt:variant>
      <vt:variant>
        <vt:i4>57</vt:i4>
      </vt:variant>
    </vt:vector>
  </HeadingPairs>
  <TitlesOfParts>
    <vt:vector size="81" baseType="lpstr">
      <vt:lpstr>#9Slide03 Cabin Condensed Bold</vt:lpstr>
      <vt:lpstr>#9Slide03 Cabin Condensed Mediu</vt:lpstr>
      <vt:lpstr>#9Slide03 FS Neusa Bold</vt:lpstr>
      <vt:lpstr>#9Slide03 Roboto Condensed</vt:lpstr>
      <vt:lpstr>#9Slide03 Swiss Condensed Bold</vt:lpstr>
      <vt:lpstr>#9Slide05 FS Blonde Script</vt:lpstr>
      <vt:lpstr>#9Slide07 SVNSalty Sans</vt:lpstr>
      <vt:lpstr>000 DanPanosian TB</vt:lpstr>
      <vt:lpstr>000 Marvin [TeddyBear]</vt:lpstr>
      <vt:lpstr>Acumin Pro Condensed</vt:lpstr>
      <vt:lpstr>Arial</vt:lpstr>
      <vt:lpstr>Calibri</vt:lpstr>
      <vt:lpstr>Calibri Light</vt:lpstr>
      <vt:lpstr>DFGothic-EB</vt:lpstr>
      <vt:lpstr>Palatino Linotype</vt:lpstr>
      <vt:lpstr>Showcard Gothic</vt:lpstr>
      <vt:lpstr>Tahoma</vt:lpstr>
      <vt:lpstr>Times New Roman</vt:lpstr>
      <vt:lpstr>Trebuchet MS</vt:lpstr>
      <vt:lpstr>Wingdings</vt:lpstr>
      <vt:lpstr>Office Theme</vt:lpstr>
      <vt:lpstr>Office 主题</vt:lpstr>
      <vt:lpstr>Berlin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hãy gọi tên các thành phần được đánh số từ (1) đến (4).  Từ đó, nhận xét về tổ chức cơ thể (đơn/đa bào) của nguyên sinh vật.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Dương Hải</cp:lastModifiedBy>
  <cp:revision>10</cp:revision>
  <dcterms:created xsi:type="dcterms:W3CDTF">2021-08-27T14:12:09Z</dcterms:created>
  <dcterms:modified xsi:type="dcterms:W3CDTF">2023-05-29T19:24:55Z</dcterms:modified>
</cp:coreProperties>
</file>