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56" r:id="rId2"/>
    <p:sldId id="265" r:id="rId3"/>
    <p:sldId id="266" r:id="rId4"/>
    <p:sldId id="257" r:id="rId5"/>
    <p:sldId id="267" r:id="rId6"/>
    <p:sldId id="268" r:id="rId7"/>
    <p:sldId id="270" r:id="rId8"/>
    <p:sldId id="269" r:id="rId9"/>
    <p:sldId id="271" r:id="rId10"/>
    <p:sldId id="272" r:id="rId11"/>
    <p:sldId id="275" r:id="rId12"/>
    <p:sldId id="276" r:id="rId13"/>
    <p:sldId id="277" r:id="rId14"/>
    <p:sldId id="278" r:id="rId15"/>
    <p:sldId id="279" r:id="rId16"/>
    <p:sldId id="259" r:id="rId17"/>
    <p:sldId id="260"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300" r:id="rId32"/>
    <p:sldId id="293" r:id="rId33"/>
    <p:sldId id="294" r:id="rId34"/>
    <p:sldId id="264" r:id="rId35"/>
    <p:sldId id="296" r:id="rId36"/>
    <p:sldId id="299" r:id="rId37"/>
    <p:sldId id="295" r:id="rId38"/>
    <p:sldId id="298" r:id="rId39"/>
    <p:sldId id="297" r:id="rId40"/>
    <p:sldId id="273" r:id="rId41"/>
    <p:sldId id="27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48"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3160E-1ADE-4512-B05E-4D88CC1633B4}" type="datetimeFigureOut">
              <a:rPr lang="en-US" smtClean="0"/>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10A2F-721D-495B-BE1D-273793DC9D55}" type="slidenum">
              <a:rPr lang="en-US" smtClean="0"/>
              <a:t>‹#›</a:t>
            </a:fld>
            <a:endParaRPr lang="en-US"/>
          </a:p>
        </p:txBody>
      </p:sp>
    </p:spTree>
    <p:extLst>
      <p:ext uri="{BB962C8B-B14F-4D97-AF65-F5344CB8AC3E}">
        <p14:creationId xmlns:p14="http://schemas.microsoft.com/office/powerpoint/2010/main" val="3738639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33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a:solidFill>
                  <a:prstClr val="black"/>
                </a:solidFill>
                <a:latin typeface="等线" panose="020F0502020204030204"/>
              </a:rPr>
              <a:pPr/>
              <a:t>31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68775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solidFill>
                  <a:prstClr val="black"/>
                </a:solidFill>
                <a:latin typeface="等线" panose="020F0502020204030204"/>
              </a:rPr>
              <a:pPr/>
              <a:t>36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0451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6058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13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5588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887AAF-E751-4D28-9652-CB887639EB47}" type="slidenum">
              <a:rPr lang="zh-CN" altLang="en-US" smtClean="0">
                <a:solidFill>
                  <a:prstClr val="black"/>
                </a:solidFill>
                <a:latin typeface="等线" panose="020F0502020204030204"/>
              </a:rPr>
              <a:pPr/>
              <a:t>20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3075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5f391192_06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2" name="Google Shape;7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1249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a:solidFill>
                  <a:prstClr val="black"/>
                </a:solidFill>
                <a:latin typeface="等线" panose="020F0502020204030204"/>
              </a:rPr>
              <a:pPr/>
              <a:t>26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75388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28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56616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29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2604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A2DB85-0C81-4083-B5FA-BF9B07EA726F}" type="slidenum">
              <a:rPr lang="zh-CN" altLang="en-US" smtClean="0">
                <a:solidFill>
                  <a:prstClr val="black"/>
                </a:solidFill>
                <a:latin typeface="等线" panose="020F0502020204030204"/>
              </a:rPr>
              <a:pPr/>
              <a:t>30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9949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10/23/2021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10/23/2021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D9D9D9"/>
        </a:solidFill>
        <a:effectLst/>
      </p:bgPr>
    </p:bg>
    <p:spTree>
      <p:nvGrpSpPr>
        <p:cNvPr id="1" name="Shape 470"/>
        <p:cNvGrpSpPr/>
        <p:nvPr/>
      </p:nvGrpSpPr>
      <p:grpSpPr>
        <a:xfrm>
          <a:off x="0" y="0"/>
          <a:ext cx="0" cy="0"/>
          <a:chOff x="0" y="0"/>
          <a:chExt cx="0" cy="0"/>
        </a:xfrm>
      </p:grpSpPr>
      <p:grpSp>
        <p:nvGrpSpPr>
          <p:cNvPr id="471" name="Google Shape;471;p9"/>
          <p:cNvGrpSpPr/>
          <p:nvPr/>
        </p:nvGrpSpPr>
        <p:grpSpPr>
          <a:xfrm>
            <a:off x="10619833" y="-101604"/>
            <a:ext cx="1368967" cy="5138864"/>
            <a:chOff x="818425" y="238125"/>
            <a:chExt cx="1395575" cy="5238750"/>
          </a:xfrm>
        </p:grpSpPr>
        <p:sp>
          <p:nvSpPr>
            <p:cNvPr id="472" name="Google Shape;472;p9"/>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73" name="Google Shape;473;p9"/>
            <p:cNvGrpSpPr/>
            <p:nvPr/>
          </p:nvGrpSpPr>
          <p:grpSpPr>
            <a:xfrm>
              <a:off x="818425" y="1334150"/>
              <a:ext cx="925100" cy="1370950"/>
              <a:chOff x="3112200" y="1334150"/>
              <a:chExt cx="925100" cy="1370950"/>
            </a:xfrm>
          </p:grpSpPr>
          <p:sp>
            <p:nvSpPr>
              <p:cNvPr id="474" name="Google Shape;474;p9"/>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5" name="Google Shape;475;p9"/>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6" name="Google Shape;476;p9"/>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7" name="Google Shape;477;p9"/>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8" name="Google Shape;478;p9"/>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9" name="Google Shape;479;p9"/>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0" name="Google Shape;480;p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1" name="Google Shape;481;p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2" name="Google Shape;482;p9"/>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3" name="Google Shape;483;p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4" name="Google Shape;484;p9"/>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5" name="Google Shape;485;p9"/>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6" name="Google Shape;486;p9"/>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7" name="Google Shape;487;p9"/>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8" name="Google Shape;488;p9"/>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9" name="Google Shape;489;p9"/>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0" name="Google Shape;490;p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1" name="Google Shape;491;p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2" name="Google Shape;492;p9"/>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93" name="Google Shape;493;p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94" name="Google Shape;494;p9"/>
            <p:cNvGrpSpPr/>
            <p:nvPr/>
          </p:nvGrpSpPr>
          <p:grpSpPr>
            <a:xfrm>
              <a:off x="1583150" y="1350000"/>
              <a:ext cx="216775" cy="269625"/>
              <a:chOff x="3876925" y="1350000"/>
              <a:chExt cx="216775" cy="269625"/>
            </a:xfrm>
          </p:grpSpPr>
          <p:sp>
            <p:nvSpPr>
              <p:cNvPr id="495" name="Google Shape;495;p9"/>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6" name="Google Shape;496;p9"/>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7" name="Google Shape;497;p9"/>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8" name="Google Shape;498;p9"/>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9" name="Google Shape;499;p9"/>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00" name="Google Shape;500;p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1" name="Google Shape;501;p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2" name="Google Shape;502;p9"/>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3" name="Google Shape;503;p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04" name="Google Shape;504;p9"/>
            <p:cNvGrpSpPr/>
            <p:nvPr/>
          </p:nvGrpSpPr>
          <p:grpSpPr>
            <a:xfrm>
              <a:off x="1863325" y="2900650"/>
              <a:ext cx="206200" cy="244975"/>
              <a:chOff x="4157100" y="2900650"/>
              <a:chExt cx="206200" cy="244975"/>
            </a:xfrm>
          </p:grpSpPr>
          <p:sp>
            <p:nvSpPr>
              <p:cNvPr id="505" name="Google Shape;505;p9"/>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6" name="Google Shape;506;p9"/>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7" name="Google Shape;507;p9"/>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08" name="Google Shape;508;p9"/>
            <p:cNvGrpSpPr/>
            <p:nvPr/>
          </p:nvGrpSpPr>
          <p:grpSpPr>
            <a:xfrm>
              <a:off x="1923250" y="773800"/>
              <a:ext cx="290750" cy="361250"/>
              <a:chOff x="4217025" y="773800"/>
              <a:chExt cx="290750" cy="361250"/>
            </a:xfrm>
          </p:grpSpPr>
          <p:sp>
            <p:nvSpPr>
              <p:cNvPr id="509" name="Google Shape;509;p9"/>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0" name="Google Shape;510;p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1" name="Google Shape;511;p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12" name="Google Shape;512;p9"/>
            <p:cNvGrpSpPr/>
            <p:nvPr/>
          </p:nvGrpSpPr>
          <p:grpSpPr>
            <a:xfrm>
              <a:off x="959375" y="2320925"/>
              <a:ext cx="149800" cy="299575"/>
              <a:chOff x="3253150" y="2320925"/>
              <a:chExt cx="149800" cy="299575"/>
            </a:xfrm>
          </p:grpSpPr>
          <p:sp>
            <p:nvSpPr>
              <p:cNvPr id="513" name="Google Shape;513;p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4" name="Google Shape;514;p9"/>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15" name="Google Shape;515;p9"/>
            <p:cNvGrpSpPr/>
            <p:nvPr/>
          </p:nvGrpSpPr>
          <p:grpSpPr>
            <a:xfrm>
              <a:off x="1193750" y="3986125"/>
              <a:ext cx="766525" cy="1452000"/>
              <a:chOff x="3487525" y="3986125"/>
              <a:chExt cx="766525" cy="1452000"/>
            </a:xfrm>
          </p:grpSpPr>
          <p:sp>
            <p:nvSpPr>
              <p:cNvPr id="516" name="Google Shape;516;p9"/>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7" name="Google Shape;517;p9"/>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8" name="Google Shape;518;p9"/>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9" name="Google Shape;519;p9"/>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20" name="Google Shape;520;p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1" name="Google Shape;521;p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2" name="Google Shape;522;p9"/>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23" name="Google Shape;523;p9"/>
            <p:cNvGrpSpPr/>
            <p:nvPr/>
          </p:nvGrpSpPr>
          <p:grpSpPr>
            <a:xfrm>
              <a:off x="1216650" y="5036325"/>
              <a:ext cx="169175" cy="269650"/>
              <a:chOff x="3510425" y="5036325"/>
              <a:chExt cx="169175" cy="269650"/>
            </a:xfrm>
          </p:grpSpPr>
          <p:sp>
            <p:nvSpPr>
              <p:cNvPr id="524" name="Google Shape;524;p9"/>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5" name="Google Shape;525;p9"/>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6" name="Google Shape;526;p9"/>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7" name="Google Shape;527;p9"/>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528" name="Google Shape;528;p9"/>
          <p:cNvGrpSpPr/>
          <p:nvPr/>
        </p:nvGrpSpPr>
        <p:grpSpPr>
          <a:xfrm rot="10800000">
            <a:off x="203199" y="1820729"/>
            <a:ext cx="1368967" cy="5138864"/>
            <a:chOff x="818425" y="238125"/>
            <a:chExt cx="1395575" cy="5238750"/>
          </a:xfrm>
        </p:grpSpPr>
        <p:sp>
          <p:nvSpPr>
            <p:cNvPr id="529" name="Google Shape;529;p9"/>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30" name="Google Shape;530;p9"/>
            <p:cNvGrpSpPr/>
            <p:nvPr/>
          </p:nvGrpSpPr>
          <p:grpSpPr>
            <a:xfrm>
              <a:off x="818425" y="1334150"/>
              <a:ext cx="925100" cy="1370950"/>
              <a:chOff x="3112200" y="1334150"/>
              <a:chExt cx="925100" cy="1370950"/>
            </a:xfrm>
          </p:grpSpPr>
          <p:sp>
            <p:nvSpPr>
              <p:cNvPr id="531" name="Google Shape;531;p9"/>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2" name="Google Shape;532;p9"/>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3" name="Google Shape;533;p9"/>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4" name="Google Shape;534;p9"/>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5" name="Google Shape;535;p9"/>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6" name="Google Shape;536;p9"/>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7" name="Google Shape;537;p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8" name="Google Shape;538;p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9" name="Google Shape;539;p9"/>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0" name="Google Shape;540;p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1" name="Google Shape;541;p9"/>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2" name="Google Shape;542;p9"/>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3" name="Google Shape;543;p9"/>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4" name="Google Shape;544;p9"/>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5" name="Google Shape;545;p9"/>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6" name="Google Shape;546;p9"/>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50" name="Google Shape;550;p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51" name="Google Shape;551;p9"/>
            <p:cNvGrpSpPr/>
            <p:nvPr/>
          </p:nvGrpSpPr>
          <p:grpSpPr>
            <a:xfrm>
              <a:off x="1583150" y="1350000"/>
              <a:ext cx="216775" cy="269625"/>
              <a:chOff x="3876925" y="1350000"/>
              <a:chExt cx="216775" cy="269625"/>
            </a:xfrm>
          </p:grpSpPr>
          <p:sp>
            <p:nvSpPr>
              <p:cNvPr id="552" name="Google Shape;552;p9"/>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57" name="Google Shape;557;p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61" name="Google Shape;561;p9"/>
            <p:cNvGrpSpPr/>
            <p:nvPr/>
          </p:nvGrpSpPr>
          <p:grpSpPr>
            <a:xfrm>
              <a:off x="1863325" y="2900650"/>
              <a:ext cx="206200" cy="244975"/>
              <a:chOff x="4157100" y="2900650"/>
              <a:chExt cx="206200" cy="244975"/>
            </a:xfrm>
          </p:grpSpPr>
          <p:sp>
            <p:nvSpPr>
              <p:cNvPr id="562" name="Google Shape;562;p9"/>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65" name="Google Shape;565;p9"/>
            <p:cNvGrpSpPr/>
            <p:nvPr/>
          </p:nvGrpSpPr>
          <p:grpSpPr>
            <a:xfrm>
              <a:off x="1923250" y="773800"/>
              <a:ext cx="290750" cy="361250"/>
              <a:chOff x="4217025" y="773800"/>
              <a:chExt cx="290750" cy="361250"/>
            </a:xfrm>
          </p:grpSpPr>
          <p:sp>
            <p:nvSpPr>
              <p:cNvPr id="566" name="Google Shape;566;p9"/>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69" name="Google Shape;569;p9"/>
            <p:cNvGrpSpPr/>
            <p:nvPr/>
          </p:nvGrpSpPr>
          <p:grpSpPr>
            <a:xfrm>
              <a:off x="959375" y="2320925"/>
              <a:ext cx="149800" cy="299575"/>
              <a:chOff x="3253150" y="2320925"/>
              <a:chExt cx="149800" cy="299575"/>
            </a:xfrm>
          </p:grpSpPr>
          <p:sp>
            <p:nvSpPr>
              <p:cNvPr id="570" name="Google Shape;570;p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72" name="Google Shape;572;p9"/>
            <p:cNvGrpSpPr/>
            <p:nvPr/>
          </p:nvGrpSpPr>
          <p:grpSpPr>
            <a:xfrm>
              <a:off x="1193750" y="3986125"/>
              <a:ext cx="766525" cy="1452000"/>
              <a:chOff x="3487525" y="3986125"/>
              <a:chExt cx="766525" cy="1452000"/>
            </a:xfrm>
          </p:grpSpPr>
          <p:sp>
            <p:nvSpPr>
              <p:cNvPr id="573" name="Google Shape;573;p9"/>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77" name="Google Shape;577;p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80" name="Google Shape;580;p9"/>
            <p:cNvGrpSpPr/>
            <p:nvPr/>
          </p:nvGrpSpPr>
          <p:grpSpPr>
            <a:xfrm>
              <a:off x="1216650" y="5036325"/>
              <a:ext cx="169175" cy="269650"/>
              <a:chOff x="3510425" y="5036325"/>
              <a:chExt cx="169175" cy="269650"/>
            </a:xfrm>
          </p:grpSpPr>
          <p:sp>
            <p:nvSpPr>
              <p:cNvPr id="581" name="Google Shape;581;p9"/>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2" name="Google Shape;582;p9"/>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3" name="Google Shape;583;p9"/>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4" name="Google Shape;584;p9"/>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
        <p:nvSpPr>
          <p:cNvPr id="585" name="Google Shape;585;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50418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10/23/2021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10/23/2021</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10/23/2021</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10/23/2021</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10/23/2021</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10/23/2021</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9.png"/><Relationship Id="rId9" Type="http://schemas.openxmlformats.org/officeDocument/2006/relationships/image" Target="../media/image14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62.jpe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68160"/>
          </a:xfrm>
          <a:prstGeom prst="rect">
            <a:avLst/>
          </a:prstGeom>
        </p:spPr>
      </p:pic>
      <p:sp>
        <p:nvSpPr>
          <p:cNvPr id="4" name="TextBox 3"/>
          <p:cNvSpPr txBox="1"/>
          <p:nvPr/>
        </p:nvSpPr>
        <p:spPr>
          <a:xfrm>
            <a:off x="1698171" y="1267097"/>
            <a:ext cx="8804365" cy="646331"/>
          </a:xfrm>
          <a:prstGeom prst="rect">
            <a:avLst/>
          </a:prstGeom>
          <a:noFill/>
        </p:spPr>
        <p:txBody>
          <a:bodyPr wrap="square" rtlCol="0">
            <a:spAutoFit/>
          </a:bodyPr>
          <a:lstStyle/>
          <a:p>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CHƯƠNG VI: TỪ TẾ BÀO ĐẾN CƠ THỂ</a:t>
            </a:r>
          </a:p>
        </p:txBody>
      </p:sp>
      <p:sp>
        <p:nvSpPr>
          <p:cNvPr id="5" name="TextBox 4"/>
          <p:cNvSpPr txBox="1"/>
          <p:nvPr/>
        </p:nvSpPr>
        <p:spPr>
          <a:xfrm>
            <a:off x="2011678" y="2259874"/>
            <a:ext cx="8708573" cy="2800767"/>
          </a:xfrm>
          <a:prstGeom prst="rect">
            <a:avLst/>
          </a:prstGeom>
          <a:noFill/>
        </p:spPr>
        <p:txBody>
          <a:bodyPr wrap="square" rtlCol="0">
            <a:spAutoFit/>
          </a:bodyPr>
          <a:lstStyle/>
          <a:p>
            <a:pPr algn="ctr"/>
            <a:r>
              <a:rPr lang="en-US" sz="8800" b="1"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8800" b="1">
                <a:solidFill>
                  <a:srgbClr val="FFFF00"/>
                </a:solidFill>
                <a:latin typeface="Tahoma" panose="020B0604030504040204" pitchFamily="34" charset="0"/>
                <a:ea typeface="Tahoma" panose="020B0604030504040204" pitchFamily="34" charset="0"/>
                <a:cs typeface="Tahoma" panose="020B0604030504040204" pitchFamily="34" charset="0"/>
              </a:rPr>
              <a:t> 22: </a:t>
            </a:r>
            <a:r>
              <a:rPr lang="en-US" sz="8800" b="1" dirty="0">
                <a:solidFill>
                  <a:srgbClr val="FFFF00"/>
                </a:solidFill>
                <a:latin typeface="Tahoma" panose="020B0604030504040204" pitchFamily="34" charset="0"/>
                <a:ea typeface="Tahoma" panose="020B0604030504040204" pitchFamily="34" charset="0"/>
                <a:cs typeface="Tahoma" panose="020B0604030504040204" pitchFamily="34" charset="0"/>
              </a:rPr>
              <a:t>CƠ THỂ SINH VẬT</a:t>
            </a:r>
          </a:p>
        </p:txBody>
      </p:sp>
    </p:spTree>
    <p:extLst>
      <p:ext uri="{BB962C8B-B14F-4D97-AF65-F5344CB8AC3E}">
        <p14:creationId xmlns:p14="http://schemas.microsoft.com/office/powerpoint/2010/main" val="1218983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3777232" cy="3087068"/>
          </a:xfrm>
          <a:prstGeom prst="rect">
            <a:avLst/>
          </a:prstGeom>
        </p:spPr>
      </p:pic>
      <p:pic>
        <p:nvPicPr>
          <p:cNvPr id="6" name="Picture 5"/>
          <p:cNvPicPr>
            <a:picLocks noChangeAspect="1"/>
          </p:cNvPicPr>
          <p:nvPr/>
        </p:nvPicPr>
        <p:blipFill>
          <a:blip r:embed="rId3"/>
          <a:stretch>
            <a:fillRect/>
          </a:stretch>
        </p:blipFill>
        <p:spPr>
          <a:xfrm>
            <a:off x="3985205" y="0"/>
            <a:ext cx="3670664" cy="4006758"/>
          </a:xfrm>
          <a:prstGeom prst="rect">
            <a:avLst/>
          </a:prstGeom>
        </p:spPr>
      </p:pic>
      <p:pic>
        <p:nvPicPr>
          <p:cNvPr id="9" name="Picture 8"/>
          <p:cNvPicPr>
            <a:picLocks noChangeAspect="1"/>
          </p:cNvPicPr>
          <p:nvPr/>
        </p:nvPicPr>
        <p:blipFill>
          <a:blip r:embed="rId4"/>
          <a:stretch>
            <a:fillRect/>
          </a:stretch>
        </p:blipFill>
        <p:spPr>
          <a:xfrm>
            <a:off x="7863841" y="39189"/>
            <a:ext cx="4206934" cy="3507533"/>
          </a:xfrm>
          <a:prstGeom prst="rect">
            <a:avLst/>
          </a:prstGeom>
        </p:spPr>
      </p:pic>
      <p:pic>
        <p:nvPicPr>
          <p:cNvPr id="12" name="Picture 11"/>
          <p:cNvPicPr>
            <a:picLocks noChangeAspect="1"/>
          </p:cNvPicPr>
          <p:nvPr/>
        </p:nvPicPr>
        <p:blipFill>
          <a:blip r:embed="rId5"/>
          <a:stretch>
            <a:fillRect/>
          </a:stretch>
        </p:blipFill>
        <p:spPr>
          <a:xfrm>
            <a:off x="3487782" y="3953490"/>
            <a:ext cx="4654731" cy="2482389"/>
          </a:xfrm>
          <a:prstGeom prst="rect">
            <a:avLst/>
          </a:prstGeom>
        </p:spPr>
      </p:pic>
      <p:pic>
        <p:nvPicPr>
          <p:cNvPr id="18" name="Picture 17"/>
          <p:cNvPicPr>
            <a:picLocks noChangeAspect="1"/>
          </p:cNvPicPr>
          <p:nvPr/>
        </p:nvPicPr>
        <p:blipFill>
          <a:blip r:embed="rId6"/>
          <a:stretch>
            <a:fillRect/>
          </a:stretch>
        </p:blipFill>
        <p:spPr>
          <a:xfrm>
            <a:off x="7994468" y="3641872"/>
            <a:ext cx="4197532" cy="2902931"/>
          </a:xfrm>
          <a:prstGeom prst="rect">
            <a:avLst/>
          </a:prstGeom>
        </p:spPr>
      </p:pic>
      <p:sp>
        <p:nvSpPr>
          <p:cNvPr id="21" name="Rounded Rectangular Callout 20"/>
          <p:cNvSpPr/>
          <p:nvPr/>
        </p:nvSpPr>
        <p:spPr>
          <a:xfrm>
            <a:off x="5754383" y="2474524"/>
            <a:ext cx="4020671" cy="2554941"/>
          </a:xfrm>
          <a:prstGeom prst="wedgeRoundRectCallout">
            <a:avLst>
              <a:gd name="adj1" fmla="val -80365"/>
              <a:gd name="adj2" fmla="val 20395"/>
              <a:gd name="adj3" fmla="val 16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Em</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sẽ</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đối</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tượng</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này</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mấy</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1" y="3092969"/>
            <a:ext cx="3765031" cy="3765031"/>
          </a:xfrm>
          <a:prstGeom prst="rect">
            <a:avLst/>
          </a:prstGeom>
        </p:spPr>
      </p:pic>
    </p:spTree>
    <p:extLst>
      <p:ext uri="{BB962C8B-B14F-4D97-AF65-F5344CB8AC3E}">
        <p14:creationId xmlns:p14="http://schemas.microsoft.com/office/powerpoint/2010/main" val="40749756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等腰三角形 16">
            <a:extLst>
              <a:ext uri="{FF2B5EF4-FFF2-40B4-BE49-F238E27FC236}">
                <a16:creationId xmlns:a16="http://schemas.microsoft.com/office/drawing/2014/main" id="{D9174B27-C608-4956-B11F-5D6445EEF32D}"/>
              </a:ext>
            </a:extLst>
          </p:cNvPr>
          <p:cNvSpPr/>
          <p:nvPr/>
        </p:nvSpPr>
        <p:spPr>
          <a:xfrm>
            <a:off x="831921" y="1058424"/>
            <a:ext cx="673768" cy="689810"/>
          </a:xfrm>
          <a:prstGeom prst="triangle">
            <a:avLst/>
          </a:prstGeom>
          <a:solidFill>
            <a:srgbClr val="9AE5E9"/>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21" name="文本框 20">
            <a:extLst>
              <a:ext uri="{FF2B5EF4-FFF2-40B4-BE49-F238E27FC236}">
                <a16:creationId xmlns:a16="http://schemas.microsoft.com/office/drawing/2014/main" id="{D778A58A-D716-414F-A482-7B36EE6B3158}"/>
              </a:ext>
            </a:extLst>
          </p:cNvPr>
          <p:cNvSpPr txBox="1"/>
          <p:nvPr/>
        </p:nvSpPr>
        <p:spPr>
          <a:xfrm>
            <a:off x="0" y="350538"/>
            <a:ext cx="2729491" cy="707886"/>
          </a:xfrm>
          <a:prstGeom prst="rect">
            <a:avLst/>
          </a:prstGeom>
          <a:solidFill>
            <a:schemeClr val="tx2">
              <a:lumMod val="40000"/>
              <a:lumOff val="60000"/>
            </a:schemeClr>
          </a:solidFill>
        </p:spPr>
        <p:txBody>
          <a:bodyPr wrap="square" rtlCol="0">
            <a:spAutoFit/>
          </a:bodyPr>
          <a:lstStyle/>
          <a:p>
            <a:pPr algn="ctr" defTabSz="914400"/>
            <a:r>
              <a:rPr lang="en-US" altLang="zh-CN" sz="4000" dirty="0" smtClean="0">
                <a:solidFill>
                  <a:srgbClr val="FFFFFF"/>
                </a:solidFill>
                <a:latin typeface="#9Slide03 Swiss Condensed Bold" panose="02000500000000000000" pitchFamily="2" charset="0"/>
                <a:ea typeface="微软雅黑" panose="020B0503020204020204" pitchFamily="34" charset="-122"/>
              </a:rPr>
              <a:t>QUAN SÁT</a:t>
            </a:r>
            <a:endParaRPr lang="zh-CN" altLang="en-US" sz="4000" dirty="0">
              <a:solidFill>
                <a:srgbClr val="FFFFFF"/>
              </a:solidFill>
              <a:latin typeface="#9Slide03 Swiss Condensed Bold" panose="02000500000000000000" pitchFamily="2" charset="0"/>
              <a:ea typeface="微软雅黑" panose="020B0503020204020204" pitchFamily="34" charset="-122"/>
            </a:endParaRPr>
          </a:p>
        </p:txBody>
      </p:sp>
      <p:pic>
        <p:nvPicPr>
          <p:cNvPr id="5126" name="Picture 6" descr="Kích thước những &amp;#39;gã khổng lồ&amp;#39; dưới đại dương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0538"/>
            <a:ext cx="8990006" cy="56412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90092" y="234461"/>
            <a:ext cx="9237785" cy="582637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TextBox 3"/>
          <p:cNvSpPr txBox="1"/>
          <p:nvPr/>
        </p:nvSpPr>
        <p:spPr>
          <a:xfrm>
            <a:off x="5158154" y="6236677"/>
            <a:ext cx="5029200" cy="369332"/>
          </a:xfrm>
          <a:prstGeom prst="rect">
            <a:avLst/>
          </a:prstGeom>
          <a:noFill/>
        </p:spPr>
        <p:txBody>
          <a:bodyPr wrap="square" rtlCol="0">
            <a:spAutoFit/>
          </a:bodyPr>
          <a:lstStyle/>
          <a:p>
            <a:pPr algn="ctr" defTabSz="914400"/>
            <a:r>
              <a:rPr lang="vi-VN" dirty="0" smtClean="0">
                <a:solidFill>
                  <a:srgbClr val="000000"/>
                </a:solidFill>
                <a:latin typeface="#9Slide03 Swiss Condensed Bold" panose="02000500000000000000" pitchFamily="2" charset="0"/>
              </a:rPr>
              <a:t>Hình. Kích thước một số sinh vật dưới biển</a:t>
            </a:r>
            <a:endParaRPr lang="vi-VN" dirty="0">
              <a:solidFill>
                <a:srgbClr val="000000"/>
              </a:solidFill>
              <a:latin typeface="#9Slide03 Swiss Condensed Bold" panose="02000500000000000000" pitchFamily="2" charset="0"/>
            </a:endParaRPr>
          </a:p>
        </p:txBody>
      </p:sp>
    </p:spTree>
    <p:extLst>
      <p:ext uri="{BB962C8B-B14F-4D97-AF65-F5344CB8AC3E}">
        <p14:creationId xmlns:p14="http://schemas.microsoft.com/office/powerpoint/2010/main" val="119720498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D778A58A-D716-414F-A482-7B36EE6B3158}"/>
              </a:ext>
            </a:extLst>
          </p:cNvPr>
          <p:cNvSpPr txBox="1"/>
          <p:nvPr/>
        </p:nvSpPr>
        <p:spPr>
          <a:xfrm>
            <a:off x="0" y="350538"/>
            <a:ext cx="2729491" cy="707886"/>
          </a:xfrm>
          <a:prstGeom prst="rect">
            <a:avLst/>
          </a:prstGeom>
          <a:solidFill>
            <a:schemeClr val="tx2">
              <a:lumMod val="40000"/>
              <a:lumOff val="60000"/>
            </a:schemeClr>
          </a:solidFill>
        </p:spPr>
        <p:txBody>
          <a:bodyPr wrap="square" rtlCol="0">
            <a:spAutoFit/>
          </a:bodyPr>
          <a:lstStyle/>
          <a:p>
            <a:pPr algn="ctr" defTabSz="914400"/>
            <a:r>
              <a:rPr lang="en-US" altLang="zh-CN" sz="4000" dirty="0" smtClean="0">
                <a:solidFill>
                  <a:srgbClr val="FFFFFF"/>
                </a:solidFill>
                <a:latin typeface="#9Slide03 Swiss Condensed Bold" panose="02000500000000000000" pitchFamily="2" charset="0"/>
                <a:ea typeface="微软雅黑" panose="020B0503020204020204" pitchFamily="34" charset="-122"/>
              </a:rPr>
              <a:t>QUAN SÁT</a:t>
            </a:r>
            <a:endParaRPr lang="zh-CN" altLang="en-US" sz="4000" dirty="0">
              <a:solidFill>
                <a:srgbClr val="FFFFFF"/>
              </a:solidFill>
              <a:latin typeface="#9Slide03 Swiss Condensed Bold" panose="02000500000000000000" pitchFamily="2" charset="0"/>
              <a:ea typeface="微软雅黑" panose="020B0503020204020204" pitchFamily="34" charset="-122"/>
            </a:endParaRPr>
          </a:p>
        </p:txBody>
      </p:sp>
      <p:sp>
        <p:nvSpPr>
          <p:cNvPr id="3" name="Rectangle 2"/>
          <p:cNvSpPr/>
          <p:nvPr/>
        </p:nvSpPr>
        <p:spPr>
          <a:xfrm>
            <a:off x="5826368" y="164123"/>
            <a:ext cx="6119447" cy="61194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18" name="Picture 18" descr="Ocean Wildlife GIF by BBC Americ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27448" y="35053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22209" y="495393"/>
            <a:ext cx="3531484" cy="1264980"/>
          </a:xfrm>
          <a:prstGeom prst="cloudCallout">
            <a:avLst>
              <a:gd name="adj1" fmla="val -57912"/>
              <a:gd name="adj2" fmla="val 97569"/>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400" dirty="0" smtClean="0">
                <a:solidFill>
                  <a:srgbClr val="FFFFFF"/>
                </a:solidFill>
                <a:latin typeface="#9Slide03 Roboto Condensed" panose="02000000000000000000" pitchFamily="2" charset="0"/>
                <a:ea typeface="#9Slide03 Roboto Condensed" panose="02000000000000000000" pitchFamily="2" charset="0"/>
              </a:rPr>
              <a:t>Thế giới tự nhiên thật kì diệu</a:t>
            </a:r>
            <a:endParaRPr lang="vi-VN" sz="2400" dirty="0">
              <a:solidFill>
                <a:srgbClr val="FFFFFF"/>
              </a:solidFill>
              <a:latin typeface="#9Slide03 Roboto Condensed" panose="02000000000000000000" pitchFamily="2" charset="0"/>
              <a:ea typeface="#9Slide03 Roboto Condensed" panose="02000000000000000000" pitchFamily="2" charset="0"/>
            </a:endParaRPr>
          </a:p>
        </p:txBody>
      </p:sp>
      <p:pic>
        <p:nvPicPr>
          <p:cNvPr id="20" name="Picture 2" descr="6 Câu Nói Về Sự Ngạc Nhiên Trong Tiếng Pháp – DuHocPhapMienPhi.Cl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2238"/>
            <a:ext cx="3020735" cy="22671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45245" y="6355976"/>
            <a:ext cx="4533744" cy="369332"/>
          </a:xfrm>
          <a:prstGeom prst="rect">
            <a:avLst/>
          </a:prstGeom>
          <a:noFill/>
        </p:spPr>
        <p:txBody>
          <a:bodyPr wrap="square" rtlCol="0">
            <a:spAutoFit/>
          </a:bodyPr>
          <a:lstStyle/>
          <a:p>
            <a:pPr algn="ctr" defTabSz="914400"/>
            <a:r>
              <a:rPr lang="vi-VN" dirty="0" smtClean="0">
                <a:solidFill>
                  <a:srgbClr val="178AA1">
                    <a:lumMod val="60000"/>
                    <a:lumOff val="40000"/>
                  </a:srgbClr>
                </a:solidFill>
                <a:latin typeface="#9Slide03 Swiss Condensed Bold" panose="02000500000000000000" pitchFamily="2" charset="0"/>
              </a:rPr>
              <a:t>Cá voi xanh kích thước khoảng 30 m</a:t>
            </a:r>
            <a:endParaRPr lang="vi-VN" dirty="0">
              <a:solidFill>
                <a:srgbClr val="178AA1">
                  <a:lumMod val="60000"/>
                  <a:lumOff val="40000"/>
                </a:srgbClr>
              </a:solidFill>
              <a:latin typeface="#9Slide03 Swiss Condensed Bold" panose="02000500000000000000" pitchFamily="2" charset="0"/>
            </a:endParaRPr>
          </a:p>
        </p:txBody>
      </p:sp>
      <p:sp>
        <p:nvSpPr>
          <p:cNvPr id="5" name="TextBox 4"/>
          <p:cNvSpPr txBox="1"/>
          <p:nvPr/>
        </p:nvSpPr>
        <p:spPr>
          <a:xfrm>
            <a:off x="329386" y="4093160"/>
            <a:ext cx="5293615" cy="461665"/>
          </a:xfrm>
          <a:prstGeom prst="rect">
            <a:avLst/>
          </a:prstGeom>
          <a:solidFill>
            <a:srgbClr val="FFFF00"/>
          </a:solidFill>
        </p:spPr>
        <p:txBody>
          <a:bodyPr wrap="square" rtlCol="0">
            <a:spAutoFit/>
          </a:bodyPr>
          <a:lstStyle/>
          <a:p>
            <a:pPr defTabSz="914400"/>
            <a:r>
              <a:rPr lang="vi-VN" sz="2400" dirty="0" smtClean="0">
                <a:solidFill>
                  <a:srgbClr val="000000"/>
                </a:solidFill>
                <a:latin typeface="#9Slide03 Swiss Condensed Bold" panose="02000500000000000000" pitchFamily="2" charset="0"/>
              </a:rPr>
              <a:t>Có những sinh vật với kích thước khổng lồ</a:t>
            </a:r>
            <a:endParaRPr lang="vi-VN" sz="2400" dirty="0">
              <a:solidFill>
                <a:srgbClr val="000000"/>
              </a:solidFill>
              <a:latin typeface="#9Slide03 Swiss Condensed Bold" panose="02000500000000000000" pitchFamily="2" charset="0"/>
            </a:endParaRPr>
          </a:p>
        </p:txBody>
      </p:sp>
      <p:sp>
        <p:nvSpPr>
          <p:cNvPr id="6" name="Explosion 1 5"/>
          <p:cNvSpPr/>
          <p:nvPr/>
        </p:nvSpPr>
        <p:spPr>
          <a:xfrm>
            <a:off x="2375275" y="4634753"/>
            <a:ext cx="2779431" cy="2090555"/>
          </a:xfrm>
          <a:prstGeom prst="irregularSeal1">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FFFFFF"/>
                </a:solidFill>
                <a:latin typeface="#9Slide03 Swiss Condensed Bold" panose="02000500000000000000" pitchFamily="2" charset="0"/>
              </a:rPr>
              <a:t>Bên cạnh đó</a:t>
            </a:r>
            <a:endParaRPr lang="vi-VN" sz="2000" dirty="0">
              <a:solidFill>
                <a:srgbClr val="FFFFFF"/>
              </a:solidFill>
              <a:latin typeface="#9Slide03 Swiss Condensed Bold" panose="02000500000000000000" pitchFamily="2" charset="0"/>
            </a:endParaRPr>
          </a:p>
        </p:txBody>
      </p:sp>
    </p:spTree>
    <p:extLst>
      <p:ext uri="{BB962C8B-B14F-4D97-AF65-F5344CB8AC3E}">
        <p14:creationId xmlns:p14="http://schemas.microsoft.com/office/powerpoint/2010/main" val="103097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D778A58A-D716-414F-A482-7B36EE6B3158}"/>
              </a:ext>
            </a:extLst>
          </p:cNvPr>
          <p:cNvSpPr txBox="1"/>
          <p:nvPr/>
        </p:nvSpPr>
        <p:spPr>
          <a:xfrm>
            <a:off x="0" y="350538"/>
            <a:ext cx="2729491" cy="707886"/>
          </a:xfrm>
          <a:prstGeom prst="rect">
            <a:avLst/>
          </a:prstGeom>
          <a:solidFill>
            <a:schemeClr val="tx2">
              <a:lumMod val="40000"/>
              <a:lumOff val="60000"/>
            </a:schemeClr>
          </a:solidFill>
        </p:spPr>
        <p:txBody>
          <a:bodyPr wrap="square" rtlCol="0">
            <a:spAutoFit/>
          </a:bodyPr>
          <a:lstStyle/>
          <a:p>
            <a:pPr algn="ctr" defTabSz="914400"/>
            <a:r>
              <a:rPr lang="en-US" altLang="zh-CN" sz="4000" dirty="0" smtClean="0">
                <a:solidFill>
                  <a:srgbClr val="FFFFFF"/>
                </a:solidFill>
                <a:latin typeface="#9Slide03 Swiss Condensed Bold" panose="02000500000000000000" pitchFamily="2" charset="0"/>
                <a:ea typeface="微软雅黑" panose="020B0503020204020204" pitchFamily="34" charset="-122"/>
              </a:rPr>
              <a:t>QUAN SÁT</a:t>
            </a:r>
            <a:endParaRPr lang="zh-CN" altLang="en-US" sz="4000" dirty="0">
              <a:solidFill>
                <a:srgbClr val="FFFFFF"/>
              </a:solidFill>
              <a:latin typeface="#9Slide03 Swiss Condensed Bold" panose="02000500000000000000" pitchFamily="2" charset="0"/>
              <a:ea typeface="微软雅黑" panose="020B0503020204020204" pitchFamily="34" charset="-122"/>
            </a:endParaRPr>
          </a:p>
        </p:txBody>
      </p:sp>
      <p:sp>
        <p:nvSpPr>
          <p:cNvPr id="19" name="TextBox 18"/>
          <p:cNvSpPr txBox="1"/>
          <p:nvPr/>
        </p:nvSpPr>
        <p:spPr>
          <a:xfrm>
            <a:off x="3422209" y="495393"/>
            <a:ext cx="3674749" cy="1264980"/>
          </a:xfrm>
          <a:prstGeom prst="cloudCallout">
            <a:avLst>
              <a:gd name="adj1" fmla="val -57912"/>
              <a:gd name="adj2" fmla="val 97569"/>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400" dirty="0" smtClean="0">
                <a:solidFill>
                  <a:srgbClr val="FFFFFF"/>
                </a:solidFill>
                <a:latin typeface="#9Slide03 Roboto Condensed" panose="02000000000000000000" pitchFamily="2" charset="0"/>
                <a:ea typeface="#9Slide03 Roboto Condensed" panose="02000000000000000000" pitchFamily="2" charset="0"/>
              </a:rPr>
              <a:t>Thế giới tự nhiên thật kì diệu</a:t>
            </a:r>
            <a:endParaRPr lang="vi-VN" sz="2400" dirty="0">
              <a:solidFill>
                <a:srgbClr val="FFFFFF"/>
              </a:solidFill>
              <a:latin typeface="#9Slide03 Roboto Condensed" panose="02000000000000000000" pitchFamily="2" charset="0"/>
              <a:ea typeface="#9Slide03 Roboto Condensed" panose="02000000000000000000" pitchFamily="2" charset="0"/>
            </a:endParaRPr>
          </a:p>
        </p:txBody>
      </p:sp>
      <p:pic>
        <p:nvPicPr>
          <p:cNvPr id="20" name="Picture 2" descr="6 Câu Nói Về Sự Ngạc Nhiên Trong Tiếng Pháp – DuHocPhapMienPhi.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2238"/>
            <a:ext cx="3020735" cy="22671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329386" y="4093160"/>
                <a:ext cx="5551461" cy="2085251"/>
              </a:xfrm>
              <a:prstGeom prst="rect">
                <a:avLst/>
              </a:prstGeom>
              <a:solidFill>
                <a:srgbClr val="FFFF00"/>
              </a:solidFill>
            </p:spPr>
            <p:txBody>
              <a:bodyPr wrap="square" rtlCol="0">
                <a:spAutoFit/>
              </a:bodyPr>
              <a:lstStyle/>
              <a:p>
                <a:pPr marL="342900" indent="-342900" algn="just" defTabSz="914400">
                  <a:lnSpc>
                    <a:spcPct val="110000"/>
                  </a:lnSpc>
                  <a:buFont typeface="Wingdings" panose="05000000000000000000" pitchFamily="2" charset="2"/>
                  <a:buChar char="§"/>
                </a:pPr>
                <a:r>
                  <a:rPr lang="vi-VN" sz="2400" dirty="0" smtClean="0">
                    <a:solidFill>
                      <a:srgbClr val="000000"/>
                    </a:solidFill>
                    <a:latin typeface="#9Slide03 Swiss Condensed Bold" panose="02000500000000000000" pitchFamily="2" charset="0"/>
                  </a:rPr>
                  <a:t>Có những sinh vật vô cùng nhỏ bé, khó quan sát bằng mắt thường, phải nhờ đến phóng đại kính hiển vi. </a:t>
                </a:r>
                <a:endParaRPr lang="en-US" sz="2400" dirty="0" smtClean="0">
                  <a:solidFill>
                    <a:srgbClr val="000000"/>
                  </a:solidFill>
                  <a:latin typeface="#9Slide03 Swiss Condensed Bold" panose="02000500000000000000" pitchFamily="2" charset="0"/>
                </a:endParaRPr>
              </a:p>
              <a:p>
                <a:pPr marL="342900" indent="-342900" algn="just" defTabSz="914400">
                  <a:lnSpc>
                    <a:spcPct val="110000"/>
                  </a:lnSpc>
                  <a:buFont typeface="Wingdings" panose="05000000000000000000" pitchFamily="2" charset="2"/>
                  <a:buChar char="§"/>
                </a:pPr>
                <a:r>
                  <a:rPr lang="vi-VN" sz="2400" dirty="0" smtClean="0">
                    <a:solidFill>
                      <a:srgbClr val="000000"/>
                    </a:solidFill>
                    <a:latin typeface="#9Slide03 Swiss Condensed Bold" panose="02000500000000000000" pitchFamily="2" charset="0"/>
                  </a:rPr>
                  <a:t>Ví dụ: </a:t>
                </a:r>
                <a:r>
                  <a:rPr lang="vi-VN" sz="2400" dirty="0" smtClean="0">
                    <a:solidFill>
                      <a:srgbClr val="0070C0"/>
                    </a:solidFill>
                    <a:latin typeface="#9Slide03 Swiss Condensed Bold" panose="02000500000000000000" pitchFamily="2" charset="0"/>
                  </a:rPr>
                  <a:t>Escherichia coli </a:t>
                </a:r>
                <a:r>
                  <a:rPr lang="vi-VN" sz="2400" dirty="0" smtClean="0">
                    <a:solidFill>
                      <a:srgbClr val="000000"/>
                    </a:solidFill>
                    <a:latin typeface="#9Slide03 Swiss Condensed Bold" panose="02000500000000000000" pitchFamily="2" charset="0"/>
                  </a:rPr>
                  <a:t>khoảng 1 </a:t>
                </a:r>
                <a14:m>
                  <m:oMath xmlns:m="http://schemas.openxmlformats.org/officeDocument/2006/math">
                    <m:r>
                      <m:rPr>
                        <m:sty m:val="p"/>
                      </m:rPr>
                      <a:rPr lang="vi-VN" sz="2400" smtClean="0">
                        <a:solidFill>
                          <a:srgbClr val="000000"/>
                        </a:solidFill>
                        <a:latin typeface="Cambria Math" panose="02040503050406030204" pitchFamily="18" charset="0"/>
                        <a:ea typeface="Cambria Math" panose="02040503050406030204" pitchFamily="18" charset="0"/>
                      </a:rPr>
                      <m:t>μ</m:t>
                    </m:r>
                  </m:oMath>
                </a14:m>
                <a:r>
                  <a:rPr lang="vi-VN" sz="2400" dirty="0" smtClean="0">
                    <a:solidFill>
                      <a:srgbClr val="000000"/>
                    </a:solidFill>
                    <a:latin typeface="#9Slide03 Swiss Condensed Bold" panose="02000500000000000000" pitchFamily="2" charset="0"/>
                  </a:rPr>
                  <a:t>m (khoảng 1/10000 kích thước ghim giấy)</a:t>
                </a:r>
                <a:endParaRPr lang="vi-VN" sz="2400" dirty="0">
                  <a:solidFill>
                    <a:srgbClr val="000000"/>
                  </a:solidFill>
                  <a:latin typeface="#9Slide03 Swiss Condensed Bold" panose="02000500000000000000" pitchFamily="2"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29386" y="4093160"/>
                <a:ext cx="5551461" cy="2085251"/>
              </a:xfrm>
              <a:prstGeom prst="rect">
                <a:avLst/>
              </a:prstGeom>
              <a:blipFill rotWithShape="0">
                <a:blip r:embed="rId4"/>
                <a:stretch>
                  <a:fillRect l="-1427" t="-2332" r="-1647" b="-5539"/>
                </a:stretch>
              </a:blipFill>
            </p:spPr>
            <p:txBody>
              <a:bodyPr/>
              <a:lstStyle/>
              <a:p>
                <a:r>
                  <a:rPr lang="en-US">
                    <a:noFill/>
                  </a:rPr>
                  <a:t> </a:t>
                </a:r>
              </a:p>
            </p:txBody>
          </p:sp>
        </mc:Fallback>
      </mc:AlternateContent>
      <p:pic>
        <p:nvPicPr>
          <p:cNvPr id="8196" name="Picture 4" descr="Kính hiển vi soi nổi Olympus SZX7 0.8x-5.6x - Viont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1057" y="414829"/>
            <a:ext cx="3724275" cy="3705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i khuẩn E. coli có vai trò gì trong cơ thể và thường gây bệnh gì?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l="20034" r="7524" b="3646"/>
          <a:stretch/>
        </p:blipFill>
        <p:spPr bwMode="auto">
          <a:xfrm>
            <a:off x="7388202" y="2293424"/>
            <a:ext cx="2762097" cy="2282206"/>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6208325" y="4717702"/>
            <a:ext cx="2295525" cy="1314450"/>
          </a:xfrm>
          <a:prstGeom prst="rect">
            <a:avLst/>
          </a:prstGeom>
        </p:spPr>
      </p:pic>
      <p:pic>
        <p:nvPicPr>
          <p:cNvPr id="8198" name="Picture 6" descr="Kẹp giấy C82"/>
          <p:cNvPicPr>
            <a:picLocks noChangeAspect="1" noChangeArrowheads="1"/>
          </p:cNvPicPr>
          <p:nvPr/>
        </p:nvPicPr>
        <p:blipFill rotWithShape="1">
          <a:blip r:embed="rId8">
            <a:extLst>
              <a:ext uri="{28A0092B-C50C-407E-A947-70E740481C1C}">
                <a14:useLocalDpi xmlns:a14="http://schemas.microsoft.com/office/drawing/2010/main" val="0"/>
              </a:ext>
            </a:extLst>
          </a:blip>
          <a:srcRect r="13100"/>
          <a:stretch/>
        </p:blipFill>
        <p:spPr bwMode="auto">
          <a:xfrm>
            <a:off x="9668412" y="4077659"/>
            <a:ext cx="2254648" cy="25945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645244" y="6113929"/>
                <a:ext cx="1515813" cy="400110"/>
              </a:xfrm>
              <a:prstGeom prst="rect">
                <a:avLst/>
              </a:prstGeom>
              <a:noFill/>
            </p:spPr>
            <p:txBody>
              <a:bodyPr wrap="square" rtlCol="0">
                <a:spAutoFit/>
              </a:bodyPr>
              <a:lstStyle/>
              <a:p>
                <a:pPr algn="ctr" defTabSz="914400"/>
                <a:r>
                  <a:rPr lang="vi-VN" sz="2000" dirty="0" smtClean="0">
                    <a:solidFill>
                      <a:srgbClr val="000000"/>
                    </a:solidFill>
                    <a:latin typeface="#9Slide03 FS Neusa Bold" panose="00000800000000000000" pitchFamily="2" charset="0"/>
                  </a:rPr>
                  <a:t>E.Coli  ~</a:t>
                </a:r>
                <a:r>
                  <a:rPr lang="en-US" sz="2000" dirty="0" smtClean="0">
                    <a:solidFill>
                      <a:srgbClr val="000000"/>
                    </a:solidFill>
                    <a:latin typeface="#9Slide03 FS Neusa Bold" panose="00000800000000000000" pitchFamily="2" charset="0"/>
                  </a:rPr>
                  <a:t> 1 </a:t>
                </a:r>
                <a14:m>
                  <m:oMath xmlns:m="http://schemas.openxmlformats.org/officeDocument/2006/math">
                    <m:r>
                      <m:rPr>
                        <m:sty m:val="p"/>
                      </m:rPr>
                      <a:rPr lang="en-US" sz="2000" smtClean="0">
                        <a:solidFill>
                          <a:srgbClr val="000000"/>
                        </a:solidFill>
                        <a:latin typeface="Cambria Math" panose="02040503050406030204" pitchFamily="18" charset="0"/>
                        <a:ea typeface="Cambria Math" panose="02040503050406030204" pitchFamily="18" charset="0"/>
                      </a:rPr>
                      <m:t>μm</m:t>
                    </m:r>
                  </m:oMath>
                </a14:m>
                <a:endParaRPr lang="en-US" sz="2000" dirty="0">
                  <a:solidFill>
                    <a:srgbClr val="000000"/>
                  </a:solidFill>
                  <a:latin typeface="#9Slide03 FS Neusa Bold" panose="00000800000000000000" pitchFamily="2"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645244" y="6113929"/>
                <a:ext cx="1515813" cy="400110"/>
              </a:xfrm>
              <a:prstGeom prst="rect">
                <a:avLst/>
              </a:prstGeom>
              <a:blipFill rotWithShape="0">
                <a:blip r:embed="rId9"/>
                <a:stretch>
                  <a:fillRect l="-3213" t="-7576" b="-27273"/>
                </a:stretch>
              </a:blipFill>
            </p:spPr>
            <p:txBody>
              <a:bodyPr/>
              <a:lstStyle/>
              <a:p>
                <a:r>
                  <a:rPr lang="en-US">
                    <a:noFill/>
                  </a:rPr>
                  <a:t> </a:t>
                </a:r>
              </a:p>
            </p:txBody>
          </p:sp>
        </mc:Fallback>
      </mc:AlternateContent>
      <p:sp>
        <p:nvSpPr>
          <p:cNvPr id="8" name="Rectangle 7"/>
          <p:cNvSpPr/>
          <p:nvPr/>
        </p:nvSpPr>
        <p:spPr>
          <a:xfrm>
            <a:off x="8302816" y="5031206"/>
            <a:ext cx="2132101" cy="523220"/>
          </a:xfrm>
          <a:prstGeom prst="rect">
            <a:avLst/>
          </a:prstGeom>
        </p:spPr>
        <p:txBody>
          <a:bodyPr wrap="square">
            <a:spAutoFit/>
          </a:bodyPr>
          <a:lstStyle/>
          <a:p>
            <a:pPr defTabSz="914400"/>
            <a:r>
              <a:rPr lang="en-US" sz="2800" dirty="0" smtClean="0">
                <a:solidFill>
                  <a:srgbClr val="FF0000"/>
                </a:solidFill>
                <a:latin typeface="#9Slide03 Swiss Condensed Bold" panose="02000500000000000000" pitchFamily="2" charset="0"/>
              </a:rPr>
              <a:t> = </a:t>
            </a:r>
            <a:r>
              <a:rPr lang="vi-VN" sz="2800" dirty="0" smtClean="0">
                <a:solidFill>
                  <a:srgbClr val="FF0000"/>
                </a:solidFill>
                <a:latin typeface="#9Slide03 Swiss Condensed Bold" panose="02000500000000000000" pitchFamily="2" charset="0"/>
              </a:rPr>
              <a:t>1/10000</a:t>
            </a:r>
            <a:endParaRPr lang="en-US" sz="2800" dirty="0">
              <a:solidFill>
                <a:srgbClr val="FF0000"/>
              </a:solidFill>
            </a:endParaRPr>
          </a:p>
        </p:txBody>
      </p:sp>
    </p:spTree>
    <p:extLst>
      <p:ext uri="{BB962C8B-B14F-4D97-AF65-F5344CB8AC3E}">
        <p14:creationId xmlns:p14="http://schemas.microsoft.com/office/powerpoint/2010/main" val="203084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8198"/>
                                        </p:tgtEl>
                                        <p:attrNameLst>
                                          <p:attrName>style.visibility</p:attrName>
                                        </p:attrNameLst>
                                      </p:cBhvr>
                                      <p:to>
                                        <p:strVal val="visible"/>
                                      </p:to>
                                    </p:set>
                                    <p:animEffect transition="in" filter="wipe(down)">
                                      <p:cBhvr>
                                        <p:cTn id="34" dur="580">
                                          <p:stCondLst>
                                            <p:cond delay="0"/>
                                          </p:stCondLst>
                                        </p:cTn>
                                        <p:tgtEl>
                                          <p:spTgt spid="8198"/>
                                        </p:tgtEl>
                                      </p:cBhvr>
                                    </p:animEffect>
                                    <p:anim calcmode="lin" valueType="num">
                                      <p:cBhvr>
                                        <p:cTn id="35" dur="1822" tmFilter="0,0; 0.14,0.36; 0.43,0.73; 0.71,0.91; 1.0,1.0">
                                          <p:stCondLst>
                                            <p:cond delay="0"/>
                                          </p:stCondLst>
                                        </p:cTn>
                                        <p:tgtEl>
                                          <p:spTgt spid="819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19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19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19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198"/>
                                        </p:tgtEl>
                                        <p:attrNameLst>
                                          <p:attrName>ppt_y</p:attrName>
                                        </p:attrNameLst>
                                      </p:cBhvr>
                                      <p:tavLst>
                                        <p:tav tm="0" fmla="#ppt_y-sin(pi*$)/81">
                                          <p:val>
                                            <p:fltVal val="0"/>
                                          </p:val>
                                        </p:tav>
                                        <p:tav tm="100000">
                                          <p:val>
                                            <p:fltVal val="1"/>
                                          </p:val>
                                        </p:tav>
                                      </p:tavLst>
                                    </p:anim>
                                    <p:animScale>
                                      <p:cBhvr>
                                        <p:cTn id="40" dur="26">
                                          <p:stCondLst>
                                            <p:cond delay="650"/>
                                          </p:stCondLst>
                                        </p:cTn>
                                        <p:tgtEl>
                                          <p:spTgt spid="8198"/>
                                        </p:tgtEl>
                                      </p:cBhvr>
                                      <p:to x="100000" y="60000"/>
                                    </p:animScale>
                                    <p:animScale>
                                      <p:cBhvr>
                                        <p:cTn id="41" dur="166" decel="50000">
                                          <p:stCondLst>
                                            <p:cond delay="676"/>
                                          </p:stCondLst>
                                        </p:cTn>
                                        <p:tgtEl>
                                          <p:spTgt spid="8198"/>
                                        </p:tgtEl>
                                      </p:cBhvr>
                                      <p:to x="100000" y="100000"/>
                                    </p:animScale>
                                    <p:animScale>
                                      <p:cBhvr>
                                        <p:cTn id="42" dur="26">
                                          <p:stCondLst>
                                            <p:cond delay="1312"/>
                                          </p:stCondLst>
                                        </p:cTn>
                                        <p:tgtEl>
                                          <p:spTgt spid="8198"/>
                                        </p:tgtEl>
                                      </p:cBhvr>
                                      <p:to x="100000" y="80000"/>
                                    </p:animScale>
                                    <p:animScale>
                                      <p:cBhvr>
                                        <p:cTn id="43" dur="166" decel="50000">
                                          <p:stCondLst>
                                            <p:cond delay="1338"/>
                                          </p:stCondLst>
                                        </p:cTn>
                                        <p:tgtEl>
                                          <p:spTgt spid="8198"/>
                                        </p:tgtEl>
                                      </p:cBhvr>
                                      <p:to x="100000" y="100000"/>
                                    </p:animScale>
                                    <p:animScale>
                                      <p:cBhvr>
                                        <p:cTn id="44" dur="26">
                                          <p:stCondLst>
                                            <p:cond delay="1642"/>
                                          </p:stCondLst>
                                        </p:cTn>
                                        <p:tgtEl>
                                          <p:spTgt spid="8198"/>
                                        </p:tgtEl>
                                      </p:cBhvr>
                                      <p:to x="100000" y="90000"/>
                                    </p:animScale>
                                    <p:animScale>
                                      <p:cBhvr>
                                        <p:cTn id="45" dur="166" decel="50000">
                                          <p:stCondLst>
                                            <p:cond delay="1668"/>
                                          </p:stCondLst>
                                        </p:cTn>
                                        <p:tgtEl>
                                          <p:spTgt spid="8198"/>
                                        </p:tgtEl>
                                      </p:cBhvr>
                                      <p:to x="100000" y="100000"/>
                                    </p:animScale>
                                    <p:animScale>
                                      <p:cBhvr>
                                        <p:cTn id="46" dur="26">
                                          <p:stCondLst>
                                            <p:cond delay="1808"/>
                                          </p:stCondLst>
                                        </p:cTn>
                                        <p:tgtEl>
                                          <p:spTgt spid="8198"/>
                                        </p:tgtEl>
                                      </p:cBhvr>
                                      <p:to x="100000" y="95000"/>
                                    </p:animScale>
                                    <p:animScale>
                                      <p:cBhvr>
                                        <p:cTn id="47" dur="166" decel="50000">
                                          <p:stCondLst>
                                            <p:cond delay="1834"/>
                                          </p:stCondLst>
                                        </p:cTn>
                                        <p:tgtEl>
                                          <p:spTgt spid="819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196"/>
                                        </p:tgtEl>
                                        <p:attrNameLst>
                                          <p:attrName>style.visibility</p:attrName>
                                        </p:attrNameLst>
                                      </p:cBhvr>
                                      <p:to>
                                        <p:strVal val="visible"/>
                                      </p:to>
                                    </p:set>
                                    <p:anim calcmode="lin" valueType="num">
                                      <p:cBhvr additive="base">
                                        <p:cTn id="52" dur="500" fill="hold"/>
                                        <p:tgtEl>
                                          <p:spTgt spid="8196"/>
                                        </p:tgtEl>
                                        <p:attrNameLst>
                                          <p:attrName>ppt_x</p:attrName>
                                        </p:attrNameLst>
                                      </p:cBhvr>
                                      <p:tavLst>
                                        <p:tav tm="0">
                                          <p:val>
                                            <p:strVal val="#ppt_x"/>
                                          </p:val>
                                        </p:tav>
                                        <p:tav tm="100000">
                                          <p:val>
                                            <p:strVal val="#ppt_x"/>
                                          </p:val>
                                        </p:tav>
                                      </p:tavLst>
                                    </p:anim>
                                    <p:anim calcmode="lin" valueType="num">
                                      <p:cBhvr additive="base">
                                        <p:cTn id="53"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74364" y="432729"/>
            <a:ext cx="6666102" cy="4290870"/>
            <a:chOff x="5274364" y="432729"/>
            <a:chExt cx="6666102" cy="4290870"/>
          </a:xfrm>
        </p:grpSpPr>
        <p:grpSp>
          <p:nvGrpSpPr>
            <p:cNvPr id="7" name="Group 6"/>
            <p:cNvGrpSpPr/>
            <p:nvPr/>
          </p:nvGrpSpPr>
          <p:grpSpPr>
            <a:xfrm>
              <a:off x="5415086" y="432729"/>
              <a:ext cx="6525380" cy="4290870"/>
              <a:chOff x="3082704" y="2553077"/>
              <a:chExt cx="6525380" cy="4290870"/>
            </a:xfrm>
          </p:grpSpPr>
          <p:pic>
            <p:nvPicPr>
              <p:cNvPr id="2" name="Picture 1"/>
              <p:cNvPicPr>
                <a:picLocks noChangeAspect="1"/>
              </p:cNvPicPr>
              <p:nvPr/>
            </p:nvPicPr>
            <p:blipFill rotWithShape="1">
              <a:blip r:embed="rId2"/>
              <a:srcRect t="2068"/>
              <a:stretch/>
            </p:blipFill>
            <p:spPr>
              <a:xfrm>
                <a:off x="3416834" y="2553077"/>
                <a:ext cx="6191250" cy="4290870"/>
              </a:xfrm>
              <a:prstGeom prst="rect">
                <a:avLst/>
              </a:prstGeom>
            </p:spPr>
          </p:pic>
          <p:sp>
            <p:nvSpPr>
              <p:cNvPr id="6" name="Rectangle 5"/>
              <p:cNvSpPr/>
              <p:nvPr/>
            </p:nvSpPr>
            <p:spPr>
              <a:xfrm>
                <a:off x="3082704" y="4381877"/>
                <a:ext cx="1290120" cy="225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8" name="TextBox 7"/>
            <p:cNvSpPr txBox="1"/>
            <p:nvPr/>
          </p:nvSpPr>
          <p:spPr>
            <a:xfrm>
              <a:off x="5274364" y="1954183"/>
              <a:ext cx="1430841" cy="400110"/>
            </a:xfrm>
            <a:prstGeom prst="rect">
              <a:avLst/>
            </a:prstGeom>
            <a:solidFill>
              <a:schemeClr val="bg1"/>
            </a:solidFill>
            <a:ln>
              <a:noFill/>
            </a:ln>
          </p:spPr>
          <p:txBody>
            <a:bodyPr wrap="square" rtlCol="0">
              <a:spAutoFit/>
            </a:bodyPr>
            <a:lstStyle/>
            <a:p>
              <a:pPr algn="ctr" defTabSz="914400"/>
              <a:r>
                <a:rPr lang="vi-VN" sz="2000" dirty="0" smtClean="0">
                  <a:latin typeface="#9Slide03 Roboto Condensed" panose="02000000000000000000" pitchFamily="2" charset="0"/>
                  <a:ea typeface="#9Slide03 Roboto Condensed" panose="02000000000000000000" pitchFamily="2" charset="0"/>
                </a:rPr>
                <a:t>Trùng amip</a:t>
              </a:r>
              <a:endParaRPr lang="vi-VN" sz="2000" dirty="0">
                <a:latin typeface="#9Slide03 Roboto Condensed" panose="02000000000000000000" pitchFamily="2" charset="0"/>
                <a:ea typeface="#9Slide03 Roboto Condensed" panose="02000000000000000000" pitchFamily="2" charset="0"/>
              </a:endParaRPr>
            </a:p>
          </p:txBody>
        </p:sp>
      </p:grpSp>
      <p:grpSp>
        <p:nvGrpSpPr>
          <p:cNvPr id="14" name="Group 13"/>
          <p:cNvGrpSpPr/>
          <p:nvPr/>
        </p:nvGrpSpPr>
        <p:grpSpPr>
          <a:xfrm>
            <a:off x="179826" y="1777359"/>
            <a:ext cx="5354700" cy="4440561"/>
            <a:chOff x="179826" y="1777359"/>
            <a:chExt cx="5354700" cy="4440561"/>
          </a:xfrm>
        </p:grpSpPr>
        <p:sp>
          <p:nvSpPr>
            <p:cNvPr id="9" name="Rounded Rectangle 8"/>
            <p:cNvSpPr/>
            <p:nvPr/>
          </p:nvSpPr>
          <p:spPr>
            <a:xfrm>
              <a:off x="476880" y="2473879"/>
              <a:ext cx="5057646" cy="3744041"/>
            </a:xfrm>
            <a:prstGeom prst="roundRect">
              <a:avLst>
                <a:gd name="adj" fmla="val 10868"/>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9826" y="2094091"/>
              <a:ext cx="1507374" cy="114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56" y="1777359"/>
              <a:ext cx="1255505" cy="1255505"/>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Connector 15"/>
            <p:cNvSpPr/>
            <p:nvPr/>
          </p:nvSpPr>
          <p:spPr>
            <a:xfrm>
              <a:off x="1656126" y="2321860"/>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33812" y="3159523"/>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3271" y="2955235"/>
              <a:ext cx="4411093" cy="3194721"/>
            </a:xfrm>
            <a:prstGeom prst="rect">
              <a:avLst/>
            </a:prstGeom>
            <a:noFill/>
          </p:spPr>
          <p:txBody>
            <a:bodyPr wrap="square" rtlCol="0">
              <a:spAutoFit/>
            </a:bodyPr>
            <a:lstStyle/>
            <a:p>
              <a:pPr algn="just">
                <a:lnSpc>
                  <a:spcPct val="120000"/>
                </a:lnSpc>
              </a:pPr>
              <a:r>
                <a:rPr lang="vi-VN" sz="2400" dirty="0" smtClean="0">
                  <a:solidFill>
                    <a:srgbClr val="002060"/>
                  </a:solidFill>
                  <a:latin typeface="#9Slide03 Roboto Condensed" panose="02000000000000000000" pitchFamily="2" charset="0"/>
                  <a:ea typeface="#9Slide03 Roboto Condensed" panose="02000000000000000000" pitchFamily="2" charset="0"/>
                </a:rPr>
                <a:t>Bằng mắt thường, chúng ta có thể dễ dàng nhìn thấy con ếch. Tuy nhiên, chỉ ta cũng chỉ nhìn thấy con trùng amip dưới kính hiển vi. Điều này có liên quan gì đến số lượng tế bào cấu tạo nên cơ thể các con vật đó không?</a:t>
              </a:r>
              <a:endParaRPr lang="vi-VN" sz="2400" dirty="0">
                <a:solidFill>
                  <a:srgbClr val="002060"/>
                </a:solidFill>
                <a:latin typeface="#9Slide03 Roboto Condensed" panose="02000000000000000000" pitchFamily="2" charset="0"/>
                <a:ea typeface="#9Slide03 Roboto Condensed" panose="02000000000000000000" pitchFamily="2" charset="0"/>
              </a:endParaRPr>
            </a:p>
          </p:txBody>
        </p:sp>
      </p:grpSp>
    </p:spTree>
    <p:extLst>
      <p:ext uri="{BB962C8B-B14F-4D97-AF65-F5344CB8AC3E}">
        <p14:creationId xmlns:p14="http://schemas.microsoft.com/office/powerpoint/2010/main" val="243075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MUY BUENA | Fotos de elefantes, Animais silvestres, Elefa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413" y="320488"/>
            <a:ext cx="8346141" cy="6259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340659" y="320488"/>
            <a:ext cx="2814917" cy="6259607"/>
          </a:xfrm>
          <a:prstGeom prst="rect">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en-US" sz="6000" dirty="0" smtClean="0">
                <a:solidFill>
                  <a:srgbClr val="FFFFFF"/>
                </a:solidFill>
                <a:latin typeface="#9Slide03 Swiss 721 Black Conde" panose="02000500000000000000" pitchFamily="2" charset="0"/>
              </a:rPr>
              <a:t>I. CƠ</a:t>
            </a:r>
          </a:p>
          <a:p>
            <a:pPr algn="ctr" defTabSz="914400">
              <a:lnSpc>
                <a:spcPct val="110000"/>
              </a:lnSpc>
            </a:pPr>
            <a:r>
              <a:rPr lang="en-US" sz="6000" dirty="0" smtClean="0">
                <a:solidFill>
                  <a:srgbClr val="FFFFFF"/>
                </a:solidFill>
                <a:latin typeface="#9Slide03 Swiss 721 Black Conde" panose="02000500000000000000" pitchFamily="2" charset="0"/>
              </a:rPr>
              <a:t>THỂ </a:t>
            </a:r>
          </a:p>
          <a:p>
            <a:pPr algn="ctr" defTabSz="914400">
              <a:lnSpc>
                <a:spcPct val="110000"/>
              </a:lnSpc>
            </a:pPr>
            <a:r>
              <a:rPr lang="en-US" sz="6000" dirty="0" smtClean="0">
                <a:solidFill>
                  <a:srgbClr val="FFFFFF"/>
                </a:solidFill>
                <a:latin typeface="#9Slide03 Swiss 721 Black Conde" panose="02000500000000000000" pitchFamily="2" charset="0"/>
              </a:rPr>
              <a:t>LÀ </a:t>
            </a:r>
          </a:p>
          <a:p>
            <a:pPr algn="ctr" defTabSz="914400">
              <a:lnSpc>
                <a:spcPct val="110000"/>
              </a:lnSpc>
            </a:pPr>
            <a:r>
              <a:rPr lang="en-US" sz="6000" dirty="0" smtClean="0">
                <a:solidFill>
                  <a:srgbClr val="FFFFFF"/>
                </a:solidFill>
                <a:latin typeface="#9Slide03 Swiss 721 Black Conde" panose="02000500000000000000" pitchFamily="2" charset="0"/>
              </a:rPr>
              <a:t>GÌ?</a:t>
            </a:r>
            <a:endParaRPr lang="en-US" sz="6000" dirty="0">
              <a:solidFill>
                <a:srgbClr val="FFFFFF"/>
              </a:solidFill>
              <a:latin typeface="#9Slide03 Swiss 721 Black Conde" panose="02000500000000000000" pitchFamily="2" charset="0"/>
            </a:endParaRPr>
          </a:p>
        </p:txBody>
      </p:sp>
      <p:sp>
        <p:nvSpPr>
          <p:cNvPr id="4" name="Rectangle 3"/>
          <p:cNvSpPr/>
          <p:nvPr/>
        </p:nvSpPr>
        <p:spPr>
          <a:xfrm>
            <a:off x="3451413" y="1192306"/>
            <a:ext cx="2707341" cy="1013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1600" dirty="0" smtClean="0">
                <a:solidFill>
                  <a:srgbClr val="FF0000"/>
                </a:solidFill>
                <a:latin typeface="#9Slide03 Roboto Condensed" panose="02000000000000000000" pitchFamily="2" charset="0"/>
                <a:ea typeface="#9Slide03 Roboto Condensed" panose="02000000000000000000" pitchFamily="2" charset="0"/>
              </a:rPr>
              <a:t>CẢM ỨNG VÀ VẬN ĐỘNG</a:t>
            </a:r>
          </a:p>
          <a:p>
            <a:pPr algn="ctr" defTabSz="914400"/>
            <a:r>
              <a:rPr lang="vi-VN" sz="1600" dirty="0" smtClean="0">
                <a:solidFill>
                  <a:srgbClr val="000000"/>
                </a:solidFill>
                <a:latin typeface="#9Slide03 Roboto Condensed" panose="02000000000000000000" pitchFamily="2" charset="0"/>
                <a:ea typeface="#9Slide03 Roboto Condensed" panose="02000000000000000000" pitchFamily="2" charset="0"/>
              </a:rPr>
              <a:t>Quá trình cảm nhận và phản ứng với sự thay đổi của môi trường</a:t>
            </a:r>
            <a:endParaRPr lang="vi-VN" sz="1600" dirty="0">
              <a:solidFill>
                <a:srgbClr val="000000"/>
              </a:solidFill>
              <a:latin typeface="#9Slide03 Roboto Condensed" panose="02000000000000000000" pitchFamily="2" charset="0"/>
              <a:ea typeface="#9Slide03 Roboto Condensed" panose="02000000000000000000" pitchFamily="2" charset="0"/>
            </a:endParaRPr>
          </a:p>
        </p:txBody>
      </p:sp>
      <p:sp>
        <p:nvSpPr>
          <p:cNvPr id="10" name="Rectangle 9"/>
          <p:cNvSpPr/>
          <p:nvPr/>
        </p:nvSpPr>
        <p:spPr>
          <a:xfrm>
            <a:off x="8355106" y="412376"/>
            <a:ext cx="3290048" cy="77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smtClean="0">
                <a:solidFill>
                  <a:srgbClr val="002060"/>
                </a:solidFill>
                <a:latin typeface="#9Slide03 Roboto Condensed" panose="02000000000000000000" pitchFamily="2" charset="0"/>
                <a:ea typeface="#9Slide03 Roboto Condensed" panose="02000000000000000000" pitchFamily="2" charset="0"/>
              </a:rPr>
              <a:t>SINH TRƯỞNG</a:t>
            </a:r>
            <a:endParaRPr lang="vi-VN" sz="1600" dirty="0" smtClean="0">
              <a:solidFill>
                <a:srgbClr val="002060"/>
              </a:solidFill>
              <a:latin typeface="#9Slide03 Roboto Condensed" panose="02000000000000000000" pitchFamily="2" charset="0"/>
              <a:ea typeface="#9Slide03 Roboto Condensed" panose="02000000000000000000" pitchFamily="2" charset="0"/>
            </a:endParaRPr>
          </a:p>
          <a:p>
            <a:pPr algn="ctr" defTabSz="914400"/>
            <a:r>
              <a:rPr lang="vi-VN" sz="1600" dirty="0" smtClean="0">
                <a:solidFill>
                  <a:srgbClr val="000000"/>
                </a:solidFill>
                <a:latin typeface="#9Slide03 Roboto Condensed" panose="02000000000000000000" pitchFamily="2" charset="0"/>
                <a:ea typeface="#9Slide03 Roboto Condensed" panose="02000000000000000000" pitchFamily="2" charset="0"/>
              </a:rPr>
              <a:t>Quá trình cơ thể lớn lên về kích thước</a:t>
            </a:r>
            <a:endParaRPr lang="vi-VN" sz="1600" dirty="0">
              <a:solidFill>
                <a:srgbClr val="000000"/>
              </a:solidFill>
              <a:latin typeface="#9Slide03 Roboto Condensed" panose="02000000000000000000" pitchFamily="2" charset="0"/>
              <a:ea typeface="#9Slide03 Roboto Condensed" panose="02000000000000000000" pitchFamily="2" charset="0"/>
            </a:endParaRPr>
          </a:p>
        </p:txBody>
      </p:sp>
      <p:sp>
        <p:nvSpPr>
          <p:cNvPr id="15" name="Rectangle 14"/>
          <p:cNvSpPr/>
          <p:nvPr/>
        </p:nvSpPr>
        <p:spPr>
          <a:xfrm>
            <a:off x="7624483" y="5522258"/>
            <a:ext cx="2523564" cy="878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smtClean="0">
                <a:solidFill>
                  <a:srgbClr val="FFFFFF"/>
                </a:solidFill>
                <a:latin typeface="#9Slide03 Roboto Condensed" panose="02000000000000000000" pitchFamily="2" charset="0"/>
                <a:ea typeface="#9Slide03 Roboto Condensed" panose="02000000000000000000" pitchFamily="2" charset="0"/>
              </a:rPr>
              <a:t>DINH DƯỠNG</a:t>
            </a:r>
            <a:endParaRPr lang="vi-VN" sz="1600" dirty="0" smtClean="0">
              <a:solidFill>
                <a:srgbClr val="FFFFFF"/>
              </a:solidFill>
              <a:latin typeface="#9Slide03 Roboto Condensed" panose="02000000000000000000" pitchFamily="2" charset="0"/>
              <a:ea typeface="#9Slide03 Roboto Condensed" panose="02000000000000000000" pitchFamily="2" charset="0"/>
            </a:endParaRPr>
          </a:p>
          <a:p>
            <a:pPr algn="ctr" defTabSz="914400"/>
            <a:r>
              <a:rPr lang="vi-VN" sz="1600" dirty="0" smtClean="0">
                <a:solidFill>
                  <a:srgbClr val="FFFF00"/>
                </a:solidFill>
                <a:latin typeface="#9Slide03 Roboto Condensed" panose="02000000000000000000" pitchFamily="2" charset="0"/>
                <a:ea typeface="#9Slide03 Roboto Condensed" panose="02000000000000000000" pitchFamily="2" charset="0"/>
              </a:rPr>
              <a:t>Quá trình lấy thức ăn và nước</a:t>
            </a:r>
            <a:endParaRPr lang="vi-VN" sz="1600" dirty="0">
              <a:solidFill>
                <a:srgbClr val="FFFF00"/>
              </a:solidFill>
              <a:latin typeface="#9Slide03 Roboto Condensed" panose="02000000000000000000" pitchFamily="2" charset="0"/>
              <a:ea typeface="#9Slide03 Roboto Condensed" panose="02000000000000000000" pitchFamily="2" charset="0"/>
            </a:endParaRPr>
          </a:p>
        </p:txBody>
      </p:sp>
      <p:sp>
        <p:nvSpPr>
          <p:cNvPr id="16" name="Rectangle 15"/>
          <p:cNvSpPr/>
          <p:nvPr/>
        </p:nvSpPr>
        <p:spPr>
          <a:xfrm>
            <a:off x="6983506" y="4204447"/>
            <a:ext cx="2205317" cy="690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smtClean="0">
                <a:solidFill>
                  <a:srgbClr val="FFFF00"/>
                </a:solidFill>
                <a:latin typeface="#9Slide03 Roboto Condensed" panose="02000000000000000000" pitchFamily="2" charset="0"/>
                <a:ea typeface="#9Slide03 Roboto Condensed" panose="02000000000000000000" pitchFamily="2" charset="0"/>
              </a:rPr>
              <a:t>SINH SẢN</a:t>
            </a:r>
            <a:endParaRPr lang="vi-VN" sz="1600" dirty="0" smtClean="0">
              <a:solidFill>
                <a:srgbClr val="FFFF00"/>
              </a:solidFill>
              <a:latin typeface="#9Slide03 Roboto Condensed" panose="02000000000000000000" pitchFamily="2" charset="0"/>
              <a:ea typeface="#9Slide03 Roboto Condensed" panose="02000000000000000000" pitchFamily="2" charset="0"/>
            </a:endParaRPr>
          </a:p>
          <a:p>
            <a:pPr algn="ctr" defTabSz="914400"/>
            <a:r>
              <a:rPr lang="vi-VN" sz="1600" dirty="0" smtClean="0">
                <a:solidFill>
                  <a:srgbClr val="FFFFFF"/>
                </a:solidFill>
                <a:latin typeface="#9Slide03 Roboto Condensed" panose="02000000000000000000" pitchFamily="2" charset="0"/>
                <a:ea typeface="#9Slide03 Roboto Condensed" panose="02000000000000000000" pitchFamily="2" charset="0"/>
              </a:rPr>
              <a:t>Quá trình tạo ra con non</a:t>
            </a:r>
            <a:endParaRPr lang="vi-VN" sz="1600" dirty="0">
              <a:solidFill>
                <a:srgbClr val="FFFFFF"/>
              </a:solidFill>
              <a:latin typeface="#9Slide03 Roboto Condensed" panose="02000000000000000000" pitchFamily="2" charset="0"/>
              <a:ea typeface="#9Slide03 Roboto Condensed" panose="02000000000000000000" pitchFamily="2" charset="0"/>
            </a:endParaRPr>
          </a:p>
        </p:txBody>
      </p:sp>
      <p:sp>
        <p:nvSpPr>
          <p:cNvPr id="17" name="Rectangle 16"/>
          <p:cNvSpPr/>
          <p:nvPr/>
        </p:nvSpPr>
        <p:spPr>
          <a:xfrm>
            <a:off x="10022541" y="3263153"/>
            <a:ext cx="1712259" cy="1013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smtClean="0">
                <a:solidFill>
                  <a:srgbClr val="0070C0"/>
                </a:solidFill>
                <a:latin typeface="#9Slide03 Roboto Condensed" panose="02000000000000000000" pitchFamily="2" charset="0"/>
                <a:ea typeface="#9Slide03 Roboto Condensed" panose="02000000000000000000" pitchFamily="2" charset="0"/>
              </a:rPr>
              <a:t>BÀI TIẾT</a:t>
            </a:r>
            <a:endParaRPr lang="vi-VN" sz="1600" dirty="0" smtClean="0">
              <a:solidFill>
                <a:srgbClr val="0070C0"/>
              </a:solidFill>
              <a:latin typeface="#9Slide03 Roboto Condensed" panose="02000000000000000000" pitchFamily="2" charset="0"/>
              <a:ea typeface="#9Slide03 Roboto Condensed" panose="02000000000000000000" pitchFamily="2" charset="0"/>
            </a:endParaRPr>
          </a:p>
          <a:p>
            <a:pPr algn="ctr" defTabSz="914400"/>
            <a:r>
              <a:rPr lang="vi-VN" sz="1600" dirty="0" smtClean="0">
                <a:solidFill>
                  <a:srgbClr val="FFFFFF"/>
                </a:solidFill>
                <a:latin typeface="#9Slide03 Roboto Condensed" panose="02000000000000000000" pitchFamily="2" charset="0"/>
                <a:ea typeface="#9Slide03 Roboto Condensed" panose="02000000000000000000" pitchFamily="2" charset="0"/>
              </a:rPr>
              <a:t>Quá trình loại bỏ các chất thải</a:t>
            </a:r>
            <a:endParaRPr lang="vi-VN" sz="1600" dirty="0">
              <a:solidFill>
                <a:srgbClr val="FFFFFF"/>
              </a:solidFill>
              <a:latin typeface="#9Slide03 Roboto Condensed" panose="02000000000000000000" pitchFamily="2" charset="0"/>
              <a:ea typeface="#9Slide03 Roboto Condensed" panose="02000000000000000000" pitchFamily="2" charset="0"/>
            </a:endParaRPr>
          </a:p>
        </p:txBody>
      </p:sp>
      <p:sp>
        <p:nvSpPr>
          <p:cNvPr id="18" name="Rectangle 17"/>
          <p:cNvSpPr/>
          <p:nvPr/>
        </p:nvSpPr>
        <p:spPr>
          <a:xfrm>
            <a:off x="3635190" y="5262281"/>
            <a:ext cx="2339786" cy="113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smtClean="0">
                <a:solidFill>
                  <a:srgbClr val="00FFFF"/>
                </a:solidFill>
                <a:latin typeface="#9Slide03 Roboto Condensed" panose="02000000000000000000" pitchFamily="2" charset="0"/>
                <a:ea typeface="#9Slide03 Roboto Condensed" panose="02000000000000000000" pitchFamily="2" charset="0"/>
              </a:rPr>
              <a:t>HÔ HẤP</a:t>
            </a:r>
            <a:endParaRPr lang="vi-VN" sz="1600" dirty="0" smtClean="0">
              <a:solidFill>
                <a:srgbClr val="00FFFF"/>
              </a:solidFill>
              <a:latin typeface="#9Slide03 Roboto Condensed" panose="02000000000000000000" pitchFamily="2" charset="0"/>
              <a:ea typeface="#9Slide03 Roboto Condensed" panose="02000000000000000000" pitchFamily="2" charset="0"/>
            </a:endParaRPr>
          </a:p>
          <a:p>
            <a:pPr algn="ctr" defTabSz="914400"/>
            <a:r>
              <a:rPr lang="vi-VN" sz="1600" dirty="0" smtClean="0">
                <a:solidFill>
                  <a:srgbClr val="FFFFFF"/>
                </a:solidFill>
                <a:latin typeface="#9Slide03 Roboto Condensed" panose="02000000000000000000" pitchFamily="2" charset="0"/>
                <a:ea typeface="#9Slide03 Roboto Condensed" panose="02000000000000000000" pitchFamily="2" charset="0"/>
              </a:rPr>
              <a:t>Quá trình lấy oxygen và thải CO</a:t>
            </a:r>
            <a:r>
              <a:rPr lang="vi-VN" sz="1600" baseline="-25000" dirty="0" smtClean="0">
                <a:solidFill>
                  <a:srgbClr val="FFFFFF"/>
                </a:solidFill>
                <a:latin typeface="#9Slide03 Roboto Condensed" panose="02000000000000000000" pitchFamily="2" charset="0"/>
                <a:ea typeface="#9Slide03 Roboto Condensed" panose="02000000000000000000" pitchFamily="2" charset="0"/>
              </a:rPr>
              <a:t>2</a:t>
            </a:r>
            <a:r>
              <a:rPr lang="vi-VN" sz="1600" dirty="0" smtClean="0">
                <a:solidFill>
                  <a:srgbClr val="FFFFFF"/>
                </a:solidFill>
                <a:latin typeface="#9Slide03 Roboto Condensed" panose="02000000000000000000" pitchFamily="2" charset="0"/>
                <a:ea typeface="#9Slide03 Roboto Condensed" panose="02000000000000000000" pitchFamily="2" charset="0"/>
              </a:rPr>
              <a:t> thông qua hoạt động hít vào, thở ra</a:t>
            </a:r>
            <a:endParaRPr lang="vi-VN" sz="1600" dirty="0">
              <a:solidFill>
                <a:srgbClr val="FFFFFF"/>
              </a:solidFill>
              <a:latin typeface="#9Slide03 Roboto Condensed" panose="02000000000000000000" pitchFamily="2" charset="0"/>
              <a:ea typeface="#9Slide03 Roboto Condensed" panose="02000000000000000000" pitchFamily="2" charset="0"/>
            </a:endParaRPr>
          </a:p>
        </p:txBody>
      </p:sp>
      <p:sp>
        <p:nvSpPr>
          <p:cNvPr id="12" name="Cloud Callout 11"/>
          <p:cNvSpPr/>
          <p:nvPr/>
        </p:nvSpPr>
        <p:spPr>
          <a:xfrm>
            <a:off x="1289255" y="226434"/>
            <a:ext cx="4174568" cy="3978013"/>
          </a:xfrm>
          <a:prstGeom prst="cloudCallout">
            <a:avLst>
              <a:gd name="adj1" fmla="val 53850"/>
              <a:gd name="adj2" fmla="val 48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1494545" y="866490"/>
            <a:ext cx="3788228" cy="2677656"/>
          </a:xfrm>
          <a:prstGeom prst="rect">
            <a:avLst/>
          </a:prstGeom>
          <a:noFill/>
        </p:spPr>
        <p:txBody>
          <a:bodyPr wrap="square" rtlCol="0">
            <a:spAutoFit/>
          </a:bodyPr>
          <a:lstStyle/>
          <a:p>
            <a:pPr algn="ct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sát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thông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tin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sgk</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gồm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chủ</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yếu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4" name="TextBox 13"/>
          <p:cNvSpPr txBox="1"/>
          <p:nvPr/>
        </p:nvSpPr>
        <p:spPr>
          <a:xfrm>
            <a:off x="3409576" y="2934567"/>
            <a:ext cx="3511176" cy="1815882"/>
          </a:xfrm>
          <a:prstGeom prst="rect">
            <a:avLst/>
          </a:prstGeom>
          <a:noFill/>
          <a:ln w="38100">
            <a:solidFill>
              <a:srgbClr val="FF0000"/>
            </a:solidFill>
          </a:ln>
        </p:spPr>
        <p:txBody>
          <a:bodyPr wrap="square" rtlCol="0">
            <a:spAutoFit/>
          </a:bodyPr>
          <a:lstStyle/>
          <a:p>
            <a:pPr algn="just"/>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sống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thực</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quá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trình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sống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645228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12"/>
                                        </p:tgtEl>
                                        <p:attrNameLst>
                                          <p:attrName>ppt_x</p:attrName>
                                        </p:attrNameLst>
                                      </p:cBhvr>
                                      <p:tavLst>
                                        <p:tav tm="0">
                                          <p:val>
                                            <p:strVal val="ppt_x"/>
                                          </p:val>
                                        </p:tav>
                                        <p:tav tm="100000">
                                          <p:val>
                                            <p:strVal val="ppt_x"/>
                                          </p:val>
                                        </p:tav>
                                      </p:tavLst>
                                    </p:anim>
                                    <p:anim calcmode="lin" valueType="num">
                                      <p:cBhvr additive="base">
                                        <p:cTn id="26" dur="500"/>
                                        <p:tgtEl>
                                          <p:spTgt spid="12"/>
                                        </p:tgtEl>
                                        <p:attrNameLst>
                                          <p:attrName>ppt_y</p:attrName>
                                        </p:attrNameLst>
                                      </p:cBhvr>
                                      <p:tavLst>
                                        <p:tav tm="0">
                                          <p:val>
                                            <p:strVal val="ppt_y"/>
                                          </p:val>
                                        </p:tav>
                                        <p:tav tm="100000">
                                          <p:val>
                                            <p:strVal val="1+ppt_h/2"/>
                                          </p:val>
                                        </p:tav>
                                      </p:tavLst>
                                    </p:anim>
                                    <p:set>
                                      <p:cBhvr>
                                        <p:cTn id="27" dur="1" fill="hold">
                                          <p:stCondLst>
                                            <p:cond delay="499"/>
                                          </p:stCondLst>
                                        </p:cTn>
                                        <p:tgtEl>
                                          <p:spTgt spid="12"/>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13"/>
                                        </p:tgtEl>
                                        <p:attrNameLst>
                                          <p:attrName>ppt_x</p:attrName>
                                        </p:attrNameLst>
                                      </p:cBhvr>
                                      <p:tavLst>
                                        <p:tav tm="0">
                                          <p:val>
                                            <p:strVal val="ppt_x"/>
                                          </p:val>
                                        </p:tav>
                                        <p:tav tm="100000">
                                          <p:val>
                                            <p:strVal val="ppt_x"/>
                                          </p:val>
                                        </p:tav>
                                      </p:tavLst>
                                    </p:anim>
                                    <p:anim calcmode="lin" valueType="num">
                                      <p:cBhvr additive="base">
                                        <p:cTn id="30" dur="500"/>
                                        <p:tgtEl>
                                          <p:spTgt spid="13"/>
                                        </p:tgtEl>
                                        <p:attrNameLst>
                                          <p:attrName>ppt_y</p:attrName>
                                        </p:attrNameLst>
                                      </p:cBhvr>
                                      <p:tavLst>
                                        <p:tav tm="0">
                                          <p:val>
                                            <p:strVal val="ppt_y"/>
                                          </p:val>
                                        </p:tav>
                                        <p:tav tm="100000">
                                          <p:val>
                                            <p:strVal val="1+ppt_h/2"/>
                                          </p:val>
                                        </p:tav>
                                      </p:tavLst>
                                    </p:anim>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circle(in)">
                                      <p:cBhvr>
                                        <p:cTn id="7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5" grpId="0"/>
      <p:bldP spid="16" grpId="0"/>
      <p:bldP spid="17" grpId="0"/>
      <p:bldP spid="18" grpId="0"/>
      <p:bldP spid="12" grpId="0" animBg="1"/>
      <p:bldP spid="12" grpId="1" animBg="1"/>
      <p:bldP spid="13" grpId="0"/>
      <p:bldP spid="13" grpId="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502" y="783773"/>
            <a:ext cx="3540035" cy="553998"/>
          </a:xfrm>
          <a:prstGeom prst="rect">
            <a:avLst/>
          </a:prstGeom>
          <a:noFill/>
        </p:spPr>
        <p:txBody>
          <a:bodyPr wrap="square" rtlCol="0">
            <a:sp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I. CƠ THỂ LÀ GÌ?</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3476624" y="1031966"/>
            <a:ext cx="8648947" cy="5786932"/>
          </a:xfrm>
          <a:prstGeom prst="rect">
            <a:avLst/>
          </a:prstGeom>
        </p:spPr>
      </p:pic>
      <p:grpSp>
        <p:nvGrpSpPr>
          <p:cNvPr id="5" name="Group 4"/>
          <p:cNvGrpSpPr/>
          <p:nvPr/>
        </p:nvGrpSpPr>
        <p:grpSpPr>
          <a:xfrm>
            <a:off x="-1" y="1337771"/>
            <a:ext cx="4284617" cy="2790092"/>
            <a:chOff x="-1" y="1337771"/>
            <a:chExt cx="4284617" cy="4475200"/>
          </a:xfrm>
        </p:grpSpPr>
        <p:sp>
          <p:nvSpPr>
            <p:cNvPr id="6" name="Cloud Callout 5"/>
            <p:cNvSpPr/>
            <p:nvPr/>
          </p:nvSpPr>
          <p:spPr>
            <a:xfrm>
              <a:off x="-1" y="1337771"/>
              <a:ext cx="4284617" cy="4475200"/>
            </a:xfrm>
            <a:prstGeom prst="cloudCallout">
              <a:avLst>
                <a:gd name="adj1" fmla="val 66045"/>
                <a:gd name="adj2" fmla="val 569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87384" y="2063931"/>
              <a:ext cx="3788228" cy="1815882"/>
            </a:xfrm>
            <a:prstGeom prst="rect">
              <a:avLst/>
            </a:prstGeom>
            <a:noFill/>
          </p:spPr>
          <p:txBody>
            <a:bodyPr wrap="square" rtlCol="0">
              <a:spAutoFit/>
            </a:bodyPr>
            <a:lstStyle/>
            <a:p>
              <a:pPr algn="ct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Kể</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sống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mà</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sát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ảnh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9" name="Group 8"/>
          <p:cNvGrpSpPr/>
          <p:nvPr/>
        </p:nvGrpSpPr>
        <p:grpSpPr>
          <a:xfrm>
            <a:off x="-78381" y="2101373"/>
            <a:ext cx="4284617" cy="2790092"/>
            <a:chOff x="-1" y="1337771"/>
            <a:chExt cx="4284617" cy="4475200"/>
          </a:xfrm>
        </p:grpSpPr>
        <p:sp>
          <p:nvSpPr>
            <p:cNvPr id="10" name="Cloud Callout 9"/>
            <p:cNvSpPr/>
            <p:nvPr/>
          </p:nvSpPr>
          <p:spPr>
            <a:xfrm>
              <a:off x="-1" y="1337771"/>
              <a:ext cx="4284617" cy="4475200"/>
            </a:xfrm>
            <a:prstGeom prst="cloudCallout">
              <a:avLst>
                <a:gd name="adj1" fmla="val 66045"/>
                <a:gd name="adj2" fmla="val 569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87384" y="2063931"/>
              <a:ext cx="3788228" cy="2221479"/>
            </a:xfrm>
            <a:prstGeom prst="rect">
              <a:avLst/>
            </a:prstGeom>
            <a:noFill/>
          </p:spPr>
          <p:txBody>
            <a:bodyPr wrap="square" rtlCol="0">
              <a:spAutoFit/>
            </a:bodyPr>
            <a:lstStyle/>
            <a:p>
              <a:pPr algn="ct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Hoàn</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phiếu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4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phút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grpSp>
      <p:graphicFrame>
        <p:nvGraphicFramePr>
          <p:cNvPr id="18" name="Table 17"/>
          <p:cNvGraphicFramePr>
            <a:graphicFrameLocks noGrp="1"/>
          </p:cNvGraphicFramePr>
          <p:nvPr>
            <p:extLst>
              <p:ext uri="{D42A27DB-BD31-4B8C-83A1-F6EECF244321}">
                <p14:modId xmlns:p14="http://schemas.microsoft.com/office/powerpoint/2010/main" val="2728646887"/>
              </p:ext>
            </p:extLst>
          </p:nvPr>
        </p:nvGraphicFramePr>
        <p:xfrm>
          <a:off x="4362996" y="783773"/>
          <a:ext cx="7837714" cy="6035126"/>
        </p:xfrm>
        <a:graphic>
          <a:graphicData uri="http://schemas.openxmlformats.org/drawingml/2006/table">
            <a:tbl>
              <a:tblPr firstRow="1" bandRow="1">
                <a:tableStyleId>{5C22544A-7EE6-4342-B048-85BDC9FD1C3A}</a:tableStyleId>
              </a:tblPr>
              <a:tblGrid>
                <a:gridCol w="1698170">
                  <a:extLst>
                    <a:ext uri="{9D8B030D-6E8A-4147-A177-3AD203B41FA5}">
                      <a16:colId xmlns:a16="http://schemas.microsoft.com/office/drawing/2014/main" val="1324452679"/>
                    </a:ext>
                  </a:extLst>
                </a:gridCol>
                <a:gridCol w="3031707">
                  <a:extLst>
                    <a:ext uri="{9D8B030D-6E8A-4147-A177-3AD203B41FA5}">
                      <a16:colId xmlns:a16="http://schemas.microsoft.com/office/drawing/2014/main" val="4125618998"/>
                    </a:ext>
                  </a:extLst>
                </a:gridCol>
                <a:gridCol w="3107837">
                  <a:extLst>
                    <a:ext uri="{9D8B030D-6E8A-4147-A177-3AD203B41FA5}">
                      <a16:colId xmlns:a16="http://schemas.microsoft.com/office/drawing/2014/main" val="3440511584"/>
                    </a:ext>
                  </a:extLst>
                </a:gridCol>
              </a:tblGrid>
              <a:tr h="977018">
                <a:tc>
                  <a:txBody>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Nội</a:t>
                      </a:r>
                      <a:r>
                        <a:rPr lang="en-US" sz="2800" dirty="0">
                          <a:latin typeface="Tahoma" panose="020B0604030504040204" pitchFamily="34" charset="0"/>
                          <a:ea typeface="Tahoma" panose="020B0604030504040204" pitchFamily="34" charset="0"/>
                          <a:cs typeface="Tahoma" panose="020B0604030504040204" pitchFamily="34"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Vật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sống</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Vật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không</a:t>
                      </a:r>
                      <a:r>
                        <a:rPr lang="en-US" sz="2800" baseline="0" dirty="0">
                          <a:latin typeface="Tahoma" panose="020B0604030504040204" pitchFamily="34" charset="0"/>
                          <a:ea typeface="Tahoma" panose="020B0604030504040204" pitchFamily="34" charset="0"/>
                          <a:cs typeface="Tahoma" panose="020B0604030504040204" pitchFamily="34" charset="0"/>
                        </a:rPr>
                        <a:t> </a:t>
                      </a:r>
                      <a:r>
                        <a:rPr lang="en-US" sz="2800" baseline="0" dirty="0" err="1">
                          <a:latin typeface="Tahoma" panose="020B0604030504040204" pitchFamily="34" charset="0"/>
                          <a:ea typeface="Tahoma" panose="020B0604030504040204" pitchFamily="34" charset="0"/>
                          <a:cs typeface="Tahoma" panose="020B0604030504040204" pitchFamily="34" charset="0"/>
                        </a:rPr>
                        <a:t>sống</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746481"/>
                  </a:ext>
                </a:extLst>
              </a:tr>
              <a:tr h="2529054">
                <a:tc>
                  <a:txBody>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Ví</a:t>
                      </a:r>
                      <a:r>
                        <a:rPr lang="en-US" sz="2800" b="1" baseline="0" dirty="0">
                          <a:latin typeface="Tahoma" panose="020B0604030504040204" pitchFamily="34" charset="0"/>
                          <a:ea typeface="Tahoma" panose="020B0604030504040204" pitchFamily="34" charset="0"/>
                          <a:cs typeface="Tahoma" panose="020B0604030504040204" pitchFamily="34" charset="0"/>
                        </a:rPr>
                        <a:t> </a:t>
                      </a:r>
                      <a:r>
                        <a:rPr lang="en-US" sz="2800" b="1" baseline="0" dirty="0" err="1">
                          <a:latin typeface="Tahoma" panose="020B0604030504040204" pitchFamily="34" charset="0"/>
                          <a:ea typeface="Tahoma" panose="020B0604030504040204" pitchFamily="34" charset="0"/>
                          <a:cs typeface="Tahoma" panose="020B0604030504040204" pitchFamily="34" charset="0"/>
                        </a:rPr>
                        <a:t>dụ</a:t>
                      </a:r>
                      <a:endParaRPr lang="en-US" sz="28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3156095"/>
                  </a:ext>
                </a:extLst>
              </a:tr>
              <a:tr h="2529054">
                <a:tc>
                  <a:txBody>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Điểm</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phân</a:t>
                      </a:r>
                      <a:r>
                        <a:rPr lang="en-US" sz="2800" b="1" baseline="0" dirty="0">
                          <a:latin typeface="Tahoma" panose="020B0604030504040204" pitchFamily="34" charset="0"/>
                          <a:ea typeface="Tahoma" panose="020B0604030504040204" pitchFamily="34" charset="0"/>
                          <a:cs typeface="Tahoma" panose="020B0604030504040204" pitchFamily="34" charset="0"/>
                        </a:rPr>
                        <a:t> </a:t>
                      </a:r>
                      <a:r>
                        <a:rPr lang="en-US" sz="2800" b="1" baseline="0" dirty="0" err="1">
                          <a:latin typeface="Tahoma" panose="020B0604030504040204" pitchFamily="34" charset="0"/>
                          <a:ea typeface="Tahoma" panose="020B0604030504040204" pitchFamily="34" charset="0"/>
                          <a:cs typeface="Tahoma" panose="020B0604030504040204" pitchFamily="34" charset="0"/>
                        </a:rPr>
                        <a:t>biệt</a:t>
                      </a:r>
                      <a:endParaRPr lang="en-US" sz="28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4174650"/>
                  </a:ext>
                </a:extLst>
              </a:tr>
            </a:tbl>
          </a:graphicData>
        </a:graphic>
      </p:graphicFrame>
    </p:spTree>
    <p:extLst>
      <p:ext uri="{BB962C8B-B14F-4D97-AF65-F5344CB8AC3E}">
        <p14:creationId xmlns:p14="http://schemas.microsoft.com/office/powerpoint/2010/main" val="302590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10" presetClass="exit" presetSubtype="0" fill="hold" nodeType="afterEffect">
                                  <p:stCondLst>
                                    <p:cond delay="0"/>
                                  </p:stCondLst>
                                  <p:childTnLst>
                                    <p:animEffect transition="out" filter="fade">
                                      <p:cBhvr>
                                        <p:cTn id="23" dur="750"/>
                                        <p:tgtEl>
                                          <p:spTgt spid="4"/>
                                        </p:tgtEl>
                                      </p:cBhvr>
                                    </p:animEffect>
                                    <p:set>
                                      <p:cBhvr>
                                        <p:cTn id="24" dur="1" fill="hold">
                                          <p:stCondLst>
                                            <p:cond delay="749"/>
                                          </p:stCondLst>
                                        </p:cTn>
                                        <p:tgtEl>
                                          <p:spTgt spid="4"/>
                                        </p:tgtEl>
                                        <p:attrNameLst>
                                          <p:attrName>style.visibility</p:attrName>
                                        </p:attrNameLst>
                                      </p:cBhvr>
                                      <p:to>
                                        <p:strVal val="hidden"/>
                                      </p:to>
                                    </p:set>
                                  </p:childTnLst>
                                </p:cTn>
                              </p:par>
                              <p:par>
                                <p:cTn id="25" presetID="6"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6974"/>
            <a:ext cx="3540035" cy="553998"/>
          </a:xfrm>
          <a:prstGeom prst="rect">
            <a:avLst/>
          </a:prstGeom>
          <a:noFill/>
        </p:spPr>
        <p:txBody>
          <a:bodyPr wrap="square" rtlCol="0">
            <a:sp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I. CƠ THỂ LÀ GÌ?</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80969392"/>
              </p:ext>
            </p:extLst>
          </p:nvPr>
        </p:nvGraphicFramePr>
        <p:xfrm>
          <a:off x="94130" y="1220971"/>
          <a:ext cx="12025898" cy="5502558"/>
        </p:xfrm>
        <a:graphic>
          <a:graphicData uri="http://schemas.openxmlformats.org/drawingml/2006/table">
            <a:tbl>
              <a:tblPr firstRow="1" bandRow="1">
                <a:tableStyleId>{5C22544A-7EE6-4342-B048-85BDC9FD1C3A}</a:tableStyleId>
              </a:tblPr>
              <a:tblGrid>
                <a:gridCol w="2393576">
                  <a:extLst>
                    <a:ext uri="{9D8B030D-6E8A-4147-A177-3AD203B41FA5}">
                      <a16:colId xmlns:a16="http://schemas.microsoft.com/office/drawing/2014/main" val="1324452679"/>
                    </a:ext>
                  </a:extLst>
                </a:gridCol>
                <a:gridCol w="4863772">
                  <a:extLst>
                    <a:ext uri="{9D8B030D-6E8A-4147-A177-3AD203B41FA5}">
                      <a16:colId xmlns:a16="http://schemas.microsoft.com/office/drawing/2014/main" val="4125618998"/>
                    </a:ext>
                  </a:extLst>
                </a:gridCol>
                <a:gridCol w="4768550">
                  <a:extLst>
                    <a:ext uri="{9D8B030D-6E8A-4147-A177-3AD203B41FA5}">
                      <a16:colId xmlns:a16="http://schemas.microsoft.com/office/drawing/2014/main" val="3440511584"/>
                    </a:ext>
                  </a:extLst>
                </a:gridCol>
              </a:tblGrid>
              <a:tr h="1048587">
                <a:tc>
                  <a:txBody>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Nội</a:t>
                      </a:r>
                      <a:r>
                        <a:rPr lang="en-US" sz="2800" dirty="0">
                          <a:latin typeface="Tahoma" panose="020B0604030504040204" pitchFamily="34" charset="0"/>
                          <a:ea typeface="Tahoma" panose="020B0604030504040204" pitchFamily="34" charset="0"/>
                          <a:cs typeface="Tahoma" panose="020B0604030504040204" pitchFamily="34"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Vật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sống</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Vật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không</a:t>
                      </a:r>
                      <a:r>
                        <a:rPr lang="en-US" sz="2800" baseline="0" dirty="0">
                          <a:latin typeface="Tahoma" panose="020B0604030504040204" pitchFamily="34" charset="0"/>
                          <a:ea typeface="Tahoma" panose="020B0604030504040204" pitchFamily="34" charset="0"/>
                          <a:cs typeface="Tahoma" panose="020B0604030504040204" pitchFamily="34" charset="0"/>
                        </a:rPr>
                        <a:t> </a:t>
                      </a:r>
                      <a:r>
                        <a:rPr lang="en-US" sz="2800" baseline="0" dirty="0" err="1">
                          <a:latin typeface="Tahoma" panose="020B0604030504040204" pitchFamily="34" charset="0"/>
                          <a:ea typeface="Tahoma" panose="020B0604030504040204" pitchFamily="34" charset="0"/>
                          <a:cs typeface="Tahoma" panose="020B0604030504040204" pitchFamily="34" charset="0"/>
                        </a:rPr>
                        <a:t>sống</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746481"/>
                  </a:ext>
                </a:extLst>
              </a:tr>
              <a:tr h="1739656">
                <a:tc>
                  <a:txBody>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Ví</a:t>
                      </a:r>
                      <a:r>
                        <a:rPr lang="en-US" sz="2800" b="1" baseline="0" dirty="0">
                          <a:latin typeface="Tahoma" panose="020B0604030504040204" pitchFamily="34" charset="0"/>
                          <a:ea typeface="Tahoma" panose="020B0604030504040204" pitchFamily="34" charset="0"/>
                          <a:cs typeface="Tahoma" panose="020B0604030504040204" pitchFamily="34" charset="0"/>
                        </a:rPr>
                        <a:t> </a:t>
                      </a:r>
                      <a:r>
                        <a:rPr lang="en-US" sz="2800" b="1" baseline="0" dirty="0" err="1">
                          <a:latin typeface="Tahoma" panose="020B0604030504040204" pitchFamily="34" charset="0"/>
                          <a:ea typeface="Tahoma" panose="020B0604030504040204" pitchFamily="34" charset="0"/>
                          <a:cs typeface="Tahoma" panose="020B0604030504040204" pitchFamily="34" charset="0"/>
                        </a:rPr>
                        <a:t>dụ</a:t>
                      </a:r>
                      <a:endParaRPr lang="en-US" sz="28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3156095"/>
                  </a:ext>
                </a:extLst>
              </a:tr>
              <a:tr h="2714315">
                <a:tc>
                  <a:txBody>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Điểm</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phân</a:t>
                      </a:r>
                      <a:r>
                        <a:rPr lang="en-US" sz="2800" b="1" baseline="0" dirty="0">
                          <a:latin typeface="Tahoma" panose="020B0604030504040204" pitchFamily="34" charset="0"/>
                          <a:ea typeface="Tahoma" panose="020B0604030504040204" pitchFamily="34" charset="0"/>
                          <a:cs typeface="Tahoma" panose="020B0604030504040204" pitchFamily="34" charset="0"/>
                        </a:rPr>
                        <a:t> </a:t>
                      </a:r>
                      <a:r>
                        <a:rPr lang="en-US" sz="2800" b="1" baseline="0" dirty="0" err="1">
                          <a:latin typeface="Tahoma" panose="020B0604030504040204" pitchFamily="34" charset="0"/>
                          <a:ea typeface="Tahoma" panose="020B0604030504040204" pitchFamily="34" charset="0"/>
                          <a:cs typeface="Tahoma" panose="020B0604030504040204" pitchFamily="34" charset="0"/>
                        </a:rPr>
                        <a:t>biệt</a:t>
                      </a:r>
                      <a:endParaRPr lang="en-US" sz="28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4174650"/>
                  </a:ext>
                </a:extLst>
              </a:tr>
            </a:tbl>
          </a:graphicData>
        </a:graphic>
      </p:graphicFrame>
      <p:sp>
        <p:nvSpPr>
          <p:cNvPr id="7" name="TextBox 6"/>
          <p:cNvSpPr txBox="1"/>
          <p:nvPr/>
        </p:nvSpPr>
        <p:spPr>
          <a:xfrm>
            <a:off x="2783541" y="2393577"/>
            <a:ext cx="4020671" cy="1384995"/>
          </a:xfrm>
          <a:prstGeom prst="rect">
            <a:avLst/>
          </a:prstGeom>
          <a:noFill/>
        </p:spPr>
        <p:txBody>
          <a:bodyPr wrap="square" rtlCol="0">
            <a:spAutoFit/>
          </a:bodyPr>
          <a:lstStyle/>
          <a:p>
            <a:pPr algn="just"/>
            <a:r>
              <a:rPr lang="en-US" sz="2800" b="1" dirty="0">
                <a:latin typeface="Tahoma" panose="020B0604030504040204" pitchFamily="34" charset="0"/>
                <a:ea typeface="Tahoma" panose="020B0604030504040204" pitchFamily="34" charset="0"/>
                <a:cs typeface="Tahoma" panose="020B0604030504040204" pitchFamily="34" charset="0"/>
              </a:rPr>
              <a:t>- Con </a:t>
            </a:r>
            <a:r>
              <a:rPr lang="en-US" sz="2800" b="1" dirty="0" err="1">
                <a:latin typeface="Tahoma" panose="020B0604030504040204" pitchFamily="34" charset="0"/>
                <a:ea typeface="Tahoma" panose="020B0604030504040204" pitchFamily="34" charset="0"/>
                <a:cs typeface="Tahoma" panose="020B0604030504040204" pitchFamily="34" charset="0"/>
              </a:rPr>
              <a:t>voi</a:t>
            </a:r>
            <a:r>
              <a:rPr lang="en-US" sz="2800" b="1" dirty="0">
                <a:latin typeface="Tahoma" panose="020B0604030504040204" pitchFamily="34" charset="0"/>
                <a:ea typeface="Tahoma" panose="020B0604030504040204" pitchFamily="34" charset="0"/>
                <a:cs typeface="Tahoma" panose="020B0604030504040204" pitchFamily="34" charset="0"/>
              </a:rPr>
              <a:t>; con </a:t>
            </a:r>
            <a:r>
              <a:rPr lang="en-US" sz="2800" b="1" dirty="0" err="1">
                <a:latin typeface="Tahoma" panose="020B0604030504040204" pitchFamily="34" charset="0"/>
                <a:ea typeface="Tahoma" panose="020B0604030504040204" pitchFamily="34" charset="0"/>
                <a:cs typeface="Tahoma" panose="020B0604030504040204" pitchFamily="34" charset="0"/>
              </a:rPr>
              <a:t>sư</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tử</a:t>
            </a:r>
            <a:r>
              <a:rPr lang="en-US" sz="2800" b="1" dirty="0">
                <a:latin typeface="Tahoma" panose="020B0604030504040204" pitchFamily="34" charset="0"/>
                <a:ea typeface="Tahoma" panose="020B0604030504040204" pitchFamily="34" charset="0"/>
                <a:cs typeface="Tahoma" panose="020B0604030504040204" pitchFamily="34" charset="0"/>
              </a:rPr>
              <a:t>; con </a:t>
            </a:r>
            <a:r>
              <a:rPr lang="en-US" sz="2800" b="1" dirty="0" err="1">
                <a:latin typeface="Tahoma" panose="020B0604030504040204" pitchFamily="34" charset="0"/>
                <a:ea typeface="Tahoma" panose="020B0604030504040204" pitchFamily="34" charset="0"/>
                <a:cs typeface="Tahoma" panose="020B0604030504040204" pitchFamily="34" charset="0"/>
              </a:rPr>
              <a:t>hươu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cao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cổ</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xanh</a:t>
            </a:r>
            <a:r>
              <a:rPr lang="en-US" sz="2800" b="1" dirty="0">
                <a:latin typeface="Tahoma" panose="020B0604030504040204" pitchFamily="34" charset="0"/>
                <a:ea typeface="Tahoma" panose="020B0604030504040204" pitchFamily="34" charset="0"/>
                <a:cs typeface="Tahoma" panose="020B0604030504040204" pitchFamily="34" charset="0"/>
              </a:rPr>
              <a:t>,…</a:t>
            </a:r>
          </a:p>
        </p:txBody>
      </p:sp>
      <p:sp>
        <p:nvSpPr>
          <p:cNvPr id="8" name="TextBox 7"/>
          <p:cNvSpPr txBox="1"/>
          <p:nvPr/>
        </p:nvSpPr>
        <p:spPr>
          <a:xfrm>
            <a:off x="7588623" y="2393576"/>
            <a:ext cx="4020671" cy="954107"/>
          </a:xfrm>
          <a:prstGeom prst="rect">
            <a:avLst/>
          </a:prstGeom>
          <a:noFill/>
        </p:spPr>
        <p:txBody>
          <a:bodyPr wrap="square" rtlCol="0">
            <a:spAutoFit/>
          </a:bodyPr>
          <a:lstStyle/>
          <a:p>
            <a:pPr algn="just"/>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Nước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bờ</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suối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hòn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đá</a:t>
            </a:r>
            <a:r>
              <a:rPr lang="en-US" sz="2800" b="1"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p:cNvSpPr txBox="1"/>
          <p:nvPr/>
        </p:nvSpPr>
        <p:spPr>
          <a:xfrm>
            <a:off x="2783540" y="4180114"/>
            <a:ext cx="4020671" cy="954107"/>
          </a:xfrm>
          <a:prstGeom prst="rect">
            <a:avLst/>
          </a:prstGeom>
          <a:noFill/>
        </p:spPr>
        <p:txBody>
          <a:bodyPr wrap="square" rtlCol="0">
            <a:spAutoFit/>
          </a:bodyPr>
          <a:lstStyle/>
          <a:p>
            <a:pPr algn="just"/>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trao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đổi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với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trường</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7483285" y="4180114"/>
            <a:ext cx="4020671" cy="954107"/>
          </a:xfrm>
          <a:prstGeom prst="rect">
            <a:avLst/>
          </a:prstGeom>
          <a:noFill/>
        </p:spPr>
        <p:txBody>
          <a:bodyPr wrap="square" rtlCol="0">
            <a:spAutoFit/>
          </a:bodyPr>
          <a:lstStyle/>
          <a:p>
            <a:pPr algn="just"/>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trao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đổi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với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trường</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783539" y="5271658"/>
            <a:ext cx="4020671" cy="1384995"/>
          </a:xfrm>
          <a:prstGeom prst="rect">
            <a:avLst/>
          </a:prstGeom>
          <a:noFill/>
        </p:spPr>
        <p:txBody>
          <a:bodyPr wrap="square" rtlCol="0">
            <a:spAutoFit/>
          </a:bodyPr>
          <a:lstStyle/>
          <a:p>
            <a:pPr algn="just"/>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trưởng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phát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triển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sản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cảm</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ứng</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483285" y="5271658"/>
            <a:ext cx="4020671" cy="1384995"/>
          </a:xfrm>
          <a:prstGeom prst="rect">
            <a:avLst/>
          </a:prstGeom>
          <a:noFill/>
        </p:spPr>
        <p:txBody>
          <a:bodyPr wrap="square" rtlCol="0">
            <a:spAutoFit/>
          </a:bodyPr>
          <a:lstStyle/>
          <a:p>
            <a:pPr algn="just"/>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trưởng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phát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triển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sản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cảm</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ứng</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93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7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7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y feeding a animal during daytim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65988"/>
            <a:ext cx="12192000" cy="81320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33061" y="1203425"/>
            <a:ext cx="9146139" cy="4138595"/>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3200" dirty="0" smtClean="0">
                <a:solidFill>
                  <a:srgbClr val="FFFF00"/>
                </a:solidFill>
                <a:latin typeface="#9Slide03 Roboto Condensed" panose="02000000000000000000" pitchFamily="2" charset="0"/>
                <a:ea typeface="#9Slide03 Roboto Condensed" panose="02000000000000000000" pitchFamily="2" charset="0"/>
              </a:rPr>
              <a:t>Thảo luận nội dung sau:</a:t>
            </a:r>
          </a:p>
          <a:p>
            <a:pPr algn="just">
              <a:lnSpc>
                <a:spcPct val="120000"/>
              </a:lnSpc>
            </a:pPr>
            <a:r>
              <a:rPr lang="vi-VN" sz="3200" dirty="0" smtClean="0">
                <a:solidFill>
                  <a:schemeClr val="bg1"/>
                </a:solidFill>
                <a:latin typeface="#9Slide03 Roboto Condensed" panose="02000000000000000000" pitchFamily="2" charset="0"/>
                <a:ea typeface="#9Slide03 Roboto Condensed" panose="02000000000000000000" pitchFamily="2" charset="0"/>
              </a:rPr>
              <a:t>Để chuyển động trên đường, một chiếc ô tô hoặc xe máy cần lấy khí oxygen để đốt cháy xăng và thải ra khí carbon dioxide. Vậy, vật sống giống với ô tô hoặc xe máy ở đặc điểm nào? Tại sao ô tô và xe máy không phải là vật sống?</a:t>
            </a:r>
            <a:endParaRPr lang="vi-VN" sz="3200" dirty="0">
              <a:solidFill>
                <a:schemeClr val="bg1"/>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26885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rown deer under tree"/>
          <p:cNvPicPr>
            <a:picLocks noChangeAspect="1" noChangeArrowheads="1"/>
          </p:cNvPicPr>
          <p:nvPr/>
        </p:nvPicPr>
        <p:blipFill rotWithShape="1">
          <a:blip r:embed="rId2">
            <a:extLst>
              <a:ext uri="{28A0092B-C50C-407E-A947-70E740481C1C}">
                <a14:useLocalDpi xmlns:a14="http://schemas.microsoft.com/office/drawing/2010/main" val="0"/>
              </a:ext>
            </a:extLst>
          </a:blip>
          <a:srcRect b="10420"/>
          <a:stretch/>
        </p:blipFill>
        <p:spPr bwMode="auto">
          <a:xfrm>
            <a:off x="7088203" y="1"/>
            <a:ext cx="51037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8009" y="250257"/>
            <a:ext cx="6545179" cy="2444817"/>
          </a:xfrm>
          <a:prstGeom prst="roundRect">
            <a:avLst>
              <a:gd name="adj" fmla="val 9187"/>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53156" y="616017"/>
            <a:ext cx="6300032" cy="1761423"/>
          </a:xfrm>
          <a:prstGeom prst="roundRect">
            <a:avLst>
              <a:gd name="adj" fmla="val 473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chemeClr val="bg1"/>
                </a:solidFill>
                <a:latin typeface="#9Slide07 SFU Machine" panose="00000400000000000000" pitchFamily="2" charset="0"/>
                <a:ea typeface="#9Slide03 Roboto Condensed" panose="02000000000000000000" pitchFamily="2" charset="0"/>
              </a:rPr>
              <a:t>II. CƠ THỂ ĐƠN BÀO VÀ CƠ THỂ ĐA BÀO</a:t>
            </a:r>
            <a:endParaRPr lang="en-US" sz="4400" b="1" dirty="0">
              <a:solidFill>
                <a:schemeClr val="bg1"/>
              </a:solidFill>
              <a:latin typeface="#9Slide07 SFU Machine" panose="00000400000000000000" pitchFamily="2" charset="0"/>
              <a:ea typeface="#9Slide03 Roboto Condensed" panose="02000000000000000000" pitchFamily="2" charset="0"/>
            </a:endParaRPr>
          </a:p>
        </p:txBody>
      </p:sp>
      <p:grpSp>
        <p:nvGrpSpPr>
          <p:cNvPr id="8" name="Group 7"/>
          <p:cNvGrpSpPr/>
          <p:nvPr/>
        </p:nvGrpSpPr>
        <p:grpSpPr>
          <a:xfrm>
            <a:off x="138782" y="3292090"/>
            <a:ext cx="6721237" cy="2745104"/>
            <a:chOff x="138782" y="3292090"/>
            <a:chExt cx="6721237" cy="2745104"/>
          </a:xfrm>
        </p:grpSpPr>
        <p:pic>
          <p:nvPicPr>
            <p:cNvPr id="6" name="Picture 4" descr="Nấm men saccharomyces cerevisiae và những ứng dụng tuyệt vời có thể bạn  chưa biết – CÔNG TY TNHH THƯƠNG MẠI DỊCH VỤ NHA PHƯỚC THỊ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3" b="98976" l="0" r="100000"/>
                      </a14:imgEffect>
                    </a14:imgLayer>
                  </a14:imgProps>
                </a:ext>
                <a:ext uri="{28A0092B-C50C-407E-A947-70E740481C1C}">
                  <a14:useLocalDpi xmlns:a14="http://schemas.microsoft.com/office/drawing/2010/main" val="0"/>
                </a:ext>
              </a:extLst>
            </a:blip>
            <a:srcRect/>
            <a:stretch>
              <a:fillRect/>
            </a:stretch>
          </p:blipFill>
          <p:spPr bwMode="auto">
            <a:xfrm>
              <a:off x="308009" y="3292090"/>
              <a:ext cx="3128004" cy="1790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Vi khuẩn Ecoli là gì? Nhiễm khuẩn Ecoli là gì?"/>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200" l="6400" r="98400"/>
                      </a14:imgEffect>
                    </a14:imgLayer>
                  </a14:imgProps>
                </a:ext>
                <a:ext uri="{28A0092B-C50C-407E-A947-70E740481C1C}">
                  <a14:useLocalDpi xmlns:a14="http://schemas.microsoft.com/office/drawing/2010/main" val="0"/>
                </a:ext>
              </a:extLst>
            </a:blip>
            <a:srcRect l="8398"/>
            <a:stretch/>
          </p:blipFill>
          <p:spPr bwMode="auto">
            <a:xfrm>
              <a:off x="3580599" y="3292090"/>
              <a:ext cx="3279420" cy="1790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8782" y="5157724"/>
              <a:ext cx="3301258" cy="338554"/>
            </a:xfrm>
            <a:prstGeom prst="rect">
              <a:avLst/>
            </a:prstGeom>
            <a:noFill/>
          </p:spPr>
          <p:txBody>
            <a:bodyPr wrap="square" rtlCol="0">
              <a:spAutoFit/>
            </a:bodyPr>
            <a:lstStyle/>
            <a:p>
              <a:pPr algn="ctr"/>
              <a:r>
                <a:rPr lang="vi-VN" sz="1600" dirty="0" smtClean="0">
                  <a:latin typeface="#9Slide03 Roboto Condensed" panose="02000000000000000000" pitchFamily="2" charset="0"/>
                  <a:ea typeface="#9Slide03 Roboto Condensed" panose="02000000000000000000" pitchFamily="2" charset="0"/>
                </a:rPr>
                <a:t>Các cơ thể nấm men bánh mì đơn bào</a:t>
              </a:r>
              <a:endParaRPr lang="vi-VN" sz="1600" dirty="0">
                <a:latin typeface="#9Slide03 Roboto Condensed" panose="02000000000000000000" pitchFamily="2" charset="0"/>
                <a:ea typeface="#9Slide03 Roboto Condensed" panose="02000000000000000000" pitchFamily="2" charset="0"/>
              </a:endParaRPr>
            </a:p>
          </p:txBody>
        </p:sp>
        <p:sp>
          <p:nvSpPr>
            <p:cNvPr id="9" name="TextBox 8"/>
            <p:cNvSpPr txBox="1"/>
            <p:nvPr/>
          </p:nvSpPr>
          <p:spPr>
            <a:xfrm>
              <a:off x="3551930" y="5157724"/>
              <a:ext cx="3301258" cy="338554"/>
            </a:xfrm>
            <a:prstGeom prst="rect">
              <a:avLst/>
            </a:prstGeom>
            <a:noFill/>
          </p:spPr>
          <p:txBody>
            <a:bodyPr wrap="square" rtlCol="0">
              <a:spAutoFit/>
            </a:bodyPr>
            <a:lstStyle/>
            <a:p>
              <a:pPr algn="ctr"/>
              <a:r>
                <a:rPr lang="vi-VN" sz="1600" dirty="0" smtClean="0">
                  <a:latin typeface="#9Slide03 Roboto Condensed" panose="02000000000000000000" pitchFamily="2" charset="0"/>
                  <a:ea typeface="#9Slide03 Roboto Condensed" panose="02000000000000000000" pitchFamily="2" charset="0"/>
                </a:rPr>
                <a:t>Vi khuẩn</a:t>
              </a:r>
              <a:endParaRPr lang="vi-VN" sz="1600" dirty="0">
                <a:latin typeface="#9Slide03 Roboto Condensed" panose="02000000000000000000" pitchFamily="2" charset="0"/>
                <a:ea typeface="#9Slide03 Roboto Condensed" panose="02000000000000000000" pitchFamily="2" charset="0"/>
              </a:endParaRPr>
            </a:p>
          </p:txBody>
        </p:sp>
        <p:sp>
          <p:nvSpPr>
            <p:cNvPr id="10" name="TextBox 9"/>
            <p:cNvSpPr txBox="1"/>
            <p:nvPr/>
          </p:nvSpPr>
          <p:spPr>
            <a:xfrm>
              <a:off x="1901301" y="5667862"/>
              <a:ext cx="3301258" cy="369332"/>
            </a:xfrm>
            <a:prstGeom prst="rect">
              <a:avLst/>
            </a:prstGeom>
            <a:solidFill>
              <a:srgbClr val="0A2019"/>
            </a:solidFill>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Hình 22.3. Một số cơ thể đơn bào</a:t>
              </a:r>
              <a:endParaRPr lang="vi-VN" dirty="0">
                <a:solidFill>
                  <a:schemeClr val="bg1"/>
                </a:solidFill>
                <a:latin typeface="#9Slide03 Roboto Condensed" panose="02000000000000000000" pitchFamily="2" charset="0"/>
                <a:ea typeface="#9Slide03 Roboto Condensed" panose="02000000000000000000" pitchFamily="2" charset="0"/>
              </a:endParaRPr>
            </a:p>
          </p:txBody>
        </p:sp>
      </p:grpSp>
    </p:spTree>
    <p:extLst>
      <p:ext uri="{BB962C8B-B14F-4D97-AF65-F5344CB8AC3E}">
        <p14:creationId xmlns:p14="http://schemas.microsoft.com/office/powerpoint/2010/main" val="18220588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淘宝店chenying0907 5"/>
          <p:cNvSpPr>
            <a:spLocks/>
          </p:cNvSpPr>
          <p:nvPr/>
        </p:nvSpPr>
        <p:spPr bwMode="auto">
          <a:xfrm>
            <a:off x="967770" y="1134058"/>
            <a:ext cx="1927354" cy="3089798"/>
          </a:xfrm>
          <a:custGeom>
            <a:avLst/>
            <a:gdLst>
              <a:gd name="T0" fmla="*/ 5067 w 6381"/>
              <a:gd name="T1" fmla="*/ 2220 h 10218"/>
              <a:gd name="T2" fmla="*/ 5805 w 6381"/>
              <a:gd name="T3" fmla="*/ 2072 h 10218"/>
              <a:gd name="T4" fmla="*/ 6324 w 6381"/>
              <a:gd name="T5" fmla="*/ 1680 h 10218"/>
              <a:gd name="T6" fmla="*/ 6150 w 6381"/>
              <a:gd name="T7" fmla="*/ 1262 h 10218"/>
              <a:gd name="T8" fmla="*/ 5034 w 6381"/>
              <a:gd name="T9" fmla="*/ 1299 h 10218"/>
              <a:gd name="T10" fmla="*/ 4382 w 6381"/>
              <a:gd name="T11" fmla="*/ 1669 h 10218"/>
              <a:gd name="T12" fmla="*/ 3914 w 6381"/>
              <a:gd name="T13" fmla="*/ 2019 h 10218"/>
              <a:gd name="T14" fmla="*/ 3125 w 6381"/>
              <a:gd name="T15" fmla="*/ 2583 h 10218"/>
              <a:gd name="T16" fmla="*/ 3200 w 6381"/>
              <a:gd name="T17" fmla="*/ 1887 h 10218"/>
              <a:gd name="T18" fmla="*/ 3374 w 6381"/>
              <a:gd name="T19" fmla="*/ 1403 h 10218"/>
              <a:gd name="T20" fmla="*/ 2938 w 6381"/>
              <a:gd name="T21" fmla="*/ 195 h 10218"/>
              <a:gd name="T22" fmla="*/ 2625 w 6381"/>
              <a:gd name="T23" fmla="*/ 89 h 10218"/>
              <a:gd name="T24" fmla="*/ 2506 w 6381"/>
              <a:gd name="T25" fmla="*/ 909 h 10218"/>
              <a:gd name="T26" fmla="*/ 2756 w 6381"/>
              <a:gd name="T27" fmla="*/ 1738 h 10218"/>
              <a:gd name="T28" fmla="*/ 3037 w 6381"/>
              <a:gd name="T29" fmla="*/ 2085 h 10218"/>
              <a:gd name="T30" fmla="*/ 2588 w 6381"/>
              <a:gd name="T31" fmla="*/ 3185 h 10218"/>
              <a:gd name="T32" fmla="*/ 1834 w 6381"/>
              <a:gd name="T33" fmla="*/ 4541 h 10218"/>
              <a:gd name="T34" fmla="*/ 1461 w 6381"/>
              <a:gd name="T35" fmla="*/ 4068 h 10218"/>
              <a:gd name="T36" fmla="*/ 1608 w 6381"/>
              <a:gd name="T37" fmla="*/ 3539 h 10218"/>
              <a:gd name="T38" fmla="*/ 1954 w 6381"/>
              <a:gd name="T39" fmla="*/ 2049 h 10218"/>
              <a:gd name="T40" fmla="*/ 1568 w 6381"/>
              <a:gd name="T41" fmla="*/ 1366 h 10218"/>
              <a:gd name="T42" fmla="*/ 1053 w 6381"/>
              <a:gd name="T43" fmla="*/ 2266 h 10218"/>
              <a:gd name="T44" fmla="*/ 943 w 6381"/>
              <a:gd name="T45" fmla="*/ 3027 h 10218"/>
              <a:gd name="T46" fmla="*/ 1235 w 6381"/>
              <a:gd name="T47" fmla="*/ 3632 h 10218"/>
              <a:gd name="T48" fmla="*/ 1453 w 6381"/>
              <a:gd name="T49" fmla="*/ 4554 h 10218"/>
              <a:gd name="T50" fmla="*/ 1499 w 6381"/>
              <a:gd name="T51" fmla="*/ 5587 h 10218"/>
              <a:gd name="T52" fmla="*/ 1239 w 6381"/>
              <a:gd name="T53" fmla="*/ 7493 h 10218"/>
              <a:gd name="T54" fmla="*/ 911 w 6381"/>
              <a:gd name="T55" fmla="*/ 8101 h 10218"/>
              <a:gd name="T56" fmla="*/ 919 w 6381"/>
              <a:gd name="T57" fmla="*/ 7357 h 10218"/>
              <a:gd name="T58" fmla="*/ 301 w 6381"/>
              <a:gd name="T59" fmla="*/ 6296 h 10218"/>
              <a:gd name="T60" fmla="*/ 51 w 6381"/>
              <a:gd name="T61" fmla="*/ 6526 h 10218"/>
              <a:gd name="T62" fmla="*/ 294 w 6381"/>
              <a:gd name="T63" fmla="*/ 7848 h 10218"/>
              <a:gd name="T64" fmla="*/ 1067 w 6381"/>
              <a:gd name="T65" fmla="*/ 8475 h 10218"/>
              <a:gd name="T66" fmla="*/ 1180 w 6381"/>
              <a:gd name="T67" fmla="*/ 8963 h 10218"/>
              <a:gd name="T68" fmla="*/ 1154 w 6381"/>
              <a:gd name="T69" fmla="*/ 10105 h 10218"/>
              <a:gd name="T70" fmla="*/ 1363 w 6381"/>
              <a:gd name="T71" fmla="*/ 9318 h 10218"/>
              <a:gd name="T72" fmla="*/ 1956 w 6381"/>
              <a:gd name="T73" fmla="*/ 8533 h 10218"/>
              <a:gd name="T74" fmla="*/ 2293 w 6381"/>
              <a:gd name="T75" fmla="*/ 8207 h 10218"/>
              <a:gd name="T76" fmla="*/ 2547 w 6381"/>
              <a:gd name="T77" fmla="*/ 7630 h 10218"/>
              <a:gd name="T78" fmla="*/ 2487 w 6381"/>
              <a:gd name="T79" fmla="*/ 6997 h 10218"/>
              <a:gd name="T80" fmla="*/ 2065 w 6381"/>
              <a:gd name="T81" fmla="*/ 7016 h 10218"/>
              <a:gd name="T82" fmla="*/ 1738 w 6381"/>
              <a:gd name="T83" fmla="*/ 7732 h 10218"/>
              <a:gd name="T84" fmla="*/ 1788 w 6381"/>
              <a:gd name="T85" fmla="*/ 8430 h 10218"/>
              <a:gd name="T86" fmla="*/ 1482 w 6381"/>
              <a:gd name="T87" fmla="*/ 9028 h 10218"/>
              <a:gd name="T88" fmla="*/ 1485 w 6381"/>
              <a:gd name="T89" fmla="*/ 6936 h 10218"/>
              <a:gd name="T90" fmla="*/ 1872 w 6381"/>
              <a:gd name="T91" fmla="*/ 6478 h 10218"/>
              <a:gd name="T92" fmla="*/ 2482 w 6381"/>
              <a:gd name="T93" fmla="*/ 6345 h 10218"/>
              <a:gd name="T94" fmla="*/ 3015 w 6381"/>
              <a:gd name="T95" fmla="*/ 5946 h 10218"/>
              <a:gd name="T96" fmla="*/ 3187 w 6381"/>
              <a:gd name="T97" fmla="*/ 5281 h 10218"/>
              <a:gd name="T98" fmla="*/ 2836 w 6381"/>
              <a:gd name="T99" fmla="*/ 4893 h 10218"/>
              <a:gd name="T100" fmla="*/ 2271 w 6381"/>
              <a:gd name="T101" fmla="*/ 5312 h 10218"/>
              <a:gd name="T102" fmla="*/ 1960 w 6381"/>
              <a:gd name="T103" fmla="*/ 5971 h 10218"/>
              <a:gd name="T104" fmla="*/ 1848 w 6381"/>
              <a:gd name="T105" fmla="*/ 6338 h 10218"/>
              <a:gd name="T106" fmla="*/ 1663 w 6381"/>
              <a:gd name="T107" fmla="*/ 5754 h 10218"/>
              <a:gd name="T108" fmla="*/ 2165 w 6381"/>
              <a:gd name="T109" fmla="*/ 4237 h 10218"/>
              <a:gd name="T110" fmla="*/ 3017 w 6381"/>
              <a:gd name="T111" fmla="*/ 3810 h 10218"/>
              <a:gd name="T112" fmla="*/ 3521 w 6381"/>
              <a:gd name="T113" fmla="*/ 3975 h 10218"/>
              <a:gd name="T114" fmla="*/ 4387 w 6381"/>
              <a:gd name="T115" fmla="*/ 3778 h 10218"/>
              <a:gd name="T116" fmla="*/ 4821 w 6381"/>
              <a:gd name="T117" fmla="*/ 3413 h 10218"/>
              <a:gd name="T118" fmla="*/ 4007 w 6381"/>
              <a:gd name="T119" fmla="*/ 3196 h 10218"/>
              <a:gd name="T120" fmla="*/ 3053 w 6381"/>
              <a:gd name="T121" fmla="*/ 3557 h 10218"/>
              <a:gd name="T122" fmla="*/ 2314 w 6381"/>
              <a:gd name="T123" fmla="*/ 3952 h 10218"/>
              <a:gd name="T124" fmla="*/ 3316 w 6381"/>
              <a:gd name="T125" fmla="*/ 2703 h 10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1" h="10218">
                <a:moveTo>
                  <a:pt x="4392" y="2029"/>
                </a:moveTo>
                <a:lnTo>
                  <a:pt x="4422" y="2046"/>
                </a:lnTo>
                <a:lnTo>
                  <a:pt x="4453" y="2062"/>
                </a:lnTo>
                <a:lnTo>
                  <a:pt x="4486" y="2078"/>
                </a:lnTo>
                <a:lnTo>
                  <a:pt x="4518" y="2094"/>
                </a:lnTo>
                <a:lnTo>
                  <a:pt x="4551" y="2107"/>
                </a:lnTo>
                <a:lnTo>
                  <a:pt x="4583" y="2120"/>
                </a:lnTo>
                <a:lnTo>
                  <a:pt x="4616" y="2133"/>
                </a:lnTo>
                <a:lnTo>
                  <a:pt x="4650" y="2144"/>
                </a:lnTo>
                <a:lnTo>
                  <a:pt x="4683" y="2155"/>
                </a:lnTo>
                <a:lnTo>
                  <a:pt x="4718" y="2164"/>
                </a:lnTo>
                <a:lnTo>
                  <a:pt x="4752" y="2174"/>
                </a:lnTo>
                <a:lnTo>
                  <a:pt x="4787" y="2183"/>
                </a:lnTo>
                <a:lnTo>
                  <a:pt x="4821" y="2190"/>
                </a:lnTo>
                <a:lnTo>
                  <a:pt x="4855" y="2197"/>
                </a:lnTo>
                <a:lnTo>
                  <a:pt x="4891" y="2203"/>
                </a:lnTo>
                <a:lnTo>
                  <a:pt x="4925" y="2208"/>
                </a:lnTo>
                <a:lnTo>
                  <a:pt x="4961" y="2212"/>
                </a:lnTo>
                <a:lnTo>
                  <a:pt x="4996" y="2215"/>
                </a:lnTo>
                <a:lnTo>
                  <a:pt x="5032" y="2218"/>
                </a:lnTo>
                <a:lnTo>
                  <a:pt x="5067" y="2220"/>
                </a:lnTo>
                <a:lnTo>
                  <a:pt x="5102" y="2221"/>
                </a:lnTo>
                <a:lnTo>
                  <a:pt x="5138" y="2221"/>
                </a:lnTo>
                <a:lnTo>
                  <a:pt x="5173" y="2220"/>
                </a:lnTo>
                <a:lnTo>
                  <a:pt x="5209" y="2219"/>
                </a:lnTo>
                <a:lnTo>
                  <a:pt x="5244" y="2217"/>
                </a:lnTo>
                <a:lnTo>
                  <a:pt x="5280" y="2214"/>
                </a:lnTo>
                <a:lnTo>
                  <a:pt x="5315" y="2210"/>
                </a:lnTo>
                <a:lnTo>
                  <a:pt x="5350" y="2206"/>
                </a:lnTo>
                <a:lnTo>
                  <a:pt x="5386" y="2201"/>
                </a:lnTo>
                <a:lnTo>
                  <a:pt x="5420" y="2194"/>
                </a:lnTo>
                <a:lnTo>
                  <a:pt x="5456" y="2188"/>
                </a:lnTo>
                <a:lnTo>
                  <a:pt x="5490" y="2180"/>
                </a:lnTo>
                <a:lnTo>
                  <a:pt x="5527" y="2171"/>
                </a:lnTo>
                <a:lnTo>
                  <a:pt x="5562" y="2161"/>
                </a:lnTo>
                <a:lnTo>
                  <a:pt x="5598" y="2150"/>
                </a:lnTo>
                <a:lnTo>
                  <a:pt x="5633" y="2139"/>
                </a:lnTo>
                <a:lnTo>
                  <a:pt x="5668" y="2128"/>
                </a:lnTo>
                <a:lnTo>
                  <a:pt x="5703" y="2115"/>
                </a:lnTo>
                <a:lnTo>
                  <a:pt x="5737" y="2102"/>
                </a:lnTo>
                <a:lnTo>
                  <a:pt x="5772" y="2087"/>
                </a:lnTo>
                <a:lnTo>
                  <a:pt x="5805" y="2072"/>
                </a:lnTo>
                <a:lnTo>
                  <a:pt x="5838" y="2056"/>
                </a:lnTo>
                <a:lnTo>
                  <a:pt x="5872" y="2040"/>
                </a:lnTo>
                <a:lnTo>
                  <a:pt x="5904" y="2022"/>
                </a:lnTo>
                <a:lnTo>
                  <a:pt x="5937" y="2005"/>
                </a:lnTo>
                <a:lnTo>
                  <a:pt x="5968" y="1985"/>
                </a:lnTo>
                <a:lnTo>
                  <a:pt x="5999" y="1966"/>
                </a:lnTo>
                <a:lnTo>
                  <a:pt x="6031" y="1946"/>
                </a:lnTo>
                <a:lnTo>
                  <a:pt x="6057" y="1928"/>
                </a:lnTo>
                <a:lnTo>
                  <a:pt x="6085" y="1908"/>
                </a:lnTo>
                <a:lnTo>
                  <a:pt x="6113" y="1888"/>
                </a:lnTo>
                <a:lnTo>
                  <a:pt x="6141" y="1866"/>
                </a:lnTo>
                <a:lnTo>
                  <a:pt x="6171" y="1843"/>
                </a:lnTo>
                <a:lnTo>
                  <a:pt x="6199" y="1818"/>
                </a:lnTo>
                <a:lnTo>
                  <a:pt x="6227" y="1793"/>
                </a:lnTo>
                <a:lnTo>
                  <a:pt x="6254" y="1766"/>
                </a:lnTo>
                <a:lnTo>
                  <a:pt x="6267" y="1752"/>
                </a:lnTo>
                <a:lnTo>
                  <a:pt x="6280" y="1738"/>
                </a:lnTo>
                <a:lnTo>
                  <a:pt x="6291" y="1724"/>
                </a:lnTo>
                <a:lnTo>
                  <a:pt x="6303" y="1709"/>
                </a:lnTo>
                <a:lnTo>
                  <a:pt x="6314" y="1695"/>
                </a:lnTo>
                <a:lnTo>
                  <a:pt x="6324" y="1680"/>
                </a:lnTo>
                <a:lnTo>
                  <a:pt x="6334" y="1664"/>
                </a:lnTo>
                <a:lnTo>
                  <a:pt x="6343" y="1649"/>
                </a:lnTo>
                <a:lnTo>
                  <a:pt x="6351" y="1633"/>
                </a:lnTo>
                <a:lnTo>
                  <a:pt x="6358" y="1618"/>
                </a:lnTo>
                <a:lnTo>
                  <a:pt x="6364" y="1602"/>
                </a:lnTo>
                <a:lnTo>
                  <a:pt x="6370" y="1585"/>
                </a:lnTo>
                <a:lnTo>
                  <a:pt x="6374" y="1568"/>
                </a:lnTo>
                <a:lnTo>
                  <a:pt x="6377" y="1552"/>
                </a:lnTo>
                <a:lnTo>
                  <a:pt x="6380" y="1535"/>
                </a:lnTo>
                <a:lnTo>
                  <a:pt x="6381" y="1519"/>
                </a:lnTo>
                <a:lnTo>
                  <a:pt x="6380" y="1482"/>
                </a:lnTo>
                <a:lnTo>
                  <a:pt x="6374" y="1449"/>
                </a:lnTo>
                <a:lnTo>
                  <a:pt x="6363" y="1418"/>
                </a:lnTo>
                <a:lnTo>
                  <a:pt x="6349" y="1390"/>
                </a:lnTo>
                <a:lnTo>
                  <a:pt x="6330" y="1366"/>
                </a:lnTo>
                <a:lnTo>
                  <a:pt x="6307" y="1342"/>
                </a:lnTo>
                <a:lnTo>
                  <a:pt x="6282" y="1322"/>
                </a:lnTo>
                <a:lnTo>
                  <a:pt x="6254" y="1304"/>
                </a:lnTo>
                <a:lnTo>
                  <a:pt x="6221" y="1289"/>
                </a:lnTo>
                <a:lnTo>
                  <a:pt x="6188" y="1275"/>
                </a:lnTo>
                <a:lnTo>
                  <a:pt x="6150" y="1262"/>
                </a:lnTo>
                <a:lnTo>
                  <a:pt x="6112" y="1253"/>
                </a:lnTo>
                <a:lnTo>
                  <a:pt x="6071" y="1244"/>
                </a:lnTo>
                <a:lnTo>
                  <a:pt x="6030" y="1238"/>
                </a:lnTo>
                <a:lnTo>
                  <a:pt x="5986" y="1233"/>
                </a:lnTo>
                <a:lnTo>
                  <a:pt x="5943" y="1229"/>
                </a:lnTo>
                <a:lnTo>
                  <a:pt x="5897" y="1226"/>
                </a:lnTo>
                <a:lnTo>
                  <a:pt x="5853" y="1225"/>
                </a:lnTo>
                <a:lnTo>
                  <a:pt x="5807" y="1224"/>
                </a:lnTo>
                <a:lnTo>
                  <a:pt x="5762" y="1225"/>
                </a:lnTo>
                <a:lnTo>
                  <a:pt x="5716" y="1226"/>
                </a:lnTo>
                <a:lnTo>
                  <a:pt x="5672" y="1228"/>
                </a:lnTo>
                <a:lnTo>
                  <a:pt x="5629" y="1230"/>
                </a:lnTo>
                <a:lnTo>
                  <a:pt x="5586" y="1233"/>
                </a:lnTo>
                <a:lnTo>
                  <a:pt x="5506" y="1240"/>
                </a:lnTo>
                <a:lnTo>
                  <a:pt x="5435" y="1247"/>
                </a:lnTo>
                <a:lnTo>
                  <a:pt x="5372" y="1254"/>
                </a:lnTo>
                <a:lnTo>
                  <a:pt x="5322" y="1259"/>
                </a:lnTo>
                <a:lnTo>
                  <a:pt x="5253" y="1266"/>
                </a:lnTo>
                <a:lnTo>
                  <a:pt x="5181" y="1276"/>
                </a:lnTo>
                <a:lnTo>
                  <a:pt x="5109" y="1286"/>
                </a:lnTo>
                <a:lnTo>
                  <a:pt x="5034" y="1299"/>
                </a:lnTo>
                <a:lnTo>
                  <a:pt x="4997" y="1306"/>
                </a:lnTo>
                <a:lnTo>
                  <a:pt x="4960" y="1314"/>
                </a:lnTo>
                <a:lnTo>
                  <a:pt x="4922" y="1322"/>
                </a:lnTo>
                <a:lnTo>
                  <a:pt x="4885" y="1332"/>
                </a:lnTo>
                <a:lnTo>
                  <a:pt x="4848" y="1342"/>
                </a:lnTo>
                <a:lnTo>
                  <a:pt x="4812" y="1354"/>
                </a:lnTo>
                <a:lnTo>
                  <a:pt x="4776" y="1366"/>
                </a:lnTo>
                <a:lnTo>
                  <a:pt x="4741" y="1379"/>
                </a:lnTo>
                <a:lnTo>
                  <a:pt x="4707" y="1393"/>
                </a:lnTo>
                <a:lnTo>
                  <a:pt x="4673" y="1409"/>
                </a:lnTo>
                <a:lnTo>
                  <a:pt x="4640" y="1425"/>
                </a:lnTo>
                <a:lnTo>
                  <a:pt x="4608" y="1444"/>
                </a:lnTo>
                <a:lnTo>
                  <a:pt x="4577" y="1463"/>
                </a:lnTo>
                <a:lnTo>
                  <a:pt x="4548" y="1483"/>
                </a:lnTo>
                <a:lnTo>
                  <a:pt x="4519" y="1505"/>
                </a:lnTo>
                <a:lnTo>
                  <a:pt x="4493" y="1529"/>
                </a:lnTo>
                <a:lnTo>
                  <a:pt x="4468" y="1553"/>
                </a:lnTo>
                <a:lnTo>
                  <a:pt x="4443" y="1580"/>
                </a:lnTo>
                <a:lnTo>
                  <a:pt x="4421" y="1608"/>
                </a:lnTo>
                <a:lnTo>
                  <a:pt x="4401" y="1638"/>
                </a:lnTo>
                <a:lnTo>
                  <a:pt x="4382" y="1669"/>
                </a:lnTo>
                <a:lnTo>
                  <a:pt x="4365" y="1703"/>
                </a:lnTo>
                <a:lnTo>
                  <a:pt x="4351" y="1737"/>
                </a:lnTo>
                <a:lnTo>
                  <a:pt x="4338" y="1775"/>
                </a:lnTo>
                <a:lnTo>
                  <a:pt x="4336" y="1783"/>
                </a:lnTo>
                <a:lnTo>
                  <a:pt x="4335" y="1790"/>
                </a:lnTo>
                <a:lnTo>
                  <a:pt x="4335" y="1798"/>
                </a:lnTo>
                <a:lnTo>
                  <a:pt x="4335" y="1805"/>
                </a:lnTo>
                <a:lnTo>
                  <a:pt x="4335" y="1812"/>
                </a:lnTo>
                <a:lnTo>
                  <a:pt x="4337" y="1819"/>
                </a:lnTo>
                <a:lnTo>
                  <a:pt x="4339" y="1826"/>
                </a:lnTo>
                <a:lnTo>
                  <a:pt x="4341" y="1832"/>
                </a:lnTo>
                <a:lnTo>
                  <a:pt x="4297" y="1849"/>
                </a:lnTo>
                <a:lnTo>
                  <a:pt x="4253" y="1865"/>
                </a:lnTo>
                <a:lnTo>
                  <a:pt x="4209" y="1882"/>
                </a:lnTo>
                <a:lnTo>
                  <a:pt x="4166" y="1900"/>
                </a:lnTo>
                <a:lnTo>
                  <a:pt x="4123" y="1918"/>
                </a:lnTo>
                <a:lnTo>
                  <a:pt x="4081" y="1938"/>
                </a:lnTo>
                <a:lnTo>
                  <a:pt x="4038" y="1957"/>
                </a:lnTo>
                <a:lnTo>
                  <a:pt x="3997" y="1977"/>
                </a:lnTo>
                <a:lnTo>
                  <a:pt x="3955" y="1997"/>
                </a:lnTo>
                <a:lnTo>
                  <a:pt x="3914" y="2019"/>
                </a:lnTo>
                <a:lnTo>
                  <a:pt x="3873" y="2041"/>
                </a:lnTo>
                <a:lnTo>
                  <a:pt x="3833" y="2063"/>
                </a:lnTo>
                <a:lnTo>
                  <a:pt x="3792" y="2085"/>
                </a:lnTo>
                <a:lnTo>
                  <a:pt x="3752" y="2110"/>
                </a:lnTo>
                <a:lnTo>
                  <a:pt x="3712" y="2133"/>
                </a:lnTo>
                <a:lnTo>
                  <a:pt x="3674" y="2157"/>
                </a:lnTo>
                <a:lnTo>
                  <a:pt x="3634" y="2183"/>
                </a:lnTo>
                <a:lnTo>
                  <a:pt x="3596" y="2208"/>
                </a:lnTo>
                <a:lnTo>
                  <a:pt x="3558" y="2234"/>
                </a:lnTo>
                <a:lnTo>
                  <a:pt x="3520" y="2261"/>
                </a:lnTo>
                <a:lnTo>
                  <a:pt x="3483" y="2288"/>
                </a:lnTo>
                <a:lnTo>
                  <a:pt x="3445" y="2315"/>
                </a:lnTo>
                <a:lnTo>
                  <a:pt x="3409" y="2343"/>
                </a:lnTo>
                <a:lnTo>
                  <a:pt x="3372" y="2372"/>
                </a:lnTo>
                <a:lnTo>
                  <a:pt x="3336" y="2400"/>
                </a:lnTo>
                <a:lnTo>
                  <a:pt x="3300" y="2430"/>
                </a:lnTo>
                <a:lnTo>
                  <a:pt x="3265" y="2459"/>
                </a:lnTo>
                <a:lnTo>
                  <a:pt x="3229" y="2489"/>
                </a:lnTo>
                <a:lnTo>
                  <a:pt x="3194" y="2520"/>
                </a:lnTo>
                <a:lnTo>
                  <a:pt x="3160" y="2551"/>
                </a:lnTo>
                <a:lnTo>
                  <a:pt x="3125" y="2583"/>
                </a:lnTo>
                <a:lnTo>
                  <a:pt x="3092" y="2615"/>
                </a:lnTo>
                <a:lnTo>
                  <a:pt x="3101" y="2576"/>
                </a:lnTo>
                <a:lnTo>
                  <a:pt x="3110" y="2538"/>
                </a:lnTo>
                <a:lnTo>
                  <a:pt x="3119" y="2500"/>
                </a:lnTo>
                <a:lnTo>
                  <a:pt x="3126" y="2461"/>
                </a:lnTo>
                <a:lnTo>
                  <a:pt x="3134" y="2423"/>
                </a:lnTo>
                <a:lnTo>
                  <a:pt x="3140" y="2384"/>
                </a:lnTo>
                <a:lnTo>
                  <a:pt x="3147" y="2346"/>
                </a:lnTo>
                <a:lnTo>
                  <a:pt x="3152" y="2307"/>
                </a:lnTo>
                <a:lnTo>
                  <a:pt x="3159" y="2268"/>
                </a:lnTo>
                <a:lnTo>
                  <a:pt x="3164" y="2229"/>
                </a:lnTo>
                <a:lnTo>
                  <a:pt x="3168" y="2190"/>
                </a:lnTo>
                <a:lnTo>
                  <a:pt x="3172" y="2151"/>
                </a:lnTo>
                <a:lnTo>
                  <a:pt x="3178" y="2073"/>
                </a:lnTo>
                <a:lnTo>
                  <a:pt x="3181" y="1995"/>
                </a:lnTo>
                <a:lnTo>
                  <a:pt x="3182" y="1966"/>
                </a:lnTo>
                <a:lnTo>
                  <a:pt x="3183" y="1938"/>
                </a:lnTo>
                <a:lnTo>
                  <a:pt x="3184" y="1908"/>
                </a:lnTo>
                <a:lnTo>
                  <a:pt x="3185" y="1879"/>
                </a:lnTo>
                <a:lnTo>
                  <a:pt x="3192" y="1884"/>
                </a:lnTo>
                <a:lnTo>
                  <a:pt x="3200" y="1887"/>
                </a:lnTo>
                <a:lnTo>
                  <a:pt x="3208" y="1890"/>
                </a:lnTo>
                <a:lnTo>
                  <a:pt x="3216" y="1892"/>
                </a:lnTo>
                <a:lnTo>
                  <a:pt x="3225" y="1894"/>
                </a:lnTo>
                <a:lnTo>
                  <a:pt x="3233" y="1894"/>
                </a:lnTo>
                <a:lnTo>
                  <a:pt x="3243" y="1894"/>
                </a:lnTo>
                <a:lnTo>
                  <a:pt x="3251" y="1893"/>
                </a:lnTo>
                <a:lnTo>
                  <a:pt x="3259" y="1890"/>
                </a:lnTo>
                <a:lnTo>
                  <a:pt x="3266" y="1887"/>
                </a:lnTo>
                <a:lnTo>
                  <a:pt x="3273" y="1883"/>
                </a:lnTo>
                <a:lnTo>
                  <a:pt x="3280" y="1877"/>
                </a:lnTo>
                <a:lnTo>
                  <a:pt x="3286" y="1871"/>
                </a:lnTo>
                <a:lnTo>
                  <a:pt x="3291" y="1863"/>
                </a:lnTo>
                <a:lnTo>
                  <a:pt x="3296" y="1854"/>
                </a:lnTo>
                <a:lnTo>
                  <a:pt x="3300" y="1844"/>
                </a:lnTo>
                <a:lnTo>
                  <a:pt x="3317" y="1781"/>
                </a:lnTo>
                <a:lnTo>
                  <a:pt x="3334" y="1718"/>
                </a:lnTo>
                <a:lnTo>
                  <a:pt x="3347" y="1655"/>
                </a:lnTo>
                <a:lnTo>
                  <a:pt x="3357" y="1592"/>
                </a:lnTo>
                <a:lnTo>
                  <a:pt x="3365" y="1529"/>
                </a:lnTo>
                <a:lnTo>
                  <a:pt x="3371" y="1466"/>
                </a:lnTo>
                <a:lnTo>
                  <a:pt x="3374" y="1403"/>
                </a:lnTo>
                <a:lnTo>
                  <a:pt x="3375" y="1340"/>
                </a:lnTo>
                <a:lnTo>
                  <a:pt x="3374" y="1278"/>
                </a:lnTo>
                <a:lnTo>
                  <a:pt x="3370" y="1215"/>
                </a:lnTo>
                <a:lnTo>
                  <a:pt x="3364" y="1152"/>
                </a:lnTo>
                <a:lnTo>
                  <a:pt x="3356" y="1090"/>
                </a:lnTo>
                <a:lnTo>
                  <a:pt x="3346" y="1030"/>
                </a:lnTo>
                <a:lnTo>
                  <a:pt x="3334" y="968"/>
                </a:lnTo>
                <a:lnTo>
                  <a:pt x="3319" y="908"/>
                </a:lnTo>
                <a:lnTo>
                  <a:pt x="3301" y="847"/>
                </a:lnTo>
                <a:lnTo>
                  <a:pt x="3282" y="789"/>
                </a:lnTo>
                <a:lnTo>
                  <a:pt x="3261" y="730"/>
                </a:lnTo>
                <a:lnTo>
                  <a:pt x="3238" y="672"/>
                </a:lnTo>
                <a:lnTo>
                  <a:pt x="3212" y="616"/>
                </a:lnTo>
                <a:lnTo>
                  <a:pt x="3185" y="559"/>
                </a:lnTo>
                <a:lnTo>
                  <a:pt x="3156" y="504"/>
                </a:lnTo>
                <a:lnTo>
                  <a:pt x="3124" y="449"/>
                </a:lnTo>
                <a:lnTo>
                  <a:pt x="3091" y="397"/>
                </a:lnTo>
                <a:lnTo>
                  <a:pt x="3055" y="344"/>
                </a:lnTo>
                <a:lnTo>
                  <a:pt x="3018" y="294"/>
                </a:lnTo>
                <a:lnTo>
                  <a:pt x="2978" y="244"/>
                </a:lnTo>
                <a:lnTo>
                  <a:pt x="2938" y="195"/>
                </a:lnTo>
                <a:lnTo>
                  <a:pt x="2894" y="148"/>
                </a:lnTo>
                <a:lnTo>
                  <a:pt x="2850" y="102"/>
                </a:lnTo>
                <a:lnTo>
                  <a:pt x="2803" y="58"/>
                </a:lnTo>
                <a:lnTo>
                  <a:pt x="2755" y="14"/>
                </a:lnTo>
                <a:lnTo>
                  <a:pt x="2746" y="9"/>
                </a:lnTo>
                <a:lnTo>
                  <a:pt x="2739" y="5"/>
                </a:lnTo>
                <a:lnTo>
                  <a:pt x="2730" y="2"/>
                </a:lnTo>
                <a:lnTo>
                  <a:pt x="2722" y="0"/>
                </a:lnTo>
                <a:lnTo>
                  <a:pt x="2714" y="0"/>
                </a:lnTo>
                <a:lnTo>
                  <a:pt x="2705" y="1"/>
                </a:lnTo>
                <a:lnTo>
                  <a:pt x="2697" y="2"/>
                </a:lnTo>
                <a:lnTo>
                  <a:pt x="2689" y="5"/>
                </a:lnTo>
                <a:lnTo>
                  <a:pt x="2681" y="8"/>
                </a:lnTo>
                <a:lnTo>
                  <a:pt x="2673" y="12"/>
                </a:lnTo>
                <a:lnTo>
                  <a:pt x="2665" y="17"/>
                </a:lnTo>
                <a:lnTo>
                  <a:pt x="2658" y="23"/>
                </a:lnTo>
                <a:lnTo>
                  <a:pt x="2652" y="29"/>
                </a:lnTo>
                <a:lnTo>
                  <a:pt x="2647" y="36"/>
                </a:lnTo>
                <a:lnTo>
                  <a:pt x="2643" y="44"/>
                </a:lnTo>
                <a:lnTo>
                  <a:pt x="2639" y="52"/>
                </a:lnTo>
                <a:lnTo>
                  <a:pt x="2625" y="89"/>
                </a:lnTo>
                <a:lnTo>
                  <a:pt x="2611" y="127"/>
                </a:lnTo>
                <a:lnTo>
                  <a:pt x="2599" y="165"/>
                </a:lnTo>
                <a:lnTo>
                  <a:pt x="2587" y="202"/>
                </a:lnTo>
                <a:lnTo>
                  <a:pt x="2575" y="241"/>
                </a:lnTo>
                <a:lnTo>
                  <a:pt x="2564" y="279"/>
                </a:lnTo>
                <a:lnTo>
                  <a:pt x="2555" y="318"/>
                </a:lnTo>
                <a:lnTo>
                  <a:pt x="2546" y="357"/>
                </a:lnTo>
                <a:lnTo>
                  <a:pt x="2538" y="396"/>
                </a:lnTo>
                <a:lnTo>
                  <a:pt x="2531" y="435"/>
                </a:lnTo>
                <a:lnTo>
                  <a:pt x="2524" y="475"/>
                </a:lnTo>
                <a:lnTo>
                  <a:pt x="2519" y="513"/>
                </a:lnTo>
                <a:lnTo>
                  <a:pt x="2514" y="553"/>
                </a:lnTo>
                <a:lnTo>
                  <a:pt x="2510" y="592"/>
                </a:lnTo>
                <a:lnTo>
                  <a:pt x="2506" y="632"/>
                </a:lnTo>
                <a:lnTo>
                  <a:pt x="2503" y="671"/>
                </a:lnTo>
                <a:lnTo>
                  <a:pt x="2501" y="711"/>
                </a:lnTo>
                <a:lnTo>
                  <a:pt x="2500" y="750"/>
                </a:lnTo>
                <a:lnTo>
                  <a:pt x="2500" y="791"/>
                </a:lnTo>
                <a:lnTo>
                  <a:pt x="2501" y="830"/>
                </a:lnTo>
                <a:lnTo>
                  <a:pt x="2502" y="870"/>
                </a:lnTo>
                <a:lnTo>
                  <a:pt x="2506" y="909"/>
                </a:lnTo>
                <a:lnTo>
                  <a:pt x="2509" y="949"/>
                </a:lnTo>
                <a:lnTo>
                  <a:pt x="2513" y="988"/>
                </a:lnTo>
                <a:lnTo>
                  <a:pt x="2517" y="1028"/>
                </a:lnTo>
                <a:lnTo>
                  <a:pt x="2523" y="1067"/>
                </a:lnTo>
                <a:lnTo>
                  <a:pt x="2530" y="1107"/>
                </a:lnTo>
                <a:lnTo>
                  <a:pt x="2537" y="1146"/>
                </a:lnTo>
                <a:lnTo>
                  <a:pt x="2545" y="1185"/>
                </a:lnTo>
                <a:lnTo>
                  <a:pt x="2554" y="1224"/>
                </a:lnTo>
                <a:lnTo>
                  <a:pt x="2564" y="1263"/>
                </a:lnTo>
                <a:lnTo>
                  <a:pt x="2574" y="1302"/>
                </a:lnTo>
                <a:lnTo>
                  <a:pt x="2583" y="1332"/>
                </a:lnTo>
                <a:lnTo>
                  <a:pt x="2597" y="1373"/>
                </a:lnTo>
                <a:lnTo>
                  <a:pt x="2613" y="1419"/>
                </a:lnTo>
                <a:lnTo>
                  <a:pt x="2633" y="1473"/>
                </a:lnTo>
                <a:lnTo>
                  <a:pt x="2655" y="1530"/>
                </a:lnTo>
                <a:lnTo>
                  <a:pt x="2681" y="1589"/>
                </a:lnTo>
                <a:lnTo>
                  <a:pt x="2695" y="1620"/>
                </a:lnTo>
                <a:lnTo>
                  <a:pt x="2709" y="1650"/>
                </a:lnTo>
                <a:lnTo>
                  <a:pt x="2724" y="1680"/>
                </a:lnTo>
                <a:lnTo>
                  <a:pt x="2739" y="1709"/>
                </a:lnTo>
                <a:lnTo>
                  <a:pt x="2756" y="1738"/>
                </a:lnTo>
                <a:lnTo>
                  <a:pt x="2772" y="1766"/>
                </a:lnTo>
                <a:lnTo>
                  <a:pt x="2789" y="1793"/>
                </a:lnTo>
                <a:lnTo>
                  <a:pt x="2806" y="1818"/>
                </a:lnTo>
                <a:lnTo>
                  <a:pt x="2824" y="1843"/>
                </a:lnTo>
                <a:lnTo>
                  <a:pt x="2843" y="1865"/>
                </a:lnTo>
                <a:lnTo>
                  <a:pt x="2861" y="1885"/>
                </a:lnTo>
                <a:lnTo>
                  <a:pt x="2880" y="1903"/>
                </a:lnTo>
                <a:lnTo>
                  <a:pt x="2899" y="1919"/>
                </a:lnTo>
                <a:lnTo>
                  <a:pt x="2919" y="1933"/>
                </a:lnTo>
                <a:lnTo>
                  <a:pt x="2939" y="1944"/>
                </a:lnTo>
                <a:lnTo>
                  <a:pt x="2959" y="1951"/>
                </a:lnTo>
                <a:lnTo>
                  <a:pt x="2979" y="1956"/>
                </a:lnTo>
                <a:lnTo>
                  <a:pt x="3000" y="1957"/>
                </a:lnTo>
                <a:lnTo>
                  <a:pt x="3021" y="1954"/>
                </a:lnTo>
                <a:lnTo>
                  <a:pt x="3042" y="1948"/>
                </a:lnTo>
                <a:lnTo>
                  <a:pt x="3042" y="1956"/>
                </a:lnTo>
                <a:lnTo>
                  <a:pt x="3042" y="1965"/>
                </a:lnTo>
                <a:lnTo>
                  <a:pt x="3042" y="1974"/>
                </a:lnTo>
                <a:lnTo>
                  <a:pt x="3042" y="1982"/>
                </a:lnTo>
                <a:lnTo>
                  <a:pt x="3040" y="2034"/>
                </a:lnTo>
                <a:lnTo>
                  <a:pt x="3037" y="2085"/>
                </a:lnTo>
                <a:lnTo>
                  <a:pt x="3033" y="2137"/>
                </a:lnTo>
                <a:lnTo>
                  <a:pt x="3029" y="2189"/>
                </a:lnTo>
                <a:lnTo>
                  <a:pt x="3023" y="2239"/>
                </a:lnTo>
                <a:lnTo>
                  <a:pt x="3017" y="2290"/>
                </a:lnTo>
                <a:lnTo>
                  <a:pt x="3010" y="2341"/>
                </a:lnTo>
                <a:lnTo>
                  <a:pt x="3002" y="2391"/>
                </a:lnTo>
                <a:lnTo>
                  <a:pt x="2994" y="2442"/>
                </a:lnTo>
                <a:lnTo>
                  <a:pt x="2983" y="2492"/>
                </a:lnTo>
                <a:lnTo>
                  <a:pt x="2973" y="2542"/>
                </a:lnTo>
                <a:lnTo>
                  <a:pt x="2963" y="2593"/>
                </a:lnTo>
                <a:lnTo>
                  <a:pt x="2952" y="2642"/>
                </a:lnTo>
                <a:lnTo>
                  <a:pt x="2940" y="2693"/>
                </a:lnTo>
                <a:lnTo>
                  <a:pt x="2928" y="2743"/>
                </a:lnTo>
                <a:lnTo>
                  <a:pt x="2916" y="2793"/>
                </a:lnTo>
                <a:lnTo>
                  <a:pt x="2866" y="2847"/>
                </a:lnTo>
                <a:lnTo>
                  <a:pt x="2817" y="2900"/>
                </a:lnTo>
                <a:lnTo>
                  <a:pt x="2770" y="2956"/>
                </a:lnTo>
                <a:lnTo>
                  <a:pt x="2723" y="3012"/>
                </a:lnTo>
                <a:lnTo>
                  <a:pt x="2678" y="3069"/>
                </a:lnTo>
                <a:lnTo>
                  <a:pt x="2632" y="3126"/>
                </a:lnTo>
                <a:lnTo>
                  <a:pt x="2588" y="3185"/>
                </a:lnTo>
                <a:lnTo>
                  <a:pt x="2544" y="3244"/>
                </a:lnTo>
                <a:lnTo>
                  <a:pt x="2501" y="3303"/>
                </a:lnTo>
                <a:lnTo>
                  <a:pt x="2459" y="3364"/>
                </a:lnTo>
                <a:lnTo>
                  <a:pt x="2418" y="3425"/>
                </a:lnTo>
                <a:lnTo>
                  <a:pt x="2377" y="3487"/>
                </a:lnTo>
                <a:lnTo>
                  <a:pt x="2337" y="3549"/>
                </a:lnTo>
                <a:lnTo>
                  <a:pt x="2299" y="3612"/>
                </a:lnTo>
                <a:lnTo>
                  <a:pt x="2261" y="3676"/>
                </a:lnTo>
                <a:lnTo>
                  <a:pt x="2223" y="3740"/>
                </a:lnTo>
                <a:lnTo>
                  <a:pt x="2187" y="3805"/>
                </a:lnTo>
                <a:lnTo>
                  <a:pt x="2150" y="3869"/>
                </a:lnTo>
                <a:lnTo>
                  <a:pt x="2116" y="3935"/>
                </a:lnTo>
                <a:lnTo>
                  <a:pt x="2081" y="4001"/>
                </a:lnTo>
                <a:lnTo>
                  <a:pt x="2048" y="4067"/>
                </a:lnTo>
                <a:lnTo>
                  <a:pt x="2014" y="4134"/>
                </a:lnTo>
                <a:lnTo>
                  <a:pt x="1983" y="4201"/>
                </a:lnTo>
                <a:lnTo>
                  <a:pt x="1952" y="4268"/>
                </a:lnTo>
                <a:lnTo>
                  <a:pt x="1921" y="4336"/>
                </a:lnTo>
                <a:lnTo>
                  <a:pt x="1891" y="4404"/>
                </a:lnTo>
                <a:lnTo>
                  <a:pt x="1863" y="4473"/>
                </a:lnTo>
                <a:lnTo>
                  <a:pt x="1834" y="4541"/>
                </a:lnTo>
                <a:lnTo>
                  <a:pt x="1807" y="4609"/>
                </a:lnTo>
                <a:lnTo>
                  <a:pt x="1780" y="4678"/>
                </a:lnTo>
                <a:lnTo>
                  <a:pt x="1754" y="4748"/>
                </a:lnTo>
                <a:lnTo>
                  <a:pt x="1729" y="4817"/>
                </a:lnTo>
                <a:lnTo>
                  <a:pt x="1694" y="4747"/>
                </a:lnTo>
                <a:lnTo>
                  <a:pt x="1660" y="4676"/>
                </a:lnTo>
                <a:lnTo>
                  <a:pt x="1629" y="4605"/>
                </a:lnTo>
                <a:lnTo>
                  <a:pt x="1599" y="4534"/>
                </a:lnTo>
                <a:lnTo>
                  <a:pt x="1585" y="4499"/>
                </a:lnTo>
                <a:lnTo>
                  <a:pt x="1572" y="4464"/>
                </a:lnTo>
                <a:lnTo>
                  <a:pt x="1560" y="4428"/>
                </a:lnTo>
                <a:lnTo>
                  <a:pt x="1547" y="4393"/>
                </a:lnTo>
                <a:lnTo>
                  <a:pt x="1536" y="4356"/>
                </a:lnTo>
                <a:lnTo>
                  <a:pt x="1524" y="4321"/>
                </a:lnTo>
                <a:lnTo>
                  <a:pt x="1513" y="4284"/>
                </a:lnTo>
                <a:lnTo>
                  <a:pt x="1503" y="4249"/>
                </a:lnTo>
                <a:lnTo>
                  <a:pt x="1494" y="4212"/>
                </a:lnTo>
                <a:lnTo>
                  <a:pt x="1485" y="4176"/>
                </a:lnTo>
                <a:lnTo>
                  <a:pt x="1476" y="4141"/>
                </a:lnTo>
                <a:lnTo>
                  <a:pt x="1468" y="4104"/>
                </a:lnTo>
                <a:lnTo>
                  <a:pt x="1461" y="4068"/>
                </a:lnTo>
                <a:lnTo>
                  <a:pt x="1454" y="4031"/>
                </a:lnTo>
                <a:lnTo>
                  <a:pt x="1448" y="3995"/>
                </a:lnTo>
                <a:lnTo>
                  <a:pt x="1441" y="3958"/>
                </a:lnTo>
                <a:lnTo>
                  <a:pt x="1436" y="3922"/>
                </a:lnTo>
                <a:lnTo>
                  <a:pt x="1431" y="3885"/>
                </a:lnTo>
                <a:lnTo>
                  <a:pt x="1427" y="3849"/>
                </a:lnTo>
                <a:lnTo>
                  <a:pt x="1423" y="3812"/>
                </a:lnTo>
                <a:lnTo>
                  <a:pt x="1420" y="3775"/>
                </a:lnTo>
                <a:lnTo>
                  <a:pt x="1417" y="3739"/>
                </a:lnTo>
                <a:lnTo>
                  <a:pt x="1415" y="3701"/>
                </a:lnTo>
                <a:lnTo>
                  <a:pt x="1413" y="3664"/>
                </a:lnTo>
                <a:lnTo>
                  <a:pt x="1422" y="3667"/>
                </a:lnTo>
                <a:lnTo>
                  <a:pt x="1430" y="3668"/>
                </a:lnTo>
                <a:lnTo>
                  <a:pt x="1439" y="3668"/>
                </a:lnTo>
                <a:lnTo>
                  <a:pt x="1449" y="3667"/>
                </a:lnTo>
                <a:lnTo>
                  <a:pt x="1458" y="3665"/>
                </a:lnTo>
                <a:lnTo>
                  <a:pt x="1467" y="3661"/>
                </a:lnTo>
                <a:lnTo>
                  <a:pt x="1476" y="3656"/>
                </a:lnTo>
                <a:lnTo>
                  <a:pt x="1485" y="3650"/>
                </a:lnTo>
                <a:lnTo>
                  <a:pt x="1549" y="3596"/>
                </a:lnTo>
                <a:lnTo>
                  <a:pt x="1608" y="3539"/>
                </a:lnTo>
                <a:lnTo>
                  <a:pt x="1664" y="3481"/>
                </a:lnTo>
                <a:lnTo>
                  <a:pt x="1715" y="3421"/>
                </a:lnTo>
                <a:lnTo>
                  <a:pt x="1761" y="3358"/>
                </a:lnTo>
                <a:lnTo>
                  <a:pt x="1804" y="3294"/>
                </a:lnTo>
                <a:lnTo>
                  <a:pt x="1841" y="3227"/>
                </a:lnTo>
                <a:lnTo>
                  <a:pt x="1876" y="3161"/>
                </a:lnTo>
                <a:lnTo>
                  <a:pt x="1906" y="3092"/>
                </a:lnTo>
                <a:lnTo>
                  <a:pt x="1932" y="3022"/>
                </a:lnTo>
                <a:lnTo>
                  <a:pt x="1955" y="2950"/>
                </a:lnTo>
                <a:lnTo>
                  <a:pt x="1974" y="2878"/>
                </a:lnTo>
                <a:lnTo>
                  <a:pt x="1989" y="2804"/>
                </a:lnTo>
                <a:lnTo>
                  <a:pt x="2000" y="2730"/>
                </a:lnTo>
                <a:lnTo>
                  <a:pt x="2008" y="2655"/>
                </a:lnTo>
                <a:lnTo>
                  <a:pt x="2012" y="2581"/>
                </a:lnTo>
                <a:lnTo>
                  <a:pt x="2013" y="2505"/>
                </a:lnTo>
                <a:lnTo>
                  <a:pt x="2011" y="2429"/>
                </a:lnTo>
                <a:lnTo>
                  <a:pt x="2006" y="2353"/>
                </a:lnTo>
                <a:lnTo>
                  <a:pt x="1997" y="2277"/>
                </a:lnTo>
                <a:lnTo>
                  <a:pt x="1986" y="2200"/>
                </a:lnTo>
                <a:lnTo>
                  <a:pt x="1971" y="2124"/>
                </a:lnTo>
                <a:lnTo>
                  <a:pt x="1954" y="2049"/>
                </a:lnTo>
                <a:lnTo>
                  <a:pt x="1933" y="1974"/>
                </a:lnTo>
                <a:lnTo>
                  <a:pt x="1910" y="1899"/>
                </a:lnTo>
                <a:lnTo>
                  <a:pt x="1884" y="1826"/>
                </a:lnTo>
                <a:lnTo>
                  <a:pt x="1856" y="1753"/>
                </a:lnTo>
                <a:lnTo>
                  <a:pt x="1824" y="1682"/>
                </a:lnTo>
                <a:lnTo>
                  <a:pt x="1791" y="1611"/>
                </a:lnTo>
                <a:lnTo>
                  <a:pt x="1754" y="1541"/>
                </a:lnTo>
                <a:lnTo>
                  <a:pt x="1716" y="1473"/>
                </a:lnTo>
                <a:lnTo>
                  <a:pt x="1675" y="1406"/>
                </a:lnTo>
                <a:lnTo>
                  <a:pt x="1669" y="1397"/>
                </a:lnTo>
                <a:lnTo>
                  <a:pt x="1662" y="1389"/>
                </a:lnTo>
                <a:lnTo>
                  <a:pt x="1654" y="1382"/>
                </a:lnTo>
                <a:lnTo>
                  <a:pt x="1645" y="1376"/>
                </a:lnTo>
                <a:lnTo>
                  <a:pt x="1636" y="1371"/>
                </a:lnTo>
                <a:lnTo>
                  <a:pt x="1627" y="1367"/>
                </a:lnTo>
                <a:lnTo>
                  <a:pt x="1617" y="1363"/>
                </a:lnTo>
                <a:lnTo>
                  <a:pt x="1607" y="1361"/>
                </a:lnTo>
                <a:lnTo>
                  <a:pt x="1597" y="1361"/>
                </a:lnTo>
                <a:lnTo>
                  <a:pt x="1587" y="1361"/>
                </a:lnTo>
                <a:lnTo>
                  <a:pt x="1577" y="1363"/>
                </a:lnTo>
                <a:lnTo>
                  <a:pt x="1568" y="1366"/>
                </a:lnTo>
                <a:lnTo>
                  <a:pt x="1558" y="1371"/>
                </a:lnTo>
                <a:lnTo>
                  <a:pt x="1550" y="1378"/>
                </a:lnTo>
                <a:lnTo>
                  <a:pt x="1542" y="1386"/>
                </a:lnTo>
                <a:lnTo>
                  <a:pt x="1535" y="1395"/>
                </a:lnTo>
                <a:lnTo>
                  <a:pt x="1487" y="1467"/>
                </a:lnTo>
                <a:lnTo>
                  <a:pt x="1439" y="1540"/>
                </a:lnTo>
                <a:lnTo>
                  <a:pt x="1393" y="1613"/>
                </a:lnTo>
                <a:lnTo>
                  <a:pt x="1346" y="1687"/>
                </a:lnTo>
                <a:lnTo>
                  <a:pt x="1302" y="1761"/>
                </a:lnTo>
                <a:lnTo>
                  <a:pt x="1258" y="1835"/>
                </a:lnTo>
                <a:lnTo>
                  <a:pt x="1236" y="1874"/>
                </a:lnTo>
                <a:lnTo>
                  <a:pt x="1216" y="1911"/>
                </a:lnTo>
                <a:lnTo>
                  <a:pt x="1195" y="1950"/>
                </a:lnTo>
                <a:lnTo>
                  <a:pt x="1175" y="1988"/>
                </a:lnTo>
                <a:lnTo>
                  <a:pt x="1156" y="2028"/>
                </a:lnTo>
                <a:lnTo>
                  <a:pt x="1137" y="2066"/>
                </a:lnTo>
                <a:lnTo>
                  <a:pt x="1118" y="2106"/>
                </a:lnTo>
                <a:lnTo>
                  <a:pt x="1101" y="2145"/>
                </a:lnTo>
                <a:lnTo>
                  <a:pt x="1084" y="2185"/>
                </a:lnTo>
                <a:lnTo>
                  <a:pt x="1068" y="2225"/>
                </a:lnTo>
                <a:lnTo>
                  <a:pt x="1053" y="2266"/>
                </a:lnTo>
                <a:lnTo>
                  <a:pt x="1037" y="2306"/>
                </a:lnTo>
                <a:lnTo>
                  <a:pt x="1024" y="2347"/>
                </a:lnTo>
                <a:lnTo>
                  <a:pt x="1011" y="2388"/>
                </a:lnTo>
                <a:lnTo>
                  <a:pt x="999" y="2430"/>
                </a:lnTo>
                <a:lnTo>
                  <a:pt x="988" y="2471"/>
                </a:lnTo>
                <a:lnTo>
                  <a:pt x="978" y="2514"/>
                </a:lnTo>
                <a:lnTo>
                  <a:pt x="969" y="2556"/>
                </a:lnTo>
                <a:lnTo>
                  <a:pt x="962" y="2599"/>
                </a:lnTo>
                <a:lnTo>
                  <a:pt x="954" y="2642"/>
                </a:lnTo>
                <a:lnTo>
                  <a:pt x="950" y="2669"/>
                </a:lnTo>
                <a:lnTo>
                  <a:pt x="947" y="2697"/>
                </a:lnTo>
                <a:lnTo>
                  <a:pt x="944" y="2726"/>
                </a:lnTo>
                <a:lnTo>
                  <a:pt x="941" y="2757"/>
                </a:lnTo>
                <a:lnTo>
                  <a:pt x="939" y="2789"/>
                </a:lnTo>
                <a:lnTo>
                  <a:pt x="938" y="2821"/>
                </a:lnTo>
                <a:lnTo>
                  <a:pt x="937" y="2854"/>
                </a:lnTo>
                <a:lnTo>
                  <a:pt x="937" y="2888"/>
                </a:lnTo>
                <a:lnTo>
                  <a:pt x="937" y="2923"/>
                </a:lnTo>
                <a:lnTo>
                  <a:pt x="939" y="2957"/>
                </a:lnTo>
                <a:lnTo>
                  <a:pt x="940" y="2992"/>
                </a:lnTo>
                <a:lnTo>
                  <a:pt x="943" y="3027"/>
                </a:lnTo>
                <a:lnTo>
                  <a:pt x="947" y="3062"/>
                </a:lnTo>
                <a:lnTo>
                  <a:pt x="951" y="3097"/>
                </a:lnTo>
                <a:lnTo>
                  <a:pt x="956" y="3132"/>
                </a:lnTo>
                <a:lnTo>
                  <a:pt x="964" y="3167"/>
                </a:lnTo>
                <a:lnTo>
                  <a:pt x="971" y="3201"/>
                </a:lnTo>
                <a:lnTo>
                  <a:pt x="979" y="3235"/>
                </a:lnTo>
                <a:lnTo>
                  <a:pt x="989" y="3268"/>
                </a:lnTo>
                <a:lnTo>
                  <a:pt x="999" y="3300"/>
                </a:lnTo>
                <a:lnTo>
                  <a:pt x="1011" y="3332"/>
                </a:lnTo>
                <a:lnTo>
                  <a:pt x="1024" y="3362"/>
                </a:lnTo>
                <a:lnTo>
                  <a:pt x="1039" y="3391"/>
                </a:lnTo>
                <a:lnTo>
                  <a:pt x="1055" y="3419"/>
                </a:lnTo>
                <a:lnTo>
                  <a:pt x="1072" y="3446"/>
                </a:lnTo>
                <a:lnTo>
                  <a:pt x="1091" y="3471"/>
                </a:lnTo>
                <a:lnTo>
                  <a:pt x="1110" y="3495"/>
                </a:lnTo>
                <a:lnTo>
                  <a:pt x="1133" y="3517"/>
                </a:lnTo>
                <a:lnTo>
                  <a:pt x="1156" y="3537"/>
                </a:lnTo>
                <a:lnTo>
                  <a:pt x="1180" y="3555"/>
                </a:lnTo>
                <a:lnTo>
                  <a:pt x="1207" y="3573"/>
                </a:lnTo>
                <a:lnTo>
                  <a:pt x="1235" y="3587"/>
                </a:lnTo>
                <a:lnTo>
                  <a:pt x="1235" y="3632"/>
                </a:lnTo>
                <a:lnTo>
                  <a:pt x="1237" y="3678"/>
                </a:lnTo>
                <a:lnTo>
                  <a:pt x="1239" y="3723"/>
                </a:lnTo>
                <a:lnTo>
                  <a:pt x="1242" y="3768"/>
                </a:lnTo>
                <a:lnTo>
                  <a:pt x="1247" y="3814"/>
                </a:lnTo>
                <a:lnTo>
                  <a:pt x="1252" y="3859"/>
                </a:lnTo>
                <a:lnTo>
                  <a:pt x="1257" y="3904"/>
                </a:lnTo>
                <a:lnTo>
                  <a:pt x="1264" y="3949"/>
                </a:lnTo>
                <a:lnTo>
                  <a:pt x="1272" y="3994"/>
                </a:lnTo>
                <a:lnTo>
                  <a:pt x="1280" y="4038"/>
                </a:lnTo>
                <a:lnTo>
                  <a:pt x="1291" y="4083"/>
                </a:lnTo>
                <a:lnTo>
                  <a:pt x="1301" y="4127"/>
                </a:lnTo>
                <a:lnTo>
                  <a:pt x="1312" y="4171"/>
                </a:lnTo>
                <a:lnTo>
                  <a:pt x="1324" y="4216"/>
                </a:lnTo>
                <a:lnTo>
                  <a:pt x="1337" y="4259"/>
                </a:lnTo>
                <a:lnTo>
                  <a:pt x="1351" y="4302"/>
                </a:lnTo>
                <a:lnTo>
                  <a:pt x="1365" y="4345"/>
                </a:lnTo>
                <a:lnTo>
                  <a:pt x="1382" y="4388"/>
                </a:lnTo>
                <a:lnTo>
                  <a:pt x="1398" y="4429"/>
                </a:lnTo>
                <a:lnTo>
                  <a:pt x="1415" y="4472"/>
                </a:lnTo>
                <a:lnTo>
                  <a:pt x="1433" y="4512"/>
                </a:lnTo>
                <a:lnTo>
                  <a:pt x="1453" y="4554"/>
                </a:lnTo>
                <a:lnTo>
                  <a:pt x="1472" y="4594"/>
                </a:lnTo>
                <a:lnTo>
                  <a:pt x="1493" y="4634"/>
                </a:lnTo>
                <a:lnTo>
                  <a:pt x="1514" y="4673"/>
                </a:lnTo>
                <a:lnTo>
                  <a:pt x="1537" y="4713"/>
                </a:lnTo>
                <a:lnTo>
                  <a:pt x="1560" y="4751"/>
                </a:lnTo>
                <a:lnTo>
                  <a:pt x="1584" y="4789"/>
                </a:lnTo>
                <a:lnTo>
                  <a:pt x="1608" y="4826"/>
                </a:lnTo>
                <a:lnTo>
                  <a:pt x="1635" y="4862"/>
                </a:lnTo>
                <a:lnTo>
                  <a:pt x="1661" y="4898"/>
                </a:lnTo>
                <a:lnTo>
                  <a:pt x="1688" y="4933"/>
                </a:lnTo>
                <a:lnTo>
                  <a:pt x="1668" y="4993"/>
                </a:lnTo>
                <a:lnTo>
                  <a:pt x="1649" y="5053"/>
                </a:lnTo>
                <a:lnTo>
                  <a:pt x="1630" y="5112"/>
                </a:lnTo>
                <a:lnTo>
                  <a:pt x="1612" y="5171"/>
                </a:lnTo>
                <a:lnTo>
                  <a:pt x="1594" y="5231"/>
                </a:lnTo>
                <a:lnTo>
                  <a:pt x="1577" y="5291"/>
                </a:lnTo>
                <a:lnTo>
                  <a:pt x="1560" y="5350"/>
                </a:lnTo>
                <a:lnTo>
                  <a:pt x="1544" y="5409"/>
                </a:lnTo>
                <a:lnTo>
                  <a:pt x="1529" y="5469"/>
                </a:lnTo>
                <a:lnTo>
                  <a:pt x="1513" y="5529"/>
                </a:lnTo>
                <a:lnTo>
                  <a:pt x="1499" y="5587"/>
                </a:lnTo>
                <a:lnTo>
                  <a:pt x="1485" y="5646"/>
                </a:lnTo>
                <a:lnTo>
                  <a:pt x="1472" y="5706"/>
                </a:lnTo>
                <a:lnTo>
                  <a:pt x="1459" y="5764"/>
                </a:lnTo>
                <a:lnTo>
                  <a:pt x="1446" y="5823"/>
                </a:lnTo>
                <a:lnTo>
                  <a:pt x="1435" y="5881"/>
                </a:lnTo>
                <a:lnTo>
                  <a:pt x="1420" y="5961"/>
                </a:lnTo>
                <a:lnTo>
                  <a:pt x="1405" y="6041"/>
                </a:lnTo>
                <a:lnTo>
                  <a:pt x="1391" y="6121"/>
                </a:lnTo>
                <a:lnTo>
                  <a:pt x="1378" y="6202"/>
                </a:lnTo>
                <a:lnTo>
                  <a:pt x="1365" y="6282"/>
                </a:lnTo>
                <a:lnTo>
                  <a:pt x="1353" y="6362"/>
                </a:lnTo>
                <a:lnTo>
                  <a:pt x="1342" y="6442"/>
                </a:lnTo>
                <a:lnTo>
                  <a:pt x="1331" y="6523"/>
                </a:lnTo>
                <a:lnTo>
                  <a:pt x="1321" y="6603"/>
                </a:lnTo>
                <a:lnTo>
                  <a:pt x="1311" y="6684"/>
                </a:lnTo>
                <a:lnTo>
                  <a:pt x="1302" y="6765"/>
                </a:lnTo>
                <a:lnTo>
                  <a:pt x="1293" y="6845"/>
                </a:lnTo>
                <a:lnTo>
                  <a:pt x="1276" y="7007"/>
                </a:lnTo>
                <a:lnTo>
                  <a:pt x="1262" y="7169"/>
                </a:lnTo>
                <a:lnTo>
                  <a:pt x="1250" y="7331"/>
                </a:lnTo>
                <a:lnTo>
                  <a:pt x="1239" y="7493"/>
                </a:lnTo>
                <a:lnTo>
                  <a:pt x="1229" y="7655"/>
                </a:lnTo>
                <a:lnTo>
                  <a:pt x="1220" y="7818"/>
                </a:lnTo>
                <a:lnTo>
                  <a:pt x="1213" y="7980"/>
                </a:lnTo>
                <a:lnTo>
                  <a:pt x="1206" y="8143"/>
                </a:lnTo>
                <a:lnTo>
                  <a:pt x="1199" y="8305"/>
                </a:lnTo>
                <a:lnTo>
                  <a:pt x="1194" y="8468"/>
                </a:lnTo>
                <a:lnTo>
                  <a:pt x="1192" y="8464"/>
                </a:lnTo>
                <a:lnTo>
                  <a:pt x="1190" y="8461"/>
                </a:lnTo>
                <a:lnTo>
                  <a:pt x="1164" y="8434"/>
                </a:lnTo>
                <a:lnTo>
                  <a:pt x="1140" y="8407"/>
                </a:lnTo>
                <a:lnTo>
                  <a:pt x="1115" y="8380"/>
                </a:lnTo>
                <a:lnTo>
                  <a:pt x="1092" y="8353"/>
                </a:lnTo>
                <a:lnTo>
                  <a:pt x="1069" y="8326"/>
                </a:lnTo>
                <a:lnTo>
                  <a:pt x="1047" y="8298"/>
                </a:lnTo>
                <a:lnTo>
                  <a:pt x="1025" y="8270"/>
                </a:lnTo>
                <a:lnTo>
                  <a:pt x="1005" y="8243"/>
                </a:lnTo>
                <a:lnTo>
                  <a:pt x="985" y="8214"/>
                </a:lnTo>
                <a:lnTo>
                  <a:pt x="966" y="8187"/>
                </a:lnTo>
                <a:lnTo>
                  <a:pt x="946" y="8159"/>
                </a:lnTo>
                <a:lnTo>
                  <a:pt x="928" y="8129"/>
                </a:lnTo>
                <a:lnTo>
                  <a:pt x="911" y="8101"/>
                </a:lnTo>
                <a:lnTo>
                  <a:pt x="894" y="8072"/>
                </a:lnTo>
                <a:lnTo>
                  <a:pt x="876" y="8042"/>
                </a:lnTo>
                <a:lnTo>
                  <a:pt x="861" y="8013"/>
                </a:lnTo>
                <a:lnTo>
                  <a:pt x="865" y="8009"/>
                </a:lnTo>
                <a:lnTo>
                  <a:pt x="869" y="8005"/>
                </a:lnTo>
                <a:lnTo>
                  <a:pt x="873" y="8000"/>
                </a:lnTo>
                <a:lnTo>
                  <a:pt x="877" y="7994"/>
                </a:lnTo>
                <a:lnTo>
                  <a:pt x="881" y="7989"/>
                </a:lnTo>
                <a:lnTo>
                  <a:pt x="884" y="7982"/>
                </a:lnTo>
                <a:lnTo>
                  <a:pt x="886" y="7975"/>
                </a:lnTo>
                <a:lnTo>
                  <a:pt x="888" y="7968"/>
                </a:lnTo>
                <a:lnTo>
                  <a:pt x="899" y="7908"/>
                </a:lnTo>
                <a:lnTo>
                  <a:pt x="908" y="7847"/>
                </a:lnTo>
                <a:lnTo>
                  <a:pt x="916" y="7786"/>
                </a:lnTo>
                <a:lnTo>
                  <a:pt x="922" y="7725"/>
                </a:lnTo>
                <a:lnTo>
                  <a:pt x="926" y="7664"/>
                </a:lnTo>
                <a:lnTo>
                  <a:pt x="928" y="7602"/>
                </a:lnTo>
                <a:lnTo>
                  <a:pt x="929" y="7540"/>
                </a:lnTo>
                <a:lnTo>
                  <a:pt x="927" y="7479"/>
                </a:lnTo>
                <a:lnTo>
                  <a:pt x="924" y="7418"/>
                </a:lnTo>
                <a:lnTo>
                  <a:pt x="919" y="7357"/>
                </a:lnTo>
                <a:lnTo>
                  <a:pt x="912" y="7296"/>
                </a:lnTo>
                <a:lnTo>
                  <a:pt x="903" y="7235"/>
                </a:lnTo>
                <a:lnTo>
                  <a:pt x="891" y="7176"/>
                </a:lnTo>
                <a:lnTo>
                  <a:pt x="877" y="7116"/>
                </a:lnTo>
                <a:lnTo>
                  <a:pt x="862" y="7058"/>
                </a:lnTo>
                <a:lnTo>
                  <a:pt x="844" y="7001"/>
                </a:lnTo>
                <a:lnTo>
                  <a:pt x="825" y="6944"/>
                </a:lnTo>
                <a:lnTo>
                  <a:pt x="803" y="6888"/>
                </a:lnTo>
                <a:lnTo>
                  <a:pt x="778" y="6834"/>
                </a:lnTo>
                <a:lnTo>
                  <a:pt x="751" y="6780"/>
                </a:lnTo>
                <a:lnTo>
                  <a:pt x="723" y="6727"/>
                </a:lnTo>
                <a:lnTo>
                  <a:pt x="691" y="6677"/>
                </a:lnTo>
                <a:lnTo>
                  <a:pt x="658" y="6627"/>
                </a:lnTo>
                <a:lnTo>
                  <a:pt x="621" y="6579"/>
                </a:lnTo>
                <a:lnTo>
                  <a:pt x="584" y="6533"/>
                </a:lnTo>
                <a:lnTo>
                  <a:pt x="542" y="6488"/>
                </a:lnTo>
                <a:lnTo>
                  <a:pt x="500" y="6446"/>
                </a:lnTo>
                <a:lnTo>
                  <a:pt x="453" y="6405"/>
                </a:lnTo>
                <a:lnTo>
                  <a:pt x="406" y="6367"/>
                </a:lnTo>
                <a:lnTo>
                  <a:pt x="354" y="6330"/>
                </a:lnTo>
                <a:lnTo>
                  <a:pt x="301" y="6296"/>
                </a:lnTo>
                <a:lnTo>
                  <a:pt x="245" y="6264"/>
                </a:lnTo>
                <a:lnTo>
                  <a:pt x="236" y="6260"/>
                </a:lnTo>
                <a:lnTo>
                  <a:pt x="228" y="6255"/>
                </a:lnTo>
                <a:lnTo>
                  <a:pt x="218" y="6253"/>
                </a:lnTo>
                <a:lnTo>
                  <a:pt x="209" y="6251"/>
                </a:lnTo>
                <a:lnTo>
                  <a:pt x="200" y="6250"/>
                </a:lnTo>
                <a:lnTo>
                  <a:pt x="192" y="6251"/>
                </a:lnTo>
                <a:lnTo>
                  <a:pt x="183" y="6252"/>
                </a:lnTo>
                <a:lnTo>
                  <a:pt x="175" y="6254"/>
                </a:lnTo>
                <a:lnTo>
                  <a:pt x="167" y="6256"/>
                </a:lnTo>
                <a:lnTo>
                  <a:pt x="160" y="6261"/>
                </a:lnTo>
                <a:lnTo>
                  <a:pt x="153" y="6266"/>
                </a:lnTo>
                <a:lnTo>
                  <a:pt x="145" y="6271"/>
                </a:lnTo>
                <a:lnTo>
                  <a:pt x="139" y="6277"/>
                </a:lnTo>
                <a:lnTo>
                  <a:pt x="133" y="6285"/>
                </a:lnTo>
                <a:lnTo>
                  <a:pt x="128" y="6293"/>
                </a:lnTo>
                <a:lnTo>
                  <a:pt x="124" y="6302"/>
                </a:lnTo>
                <a:lnTo>
                  <a:pt x="103" y="6354"/>
                </a:lnTo>
                <a:lnTo>
                  <a:pt x="84" y="6408"/>
                </a:lnTo>
                <a:lnTo>
                  <a:pt x="67" y="6465"/>
                </a:lnTo>
                <a:lnTo>
                  <a:pt x="51" y="6526"/>
                </a:lnTo>
                <a:lnTo>
                  <a:pt x="37" y="6589"/>
                </a:lnTo>
                <a:lnTo>
                  <a:pt x="26" y="6652"/>
                </a:lnTo>
                <a:lnTo>
                  <a:pt x="16" y="6719"/>
                </a:lnTo>
                <a:lnTo>
                  <a:pt x="9" y="6786"/>
                </a:lnTo>
                <a:lnTo>
                  <a:pt x="4" y="6855"/>
                </a:lnTo>
                <a:lnTo>
                  <a:pt x="1" y="6925"/>
                </a:lnTo>
                <a:lnTo>
                  <a:pt x="0" y="6994"/>
                </a:lnTo>
                <a:lnTo>
                  <a:pt x="2" y="7064"/>
                </a:lnTo>
                <a:lnTo>
                  <a:pt x="7" y="7134"/>
                </a:lnTo>
                <a:lnTo>
                  <a:pt x="14" y="7204"/>
                </a:lnTo>
                <a:lnTo>
                  <a:pt x="24" y="7273"/>
                </a:lnTo>
                <a:lnTo>
                  <a:pt x="36" y="7340"/>
                </a:lnTo>
                <a:lnTo>
                  <a:pt x="52" y="7407"/>
                </a:lnTo>
                <a:lnTo>
                  <a:pt x="71" y="7470"/>
                </a:lnTo>
                <a:lnTo>
                  <a:pt x="93" y="7533"/>
                </a:lnTo>
                <a:lnTo>
                  <a:pt x="118" y="7593"/>
                </a:lnTo>
                <a:lnTo>
                  <a:pt x="147" y="7651"/>
                </a:lnTo>
                <a:lnTo>
                  <a:pt x="178" y="7705"/>
                </a:lnTo>
                <a:lnTo>
                  <a:pt x="213" y="7757"/>
                </a:lnTo>
                <a:lnTo>
                  <a:pt x="252" y="7804"/>
                </a:lnTo>
                <a:lnTo>
                  <a:pt x="294" y="7848"/>
                </a:lnTo>
                <a:lnTo>
                  <a:pt x="341" y="7888"/>
                </a:lnTo>
                <a:lnTo>
                  <a:pt x="391" y="7923"/>
                </a:lnTo>
                <a:lnTo>
                  <a:pt x="444" y="7953"/>
                </a:lnTo>
                <a:lnTo>
                  <a:pt x="503" y="7979"/>
                </a:lnTo>
                <a:lnTo>
                  <a:pt x="565" y="7999"/>
                </a:lnTo>
                <a:lnTo>
                  <a:pt x="630" y="8013"/>
                </a:lnTo>
                <a:lnTo>
                  <a:pt x="701" y="8021"/>
                </a:lnTo>
                <a:lnTo>
                  <a:pt x="721" y="8059"/>
                </a:lnTo>
                <a:lnTo>
                  <a:pt x="742" y="8095"/>
                </a:lnTo>
                <a:lnTo>
                  <a:pt x="764" y="8130"/>
                </a:lnTo>
                <a:lnTo>
                  <a:pt x="787" y="8166"/>
                </a:lnTo>
                <a:lnTo>
                  <a:pt x="812" y="8200"/>
                </a:lnTo>
                <a:lnTo>
                  <a:pt x="836" y="8235"/>
                </a:lnTo>
                <a:lnTo>
                  <a:pt x="862" y="8267"/>
                </a:lnTo>
                <a:lnTo>
                  <a:pt x="889" y="8299"/>
                </a:lnTo>
                <a:lnTo>
                  <a:pt x="917" y="8331"/>
                </a:lnTo>
                <a:lnTo>
                  <a:pt x="945" y="8362"/>
                </a:lnTo>
                <a:lnTo>
                  <a:pt x="975" y="8392"/>
                </a:lnTo>
                <a:lnTo>
                  <a:pt x="1004" y="8420"/>
                </a:lnTo>
                <a:lnTo>
                  <a:pt x="1035" y="8448"/>
                </a:lnTo>
                <a:lnTo>
                  <a:pt x="1067" y="8475"/>
                </a:lnTo>
                <a:lnTo>
                  <a:pt x="1099" y="8501"/>
                </a:lnTo>
                <a:lnTo>
                  <a:pt x="1132" y="8525"/>
                </a:lnTo>
                <a:lnTo>
                  <a:pt x="1136" y="8528"/>
                </a:lnTo>
                <a:lnTo>
                  <a:pt x="1141" y="8530"/>
                </a:lnTo>
                <a:lnTo>
                  <a:pt x="1145" y="8532"/>
                </a:lnTo>
                <a:lnTo>
                  <a:pt x="1149" y="8533"/>
                </a:lnTo>
                <a:lnTo>
                  <a:pt x="1157" y="8533"/>
                </a:lnTo>
                <a:lnTo>
                  <a:pt x="1166" y="8532"/>
                </a:lnTo>
                <a:lnTo>
                  <a:pt x="1173" y="8529"/>
                </a:lnTo>
                <a:lnTo>
                  <a:pt x="1181" y="8524"/>
                </a:lnTo>
                <a:lnTo>
                  <a:pt x="1187" y="8519"/>
                </a:lnTo>
                <a:lnTo>
                  <a:pt x="1192" y="8512"/>
                </a:lnTo>
                <a:lnTo>
                  <a:pt x="1191" y="8563"/>
                </a:lnTo>
                <a:lnTo>
                  <a:pt x="1189" y="8612"/>
                </a:lnTo>
                <a:lnTo>
                  <a:pt x="1188" y="8663"/>
                </a:lnTo>
                <a:lnTo>
                  <a:pt x="1187" y="8712"/>
                </a:lnTo>
                <a:lnTo>
                  <a:pt x="1185" y="8763"/>
                </a:lnTo>
                <a:lnTo>
                  <a:pt x="1184" y="8813"/>
                </a:lnTo>
                <a:lnTo>
                  <a:pt x="1182" y="8863"/>
                </a:lnTo>
                <a:lnTo>
                  <a:pt x="1181" y="8913"/>
                </a:lnTo>
                <a:lnTo>
                  <a:pt x="1180" y="8963"/>
                </a:lnTo>
                <a:lnTo>
                  <a:pt x="1178" y="9013"/>
                </a:lnTo>
                <a:lnTo>
                  <a:pt x="1177" y="9063"/>
                </a:lnTo>
                <a:lnTo>
                  <a:pt x="1176" y="9113"/>
                </a:lnTo>
                <a:lnTo>
                  <a:pt x="1174" y="9163"/>
                </a:lnTo>
                <a:lnTo>
                  <a:pt x="1173" y="9214"/>
                </a:lnTo>
                <a:lnTo>
                  <a:pt x="1172" y="9263"/>
                </a:lnTo>
                <a:lnTo>
                  <a:pt x="1170" y="9313"/>
                </a:lnTo>
                <a:lnTo>
                  <a:pt x="1169" y="9370"/>
                </a:lnTo>
                <a:lnTo>
                  <a:pt x="1167" y="9426"/>
                </a:lnTo>
                <a:lnTo>
                  <a:pt x="1166" y="9483"/>
                </a:lnTo>
                <a:lnTo>
                  <a:pt x="1164" y="9539"/>
                </a:lnTo>
                <a:lnTo>
                  <a:pt x="1163" y="9595"/>
                </a:lnTo>
                <a:lnTo>
                  <a:pt x="1162" y="9652"/>
                </a:lnTo>
                <a:lnTo>
                  <a:pt x="1161" y="9709"/>
                </a:lnTo>
                <a:lnTo>
                  <a:pt x="1160" y="9764"/>
                </a:lnTo>
                <a:lnTo>
                  <a:pt x="1158" y="9821"/>
                </a:lnTo>
                <a:lnTo>
                  <a:pt x="1157" y="9878"/>
                </a:lnTo>
                <a:lnTo>
                  <a:pt x="1156" y="9934"/>
                </a:lnTo>
                <a:lnTo>
                  <a:pt x="1155" y="9991"/>
                </a:lnTo>
                <a:lnTo>
                  <a:pt x="1155" y="10048"/>
                </a:lnTo>
                <a:lnTo>
                  <a:pt x="1154" y="10105"/>
                </a:lnTo>
                <a:lnTo>
                  <a:pt x="1153" y="10161"/>
                </a:lnTo>
                <a:lnTo>
                  <a:pt x="1152" y="10218"/>
                </a:lnTo>
                <a:lnTo>
                  <a:pt x="1337" y="10162"/>
                </a:lnTo>
                <a:lnTo>
                  <a:pt x="1339" y="10110"/>
                </a:lnTo>
                <a:lnTo>
                  <a:pt x="1340" y="10057"/>
                </a:lnTo>
                <a:lnTo>
                  <a:pt x="1341" y="10004"/>
                </a:lnTo>
                <a:lnTo>
                  <a:pt x="1343" y="9952"/>
                </a:lnTo>
                <a:lnTo>
                  <a:pt x="1344" y="9899"/>
                </a:lnTo>
                <a:lnTo>
                  <a:pt x="1345" y="9846"/>
                </a:lnTo>
                <a:lnTo>
                  <a:pt x="1346" y="9794"/>
                </a:lnTo>
                <a:lnTo>
                  <a:pt x="1348" y="9742"/>
                </a:lnTo>
                <a:lnTo>
                  <a:pt x="1349" y="9689"/>
                </a:lnTo>
                <a:lnTo>
                  <a:pt x="1350" y="9637"/>
                </a:lnTo>
                <a:lnTo>
                  <a:pt x="1351" y="9584"/>
                </a:lnTo>
                <a:lnTo>
                  <a:pt x="1353" y="9532"/>
                </a:lnTo>
                <a:lnTo>
                  <a:pt x="1354" y="9479"/>
                </a:lnTo>
                <a:lnTo>
                  <a:pt x="1355" y="9426"/>
                </a:lnTo>
                <a:lnTo>
                  <a:pt x="1357" y="9374"/>
                </a:lnTo>
                <a:lnTo>
                  <a:pt x="1358" y="9321"/>
                </a:lnTo>
                <a:lnTo>
                  <a:pt x="1360" y="9320"/>
                </a:lnTo>
                <a:lnTo>
                  <a:pt x="1363" y="9318"/>
                </a:lnTo>
                <a:lnTo>
                  <a:pt x="1404" y="9281"/>
                </a:lnTo>
                <a:lnTo>
                  <a:pt x="1443" y="9245"/>
                </a:lnTo>
                <a:lnTo>
                  <a:pt x="1482" y="9207"/>
                </a:lnTo>
                <a:lnTo>
                  <a:pt x="1519" y="9167"/>
                </a:lnTo>
                <a:lnTo>
                  <a:pt x="1556" y="9128"/>
                </a:lnTo>
                <a:lnTo>
                  <a:pt x="1592" y="9086"/>
                </a:lnTo>
                <a:lnTo>
                  <a:pt x="1627" y="9045"/>
                </a:lnTo>
                <a:lnTo>
                  <a:pt x="1661" y="9002"/>
                </a:lnTo>
                <a:lnTo>
                  <a:pt x="1695" y="8959"/>
                </a:lnTo>
                <a:lnTo>
                  <a:pt x="1727" y="8915"/>
                </a:lnTo>
                <a:lnTo>
                  <a:pt x="1758" y="8870"/>
                </a:lnTo>
                <a:lnTo>
                  <a:pt x="1788" y="8825"/>
                </a:lnTo>
                <a:lnTo>
                  <a:pt x="1818" y="8779"/>
                </a:lnTo>
                <a:lnTo>
                  <a:pt x="1846" y="8733"/>
                </a:lnTo>
                <a:lnTo>
                  <a:pt x="1874" y="8685"/>
                </a:lnTo>
                <a:lnTo>
                  <a:pt x="1900" y="8639"/>
                </a:lnTo>
                <a:lnTo>
                  <a:pt x="1911" y="8618"/>
                </a:lnTo>
                <a:lnTo>
                  <a:pt x="1922" y="8597"/>
                </a:lnTo>
                <a:lnTo>
                  <a:pt x="1933" y="8576"/>
                </a:lnTo>
                <a:lnTo>
                  <a:pt x="1945" y="8555"/>
                </a:lnTo>
                <a:lnTo>
                  <a:pt x="1956" y="8533"/>
                </a:lnTo>
                <a:lnTo>
                  <a:pt x="1967" y="8512"/>
                </a:lnTo>
                <a:lnTo>
                  <a:pt x="1978" y="8490"/>
                </a:lnTo>
                <a:lnTo>
                  <a:pt x="1989" y="8468"/>
                </a:lnTo>
                <a:lnTo>
                  <a:pt x="2001" y="8468"/>
                </a:lnTo>
                <a:lnTo>
                  <a:pt x="2013" y="8464"/>
                </a:lnTo>
                <a:lnTo>
                  <a:pt x="2019" y="8462"/>
                </a:lnTo>
                <a:lnTo>
                  <a:pt x="2025" y="8460"/>
                </a:lnTo>
                <a:lnTo>
                  <a:pt x="2031" y="8457"/>
                </a:lnTo>
                <a:lnTo>
                  <a:pt x="2037" y="8453"/>
                </a:lnTo>
                <a:lnTo>
                  <a:pt x="2061" y="8436"/>
                </a:lnTo>
                <a:lnTo>
                  <a:pt x="2084" y="8418"/>
                </a:lnTo>
                <a:lnTo>
                  <a:pt x="2108" y="8399"/>
                </a:lnTo>
                <a:lnTo>
                  <a:pt x="2130" y="8379"/>
                </a:lnTo>
                <a:lnTo>
                  <a:pt x="2152" y="8360"/>
                </a:lnTo>
                <a:lnTo>
                  <a:pt x="2173" y="8340"/>
                </a:lnTo>
                <a:lnTo>
                  <a:pt x="2195" y="8319"/>
                </a:lnTo>
                <a:lnTo>
                  <a:pt x="2216" y="8297"/>
                </a:lnTo>
                <a:lnTo>
                  <a:pt x="2235" y="8275"/>
                </a:lnTo>
                <a:lnTo>
                  <a:pt x="2255" y="8253"/>
                </a:lnTo>
                <a:lnTo>
                  <a:pt x="2274" y="8231"/>
                </a:lnTo>
                <a:lnTo>
                  <a:pt x="2293" y="8207"/>
                </a:lnTo>
                <a:lnTo>
                  <a:pt x="2310" y="8184"/>
                </a:lnTo>
                <a:lnTo>
                  <a:pt x="2327" y="8160"/>
                </a:lnTo>
                <a:lnTo>
                  <a:pt x="2345" y="8135"/>
                </a:lnTo>
                <a:lnTo>
                  <a:pt x="2361" y="8110"/>
                </a:lnTo>
                <a:lnTo>
                  <a:pt x="2376" y="8085"/>
                </a:lnTo>
                <a:lnTo>
                  <a:pt x="2391" y="8060"/>
                </a:lnTo>
                <a:lnTo>
                  <a:pt x="2405" y="8033"/>
                </a:lnTo>
                <a:lnTo>
                  <a:pt x="2419" y="8008"/>
                </a:lnTo>
                <a:lnTo>
                  <a:pt x="2433" y="7981"/>
                </a:lnTo>
                <a:lnTo>
                  <a:pt x="2446" y="7954"/>
                </a:lnTo>
                <a:lnTo>
                  <a:pt x="2458" y="7927"/>
                </a:lnTo>
                <a:lnTo>
                  <a:pt x="2469" y="7900"/>
                </a:lnTo>
                <a:lnTo>
                  <a:pt x="2480" y="7872"/>
                </a:lnTo>
                <a:lnTo>
                  <a:pt x="2490" y="7844"/>
                </a:lnTo>
                <a:lnTo>
                  <a:pt x="2500" y="7816"/>
                </a:lnTo>
                <a:lnTo>
                  <a:pt x="2510" y="7787"/>
                </a:lnTo>
                <a:lnTo>
                  <a:pt x="2518" y="7759"/>
                </a:lnTo>
                <a:lnTo>
                  <a:pt x="2526" y="7730"/>
                </a:lnTo>
                <a:lnTo>
                  <a:pt x="2533" y="7701"/>
                </a:lnTo>
                <a:lnTo>
                  <a:pt x="2539" y="7673"/>
                </a:lnTo>
                <a:lnTo>
                  <a:pt x="2547" y="7630"/>
                </a:lnTo>
                <a:lnTo>
                  <a:pt x="2555" y="7584"/>
                </a:lnTo>
                <a:lnTo>
                  <a:pt x="2561" y="7533"/>
                </a:lnTo>
                <a:lnTo>
                  <a:pt x="2567" y="7479"/>
                </a:lnTo>
                <a:lnTo>
                  <a:pt x="2569" y="7452"/>
                </a:lnTo>
                <a:lnTo>
                  <a:pt x="2570" y="7424"/>
                </a:lnTo>
                <a:lnTo>
                  <a:pt x="2571" y="7395"/>
                </a:lnTo>
                <a:lnTo>
                  <a:pt x="2571" y="7367"/>
                </a:lnTo>
                <a:lnTo>
                  <a:pt x="2571" y="7338"/>
                </a:lnTo>
                <a:lnTo>
                  <a:pt x="2570" y="7309"/>
                </a:lnTo>
                <a:lnTo>
                  <a:pt x="2568" y="7281"/>
                </a:lnTo>
                <a:lnTo>
                  <a:pt x="2566" y="7252"/>
                </a:lnTo>
                <a:lnTo>
                  <a:pt x="2563" y="7223"/>
                </a:lnTo>
                <a:lnTo>
                  <a:pt x="2559" y="7196"/>
                </a:lnTo>
                <a:lnTo>
                  <a:pt x="2553" y="7169"/>
                </a:lnTo>
                <a:lnTo>
                  <a:pt x="2547" y="7141"/>
                </a:lnTo>
                <a:lnTo>
                  <a:pt x="2540" y="7115"/>
                </a:lnTo>
                <a:lnTo>
                  <a:pt x="2532" y="7090"/>
                </a:lnTo>
                <a:lnTo>
                  <a:pt x="2523" y="7064"/>
                </a:lnTo>
                <a:lnTo>
                  <a:pt x="2513" y="7041"/>
                </a:lnTo>
                <a:lnTo>
                  <a:pt x="2500" y="7019"/>
                </a:lnTo>
                <a:lnTo>
                  <a:pt x="2487" y="6997"/>
                </a:lnTo>
                <a:lnTo>
                  <a:pt x="2473" y="6976"/>
                </a:lnTo>
                <a:lnTo>
                  <a:pt x="2458" y="6958"/>
                </a:lnTo>
                <a:lnTo>
                  <a:pt x="2441" y="6941"/>
                </a:lnTo>
                <a:lnTo>
                  <a:pt x="2421" y="6925"/>
                </a:lnTo>
                <a:lnTo>
                  <a:pt x="2402" y="6910"/>
                </a:lnTo>
                <a:lnTo>
                  <a:pt x="2380" y="6897"/>
                </a:lnTo>
                <a:lnTo>
                  <a:pt x="2356" y="6887"/>
                </a:lnTo>
                <a:lnTo>
                  <a:pt x="2331" y="6879"/>
                </a:lnTo>
                <a:lnTo>
                  <a:pt x="2308" y="6875"/>
                </a:lnTo>
                <a:lnTo>
                  <a:pt x="2285" y="6874"/>
                </a:lnTo>
                <a:lnTo>
                  <a:pt x="2263" y="6875"/>
                </a:lnTo>
                <a:lnTo>
                  <a:pt x="2240" y="6880"/>
                </a:lnTo>
                <a:lnTo>
                  <a:pt x="2219" y="6887"/>
                </a:lnTo>
                <a:lnTo>
                  <a:pt x="2198" y="6896"/>
                </a:lnTo>
                <a:lnTo>
                  <a:pt x="2177" y="6908"/>
                </a:lnTo>
                <a:lnTo>
                  <a:pt x="2157" y="6922"/>
                </a:lnTo>
                <a:lnTo>
                  <a:pt x="2138" y="6938"/>
                </a:lnTo>
                <a:lnTo>
                  <a:pt x="2119" y="6955"/>
                </a:lnTo>
                <a:lnTo>
                  <a:pt x="2101" y="6973"/>
                </a:lnTo>
                <a:lnTo>
                  <a:pt x="2082" y="6994"/>
                </a:lnTo>
                <a:lnTo>
                  <a:pt x="2065" y="7016"/>
                </a:lnTo>
                <a:lnTo>
                  <a:pt x="2048" y="7038"/>
                </a:lnTo>
                <a:lnTo>
                  <a:pt x="2032" y="7061"/>
                </a:lnTo>
                <a:lnTo>
                  <a:pt x="2015" y="7086"/>
                </a:lnTo>
                <a:lnTo>
                  <a:pt x="2000" y="7111"/>
                </a:lnTo>
                <a:lnTo>
                  <a:pt x="1986" y="7136"/>
                </a:lnTo>
                <a:lnTo>
                  <a:pt x="1958" y="7187"/>
                </a:lnTo>
                <a:lnTo>
                  <a:pt x="1932" y="7237"/>
                </a:lnTo>
                <a:lnTo>
                  <a:pt x="1909" y="7286"/>
                </a:lnTo>
                <a:lnTo>
                  <a:pt x="1888" y="7332"/>
                </a:lnTo>
                <a:lnTo>
                  <a:pt x="1870" y="7373"/>
                </a:lnTo>
                <a:lnTo>
                  <a:pt x="1853" y="7409"/>
                </a:lnTo>
                <a:lnTo>
                  <a:pt x="1839" y="7439"/>
                </a:lnTo>
                <a:lnTo>
                  <a:pt x="1826" y="7470"/>
                </a:lnTo>
                <a:lnTo>
                  <a:pt x="1813" y="7503"/>
                </a:lnTo>
                <a:lnTo>
                  <a:pt x="1800" y="7534"/>
                </a:lnTo>
                <a:lnTo>
                  <a:pt x="1788" y="7566"/>
                </a:lnTo>
                <a:lnTo>
                  <a:pt x="1777" y="7599"/>
                </a:lnTo>
                <a:lnTo>
                  <a:pt x="1765" y="7632"/>
                </a:lnTo>
                <a:lnTo>
                  <a:pt x="1755" y="7665"/>
                </a:lnTo>
                <a:lnTo>
                  <a:pt x="1746" y="7698"/>
                </a:lnTo>
                <a:lnTo>
                  <a:pt x="1738" y="7732"/>
                </a:lnTo>
                <a:lnTo>
                  <a:pt x="1730" y="7765"/>
                </a:lnTo>
                <a:lnTo>
                  <a:pt x="1723" y="7798"/>
                </a:lnTo>
                <a:lnTo>
                  <a:pt x="1717" y="7832"/>
                </a:lnTo>
                <a:lnTo>
                  <a:pt x="1712" y="7865"/>
                </a:lnTo>
                <a:lnTo>
                  <a:pt x="1708" y="7900"/>
                </a:lnTo>
                <a:lnTo>
                  <a:pt x="1704" y="7933"/>
                </a:lnTo>
                <a:lnTo>
                  <a:pt x="1702" y="7966"/>
                </a:lnTo>
                <a:lnTo>
                  <a:pt x="1700" y="8001"/>
                </a:lnTo>
                <a:lnTo>
                  <a:pt x="1700" y="8034"/>
                </a:lnTo>
                <a:lnTo>
                  <a:pt x="1701" y="8068"/>
                </a:lnTo>
                <a:lnTo>
                  <a:pt x="1702" y="8102"/>
                </a:lnTo>
                <a:lnTo>
                  <a:pt x="1705" y="8135"/>
                </a:lnTo>
                <a:lnTo>
                  <a:pt x="1709" y="8169"/>
                </a:lnTo>
                <a:lnTo>
                  <a:pt x="1715" y="8202"/>
                </a:lnTo>
                <a:lnTo>
                  <a:pt x="1721" y="8235"/>
                </a:lnTo>
                <a:lnTo>
                  <a:pt x="1729" y="8268"/>
                </a:lnTo>
                <a:lnTo>
                  <a:pt x="1738" y="8300"/>
                </a:lnTo>
                <a:lnTo>
                  <a:pt x="1748" y="8334"/>
                </a:lnTo>
                <a:lnTo>
                  <a:pt x="1760" y="8366"/>
                </a:lnTo>
                <a:lnTo>
                  <a:pt x="1774" y="8398"/>
                </a:lnTo>
                <a:lnTo>
                  <a:pt x="1788" y="8430"/>
                </a:lnTo>
                <a:lnTo>
                  <a:pt x="1804" y="8461"/>
                </a:lnTo>
                <a:lnTo>
                  <a:pt x="1809" y="8469"/>
                </a:lnTo>
                <a:lnTo>
                  <a:pt x="1814" y="8476"/>
                </a:lnTo>
                <a:lnTo>
                  <a:pt x="1820" y="8481"/>
                </a:lnTo>
                <a:lnTo>
                  <a:pt x="1826" y="8485"/>
                </a:lnTo>
                <a:lnTo>
                  <a:pt x="1817" y="8506"/>
                </a:lnTo>
                <a:lnTo>
                  <a:pt x="1807" y="8527"/>
                </a:lnTo>
                <a:lnTo>
                  <a:pt x="1797" y="8548"/>
                </a:lnTo>
                <a:lnTo>
                  <a:pt x="1787" y="8570"/>
                </a:lnTo>
                <a:lnTo>
                  <a:pt x="1764" y="8611"/>
                </a:lnTo>
                <a:lnTo>
                  <a:pt x="1742" y="8652"/>
                </a:lnTo>
                <a:lnTo>
                  <a:pt x="1719" y="8692"/>
                </a:lnTo>
                <a:lnTo>
                  <a:pt x="1696" y="8731"/>
                </a:lnTo>
                <a:lnTo>
                  <a:pt x="1670" y="8770"/>
                </a:lnTo>
                <a:lnTo>
                  <a:pt x="1646" y="8809"/>
                </a:lnTo>
                <a:lnTo>
                  <a:pt x="1620" y="8846"/>
                </a:lnTo>
                <a:lnTo>
                  <a:pt x="1593" y="8884"/>
                </a:lnTo>
                <a:lnTo>
                  <a:pt x="1566" y="8920"/>
                </a:lnTo>
                <a:lnTo>
                  <a:pt x="1539" y="8956"/>
                </a:lnTo>
                <a:lnTo>
                  <a:pt x="1510" y="8993"/>
                </a:lnTo>
                <a:lnTo>
                  <a:pt x="1482" y="9028"/>
                </a:lnTo>
                <a:lnTo>
                  <a:pt x="1453" y="9064"/>
                </a:lnTo>
                <a:lnTo>
                  <a:pt x="1423" y="9099"/>
                </a:lnTo>
                <a:lnTo>
                  <a:pt x="1393" y="9134"/>
                </a:lnTo>
                <a:lnTo>
                  <a:pt x="1362" y="9168"/>
                </a:lnTo>
                <a:lnTo>
                  <a:pt x="1367" y="9031"/>
                </a:lnTo>
                <a:lnTo>
                  <a:pt x="1371" y="8895"/>
                </a:lnTo>
                <a:lnTo>
                  <a:pt x="1375" y="8757"/>
                </a:lnTo>
                <a:lnTo>
                  <a:pt x="1380" y="8620"/>
                </a:lnTo>
                <a:lnTo>
                  <a:pt x="1385" y="8483"/>
                </a:lnTo>
                <a:lnTo>
                  <a:pt x="1390" y="8346"/>
                </a:lnTo>
                <a:lnTo>
                  <a:pt x="1396" y="8209"/>
                </a:lnTo>
                <a:lnTo>
                  <a:pt x="1402" y="8073"/>
                </a:lnTo>
                <a:lnTo>
                  <a:pt x="1409" y="7935"/>
                </a:lnTo>
                <a:lnTo>
                  <a:pt x="1417" y="7798"/>
                </a:lnTo>
                <a:lnTo>
                  <a:pt x="1426" y="7662"/>
                </a:lnTo>
                <a:lnTo>
                  <a:pt x="1435" y="7525"/>
                </a:lnTo>
                <a:lnTo>
                  <a:pt x="1445" y="7388"/>
                </a:lnTo>
                <a:lnTo>
                  <a:pt x="1456" y="7252"/>
                </a:lnTo>
                <a:lnTo>
                  <a:pt x="1468" y="7116"/>
                </a:lnTo>
                <a:lnTo>
                  <a:pt x="1481" y="6979"/>
                </a:lnTo>
                <a:lnTo>
                  <a:pt x="1485" y="6936"/>
                </a:lnTo>
                <a:lnTo>
                  <a:pt x="1489" y="6891"/>
                </a:lnTo>
                <a:lnTo>
                  <a:pt x="1494" y="6848"/>
                </a:lnTo>
                <a:lnTo>
                  <a:pt x="1498" y="6804"/>
                </a:lnTo>
                <a:lnTo>
                  <a:pt x="1503" y="6760"/>
                </a:lnTo>
                <a:lnTo>
                  <a:pt x="1508" y="6716"/>
                </a:lnTo>
                <a:lnTo>
                  <a:pt x="1514" y="6672"/>
                </a:lnTo>
                <a:lnTo>
                  <a:pt x="1519" y="6628"/>
                </a:lnTo>
                <a:lnTo>
                  <a:pt x="1529" y="6630"/>
                </a:lnTo>
                <a:lnTo>
                  <a:pt x="1537" y="6630"/>
                </a:lnTo>
                <a:lnTo>
                  <a:pt x="1547" y="6629"/>
                </a:lnTo>
                <a:lnTo>
                  <a:pt x="1556" y="6626"/>
                </a:lnTo>
                <a:lnTo>
                  <a:pt x="1587" y="6615"/>
                </a:lnTo>
                <a:lnTo>
                  <a:pt x="1619" y="6603"/>
                </a:lnTo>
                <a:lnTo>
                  <a:pt x="1649" y="6590"/>
                </a:lnTo>
                <a:lnTo>
                  <a:pt x="1681" y="6575"/>
                </a:lnTo>
                <a:lnTo>
                  <a:pt x="1713" y="6561"/>
                </a:lnTo>
                <a:lnTo>
                  <a:pt x="1744" y="6546"/>
                </a:lnTo>
                <a:lnTo>
                  <a:pt x="1777" y="6530"/>
                </a:lnTo>
                <a:lnTo>
                  <a:pt x="1808" y="6514"/>
                </a:lnTo>
                <a:lnTo>
                  <a:pt x="1839" y="6495"/>
                </a:lnTo>
                <a:lnTo>
                  <a:pt x="1872" y="6478"/>
                </a:lnTo>
                <a:lnTo>
                  <a:pt x="1903" y="6459"/>
                </a:lnTo>
                <a:lnTo>
                  <a:pt x="1934" y="6440"/>
                </a:lnTo>
                <a:lnTo>
                  <a:pt x="1966" y="6419"/>
                </a:lnTo>
                <a:lnTo>
                  <a:pt x="1996" y="6399"/>
                </a:lnTo>
                <a:lnTo>
                  <a:pt x="2027" y="6378"/>
                </a:lnTo>
                <a:lnTo>
                  <a:pt x="2057" y="6356"/>
                </a:lnTo>
                <a:lnTo>
                  <a:pt x="2063" y="6360"/>
                </a:lnTo>
                <a:lnTo>
                  <a:pt x="2070" y="6363"/>
                </a:lnTo>
                <a:lnTo>
                  <a:pt x="2101" y="6370"/>
                </a:lnTo>
                <a:lnTo>
                  <a:pt x="2132" y="6376"/>
                </a:lnTo>
                <a:lnTo>
                  <a:pt x="2164" y="6380"/>
                </a:lnTo>
                <a:lnTo>
                  <a:pt x="2196" y="6383"/>
                </a:lnTo>
                <a:lnTo>
                  <a:pt x="2228" y="6384"/>
                </a:lnTo>
                <a:lnTo>
                  <a:pt x="2259" y="6384"/>
                </a:lnTo>
                <a:lnTo>
                  <a:pt x="2292" y="6382"/>
                </a:lnTo>
                <a:lnTo>
                  <a:pt x="2323" y="6379"/>
                </a:lnTo>
                <a:lnTo>
                  <a:pt x="2356" y="6375"/>
                </a:lnTo>
                <a:lnTo>
                  <a:pt x="2387" y="6369"/>
                </a:lnTo>
                <a:lnTo>
                  <a:pt x="2419" y="6362"/>
                </a:lnTo>
                <a:lnTo>
                  <a:pt x="2451" y="6354"/>
                </a:lnTo>
                <a:lnTo>
                  <a:pt x="2482" y="6345"/>
                </a:lnTo>
                <a:lnTo>
                  <a:pt x="2513" y="6333"/>
                </a:lnTo>
                <a:lnTo>
                  <a:pt x="2544" y="6322"/>
                </a:lnTo>
                <a:lnTo>
                  <a:pt x="2574" y="6309"/>
                </a:lnTo>
                <a:lnTo>
                  <a:pt x="2604" y="6296"/>
                </a:lnTo>
                <a:lnTo>
                  <a:pt x="2634" y="6281"/>
                </a:lnTo>
                <a:lnTo>
                  <a:pt x="2662" y="6266"/>
                </a:lnTo>
                <a:lnTo>
                  <a:pt x="2692" y="6249"/>
                </a:lnTo>
                <a:lnTo>
                  <a:pt x="2720" y="6231"/>
                </a:lnTo>
                <a:lnTo>
                  <a:pt x="2747" y="6213"/>
                </a:lnTo>
                <a:lnTo>
                  <a:pt x="2774" y="6194"/>
                </a:lnTo>
                <a:lnTo>
                  <a:pt x="2800" y="6174"/>
                </a:lnTo>
                <a:lnTo>
                  <a:pt x="2825" y="6154"/>
                </a:lnTo>
                <a:lnTo>
                  <a:pt x="2851" y="6133"/>
                </a:lnTo>
                <a:lnTo>
                  <a:pt x="2874" y="6111"/>
                </a:lnTo>
                <a:lnTo>
                  <a:pt x="2897" y="6088"/>
                </a:lnTo>
                <a:lnTo>
                  <a:pt x="2920" y="6066"/>
                </a:lnTo>
                <a:lnTo>
                  <a:pt x="2941" y="6043"/>
                </a:lnTo>
                <a:lnTo>
                  <a:pt x="2961" y="6019"/>
                </a:lnTo>
                <a:lnTo>
                  <a:pt x="2980" y="5994"/>
                </a:lnTo>
                <a:lnTo>
                  <a:pt x="2998" y="5970"/>
                </a:lnTo>
                <a:lnTo>
                  <a:pt x="3015" y="5946"/>
                </a:lnTo>
                <a:lnTo>
                  <a:pt x="3031" y="5919"/>
                </a:lnTo>
                <a:lnTo>
                  <a:pt x="3047" y="5892"/>
                </a:lnTo>
                <a:lnTo>
                  <a:pt x="3062" y="5864"/>
                </a:lnTo>
                <a:lnTo>
                  <a:pt x="3077" y="5835"/>
                </a:lnTo>
                <a:lnTo>
                  <a:pt x="3091" y="5806"/>
                </a:lnTo>
                <a:lnTo>
                  <a:pt x="3104" y="5776"/>
                </a:lnTo>
                <a:lnTo>
                  <a:pt x="3117" y="5744"/>
                </a:lnTo>
                <a:lnTo>
                  <a:pt x="3128" y="5713"/>
                </a:lnTo>
                <a:lnTo>
                  <a:pt x="3139" y="5680"/>
                </a:lnTo>
                <a:lnTo>
                  <a:pt x="3148" y="5648"/>
                </a:lnTo>
                <a:lnTo>
                  <a:pt x="3158" y="5615"/>
                </a:lnTo>
                <a:lnTo>
                  <a:pt x="3166" y="5582"/>
                </a:lnTo>
                <a:lnTo>
                  <a:pt x="3173" y="5549"/>
                </a:lnTo>
                <a:lnTo>
                  <a:pt x="3179" y="5514"/>
                </a:lnTo>
                <a:lnTo>
                  <a:pt x="3183" y="5481"/>
                </a:lnTo>
                <a:lnTo>
                  <a:pt x="3187" y="5448"/>
                </a:lnTo>
                <a:lnTo>
                  <a:pt x="3189" y="5413"/>
                </a:lnTo>
                <a:lnTo>
                  <a:pt x="3191" y="5380"/>
                </a:lnTo>
                <a:lnTo>
                  <a:pt x="3191" y="5346"/>
                </a:lnTo>
                <a:lnTo>
                  <a:pt x="3190" y="5313"/>
                </a:lnTo>
                <a:lnTo>
                  <a:pt x="3187" y="5281"/>
                </a:lnTo>
                <a:lnTo>
                  <a:pt x="3184" y="5247"/>
                </a:lnTo>
                <a:lnTo>
                  <a:pt x="3179" y="5216"/>
                </a:lnTo>
                <a:lnTo>
                  <a:pt x="3172" y="5183"/>
                </a:lnTo>
                <a:lnTo>
                  <a:pt x="3164" y="5153"/>
                </a:lnTo>
                <a:lnTo>
                  <a:pt x="3154" y="5123"/>
                </a:lnTo>
                <a:lnTo>
                  <a:pt x="3143" y="5092"/>
                </a:lnTo>
                <a:lnTo>
                  <a:pt x="3130" y="5063"/>
                </a:lnTo>
                <a:lnTo>
                  <a:pt x="3116" y="5036"/>
                </a:lnTo>
                <a:lnTo>
                  <a:pt x="3100" y="5008"/>
                </a:lnTo>
                <a:lnTo>
                  <a:pt x="3083" y="4983"/>
                </a:lnTo>
                <a:lnTo>
                  <a:pt x="3063" y="4961"/>
                </a:lnTo>
                <a:lnTo>
                  <a:pt x="3044" y="4941"/>
                </a:lnTo>
                <a:lnTo>
                  <a:pt x="3023" y="4925"/>
                </a:lnTo>
                <a:lnTo>
                  <a:pt x="3002" y="4912"/>
                </a:lnTo>
                <a:lnTo>
                  <a:pt x="2979" y="4902"/>
                </a:lnTo>
                <a:lnTo>
                  <a:pt x="2957" y="4895"/>
                </a:lnTo>
                <a:lnTo>
                  <a:pt x="2934" y="4890"/>
                </a:lnTo>
                <a:lnTo>
                  <a:pt x="2909" y="4888"/>
                </a:lnTo>
                <a:lnTo>
                  <a:pt x="2885" y="4887"/>
                </a:lnTo>
                <a:lnTo>
                  <a:pt x="2860" y="4889"/>
                </a:lnTo>
                <a:lnTo>
                  <a:pt x="2836" y="4893"/>
                </a:lnTo>
                <a:lnTo>
                  <a:pt x="2810" y="4899"/>
                </a:lnTo>
                <a:lnTo>
                  <a:pt x="2785" y="4906"/>
                </a:lnTo>
                <a:lnTo>
                  <a:pt x="2759" y="4915"/>
                </a:lnTo>
                <a:lnTo>
                  <a:pt x="2733" y="4926"/>
                </a:lnTo>
                <a:lnTo>
                  <a:pt x="2708" y="4938"/>
                </a:lnTo>
                <a:lnTo>
                  <a:pt x="2683" y="4951"/>
                </a:lnTo>
                <a:lnTo>
                  <a:pt x="2657" y="4965"/>
                </a:lnTo>
                <a:lnTo>
                  <a:pt x="2633" y="4980"/>
                </a:lnTo>
                <a:lnTo>
                  <a:pt x="2609" y="4996"/>
                </a:lnTo>
                <a:lnTo>
                  <a:pt x="2584" y="5012"/>
                </a:lnTo>
                <a:lnTo>
                  <a:pt x="2561" y="5029"/>
                </a:lnTo>
                <a:lnTo>
                  <a:pt x="2539" y="5047"/>
                </a:lnTo>
                <a:lnTo>
                  <a:pt x="2495" y="5081"/>
                </a:lnTo>
                <a:lnTo>
                  <a:pt x="2455" y="5117"/>
                </a:lnTo>
                <a:lnTo>
                  <a:pt x="2418" y="5150"/>
                </a:lnTo>
                <a:lnTo>
                  <a:pt x="2387" y="5181"/>
                </a:lnTo>
                <a:lnTo>
                  <a:pt x="2363" y="5207"/>
                </a:lnTo>
                <a:lnTo>
                  <a:pt x="2338" y="5232"/>
                </a:lnTo>
                <a:lnTo>
                  <a:pt x="2315" y="5258"/>
                </a:lnTo>
                <a:lnTo>
                  <a:pt x="2293" y="5285"/>
                </a:lnTo>
                <a:lnTo>
                  <a:pt x="2271" y="5312"/>
                </a:lnTo>
                <a:lnTo>
                  <a:pt x="2249" y="5340"/>
                </a:lnTo>
                <a:lnTo>
                  <a:pt x="2228" y="5369"/>
                </a:lnTo>
                <a:lnTo>
                  <a:pt x="2208" y="5397"/>
                </a:lnTo>
                <a:lnTo>
                  <a:pt x="2188" y="5425"/>
                </a:lnTo>
                <a:lnTo>
                  <a:pt x="2169" y="5456"/>
                </a:lnTo>
                <a:lnTo>
                  <a:pt x="2151" y="5485"/>
                </a:lnTo>
                <a:lnTo>
                  <a:pt x="2133" y="5515"/>
                </a:lnTo>
                <a:lnTo>
                  <a:pt x="2116" y="5546"/>
                </a:lnTo>
                <a:lnTo>
                  <a:pt x="2100" y="5577"/>
                </a:lnTo>
                <a:lnTo>
                  <a:pt x="2084" y="5609"/>
                </a:lnTo>
                <a:lnTo>
                  <a:pt x="2069" y="5640"/>
                </a:lnTo>
                <a:lnTo>
                  <a:pt x="2055" y="5671"/>
                </a:lnTo>
                <a:lnTo>
                  <a:pt x="2041" y="5704"/>
                </a:lnTo>
                <a:lnTo>
                  <a:pt x="2029" y="5736"/>
                </a:lnTo>
                <a:lnTo>
                  <a:pt x="2017" y="5770"/>
                </a:lnTo>
                <a:lnTo>
                  <a:pt x="2004" y="5803"/>
                </a:lnTo>
                <a:lnTo>
                  <a:pt x="1994" y="5835"/>
                </a:lnTo>
                <a:lnTo>
                  <a:pt x="1984" y="5870"/>
                </a:lnTo>
                <a:lnTo>
                  <a:pt x="1975" y="5903"/>
                </a:lnTo>
                <a:lnTo>
                  <a:pt x="1967" y="5938"/>
                </a:lnTo>
                <a:lnTo>
                  <a:pt x="1960" y="5971"/>
                </a:lnTo>
                <a:lnTo>
                  <a:pt x="1953" y="6005"/>
                </a:lnTo>
                <a:lnTo>
                  <a:pt x="1947" y="6040"/>
                </a:lnTo>
                <a:lnTo>
                  <a:pt x="1942" y="6075"/>
                </a:lnTo>
                <a:lnTo>
                  <a:pt x="1938" y="6110"/>
                </a:lnTo>
                <a:lnTo>
                  <a:pt x="1934" y="6145"/>
                </a:lnTo>
                <a:lnTo>
                  <a:pt x="1931" y="6180"/>
                </a:lnTo>
                <a:lnTo>
                  <a:pt x="1931" y="6189"/>
                </a:lnTo>
                <a:lnTo>
                  <a:pt x="1933" y="6198"/>
                </a:lnTo>
                <a:lnTo>
                  <a:pt x="1937" y="6207"/>
                </a:lnTo>
                <a:lnTo>
                  <a:pt x="1941" y="6215"/>
                </a:lnTo>
                <a:lnTo>
                  <a:pt x="1946" y="6222"/>
                </a:lnTo>
                <a:lnTo>
                  <a:pt x="1953" y="6229"/>
                </a:lnTo>
                <a:lnTo>
                  <a:pt x="1960" y="6234"/>
                </a:lnTo>
                <a:lnTo>
                  <a:pt x="1969" y="6238"/>
                </a:lnTo>
                <a:lnTo>
                  <a:pt x="1973" y="6239"/>
                </a:lnTo>
                <a:lnTo>
                  <a:pt x="1978" y="6240"/>
                </a:lnTo>
                <a:lnTo>
                  <a:pt x="1953" y="6261"/>
                </a:lnTo>
                <a:lnTo>
                  <a:pt x="1927" y="6281"/>
                </a:lnTo>
                <a:lnTo>
                  <a:pt x="1901" y="6301"/>
                </a:lnTo>
                <a:lnTo>
                  <a:pt x="1875" y="6319"/>
                </a:lnTo>
                <a:lnTo>
                  <a:pt x="1848" y="6338"/>
                </a:lnTo>
                <a:lnTo>
                  <a:pt x="1821" y="6356"/>
                </a:lnTo>
                <a:lnTo>
                  <a:pt x="1794" y="6374"/>
                </a:lnTo>
                <a:lnTo>
                  <a:pt x="1766" y="6390"/>
                </a:lnTo>
                <a:lnTo>
                  <a:pt x="1738" y="6407"/>
                </a:lnTo>
                <a:lnTo>
                  <a:pt x="1710" y="6423"/>
                </a:lnTo>
                <a:lnTo>
                  <a:pt x="1681" y="6439"/>
                </a:lnTo>
                <a:lnTo>
                  <a:pt x="1653" y="6453"/>
                </a:lnTo>
                <a:lnTo>
                  <a:pt x="1624" y="6468"/>
                </a:lnTo>
                <a:lnTo>
                  <a:pt x="1594" y="6481"/>
                </a:lnTo>
                <a:lnTo>
                  <a:pt x="1565" y="6495"/>
                </a:lnTo>
                <a:lnTo>
                  <a:pt x="1535" y="6509"/>
                </a:lnTo>
                <a:lnTo>
                  <a:pt x="1545" y="6433"/>
                </a:lnTo>
                <a:lnTo>
                  <a:pt x="1556" y="6357"/>
                </a:lnTo>
                <a:lnTo>
                  <a:pt x="1567" y="6281"/>
                </a:lnTo>
                <a:lnTo>
                  <a:pt x="1579" y="6206"/>
                </a:lnTo>
                <a:lnTo>
                  <a:pt x="1592" y="6130"/>
                </a:lnTo>
                <a:lnTo>
                  <a:pt x="1605" y="6055"/>
                </a:lnTo>
                <a:lnTo>
                  <a:pt x="1619" y="5979"/>
                </a:lnTo>
                <a:lnTo>
                  <a:pt x="1633" y="5904"/>
                </a:lnTo>
                <a:lnTo>
                  <a:pt x="1648" y="5829"/>
                </a:lnTo>
                <a:lnTo>
                  <a:pt x="1663" y="5754"/>
                </a:lnTo>
                <a:lnTo>
                  <a:pt x="1679" y="5679"/>
                </a:lnTo>
                <a:lnTo>
                  <a:pt x="1697" y="5605"/>
                </a:lnTo>
                <a:lnTo>
                  <a:pt x="1714" y="5531"/>
                </a:lnTo>
                <a:lnTo>
                  <a:pt x="1732" y="5457"/>
                </a:lnTo>
                <a:lnTo>
                  <a:pt x="1751" y="5382"/>
                </a:lnTo>
                <a:lnTo>
                  <a:pt x="1770" y="5309"/>
                </a:lnTo>
                <a:lnTo>
                  <a:pt x="1792" y="5235"/>
                </a:lnTo>
                <a:lnTo>
                  <a:pt x="1813" y="5161"/>
                </a:lnTo>
                <a:lnTo>
                  <a:pt x="1834" y="5088"/>
                </a:lnTo>
                <a:lnTo>
                  <a:pt x="1858" y="5015"/>
                </a:lnTo>
                <a:lnTo>
                  <a:pt x="1881" y="4943"/>
                </a:lnTo>
                <a:lnTo>
                  <a:pt x="1905" y="4871"/>
                </a:lnTo>
                <a:lnTo>
                  <a:pt x="1930" y="4799"/>
                </a:lnTo>
                <a:lnTo>
                  <a:pt x="1957" y="4728"/>
                </a:lnTo>
                <a:lnTo>
                  <a:pt x="1984" y="4656"/>
                </a:lnTo>
                <a:lnTo>
                  <a:pt x="2012" y="4585"/>
                </a:lnTo>
                <a:lnTo>
                  <a:pt x="2041" y="4515"/>
                </a:lnTo>
                <a:lnTo>
                  <a:pt x="2070" y="4444"/>
                </a:lnTo>
                <a:lnTo>
                  <a:pt x="2102" y="4375"/>
                </a:lnTo>
                <a:lnTo>
                  <a:pt x="2133" y="4306"/>
                </a:lnTo>
                <a:lnTo>
                  <a:pt x="2165" y="4237"/>
                </a:lnTo>
                <a:lnTo>
                  <a:pt x="2200" y="4168"/>
                </a:lnTo>
                <a:lnTo>
                  <a:pt x="2277" y="4117"/>
                </a:lnTo>
                <a:lnTo>
                  <a:pt x="2355" y="4068"/>
                </a:lnTo>
                <a:lnTo>
                  <a:pt x="2393" y="4044"/>
                </a:lnTo>
                <a:lnTo>
                  <a:pt x="2433" y="4020"/>
                </a:lnTo>
                <a:lnTo>
                  <a:pt x="2472" y="3998"/>
                </a:lnTo>
                <a:lnTo>
                  <a:pt x="2513" y="3975"/>
                </a:lnTo>
                <a:lnTo>
                  <a:pt x="2553" y="3953"/>
                </a:lnTo>
                <a:lnTo>
                  <a:pt x="2594" y="3932"/>
                </a:lnTo>
                <a:lnTo>
                  <a:pt x="2634" y="3912"/>
                </a:lnTo>
                <a:lnTo>
                  <a:pt x="2676" y="3892"/>
                </a:lnTo>
                <a:lnTo>
                  <a:pt x="2718" y="3872"/>
                </a:lnTo>
                <a:lnTo>
                  <a:pt x="2760" y="3854"/>
                </a:lnTo>
                <a:lnTo>
                  <a:pt x="2803" y="3836"/>
                </a:lnTo>
                <a:lnTo>
                  <a:pt x="2847" y="3820"/>
                </a:lnTo>
                <a:lnTo>
                  <a:pt x="2883" y="3807"/>
                </a:lnTo>
                <a:lnTo>
                  <a:pt x="2920" y="3794"/>
                </a:lnTo>
                <a:lnTo>
                  <a:pt x="2957" y="3782"/>
                </a:lnTo>
                <a:lnTo>
                  <a:pt x="2994" y="3772"/>
                </a:lnTo>
                <a:lnTo>
                  <a:pt x="3005" y="3791"/>
                </a:lnTo>
                <a:lnTo>
                  <a:pt x="3017" y="3810"/>
                </a:lnTo>
                <a:lnTo>
                  <a:pt x="3032" y="3828"/>
                </a:lnTo>
                <a:lnTo>
                  <a:pt x="3047" y="3845"/>
                </a:lnTo>
                <a:lnTo>
                  <a:pt x="3059" y="3857"/>
                </a:lnTo>
                <a:lnTo>
                  <a:pt x="3072" y="3868"/>
                </a:lnTo>
                <a:lnTo>
                  <a:pt x="3087" y="3878"/>
                </a:lnTo>
                <a:lnTo>
                  <a:pt x="3101" y="3889"/>
                </a:lnTo>
                <a:lnTo>
                  <a:pt x="3115" y="3898"/>
                </a:lnTo>
                <a:lnTo>
                  <a:pt x="3130" y="3906"/>
                </a:lnTo>
                <a:lnTo>
                  <a:pt x="3146" y="3914"/>
                </a:lnTo>
                <a:lnTo>
                  <a:pt x="3163" y="3921"/>
                </a:lnTo>
                <a:lnTo>
                  <a:pt x="3179" y="3927"/>
                </a:lnTo>
                <a:lnTo>
                  <a:pt x="3196" y="3933"/>
                </a:lnTo>
                <a:lnTo>
                  <a:pt x="3213" y="3939"/>
                </a:lnTo>
                <a:lnTo>
                  <a:pt x="3230" y="3944"/>
                </a:lnTo>
                <a:lnTo>
                  <a:pt x="3266" y="3952"/>
                </a:lnTo>
                <a:lnTo>
                  <a:pt x="3302" y="3959"/>
                </a:lnTo>
                <a:lnTo>
                  <a:pt x="3340" y="3964"/>
                </a:lnTo>
                <a:lnTo>
                  <a:pt x="3376" y="3969"/>
                </a:lnTo>
                <a:lnTo>
                  <a:pt x="3414" y="3972"/>
                </a:lnTo>
                <a:lnTo>
                  <a:pt x="3450" y="3973"/>
                </a:lnTo>
                <a:lnTo>
                  <a:pt x="3521" y="3975"/>
                </a:lnTo>
                <a:lnTo>
                  <a:pt x="3588" y="3974"/>
                </a:lnTo>
                <a:lnTo>
                  <a:pt x="3629" y="3973"/>
                </a:lnTo>
                <a:lnTo>
                  <a:pt x="3671" y="3971"/>
                </a:lnTo>
                <a:lnTo>
                  <a:pt x="3712" y="3967"/>
                </a:lnTo>
                <a:lnTo>
                  <a:pt x="3754" y="3963"/>
                </a:lnTo>
                <a:lnTo>
                  <a:pt x="3795" y="3959"/>
                </a:lnTo>
                <a:lnTo>
                  <a:pt x="3837" y="3953"/>
                </a:lnTo>
                <a:lnTo>
                  <a:pt x="3877" y="3946"/>
                </a:lnTo>
                <a:lnTo>
                  <a:pt x="3919" y="3939"/>
                </a:lnTo>
                <a:lnTo>
                  <a:pt x="3959" y="3930"/>
                </a:lnTo>
                <a:lnTo>
                  <a:pt x="3999" y="3921"/>
                </a:lnTo>
                <a:lnTo>
                  <a:pt x="4039" y="3911"/>
                </a:lnTo>
                <a:lnTo>
                  <a:pt x="4079" y="3899"/>
                </a:lnTo>
                <a:lnTo>
                  <a:pt x="4118" y="3887"/>
                </a:lnTo>
                <a:lnTo>
                  <a:pt x="4158" y="3874"/>
                </a:lnTo>
                <a:lnTo>
                  <a:pt x="4197" y="3860"/>
                </a:lnTo>
                <a:lnTo>
                  <a:pt x="4236" y="3845"/>
                </a:lnTo>
                <a:lnTo>
                  <a:pt x="4274" y="3830"/>
                </a:lnTo>
                <a:lnTo>
                  <a:pt x="4312" y="3814"/>
                </a:lnTo>
                <a:lnTo>
                  <a:pt x="4349" y="3795"/>
                </a:lnTo>
                <a:lnTo>
                  <a:pt x="4387" y="3778"/>
                </a:lnTo>
                <a:lnTo>
                  <a:pt x="4423" y="3759"/>
                </a:lnTo>
                <a:lnTo>
                  <a:pt x="4460" y="3739"/>
                </a:lnTo>
                <a:lnTo>
                  <a:pt x="4496" y="3718"/>
                </a:lnTo>
                <a:lnTo>
                  <a:pt x="4531" y="3697"/>
                </a:lnTo>
                <a:lnTo>
                  <a:pt x="4566" y="3675"/>
                </a:lnTo>
                <a:lnTo>
                  <a:pt x="4601" y="3652"/>
                </a:lnTo>
                <a:lnTo>
                  <a:pt x="4635" y="3628"/>
                </a:lnTo>
                <a:lnTo>
                  <a:pt x="4668" y="3604"/>
                </a:lnTo>
                <a:lnTo>
                  <a:pt x="4702" y="3579"/>
                </a:lnTo>
                <a:lnTo>
                  <a:pt x="4734" y="3552"/>
                </a:lnTo>
                <a:lnTo>
                  <a:pt x="4766" y="3526"/>
                </a:lnTo>
                <a:lnTo>
                  <a:pt x="4798" y="3499"/>
                </a:lnTo>
                <a:lnTo>
                  <a:pt x="4807" y="3490"/>
                </a:lnTo>
                <a:lnTo>
                  <a:pt x="4813" y="3481"/>
                </a:lnTo>
                <a:lnTo>
                  <a:pt x="4819" y="3471"/>
                </a:lnTo>
                <a:lnTo>
                  <a:pt x="4822" y="3462"/>
                </a:lnTo>
                <a:lnTo>
                  <a:pt x="4825" y="3452"/>
                </a:lnTo>
                <a:lnTo>
                  <a:pt x="4826" y="3442"/>
                </a:lnTo>
                <a:lnTo>
                  <a:pt x="4826" y="3432"/>
                </a:lnTo>
                <a:lnTo>
                  <a:pt x="4824" y="3423"/>
                </a:lnTo>
                <a:lnTo>
                  <a:pt x="4821" y="3413"/>
                </a:lnTo>
                <a:lnTo>
                  <a:pt x="4818" y="3404"/>
                </a:lnTo>
                <a:lnTo>
                  <a:pt x="4813" y="3394"/>
                </a:lnTo>
                <a:lnTo>
                  <a:pt x="4807" y="3386"/>
                </a:lnTo>
                <a:lnTo>
                  <a:pt x="4800" y="3378"/>
                </a:lnTo>
                <a:lnTo>
                  <a:pt x="4792" y="3371"/>
                </a:lnTo>
                <a:lnTo>
                  <a:pt x="4783" y="3365"/>
                </a:lnTo>
                <a:lnTo>
                  <a:pt x="4773" y="3360"/>
                </a:lnTo>
                <a:lnTo>
                  <a:pt x="4721" y="3335"/>
                </a:lnTo>
                <a:lnTo>
                  <a:pt x="4668" y="3312"/>
                </a:lnTo>
                <a:lnTo>
                  <a:pt x="4614" y="3292"/>
                </a:lnTo>
                <a:lnTo>
                  <a:pt x="4561" y="3273"/>
                </a:lnTo>
                <a:lnTo>
                  <a:pt x="4506" y="3257"/>
                </a:lnTo>
                <a:lnTo>
                  <a:pt x="4451" y="3242"/>
                </a:lnTo>
                <a:lnTo>
                  <a:pt x="4397" y="3229"/>
                </a:lnTo>
                <a:lnTo>
                  <a:pt x="4341" y="3218"/>
                </a:lnTo>
                <a:lnTo>
                  <a:pt x="4285" y="3210"/>
                </a:lnTo>
                <a:lnTo>
                  <a:pt x="4231" y="3203"/>
                </a:lnTo>
                <a:lnTo>
                  <a:pt x="4174" y="3198"/>
                </a:lnTo>
                <a:lnTo>
                  <a:pt x="4118" y="3196"/>
                </a:lnTo>
                <a:lnTo>
                  <a:pt x="4063" y="3195"/>
                </a:lnTo>
                <a:lnTo>
                  <a:pt x="4007" y="3196"/>
                </a:lnTo>
                <a:lnTo>
                  <a:pt x="3951" y="3199"/>
                </a:lnTo>
                <a:lnTo>
                  <a:pt x="3896" y="3204"/>
                </a:lnTo>
                <a:lnTo>
                  <a:pt x="3841" y="3211"/>
                </a:lnTo>
                <a:lnTo>
                  <a:pt x="3785" y="3219"/>
                </a:lnTo>
                <a:lnTo>
                  <a:pt x="3731" y="3230"/>
                </a:lnTo>
                <a:lnTo>
                  <a:pt x="3677" y="3243"/>
                </a:lnTo>
                <a:lnTo>
                  <a:pt x="3622" y="3257"/>
                </a:lnTo>
                <a:lnTo>
                  <a:pt x="3570" y="3274"/>
                </a:lnTo>
                <a:lnTo>
                  <a:pt x="3516" y="3292"/>
                </a:lnTo>
                <a:lnTo>
                  <a:pt x="3463" y="3311"/>
                </a:lnTo>
                <a:lnTo>
                  <a:pt x="3412" y="3334"/>
                </a:lnTo>
                <a:lnTo>
                  <a:pt x="3361" y="3358"/>
                </a:lnTo>
                <a:lnTo>
                  <a:pt x="3310" y="3383"/>
                </a:lnTo>
                <a:lnTo>
                  <a:pt x="3261" y="3411"/>
                </a:lnTo>
                <a:lnTo>
                  <a:pt x="3212" y="3440"/>
                </a:lnTo>
                <a:lnTo>
                  <a:pt x="3164" y="3471"/>
                </a:lnTo>
                <a:lnTo>
                  <a:pt x="3117" y="3504"/>
                </a:lnTo>
                <a:lnTo>
                  <a:pt x="3070" y="3539"/>
                </a:lnTo>
                <a:lnTo>
                  <a:pt x="3064" y="3544"/>
                </a:lnTo>
                <a:lnTo>
                  <a:pt x="3058" y="3550"/>
                </a:lnTo>
                <a:lnTo>
                  <a:pt x="3053" y="3557"/>
                </a:lnTo>
                <a:lnTo>
                  <a:pt x="3050" y="3564"/>
                </a:lnTo>
                <a:lnTo>
                  <a:pt x="3047" y="3570"/>
                </a:lnTo>
                <a:lnTo>
                  <a:pt x="3044" y="3577"/>
                </a:lnTo>
                <a:lnTo>
                  <a:pt x="3043" y="3584"/>
                </a:lnTo>
                <a:lnTo>
                  <a:pt x="3042" y="3591"/>
                </a:lnTo>
                <a:lnTo>
                  <a:pt x="3009" y="3602"/>
                </a:lnTo>
                <a:lnTo>
                  <a:pt x="2975" y="3614"/>
                </a:lnTo>
                <a:lnTo>
                  <a:pt x="2943" y="3626"/>
                </a:lnTo>
                <a:lnTo>
                  <a:pt x="2909" y="3639"/>
                </a:lnTo>
                <a:lnTo>
                  <a:pt x="2878" y="3653"/>
                </a:lnTo>
                <a:lnTo>
                  <a:pt x="2846" y="3666"/>
                </a:lnTo>
                <a:lnTo>
                  <a:pt x="2815" y="3679"/>
                </a:lnTo>
                <a:lnTo>
                  <a:pt x="2785" y="3692"/>
                </a:lnTo>
                <a:lnTo>
                  <a:pt x="2723" y="3719"/>
                </a:lnTo>
                <a:lnTo>
                  <a:pt x="2662" y="3748"/>
                </a:lnTo>
                <a:lnTo>
                  <a:pt x="2603" y="3778"/>
                </a:lnTo>
                <a:lnTo>
                  <a:pt x="2543" y="3811"/>
                </a:lnTo>
                <a:lnTo>
                  <a:pt x="2484" y="3844"/>
                </a:lnTo>
                <a:lnTo>
                  <a:pt x="2427" y="3878"/>
                </a:lnTo>
                <a:lnTo>
                  <a:pt x="2370" y="3915"/>
                </a:lnTo>
                <a:lnTo>
                  <a:pt x="2314" y="3952"/>
                </a:lnTo>
                <a:lnTo>
                  <a:pt x="2332" y="3920"/>
                </a:lnTo>
                <a:lnTo>
                  <a:pt x="2351" y="3888"/>
                </a:lnTo>
                <a:lnTo>
                  <a:pt x="2370" y="3855"/>
                </a:lnTo>
                <a:lnTo>
                  <a:pt x="2388" y="3823"/>
                </a:lnTo>
                <a:lnTo>
                  <a:pt x="2434" y="3749"/>
                </a:lnTo>
                <a:lnTo>
                  <a:pt x="2480" y="3675"/>
                </a:lnTo>
                <a:lnTo>
                  <a:pt x="2529" y="3603"/>
                </a:lnTo>
                <a:lnTo>
                  <a:pt x="2577" y="3531"/>
                </a:lnTo>
                <a:lnTo>
                  <a:pt x="2628" y="3460"/>
                </a:lnTo>
                <a:lnTo>
                  <a:pt x="2679" y="3391"/>
                </a:lnTo>
                <a:lnTo>
                  <a:pt x="2731" y="3323"/>
                </a:lnTo>
                <a:lnTo>
                  <a:pt x="2785" y="3256"/>
                </a:lnTo>
                <a:lnTo>
                  <a:pt x="2840" y="3190"/>
                </a:lnTo>
                <a:lnTo>
                  <a:pt x="2895" y="3124"/>
                </a:lnTo>
                <a:lnTo>
                  <a:pt x="2952" y="3060"/>
                </a:lnTo>
                <a:lnTo>
                  <a:pt x="3011" y="2998"/>
                </a:lnTo>
                <a:lnTo>
                  <a:pt x="3069" y="2936"/>
                </a:lnTo>
                <a:lnTo>
                  <a:pt x="3129" y="2876"/>
                </a:lnTo>
                <a:lnTo>
                  <a:pt x="3191" y="2817"/>
                </a:lnTo>
                <a:lnTo>
                  <a:pt x="3254" y="2759"/>
                </a:lnTo>
                <a:lnTo>
                  <a:pt x="3316" y="2703"/>
                </a:lnTo>
                <a:lnTo>
                  <a:pt x="3381" y="2647"/>
                </a:lnTo>
                <a:lnTo>
                  <a:pt x="3447" y="2594"/>
                </a:lnTo>
                <a:lnTo>
                  <a:pt x="3513" y="2541"/>
                </a:lnTo>
                <a:lnTo>
                  <a:pt x="3581" y="2490"/>
                </a:lnTo>
                <a:lnTo>
                  <a:pt x="3650" y="2441"/>
                </a:lnTo>
                <a:lnTo>
                  <a:pt x="3719" y="2392"/>
                </a:lnTo>
                <a:lnTo>
                  <a:pt x="3790" y="2346"/>
                </a:lnTo>
                <a:lnTo>
                  <a:pt x="3861" y="2301"/>
                </a:lnTo>
                <a:lnTo>
                  <a:pt x="3934" y="2258"/>
                </a:lnTo>
                <a:lnTo>
                  <a:pt x="4008" y="2215"/>
                </a:lnTo>
                <a:lnTo>
                  <a:pt x="4083" y="2175"/>
                </a:lnTo>
                <a:lnTo>
                  <a:pt x="4159" y="2136"/>
                </a:lnTo>
                <a:lnTo>
                  <a:pt x="4235" y="2099"/>
                </a:lnTo>
                <a:lnTo>
                  <a:pt x="4313" y="2063"/>
                </a:lnTo>
                <a:lnTo>
                  <a:pt x="4392" y="2029"/>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endParaRPr>
          </a:p>
        </p:txBody>
      </p:sp>
      <p:sp>
        <p:nvSpPr>
          <p:cNvPr id="8" name="淘宝店chenying0907 6"/>
          <p:cNvSpPr>
            <a:spLocks/>
          </p:cNvSpPr>
          <p:nvPr/>
        </p:nvSpPr>
        <p:spPr bwMode="auto">
          <a:xfrm>
            <a:off x="1257608" y="2556212"/>
            <a:ext cx="1904082" cy="2660190"/>
          </a:xfrm>
          <a:custGeom>
            <a:avLst/>
            <a:gdLst>
              <a:gd name="T0" fmla="*/ 52 w 6299"/>
              <a:gd name="T1" fmla="*/ 8411 h 8798"/>
              <a:gd name="T2" fmla="*/ 279 w 6299"/>
              <a:gd name="T3" fmla="*/ 8081 h 8798"/>
              <a:gd name="T4" fmla="*/ 771 w 6299"/>
              <a:gd name="T5" fmla="*/ 7538 h 8798"/>
              <a:gd name="T6" fmla="*/ 1060 w 6299"/>
              <a:gd name="T7" fmla="*/ 7317 h 8798"/>
              <a:gd name="T8" fmla="*/ 1660 w 6299"/>
              <a:gd name="T9" fmla="*/ 6812 h 8798"/>
              <a:gd name="T10" fmla="*/ 1711 w 6299"/>
              <a:gd name="T11" fmla="*/ 5742 h 8798"/>
              <a:gd name="T12" fmla="*/ 1459 w 6299"/>
              <a:gd name="T13" fmla="*/ 5825 h 8798"/>
              <a:gd name="T14" fmla="*/ 885 w 6299"/>
              <a:gd name="T15" fmla="*/ 6666 h 8798"/>
              <a:gd name="T16" fmla="*/ 651 w 6299"/>
              <a:gd name="T17" fmla="*/ 7486 h 8798"/>
              <a:gd name="T18" fmla="*/ 348 w 6299"/>
              <a:gd name="T19" fmla="*/ 6536 h 8798"/>
              <a:gd name="T20" fmla="*/ 727 w 6299"/>
              <a:gd name="T21" fmla="*/ 5513 h 8798"/>
              <a:gd name="T22" fmla="*/ 2035 w 6299"/>
              <a:gd name="T23" fmla="*/ 5024 h 8798"/>
              <a:gd name="T24" fmla="*/ 3058 w 6299"/>
              <a:gd name="T25" fmla="*/ 4815 h 8798"/>
              <a:gd name="T26" fmla="*/ 3646 w 6299"/>
              <a:gd name="T27" fmla="*/ 4925 h 8798"/>
              <a:gd name="T28" fmla="*/ 4133 w 6299"/>
              <a:gd name="T29" fmla="*/ 4851 h 8798"/>
              <a:gd name="T30" fmla="*/ 4551 w 6299"/>
              <a:gd name="T31" fmla="*/ 4492 h 8798"/>
              <a:gd name="T32" fmla="*/ 4611 w 6299"/>
              <a:gd name="T33" fmla="*/ 4028 h 8798"/>
              <a:gd name="T34" fmla="*/ 4143 w 6299"/>
              <a:gd name="T35" fmla="*/ 4000 h 8798"/>
              <a:gd name="T36" fmla="*/ 3591 w 6299"/>
              <a:gd name="T37" fmla="*/ 4265 h 8798"/>
              <a:gd name="T38" fmla="*/ 3251 w 6299"/>
              <a:gd name="T39" fmla="*/ 4616 h 8798"/>
              <a:gd name="T40" fmla="*/ 2951 w 6299"/>
              <a:gd name="T41" fmla="*/ 4669 h 8798"/>
              <a:gd name="T42" fmla="*/ 3160 w 6299"/>
              <a:gd name="T43" fmla="*/ 4239 h 8798"/>
              <a:gd name="T44" fmla="*/ 4185 w 6299"/>
              <a:gd name="T45" fmla="*/ 3121 h 8798"/>
              <a:gd name="T46" fmla="*/ 4682 w 6299"/>
              <a:gd name="T47" fmla="*/ 2966 h 8798"/>
              <a:gd name="T48" fmla="*/ 5239 w 6299"/>
              <a:gd name="T49" fmla="*/ 2938 h 8798"/>
              <a:gd name="T50" fmla="*/ 5795 w 6299"/>
              <a:gd name="T51" fmla="*/ 2826 h 8798"/>
              <a:gd name="T52" fmla="*/ 6217 w 6299"/>
              <a:gd name="T53" fmla="*/ 2389 h 8798"/>
              <a:gd name="T54" fmla="*/ 6257 w 6299"/>
              <a:gd name="T55" fmla="*/ 1702 h 8798"/>
              <a:gd name="T56" fmla="*/ 6097 w 6299"/>
              <a:gd name="T57" fmla="*/ 1604 h 8798"/>
              <a:gd name="T58" fmla="*/ 5275 w 6299"/>
              <a:gd name="T59" fmla="*/ 2171 h 8798"/>
              <a:gd name="T60" fmla="*/ 5017 w 6299"/>
              <a:gd name="T61" fmla="*/ 2693 h 8798"/>
              <a:gd name="T62" fmla="*/ 4554 w 6299"/>
              <a:gd name="T63" fmla="*/ 2825 h 8798"/>
              <a:gd name="T64" fmla="*/ 4699 w 6299"/>
              <a:gd name="T65" fmla="*/ 2267 h 8798"/>
              <a:gd name="T66" fmla="*/ 4965 w 6299"/>
              <a:gd name="T67" fmla="*/ 1663 h 8798"/>
              <a:gd name="T68" fmla="*/ 5576 w 6299"/>
              <a:gd name="T69" fmla="*/ 805 h 8798"/>
              <a:gd name="T70" fmla="*/ 5427 w 6299"/>
              <a:gd name="T71" fmla="*/ 16 h 8798"/>
              <a:gd name="T72" fmla="*/ 5105 w 6299"/>
              <a:gd name="T73" fmla="*/ 104 h 8798"/>
              <a:gd name="T74" fmla="*/ 4749 w 6299"/>
              <a:gd name="T75" fmla="*/ 551 h 8798"/>
              <a:gd name="T76" fmla="*/ 4587 w 6299"/>
              <a:gd name="T77" fmla="*/ 1277 h 8798"/>
              <a:gd name="T78" fmla="*/ 4728 w 6299"/>
              <a:gd name="T79" fmla="*/ 1759 h 8798"/>
              <a:gd name="T80" fmla="*/ 4265 w 6299"/>
              <a:gd name="T81" fmla="*/ 2679 h 8798"/>
              <a:gd name="T82" fmla="*/ 3767 w 6299"/>
              <a:gd name="T83" fmla="*/ 3044 h 8798"/>
              <a:gd name="T84" fmla="*/ 3946 w 6299"/>
              <a:gd name="T85" fmla="*/ 2527 h 8798"/>
              <a:gd name="T86" fmla="*/ 4274 w 6299"/>
              <a:gd name="T87" fmla="*/ 2127 h 8798"/>
              <a:gd name="T88" fmla="*/ 4365 w 6299"/>
              <a:gd name="T89" fmla="*/ 1627 h 8798"/>
              <a:gd name="T90" fmla="*/ 4169 w 6299"/>
              <a:gd name="T91" fmla="*/ 1172 h 8798"/>
              <a:gd name="T92" fmla="*/ 3892 w 6299"/>
              <a:gd name="T93" fmla="*/ 1251 h 8798"/>
              <a:gd name="T94" fmla="*/ 3492 w 6299"/>
              <a:gd name="T95" fmla="*/ 2079 h 8798"/>
              <a:gd name="T96" fmla="*/ 3555 w 6299"/>
              <a:gd name="T97" fmla="*/ 2605 h 8798"/>
              <a:gd name="T98" fmla="*/ 3736 w 6299"/>
              <a:gd name="T99" fmla="*/ 3406 h 8798"/>
              <a:gd name="T100" fmla="*/ 2354 w 6299"/>
              <a:gd name="T101" fmla="*/ 4618 h 8798"/>
              <a:gd name="T102" fmla="*/ 1622 w 6299"/>
              <a:gd name="T103" fmla="*/ 4868 h 8798"/>
              <a:gd name="T104" fmla="*/ 2061 w 6299"/>
              <a:gd name="T105" fmla="*/ 4493 h 8798"/>
              <a:gd name="T106" fmla="*/ 2613 w 6299"/>
              <a:gd name="T107" fmla="*/ 4349 h 8798"/>
              <a:gd name="T108" fmla="*/ 2971 w 6299"/>
              <a:gd name="T109" fmla="*/ 3942 h 8798"/>
              <a:gd name="T110" fmla="*/ 2946 w 6299"/>
              <a:gd name="T111" fmla="*/ 3446 h 8798"/>
              <a:gd name="T112" fmla="*/ 2384 w 6299"/>
              <a:gd name="T113" fmla="*/ 3513 h 8798"/>
              <a:gd name="T114" fmla="*/ 1806 w 6299"/>
              <a:gd name="T115" fmla="*/ 4108 h 8798"/>
              <a:gd name="T116" fmla="*/ 1755 w 6299"/>
              <a:gd name="T117" fmla="*/ 4402 h 8798"/>
              <a:gd name="T118" fmla="*/ 1386 w 6299"/>
              <a:gd name="T119" fmla="*/ 5079 h 8798"/>
              <a:gd name="T120" fmla="*/ 439 w 6299"/>
              <a:gd name="T121" fmla="*/ 5437 h 8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99" h="8798">
                <a:moveTo>
                  <a:pt x="189" y="5513"/>
                </a:moveTo>
                <a:lnTo>
                  <a:pt x="186" y="5687"/>
                </a:lnTo>
                <a:lnTo>
                  <a:pt x="183" y="5861"/>
                </a:lnTo>
                <a:lnTo>
                  <a:pt x="180" y="6035"/>
                </a:lnTo>
                <a:lnTo>
                  <a:pt x="177" y="6209"/>
                </a:lnTo>
                <a:lnTo>
                  <a:pt x="174" y="6384"/>
                </a:lnTo>
                <a:lnTo>
                  <a:pt x="169" y="6559"/>
                </a:lnTo>
                <a:lnTo>
                  <a:pt x="164" y="6733"/>
                </a:lnTo>
                <a:lnTo>
                  <a:pt x="158" y="6907"/>
                </a:lnTo>
                <a:lnTo>
                  <a:pt x="151" y="7081"/>
                </a:lnTo>
                <a:lnTo>
                  <a:pt x="143" y="7255"/>
                </a:lnTo>
                <a:lnTo>
                  <a:pt x="134" y="7429"/>
                </a:lnTo>
                <a:lnTo>
                  <a:pt x="124" y="7602"/>
                </a:lnTo>
                <a:lnTo>
                  <a:pt x="112" y="7776"/>
                </a:lnTo>
                <a:lnTo>
                  <a:pt x="98" y="7949"/>
                </a:lnTo>
                <a:lnTo>
                  <a:pt x="83" y="8122"/>
                </a:lnTo>
                <a:lnTo>
                  <a:pt x="65" y="8295"/>
                </a:lnTo>
                <a:lnTo>
                  <a:pt x="59" y="8354"/>
                </a:lnTo>
                <a:lnTo>
                  <a:pt x="52" y="8411"/>
                </a:lnTo>
                <a:lnTo>
                  <a:pt x="44" y="8470"/>
                </a:lnTo>
                <a:lnTo>
                  <a:pt x="36" y="8529"/>
                </a:lnTo>
                <a:lnTo>
                  <a:pt x="28" y="8587"/>
                </a:lnTo>
                <a:lnTo>
                  <a:pt x="19" y="8646"/>
                </a:lnTo>
                <a:lnTo>
                  <a:pt x="10" y="8704"/>
                </a:lnTo>
                <a:lnTo>
                  <a:pt x="0" y="8763"/>
                </a:lnTo>
                <a:lnTo>
                  <a:pt x="184" y="8798"/>
                </a:lnTo>
                <a:lnTo>
                  <a:pt x="194" y="8739"/>
                </a:lnTo>
                <a:lnTo>
                  <a:pt x="204" y="8680"/>
                </a:lnTo>
                <a:lnTo>
                  <a:pt x="213" y="8620"/>
                </a:lnTo>
                <a:lnTo>
                  <a:pt x="222" y="8560"/>
                </a:lnTo>
                <a:lnTo>
                  <a:pt x="230" y="8501"/>
                </a:lnTo>
                <a:lnTo>
                  <a:pt x="238" y="8442"/>
                </a:lnTo>
                <a:lnTo>
                  <a:pt x="247" y="8381"/>
                </a:lnTo>
                <a:lnTo>
                  <a:pt x="254" y="8321"/>
                </a:lnTo>
                <a:lnTo>
                  <a:pt x="261" y="8261"/>
                </a:lnTo>
                <a:lnTo>
                  <a:pt x="267" y="8202"/>
                </a:lnTo>
                <a:lnTo>
                  <a:pt x="273" y="8141"/>
                </a:lnTo>
                <a:lnTo>
                  <a:pt x="279" y="8081"/>
                </a:lnTo>
                <a:lnTo>
                  <a:pt x="284" y="8021"/>
                </a:lnTo>
                <a:lnTo>
                  <a:pt x="290" y="7961"/>
                </a:lnTo>
                <a:lnTo>
                  <a:pt x="294" y="7900"/>
                </a:lnTo>
                <a:lnTo>
                  <a:pt x="299" y="7840"/>
                </a:lnTo>
                <a:lnTo>
                  <a:pt x="304" y="7840"/>
                </a:lnTo>
                <a:lnTo>
                  <a:pt x="309" y="7839"/>
                </a:lnTo>
                <a:lnTo>
                  <a:pt x="314" y="7838"/>
                </a:lnTo>
                <a:lnTo>
                  <a:pt x="319" y="7836"/>
                </a:lnTo>
                <a:lnTo>
                  <a:pt x="364" y="7815"/>
                </a:lnTo>
                <a:lnTo>
                  <a:pt x="409" y="7792"/>
                </a:lnTo>
                <a:lnTo>
                  <a:pt x="452" y="7768"/>
                </a:lnTo>
                <a:lnTo>
                  <a:pt x="495" y="7743"/>
                </a:lnTo>
                <a:lnTo>
                  <a:pt x="536" y="7717"/>
                </a:lnTo>
                <a:lnTo>
                  <a:pt x="578" y="7691"/>
                </a:lnTo>
                <a:lnTo>
                  <a:pt x="618" y="7662"/>
                </a:lnTo>
                <a:lnTo>
                  <a:pt x="658" y="7632"/>
                </a:lnTo>
                <a:lnTo>
                  <a:pt x="696" y="7601"/>
                </a:lnTo>
                <a:lnTo>
                  <a:pt x="734" y="7570"/>
                </a:lnTo>
                <a:lnTo>
                  <a:pt x="771" y="7538"/>
                </a:lnTo>
                <a:lnTo>
                  <a:pt x="806" y="7503"/>
                </a:lnTo>
                <a:lnTo>
                  <a:pt x="842" y="7469"/>
                </a:lnTo>
                <a:lnTo>
                  <a:pt x="875" y="7432"/>
                </a:lnTo>
                <a:lnTo>
                  <a:pt x="909" y="7395"/>
                </a:lnTo>
                <a:lnTo>
                  <a:pt x="940" y="7357"/>
                </a:lnTo>
                <a:lnTo>
                  <a:pt x="956" y="7337"/>
                </a:lnTo>
                <a:lnTo>
                  <a:pt x="973" y="7316"/>
                </a:lnTo>
                <a:lnTo>
                  <a:pt x="989" y="7295"/>
                </a:lnTo>
                <a:lnTo>
                  <a:pt x="1006" y="7273"/>
                </a:lnTo>
                <a:lnTo>
                  <a:pt x="1009" y="7279"/>
                </a:lnTo>
                <a:lnTo>
                  <a:pt x="1013" y="7286"/>
                </a:lnTo>
                <a:lnTo>
                  <a:pt x="1017" y="7291"/>
                </a:lnTo>
                <a:lnTo>
                  <a:pt x="1022" y="7296"/>
                </a:lnTo>
                <a:lnTo>
                  <a:pt x="1027" y="7301"/>
                </a:lnTo>
                <a:lnTo>
                  <a:pt x="1033" y="7306"/>
                </a:lnTo>
                <a:lnTo>
                  <a:pt x="1039" y="7309"/>
                </a:lnTo>
                <a:lnTo>
                  <a:pt x="1045" y="7313"/>
                </a:lnTo>
                <a:lnTo>
                  <a:pt x="1052" y="7315"/>
                </a:lnTo>
                <a:lnTo>
                  <a:pt x="1060" y="7317"/>
                </a:lnTo>
                <a:lnTo>
                  <a:pt x="1067" y="7318"/>
                </a:lnTo>
                <a:lnTo>
                  <a:pt x="1075" y="7319"/>
                </a:lnTo>
                <a:lnTo>
                  <a:pt x="1083" y="7319"/>
                </a:lnTo>
                <a:lnTo>
                  <a:pt x="1091" y="7318"/>
                </a:lnTo>
                <a:lnTo>
                  <a:pt x="1099" y="7316"/>
                </a:lnTo>
                <a:lnTo>
                  <a:pt x="1108" y="7313"/>
                </a:lnTo>
                <a:lnTo>
                  <a:pt x="1163" y="7289"/>
                </a:lnTo>
                <a:lnTo>
                  <a:pt x="1217" y="7262"/>
                </a:lnTo>
                <a:lnTo>
                  <a:pt x="1268" y="7233"/>
                </a:lnTo>
                <a:lnTo>
                  <a:pt x="1317" y="7201"/>
                </a:lnTo>
                <a:lnTo>
                  <a:pt x="1364" y="7166"/>
                </a:lnTo>
                <a:lnTo>
                  <a:pt x="1409" y="7129"/>
                </a:lnTo>
                <a:lnTo>
                  <a:pt x="1451" y="7089"/>
                </a:lnTo>
                <a:lnTo>
                  <a:pt x="1492" y="7048"/>
                </a:lnTo>
                <a:lnTo>
                  <a:pt x="1530" y="7004"/>
                </a:lnTo>
                <a:lnTo>
                  <a:pt x="1566" y="6959"/>
                </a:lnTo>
                <a:lnTo>
                  <a:pt x="1599" y="6911"/>
                </a:lnTo>
                <a:lnTo>
                  <a:pt x="1631" y="6862"/>
                </a:lnTo>
                <a:lnTo>
                  <a:pt x="1660" y="6812"/>
                </a:lnTo>
                <a:lnTo>
                  <a:pt x="1686" y="6760"/>
                </a:lnTo>
                <a:lnTo>
                  <a:pt x="1711" y="6708"/>
                </a:lnTo>
                <a:lnTo>
                  <a:pt x="1732" y="6653"/>
                </a:lnTo>
                <a:lnTo>
                  <a:pt x="1750" y="6598"/>
                </a:lnTo>
                <a:lnTo>
                  <a:pt x="1767" y="6542"/>
                </a:lnTo>
                <a:lnTo>
                  <a:pt x="1780" y="6486"/>
                </a:lnTo>
                <a:lnTo>
                  <a:pt x="1792" y="6428"/>
                </a:lnTo>
                <a:lnTo>
                  <a:pt x="1801" y="6370"/>
                </a:lnTo>
                <a:lnTo>
                  <a:pt x="1807" y="6313"/>
                </a:lnTo>
                <a:lnTo>
                  <a:pt x="1810" y="6254"/>
                </a:lnTo>
                <a:lnTo>
                  <a:pt x="1810" y="6195"/>
                </a:lnTo>
                <a:lnTo>
                  <a:pt x="1808" y="6138"/>
                </a:lnTo>
                <a:lnTo>
                  <a:pt x="1803" y="6079"/>
                </a:lnTo>
                <a:lnTo>
                  <a:pt x="1795" y="6021"/>
                </a:lnTo>
                <a:lnTo>
                  <a:pt x="1783" y="5964"/>
                </a:lnTo>
                <a:lnTo>
                  <a:pt x="1769" y="5908"/>
                </a:lnTo>
                <a:lnTo>
                  <a:pt x="1753" y="5851"/>
                </a:lnTo>
                <a:lnTo>
                  <a:pt x="1733" y="5796"/>
                </a:lnTo>
                <a:lnTo>
                  <a:pt x="1711" y="5742"/>
                </a:lnTo>
                <a:lnTo>
                  <a:pt x="1706" y="5733"/>
                </a:lnTo>
                <a:lnTo>
                  <a:pt x="1699" y="5725"/>
                </a:lnTo>
                <a:lnTo>
                  <a:pt x="1693" y="5718"/>
                </a:lnTo>
                <a:lnTo>
                  <a:pt x="1685" y="5711"/>
                </a:lnTo>
                <a:lnTo>
                  <a:pt x="1677" y="5706"/>
                </a:lnTo>
                <a:lnTo>
                  <a:pt x="1669" y="5702"/>
                </a:lnTo>
                <a:lnTo>
                  <a:pt x="1660" y="5698"/>
                </a:lnTo>
                <a:lnTo>
                  <a:pt x="1651" y="5696"/>
                </a:lnTo>
                <a:lnTo>
                  <a:pt x="1641" y="5694"/>
                </a:lnTo>
                <a:lnTo>
                  <a:pt x="1632" y="5694"/>
                </a:lnTo>
                <a:lnTo>
                  <a:pt x="1621" y="5694"/>
                </a:lnTo>
                <a:lnTo>
                  <a:pt x="1612" y="5696"/>
                </a:lnTo>
                <a:lnTo>
                  <a:pt x="1603" y="5699"/>
                </a:lnTo>
                <a:lnTo>
                  <a:pt x="1594" y="5703"/>
                </a:lnTo>
                <a:lnTo>
                  <a:pt x="1586" y="5708"/>
                </a:lnTo>
                <a:lnTo>
                  <a:pt x="1578" y="5714"/>
                </a:lnTo>
                <a:lnTo>
                  <a:pt x="1538" y="5751"/>
                </a:lnTo>
                <a:lnTo>
                  <a:pt x="1499" y="5787"/>
                </a:lnTo>
                <a:lnTo>
                  <a:pt x="1459" y="5825"/>
                </a:lnTo>
                <a:lnTo>
                  <a:pt x="1421" y="5863"/>
                </a:lnTo>
                <a:lnTo>
                  <a:pt x="1382" y="5903"/>
                </a:lnTo>
                <a:lnTo>
                  <a:pt x="1343" y="5942"/>
                </a:lnTo>
                <a:lnTo>
                  <a:pt x="1306" y="5983"/>
                </a:lnTo>
                <a:lnTo>
                  <a:pt x="1268" y="6023"/>
                </a:lnTo>
                <a:lnTo>
                  <a:pt x="1232" y="6065"/>
                </a:lnTo>
                <a:lnTo>
                  <a:pt x="1196" y="6107"/>
                </a:lnTo>
                <a:lnTo>
                  <a:pt x="1162" y="6150"/>
                </a:lnTo>
                <a:lnTo>
                  <a:pt x="1128" y="6193"/>
                </a:lnTo>
                <a:lnTo>
                  <a:pt x="1097" y="6238"/>
                </a:lnTo>
                <a:lnTo>
                  <a:pt x="1066" y="6283"/>
                </a:lnTo>
                <a:lnTo>
                  <a:pt x="1037" y="6329"/>
                </a:lnTo>
                <a:lnTo>
                  <a:pt x="1009" y="6374"/>
                </a:lnTo>
                <a:lnTo>
                  <a:pt x="984" y="6421"/>
                </a:lnTo>
                <a:lnTo>
                  <a:pt x="959" y="6469"/>
                </a:lnTo>
                <a:lnTo>
                  <a:pt x="938" y="6517"/>
                </a:lnTo>
                <a:lnTo>
                  <a:pt x="918" y="6566"/>
                </a:lnTo>
                <a:lnTo>
                  <a:pt x="901" y="6615"/>
                </a:lnTo>
                <a:lnTo>
                  <a:pt x="885" y="6666"/>
                </a:lnTo>
                <a:lnTo>
                  <a:pt x="872" y="6717"/>
                </a:lnTo>
                <a:lnTo>
                  <a:pt x="862" y="6768"/>
                </a:lnTo>
                <a:lnTo>
                  <a:pt x="855" y="6820"/>
                </a:lnTo>
                <a:lnTo>
                  <a:pt x="850" y="6873"/>
                </a:lnTo>
                <a:lnTo>
                  <a:pt x="848" y="6926"/>
                </a:lnTo>
                <a:lnTo>
                  <a:pt x="849" y="6980"/>
                </a:lnTo>
                <a:lnTo>
                  <a:pt x="854" y="7035"/>
                </a:lnTo>
                <a:lnTo>
                  <a:pt x="862" y="7090"/>
                </a:lnTo>
                <a:lnTo>
                  <a:pt x="873" y="7146"/>
                </a:lnTo>
                <a:lnTo>
                  <a:pt x="887" y="7203"/>
                </a:lnTo>
                <a:lnTo>
                  <a:pt x="878" y="7217"/>
                </a:lnTo>
                <a:lnTo>
                  <a:pt x="869" y="7231"/>
                </a:lnTo>
                <a:lnTo>
                  <a:pt x="841" y="7270"/>
                </a:lnTo>
                <a:lnTo>
                  <a:pt x="812" y="7309"/>
                </a:lnTo>
                <a:lnTo>
                  <a:pt x="781" y="7346"/>
                </a:lnTo>
                <a:lnTo>
                  <a:pt x="750" y="7383"/>
                </a:lnTo>
                <a:lnTo>
                  <a:pt x="717" y="7418"/>
                </a:lnTo>
                <a:lnTo>
                  <a:pt x="684" y="7453"/>
                </a:lnTo>
                <a:lnTo>
                  <a:pt x="651" y="7486"/>
                </a:lnTo>
                <a:lnTo>
                  <a:pt x="615" y="7519"/>
                </a:lnTo>
                <a:lnTo>
                  <a:pt x="580" y="7551"/>
                </a:lnTo>
                <a:lnTo>
                  <a:pt x="542" y="7581"/>
                </a:lnTo>
                <a:lnTo>
                  <a:pt x="505" y="7612"/>
                </a:lnTo>
                <a:lnTo>
                  <a:pt x="467" y="7640"/>
                </a:lnTo>
                <a:lnTo>
                  <a:pt x="428" y="7668"/>
                </a:lnTo>
                <a:lnTo>
                  <a:pt x="387" y="7696"/>
                </a:lnTo>
                <a:lnTo>
                  <a:pt x="347" y="7722"/>
                </a:lnTo>
                <a:lnTo>
                  <a:pt x="305" y="7747"/>
                </a:lnTo>
                <a:lnTo>
                  <a:pt x="313" y="7626"/>
                </a:lnTo>
                <a:lnTo>
                  <a:pt x="319" y="7505"/>
                </a:lnTo>
                <a:lnTo>
                  <a:pt x="326" y="7384"/>
                </a:lnTo>
                <a:lnTo>
                  <a:pt x="330" y="7263"/>
                </a:lnTo>
                <a:lnTo>
                  <a:pt x="334" y="7142"/>
                </a:lnTo>
                <a:lnTo>
                  <a:pt x="338" y="7020"/>
                </a:lnTo>
                <a:lnTo>
                  <a:pt x="341" y="6900"/>
                </a:lnTo>
                <a:lnTo>
                  <a:pt x="344" y="6778"/>
                </a:lnTo>
                <a:lnTo>
                  <a:pt x="346" y="6658"/>
                </a:lnTo>
                <a:lnTo>
                  <a:pt x="348" y="6536"/>
                </a:lnTo>
                <a:lnTo>
                  <a:pt x="351" y="6416"/>
                </a:lnTo>
                <a:lnTo>
                  <a:pt x="353" y="6295"/>
                </a:lnTo>
                <a:lnTo>
                  <a:pt x="355" y="6175"/>
                </a:lnTo>
                <a:lnTo>
                  <a:pt x="358" y="6055"/>
                </a:lnTo>
                <a:lnTo>
                  <a:pt x="361" y="5935"/>
                </a:lnTo>
                <a:lnTo>
                  <a:pt x="364" y="5816"/>
                </a:lnTo>
                <a:lnTo>
                  <a:pt x="365" y="5784"/>
                </a:lnTo>
                <a:lnTo>
                  <a:pt x="366" y="5753"/>
                </a:lnTo>
                <a:lnTo>
                  <a:pt x="367" y="5721"/>
                </a:lnTo>
                <a:lnTo>
                  <a:pt x="368" y="5690"/>
                </a:lnTo>
                <a:lnTo>
                  <a:pt x="369" y="5659"/>
                </a:lnTo>
                <a:lnTo>
                  <a:pt x="370" y="5627"/>
                </a:lnTo>
                <a:lnTo>
                  <a:pt x="370" y="5596"/>
                </a:lnTo>
                <a:lnTo>
                  <a:pt x="371" y="5565"/>
                </a:lnTo>
                <a:lnTo>
                  <a:pt x="443" y="5557"/>
                </a:lnTo>
                <a:lnTo>
                  <a:pt x="514" y="5548"/>
                </a:lnTo>
                <a:lnTo>
                  <a:pt x="585" y="5538"/>
                </a:lnTo>
                <a:lnTo>
                  <a:pt x="657" y="5526"/>
                </a:lnTo>
                <a:lnTo>
                  <a:pt x="727" y="5513"/>
                </a:lnTo>
                <a:lnTo>
                  <a:pt x="798" y="5499"/>
                </a:lnTo>
                <a:lnTo>
                  <a:pt x="869" y="5483"/>
                </a:lnTo>
                <a:lnTo>
                  <a:pt x="939" y="5464"/>
                </a:lnTo>
                <a:lnTo>
                  <a:pt x="1010" y="5446"/>
                </a:lnTo>
                <a:lnTo>
                  <a:pt x="1080" y="5426"/>
                </a:lnTo>
                <a:lnTo>
                  <a:pt x="1150" y="5405"/>
                </a:lnTo>
                <a:lnTo>
                  <a:pt x="1220" y="5382"/>
                </a:lnTo>
                <a:lnTo>
                  <a:pt x="1289" y="5358"/>
                </a:lnTo>
                <a:lnTo>
                  <a:pt x="1359" y="5334"/>
                </a:lnTo>
                <a:lnTo>
                  <a:pt x="1428" y="5307"/>
                </a:lnTo>
                <a:lnTo>
                  <a:pt x="1497" y="5280"/>
                </a:lnTo>
                <a:lnTo>
                  <a:pt x="1565" y="5252"/>
                </a:lnTo>
                <a:lnTo>
                  <a:pt x="1634" y="5222"/>
                </a:lnTo>
                <a:lnTo>
                  <a:pt x="1701" y="5191"/>
                </a:lnTo>
                <a:lnTo>
                  <a:pt x="1768" y="5160"/>
                </a:lnTo>
                <a:lnTo>
                  <a:pt x="1836" y="5127"/>
                </a:lnTo>
                <a:lnTo>
                  <a:pt x="1903" y="5094"/>
                </a:lnTo>
                <a:lnTo>
                  <a:pt x="1969" y="5059"/>
                </a:lnTo>
                <a:lnTo>
                  <a:pt x="2035" y="5024"/>
                </a:lnTo>
                <a:lnTo>
                  <a:pt x="2100" y="4988"/>
                </a:lnTo>
                <a:lnTo>
                  <a:pt x="2165" y="4951"/>
                </a:lnTo>
                <a:lnTo>
                  <a:pt x="2230" y="4914"/>
                </a:lnTo>
                <a:lnTo>
                  <a:pt x="2294" y="4874"/>
                </a:lnTo>
                <a:lnTo>
                  <a:pt x="2358" y="4835"/>
                </a:lnTo>
                <a:lnTo>
                  <a:pt x="2420" y="4795"/>
                </a:lnTo>
                <a:lnTo>
                  <a:pt x="2482" y="4755"/>
                </a:lnTo>
                <a:lnTo>
                  <a:pt x="2545" y="4713"/>
                </a:lnTo>
                <a:lnTo>
                  <a:pt x="2588" y="4728"/>
                </a:lnTo>
                <a:lnTo>
                  <a:pt x="2633" y="4742"/>
                </a:lnTo>
                <a:lnTo>
                  <a:pt x="2677" y="4757"/>
                </a:lnTo>
                <a:lnTo>
                  <a:pt x="2724" y="4768"/>
                </a:lnTo>
                <a:lnTo>
                  <a:pt x="2771" y="4779"/>
                </a:lnTo>
                <a:lnTo>
                  <a:pt x="2817" y="4788"/>
                </a:lnTo>
                <a:lnTo>
                  <a:pt x="2865" y="4797"/>
                </a:lnTo>
                <a:lnTo>
                  <a:pt x="2913" y="4803"/>
                </a:lnTo>
                <a:lnTo>
                  <a:pt x="2961" y="4809"/>
                </a:lnTo>
                <a:lnTo>
                  <a:pt x="3010" y="4813"/>
                </a:lnTo>
                <a:lnTo>
                  <a:pt x="3058" y="4815"/>
                </a:lnTo>
                <a:lnTo>
                  <a:pt x="3107" y="4817"/>
                </a:lnTo>
                <a:lnTo>
                  <a:pt x="3155" y="4816"/>
                </a:lnTo>
                <a:lnTo>
                  <a:pt x="3204" y="4815"/>
                </a:lnTo>
                <a:lnTo>
                  <a:pt x="3253" y="4811"/>
                </a:lnTo>
                <a:lnTo>
                  <a:pt x="3300" y="4807"/>
                </a:lnTo>
                <a:lnTo>
                  <a:pt x="3322" y="4820"/>
                </a:lnTo>
                <a:lnTo>
                  <a:pt x="3346" y="4833"/>
                </a:lnTo>
                <a:lnTo>
                  <a:pt x="3369" y="4845"/>
                </a:lnTo>
                <a:lnTo>
                  <a:pt x="3392" y="4856"/>
                </a:lnTo>
                <a:lnTo>
                  <a:pt x="3417" y="4866"/>
                </a:lnTo>
                <a:lnTo>
                  <a:pt x="3441" y="4876"/>
                </a:lnTo>
                <a:lnTo>
                  <a:pt x="3465" y="4884"/>
                </a:lnTo>
                <a:lnTo>
                  <a:pt x="3490" y="4892"/>
                </a:lnTo>
                <a:lnTo>
                  <a:pt x="3516" y="4899"/>
                </a:lnTo>
                <a:lnTo>
                  <a:pt x="3541" y="4906"/>
                </a:lnTo>
                <a:lnTo>
                  <a:pt x="3567" y="4912"/>
                </a:lnTo>
                <a:lnTo>
                  <a:pt x="3594" y="4917"/>
                </a:lnTo>
                <a:lnTo>
                  <a:pt x="3620" y="4921"/>
                </a:lnTo>
                <a:lnTo>
                  <a:pt x="3646" y="4925"/>
                </a:lnTo>
                <a:lnTo>
                  <a:pt x="3673" y="4927"/>
                </a:lnTo>
                <a:lnTo>
                  <a:pt x="3699" y="4929"/>
                </a:lnTo>
                <a:lnTo>
                  <a:pt x="3725" y="4930"/>
                </a:lnTo>
                <a:lnTo>
                  <a:pt x="3752" y="4931"/>
                </a:lnTo>
                <a:lnTo>
                  <a:pt x="3779" y="4930"/>
                </a:lnTo>
                <a:lnTo>
                  <a:pt x="3805" y="4929"/>
                </a:lnTo>
                <a:lnTo>
                  <a:pt x="3832" y="4927"/>
                </a:lnTo>
                <a:lnTo>
                  <a:pt x="3858" y="4925"/>
                </a:lnTo>
                <a:lnTo>
                  <a:pt x="3884" y="4922"/>
                </a:lnTo>
                <a:lnTo>
                  <a:pt x="3911" y="4918"/>
                </a:lnTo>
                <a:lnTo>
                  <a:pt x="3936" y="4913"/>
                </a:lnTo>
                <a:lnTo>
                  <a:pt x="3962" y="4908"/>
                </a:lnTo>
                <a:lnTo>
                  <a:pt x="3988" y="4901"/>
                </a:lnTo>
                <a:lnTo>
                  <a:pt x="4013" y="4895"/>
                </a:lnTo>
                <a:lnTo>
                  <a:pt x="4037" y="4888"/>
                </a:lnTo>
                <a:lnTo>
                  <a:pt x="4061" y="4880"/>
                </a:lnTo>
                <a:lnTo>
                  <a:pt x="4086" y="4871"/>
                </a:lnTo>
                <a:lnTo>
                  <a:pt x="4109" y="4862"/>
                </a:lnTo>
                <a:lnTo>
                  <a:pt x="4133" y="4851"/>
                </a:lnTo>
                <a:lnTo>
                  <a:pt x="4158" y="4840"/>
                </a:lnTo>
                <a:lnTo>
                  <a:pt x="4182" y="4828"/>
                </a:lnTo>
                <a:lnTo>
                  <a:pt x="4206" y="4813"/>
                </a:lnTo>
                <a:lnTo>
                  <a:pt x="4231" y="4799"/>
                </a:lnTo>
                <a:lnTo>
                  <a:pt x="4255" y="4784"/>
                </a:lnTo>
                <a:lnTo>
                  <a:pt x="4279" y="4768"/>
                </a:lnTo>
                <a:lnTo>
                  <a:pt x="4302" y="4751"/>
                </a:lnTo>
                <a:lnTo>
                  <a:pt x="4327" y="4733"/>
                </a:lnTo>
                <a:lnTo>
                  <a:pt x="4349" y="4714"/>
                </a:lnTo>
                <a:lnTo>
                  <a:pt x="4372" y="4695"/>
                </a:lnTo>
                <a:lnTo>
                  <a:pt x="4395" y="4675"/>
                </a:lnTo>
                <a:lnTo>
                  <a:pt x="4417" y="4654"/>
                </a:lnTo>
                <a:lnTo>
                  <a:pt x="4438" y="4633"/>
                </a:lnTo>
                <a:lnTo>
                  <a:pt x="4458" y="4611"/>
                </a:lnTo>
                <a:lnTo>
                  <a:pt x="4479" y="4588"/>
                </a:lnTo>
                <a:lnTo>
                  <a:pt x="4498" y="4565"/>
                </a:lnTo>
                <a:lnTo>
                  <a:pt x="4516" y="4541"/>
                </a:lnTo>
                <a:lnTo>
                  <a:pt x="4533" y="4517"/>
                </a:lnTo>
                <a:lnTo>
                  <a:pt x="4551" y="4492"/>
                </a:lnTo>
                <a:lnTo>
                  <a:pt x="4566" y="4467"/>
                </a:lnTo>
                <a:lnTo>
                  <a:pt x="4581" y="4442"/>
                </a:lnTo>
                <a:lnTo>
                  <a:pt x="4595" y="4415"/>
                </a:lnTo>
                <a:lnTo>
                  <a:pt x="4607" y="4390"/>
                </a:lnTo>
                <a:lnTo>
                  <a:pt x="4618" y="4363"/>
                </a:lnTo>
                <a:lnTo>
                  <a:pt x="4628" y="4337"/>
                </a:lnTo>
                <a:lnTo>
                  <a:pt x="4638" y="4309"/>
                </a:lnTo>
                <a:lnTo>
                  <a:pt x="4646" y="4282"/>
                </a:lnTo>
                <a:lnTo>
                  <a:pt x="4652" y="4255"/>
                </a:lnTo>
                <a:lnTo>
                  <a:pt x="4656" y="4227"/>
                </a:lnTo>
                <a:lnTo>
                  <a:pt x="4660" y="4200"/>
                </a:lnTo>
                <a:lnTo>
                  <a:pt x="4661" y="4172"/>
                </a:lnTo>
                <a:lnTo>
                  <a:pt x="4661" y="4145"/>
                </a:lnTo>
                <a:lnTo>
                  <a:pt x="4658" y="4120"/>
                </a:lnTo>
                <a:lnTo>
                  <a:pt x="4653" y="4098"/>
                </a:lnTo>
                <a:lnTo>
                  <a:pt x="4646" y="4077"/>
                </a:lnTo>
                <a:lnTo>
                  <a:pt x="4636" y="4059"/>
                </a:lnTo>
                <a:lnTo>
                  <a:pt x="4624" y="4043"/>
                </a:lnTo>
                <a:lnTo>
                  <a:pt x="4611" y="4028"/>
                </a:lnTo>
                <a:lnTo>
                  <a:pt x="4597" y="4015"/>
                </a:lnTo>
                <a:lnTo>
                  <a:pt x="4581" y="4003"/>
                </a:lnTo>
                <a:lnTo>
                  <a:pt x="4563" y="3994"/>
                </a:lnTo>
                <a:lnTo>
                  <a:pt x="4543" y="3986"/>
                </a:lnTo>
                <a:lnTo>
                  <a:pt x="4523" y="3979"/>
                </a:lnTo>
                <a:lnTo>
                  <a:pt x="4502" y="3974"/>
                </a:lnTo>
                <a:lnTo>
                  <a:pt x="4480" y="3970"/>
                </a:lnTo>
                <a:lnTo>
                  <a:pt x="4457" y="3967"/>
                </a:lnTo>
                <a:lnTo>
                  <a:pt x="4433" y="3965"/>
                </a:lnTo>
                <a:lnTo>
                  <a:pt x="4409" y="3965"/>
                </a:lnTo>
                <a:lnTo>
                  <a:pt x="4384" y="3965"/>
                </a:lnTo>
                <a:lnTo>
                  <a:pt x="4359" y="3966"/>
                </a:lnTo>
                <a:lnTo>
                  <a:pt x="4335" y="3968"/>
                </a:lnTo>
                <a:lnTo>
                  <a:pt x="4310" y="3970"/>
                </a:lnTo>
                <a:lnTo>
                  <a:pt x="4284" y="3973"/>
                </a:lnTo>
                <a:lnTo>
                  <a:pt x="4260" y="3977"/>
                </a:lnTo>
                <a:lnTo>
                  <a:pt x="4236" y="3981"/>
                </a:lnTo>
                <a:lnTo>
                  <a:pt x="4188" y="3990"/>
                </a:lnTo>
                <a:lnTo>
                  <a:pt x="4143" y="4000"/>
                </a:lnTo>
                <a:lnTo>
                  <a:pt x="4104" y="4011"/>
                </a:lnTo>
                <a:lnTo>
                  <a:pt x="4069" y="4021"/>
                </a:lnTo>
                <a:lnTo>
                  <a:pt x="4037" y="4030"/>
                </a:lnTo>
                <a:lnTo>
                  <a:pt x="4007" y="4040"/>
                </a:lnTo>
                <a:lnTo>
                  <a:pt x="3976" y="4050"/>
                </a:lnTo>
                <a:lnTo>
                  <a:pt x="3947" y="4061"/>
                </a:lnTo>
                <a:lnTo>
                  <a:pt x="3917" y="4073"/>
                </a:lnTo>
                <a:lnTo>
                  <a:pt x="3887" y="4085"/>
                </a:lnTo>
                <a:lnTo>
                  <a:pt x="3859" y="4099"/>
                </a:lnTo>
                <a:lnTo>
                  <a:pt x="3831" y="4113"/>
                </a:lnTo>
                <a:lnTo>
                  <a:pt x="3802" y="4127"/>
                </a:lnTo>
                <a:lnTo>
                  <a:pt x="3774" y="4142"/>
                </a:lnTo>
                <a:lnTo>
                  <a:pt x="3747" y="4157"/>
                </a:lnTo>
                <a:lnTo>
                  <a:pt x="3720" y="4174"/>
                </a:lnTo>
                <a:lnTo>
                  <a:pt x="3693" y="4191"/>
                </a:lnTo>
                <a:lnTo>
                  <a:pt x="3667" y="4208"/>
                </a:lnTo>
                <a:lnTo>
                  <a:pt x="3641" y="4226"/>
                </a:lnTo>
                <a:lnTo>
                  <a:pt x="3616" y="4245"/>
                </a:lnTo>
                <a:lnTo>
                  <a:pt x="3591" y="4265"/>
                </a:lnTo>
                <a:lnTo>
                  <a:pt x="3566" y="4284"/>
                </a:lnTo>
                <a:lnTo>
                  <a:pt x="3542" y="4304"/>
                </a:lnTo>
                <a:lnTo>
                  <a:pt x="3519" y="4325"/>
                </a:lnTo>
                <a:lnTo>
                  <a:pt x="3496" y="4347"/>
                </a:lnTo>
                <a:lnTo>
                  <a:pt x="3473" y="4369"/>
                </a:lnTo>
                <a:lnTo>
                  <a:pt x="3451" y="4391"/>
                </a:lnTo>
                <a:lnTo>
                  <a:pt x="3429" y="4414"/>
                </a:lnTo>
                <a:lnTo>
                  <a:pt x="3408" y="4438"/>
                </a:lnTo>
                <a:lnTo>
                  <a:pt x="3387" y="4462"/>
                </a:lnTo>
                <a:lnTo>
                  <a:pt x="3367" y="4486"/>
                </a:lnTo>
                <a:lnTo>
                  <a:pt x="3348" y="4512"/>
                </a:lnTo>
                <a:lnTo>
                  <a:pt x="3328" y="4538"/>
                </a:lnTo>
                <a:lnTo>
                  <a:pt x="3310" y="4563"/>
                </a:lnTo>
                <a:lnTo>
                  <a:pt x="3292" y="4591"/>
                </a:lnTo>
                <a:lnTo>
                  <a:pt x="3275" y="4617"/>
                </a:lnTo>
                <a:lnTo>
                  <a:pt x="3269" y="4616"/>
                </a:lnTo>
                <a:lnTo>
                  <a:pt x="3262" y="4615"/>
                </a:lnTo>
                <a:lnTo>
                  <a:pt x="3256" y="4615"/>
                </a:lnTo>
                <a:lnTo>
                  <a:pt x="3251" y="4616"/>
                </a:lnTo>
                <a:lnTo>
                  <a:pt x="3244" y="4617"/>
                </a:lnTo>
                <a:lnTo>
                  <a:pt x="3239" y="4619"/>
                </a:lnTo>
                <a:lnTo>
                  <a:pt x="3234" y="4621"/>
                </a:lnTo>
                <a:lnTo>
                  <a:pt x="3229" y="4624"/>
                </a:lnTo>
                <a:lnTo>
                  <a:pt x="3225" y="4628"/>
                </a:lnTo>
                <a:lnTo>
                  <a:pt x="3221" y="4631"/>
                </a:lnTo>
                <a:lnTo>
                  <a:pt x="3217" y="4636"/>
                </a:lnTo>
                <a:lnTo>
                  <a:pt x="3213" y="4640"/>
                </a:lnTo>
                <a:lnTo>
                  <a:pt x="3207" y="4650"/>
                </a:lnTo>
                <a:lnTo>
                  <a:pt x="3203" y="4661"/>
                </a:lnTo>
                <a:lnTo>
                  <a:pt x="3188" y="4664"/>
                </a:lnTo>
                <a:lnTo>
                  <a:pt x="3173" y="4666"/>
                </a:lnTo>
                <a:lnTo>
                  <a:pt x="3141" y="4669"/>
                </a:lnTo>
                <a:lnTo>
                  <a:pt x="3109" y="4671"/>
                </a:lnTo>
                <a:lnTo>
                  <a:pt x="3077" y="4672"/>
                </a:lnTo>
                <a:lnTo>
                  <a:pt x="3046" y="4672"/>
                </a:lnTo>
                <a:lnTo>
                  <a:pt x="3014" y="4672"/>
                </a:lnTo>
                <a:lnTo>
                  <a:pt x="2982" y="4670"/>
                </a:lnTo>
                <a:lnTo>
                  <a:pt x="2951" y="4669"/>
                </a:lnTo>
                <a:lnTo>
                  <a:pt x="2919" y="4666"/>
                </a:lnTo>
                <a:lnTo>
                  <a:pt x="2888" y="4663"/>
                </a:lnTo>
                <a:lnTo>
                  <a:pt x="2857" y="4659"/>
                </a:lnTo>
                <a:lnTo>
                  <a:pt x="2825" y="4654"/>
                </a:lnTo>
                <a:lnTo>
                  <a:pt x="2795" y="4650"/>
                </a:lnTo>
                <a:lnTo>
                  <a:pt x="2764" y="4644"/>
                </a:lnTo>
                <a:lnTo>
                  <a:pt x="2733" y="4638"/>
                </a:lnTo>
                <a:lnTo>
                  <a:pt x="2702" y="4632"/>
                </a:lnTo>
                <a:lnTo>
                  <a:pt x="2671" y="4624"/>
                </a:lnTo>
                <a:lnTo>
                  <a:pt x="2722" y="4588"/>
                </a:lnTo>
                <a:lnTo>
                  <a:pt x="2773" y="4550"/>
                </a:lnTo>
                <a:lnTo>
                  <a:pt x="2823" y="4513"/>
                </a:lnTo>
                <a:lnTo>
                  <a:pt x="2873" y="4474"/>
                </a:lnTo>
                <a:lnTo>
                  <a:pt x="2921" y="4437"/>
                </a:lnTo>
                <a:lnTo>
                  <a:pt x="2970" y="4397"/>
                </a:lnTo>
                <a:lnTo>
                  <a:pt x="3019" y="4359"/>
                </a:lnTo>
                <a:lnTo>
                  <a:pt x="3066" y="4319"/>
                </a:lnTo>
                <a:lnTo>
                  <a:pt x="3114" y="4280"/>
                </a:lnTo>
                <a:lnTo>
                  <a:pt x="3160" y="4239"/>
                </a:lnTo>
                <a:lnTo>
                  <a:pt x="3206" y="4200"/>
                </a:lnTo>
                <a:lnTo>
                  <a:pt x="3252" y="4159"/>
                </a:lnTo>
                <a:lnTo>
                  <a:pt x="3296" y="4119"/>
                </a:lnTo>
                <a:lnTo>
                  <a:pt x="3341" y="4078"/>
                </a:lnTo>
                <a:lnTo>
                  <a:pt x="3384" y="4037"/>
                </a:lnTo>
                <a:lnTo>
                  <a:pt x="3428" y="3996"/>
                </a:lnTo>
                <a:lnTo>
                  <a:pt x="3491" y="3934"/>
                </a:lnTo>
                <a:lnTo>
                  <a:pt x="3554" y="3871"/>
                </a:lnTo>
                <a:lnTo>
                  <a:pt x="3616" y="3806"/>
                </a:lnTo>
                <a:lnTo>
                  <a:pt x="3677" y="3741"/>
                </a:lnTo>
                <a:lnTo>
                  <a:pt x="3738" y="3675"/>
                </a:lnTo>
                <a:lnTo>
                  <a:pt x="3796" y="3610"/>
                </a:lnTo>
                <a:lnTo>
                  <a:pt x="3855" y="3542"/>
                </a:lnTo>
                <a:lnTo>
                  <a:pt x="3913" y="3474"/>
                </a:lnTo>
                <a:lnTo>
                  <a:pt x="3969" y="3405"/>
                </a:lnTo>
                <a:lnTo>
                  <a:pt x="4024" y="3335"/>
                </a:lnTo>
                <a:lnTo>
                  <a:pt x="4079" y="3264"/>
                </a:lnTo>
                <a:lnTo>
                  <a:pt x="4132" y="3194"/>
                </a:lnTo>
                <a:lnTo>
                  <a:pt x="4185" y="3121"/>
                </a:lnTo>
                <a:lnTo>
                  <a:pt x="4237" y="3048"/>
                </a:lnTo>
                <a:lnTo>
                  <a:pt x="4286" y="2975"/>
                </a:lnTo>
                <a:lnTo>
                  <a:pt x="4336" y="2900"/>
                </a:lnTo>
                <a:lnTo>
                  <a:pt x="4340" y="2902"/>
                </a:lnTo>
                <a:lnTo>
                  <a:pt x="4344" y="2904"/>
                </a:lnTo>
                <a:lnTo>
                  <a:pt x="4367" y="2912"/>
                </a:lnTo>
                <a:lnTo>
                  <a:pt x="4392" y="2920"/>
                </a:lnTo>
                <a:lnTo>
                  <a:pt x="4415" y="2927"/>
                </a:lnTo>
                <a:lnTo>
                  <a:pt x="4439" y="2933"/>
                </a:lnTo>
                <a:lnTo>
                  <a:pt x="4463" y="2939"/>
                </a:lnTo>
                <a:lnTo>
                  <a:pt x="4487" y="2945"/>
                </a:lnTo>
                <a:lnTo>
                  <a:pt x="4511" y="2950"/>
                </a:lnTo>
                <a:lnTo>
                  <a:pt x="4535" y="2954"/>
                </a:lnTo>
                <a:lnTo>
                  <a:pt x="4561" y="2957"/>
                </a:lnTo>
                <a:lnTo>
                  <a:pt x="4585" y="2960"/>
                </a:lnTo>
                <a:lnTo>
                  <a:pt x="4609" y="2963"/>
                </a:lnTo>
                <a:lnTo>
                  <a:pt x="4634" y="2964"/>
                </a:lnTo>
                <a:lnTo>
                  <a:pt x="4658" y="2966"/>
                </a:lnTo>
                <a:lnTo>
                  <a:pt x="4682" y="2966"/>
                </a:lnTo>
                <a:lnTo>
                  <a:pt x="4707" y="2966"/>
                </a:lnTo>
                <a:lnTo>
                  <a:pt x="4732" y="2966"/>
                </a:lnTo>
                <a:lnTo>
                  <a:pt x="4756" y="2965"/>
                </a:lnTo>
                <a:lnTo>
                  <a:pt x="4780" y="2963"/>
                </a:lnTo>
                <a:lnTo>
                  <a:pt x="4806" y="2961"/>
                </a:lnTo>
                <a:lnTo>
                  <a:pt x="4830" y="2959"/>
                </a:lnTo>
                <a:lnTo>
                  <a:pt x="4854" y="2956"/>
                </a:lnTo>
                <a:lnTo>
                  <a:pt x="4879" y="2952"/>
                </a:lnTo>
                <a:lnTo>
                  <a:pt x="4903" y="2948"/>
                </a:lnTo>
                <a:lnTo>
                  <a:pt x="4927" y="2942"/>
                </a:lnTo>
                <a:lnTo>
                  <a:pt x="4976" y="2932"/>
                </a:lnTo>
                <a:lnTo>
                  <a:pt x="5023" y="2919"/>
                </a:lnTo>
                <a:lnTo>
                  <a:pt x="5071" y="2904"/>
                </a:lnTo>
                <a:lnTo>
                  <a:pt x="5117" y="2888"/>
                </a:lnTo>
                <a:lnTo>
                  <a:pt x="5140" y="2902"/>
                </a:lnTo>
                <a:lnTo>
                  <a:pt x="5163" y="2913"/>
                </a:lnTo>
                <a:lnTo>
                  <a:pt x="5187" y="2924"/>
                </a:lnTo>
                <a:lnTo>
                  <a:pt x="5213" y="2932"/>
                </a:lnTo>
                <a:lnTo>
                  <a:pt x="5239" y="2938"/>
                </a:lnTo>
                <a:lnTo>
                  <a:pt x="5266" y="2943"/>
                </a:lnTo>
                <a:lnTo>
                  <a:pt x="5295" y="2947"/>
                </a:lnTo>
                <a:lnTo>
                  <a:pt x="5323" y="2949"/>
                </a:lnTo>
                <a:lnTo>
                  <a:pt x="5351" y="2949"/>
                </a:lnTo>
                <a:lnTo>
                  <a:pt x="5382" y="2948"/>
                </a:lnTo>
                <a:lnTo>
                  <a:pt x="5411" y="2946"/>
                </a:lnTo>
                <a:lnTo>
                  <a:pt x="5441" y="2941"/>
                </a:lnTo>
                <a:lnTo>
                  <a:pt x="5472" y="2937"/>
                </a:lnTo>
                <a:lnTo>
                  <a:pt x="5502" y="2931"/>
                </a:lnTo>
                <a:lnTo>
                  <a:pt x="5533" y="2924"/>
                </a:lnTo>
                <a:lnTo>
                  <a:pt x="5564" y="2916"/>
                </a:lnTo>
                <a:lnTo>
                  <a:pt x="5593" y="2907"/>
                </a:lnTo>
                <a:lnTo>
                  <a:pt x="5624" y="2898"/>
                </a:lnTo>
                <a:lnTo>
                  <a:pt x="5654" y="2887"/>
                </a:lnTo>
                <a:lnTo>
                  <a:pt x="5683" y="2876"/>
                </a:lnTo>
                <a:lnTo>
                  <a:pt x="5712" y="2865"/>
                </a:lnTo>
                <a:lnTo>
                  <a:pt x="5740" y="2852"/>
                </a:lnTo>
                <a:lnTo>
                  <a:pt x="5767" y="2839"/>
                </a:lnTo>
                <a:lnTo>
                  <a:pt x="5795" y="2826"/>
                </a:lnTo>
                <a:lnTo>
                  <a:pt x="5820" y="2812"/>
                </a:lnTo>
                <a:lnTo>
                  <a:pt x="5845" y="2799"/>
                </a:lnTo>
                <a:lnTo>
                  <a:pt x="5870" y="2785"/>
                </a:lnTo>
                <a:lnTo>
                  <a:pt x="5892" y="2770"/>
                </a:lnTo>
                <a:lnTo>
                  <a:pt x="5914" y="2756"/>
                </a:lnTo>
                <a:lnTo>
                  <a:pt x="5935" y="2742"/>
                </a:lnTo>
                <a:lnTo>
                  <a:pt x="5954" y="2728"/>
                </a:lnTo>
                <a:lnTo>
                  <a:pt x="5971" y="2714"/>
                </a:lnTo>
                <a:lnTo>
                  <a:pt x="6000" y="2688"/>
                </a:lnTo>
                <a:lnTo>
                  <a:pt x="6029" y="2662"/>
                </a:lnTo>
                <a:lnTo>
                  <a:pt x="6055" y="2635"/>
                </a:lnTo>
                <a:lnTo>
                  <a:pt x="6080" y="2606"/>
                </a:lnTo>
                <a:lnTo>
                  <a:pt x="6104" y="2577"/>
                </a:lnTo>
                <a:lnTo>
                  <a:pt x="6126" y="2548"/>
                </a:lnTo>
                <a:lnTo>
                  <a:pt x="6147" y="2517"/>
                </a:lnTo>
                <a:lnTo>
                  <a:pt x="6166" y="2486"/>
                </a:lnTo>
                <a:lnTo>
                  <a:pt x="6185" y="2454"/>
                </a:lnTo>
                <a:lnTo>
                  <a:pt x="6202" y="2421"/>
                </a:lnTo>
                <a:lnTo>
                  <a:pt x="6217" y="2389"/>
                </a:lnTo>
                <a:lnTo>
                  <a:pt x="6231" y="2354"/>
                </a:lnTo>
                <a:lnTo>
                  <a:pt x="6244" y="2321"/>
                </a:lnTo>
                <a:lnTo>
                  <a:pt x="6255" y="2285"/>
                </a:lnTo>
                <a:lnTo>
                  <a:pt x="6266" y="2251"/>
                </a:lnTo>
                <a:lnTo>
                  <a:pt x="6275" y="2216"/>
                </a:lnTo>
                <a:lnTo>
                  <a:pt x="6282" y="2180"/>
                </a:lnTo>
                <a:lnTo>
                  <a:pt x="6288" y="2144"/>
                </a:lnTo>
                <a:lnTo>
                  <a:pt x="6293" y="2107"/>
                </a:lnTo>
                <a:lnTo>
                  <a:pt x="6296" y="2071"/>
                </a:lnTo>
                <a:lnTo>
                  <a:pt x="6298" y="2034"/>
                </a:lnTo>
                <a:lnTo>
                  <a:pt x="6299" y="1997"/>
                </a:lnTo>
                <a:lnTo>
                  <a:pt x="6298" y="1960"/>
                </a:lnTo>
                <a:lnTo>
                  <a:pt x="6296" y="1923"/>
                </a:lnTo>
                <a:lnTo>
                  <a:pt x="6293" y="1887"/>
                </a:lnTo>
                <a:lnTo>
                  <a:pt x="6289" y="1849"/>
                </a:lnTo>
                <a:lnTo>
                  <a:pt x="6283" y="1813"/>
                </a:lnTo>
                <a:lnTo>
                  <a:pt x="6276" y="1776"/>
                </a:lnTo>
                <a:lnTo>
                  <a:pt x="6267" y="1739"/>
                </a:lnTo>
                <a:lnTo>
                  <a:pt x="6257" y="1702"/>
                </a:lnTo>
                <a:lnTo>
                  <a:pt x="6246" y="1667"/>
                </a:lnTo>
                <a:lnTo>
                  <a:pt x="6234" y="1630"/>
                </a:lnTo>
                <a:lnTo>
                  <a:pt x="6231" y="1625"/>
                </a:lnTo>
                <a:lnTo>
                  <a:pt x="6228" y="1620"/>
                </a:lnTo>
                <a:lnTo>
                  <a:pt x="6225" y="1615"/>
                </a:lnTo>
                <a:lnTo>
                  <a:pt x="6220" y="1610"/>
                </a:lnTo>
                <a:lnTo>
                  <a:pt x="6216" y="1606"/>
                </a:lnTo>
                <a:lnTo>
                  <a:pt x="6210" y="1602"/>
                </a:lnTo>
                <a:lnTo>
                  <a:pt x="6205" y="1598"/>
                </a:lnTo>
                <a:lnTo>
                  <a:pt x="6199" y="1595"/>
                </a:lnTo>
                <a:lnTo>
                  <a:pt x="6193" y="1592"/>
                </a:lnTo>
                <a:lnTo>
                  <a:pt x="6187" y="1590"/>
                </a:lnTo>
                <a:lnTo>
                  <a:pt x="6180" y="1588"/>
                </a:lnTo>
                <a:lnTo>
                  <a:pt x="6173" y="1586"/>
                </a:lnTo>
                <a:lnTo>
                  <a:pt x="6167" y="1586"/>
                </a:lnTo>
                <a:lnTo>
                  <a:pt x="6160" y="1586"/>
                </a:lnTo>
                <a:lnTo>
                  <a:pt x="6154" y="1586"/>
                </a:lnTo>
                <a:lnTo>
                  <a:pt x="6149" y="1588"/>
                </a:lnTo>
                <a:lnTo>
                  <a:pt x="6097" y="1604"/>
                </a:lnTo>
                <a:lnTo>
                  <a:pt x="6044" y="1621"/>
                </a:lnTo>
                <a:lnTo>
                  <a:pt x="5993" y="1641"/>
                </a:lnTo>
                <a:lnTo>
                  <a:pt x="5943" y="1662"/>
                </a:lnTo>
                <a:lnTo>
                  <a:pt x="5893" y="1683"/>
                </a:lnTo>
                <a:lnTo>
                  <a:pt x="5843" y="1707"/>
                </a:lnTo>
                <a:lnTo>
                  <a:pt x="5796" y="1732"/>
                </a:lnTo>
                <a:lnTo>
                  <a:pt x="5748" y="1758"/>
                </a:lnTo>
                <a:lnTo>
                  <a:pt x="5703" y="1786"/>
                </a:lnTo>
                <a:lnTo>
                  <a:pt x="5657" y="1816"/>
                </a:lnTo>
                <a:lnTo>
                  <a:pt x="5613" y="1847"/>
                </a:lnTo>
                <a:lnTo>
                  <a:pt x="5569" y="1879"/>
                </a:lnTo>
                <a:lnTo>
                  <a:pt x="5527" y="1914"/>
                </a:lnTo>
                <a:lnTo>
                  <a:pt x="5485" y="1949"/>
                </a:lnTo>
                <a:lnTo>
                  <a:pt x="5446" y="1987"/>
                </a:lnTo>
                <a:lnTo>
                  <a:pt x="5406" y="2025"/>
                </a:lnTo>
                <a:lnTo>
                  <a:pt x="5374" y="2059"/>
                </a:lnTo>
                <a:lnTo>
                  <a:pt x="5341" y="2095"/>
                </a:lnTo>
                <a:lnTo>
                  <a:pt x="5308" y="2133"/>
                </a:lnTo>
                <a:lnTo>
                  <a:pt x="5275" y="2171"/>
                </a:lnTo>
                <a:lnTo>
                  <a:pt x="5243" y="2213"/>
                </a:lnTo>
                <a:lnTo>
                  <a:pt x="5211" y="2254"/>
                </a:lnTo>
                <a:lnTo>
                  <a:pt x="5180" y="2298"/>
                </a:lnTo>
                <a:lnTo>
                  <a:pt x="5152" y="2342"/>
                </a:lnTo>
                <a:lnTo>
                  <a:pt x="5138" y="2364"/>
                </a:lnTo>
                <a:lnTo>
                  <a:pt x="5125" y="2388"/>
                </a:lnTo>
                <a:lnTo>
                  <a:pt x="5112" y="2410"/>
                </a:lnTo>
                <a:lnTo>
                  <a:pt x="5100" y="2433"/>
                </a:lnTo>
                <a:lnTo>
                  <a:pt x="5088" y="2457"/>
                </a:lnTo>
                <a:lnTo>
                  <a:pt x="5078" y="2480"/>
                </a:lnTo>
                <a:lnTo>
                  <a:pt x="5067" y="2504"/>
                </a:lnTo>
                <a:lnTo>
                  <a:pt x="5058" y="2527"/>
                </a:lnTo>
                <a:lnTo>
                  <a:pt x="5050" y="2551"/>
                </a:lnTo>
                <a:lnTo>
                  <a:pt x="5042" y="2575"/>
                </a:lnTo>
                <a:lnTo>
                  <a:pt x="5034" y="2598"/>
                </a:lnTo>
                <a:lnTo>
                  <a:pt x="5028" y="2623"/>
                </a:lnTo>
                <a:lnTo>
                  <a:pt x="5023" y="2646"/>
                </a:lnTo>
                <a:lnTo>
                  <a:pt x="5020" y="2669"/>
                </a:lnTo>
                <a:lnTo>
                  <a:pt x="5017" y="2693"/>
                </a:lnTo>
                <a:lnTo>
                  <a:pt x="5015" y="2717"/>
                </a:lnTo>
                <a:lnTo>
                  <a:pt x="5015" y="2720"/>
                </a:lnTo>
                <a:lnTo>
                  <a:pt x="5015" y="2722"/>
                </a:lnTo>
                <a:lnTo>
                  <a:pt x="5013" y="2731"/>
                </a:lnTo>
                <a:lnTo>
                  <a:pt x="5012" y="2741"/>
                </a:lnTo>
                <a:lnTo>
                  <a:pt x="5013" y="2751"/>
                </a:lnTo>
                <a:lnTo>
                  <a:pt x="5016" y="2762"/>
                </a:lnTo>
                <a:lnTo>
                  <a:pt x="4979" y="2775"/>
                </a:lnTo>
                <a:lnTo>
                  <a:pt x="4940" y="2787"/>
                </a:lnTo>
                <a:lnTo>
                  <a:pt x="4903" y="2796"/>
                </a:lnTo>
                <a:lnTo>
                  <a:pt x="4864" y="2805"/>
                </a:lnTo>
                <a:lnTo>
                  <a:pt x="4826" y="2811"/>
                </a:lnTo>
                <a:lnTo>
                  <a:pt x="4787" y="2817"/>
                </a:lnTo>
                <a:lnTo>
                  <a:pt x="4749" y="2821"/>
                </a:lnTo>
                <a:lnTo>
                  <a:pt x="4709" y="2824"/>
                </a:lnTo>
                <a:lnTo>
                  <a:pt x="4671" y="2826"/>
                </a:lnTo>
                <a:lnTo>
                  <a:pt x="4631" y="2827"/>
                </a:lnTo>
                <a:lnTo>
                  <a:pt x="4593" y="2827"/>
                </a:lnTo>
                <a:lnTo>
                  <a:pt x="4554" y="2825"/>
                </a:lnTo>
                <a:lnTo>
                  <a:pt x="4514" y="2822"/>
                </a:lnTo>
                <a:lnTo>
                  <a:pt x="4475" y="2819"/>
                </a:lnTo>
                <a:lnTo>
                  <a:pt x="4435" y="2814"/>
                </a:lnTo>
                <a:lnTo>
                  <a:pt x="4396" y="2808"/>
                </a:lnTo>
                <a:lnTo>
                  <a:pt x="4412" y="2783"/>
                </a:lnTo>
                <a:lnTo>
                  <a:pt x="4428" y="2757"/>
                </a:lnTo>
                <a:lnTo>
                  <a:pt x="4443" y="2731"/>
                </a:lnTo>
                <a:lnTo>
                  <a:pt x="4459" y="2706"/>
                </a:lnTo>
                <a:lnTo>
                  <a:pt x="4475" y="2679"/>
                </a:lnTo>
                <a:lnTo>
                  <a:pt x="4490" y="2654"/>
                </a:lnTo>
                <a:lnTo>
                  <a:pt x="4505" y="2628"/>
                </a:lnTo>
                <a:lnTo>
                  <a:pt x="4520" y="2601"/>
                </a:lnTo>
                <a:lnTo>
                  <a:pt x="4547" y="2555"/>
                </a:lnTo>
                <a:lnTo>
                  <a:pt x="4574" y="2507"/>
                </a:lnTo>
                <a:lnTo>
                  <a:pt x="4599" y="2460"/>
                </a:lnTo>
                <a:lnTo>
                  <a:pt x="4625" y="2412"/>
                </a:lnTo>
                <a:lnTo>
                  <a:pt x="4651" y="2363"/>
                </a:lnTo>
                <a:lnTo>
                  <a:pt x="4675" y="2316"/>
                </a:lnTo>
                <a:lnTo>
                  <a:pt x="4699" y="2267"/>
                </a:lnTo>
                <a:lnTo>
                  <a:pt x="4724" y="2219"/>
                </a:lnTo>
                <a:lnTo>
                  <a:pt x="4747" y="2169"/>
                </a:lnTo>
                <a:lnTo>
                  <a:pt x="4769" y="2120"/>
                </a:lnTo>
                <a:lnTo>
                  <a:pt x="4792" y="2071"/>
                </a:lnTo>
                <a:lnTo>
                  <a:pt x="4815" y="2021"/>
                </a:lnTo>
                <a:lnTo>
                  <a:pt x="4836" y="1972"/>
                </a:lnTo>
                <a:lnTo>
                  <a:pt x="4857" y="1922"/>
                </a:lnTo>
                <a:lnTo>
                  <a:pt x="4878" y="1871"/>
                </a:lnTo>
                <a:lnTo>
                  <a:pt x="4898" y="1821"/>
                </a:lnTo>
                <a:lnTo>
                  <a:pt x="4906" y="1803"/>
                </a:lnTo>
                <a:lnTo>
                  <a:pt x="4913" y="1782"/>
                </a:lnTo>
                <a:lnTo>
                  <a:pt x="4921" y="1763"/>
                </a:lnTo>
                <a:lnTo>
                  <a:pt x="4929" y="1744"/>
                </a:lnTo>
                <a:lnTo>
                  <a:pt x="4936" y="1724"/>
                </a:lnTo>
                <a:lnTo>
                  <a:pt x="4944" y="1704"/>
                </a:lnTo>
                <a:lnTo>
                  <a:pt x="4952" y="1684"/>
                </a:lnTo>
                <a:lnTo>
                  <a:pt x="4961" y="1664"/>
                </a:lnTo>
                <a:lnTo>
                  <a:pt x="4963" y="1664"/>
                </a:lnTo>
                <a:lnTo>
                  <a:pt x="4965" y="1663"/>
                </a:lnTo>
                <a:lnTo>
                  <a:pt x="5025" y="1639"/>
                </a:lnTo>
                <a:lnTo>
                  <a:pt x="5083" y="1610"/>
                </a:lnTo>
                <a:lnTo>
                  <a:pt x="5137" y="1579"/>
                </a:lnTo>
                <a:lnTo>
                  <a:pt x="5187" y="1545"/>
                </a:lnTo>
                <a:lnTo>
                  <a:pt x="5235" y="1509"/>
                </a:lnTo>
                <a:lnTo>
                  <a:pt x="5278" y="1470"/>
                </a:lnTo>
                <a:lnTo>
                  <a:pt x="5319" y="1430"/>
                </a:lnTo>
                <a:lnTo>
                  <a:pt x="5357" y="1386"/>
                </a:lnTo>
                <a:lnTo>
                  <a:pt x="5392" y="1341"/>
                </a:lnTo>
                <a:lnTo>
                  <a:pt x="5422" y="1294"/>
                </a:lnTo>
                <a:lnTo>
                  <a:pt x="5451" y="1245"/>
                </a:lnTo>
                <a:lnTo>
                  <a:pt x="5476" y="1194"/>
                </a:lnTo>
                <a:lnTo>
                  <a:pt x="5499" y="1142"/>
                </a:lnTo>
                <a:lnTo>
                  <a:pt x="5518" y="1089"/>
                </a:lnTo>
                <a:lnTo>
                  <a:pt x="5536" y="1034"/>
                </a:lnTo>
                <a:lnTo>
                  <a:pt x="5550" y="978"/>
                </a:lnTo>
                <a:lnTo>
                  <a:pt x="5561" y="922"/>
                </a:lnTo>
                <a:lnTo>
                  <a:pt x="5570" y="864"/>
                </a:lnTo>
                <a:lnTo>
                  <a:pt x="5576" y="805"/>
                </a:lnTo>
                <a:lnTo>
                  <a:pt x="5580" y="747"/>
                </a:lnTo>
                <a:lnTo>
                  <a:pt x="5581" y="687"/>
                </a:lnTo>
                <a:lnTo>
                  <a:pt x="5580" y="628"/>
                </a:lnTo>
                <a:lnTo>
                  <a:pt x="5577" y="568"/>
                </a:lnTo>
                <a:lnTo>
                  <a:pt x="5571" y="509"/>
                </a:lnTo>
                <a:lnTo>
                  <a:pt x="5564" y="449"/>
                </a:lnTo>
                <a:lnTo>
                  <a:pt x="5554" y="389"/>
                </a:lnTo>
                <a:lnTo>
                  <a:pt x="5542" y="331"/>
                </a:lnTo>
                <a:lnTo>
                  <a:pt x="5528" y="272"/>
                </a:lnTo>
                <a:lnTo>
                  <a:pt x="5511" y="214"/>
                </a:lnTo>
                <a:lnTo>
                  <a:pt x="5494" y="157"/>
                </a:lnTo>
                <a:lnTo>
                  <a:pt x="5474" y="102"/>
                </a:lnTo>
                <a:lnTo>
                  <a:pt x="5453" y="47"/>
                </a:lnTo>
                <a:lnTo>
                  <a:pt x="5450" y="41"/>
                </a:lnTo>
                <a:lnTo>
                  <a:pt x="5447" y="35"/>
                </a:lnTo>
                <a:lnTo>
                  <a:pt x="5442" y="30"/>
                </a:lnTo>
                <a:lnTo>
                  <a:pt x="5437" y="25"/>
                </a:lnTo>
                <a:lnTo>
                  <a:pt x="5432" y="20"/>
                </a:lnTo>
                <a:lnTo>
                  <a:pt x="5427" y="16"/>
                </a:lnTo>
                <a:lnTo>
                  <a:pt x="5421" y="13"/>
                </a:lnTo>
                <a:lnTo>
                  <a:pt x="5415" y="9"/>
                </a:lnTo>
                <a:lnTo>
                  <a:pt x="5409" y="7"/>
                </a:lnTo>
                <a:lnTo>
                  <a:pt x="5402" y="4"/>
                </a:lnTo>
                <a:lnTo>
                  <a:pt x="5396" y="3"/>
                </a:lnTo>
                <a:lnTo>
                  <a:pt x="5389" y="1"/>
                </a:lnTo>
                <a:lnTo>
                  <a:pt x="5383" y="1"/>
                </a:lnTo>
                <a:lnTo>
                  <a:pt x="5376" y="0"/>
                </a:lnTo>
                <a:lnTo>
                  <a:pt x="5369" y="1"/>
                </a:lnTo>
                <a:lnTo>
                  <a:pt x="5362" y="1"/>
                </a:lnTo>
                <a:lnTo>
                  <a:pt x="5330" y="8"/>
                </a:lnTo>
                <a:lnTo>
                  <a:pt x="5300" y="15"/>
                </a:lnTo>
                <a:lnTo>
                  <a:pt x="5269" y="24"/>
                </a:lnTo>
                <a:lnTo>
                  <a:pt x="5240" y="34"/>
                </a:lnTo>
                <a:lnTo>
                  <a:pt x="5212" y="46"/>
                </a:lnTo>
                <a:lnTo>
                  <a:pt x="5183" y="58"/>
                </a:lnTo>
                <a:lnTo>
                  <a:pt x="5157" y="72"/>
                </a:lnTo>
                <a:lnTo>
                  <a:pt x="5131" y="88"/>
                </a:lnTo>
                <a:lnTo>
                  <a:pt x="5105" y="104"/>
                </a:lnTo>
                <a:lnTo>
                  <a:pt x="5080" y="120"/>
                </a:lnTo>
                <a:lnTo>
                  <a:pt x="5057" y="138"/>
                </a:lnTo>
                <a:lnTo>
                  <a:pt x="5033" y="157"/>
                </a:lnTo>
                <a:lnTo>
                  <a:pt x="5011" y="177"/>
                </a:lnTo>
                <a:lnTo>
                  <a:pt x="4989" y="198"/>
                </a:lnTo>
                <a:lnTo>
                  <a:pt x="4968" y="219"/>
                </a:lnTo>
                <a:lnTo>
                  <a:pt x="4947" y="241"/>
                </a:lnTo>
                <a:lnTo>
                  <a:pt x="4927" y="264"/>
                </a:lnTo>
                <a:lnTo>
                  <a:pt x="4909" y="288"/>
                </a:lnTo>
                <a:lnTo>
                  <a:pt x="4890" y="312"/>
                </a:lnTo>
                <a:lnTo>
                  <a:pt x="4872" y="337"/>
                </a:lnTo>
                <a:lnTo>
                  <a:pt x="4854" y="362"/>
                </a:lnTo>
                <a:lnTo>
                  <a:pt x="4838" y="388"/>
                </a:lnTo>
                <a:lnTo>
                  <a:pt x="4822" y="415"/>
                </a:lnTo>
                <a:lnTo>
                  <a:pt x="4807" y="441"/>
                </a:lnTo>
                <a:lnTo>
                  <a:pt x="4791" y="468"/>
                </a:lnTo>
                <a:lnTo>
                  <a:pt x="4776" y="496"/>
                </a:lnTo>
                <a:lnTo>
                  <a:pt x="4762" y="524"/>
                </a:lnTo>
                <a:lnTo>
                  <a:pt x="4749" y="551"/>
                </a:lnTo>
                <a:lnTo>
                  <a:pt x="4724" y="608"/>
                </a:lnTo>
                <a:lnTo>
                  <a:pt x="4700" y="666"/>
                </a:lnTo>
                <a:lnTo>
                  <a:pt x="4678" y="724"/>
                </a:lnTo>
                <a:lnTo>
                  <a:pt x="4657" y="785"/>
                </a:lnTo>
                <a:lnTo>
                  <a:pt x="4647" y="816"/>
                </a:lnTo>
                <a:lnTo>
                  <a:pt x="4638" y="849"/>
                </a:lnTo>
                <a:lnTo>
                  <a:pt x="4628" y="881"/>
                </a:lnTo>
                <a:lnTo>
                  <a:pt x="4620" y="914"/>
                </a:lnTo>
                <a:lnTo>
                  <a:pt x="4612" y="946"/>
                </a:lnTo>
                <a:lnTo>
                  <a:pt x="4606" y="979"/>
                </a:lnTo>
                <a:lnTo>
                  <a:pt x="4600" y="1013"/>
                </a:lnTo>
                <a:lnTo>
                  <a:pt x="4594" y="1045"/>
                </a:lnTo>
                <a:lnTo>
                  <a:pt x="4590" y="1079"/>
                </a:lnTo>
                <a:lnTo>
                  <a:pt x="4587" y="1112"/>
                </a:lnTo>
                <a:lnTo>
                  <a:pt x="4585" y="1146"/>
                </a:lnTo>
                <a:lnTo>
                  <a:pt x="4583" y="1179"/>
                </a:lnTo>
                <a:lnTo>
                  <a:pt x="4583" y="1212"/>
                </a:lnTo>
                <a:lnTo>
                  <a:pt x="4585" y="1245"/>
                </a:lnTo>
                <a:lnTo>
                  <a:pt x="4587" y="1277"/>
                </a:lnTo>
                <a:lnTo>
                  <a:pt x="4591" y="1310"/>
                </a:lnTo>
                <a:lnTo>
                  <a:pt x="4596" y="1342"/>
                </a:lnTo>
                <a:lnTo>
                  <a:pt x="4602" y="1373"/>
                </a:lnTo>
                <a:lnTo>
                  <a:pt x="4610" y="1404"/>
                </a:lnTo>
                <a:lnTo>
                  <a:pt x="4620" y="1435"/>
                </a:lnTo>
                <a:lnTo>
                  <a:pt x="4631" y="1464"/>
                </a:lnTo>
                <a:lnTo>
                  <a:pt x="4645" y="1494"/>
                </a:lnTo>
                <a:lnTo>
                  <a:pt x="4659" y="1522"/>
                </a:lnTo>
                <a:lnTo>
                  <a:pt x="4676" y="1550"/>
                </a:lnTo>
                <a:lnTo>
                  <a:pt x="4694" y="1577"/>
                </a:lnTo>
                <a:lnTo>
                  <a:pt x="4715" y="1603"/>
                </a:lnTo>
                <a:lnTo>
                  <a:pt x="4737" y="1628"/>
                </a:lnTo>
                <a:lnTo>
                  <a:pt x="4761" y="1653"/>
                </a:lnTo>
                <a:lnTo>
                  <a:pt x="4763" y="1655"/>
                </a:lnTo>
                <a:lnTo>
                  <a:pt x="4766" y="1657"/>
                </a:lnTo>
                <a:lnTo>
                  <a:pt x="4757" y="1682"/>
                </a:lnTo>
                <a:lnTo>
                  <a:pt x="4747" y="1708"/>
                </a:lnTo>
                <a:lnTo>
                  <a:pt x="4738" y="1734"/>
                </a:lnTo>
                <a:lnTo>
                  <a:pt x="4728" y="1759"/>
                </a:lnTo>
                <a:lnTo>
                  <a:pt x="4708" y="1809"/>
                </a:lnTo>
                <a:lnTo>
                  <a:pt x="4688" y="1858"/>
                </a:lnTo>
                <a:lnTo>
                  <a:pt x="4667" y="1907"/>
                </a:lnTo>
                <a:lnTo>
                  <a:pt x="4646" y="1956"/>
                </a:lnTo>
                <a:lnTo>
                  <a:pt x="4624" y="2005"/>
                </a:lnTo>
                <a:lnTo>
                  <a:pt x="4602" y="2054"/>
                </a:lnTo>
                <a:lnTo>
                  <a:pt x="4580" y="2101"/>
                </a:lnTo>
                <a:lnTo>
                  <a:pt x="4557" y="2150"/>
                </a:lnTo>
                <a:lnTo>
                  <a:pt x="4533" y="2197"/>
                </a:lnTo>
                <a:lnTo>
                  <a:pt x="4509" y="2245"/>
                </a:lnTo>
                <a:lnTo>
                  <a:pt x="4485" y="2293"/>
                </a:lnTo>
                <a:lnTo>
                  <a:pt x="4460" y="2340"/>
                </a:lnTo>
                <a:lnTo>
                  <a:pt x="4435" y="2387"/>
                </a:lnTo>
                <a:lnTo>
                  <a:pt x="4410" y="2433"/>
                </a:lnTo>
                <a:lnTo>
                  <a:pt x="4383" y="2480"/>
                </a:lnTo>
                <a:lnTo>
                  <a:pt x="4357" y="2526"/>
                </a:lnTo>
                <a:lnTo>
                  <a:pt x="4327" y="2577"/>
                </a:lnTo>
                <a:lnTo>
                  <a:pt x="4296" y="2629"/>
                </a:lnTo>
                <a:lnTo>
                  <a:pt x="4265" y="2679"/>
                </a:lnTo>
                <a:lnTo>
                  <a:pt x="4234" y="2729"/>
                </a:lnTo>
                <a:lnTo>
                  <a:pt x="4201" y="2779"/>
                </a:lnTo>
                <a:lnTo>
                  <a:pt x="4169" y="2829"/>
                </a:lnTo>
                <a:lnTo>
                  <a:pt x="4135" y="2879"/>
                </a:lnTo>
                <a:lnTo>
                  <a:pt x="4102" y="2927"/>
                </a:lnTo>
                <a:lnTo>
                  <a:pt x="4068" y="2976"/>
                </a:lnTo>
                <a:lnTo>
                  <a:pt x="4033" y="3024"/>
                </a:lnTo>
                <a:lnTo>
                  <a:pt x="3999" y="3073"/>
                </a:lnTo>
                <a:lnTo>
                  <a:pt x="3963" y="3121"/>
                </a:lnTo>
                <a:lnTo>
                  <a:pt x="3927" y="3168"/>
                </a:lnTo>
                <a:lnTo>
                  <a:pt x="3890" y="3215"/>
                </a:lnTo>
                <a:lnTo>
                  <a:pt x="3854" y="3261"/>
                </a:lnTo>
                <a:lnTo>
                  <a:pt x="3816" y="3308"/>
                </a:lnTo>
                <a:lnTo>
                  <a:pt x="3801" y="3242"/>
                </a:lnTo>
                <a:lnTo>
                  <a:pt x="3787" y="3176"/>
                </a:lnTo>
                <a:lnTo>
                  <a:pt x="3781" y="3143"/>
                </a:lnTo>
                <a:lnTo>
                  <a:pt x="3776" y="3111"/>
                </a:lnTo>
                <a:lnTo>
                  <a:pt x="3771" y="3077"/>
                </a:lnTo>
                <a:lnTo>
                  <a:pt x="3767" y="3044"/>
                </a:lnTo>
                <a:lnTo>
                  <a:pt x="3763" y="3010"/>
                </a:lnTo>
                <a:lnTo>
                  <a:pt x="3760" y="2977"/>
                </a:lnTo>
                <a:lnTo>
                  <a:pt x="3758" y="2942"/>
                </a:lnTo>
                <a:lnTo>
                  <a:pt x="3756" y="2909"/>
                </a:lnTo>
                <a:lnTo>
                  <a:pt x="3755" y="2875"/>
                </a:lnTo>
                <a:lnTo>
                  <a:pt x="3755" y="2841"/>
                </a:lnTo>
                <a:lnTo>
                  <a:pt x="3756" y="2806"/>
                </a:lnTo>
                <a:lnTo>
                  <a:pt x="3757" y="2771"/>
                </a:lnTo>
                <a:lnTo>
                  <a:pt x="3760" y="2733"/>
                </a:lnTo>
                <a:lnTo>
                  <a:pt x="3764" y="2695"/>
                </a:lnTo>
                <a:lnTo>
                  <a:pt x="3769" y="2658"/>
                </a:lnTo>
                <a:lnTo>
                  <a:pt x="3775" y="2621"/>
                </a:lnTo>
                <a:lnTo>
                  <a:pt x="3801" y="2609"/>
                </a:lnTo>
                <a:lnTo>
                  <a:pt x="3827" y="2597"/>
                </a:lnTo>
                <a:lnTo>
                  <a:pt x="3851" y="2585"/>
                </a:lnTo>
                <a:lnTo>
                  <a:pt x="3875" y="2572"/>
                </a:lnTo>
                <a:lnTo>
                  <a:pt x="3899" y="2558"/>
                </a:lnTo>
                <a:lnTo>
                  <a:pt x="3923" y="2543"/>
                </a:lnTo>
                <a:lnTo>
                  <a:pt x="3946" y="2527"/>
                </a:lnTo>
                <a:lnTo>
                  <a:pt x="3968" y="2511"/>
                </a:lnTo>
                <a:lnTo>
                  <a:pt x="3990" y="2494"/>
                </a:lnTo>
                <a:lnTo>
                  <a:pt x="4011" y="2477"/>
                </a:lnTo>
                <a:lnTo>
                  <a:pt x="4032" y="2459"/>
                </a:lnTo>
                <a:lnTo>
                  <a:pt x="4052" y="2440"/>
                </a:lnTo>
                <a:lnTo>
                  <a:pt x="4072" y="2421"/>
                </a:lnTo>
                <a:lnTo>
                  <a:pt x="4091" y="2401"/>
                </a:lnTo>
                <a:lnTo>
                  <a:pt x="4110" y="2381"/>
                </a:lnTo>
                <a:lnTo>
                  <a:pt x="4128" y="2360"/>
                </a:lnTo>
                <a:lnTo>
                  <a:pt x="4146" y="2339"/>
                </a:lnTo>
                <a:lnTo>
                  <a:pt x="4162" y="2317"/>
                </a:lnTo>
                <a:lnTo>
                  <a:pt x="4178" y="2295"/>
                </a:lnTo>
                <a:lnTo>
                  <a:pt x="4194" y="2271"/>
                </a:lnTo>
                <a:lnTo>
                  <a:pt x="4209" y="2249"/>
                </a:lnTo>
                <a:lnTo>
                  <a:pt x="4223" y="2225"/>
                </a:lnTo>
                <a:lnTo>
                  <a:pt x="4237" y="2200"/>
                </a:lnTo>
                <a:lnTo>
                  <a:pt x="4250" y="2176"/>
                </a:lnTo>
                <a:lnTo>
                  <a:pt x="4263" y="2152"/>
                </a:lnTo>
                <a:lnTo>
                  <a:pt x="4274" y="2127"/>
                </a:lnTo>
                <a:lnTo>
                  <a:pt x="4285" y="2101"/>
                </a:lnTo>
                <a:lnTo>
                  <a:pt x="4296" y="2075"/>
                </a:lnTo>
                <a:lnTo>
                  <a:pt x="4305" y="2049"/>
                </a:lnTo>
                <a:lnTo>
                  <a:pt x="4315" y="2022"/>
                </a:lnTo>
                <a:lnTo>
                  <a:pt x="4323" y="1995"/>
                </a:lnTo>
                <a:lnTo>
                  <a:pt x="4331" y="1969"/>
                </a:lnTo>
                <a:lnTo>
                  <a:pt x="4336" y="1946"/>
                </a:lnTo>
                <a:lnTo>
                  <a:pt x="4341" y="1923"/>
                </a:lnTo>
                <a:lnTo>
                  <a:pt x="4346" y="1900"/>
                </a:lnTo>
                <a:lnTo>
                  <a:pt x="4350" y="1874"/>
                </a:lnTo>
                <a:lnTo>
                  <a:pt x="4354" y="1849"/>
                </a:lnTo>
                <a:lnTo>
                  <a:pt x="4357" y="1823"/>
                </a:lnTo>
                <a:lnTo>
                  <a:pt x="4360" y="1796"/>
                </a:lnTo>
                <a:lnTo>
                  <a:pt x="4363" y="1769"/>
                </a:lnTo>
                <a:lnTo>
                  <a:pt x="4364" y="1741"/>
                </a:lnTo>
                <a:lnTo>
                  <a:pt x="4365" y="1713"/>
                </a:lnTo>
                <a:lnTo>
                  <a:pt x="4366" y="1685"/>
                </a:lnTo>
                <a:lnTo>
                  <a:pt x="4366" y="1656"/>
                </a:lnTo>
                <a:lnTo>
                  <a:pt x="4365" y="1627"/>
                </a:lnTo>
                <a:lnTo>
                  <a:pt x="4363" y="1599"/>
                </a:lnTo>
                <a:lnTo>
                  <a:pt x="4361" y="1571"/>
                </a:lnTo>
                <a:lnTo>
                  <a:pt x="4357" y="1541"/>
                </a:lnTo>
                <a:lnTo>
                  <a:pt x="4353" y="1513"/>
                </a:lnTo>
                <a:lnTo>
                  <a:pt x="4348" y="1486"/>
                </a:lnTo>
                <a:lnTo>
                  <a:pt x="4342" y="1458"/>
                </a:lnTo>
                <a:lnTo>
                  <a:pt x="4336" y="1431"/>
                </a:lnTo>
                <a:lnTo>
                  <a:pt x="4328" y="1405"/>
                </a:lnTo>
                <a:lnTo>
                  <a:pt x="4319" y="1378"/>
                </a:lnTo>
                <a:lnTo>
                  <a:pt x="4310" y="1353"/>
                </a:lnTo>
                <a:lnTo>
                  <a:pt x="4298" y="1329"/>
                </a:lnTo>
                <a:lnTo>
                  <a:pt x="4286" y="1305"/>
                </a:lnTo>
                <a:lnTo>
                  <a:pt x="4273" y="1282"/>
                </a:lnTo>
                <a:lnTo>
                  <a:pt x="4259" y="1261"/>
                </a:lnTo>
                <a:lnTo>
                  <a:pt x="4244" y="1241"/>
                </a:lnTo>
                <a:lnTo>
                  <a:pt x="4227" y="1221"/>
                </a:lnTo>
                <a:lnTo>
                  <a:pt x="4209" y="1203"/>
                </a:lnTo>
                <a:lnTo>
                  <a:pt x="4190" y="1187"/>
                </a:lnTo>
                <a:lnTo>
                  <a:pt x="4169" y="1172"/>
                </a:lnTo>
                <a:lnTo>
                  <a:pt x="4154" y="1163"/>
                </a:lnTo>
                <a:lnTo>
                  <a:pt x="4137" y="1155"/>
                </a:lnTo>
                <a:lnTo>
                  <a:pt x="4121" y="1148"/>
                </a:lnTo>
                <a:lnTo>
                  <a:pt x="4106" y="1142"/>
                </a:lnTo>
                <a:lnTo>
                  <a:pt x="4090" y="1139"/>
                </a:lnTo>
                <a:lnTo>
                  <a:pt x="4075" y="1138"/>
                </a:lnTo>
                <a:lnTo>
                  <a:pt x="4058" y="1138"/>
                </a:lnTo>
                <a:lnTo>
                  <a:pt x="4043" y="1139"/>
                </a:lnTo>
                <a:lnTo>
                  <a:pt x="4028" y="1142"/>
                </a:lnTo>
                <a:lnTo>
                  <a:pt x="4013" y="1147"/>
                </a:lnTo>
                <a:lnTo>
                  <a:pt x="3999" y="1153"/>
                </a:lnTo>
                <a:lnTo>
                  <a:pt x="3984" y="1161"/>
                </a:lnTo>
                <a:lnTo>
                  <a:pt x="3969" y="1170"/>
                </a:lnTo>
                <a:lnTo>
                  <a:pt x="3956" y="1180"/>
                </a:lnTo>
                <a:lnTo>
                  <a:pt x="3943" y="1191"/>
                </a:lnTo>
                <a:lnTo>
                  <a:pt x="3930" y="1204"/>
                </a:lnTo>
                <a:lnTo>
                  <a:pt x="3918" y="1219"/>
                </a:lnTo>
                <a:lnTo>
                  <a:pt x="3905" y="1235"/>
                </a:lnTo>
                <a:lnTo>
                  <a:pt x="3892" y="1251"/>
                </a:lnTo>
                <a:lnTo>
                  <a:pt x="3880" y="1267"/>
                </a:lnTo>
                <a:lnTo>
                  <a:pt x="3857" y="1301"/>
                </a:lnTo>
                <a:lnTo>
                  <a:pt x="3835" y="1337"/>
                </a:lnTo>
                <a:lnTo>
                  <a:pt x="3812" y="1374"/>
                </a:lnTo>
                <a:lnTo>
                  <a:pt x="3791" y="1413"/>
                </a:lnTo>
                <a:lnTo>
                  <a:pt x="3771" y="1452"/>
                </a:lnTo>
                <a:lnTo>
                  <a:pt x="3751" y="1493"/>
                </a:lnTo>
                <a:lnTo>
                  <a:pt x="3713" y="1574"/>
                </a:lnTo>
                <a:lnTo>
                  <a:pt x="3676" y="1654"/>
                </a:lnTo>
                <a:lnTo>
                  <a:pt x="3640" y="1732"/>
                </a:lnTo>
                <a:lnTo>
                  <a:pt x="3605" y="1804"/>
                </a:lnTo>
                <a:lnTo>
                  <a:pt x="3580" y="1855"/>
                </a:lnTo>
                <a:lnTo>
                  <a:pt x="3555" y="1909"/>
                </a:lnTo>
                <a:lnTo>
                  <a:pt x="3543" y="1936"/>
                </a:lnTo>
                <a:lnTo>
                  <a:pt x="3532" y="1965"/>
                </a:lnTo>
                <a:lnTo>
                  <a:pt x="3521" y="1993"/>
                </a:lnTo>
                <a:lnTo>
                  <a:pt x="3511" y="2021"/>
                </a:lnTo>
                <a:lnTo>
                  <a:pt x="3502" y="2051"/>
                </a:lnTo>
                <a:lnTo>
                  <a:pt x="3492" y="2079"/>
                </a:lnTo>
                <a:lnTo>
                  <a:pt x="3484" y="2108"/>
                </a:lnTo>
                <a:lnTo>
                  <a:pt x="3477" y="2138"/>
                </a:lnTo>
                <a:lnTo>
                  <a:pt x="3471" y="2167"/>
                </a:lnTo>
                <a:lnTo>
                  <a:pt x="3466" y="2197"/>
                </a:lnTo>
                <a:lnTo>
                  <a:pt x="3462" y="2227"/>
                </a:lnTo>
                <a:lnTo>
                  <a:pt x="3459" y="2256"/>
                </a:lnTo>
                <a:lnTo>
                  <a:pt x="3457" y="2284"/>
                </a:lnTo>
                <a:lnTo>
                  <a:pt x="3456" y="2314"/>
                </a:lnTo>
                <a:lnTo>
                  <a:pt x="3457" y="2342"/>
                </a:lnTo>
                <a:lnTo>
                  <a:pt x="3459" y="2372"/>
                </a:lnTo>
                <a:lnTo>
                  <a:pt x="3463" y="2399"/>
                </a:lnTo>
                <a:lnTo>
                  <a:pt x="3468" y="2427"/>
                </a:lnTo>
                <a:lnTo>
                  <a:pt x="3475" y="2455"/>
                </a:lnTo>
                <a:lnTo>
                  <a:pt x="3484" y="2481"/>
                </a:lnTo>
                <a:lnTo>
                  <a:pt x="3495" y="2507"/>
                </a:lnTo>
                <a:lnTo>
                  <a:pt x="3507" y="2532"/>
                </a:lnTo>
                <a:lnTo>
                  <a:pt x="3521" y="2558"/>
                </a:lnTo>
                <a:lnTo>
                  <a:pt x="3537" y="2582"/>
                </a:lnTo>
                <a:lnTo>
                  <a:pt x="3555" y="2605"/>
                </a:lnTo>
                <a:lnTo>
                  <a:pt x="3576" y="2628"/>
                </a:lnTo>
                <a:lnTo>
                  <a:pt x="3598" y="2650"/>
                </a:lnTo>
                <a:lnTo>
                  <a:pt x="3622" y="2671"/>
                </a:lnTo>
                <a:lnTo>
                  <a:pt x="3619" y="2719"/>
                </a:lnTo>
                <a:lnTo>
                  <a:pt x="3617" y="2766"/>
                </a:lnTo>
                <a:lnTo>
                  <a:pt x="3616" y="2814"/>
                </a:lnTo>
                <a:lnTo>
                  <a:pt x="3617" y="2861"/>
                </a:lnTo>
                <a:lnTo>
                  <a:pt x="3619" y="2909"/>
                </a:lnTo>
                <a:lnTo>
                  <a:pt x="3623" y="2957"/>
                </a:lnTo>
                <a:lnTo>
                  <a:pt x="3628" y="3004"/>
                </a:lnTo>
                <a:lnTo>
                  <a:pt x="3634" y="3051"/>
                </a:lnTo>
                <a:lnTo>
                  <a:pt x="3642" y="3098"/>
                </a:lnTo>
                <a:lnTo>
                  <a:pt x="3651" y="3144"/>
                </a:lnTo>
                <a:lnTo>
                  <a:pt x="3663" y="3190"/>
                </a:lnTo>
                <a:lnTo>
                  <a:pt x="3675" y="3235"/>
                </a:lnTo>
                <a:lnTo>
                  <a:pt x="3688" y="3279"/>
                </a:lnTo>
                <a:lnTo>
                  <a:pt x="3703" y="3322"/>
                </a:lnTo>
                <a:lnTo>
                  <a:pt x="3718" y="3365"/>
                </a:lnTo>
                <a:lnTo>
                  <a:pt x="3736" y="3406"/>
                </a:lnTo>
                <a:lnTo>
                  <a:pt x="3683" y="3469"/>
                </a:lnTo>
                <a:lnTo>
                  <a:pt x="3629" y="3530"/>
                </a:lnTo>
                <a:lnTo>
                  <a:pt x="3574" y="3590"/>
                </a:lnTo>
                <a:lnTo>
                  <a:pt x="3519" y="3650"/>
                </a:lnTo>
                <a:lnTo>
                  <a:pt x="3462" y="3709"/>
                </a:lnTo>
                <a:lnTo>
                  <a:pt x="3405" y="3768"/>
                </a:lnTo>
                <a:lnTo>
                  <a:pt x="3347" y="3825"/>
                </a:lnTo>
                <a:lnTo>
                  <a:pt x="3288" y="3882"/>
                </a:lnTo>
                <a:lnTo>
                  <a:pt x="3209" y="3956"/>
                </a:lnTo>
                <a:lnTo>
                  <a:pt x="3129" y="4029"/>
                </a:lnTo>
                <a:lnTo>
                  <a:pt x="3048" y="4101"/>
                </a:lnTo>
                <a:lnTo>
                  <a:pt x="2965" y="4170"/>
                </a:lnTo>
                <a:lnTo>
                  <a:pt x="2881" y="4238"/>
                </a:lnTo>
                <a:lnTo>
                  <a:pt x="2796" y="4306"/>
                </a:lnTo>
                <a:lnTo>
                  <a:pt x="2710" y="4371"/>
                </a:lnTo>
                <a:lnTo>
                  <a:pt x="2623" y="4436"/>
                </a:lnTo>
                <a:lnTo>
                  <a:pt x="2535" y="4497"/>
                </a:lnTo>
                <a:lnTo>
                  <a:pt x="2446" y="4559"/>
                </a:lnTo>
                <a:lnTo>
                  <a:pt x="2354" y="4618"/>
                </a:lnTo>
                <a:lnTo>
                  <a:pt x="2263" y="4676"/>
                </a:lnTo>
                <a:lnTo>
                  <a:pt x="2170" y="4732"/>
                </a:lnTo>
                <a:lnTo>
                  <a:pt x="2077" y="4787"/>
                </a:lnTo>
                <a:lnTo>
                  <a:pt x="1983" y="4840"/>
                </a:lnTo>
                <a:lnTo>
                  <a:pt x="1887" y="4890"/>
                </a:lnTo>
                <a:lnTo>
                  <a:pt x="1841" y="4914"/>
                </a:lnTo>
                <a:lnTo>
                  <a:pt x="1796" y="4937"/>
                </a:lnTo>
                <a:lnTo>
                  <a:pt x="1749" y="4959"/>
                </a:lnTo>
                <a:lnTo>
                  <a:pt x="1702" y="4981"/>
                </a:lnTo>
                <a:lnTo>
                  <a:pt x="1657" y="5003"/>
                </a:lnTo>
                <a:lnTo>
                  <a:pt x="1610" y="5024"/>
                </a:lnTo>
                <a:lnTo>
                  <a:pt x="1564" y="5044"/>
                </a:lnTo>
                <a:lnTo>
                  <a:pt x="1517" y="5064"/>
                </a:lnTo>
                <a:lnTo>
                  <a:pt x="1532" y="5031"/>
                </a:lnTo>
                <a:lnTo>
                  <a:pt x="1550" y="4998"/>
                </a:lnTo>
                <a:lnTo>
                  <a:pt x="1567" y="4965"/>
                </a:lnTo>
                <a:lnTo>
                  <a:pt x="1585" y="4932"/>
                </a:lnTo>
                <a:lnTo>
                  <a:pt x="1603" y="4899"/>
                </a:lnTo>
                <a:lnTo>
                  <a:pt x="1622" y="4868"/>
                </a:lnTo>
                <a:lnTo>
                  <a:pt x="1643" y="4837"/>
                </a:lnTo>
                <a:lnTo>
                  <a:pt x="1663" y="4805"/>
                </a:lnTo>
                <a:lnTo>
                  <a:pt x="1683" y="4775"/>
                </a:lnTo>
                <a:lnTo>
                  <a:pt x="1706" y="4745"/>
                </a:lnTo>
                <a:lnTo>
                  <a:pt x="1728" y="4714"/>
                </a:lnTo>
                <a:lnTo>
                  <a:pt x="1751" y="4685"/>
                </a:lnTo>
                <a:lnTo>
                  <a:pt x="1774" y="4656"/>
                </a:lnTo>
                <a:lnTo>
                  <a:pt x="1799" y="4628"/>
                </a:lnTo>
                <a:lnTo>
                  <a:pt x="1824" y="4601"/>
                </a:lnTo>
                <a:lnTo>
                  <a:pt x="1849" y="4573"/>
                </a:lnTo>
                <a:lnTo>
                  <a:pt x="1877" y="4546"/>
                </a:lnTo>
                <a:lnTo>
                  <a:pt x="1904" y="4521"/>
                </a:lnTo>
                <a:lnTo>
                  <a:pt x="1932" y="4496"/>
                </a:lnTo>
                <a:lnTo>
                  <a:pt x="1962" y="4473"/>
                </a:lnTo>
                <a:lnTo>
                  <a:pt x="1967" y="4475"/>
                </a:lnTo>
                <a:lnTo>
                  <a:pt x="1972" y="4477"/>
                </a:lnTo>
                <a:lnTo>
                  <a:pt x="2001" y="4484"/>
                </a:lnTo>
                <a:lnTo>
                  <a:pt x="2031" y="4489"/>
                </a:lnTo>
                <a:lnTo>
                  <a:pt x="2061" y="4493"/>
                </a:lnTo>
                <a:lnTo>
                  <a:pt x="2090" y="4496"/>
                </a:lnTo>
                <a:lnTo>
                  <a:pt x="2121" y="4497"/>
                </a:lnTo>
                <a:lnTo>
                  <a:pt x="2150" y="4497"/>
                </a:lnTo>
                <a:lnTo>
                  <a:pt x="2180" y="4496"/>
                </a:lnTo>
                <a:lnTo>
                  <a:pt x="2211" y="4494"/>
                </a:lnTo>
                <a:lnTo>
                  <a:pt x="2240" y="4490"/>
                </a:lnTo>
                <a:lnTo>
                  <a:pt x="2270" y="4485"/>
                </a:lnTo>
                <a:lnTo>
                  <a:pt x="2301" y="4479"/>
                </a:lnTo>
                <a:lnTo>
                  <a:pt x="2330" y="4472"/>
                </a:lnTo>
                <a:lnTo>
                  <a:pt x="2360" y="4464"/>
                </a:lnTo>
                <a:lnTo>
                  <a:pt x="2389" y="4455"/>
                </a:lnTo>
                <a:lnTo>
                  <a:pt x="2418" y="4445"/>
                </a:lnTo>
                <a:lnTo>
                  <a:pt x="2448" y="4434"/>
                </a:lnTo>
                <a:lnTo>
                  <a:pt x="2476" y="4422"/>
                </a:lnTo>
                <a:lnTo>
                  <a:pt x="2504" y="4408"/>
                </a:lnTo>
                <a:lnTo>
                  <a:pt x="2532" y="4395"/>
                </a:lnTo>
                <a:lnTo>
                  <a:pt x="2559" y="4380"/>
                </a:lnTo>
                <a:lnTo>
                  <a:pt x="2586" y="4365"/>
                </a:lnTo>
                <a:lnTo>
                  <a:pt x="2613" y="4349"/>
                </a:lnTo>
                <a:lnTo>
                  <a:pt x="2638" y="4331"/>
                </a:lnTo>
                <a:lnTo>
                  <a:pt x="2663" y="4314"/>
                </a:lnTo>
                <a:lnTo>
                  <a:pt x="2688" y="4296"/>
                </a:lnTo>
                <a:lnTo>
                  <a:pt x="2712" y="4277"/>
                </a:lnTo>
                <a:lnTo>
                  <a:pt x="2735" y="4258"/>
                </a:lnTo>
                <a:lnTo>
                  <a:pt x="2757" y="4237"/>
                </a:lnTo>
                <a:lnTo>
                  <a:pt x="2780" y="4217"/>
                </a:lnTo>
                <a:lnTo>
                  <a:pt x="2801" y="4196"/>
                </a:lnTo>
                <a:lnTo>
                  <a:pt x="2821" y="4175"/>
                </a:lnTo>
                <a:lnTo>
                  <a:pt x="2840" y="4153"/>
                </a:lnTo>
                <a:lnTo>
                  <a:pt x="2856" y="4135"/>
                </a:lnTo>
                <a:lnTo>
                  <a:pt x="2871" y="4115"/>
                </a:lnTo>
                <a:lnTo>
                  <a:pt x="2886" y="4094"/>
                </a:lnTo>
                <a:lnTo>
                  <a:pt x="2901" y="4070"/>
                </a:lnTo>
                <a:lnTo>
                  <a:pt x="2916" y="4047"/>
                </a:lnTo>
                <a:lnTo>
                  <a:pt x="2931" y="4022"/>
                </a:lnTo>
                <a:lnTo>
                  <a:pt x="2945" y="3996"/>
                </a:lnTo>
                <a:lnTo>
                  <a:pt x="2958" y="3969"/>
                </a:lnTo>
                <a:lnTo>
                  <a:pt x="2971" y="3942"/>
                </a:lnTo>
                <a:lnTo>
                  <a:pt x="2983" y="3914"/>
                </a:lnTo>
                <a:lnTo>
                  <a:pt x="2994" y="3886"/>
                </a:lnTo>
                <a:lnTo>
                  <a:pt x="3004" y="3857"/>
                </a:lnTo>
                <a:lnTo>
                  <a:pt x="3014" y="3827"/>
                </a:lnTo>
                <a:lnTo>
                  <a:pt x="3022" y="3799"/>
                </a:lnTo>
                <a:lnTo>
                  <a:pt x="3028" y="3770"/>
                </a:lnTo>
                <a:lnTo>
                  <a:pt x="3033" y="3740"/>
                </a:lnTo>
                <a:lnTo>
                  <a:pt x="3037" y="3712"/>
                </a:lnTo>
                <a:lnTo>
                  <a:pt x="3039" y="3684"/>
                </a:lnTo>
                <a:lnTo>
                  <a:pt x="3039" y="3655"/>
                </a:lnTo>
                <a:lnTo>
                  <a:pt x="3037" y="3628"/>
                </a:lnTo>
                <a:lnTo>
                  <a:pt x="3034" y="3602"/>
                </a:lnTo>
                <a:lnTo>
                  <a:pt x="3028" y="3576"/>
                </a:lnTo>
                <a:lnTo>
                  <a:pt x="3021" y="3551"/>
                </a:lnTo>
                <a:lnTo>
                  <a:pt x="3011" y="3528"/>
                </a:lnTo>
                <a:lnTo>
                  <a:pt x="2998" y="3504"/>
                </a:lnTo>
                <a:lnTo>
                  <a:pt x="2983" y="3483"/>
                </a:lnTo>
                <a:lnTo>
                  <a:pt x="2966" y="3464"/>
                </a:lnTo>
                <a:lnTo>
                  <a:pt x="2946" y="3446"/>
                </a:lnTo>
                <a:lnTo>
                  <a:pt x="2922" y="3428"/>
                </a:lnTo>
                <a:lnTo>
                  <a:pt x="2897" y="3414"/>
                </a:lnTo>
                <a:lnTo>
                  <a:pt x="2869" y="3401"/>
                </a:lnTo>
                <a:lnTo>
                  <a:pt x="2836" y="3390"/>
                </a:lnTo>
                <a:lnTo>
                  <a:pt x="2806" y="3383"/>
                </a:lnTo>
                <a:lnTo>
                  <a:pt x="2777" y="3378"/>
                </a:lnTo>
                <a:lnTo>
                  <a:pt x="2746" y="3376"/>
                </a:lnTo>
                <a:lnTo>
                  <a:pt x="2716" y="3377"/>
                </a:lnTo>
                <a:lnTo>
                  <a:pt x="2685" y="3380"/>
                </a:lnTo>
                <a:lnTo>
                  <a:pt x="2654" y="3385"/>
                </a:lnTo>
                <a:lnTo>
                  <a:pt x="2624" y="3392"/>
                </a:lnTo>
                <a:lnTo>
                  <a:pt x="2593" y="3401"/>
                </a:lnTo>
                <a:lnTo>
                  <a:pt x="2563" y="3412"/>
                </a:lnTo>
                <a:lnTo>
                  <a:pt x="2533" y="3425"/>
                </a:lnTo>
                <a:lnTo>
                  <a:pt x="2502" y="3441"/>
                </a:lnTo>
                <a:lnTo>
                  <a:pt x="2472" y="3457"/>
                </a:lnTo>
                <a:lnTo>
                  <a:pt x="2443" y="3474"/>
                </a:lnTo>
                <a:lnTo>
                  <a:pt x="2413" y="3493"/>
                </a:lnTo>
                <a:lnTo>
                  <a:pt x="2384" y="3513"/>
                </a:lnTo>
                <a:lnTo>
                  <a:pt x="2356" y="3534"/>
                </a:lnTo>
                <a:lnTo>
                  <a:pt x="2327" y="3556"/>
                </a:lnTo>
                <a:lnTo>
                  <a:pt x="2299" y="3578"/>
                </a:lnTo>
                <a:lnTo>
                  <a:pt x="2271" y="3602"/>
                </a:lnTo>
                <a:lnTo>
                  <a:pt x="2244" y="3626"/>
                </a:lnTo>
                <a:lnTo>
                  <a:pt x="2218" y="3649"/>
                </a:lnTo>
                <a:lnTo>
                  <a:pt x="2193" y="3674"/>
                </a:lnTo>
                <a:lnTo>
                  <a:pt x="2167" y="3699"/>
                </a:lnTo>
                <a:lnTo>
                  <a:pt x="2143" y="3723"/>
                </a:lnTo>
                <a:lnTo>
                  <a:pt x="2096" y="3772"/>
                </a:lnTo>
                <a:lnTo>
                  <a:pt x="2053" y="3818"/>
                </a:lnTo>
                <a:lnTo>
                  <a:pt x="2013" y="3863"/>
                </a:lnTo>
                <a:lnTo>
                  <a:pt x="1978" y="3904"/>
                </a:lnTo>
                <a:lnTo>
                  <a:pt x="1942" y="3944"/>
                </a:lnTo>
                <a:lnTo>
                  <a:pt x="1899" y="3992"/>
                </a:lnTo>
                <a:lnTo>
                  <a:pt x="1876" y="4019"/>
                </a:lnTo>
                <a:lnTo>
                  <a:pt x="1851" y="4048"/>
                </a:lnTo>
                <a:lnTo>
                  <a:pt x="1828" y="4077"/>
                </a:lnTo>
                <a:lnTo>
                  <a:pt x="1806" y="4108"/>
                </a:lnTo>
                <a:lnTo>
                  <a:pt x="1784" y="4139"/>
                </a:lnTo>
                <a:lnTo>
                  <a:pt x="1765" y="4170"/>
                </a:lnTo>
                <a:lnTo>
                  <a:pt x="1756" y="4186"/>
                </a:lnTo>
                <a:lnTo>
                  <a:pt x="1748" y="4202"/>
                </a:lnTo>
                <a:lnTo>
                  <a:pt x="1741" y="4217"/>
                </a:lnTo>
                <a:lnTo>
                  <a:pt x="1735" y="4232"/>
                </a:lnTo>
                <a:lnTo>
                  <a:pt x="1729" y="4248"/>
                </a:lnTo>
                <a:lnTo>
                  <a:pt x="1725" y="4264"/>
                </a:lnTo>
                <a:lnTo>
                  <a:pt x="1722" y="4279"/>
                </a:lnTo>
                <a:lnTo>
                  <a:pt x="1719" y="4293"/>
                </a:lnTo>
                <a:lnTo>
                  <a:pt x="1718" y="4308"/>
                </a:lnTo>
                <a:lnTo>
                  <a:pt x="1719" y="4322"/>
                </a:lnTo>
                <a:lnTo>
                  <a:pt x="1720" y="4336"/>
                </a:lnTo>
                <a:lnTo>
                  <a:pt x="1723" y="4350"/>
                </a:lnTo>
                <a:lnTo>
                  <a:pt x="1728" y="4363"/>
                </a:lnTo>
                <a:lnTo>
                  <a:pt x="1733" y="4374"/>
                </a:lnTo>
                <a:lnTo>
                  <a:pt x="1740" y="4385"/>
                </a:lnTo>
                <a:lnTo>
                  <a:pt x="1747" y="4394"/>
                </a:lnTo>
                <a:lnTo>
                  <a:pt x="1755" y="4402"/>
                </a:lnTo>
                <a:lnTo>
                  <a:pt x="1764" y="4409"/>
                </a:lnTo>
                <a:lnTo>
                  <a:pt x="1773" y="4414"/>
                </a:lnTo>
                <a:lnTo>
                  <a:pt x="1784" y="4420"/>
                </a:lnTo>
                <a:lnTo>
                  <a:pt x="1750" y="4457"/>
                </a:lnTo>
                <a:lnTo>
                  <a:pt x="1718" y="4495"/>
                </a:lnTo>
                <a:lnTo>
                  <a:pt x="1686" y="4535"/>
                </a:lnTo>
                <a:lnTo>
                  <a:pt x="1655" y="4575"/>
                </a:lnTo>
                <a:lnTo>
                  <a:pt x="1626" y="4617"/>
                </a:lnTo>
                <a:lnTo>
                  <a:pt x="1597" y="4659"/>
                </a:lnTo>
                <a:lnTo>
                  <a:pt x="1571" y="4702"/>
                </a:lnTo>
                <a:lnTo>
                  <a:pt x="1545" y="4745"/>
                </a:lnTo>
                <a:lnTo>
                  <a:pt x="1520" y="4787"/>
                </a:lnTo>
                <a:lnTo>
                  <a:pt x="1497" y="4831"/>
                </a:lnTo>
                <a:lnTo>
                  <a:pt x="1475" y="4873"/>
                </a:lnTo>
                <a:lnTo>
                  <a:pt x="1454" y="4916"/>
                </a:lnTo>
                <a:lnTo>
                  <a:pt x="1435" y="4957"/>
                </a:lnTo>
                <a:lnTo>
                  <a:pt x="1417" y="4999"/>
                </a:lnTo>
                <a:lnTo>
                  <a:pt x="1401" y="5039"/>
                </a:lnTo>
                <a:lnTo>
                  <a:pt x="1386" y="5079"/>
                </a:lnTo>
                <a:lnTo>
                  <a:pt x="1383" y="5090"/>
                </a:lnTo>
                <a:lnTo>
                  <a:pt x="1382" y="5100"/>
                </a:lnTo>
                <a:lnTo>
                  <a:pt x="1383" y="5110"/>
                </a:lnTo>
                <a:lnTo>
                  <a:pt x="1385" y="5118"/>
                </a:lnTo>
                <a:lnTo>
                  <a:pt x="1323" y="5142"/>
                </a:lnTo>
                <a:lnTo>
                  <a:pt x="1261" y="5167"/>
                </a:lnTo>
                <a:lnTo>
                  <a:pt x="1199" y="5190"/>
                </a:lnTo>
                <a:lnTo>
                  <a:pt x="1137" y="5212"/>
                </a:lnTo>
                <a:lnTo>
                  <a:pt x="1074" y="5234"/>
                </a:lnTo>
                <a:lnTo>
                  <a:pt x="1011" y="5256"/>
                </a:lnTo>
                <a:lnTo>
                  <a:pt x="948" y="5277"/>
                </a:lnTo>
                <a:lnTo>
                  <a:pt x="885" y="5298"/>
                </a:lnTo>
                <a:lnTo>
                  <a:pt x="822" y="5319"/>
                </a:lnTo>
                <a:lnTo>
                  <a:pt x="758" y="5339"/>
                </a:lnTo>
                <a:lnTo>
                  <a:pt x="695" y="5359"/>
                </a:lnTo>
                <a:lnTo>
                  <a:pt x="631" y="5379"/>
                </a:lnTo>
                <a:lnTo>
                  <a:pt x="567" y="5399"/>
                </a:lnTo>
                <a:lnTo>
                  <a:pt x="503" y="5418"/>
                </a:lnTo>
                <a:lnTo>
                  <a:pt x="439" y="5437"/>
                </a:lnTo>
                <a:lnTo>
                  <a:pt x="374" y="5457"/>
                </a:lnTo>
                <a:lnTo>
                  <a:pt x="189" y="5513"/>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endParaRPr>
          </a:p>
        </p:txBody>
      </p:sp>
      <p:sp>
        <p:nvSpPr>
          <p:cNvPr id="9" name="淘宝店chenying0907 7"/>
          <p:cNvSpPr>
            <a:spLocks/>
          </p:cNvSpPr>
          <p:nvPr/>
        </p:nvSpPr>
        <p:spPr bwMode="auto">
          <a:xfrm>
            <a:off x="457894" y="3690549"/>
            <a:ext cx="854722" cy="1855995"/>
          </a:xfrm>
          <a:custGeom>
            <a:avLst/>
            <a:gdLst>
              <a:gd name="T0" fmla="*/ 2432 w 2831"/>
              <a:gd name="T1" fmla="*/ 4855 h 6142"/>
              <a:gd name="T2" fmla="*/ 2008 w 2831"/>
              <a:gd name="T3" fmla="*/ 4383 h 6142"/>
              <a:gd name="T4" fmla="*/ 1689 w 2831"/>
              <a:gd name="T5" fmla="*/ 3926 h 6142"/>
              <a:gd name="T6" fmla="*/ 1499 w 2831"/>
              <a:gd name="T7" fmla="*/ 3492 h 6142"/>
              <a:gd name="T8" fmla="*/ 1755 w 2831"/>
              <a:gd name="T9" fmla="*/ 3178 h 6142"/>
              <a:gd name="T10" fmla="*/ 1882 w 2831"/>
              <a:gd name="T11" fmla="*/ 3007 h 6142"/>
              <a:gd name="T12" fmla="*/ 1950 w 2831"/>
              <a:gd name="T13" fmla="*/ 2987 h 6142"/>
              <a:gd name="T14" fmla="*/ 2178 w 2831"/>
              <a:gd name="T15" fmla="*/ 2589 h 6142"/>
              <a:gd name="T16" fmla="*/ 2278 w 2831"/>
              <a:gd name="T17" fmla="*/ 2110 h 6142"/>
              <a:gd name="T18" fmla="*/ 2219 w 2831"/>
              <a:gd name="T19" fmla="*/ 1620 h 6142"/>
              <a:gd name="T20" fmla="*/ 2129 w 2831"/>
              <a:gd name="T21" fmla="*/ 1439 h 6142"/>
              <a:gd name="T22" fmla="*/ 2036 w 2831"/>
              <a:gd name="T23" fmla="*/ 1471 h 6142"/>
              <a:gd name="T24" fmla="*/ 1841 w 2831"/>
              <a:gd name="T25" fmla="*/ 1688 h 6142"/>
              <a:gd name="T26" fmla="*/ 1694 w 2831"/>
              <a:gd name="T27" fmla="*/ 1968 h 6142"/>
              <a:gd name="T28" fmla="*/ 1557 w 2831"/>
              <a:gd name="T29" fmla="*/ 2488 h 6142"/>
              <a:gd name="T30" fmla="*/ 1557 w 2831"/>
              <a:gd name="T31" fmla="*/ 2759 h 6142"/>
              <a:gd name="T32" fmla="*/ 1680 w 2831"/>
              <a:gd name="T33" fmla="*/ 2957 h 6142"/>
              <a:gd name="T34" fmla="*/ 1635 w 2831"/>
              <a:gd name="T35" fmla="*/ 3139 h 6142"/>
              <a:gd name="T36" fmla="*/ 1450 w 2831"/>
              <a:gd name="T37" fmla="*/ 3396 h 6142"/>
              <a:gd name="T38" fmla="*/ 1255 w 2831"/>
              <a:gd name="T39" fmla="*/ 2945 h 6142"/>
              <a:gd name="T40" fmla="*/ 1114 w 2831"/>
              <a:gd name="T41" fmla="*/ 2278 h 6142"/>
              <a:gd name="T42" fmla="*/ 1097 w 2831"/>
              <a:gd name="T43" fmla="*/ 1749 h 6142"/>
              <a:gd name="T44" fmla="*/ 1244 w 2831"/>
              <a:gd name="T45" fmla="*/ 1578 h 6142"/>
              <a:gd name="T46" fmla="*/ 1479 w 2831"/>
              <a:gd name="T47" fmla="*/ 1068 h 6142"/>
              <a:gd name="T48" fmla="*/ 1566 w 2831"/>
              <a:gd name="T49" fmla="*/ 527 h 6142"/>
              <a:gd name="T50" fmla="*/ 1440 w 2831"/>
              <a:gd name="T51" fmla="*/ 36 h 6142"/>
              <a:gd name="T52" fmla="*/ 1363 w 2831"/>
              <a:gd name="T53" fmla="*/ 0 h 6142"/>
              <a:gd name="T54" fmla="*/ 1101 w 2831"/>
              <a:gd name="T55" fmla="*/ 227 h 6142"/>
              <a:gd name="T56" fmla="*/ 815 w 2831"/>
              <a:gd name="T57" fmla="*/ 749 h 6142"/>
              <a:gd name="T58" fmla="*/ 760 w 2831"/>
              <a:gd name="T59" fmla="*/ 1342 h 6142"/>
              <a:gd name="T60" fmla="*/ 886 w 2831"/>
              <a:gd name="T61" fmla="*/ 1765 h 6142"/>
              <a:gd name="T62" fmla="*/ 917 w 2831"/>
              <a:gd name="T63" fmla="*/ 2066 h 6142"/>
              <a:gd name="T64" fmla="*/ 1000 w 2831"/>
              <a:gd name="T65" fmla="*/ 2640 h 6142"/>
              <a:gd name="T66" fmla="*/ 1159 w 2831"/>
              <a:gd name="T67" fmla="*/ 3191 h 6142"/>
              <a:gd name="T68" fmla="*/ 1381 w 2831"/>
              <a:gd name="T69" fmla="*/ 3707 h 6142"/>
              <a:gd name="T70" fmla="*/ 1677 w 2831"/>
              <a:gd name="T71" fmla="*/ 4200 h 6142"/>
              <a:gd name="T72" fmla="*/ 1555 w 2831"/>
              <a:gd name="T73" fmla="*/ 4339 h 6142"/>
              <a:gd name="T74" fmla="*/ 1272 w 2831"/>
              <a:gd name="T75" fmla="*/ 4240 h 6142"/>
              <a:gd name="T76" fmla="*/ 1185 w 2831"/>
              <a:gd name="T77" fmla="*/ 3927 h 6142"/>
              <a:gd name="T78" fmla="*/ 1019 w 2831"/>
              <a:gd name="T79" fmla="*/ 3639 h 6142"/>
              <a:gd name="T80" fmla="*/ 791 w 2831"/>
              <a:gd name="T81" fmla="*/ 3408 h 6142"/>
              <a:gd name="T82" fmla="*/ 522 w 2831"/>
              <a:gd name="T83" fmla="*/ 3262 h 6142"/>
              <a:gd name="T84" fmla="*/ 245 w 2831"/>
              <a:gd name="T85" fmla="*/ 3199 h 6142"/>
              <a:gd name="T86" fmla="*/ 38 w 2831"/>
              <a:gd name="T87" fmla="*/ 3298 h 6142"/>
              <a:gd name="T88" fmla="*/ 10 w 2831"/>
              <a:gd name="T89" fmla="*/ 3542 h 6142"/>
              <a:gd name="T90" fmla="*/ 116 w 2831"/>
              <a:gd name="T91" fmla="*/ 3803 h 6142"/>
              <a:gd name="T92" fmla="*/ 278 w 2831"/>
              <a:gd name="T93" fmla="*/ 4019 h 6142"/>
              <a:gd name="T94" fmla="*/ 469 w 2831"/>
              <a:gd name="T95" fmla="*/ 4180 h 6142"/>
              <a:gd name="T96" fmla="*/ 695 w 2831"/>
              <a:gd name="T97" fmla="*/ 4292 h 6142"/>
              <a:gd name="T98" fmla="*/ 940 w 2831"/>
              <a:gd name="T99" fmla="*/ 4335 h 6142"/>
              <a:gd name="T100" fmla="*/ 1184 w 2831"/>
              <a:gd name="T101" fmla="*/ 4382 h 6142"/>
              <a:gd name="T102" fmla="*/ 1433 w 2831"/>
              <a:gd name="T103" fmla="*/ 4449 h 6142"/>
              <a:gd name="T104" fmla="*/ 1684 w 2831"/>
              <a:gd name="T105" fmla="*/ 4460 h 6142"/>
              <a:gd name="T106" fmla="*/ 1905 w 2831"/>
              <a:gd name="T107" fmla="*/ 4498 h 6142"/>
              <a:gd name="T108" fmla="*/ 2226 w 2831"/>
              <a:gd name="T109" fmla="*/ 4853 h 6142"/>
              <a:gd name="T110" fmla="*/ 2515 w 2831"/>
              <a:gd name="T111" fmla="*/ 5082 h 6142"/>
              <a:gd name="T112" fmla="*/ 2552 w 2831"/>
              <a:gd name="T113" fmla="*/ 5450 h 6142"/>
              <a:gd name="T114" fmla="*/ 2345 w 2831"/>
              <a:gd name="T115" fmla="*/ 6082 h 6142"/>
              <a:gd name="T116" fmla="*/ 2736 w 2831"/>
              <a:gd name="T117" fmla="*/ 5498 h 6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31" h="6142">
                <a:moveTo>
                  <a:pt x="2647" y="5015"/>
                </a:moveTo>
                <a:lnTo>
                  <a:pt x="2631" y="5009"/>
                </a:lnTo>
                <a:lnTo>
                  <a:pt x="2617" y="5000"/>
                </a:lnTo>
                <a:lnTo>
                  <a:pt x="2602" y="4992"/>
                </a:lnTo>
                <a:lnTo>
                  <a:pt x="2587" y="4983"/>
                </a:lnTo>
                <a:lnTo>
                  <a:pt x="2556" y="4962"/>
                </a:lnTo>
                <a:lnTo>
                  <a:pt x="2525" y="4938"/>
                </a:lnTo>
                <a:lnTo>
                  <a:pt x="2494" y="4911"/>
                </a:lnTo>
                <a:lnTo>
                  <a:pt x="2462" y="4883"/>
                </a:lnTo>
                <a:lnTo>
                  <a:pt x="2432" y="4855"/>
                </a:lnTo>
                <a:lnTo>
                  <a:pt x="2402" y="4824"/>
                </a:lnTo>
                <a:lnTo>
                  <a:pt x="2345" y="4766"/>
                </a:lnTo>
                <a:lnTo>
                  <a:pt x="2295" y="4710"/>
                </a:lnTo>
                <a:lnTo>
                  <a:pt x="2254" y="4663"/>
                </a:lnTo>
                <a:lnTo>
                  <a:pt x="2222" y="4629"/>
                </a:lnTo>
                <a:lnTo>
                  <a:pt x="2178" y="4581"/>
                </a:lnTo>
                <a:lnTo>
                  <a:pt x="2134" y="4533"/>
                </a:lnTo>
                <a:lnTo>
                  <a:pt x="2092" y="4483"/>
                </a:lnTo>
                <a:lnTo>
                  <a:pt x="2049" y="4434"/>
                </a:lnTo>
                <a:lnTo>
                  <a:pt x="2008" y="4383"/>
                </a:lnTo>
                <a:lnTo>
                  <a:pt x="1967" y="4331"/>
                </a:lnTo>
                <a:lnTo>
                  <a:pt x="1927" y="4280"/>
                </a:lnTo>
                <a:lnTo>
                  <a:pt x="1888" y="4227"/>
                </a:lnTo>
                <a:lnTo>
                  <a:pt x="1858" y="4184"/>
                </a:lnTo>
                <a:lnTo>
                  <a:pt x="1828" y="4143"/>
                </a:lnTo>
                <a:lnTo>
                  <a:pt x="1799" y="4099"/>
                </a:lnTo>
                <a:lnTo>
                  <a:pt x="1771" y="4057"/>
                </a:lnTo>
                <a:lnTo>
                  <a:pt x="1742" y="4013"/>
                </a:lnTo>
                <a:lnTo>
                  <a:pt x="1715" y="3970"/>
                </a:lnTo>
                <a:lnTo>
                  <a:pt x="1689" y="3926"/>
                </a:lnTo>
                <a:lnTo>
                  <a:pt x="1662" y="3882"/>
                </a:lnTo>
                <a:lnTo>
                  <a:pt x="1636" y="3837"/>
                </a:lnTo>
                <a:lnTo>
                  <a:pt x="1611" y="3793"/>
                </a:lnTo>
                <a:lnTo>
                  <a:pt x="1587" y="3747"/>
                </a:lnTo>
                <a:lnTo>
                  <a:pt x="1562" y="3702"/>
                </a:lnTo>
                <a:lnTo>
                  <a:pt x="1539" y="3656"/>
                </a:lnTo>
                <a:lnTo>
                  <a:pt x="1516" y="3610"/>
                </a:lnTo>
                <a:lnTo>
                  <a:pt x="1493" y="3564"/>
                </a:lnTo>
                <a:lnTo>
                  <a:pt x="1471" y="3517"/>
                </a:lnTo>
                <a:lnTo>
                  <a:pt x="1499" y="3492"/>
                </a:lnTo>
                <a:lnTo>
                  <a:pt x="1527" y="3466"/>
                </a:lnTo>
                <a:lnTo>
                  <a:pt x="1554" y="3437"/>
                </a:lnTo>
                <a:lnTo>
                  <a:pt x="1581" y="3409"/>
                </a:lnTo>
                <a:lnTo>
                  <a:pt x="1608" y="3379"/>
                </a:lnTo>
                <a:lnTo>
                  <a:pt x="1634" y="3347"/>
                </a:lnTo>
                <a:lnTo>
                  <a:pt x="1659" y="3315"/>
                </a:lnTo>
                <a:lnTo>
                  <a:pt x="1684" y="3282"/>
                </a:lnTo>
                <a:lnTo>
                  <a:pt x="1708" y="3248"/>
                </a:lnTo>
                <a:lnTo>
                  <a:pt x="1731" y="3214"/>
                </a:lnTo>
                <a:lnTo>
                  <a:pt x="1755" y="3178"/>
                </a:lnTo>
                <a:lnTo>
                  <a:pt x="1776" y="3143"/>
                </a:lnTo>
                <a:lnTo>
                  <a:pt x="1796" y="3105"/>
                </a:lnTo>
                <a:lnTo>
                  <a:pt x="1815" y="3069"/>
                </a:lnTo>
                <a:lnTo>
                  <a:pt x="1834" y="3030"/>
                </a:lnTo>
                <a:lnTo>
                  <a:pt x="1851" y="2993"/>
                </a:lnTo>
                <a:lnTo>
                  <a:pt x="1857" y="2997"/>
                </a:lnTo>
                <a:lnTo>
                  <a:pt x="1863" y="3000"/>
                </a:lnTo>
                <a:lnTo>
                  <a:pt x="1869" y="3003"/>
                </a:lnTo>
                <a:lnTo>
                  <a:pt x="1876" y="3005"/>
                </a:lnTo>
                <a:lnTo>
                  <a:pt x="1882" y="3007"/>
                </a:lnTo>
                <a:lnTo>
                  <a:pt x="1889" y="3008"/>
                </a:lnTo>
                <a:lnTo>
                  <a:pt x="1896" y="3009"/>
                </a:lnTo>
                <a:lnTo>
                  <a:pt x="1903" y="3009"/>
                </a:lnTo>
                <a:lnTo>
                  <a:pt x="1910" y="3008"/>
                </a:lnTo>
                <a:lnTo>
                  <a:pt x="1918" y="3006"/>
                </a:lnTo>
                <a:lnTo>
                  <a:pt x="1925" y="3004"/>
                </a:lnTo>
                <a:lnTo>
                  <a:pt x="1932" y="3001"/>
                </a:lnTo>
                <a:lnTo>
                  <a:pt x="1938" y="2997"/>
                </a:lnTo>
                <a:lnTo>
                  <a:pt x="1944" y="2992"/>
                </a:lnTo>
                <a:lnTo>
                  <a:pt x="1950" y="2987"/>
                </a:lnTo>
                <a:lnTo>
                  <a:pt x="1956" y="2980"/>
                </a:lnTo>
                <a:lnTo>
                  <a:pt x="1986" y="2939"/>
                </a:lnTo>
                <a:lnTo>
                  <a:pt x="2016" y="2898"/>
                </a:lnTo>
                <a:lnTo>
                  <a:pt x="2044" y="2855"/>
                </a:lnTo>
                <a:lnTo>
                  <a:pt x="2070" y="2813"/>
                </a:lnTo>
                <a:lnTo>
                  <a:pt x="2095" y="2769"/>
                </a:lnTo>
                <a:lnTo>
                  <a:pt x="2118" y="2725"/>
                </a:lnTo>
                <a:lnTo>
                  <a:pt x="2139" y="2680"/>
                </a:lnTo>
                <a:lnTo>
                  <a:pt x="2160" y="2635"/>
                </a:lnTo>
                <a:lnTo>
                  <a:pt x="2178" y="2589"/>
                </a:lnTo>
                <a:lnTo>
                  <a:pt x="2195" y="2542"/>
                </a:lnTo>
                <a:lnTo>
                  <a:pt x="2210" y="2496"/>
                </a:lnTo>
                <a:lnTo>
                  <a:pt x="2224" y="2448"/>
                </a:lnTo>
                <a:lnTo>
                  <a:pt x="2237" y="2401"/>
                </a:lnTo>
                <a:lnTo>
                  <a:pt x="2248" y="2353"/>
                </a:lnTo>
                <a:lnTo>
                  <a:pt x="2257" y="2306"/>
                </a:lnTo>
                <a:lnTo>
                  <a:pt x="2264" y="2257"/>
                </a:lnTo>
                <a:lnTo>
                  <a:pt x="2270" y="2208"/>
                </a:lnTo>
                <a:lnTo>
                  <a:pt x="2275" y="2159"/>
                </a:lnTo>
                <a:lnTo>
                  <a:pt x="2278" y="2110"/>
                </a:lnTo>
                <a:lnTo>
                  <a:pt x="2279" y="2062"/>
                </a:lnTo>
                <a:lnTo>
                  <a:pt x="2279" y="2012"/>
                </a:lnTo>
                <a:lnTo>
                  <a:pt x="2277" y="1962"/>
                </a:lnTo>
                <a:lnTo>
                  <a:pt x="2274" y="1914"/>
                </a:lnTo>
                <a:lnTo>
                  <a:pt x="2269" y="1864"/>
                </a:lnTo>
                <a:lnTo>
                  <a:pt x="2262" y="1815"/>
                </a:lnTo>
                <a:lnTo>
                  <a:pt x="2254" y="1766"/>
                </a:lnTo>
                <a:lnTo>
                  <a:pt x="2244" y="1717"/>
                </a:lnTo>
                <a:lnTo>
                  <a:pt x="2232" y="1669"/>
                </a:lnTo>
                <a:lnTo>
                  <a:pt x="2219" y="1620"/>
                </a:lnTo>
                <a:lnTo>
                  <a:pt x="2205" y="1572"/>
                </a:lnTo>
                <a:lnTo>
                  <a:pt x="2188" y="1523"/>
                </a:lnTo>
                <a:lnTo>
                  <a:pt x="2171" y="1475"/>
                </a:lnTo>
                <a:lnTo>
                  <a:pt x="2167" y="1468"/>
                </a:lnTo>
                <a:lnTo>
                  <a:pt x="2162" y="1461"/>
                </a:lnTo>
                <a:lnTo>
                  <a:pt x="2157" y="1455"/>
                </a:lnTo>
                <a:lnTo>
                  <a:pt x="2150" y="1450"/>
                </a:lnTo>
                <a:lnTo>
                  <a:pt x="2143" y="1445"/>
                </a:lnTo>
                <a:lnTo>
                  <a:pt x="2136" y="1442"/>
                </a:lnTo>
                <a:lnTo>
                  <a:pt x="2129" y="1439"/>
                </a:lnTo>
                <a:lnTo>
                  <a:pt x="2121" y="1438"/>
                </a:lnTo>
                <a:lnTo>
                  <a:pt x="2113" y="1437"/>
                </a:lnTo>
                <a:lnTo>
                  <a:pt x="2105" y="1437"/>
                </a:lnTo>
                <a:lnTo>
                  <a:pt x="2097" y="1437"/>
                </a:lnTo>
                <a:lnTo>
                  <a:pt x="2089" y="1439"/>
                </a:lnTo>
                <a:lnTo>
                  <a:pt x="2081" y="1441"/>
                </a:lnTo>
                <a:lnTo>
                  <a:pt x="2073" y="1444"/>
                </a:lnTo>
                <a:lnTo>
                  <a:pt x="2066" y="1448"/>
                </a:lnTo>
                <a:lnTo>
                  <a:pt x="2059" y="1453"/>
                </a:lnTo>
                <a:lnTo>
                  <a:pt x="2036" y="1471"/>
                </a:lnTo>
                <a:lnTo>
                  <a:pt x="2014" y="1492"/>
                </a:lnTo>
                <a:lnTo>
                  <a:pt x="1991" y="1511"/>
                </a:lnTo>
                <a:lnTo>
                  <a:pt x="1970" y="1532"/>
                </a:lnTo>
                <a:lnTo>
                  <a:pt x="1950" y="1552"/>
                </a:lnTo>
                <a:lnTo>
                  <a:pt x="1930" y="1575"/>
                </a:lnTo>
                <a:lnTo>
                  <a:pt x="1910" y="1596"/>
                </a:lnTo>
                <a:lnTo>
                  <a:pt x="1892" y="1618"/>
                </a:lnTo>
                <a:lnTo>
                  <a:pt x="1874" y="1641"/>
                </a:lnTo>
                <a:lnTo>
                  <a:pt x="1857" y="1665"/>
                </a:lnTo>
                <a:lnTo>
                  <a:pt x="1841" y="1688"/>
                </a:lnTo>
                <a:lnTo>
                  <a:pt x="1824" y="1711"/>
                </a:lnTo>
                <a:lnTo>
                  <a:pt x="1809" y="1736"/>
                </a:lnTo>
                <a:lnTo>
                  <a:pt x="1794" y="1761"/>
                </a:lnTo>
                <a:lnTo>
                  <a:pt x="1780" y="1785"/>
                </a:lnTo>
                <a:lnTo>
                  <a:pt x="1766" y="1810"/>
                </a:lnTo>
                <a:lnTo>
                  <a:pt x="1753" y="1836"/>
                </a:lnTo>
                <a:lnTo>
                  <a:pt x="1739" y="1862"/>
                </a:lnTo>
                <a:lnTo>
                  <a:pt x="1727" y="1888"/>
                </a:lnTo>
                <a:lnTo>
                  <a:pt x="1716" y="1915"/>
                </a:lnTo>
                <a:lnTo>
                  <a:pt x="1694" y="1968"/>
                </a:lnTo>
                <a:lnTo>
                  <a:pt x="1673" y="2023"/>
                </a:lnTo>
                <a:lnTo>
                  <a:pt x="1654" y="2079"/>
                </a:lnTo>
                <a:lnTo>
                  <a:pt x="1637" y="2135"/>
                </a:lnTo>
                <a:lnTo>
                  <a:pt x="1622" y="2192"/>
                </a:lnTo>
                <a:lnTo>
                  <a:pt x="1607" y="2250"/>
                </a:lnTo>
                <a:lnTo>
                  <a:pt x="1597" y="2294"/>
                </a:lnTo>
                <a:lnTo>
                  <a:pt x="1585" y="2341"/>
                </a:lnTo>
                <a:lnTo>
                  <a:pt x="1575" y="2389"/>
                </a:lnTo>
                <a:lnTo>
                  <a:pt x="1565" y="2438"/>
                </a:lnTo>
                <a:lnTo>
                  <a:pt x="1557" y="2488"/>
                </a:lnTo>
                <a:lnTo>
                  <a:pt x="1550" y="2538"/>
                </a:lnTo>
                <a:lnTo>
                  <a:pt x="1548" y="2564"/>
                </a:lnTo>
                <a:lnTo>
                  <a:pt x="1546" y="2589"/>
                </a:lnTo>
                <a:lnTo>
                  <a:pt x="1545" y="2614"/>
                </a:lnTo>
                <a:lnTo>
                  <a:pt x="1545" y="2639"/>
                </a:lnTo>
                <a:lnTo>
                  <a:pt x="1545" y="2663"/>
                </a:lnTo>
                <a:lnTo>
                  <a:pt x="1547" y="2688"/>
                </a:lnTo>
                <a:lnTo>
                  <a:pt x="1549" y="2711"/>
                </a:lnTo>
                <a:lnTo>
                  <a:pt x="1553" y="2736"/>
                </a:lnTo>
                <a:lnTo>
                  <a:pt x="1557" y="2759"/>
                </a:lnTo>
                <a:lnTo>
                  <a:pt x="1563" y="2781"/>
                </a:lnTo>
                <a:lnTo>
                  <a:pt x="1570" y="2804"/>
                </a:lnTo>
                <a:lnTo>
                  <a:pt x="1578" y="2826"/>
                </a:lnTo>
                <a:lnTo>
                  <a:pt x="1589" y="2847"/>
                </a:lnTo>
                <a:lnTo>
                  <a:pt x="1600" y="2867"/>
                </a:lnTo>
                <a:lnTo>
                  <a:pt x="1612" y="2887"/>
                </a:lnTo>
                <a:lnTo>
                  <a:pt x="1626" y="2906"/>
                </a:lnTo>
                <a:lnTo>
                  <a:pt x="1642" y="2924"/>
                </a:lnTo>
                <a:lnTo>
                  <a:pt x="1660" y="2941"/>
                </a:lnTo>
                <a:lnTo>
                  <a:pt x="1680" y="2957"/>
                </a:lnTo>
                <a:lnTo>
                  <a:pt x="1701" y="2973"/>
                </a:lnTo>
                <a:lnTo>
                  <a:pt x="1705" y="2974"/>
                </a:lnTo>
                <a:lnTo>
                  <a:pt x="1708" y="2976"/>
                </a:lnTo>
                <a:lnTo>
                  <a:pt x="1706" y="2984"/>
                </a:lnTo>
                <a:lnTo>
                  <a:pt x="1703" y="2993"/>
                </a:lnTo>
                <a:lnTo>
                  <a:pt x="1691" y="3023"/>
                </a:lnTo>
                <a:lnTo>
                  <a:pt x="1678" y="3053"/>
                </a:lnTo>
                <a:lnTo>
                  <a:pt x="1664" y="3082"/>
                </a:lnTo>
                <a:lnTo>
                  <a:pt x="1650" y="3110"/>
                </a:lnTo>
                <a:lnTo>
                  <a:pt x="1635" y="3139"/>
                </a:lnTo>
                <a:lnTo>
                  <a:pt x="1620" y="3166"/>
                </a:lnTo>
                <a:lnTo>
                  <a:pt x="1604" y="3193"/>
                </a:lnTo>
                <a:lnTo>
                  <a:pt x="1587" y="3221"/>
                </a:lnTo>
                <a:lnTo>
                  <a:pt x="1569" y="3247"/>
                </a:lnTo>
                <a:lnTo>
                  <a:pt x="1550" y="3273"/>
                </a:lnTo>
                <a:lnTo>
                  <a:pt x="1532" y="3299"/>
                </a:lnTo>
                <a:lnTo>
                  <a:pt x="1512" y="3323"/>
                </a:lnTo>
                <a:lnTo>
                  <a:pt x="1491" y="3348"/>
                </a:lnTo>
                <a:lnTo>
                  <a:pt x="1471" y="3373"/>
                </a:lnTo>
                <a:lnTo>
                  <a:pt x="1450" y="3396"/>
                </a:lnTo>
                <a:lnTo>
                  <a:pt x="1428" y="3419"/>
                </a:lnTo>
                <a:lnTo>
                  <a:pt x="1411" y="3382"/>
                </a:lnTo>
                <a:lnTo>
                  <a:pt x="1396" y="3344"/>
                </a:lnTo>
                <a:lnTo>
                  <a:pt x="1381" y="3307"/>
                </a:lnTo>
                <a:lnTo>
                  <a:pt x="1366" y="3268"/>
                </a:lnTo>
                <a:lnTo>
                  <a:pt x="1341" y="3204"/>
                </a:lnTo>
                <a:lnTo>
                  <a:pt x="1318" y="3141"/>
                </a:lnTo>
                <a:lnTo>
                  <a:pt x="1296" y="3076"/>
                </a:lnTo>
                <a:lnTo>
                  <a:pt x="1276" y="3011"/>
                </a:lnTo>
                <a:lnTo>
                  <a:pt x="1255" y="2945"/>
                </a:lnTo>
                <a:lnTo>
                  <a:pt x="1236" y="2880"/>
                </a:lnTo>
                <a:lnTo>
                  <a:pt x="1218" y="2814"/>
                </a:lnTo>
                <a:lnTo>
                  <a:pt x="1202" y="2748"/>
                </a:lnTo>
                <a:lnTo>
                  <a:pt x="1186" y="2681"/>
                </a:lnTo>
                <a:lnTo>
                  <a:pt x="1171" y="2615"/>
                </a:lnTo>
                <a:lnTo>
                  <a:pt x="1157" y="2547"/>
                </a:lnTo>
                <a:lnTo>
                  <a:pt x="1145" y="2481"/>
                </a:lnTo>
                <a:lnTo>
                  <a:pt x="1133" y="2414"/>
                </a:lnTo>
                <a:lnTo>
                  <a:pt x="1123" y="2346"/>
                </a:lnTo>
                <a:lnTo>
                  <a:pt x="1114" y="2278"/>
                </a:lnTo>
                <a:lnTo>
                  <a:pt x="1106" y="2210"/>
                </a:lnTo>
                <a:lnTo>
                  <a:pt x="1100" y="2152"/>
                </a:lnTo>
                <a:lnTo>
                  <a:pt x="1095" y="2094"/>
                </a:lnTo>
                <a:lnTo>
                  <a:pt x="1091" y="2035"/>
                </a:lnTo>
                <a:lnTo>
                  <a:pt x="1089" y="1977"/>
                </a:lnTo>
                <a:lnTo>
                  <a:pt x="1087" y="1920"/>
                </a:lnTo>
                <a:lnTo>
                  <a:pt x="1086" y="1862"/>
                </a:lnTo>
                <a:lnTo>
                  <a:pt x="1086" y="1805"/>
                </a:lnTo>
                <a:lnTo>
                  <a:pt x="1087" y="1748"/>
                </a:lnTo>
                <a:lnTo>
                  <a:pt x="1097" y="1749"/>
                </a:lnTo>
                <a:lnTo>
                  <a:pt x="1108" y="1749"/>
                </a:lnTo>
                <a:lnTo>
                  <a:pt x="1117" y="1748"/>
                </a:lnTo>
                <a:lnTo>
                  <a:pt x="1127" y="1745"/>
                </a:lnTo>
                <a:lnTo>
                  <a:pt x="1136" y="1741"/>
                </a:lnTo>
                <a:lnTo>
                  <a:pt x="1144" y="1735"/>
                </a:lnTo>
                <a:lnTo>
                  <a:pt x="1152" y="1727"/>
                </a:lnTo>
                <a:lnTo>
                  <a:pt x="1158" y="1718"/>
                </a:lnTo>
                <a:lnTo>
                  <a:pt x="1188" y="1672"/>
                </a:lnTo>
                <a:lnTo>
                  <a:pt x="1216" y="1625"/>
                </a:lnTo>
                <a:lnTo>
                  <a:pt x="1244" y="1578"/>
                </a:lnTo>
                <a:lnTo>
                  <a:pt x="1272" y="1529"/>
                </a:lnTo>
                <a:lnTo>
                  <a:pt x="1299" y="1480"/>
                </a:lnTo>
                <a:lnTo>
                  <a:pt x="1324" y="1431"/>
                </a:lnTo>
                <a:lnTo>
                  <a:pt x="1350" y="1380"/>
                </a:lnTo>
                <a:lnTo>
                  <a:pt x="1374" y="1330"/>
                </a:lnTo>
                <a:lnTo>
                  <a:pt x="1397" y="1278"/>
                </a:lnTo>
                <a:lnTo>
                  <a:pt x="1419" y="1226"/>
                </a:lnTo>
                <a:lnTo>
                  <a:pt x="1441" y="1174"/>
                </a:lnTo>
                <a:lnTo>
                  <a:pt x="1461" y="1121"/>
                </a:lnTo>
                <a:lnTo>
                  <a:pt x="1479" y="1068"/>
                </a:lnTo>
                <a:lnTo>
                  <a:pt x="1495" y="1015"/>
                </a:lnTo>
                <a:lnTo>
                  <a:pt x="1511" y="961"/>
                </a:lnTo>
                <a:lnTo>
                  <a:pt x="1525" y="907"/>
                </a:lnTo>
                <a:lnTo>
                  <a:pt x="1537" y="853"/>
                </a:lnTo>
                <a:lnTo>
                  <a:pt x="1547" y="799"/>
                </a:lnTo>
                <a:lnTo>
                  <a:pt x="1555" y="744"/>
                </a:lnTo>
                <a:lnTo>
                  <a:pt x="1561" y="690"/>
                </a:lnTo>
                <a:lnTo>
                  <a:pt x="1565" y="635"/>
                </a:lnTo>
                <a:lnTo>
                  <a:pt x="1567" y="580"/>
                </a:lnTo>
                <a:lnTo>
                  <a:pt x="1566" y="527"/>
                </a:lnTo>
                <a:lnTo>
                  <a:pt x="1563" y="472"/>
                </a:lnTo>
                <a:lnTo>
                  <a:pt x="1558" y="417"/>
                </a:lnTo>
                <a:lnTo>
                  <a:pt x="1551" y="364"/>
                </a:lnTo>
                <a:lnTo>
                  <a:pt x="1540" y="309"/>
                </a:lnTo>
                <a:lnTo>
                  <a:pt x="1527" y="255"/>
                </a:lnTo>
                <a:lnTo>
                  <a:pt x="1511" y="203"/>
                </a:lnTo>
                <a:lnTo>
                  <a:pt x="1492" y="149"/>
                </a:lnTo>
                <a:lnTo>
                  <a:pt x="1470" y="97"/>
                </a:lnTo>
                <a:lnTo>
                  <a:pt x="1445" y="44"/>
                </a:lnTo>
                <a:lnTo>
                  <a:pt x="1440" y="36"/>
                </a:lnTo>
                <a:lnTo>
                  <a:pt x="1434" y="28"/>
                </a:lnTo>
                <a:lnTo>
                  <a:pt x="1428" y="22"/>
                </a:lnTo>
                <a:lnTo>
                  <a:pt x="1420" y="16"/>
                </a:lnTo>
                <a:lnTo>
                  <a:pt x="1413" y="10"/>
                </a:lnTo>
                <a:lnTo>
                  <a:pt x="1405" y="6"/>
                </a:lnTo>
                <a:lnTo>
                  <a:pt x="1397" y="3"/>
                </a:lnTo>
                <a:lnTo>
                  <a:pt x="1389" y="1"/>
                </a:lnTo>
                <a:lnTo>
                  <a:pt x="1380" y="0"/>
                </a:lnTo>
                <a:lnTo>
                  <a:pt x="1372" y="0"/>
                </a:lnTo>
                <a:lnTo>
                  <a:pt x="1363" y="0"/>
                </a:lnTo>
                <a:lnTo>
                  <a:pt x="1354" y="2"/>
                </a:lnTo>
                <a:lnTo>
                  <a:pt x="1346" y="5"/>
                </a:lnTo>
                <a:lnTo>
                  <a:pt x="1336" y="8"/>
                </a:lnTo>
                <a:lnTo>
                  <a:pt x="1328" y="12"/>
                </a:lnTo>
                <a:lnTo>
                  <a:pt x="1320" y="19"/>
                </a:lnTo>
                <a:lnTo>
                  <a:pt x="1273" y="56"/>
                </a:lnTo>
                <a:lnTo>
                  <a:pt x="1226" y="97"/>
                </a:lnTo>
                <a:lnTo>
                  <a:pt x="1183" y="138"/>
                </a:lnTo>
                <a:lnTo>
                  <a:pt x="1140" y="182"/>
                </a:lnTo>
                <a:lnTo>
                  <a:pt x="1101" y="227"/>
                </a:lnTo>
                <a:lnTo>
                  <a:pt x="1062" y="274"/>
                </a:lnTo>
                <a:lnTo>
                  <a:pt x="1027" y="321"/>
                </a:lnTo>
                <a:lnTo>
                  <a:pt x="992" y="371"/>
                </a:lnTo>
                <a:lnTo>
                  <a:pt x="961" y="422"/>
                </a:lnTo>
                <a:lnTo>
                  <a:pt x="930" y="474"/>
                </a:lnTo>
                <a:lnTo>
                  <a:pt x="903" y="528"/>
                </a:lnTo>
                <a:lnTo>
                  <a:pt x="878" y="581"/>
                </a:lnTo>
                <a:lnTo>
                  <a:pt x="855" y="637"/>
                </a:lnTo>
                <a:lnTo>
                  <a:pt x="834" y="693"/>
                </a:lnTo>
                <a:lnTo>
                  <a:pt x="815" y="749"/>
                </a:lnTo>
                <a:lnTo>
                  <a:pt x="799" y="807"/>
                </a:lnTo>
                <a:lnTo>
                  <a:pt x="785" y="866"/>
                </a:lnTo>
                <a:lnTo>
                  <a:pt x="774" y="925"/>
                </a:lnTo>
                <a:lnTo>
                  <a:pt x="764" y="983"/>
                </a:lnTo>
                <a:lnTo>
                  <a:pt x="757" y="1042"/>
                </a:lnTo>
                <a:lnTo>
                  <a:pt x="753" y="1102"/>
                </a:lnTo>
                <a:lnTo>
                  <a:pt x="751" y="1162"/>
                </a:lnTo>
                <a:lnTo>
                  <a:pt x="752" y="1222"/>
                </a:lnTo>
                <a:lnTo>
                  <a:pt x="755" y="1282"/>
                </a:lnTo>
                <a:lnTo>
                  <a:pt x="760" y="1342"/>
                </a:lnTo>
                <a:lnTo>
                  <a:pt x="769" y="1400"/>
                </a:lnTo>
                <a:lnTo>
                  <a:pt x="780" y="1460"/>
                </a:lnTo>
                <a:lnTo>
                  <a:pt x="794" y="1519"/>
                </a:lnTo>
                <a:lnTo>
                  <a:pt x="810" y="1578"/>
                </a:lnTo>
                <a:lnTo>
                  <a:pt x="829" y="1635"/>
                </a:lnTo>
                <a:lnTo>
                  <a:pt x="850" y="1692"/>
                </a:lnTo>
                <a:lnTo>
                  <a:pt x="875" y="1749"/>
                </a:lnTo>
                <a:lnTo>
                  <a:pt x="878" y="1755"/>
                </a:lnTo>
                <a:lnTo>
                  <a:pt x="882" y="1761"/>
                </a:lnTo>
                <a:lnTo>
                  <a:pt x="886" y="1765"/>
                </a:lnTo>
                <a:lnTo>
                  <a:pt x="890" y="1769"/>
                </a:lnTo>
                <a:lnTo>
                  <a:pt x="895" y="1772"/>
                </a:lnTo>
                <a:lnTo>
                  <a:pt x="900" y="1775"/>
                </a:lnTo>
                <a:lnTo>
                  <a:pt x="905" y="1777"/>
                </a:lnTo>
                <a:lnTo>
                  <a:pt x="910" y="1778"/>
                </a:lnTo>
                <a:lnTo>
                  <a:pt x="910" y="1835"/>
                </a:lnTo>
                <a:lnTo>
                  <a:pt x="910" y="1892"/>
                </a:lnTo>
                <a:lnTo>
                  <a:pt x="912" y="1950"/>
                </a:lnTo>
                <a:lnTo>
                  <a:pt x="914" y="2008"/>
                </a:lnTo>
                <a:lnTo>
                  <a:pt x="917" y="2066"/>
                </a:lnTo>
                <a:lnTo>
                  <a:pt x="922" y="2123"/>
                </a:lnTo>
                <a:lnTo>
                  <a:pt x="927" y="2181"/>
                </a:lnTo>
                <a:lnTo>
                  <a:pt x="933" y="2239"/>
                </a:lnTo>
                <a:lnTo>
                  <a:pt x="941" y="2296"/>
                </a:lnTo>
                <a:lnTo>
                  <a:pt x="949" y="2354"/>
                </a:lnTo>
                <a:lnTo>
                  <a:pt x="958" y="2411"/>
                </a:lnTo>
                <a:lnTo>
                  <a:pt x="967" y="2469"/>
                </a:lnTo>
                <a:lnTo>
                  <a:pt x="977" y="2525"/>
                </a:lnTo>
                <a:lnTo>
                  <a:pt x="989" y="2583"/>
                </a:lnTo>
                <a:lnTo>
                  <a:pt x="1000" y="2640"/>
                </a:lnTo>
                <a:lnTo>
                  <a:pt x="1013" y="2696"/>
                </a:lnTo>
                <a:lnTo>
                  <a:pt x="1027" y="2753"/>
                </a:lnTo>
                <a:lnTo>
                  <a:pt x="1041" y="2809"/>
                </a:lnTo>
                <a:lnTo>
                  <a:pt x="1056" y="2864"/>
                </a:lnTo>
                <a:lnTo>
                  <a:pt x="1071" y="2920"/>
                </a:lnTo>
                <a:lnTo>
                  <a:pt x="1088" y="2975"/>
                </a:lnTo>
                <a:lnTo>
                  <a:pt x="1105" y="3029"/>
                </a:lnTo>
                <a:lnTo>
                  <a:pt x="1123" y="3084"/>
                </a:lnTo>
                <a:lnTo>
                  <a:pt x="1141" y="3138"/>
                </a:lnTo>
                <a:lnTo>
                  <a:pt x="1159" y="3191"/>
                </a:lnTo>
                <a:lnTo>
                  <a:pt x="1178" y="3245"/>
                </a:lnTo>
                <a:lnTo>
                  <a:pt x="1199" y="3298"/>
                </a:lnTo>
                <a:lnTo>
                  <a:pt x="1219" y="3349"/>
                </a:lnTo>
                <a:lnTo>
                  <a:pt x="1240" y="3401"/>
                </a:lnTo>
                <a:lnTo>
                  <a:pt x="1262" y="3452"/>
                </a:lnTo>
                <a:lnTo>
                  <a:pt x="1284" y="3502"/>
                </a:lnTo>
                <a:lnTo>
                  <a:pt x="1306" y="3552"/>
                </a:lnTo>
                <a:lnTo>
                  <a:pt x="1330" y="3603"/>
                </a:lnTo>
                <a:lnTo>
                  <a:pt x="1356" y="3656"/>
                </a:lnTo>
                <a:lnTo>
                  <a:pt x="1381" y="3707"/>
                </a:lnTo>
                <a:lnTo>
                  <a:pt x="1407" y="3758"/>
                </a:lnTo>
                <a:lnTo>
                  <a:pt x="1435" y="3809"/>
                </a:lnTo>
                <a:lnTo>
                  <a:pt x="1463" y="3858"/>
                </a:lnTo>
                <a:lnTo>
                  <a:pt x="1491" y="3909"/>
                </a:lnTo>
                <a:lnTo>
                  <a:pt x="1521" y="3959"/>
                </a:lnTo>
                <a:lnTo>
                  <a:pt x="1550" y="4007"/>
                </a:lnTo>
                <a:lnTo>
                  <a:pt x="1580" y="4056"/>
                </a:lnTo>
                <a:lnTo>
                  <a:pt x="1612" y="4104"/>
                </a:lnTo>
                <a:lnTo>
                  <a:pt x="1644" y="4152"/>
                </a:lnTo>
                <a:lnTo>
                  <a:pt x="1677" y="4200"/>
                </a:lnTo>
                <a:lnTo>
                  <a:pt x="1710" y="4246"/>
                </a:lnTo>
                <a:lnTo>
                  <a:pt x="1743" y="4293"/>
                </a:lnTo>
                <a:lnTo>
                  <a:pt x="1778" y="4338"/>
                </a:lnTo>
                <a:lnTo>
                  <a:pt x="1745" y="4341"/>
                </a:lnTo>
                <a:lnTo>
                  <a:pt x="1714" y="4343"/>
                </a:lnTo>
                <a:lnTo>
                  <a:pt x="1682" y="4343"/>
                </a:lnTo>
                <a:lnTo>
                  <a:pt x="1650" y="4344"/>
                </a:lnTo>
                <a:lnTo>
                  <a:pt x="1618" y="4343"/>
                </a:lnTo>
                <a:lnTo>
                  <a:pt x="1587" y="4341"/>
                </a:lnTo>
                <a:lnTo>
                  <a:pt x="1555" y="4339"/>
                </a:lnTo>
                <a:lnTo>
                  <a:pt x="1524" y="4335"/>
                </a:lnTo>
                <a:lnTo>
                  <a:pt x="1492" y="4331"/>
                </a:lnTo>
                <a:lnTo>
                  <a:pt x="1461" y="4326"/>
                </a:lnTo>
                <a:lnTo>
                  <a:pt x="1430" y="4319"/>
                </a:lnTo>
                <a:lnTo>
                  <a:pt x="1398" y="4312"/>
                </a:lnTo>
                <a:lnTo>
                  <a:pt x="1368" y="4303"/>
                </a:lnTo>
                <a:lnTo>
                  <a:pt x="1336" y="4294"/>
                </a:lnTo>
                <a:lnTo>
                  <a:pt x="1306" y="4283"/>
                </a:lnTo>
                <a:lnTo>
                  <a:pt x="1275" y="4272"/>
                </a:lnTo>
                <a:lnTo>
                  <a:pt x="1272" y="4240"/>
                </a:lnTo>
                <a:lnTo>
                  <a:pt x="1267" y="4208"/>
                </a:lnTo>
                <a:lnTo>
                  <a:pt x="1262" y="4176"/>
                </a:lnTo>
                <a:lnTo>
                  <a:pt x="1254" y="4145"/>
                </a:lnTo>
                <a:lnTo>
                  <a:pt x="1247" y="4114"/>
                </a:lnTo>
                <a:lnTo>
                  <a:pt x="1239" y="4082"/>
                </a:lnTo>
                <a:lnTo>
                  <a:pt x="1230" y="4051"/>
                </a:lnTo>
                <a:lnTo>
                  <a:pt x="1220" y="4019"/>
                </a:lnTo>
                <a:lnTo>
                  <a:pt x="1209" y="3988"/>
                </a:lnTo>
                <a:lnTo>
                  <a:pt x="1197" y="3958"/>
                </a:lnTo>
                <a:lnTo>
                  <a:pt x="1185" y="3927"/>
                </a:lnTo>
                <a:lnTo>
                  <a:pt x="1171" y="3897"/>
                </a:lnTo>
                <a:lnTo>
                  <a:pt x="1157" y="3867"/>
                </a:lnTo>
                <a:lnTo>
                  <a:pt x="1142" y="3836"/>
                </a:lnTo>
                <a:lnTo>
                  <a:pt x="1127" y="3807"/>
                </a:lnTo>
                <a:lnTo>
                  <a:pt x="1110" y="3778"/>
                </a:lnTo>
                <a:lnTo>
                  <a:pt x="1092" y="3749"/>
                </a:lnTo>
                <a:lnTo>
                  <a:pt x="1075" y="3721"/>
                </a:lnTo>
                <a:lnTo>
                  <a:pt x="1057" y="3693"/>
                </a:lnTo>
                <a:lnTo>
                  <a:pt x="1038" y="3666"/>
                </a:lnTo>
                <a:lnTo>
                  <a:pt x="1019" y="3639"/>
                </a:lnTo>
                <a:lnTo>
                  <a:pt x="997" y="3612"/>
                </a:lnTo>
                <a:lnTo>
                  <a:pt x="977" y="3587"/>
                </a:lnTo>
                <a:lnTo>
                  <a:pt x="956" y="3562"/>
                </a:lnTo>
                <a:lnTo>
                  <a:pt x="933" y="3539"/>
                </a:lnTo>
                <a:lnTo>
                  <a:pt x="911" y="3514"/>
                </a:lnTo>
                <a:lnTo>
                  <a:pt x="888" y="3492"/>
                </a:lnTo>
                <a:lnTo>
                  <a:pt x="865" y="3470"/>
                </a:lnTo>
                <a:lnTo>
                  <a:pt x="840" y="3448"/>
                </a:lnTo>
                <a:lnTo>
                  <a:pt x="816" y="3428"/>
                </a:lnTo>
                <a:lnTo>
                  <a:pt x="791" y="3408"/>
                </a:lnTo>
                <a:lnTo>
                  <a:pt x="765" y="3390"/>
                </a:lnTo>
                <a:lnTo>
                  <a:pt x="733" y="3367"/>
                </a:lnTo>
                <a:lnTo>
                  <a:pt x="695" y="3344"/>
                </a:lnTo>
                <a:lnTo>
                  <a:pt x="673" y="3333"/>
                </a:lnTo>
                <a:lnTo>
                  <a:pt x="650" y="3321"/>
                </a:lnTo>
                <a:lnTo>
                  <a:pt x="627" y="3309"/>
                </a:lnTo>
                <a:lnTo>
                  <a:pt x="602" y="3297"/>
                </a:lnTo>
                <a:lnTo>
                  <a:pt x="576" y="3284"/>
                </a:lnTo>
                <a:lnTo>
                  <a:pt x="550" y="3273"/>
                </a:lnTo>
                <a:lnTo>
                  <a:pt x="522" y="3262"/>
                </a:lnTo>
                <a:lnTo>
                  <a:pt x="495" y="3252"/>
                </a:lnTo>
                <a:lnTo>
                  <a:pt x="468" y="3242"/>
                </a:lnTo>
                <a:lnTo>
                  <a:pt x="439" y="3233"/>
                </a:lnTo>
                <a:lnTo>
                  <a:pt x="411" y="3225"/>
                </a:lnTo>
                <a:lnTo>
                  <a:pt x="383" y="3218"/>
                </a:lnTo>
                <a:lnTo>
                  <a:pt x="354" y="3212"/>
                </a:lnTo>
                <a:lnTo>
                  <a:pt x="326" y="3207"/>
                </a:lnTo>
                <a:lnTo>
                  <a:pt x="299" y="3202"/>
                </a:lnTo>
                <a:lnTo>
                  <a:pt x="271" y="3200"/>
                </a:lnTo>
                <a:lnTo>
                  <a:pt x="245" y="3199"/>
                </a:lnTo>
                <a:lnTo>
                  <a:pt x="219" y="3200"/>
                </a:lnTo>
                <a:lnTo>
                  <a:pt x="194" y="3203"/>
                </a:lnTo>
                <a:lnTo>
                  <a:pt x="170" y="3208"/>
                </a:lnTo>
                <a:lnTo>
                  <a:pt x="147" y="3214"/>
                </a:lnTo>
                <a:lnTo>
                  <a:pt x="126" y="3222"/>
                </a:lnTo>
                <a:lnTo>
                  <a:pt x="104" y="3233"/>
                </a:lnTo>
                <a:lnTo>
                  <a:pt x="86" y="3245"/>
                </a:lnTo>
                <a:lnTo>
                  <a:pt x="68" y="3260"/>
                </a:lnTo>
                <a:lnTo>
                  <a:pt x="53" y="3277"/>
                </a:lnTo>
                <a:lnTo>
                  <a:pt x="38" y="3298"/>
                </a:lnTo>
                <a:lnTo>
                  <a:pt x="26" y="3321"/>
                </a:lnTo>
                <a:lnTo>
                  <a:pt x="17" y="3343"/>
                </a:lnTo>
                <a:lnTo>
                  <a:pt x="10" y="3366"/>
                </a:lnTo>
                <a:lnTo>
                  <a:pt x="5" y="3390"/>
                </a:lnTo>
                <a:lnTo>
                  <a:pt x="2" y="3414"/>
                </a:lnTo>
                <a:lnTo>
                  <a:pt x="0" y="3439"/>
                </a:lnTo>
                <a:lnTo>
                  <a:pt x="0" y="3465"/>
                </a:lnTo>
                <a:lnTo>
                  <a:pt x="2" y="3490"/>
                </a:lnTo>
                <a:lnTo>
                  <a:pt x="5" y="3516"/>
                </a:lnTo>
                <a:lnTo>
                  <a:pt x="10" y="3542"/>
                </a:lnTo>
                <a:lnTo>
                  <a:pt x="15" y="3568"/>
                </a:lnTo>
                <a:lnTo>
                  <a:pt x="23" y="3594"/>
                </a:lnTo>
                <a:lnTo>
                  <a:pt x="31" y="3621"/>
                </a:lnTo>
                <a:lnTo>
                  <a:pt x="40" y="3648"/>
                </a:lnTo>
                <a:lnTo>
                  <a:pt x="52" y="3674"/>
                </a:lnTo>
                <a:lnTo>
                  <a:pt x="63" y="3700"/>
                </a:lnTo>
                <a:lnTo>
                  <a:pt x="75" y="3726"/>
                </a:lnTo>
                <a:lnTo>
                  <a:pt x="88" y="3752"/>
                </a:lnTo>
                <a:lnTo>
                  <a:pt x="102" y="3778"/>
                </a:lnTo>
                <a:lnTo>
                  <a:pt x="116" y="3803"/>
                </a:lnTo>
                <a:lnTo>
                  <a:pt x="132" y="3827"/>
                </a:lnTo>
                <a:lnTo>
                  <a:pt x="148" y="3851"/>
                </a:lnTo>
                <a:lnTo>
                  <a:pt x="163" y="3875"/>
                </a:lnTo>
                <a:lnTo>
                  <a:pt x="179" y="3898"/>
                </a:lnTo>
                <a:lnTo>
                  <a:pt x="195" y="3920"/>
                </a:lnTo>
                <a:lnTo>
                  <a:pt x="213" y="3942"/>
                </a:lnTo>
                <a:lnTo>
                  <a:pt x="229" y="3963"/>
                </a:lnTo>
                <a:lnTo>
                  <a:pt x="246" y="3982"/>
                </a:lnTo>
                <a:lnTo>
                  <a:pt x="262" y="4001"/>
                </a:lnTo>
                <a:lnTo>
                  <a:pt x="278" y="4019"/>
                </a:lnTo>
                <a:lnTo>
                  <a:pt x="295" y="4037"/>
                </a:lnTo>
                <a:lnTo>
                  <a:pt x="311" y="4053"/>
                </a:lnTo>
                <a:lnTo>
                  <a:pt x="326" y="4067"/>
                </a:lnTo>
                <a:lnTo>
                  <a:pt x="345" y="4085"/>
                </a:lnTo>
                <a:lnTo>
                  <a:pt x="365" y="4102"/>
                </a:lnTo>
                <a:lnTo>
                  <a:pt x="386" y="4119"/>
                </a:lnTo>
                <a:lnTo>
                  <a:pt x="406" y="4135"/>
                </a:lnTo>
                <a:lnTo>
                  <a:pt x="426" y="4151"/>
                </a:lnTo>
                <a:lnTo>
                  <a:pt x="448" y="4166"/>
                </a:lnTo>
                <a:lnTo>
                  <a:pt x="469" y="4180"/>
                </a:lnTo>
                <a:lnTo>
                  <a:pt x="490" y="4195"/>
                </a:lnTo>
                <a:lnTo>
                  <a:pt x="512" y="4208"/>
                </a:lnTo>
                <a:lnTo>
                  <a:pt x="534" y="4221"/>
                </a:lnTo>
                <a:lnTo>
                  <a:pt x="556" y="4233"/>
                </a:lnTo>
                <a:lnTo>
                  <a:pt x="579" y="4244"/>
                </a:lnTo>
                <a:lnTo>
                  <a:pt x="601" y="4255"/>
                </a:lnTo>
                <a:lnTo>
                  <a:pt x="625" y="4265"/>
                </a:lnTo>
                <a:lnTo>
                  <a:pt x="648" y="4275"/>
                </a:lnTo>
                <a:lnTo>
                  <a:pt x="671" y="4284"/>
                </a:lnTo>
                <a:lnTo>
                  <a:pt x="695" y="4292"/>
                </a:lnTo>
                <a:lnTo>
                  <a:pt x="718" y="4300"/>
                </a:lnTo>
                <a:lnTo>
                  <a:pt x="742" y="4307"/>
                </a:lnTo>
                <a:lnTo>
                  <a:pt x="766" y="4313"/>
                </a:lnTo>
                <a:lnTo>
                  <a:pt x="791" y="4318"/>
                </a:lnTo>
                <a:lnTo>
                  <a:pt x="815" y="4323"/>
                </a:lnTo>
                <a:lnTo>
                  <a:pt x="839" y="4327"/>
                </a:lnTo>
                <a:lnTo>
                  <a:pt x="865" y="4330"/>
                </a:lnTo>
                <a:lnTo>
                  <a:pt x="889" y="4333"/>
                </a:lnTo>
                <a:lnTo>
                  <a:pt x="914" y="4335"/>
                </a:lnTo>
                <a:lnTo>
                  <a:pt x="940" y="4335"/>
                </a:lnTo>
                <a:lnTo>
                  <a:pt x="965" y="4336"/>
                </a:lnTo>
                <a:lnTo>
                  <a:pt x="990" y="4335"/>
                </a:lnTo>
                <a:lnTo>
                  <a:pt x="1015" y="4334"/>
                </a:lnTo>
                <a:lnTo>
                  <a:pt x="1042" y="4332"/>
                </a:lnTo>
                <a:lnTo>
                  <a:pt x="1067" y="4329"/>
                </a:lnTo>
                <a:lnTo>
                  <a:pt x="1089" y="4340"/>
                </a:lnTo>
                <a:lnTo>
                  <a:pt x="1113" y="4352"/>
                </a:lnTo>
                <a:lnTo>
                  <a:pt x="1136" y="4363"/>
                </a:lnTo>
                <a:lnTo>
                  <a:pt x="1160" y="4373"/>
                </a:lnTo>
                <a:lnTo>
                  <a:pt x="1184" y="4382"/>
                </a:lnTo>
                <a:lnTo>
                  <a:pt x="1208" y="4391"/>
                </a:lnTo>
                <a:lnTo>
                  <a:pt x="1232" y="4400"/>
                </a:lnTo>
                <a:lnTo>
                  <a:pt x="1256" y="4408"/>
                </a:lnTo>
                <a:lnTo>
                  <a:pt x="1282" y="4415"/>
                </a:lnTo>
                <a:lnTo>
                  <a:pt x="1306" y="4422"/>
                </a:lnTo>
                <a:lnTo>
                  <a:pt x="1331" y="4428"/>
                </a:lnTo>
                <a:lnTo>
                  <a:pt x="1357" y="4435"/>
                </a:lnTo>
                <a:lnTo>
                  <a:pt x="1382" y="4440"/>
                </a:lnTo>
                <a:lnTo>
                  <a:pt x="1407" y="4445"/>
                </a:lnTo>
                <a:lnTo>
                  <a:pt x="1433" y="4449"/>
                </a:lnTo>
                <a:lnTo>
                  <a:pt x="1458" y="4453"/>
                </a:lnTo>
                <a:lnTo>
                  <a:pt x="1483" y="4456"/>
                </a:lnTo>
                <a:lnTo>
                  <a:pt x="1509" y="4458"/>
                </a:lnTo>
                <a:lnTo>
                  <a:pt x="1534" y="4460"/>
                </a:lnTo>
                <a:lnTo>
                  <a:pt x="1559" y="4461"/>
                </a:lnTo>
                <a:lnTo>
                  <a:pt x="1584" y="4462"/>
                </a:lnTo>
                <a:lnTo>
                  <a:pt x="1610" y="4462"/>
                </a:lnTo>
                <a:lnTo>
                  <a:pt x="1634" y="4462"/>
                </a:lnTo>
                <a:lnTo>
                  <a:pt x="1659" y="4461"/>
                </a:lnTo>
                <a:lnTo>
                  <a:pt x="1684" y="4460"/>
                </a:lnTo>
                <a:lnTo>
                  <a:pt x="1709" y="4457"/>
                </a:lnTo>
                <a:lnTo>
                  <a:pt x="1733" y="4455"/>
                </a:lnTo>
                <a:lnTo>
                  <a:pt x="1758" y="4451"/>
                </a:lnTo>
                <a:lnTo>
                  <a:pt x="1781" y="4448"/>
                </a:lnTo>
                <a:lnTo>
                  <a:pt x="1805" y="4443"/>
                </a:lnTo>
                <a:lnTo>
                  <a:pt x="1828" y="4438"/>
                </a:lnTo>
                <a:lnTo>
                  <a:pt x="1852" y="4431"/>
                </a:lnTo>
                <a:lnTo>
                  <a:pt x="1869" y="4454"/>
                </a:lnTo>
                <a:lnTo>
                  <a:pt x="1887" y="4476"/>
                </a:lnTo>
                <a:lnTo>
                  <a:pt x="1905" y="4498"/>
                </a:lnTo>
                <a:lnTo>
                  <a:pt x="1924" y="4520"/>
                </a:lnTo>
                <a:lnTo>
                  <a:pt x="1943" y="4541"/>
                </a:lnTo>
                <a:lnTo>
                  <a:pt x="1961" y="4563"/>
                </a:lnTo>
                <a:lnTo>
                  <a:pt x="1980" y="4584"/>
                </a:lnTo>
                <a:lnTo>
                  <a:pt x="2000" y="4606"/>
                </a:lnTo>
                <a:lnTo>
                  <a:pt x="2049" y="4661"/>
                </a:lnTo>
                <a:lnTo>
                  <a:pt x="2112" y="4732"/>
                </a:lnTo>
                <a:lnTo>
                  <a:pt x="2147" y="4771"/>
                </a:lnTo>
                <a:lnTo>
                  <a:pt x="2186" y="4812"/>
                </a:lnTo>
                <a:lnTo>
                  <a:pt x="2226" y="4853"/>
                </a:lnTo>
                <a:lnTo>
                  <a:pt x="2268" y="4894"/>
                </a:lnTo>
                <a:lnTo>
                  <a:pt x="2311" y="4935"/>
                </a:lnTo>
                <a:lnTo>
                  <a:pt x="2356" y="4973"/>
                </a:lnTo>
                <a:lnTo>
                  <a:pt x="2378" y="4991"/>
                </a:lnTo>
                <a:lnTo>
                  <a:pt x="2401" y="5009"/>
                </a:lnTo>
                <a:lnTo>
                  <a:pt x="2424" y="5026"/>
                </a:lnTo>
                <a:lnTo>
                  <a:pt x="2446" y="5041"/>
                </a:lnTo>
                <a:lnTo>
                  <a:pt x="2469" y="5056"/>
                </a:lnTo>
                <a:lnTo>
                  <a:pt x="2492" y="5070"/>
                </a:lnTo>
                <a:lnTo>
                  <a:pt x="2515" y="5082"/>
                </a:lnTo>
                <a:lnTo>
                  <a:pt x="2537" y="5094"/>
                </a:lnTo>
                <a:lnTo>
                  <a:pt x="2559" y="5104"/>
                </a:lnTo>
                <a:lnTo>
                  <a:pt x="2582" y="5112"/>
                </a:lnTo>
                <a:lnTo>
                  <a:pt x="2604" y="5119"/>
                </a:lnTo>
                <a:lnTo>
                  <a:pt x="2626" y="5124"/>
                </a:lnTo>
                <a:lnTo>
                  <a:pt x="2613" y="5190"/>
                </a:lnTo>
                <a:lnTo>
                  <a:pt x="2599" y="5255"/>
                </a:lnTo>
                <a:lnTo>
                  <a:pt x="2584" y="5320"/>
                </a:lnTo>
                <a:lnTo>
                  <a:pt x="2569" y="5385"/>
                </a:lnTo>
                <a:lnTo>
                  <a:pt x="2552" y="5450"/>
                </a:lnTo>
                <a:lnTo>
                  <a:pt x="2535" y="5515"/>
                </a:lnTo>
                <a:lnTo>
                  <a:pt x="2518" y="5580"/>
                </a:lnTo>
                <a:lnTo>
                  <a:pt x="2499" y="5643"/>
                </a:lnTo>
                <a:lnTo>
                  <a:pt x="2479" y="5707"/>
                </a:lnTo>
                <a:lnTo>
                  <a:pt x="2459" y="5770"/>
                </a:lnTo>
                <a:lnTo>
                  <a:pt x="2438" y="5834"/>
                </a:lnTo>
                <a:lnTo>
                  <a:pt x="2417" y="5896"/>
                </a:lnTo>
                <a:lnTo>
                  <a:pt x="2393" y="5958"/>
                </a:lnTo>
                <a:lnTo>
                  <a:pt x="2370" y="6020"/>
                </a:lnTo>
                <a:lnTo>
                  <a:pt x="2345" y="6082"/>
                </a:lnTo>
                <a:lnTo>
                  <a:pt x="2320" y="6142"/>
                </a:lnTo>
                <a:lnTo>
                  <a:pt x="2535" y="6114"/>
                </a:lnTo>
                <a:lnTo>
                  <a:pt x="2566" y="6038"/>
                </a:lnTo>
                <a:lnTo>
                  <a:pt x="2594" y="5961"/>
                </a:lnTo>
                <a:lnTo>
                  <a:pt x="2621" y="5885"/>
                </a:lnTo>
                <a:lnTo>
                  <a:pt x="2647" y="5808"/>
                </a:lnTo>
                <a:lnTo>
                  <a:pt x="2671" y="5730"/>
                </a:lnTo>
                <a:lnTo>
                  <a:pt x="2694" y="5653"/>
                </a:lnTo>
                <a:lnTo>
                  <a:pt x="2715" y="5575"/>
                </a:lnTo>
                <a:lnTo>
                  <a:pt x="2736" y="5498"/>
                </a:lnTo>
                <a:lnTo>
                  <a:pt x="2750" y="5442"/>
                </a:lnTo>
                <a:lnTo>
                  <a:pt x="2762" y="5386"/>
                </a:lnTo>
                <a:lnTo>
                  <a:pt x="2775" y="5330"/>
                </a:lnTo>
                <a:lnTo>
                  <a:pt x="2787" y="5275"/>
                </a:lnTo>
                <a:lnTo>
                  <a:pt x="2798" y="5219"/>
                </a:lnTo>
                <a:lnTo>
                  <a:pt x="2810" y="5162"/>
                </a:lnTo>
                <a:lnTo>
                  <a:pt x="2821" y="5107"/>
                </a:lnTo>
                <a:lnTo>
                  <a:pt x="2831" y="5050"/>
                </a:lnTo>
                <a:lnTo>
                  <a:pt x="2647" y="5015"/>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endParaRPr>
          </a:p>
        </p:txBody>
      </p:sp>
      <p:sp>
        <p:nvSpPr>
          <p:cNvPr id="10" name="淘宝店chenying0907 8"/>
          <p:cNvSpPr>
            <a:spLocks/>
          </p:cNvSpPr>
          <p:nvPr/>
        </p:nvSpPr>
        <p:spPr bwMode="auto">
          <a:xfrm>
            <a:off x="781593" y="5011122"/>
            <a:ext cx="952041" cy="1020056"/>
          </a:xfrm>
          <a:custGeom>
            <a:avLst/>
            <a:gdLst>
              <a:gd name="T0" fmla="*/ 1171 w 3151"/>
              <a:gd name="T1" fmla="*/ 1936 h 3371"/>
              <a:gd name="T2" fmla="*/ 1058 w 3151"/>
              <a:gd name="T3" fmla="*/ 2154 h 3371"/>
              <a:gd name="T4" fmla="*/ 932 w 3151"/>
              <a:gd name="T5" fmla="*/ 2364 h 3371"/>
              <a:gd name="T6" fmla="*/ 791 w 3151"/>
              <a:gd name="T7" fmla="*/ 2563 h 3371"/>
              <a:gd name="T8" fmla="*/ 635 w 3151"/>
              <a:gd name="T9" fmla="*/ 2753 h 3371"/>
              <a:gd name="T10" fmla="*/ 464 w 3151"/>
              <a:gd name="T11" fmla="*/ 2932 h 3371"/>
              <a:gd name="T12" fmla="*/ 277 w 3151"/>
              <a:gd name="T13" fmla="*/ 3098 h 3371"/>
              <a:gd name="T14" fmla="*/ 72 w 3151"/>
              <a:gd name="T15" fmla="*/ 3251 h 3371"/>
              <a:gd name="T16" fmla="*/ 7 w 3151"/>
              <a:gd name="T17" fmla="*/ 3296 h 3371"/>
              <a:gd name="T18" fmla="*/ 0 w 3151"/>
              <a:gd name="T19" fmla="*/ 3323 h 3371"/>
              <a:gd name="T20" fmla="*/ 14 w 3151"/>
              <a:gd name="T21" fmla="*/ 3354 h 3371"/>
              <a:gd name="T22" fmla="*/ 44 w 3151"/>
              <a:gd name="T23" fmla="*/ 3370 h 3371"/>
              <a:gd name="T24" fmla="*/ 128 w 3151"/>
              <a:gd name="T25" fmla="*/ 3337 h 3371"/>
              <a:gd name="T26" fmla="*/ 345 w 3151"/>
              <a:gd name="T27" fmla="*/ 3205 h 3371"/>
              <a:gd name="T28" fmla="*/ 547 w 3151"/>
              <a:gd name="T29" fmla="*/ 3053 h 3371"/>
              <a:gd name="T30" fmla="*/ 732 w 3151"/>
              <a:gd name="T31" fmla="*/ 2883 h 3371"/>
              <a:gd name="T32" fmla="*/ 900 w 3151"/>
              <a:gd name="T33" fmla="*/ 2698 h 3371"/>
              <a:gd name="T34" fmla="*/ 1053 w 3151"/>
              <a:gd name="T35" fmla="*/ 2499 h 3371"/>
              <a:gd name="T36" fmla="*/ 1191 w 3151"/>
              <a:gd name="T37" fmla="*/ 2288 h 3371"/>
              <a:gd name="T38" fmla="*/ 1313 w 3151"/>
              <a:gd name="T39" fmla="*/ 2066 h 3371"/>
              <a:gd name="T40" fmla="*/ 1400 w 3151"/>
              <a:gd name="T41" fmla="*/ 1898 h 3371"/>
              <a:gd name="T42" fmla="*/ 1431 w 3151"/>
              <a:gd name="T43" fmla="*/ 1909 h 3371"/>
              <a:gd name="T44" fmla="*/ 1471 w 3151"/>
              <a:gd name="T45" fmla="*/ 1916 h 3371"/>
              <a:gd name="T46" fmla="*/ 1497 w 3151"/>
              <a:gd name="T47" fmla="*/ 1905 h 3371"/>
              <a:gd name="T48" fmla="*/ 1519 w 3151"/>
              <a:gd name="T49" fmla="*/ 1879 h 3371"/>
              <a:gd name="T50" fmla="*/ 1563 w 3151"/>
              <a:gd name="T51" fmla="*/ 1852 h 3371"/>
              <a:gd name="T52" fmla="*/ 1708 w 3151"/>
              <a:gd name="T53" fmla="*/ 1803 h 3371"/>
              <a:gd name="T54" fmla="*/ 1827 w 3151"/>
              <a:gd name="T55" fmla="*/ 1759 h 3371"/>
              <a:gd name="T56" fmla="*/ 1959 w 3151"/>
              <a:gd name="T57" fmla="*/ 1684 h 3371"/>
              <a:gd name="T58" fmla="*/ 2081 w 3151"/>
              <a:gd name="T59" fmla="*/ 1628 h 3371"/>
              <a:gd name="T60" fmla="*/ 2187 w 3151"/>
              <a:gd name="T61" fmla="*/ 1639 h 3371"/>
              <a:gd name="T62" fmla="*/ 2291 w 3151"/>
              <a:gd name="T63" fmla="*/ 1618 h 3371"/>
              <a:gd name="T64" fmla="*/ 2394 w 3151"/>
              <a:gd name="T65" fmla="*/ 1571 h 3371"/>
              <a:gd name="T66" fmla="*/ 2491 w 3151"/>
              <a:gd name="T67" fmla="*/ 1505 h 3371"/>
              <a:gd name="T68" fmla="*/ 2582 w 3151"/>
              <a:gd name="T69" fmla="*/ 1426 h 3371"/>
              <a:gd name="T70" fmla="*/ 2686 w 3151"/>
              <a:gd name="T71" fmla="*/ 1321 h 3371"/>
              <a:gd name="T72" fmla="*/ 2819 w 3151"/>
              <a:gd name="T73" fmla="*/ 1170 h 3371"/>
              <a:gd name="T74" fmla="*/ 2915 w 3151"/>
              <a:gd name="T75" fmla="*/ 1043 h 3371"/>
              <a:gd name="T76" fmla="*/ 2999 w 3151"/>
              <a:gd name="T77" fmla="*/ 908 h 3371"/>
              <a:gd name="T78" fmla="*/ 3067 w 3151"/>
              <a:gd name="T79" fmla="*/ 767 h 3371"/>
              <a:gd name="T80" fmla="*/ 3118 w 3151"/>
              <a:gd name="T81" fmla="*/ 621 h 3371"/>
              <a:gd name="T82" fmla="*/ 3146 w 3151"/>
              <a:gd name="T83" fmla="*/ 472 h 3371"/>
              <a:gd name="T84" fmla="*/ 3150 w 3151"/>
              <a:gd name="T85" fmla="*/ 318 h 3371"/>
              <a:gd name="T86" fmla="*/ 3128 w 3151"/>
              <a:gd name="T87" fmla="*/ 162 h 3371"/>
              <a:gd name="T88" fmla="*/ 3088 w 3151"/>
              <a:gd name="T89" fmla="*/ 36 h 3371"/>
              <a:gd name="T90" fmla="*/ 3068 w 3151"/>
              <a:gd name="T91" fmla="*/ 14 h 3371"/>
              <a:gd name="T92" fmla="*/ 3039 w 3151"/>
              <a:gd name="T93" fmla="*/ 2 h 3371"/>
              <a:gd name="T94" fmla="*/ 3008 w 3151"/>
              <a:gd name="T95" fmla="*/ 0 h 3371"/>
              <a:gd name="T96" fmla="*/ 2935 w 3151"/>
              <a:gd name="T97" fmla="*/ 35 h 3371"/>
              <a:gd name="T98" fmla="*/ 2739 w 3151"/>
              <a:gd name="T99" fmla="*/ 163 h 3371"/>
              <a:gd name="T100" fmla="*/ 2558 w 3151"/>
              <a:gd name="T101" fmla="*/ 310 h 3371"/>
              <a:gd name="T102" fmla="*/ 2393 w 3151"/>
              <a:gd name="T103" fmla="*/ 475 h 3371"/>
              <a:gd name="T104" fmla="*/ 2247 w 3151"/>
              <a:gd name="T105" fmla="*/ 656 h 3371"/>
              <a:gd name="T106" fmla="*/ 2122 w 3151"/>
              <a:gd name="T107" fmla="*/ 851 h 3371"/>
              <a:gd name="T108" fmla="*/ 2021 w 3151"/>
              <a:gd name="T109" fmla="*/ 1061 h 3371"/>
              <a:gd name="T110" fmla="*/ 1946 w 3151"/>
              <a:gd name="T111" fmla="*/ 1281 h 3371"/>
              <a:gd name="T112" fmla="*/ 1907 w 3151"/>
              <a:gd name="T113" fmla="*/ 1464 h 3371"/>
              <a:gd name="T114" fmla="*/ 1919 w 3151"/>
              <a:gd name="T115" fmla="*/ 1494 h 3371"/>
              <a:gd name="T116" fmla="*/ 1938 w 3151"/>
              <a:gd name="T117" fmla="*/ 1508 h 3371"/>
              <a:gd name="T118" fmla="*/ 1901 w 3151"/>
              <a:gd name="T119" fmla="*/ 1539 h 3371"/>
              <a:gd name="T120" fmla="*/ 1768 w 3151"/>
              <a:gd name="T121" fmla="*/ 1618 h 3371"/>
              <a:gd name="T122" fmla="*/ 1600 w 3151"/>
              <a:gd name="T123" fmla="*/ 1690 h 3371"/>
              <a:gd name="T124" fmla="*/ 1482 w 3151"/>
              <a:gd name="T125" fmla="*/ 1731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1" h="3371">
                <a:moveTo>
                  <a:pt x="1247" y="1768"/>
                </a:moveTo>
                <a:lnTo>
                  <a:pt x="1222" y="1825"/>
                </a:lnTo>
                <a:lnTo>
                  <a:pt x="1197" y="1881"/>
                </a:lnTo>
                <a:lnTo>
                  <a:pt x="1171" y="1936"/>
                </a:lnTo>
                <a:lnTo>
                  <a:pt x="1144" y="1991"/>
                </a:lnTo>
                <a:lnTo>
                  <a:pt x="1116" y="2046"/>
                </a:lnTo>
                <a:lnTo>
                  <a:pt x="1088" y="2100"/>
                </a:lnTo>
                <a:lnTo>
                  <a:pt x="1058" y="2154"/>
                </a:lnTo>
                <a:lnTo>
                  <a:pt x="1028" y="2207"/>
                </a:lnTo>
                <a:lnTo>
                  <a:pt x="996" y="2259"/>
                </a:lnTo>
                <a:lnTo>
                  <a:pt x="964" y="2312"/>
                </a:lnTo>
                <a:lnTo>
                  <a:pt x="932" y="2364"/>
                </a:lnTo>
                <a:lnTo>
                  <a:pt x="897" y="2414"/>
                </a:lnTo>
                <a:lnTo>
                  <a:pt x="863" y="2465"/>
                </a:lnTo>
                <a:lnTo>
                  <a:pt x="827" y="2515"/>
                </a:lnTo>
                <a:lnTo>
                  <a:pt x="791" y="2563"/>
                </a:lnTo>
                <a:lnTo>
                  <a:pt x="753" y="2612"/>
                </a:lnTo>
                <a:lnTo>
                  <a:pt x="715" y="2659"/>
                </a:lnTo>
                <a:lnTo>
                  <a:pt x="675" y="2707"/>
                </a:lnTo>
                <a:lnTo>
                  <a:pt x="635" y="2753"/>
                </a:lnTo>
                <a:lnTo>
                  <a:pt x="593" y="2799"/>
                </a:lnTo>
                <a:lnTo>
                  <a:pt x="551" y="2844"/>
                </a:lnTo>
                <a:lnTo>
                  <a:pt x="507" y="2888"/>
                </a:lnTo>
                <a:lnTo>
                  <a:pt x="464" y="2932"/>
                </a:lnTo>
                <a:lnTo>
                  <a:pt x="418" y="2974"/>
                </a:lnTo>
                <a:lnTo>
                  <a:pt x="372" y="3017"/>
                </a:lnTo>
                <a:lnTo>
                  <a:pt x="324" y="3057"/>
                </a:lnTo>
                <a:lnTo>
                  <a:pt x="277" y="3098"/>
                </a:lnTo>
                <a:lnTo>
                  <a:pt x="227" y="3137"/>
                </a:lnTo>
                <a:lnTo>
                  <a:pt x="176" y="3176"/>
                </a:lnTo>
                <a:lnTo>
                  <a:pt x="125" y="3214"/>
                </a:lnTo>
                <a:lnTo>
                  <a:pt x="72" y="3251"/>
                </a:lnTo>
                <a:lnTo>
                  <a:pt x="18" y="3287"/>
                </a:lnTo>
                <a:lnTo>
                  <a:pt x="14" y="3290"/>
                </a:lnTo>
                <a:lnTo>
                  <a:pt x="10" y="3293"/>
                </a:lnTo>
                <a:lnTo>
                  <a:pt x="7" y="3296"/>
                </a:lnTo>
                <a:lnTo>
                  <a:pt x="5" y="3300"/>
                </a:lnTo>
                <a:lnTo>
                  <a:pt x="2" y="3307"/>
                </a:lnTo>
                <a:lnTo>
                  <a:pt x="0" y="3315"/>
                </a:lnTo>
                <a:lnTo>
                  <a:pt x="0" y="3323"/>
                </a:lnTo>
                <a:lnTo>
                  <a:pt x="2" y="3332"/>
                </a:lnTo>
                <a:lnTo>
                  <a:pt x="5" y="3340"/>
                </a:lnTo>
                <a:lnTo>
                  <a:pt x="9" y="3347"/>
                </a:lnTo>
                <a:lnTo>
                  <a:pt x="14" y="3354"/>
                </a:lnTo>
                <a:lnTo>
                  <a:pt x="20" y="3360"/>
                </a:lnTo>
                <a:lnTo>
                  <a:pt x="28" y="3365"/>
                </a:lnTo>
                <a:lnTo>
                  <a:pt x="36" y="3368"/>
                </a:lnTo>
                <a:lnTo>
                  <a:pt x="44" y="3370"/>
                </a:lnTo>
                <a:lnTo>
                  <a:pt x="53" y="3371"/>
                </a:lnTo>
                <a:lnTo>
                  <a:pt x="61" y="3370"/>
                </a:lnTo>
                <a:lnTo>
                  <a:pt x="70" y="3366"/>
                </a:lnTo>
                <a:lnTo>
                  <a:pt x="128" y="3337"/>
                </a:lnTo>
                <a:lnTo>
                  <a:pt x="183" y="3305"/>
                </a:lnTo>
                <a:lnTo>
                  <a:pt x="239" y="3273"/>
                </a:lnTo>
                <a:lnTo>
                  <a:pt x="293" y="3239"/>
                </a:lnTo>
                <a:lnTo>
                  <a:pt x="345" y="3205"/>
                </a:lnTo>
                <a:lnTo>
                  <a:pt x="397" y="3169"/>
                </a:lnTo>
                <a:lnTo>
                  <a:pt x="449" y="3131"/>
                </a:lnTo>
                <a:lnTo>
                  <a:pt x="498" y="3093"/>
                </a:lnTo>
                <a:lnTo>
                  <a:pt x="547" y="3053"/>
                </a:lnTo>
                <a:lnTo>
                  <a:pt x="595" y="3013"/>
                </a:lnTo>
                <a:lnTo>
                  <a:pt x="641" y="2970"/>
                </a:lnTo>
                <a:lnTo>
                  <a:pt x="687" y="2928"/>
                </a:lnTo>
                <a:lnTo>
                  <a:pt x="732" y="2883"/>
                </a:lnTo>
                <a:lnTo>
                  <a:pt x="776" y="2838"/>
                </a:lnTo>
                <a:lnTo>
                  <a:pt x="818" y="2793"/>
                </a:lnTo>
                <a:lnTo>
                  <a:pt x="860" y="2746"/>
                </a:lnTo>
                <a:lnTo>
                  <a:pt x="900" y="2698"/>
                </a:lnTo>
                <a:lnTo>
                  <a:pt x="940" y="2649"/>
                </a:lnTo>
                <a:lnTo>
                  <a:pt x="979" y="2601"/>
                </a:lnTo>
                <a:lnTo>
                  <a:pt x="1017" y="2550"/>
                </a:lnTo>
                <a:lnTo>
                  <a:pt x="1053" y="2499"/>
                </a:lnTo>
                <a:lnTo>
                  <a:pt x="1090" y="2447"/>
                </a:lnTo>
                <a:lnTo>
                  <a:pt x="1124" y="2395"/>
                </a:lnTo>
                <a:lnTo>
                  <a:pt x="1158" y="2341"/>
                </a:lnTo>
                <a:lnTo>
                  <a:pt x="1191" y="2288"/>
                </a:lnTo>
                <a:lnTo>
                  <a:pt x="1223" y="2233"/>
                </a:lnTo>
                <a:lnTo>
                  <a:pt x="1255" y="2178"/>
                </a:lnTo>
                <a:lnTo>
                  <a:pt x="1284" y="2123"/>
                </a:lnTo>
                <a:lnTo>
                  <a:pt x="1313" y="2066"/>
                </a:lnTo>
                <a:lnTo>
                  <a:pt x="1343" y="2009"/>
                </a:lnTo>
                <a:lnTo>
                  <a:pt x="1370" y="1952"/>
                </a:lnTo>
                <a:lnTo>
                  <a:pt x="1396" y="1894"/>
                </a:lnTo>
                <a:lnTo>
                  <a:pt x="1400" y="1898"/>
                </a:lnTo>
                <a:lnTo>
                  <a:pt x="1404" y="1900"/>
                </a:lnTo>
                <a:lnTo>
                  <a:pt x="1410" y="1903"/>
                </a:lnTo>
                <a:lnTo>
                  <a:pt x="1415" y="1904"/>
                </a:lnTo>
                <a:lnTo>
                  <a:pt x="1431" y="1909"/>
                </a:lnTo>
                <a:lnTo>
                  <a:pt x="1445" y="1913"/>
                </a:lnTo>
                <a:lnTo>
                  <a:pt x="1456" y="1916"/>
                </a:lnTo>
                <a:lnTo>
                  <a:pt x="1466" y="1917"/>
                </a:lnTo>
                <a:lnTo>
                  <a:pt x="1471" y="1916"/>
                </a:lnTo>
                <a:lnTo>
                  <a:pt x="1476" y="1915"/>
                </a:lnTo>
                <a:lnTo>
                  <a:pt x="1481" y="1914"/>
                </a:lnTo>
                <a:lnTo>
                  <a:pt x="1486" y="1912"/>
                </a:lnTo>
                <a:lnTo>
                  <a:pt x="1497" y="1905"/>
                </a:lnTo>
                <a:lnTo>
                  <a:pt x="1510" y="1895"/>
                </a:lnTo>
                <a:lnTo>
                  <a:pt x="1515" y="1890"/>
                </a:lnTo>
                <a:lnTo>
                  <a:pt x="1518" y="1884"/>
                </a:lnTo>
                <a:lnTo>
                  <a:pt x="1519" y="1879"/>
                </a:lnTo>
                <a:lnTo>
                  <a:pt x="1520" y="1873"/>
                </a:lnTo>
                <a:lnTo>
                  <a:pt x="1532" y="1867"/>
                </a:lnTo>
                <a:lnTo>
                  <a:pt x="1546" y="1860"/>
                </a:lnTo>
                <a:lnTo>
                  <a:pt x="1563" y="1852"/>
                </a:lnTo>
                <a:lnTo>
                  <a:pt x="1582" y="1845"/>
                </a:lnTo>
                <a:lnTo>
                  <a:pt x="1623" y="1831"/>
                </a:lnTo>
                <a:lnTo>
                  <a:pt x="1666" y="1817"/>
                </a:lnTo>
                <a:lnTo>
                  <a:pt x="1708" y="1803"/>
                </a:lnTo>
                <a:lnTo>
                  <a:pt x="1746" y="1792"/>
                </a:lnTo>
                <a:lnTo>
                  <a:pt x="1775" y="1782"/>
                </a:lnTo>
                <a:lnTo>
                  <a:pt x="1793" y="1775"/>
                </a:lnTo>
                <a:lnTo>
                  <a:pt x="1827" y="1759"/>
                </a:lnTo>
                <a:lnTo>
                  <a:pt x="1861" y="1742"/>
                </a:lnTo>
                <a:lnTo>
                  <a:pt x="1894" y="1724"/>
                </a:lnTo>
                <a:lnTo>
                  <a:pt x="1927" y="1705"/>
                </a:lnTo>
                <a:lnTo>
                  <a:pt x="1959" y="1684"/>
                </a:lnTo>
                <a:lnTo>
                  <a:pt x="1992" y="1664"/>
                </a:lnTo>
                <a:lnTo>
                  <a:pt x="2023" y="1642"/>
                </a:lnTo>
                <a:lnTo>
                  <a:pt x="2053" y="1620"/>
                </a:lnTo>
                <a:lnTo>
                  <a:pt x="2081" y="1628"/>
                </a:lnTo>
                <a:lnTo>
                  <a:pt x="2107" y="1634"/>
                </a:lnTo>
                <a:lnTo>
                  <a:pt x="2133" y="1638"/>
                </a:lnTo>
                <a:lnTo>
                  <a:pt x="2160" y="1640"/>
                </a:lnTo>
                <a:lnTo>
                  <a:pt x="2187" y="1639"/>
                </a:lnTo>
                <a:lnTo>
                  <a:pt x="2213" y="1637"/>
                </a:lnTo>
                <a:lnTo>
                  <a:pt x="2240" y="1632"/>
                </a:lnTo>
                <a:lnTo>
                  <a:pt x="2265" y="1626"/>
                </a:lnTo>
                <a:lnTo>
                  <a:pt x="2291" y="1618"/>
                </a:lnTo>
                <a:lnTo>
                  <a:pt x="2318" y="1608"/>
                </a:lnTo>
                <a:lnTo>
                  <a:pt x="2343" y="1597"/>
                </a:lnTo>
                <a:lnTo>
                  <a:pt x="2368" y="1584"/>
                </a:lnTo>
                <a:lnTo>
                  <a:pt x="2394" y="1571"/>
                </a:lnTo>
                <a:lnTo>
                  <a:pt x="2418" y="1556"/>
                </a:lnTo>
                <a:lnTo>
                  <a:pt x="2442" y="1540"/>
                </a:lnTo>
                <a:lnTo>
                  <a:pt x="2467" y="1522"/>
                </a:lnTo>
                <a:lnTo>
                  <a:pt x="2491" y="1505"/>
                </a:lnTo>
                <a:lnTo>
                  <a:pt x="2514" y="1486"/>
                </a:lnTo>
                <a:lnTo>
                  <a:pt x="2537" y="1467"/>
                </a:lnTo>
                <a:lnTo>
                  <a:pt x="2560" y="1446"/>
                </a:lnTo>
                <a:lnTo>
                  <a:pt x="2582" y="1426"/>
                </a:lnTo>
                <a:lnTo>
                  <a:pt x="2604" y="1406"/>
                </a:lnTo>
                <a:lnTo>
                  <a:pt x="2625" y="1385"/>
                </a:lnTo>
                <a:lnTo>
                  <a:pt x="2647" y="1363"/>
                </a:lnTo>
                <a:lnTo>
                  <a:pt x="2686" y="1321"/>
                </a:lnTo>
                <a:lnTo>
                  <a:pt x="2725" y="1279"/>
                </a:lnTo>
                <a:lnTo>
                  <a:pt x="2760" y="1239"/>
                </a:lnTo>
                <a:lnTo>
                  <a:pt x="2793" y="1200"/>
                </a:lnTo>
                <a:lnTo>
                  <a:pt x="2819" y="1170"/>
                </a:lnTo>
                <a:lnTo>
                  <a:pt x="2844" y="1139"/>
                </a:lnTo>
                <a:lnTo>
                  <a:pt x="2868" y="1107"/>
                </a:lnTo>
                <a:lnTo>
                  <a:pt x="2892" y="1075"/>
                </a:lnTo>
                <a:lnTo>
                  <a:pt x="2915" y="1043"/>
                </a:lnTo>
                <a:lnTo>
                  <a:pt x="2937" y="1009"/>
                </a:lnTo>
                <a:lnTo>
                  <a:pt x="2959" y="976"/>
                </a:lnTo>
                <a:lnTo>
                  <a:pt x="2980" y="942"/>
                </a:lnTo>
                <a:lnTo>
                  <a:pt x="2999" y="908"/>
                </a:lnTo>
                <a:lnTo>
                  <a:pt x="3017" y="873"/>
                </a:lnTo>
                <a:lnTo>
                  <a:pt x="3036" y="838"/>
                </a:lnTo>
                <a:lnTo>
                  <a:pt x="3052" y="803"/>
                </a:lnTo>
                <a:lnTo>
                  <a:pt x="3067" y="767"/>
                </a:lnTo>
                <a:lnTo>
                  <a:pt x="3081" y="732"/>
                </a:lnTo>
                <a:lnTo>
                  <a:pt x="3094" y="695"/>
                </a:lnTo>
                <a:lnTo>
                  <a:pt x="3106" y="659"/>
                </a:lnTo>
                <a:lnTo>
                  <a:pt x="3118" y="621"/>
                </a:lnTo>
                <a:lnTo>
                  <a:pt x="3127" y="584"/>
                </a:lnTo>
                <a:lnTo>
                  <a:pt x="3134" y="546"/>
                </a:lnTo>
                <a:lnTo>
                  <a:pt x="3141" y="509"/>
                </a:lnTo>
                <a:lnTo>
                  <a:pt x="3146" y="472"/>
                </a:lnTo>
                <a:lnTo>
                  <a:pt x="3149" y="433"/>
                </a:lnTo>
                <a:lnTo>
                  <a:pt x="3151" y="395"/>
                </a:lnTo>
                <a:lnTo>
                  <a:pt x="3151" y="356"/>
                </a:lnTo>
                <a:lnTo>
                  <a:pt x="3150" y="318"/>
                </a:lnTo>
                <a:lnTo>
                  <a:pt x="3147" y="279"/>
                </a:lnTo>
                <a:lnTo>
                  <a:pt x="3142" y="240"/>
                </a:lnTo>
                <a:lnTo>
                  <a:pt x="3136" y="201"/>
                </a:lnTo>
                <a:lnTo>
                  <a:pt x="3128" y="162"/>
                </a:lnTo>
                <a:lnTo>
                  <a:pt x="3118" y="122"/>
                </a:lnTo>
                <a:lnTo>
                  <a:pt x="3105" y="83"/>
                </a:lnTo>
                <a:lnTo>
                  <a:pt x="3091" y="43"/>
                </a:lnTo>
                <a:lnTo>
                  <a:pt x="3088" y="36"/>
                </a:lnTo>
                <a:lnTo>
                  <a:pt x="3084" y="30"/>
                </a:lnTo>
                <a:lnTo>
                  <a:pt x="3079" y="24"/>
                </a:lnTo>
                <a:lnTo>
                  <a:pt x="3074" y="19"/>
                </a:lnTo>
                <a:lnTo>
                  <a:pt x="3068" y="14"/>
                </a:lnTo>
                <a:lnTo>
                  <a:pt x="3061" y="10"/>
                </a:lnTo>
                <a:lnTo>
                  <a:pt x="3054" y="7"/>
                </a:lnTo>
                <a:lnTo>
                  <a:pt x="3047" y="4"/>
                </a:lnTo>
                <a:lnTo>
                  <a:pt x="3039" y="2"/>
                </a:lnTo>
                <a:lnTo>
                  <a:pt x="3031" y="0"/>
                </a:lnTo>
                <a:lnTo>
                  <a:pt x="3023" y="0"/>
                </a:lnTo>
                <a:lnTo>
                  <a:pt x="3015" y="0"/>
                </a:lnTo>
                <a:lnTo>
                  <a:pt x="3008" y="0"/>
                </a:lnTo>
                <a:lnTo>
                  <a:pt x="3000" y="2"/>
                </a:lnTo>
                <a:lnTo>
                  <a:pt x="2993" y="4"/>
                </a:lnTo>
                <a:lnTo>
                  <a:pt x="2986" y="7"/>
                </a:lnTo>
                <a:lnTo>
                  <a:pt x="2935" y="35"/>
                </a:lnTo>
                <a:lnTo>
                  <a:pt x="2885" y="66"/>
                </a:lnTo>
                <a:lnTo>
                  <a:pt x="2836" y="96"/>
                </a:lnTo>
                <a:lnTo>
                  <a:pt x="2786" y="128"/>
                </a:lnTo>
                <a:lnTo>
                  <a:pt x="2739" y="163"/>
                </a:lnTo>
                <a:lnTo>
                  <a:pt x="2692" y="197"/>
                </a:lnTo>
                <a:lnTo>
                  <a:pt x="2647" y="234"/>
                </a:lnTo>
                <a:lnTo>
                  <a:pt x="2601" y="271"/>
                </a:lnTo>
                <a:lnTo>
                  <a:pt x="2558" y="310"/>
                </a:lnTo>
                <a:lnTo>
                  <a:pt x="2515" y="349"/>
                </a:lnTo>
                <a:lnTo>
                  <a:pt x="2474" y="390"/>
                </a:lnTo>
                <a:lnTo>
                  <a:pt x="2432" y="431"/>
                </a:lnTo>
                <a:lnTo>
                  <a:pt x="2393" y="475"/>
                </a:lnTo>
                <a:lnTo>
                  <a:pt x="2355" y="518"/>
                </a:lnTo>
                <a:lnTo>
                  <a:pt x="2318" y="563"/>
                </a:lnTo>
                <a:lnTo>
                  <a:pt x="2282" y="608"/>
                </a:lnTo>
                <a:lnTo>
                  <a:pt x="2247" y="656"/>
                </a:lnTo>
                <a:lnTo>
                  <a:pt x="2214" y="703"/>
                </a:lnTo>
                <a:lnTo>
                  <a:pt x="2182" y="752"/>
                </a:lnTo>
                <a:lnTo>
                  <a:pt x="2152" y="802"/>
                </a:lnTo>
                <a:lnTo>
                  <a:pt x="2122" y="851"/>
                </a:lnTo>
                <a:lnTo>
                  <a:pt x="2095" y="903"/>
                </a:lnTo>
                <a:lnTo>
                  <a:pt x="2069" y="954"/>
                </a:lnTo>
                <a:lnTo>
                  <a:pt x="2044" y="1007"/>
                </a:lnTo>
                <a:lnTo>
                  <a:pt x="2021" y="1061"/>
                </a:lnTo>
                <a:lnTo>
                  <a:pt x="2000" y="1115"/>
                </a:lnTo>
                <a:lnTo>
                  <a:pt x="1981" y="1170"/>
                </a:lnTo>
                <a:lnTo>
                  <a:pt x="1962" y="1226"/>
                </a:lnTo>
                <a:lnTo>
                  <a:pt x="1946" y="1281"/>
                </a:lnTo>
                <a:lnTo>
                  <a:pt x="1931" y="1339"/>
                </a:lnTo>
                <a:lnTo>
                  <a:pt x="1919" y="1396"/>
                </a:lnTo>
                <a:lnTo>
                  <a:pt x="1908" y="1455"/>
                </a:lnTo>
                <a:lnTo>
                  <a:pt x="1907" y="1464"/>
                </a:lnTo>
                <a:lnTo>
                  <a:pt x="1908" y="1472"/>
                </a:lnTo>
                <a:lnTo>
                  <a:pt x="1910" y="1480"/>
                </a:lnTo>
                <a:lnTo>
                  <a:pt x="1914" y="1487"/>
                </a:lnTo>
                <a:lnTo>
                  <a:pt x="1919" y="1494"/>
                </a:lnTo>
                <a:lnTo>
                  <a:pt x="1925" y="1499"/>
                </a:lnTo>
                <a:lnTo>
                  <a:pt x="1931" y="1504"/>
                </a:lnTo>
                <a:lnTo>
                  <a:pt x="1939" y="1507"/>
                </a:lnTo>
                <a:lnTo>
                  <a:pt x="1938" y="1508"/>
                </a:lnTo>
                <a:lnTo>
                  <a:pt x="1938" y="1509"/>
                </a:lnTo>
                <a:lnTo>
                  <a:pt x="1926" y="1519"/>
                </a:lnTo>
                <a:lnTo>
                  <a:pt x="1913" y="1529"/>
                </a:lnTo>
                <a:lnTo>
                  <a:pt x="1901" y="1539"/>
                </a:lnTo>
                <a:lnTo>
                  <a:pt x="1886" y="1548"/>
                </a:lnTo>
                <a:lnTo>
                  <a:pt x="1848" y="1573"/>
                </a:lnTo>
                <a:lnTo>
                  <a:pt x="1807" y="1596"/>
                </a:lnTo>
                <a:lnTo>
                  <a:pt x="1768" y="1618"/>
                </a:lnTo>
                <a:lnTo>
                  <a:pt x="1726" y="1638"/>
                </a:lnTo>
                <a:lnTo>
                  <a:pt x="1685" y="1657"/>
                </a:lnTo>
                <a:lnTo>
                  <a:pt x="1642" y="1674"/>
                </a:lnTo>
                <a:lnTo>
                  <a:pt x="1600" y="1690"/>
                </a:lnTo>
                <a:lnTo>
                  <a:pt x="1556" y="1707"/>
                </a:lnTo>
                <a:lnTo>
                  <a:pt x="1529" y="1716"/>
                </a:lnTo>
                <a:lnTo>
                  <a:pt x="1505" y="1723"/>
                </a:lnTo>
                <a:lnTo>
                  <a:pt x="1482" y="1731"/>
                </a:lnTo>
                <a:lnTo>
                  <a:pt x="1462" y="1740"/>
                </a:lnTo>
                <a:lnTo>
                  <a:pt x="1247" y="1768"/>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endParaRPr>
          </a:p>
        </p:txBody>
      </p:sp>
      <p:sp>
        <p:nvSpPr>
          <p:cNvPr id="164" name="文本框 118"/>
          <p:cNvSpPr txBox="1"/>
          <p:nvPr/>
        </p:nvSpPr>
        <p:spPr bwMode="auto">
          <a:xfrm>
            <a:off x="6528439" y="5586538"/>
            <a:ext cx="4555065" cy="461665"/>
          </a:xfrm>
          <a:prstGeom prst="rect">
            <a:avLst/>
          </a:prstGeom>
          <a:noFill/>
        </p:spPr>
        <p:txBody>
          <a:bodyPr>
            <a:spAutoFit/>
          </a:bodyPr>
          <a:lstStyle/>
          <a:p>
            <a:pPr defTabSz="914400"/>
            <a:r>
              <a:rPr lang="zh-CN" altLang="en-US" sz="1200" dirty="0">
                <a:solidFill>
                  <a:srgbClr val="FFFFFF"/>
                </a:solidFill>
                <a:latin typeface="微软雅黑" pitchFamily="34" charset="-122"/>
                <a:ea typeface="微软雅黑" pitchFamily="34" charset="-122"/>
              </a:rPr>
              <a:t>点击输入简要文本内容，文字内容需概况精炼的说明该分项内容</a:t>
            </a:r>
            <a:r>
              <a:rPr lang="en-US" altLang="zh-CN" sz="1200" dirty="0">
                <a:solidFill>
                  <a:srgbClr val="FFFFFF"/>
                </a:solidFill>
                <a:latin typeface="微软雅黑" pitchFamily="34" charset="-122"/>
                <a:ea typeface="微软雅黑" pitchFamily="34" charset="-122"/>
              </a:rPr>
              <a:t>licai2011</a:t>
            </a:r>
            <a:r>
              <a:rPr lang="zh-CN" altLang="en-US" sz="1200" dirty="0">
                <a:solidFill>
                  <a:srgbClr val="FFFFFF"/>
                </a:solidFill>
                <a:latin typeface="微软雅黑" pitchFamily="34" charset="-122"/>
                <a:ea typeface="微软雅黑" pitchFamily="34" charset="-122"/>
              </a:rPr>
              <a:t>专业设计</a:t>
            </a:r>
            <a:r>
              <a:rPr lang="en-US" altLang="zh-CN" sz="1200" dirty="0">
                <a:solidFill>
                  <a:srgbClr val="FFFFFF"/>
                </a:solidFill>
                <a:latin typeface="微软雅黑" pitchFamily="34" charset="-122"/>
                <a:ea typeface="微软雅黑" pitchFamily="34" charset="-122"/>
              </a:rPr>
              <a:t>……</a:t>
            </a:r>
          </a:p>
        </p:txBody>
      </p:sp>
      <p:sp>
        <p:nvSpPr>
          <p:cNvPr id="165" name="文本框 119"/>
          <p:cNvSpPr txBox="1"/>
          <p:nvPr/>
        </p:nvSpPr>
        <p:spPr bwMode="auto">
          <a:xfrm>
            <a:off x="6528440" y="5321090"/>
            <a:ext cx="4594970" cy="317908"/>
          </a:xfrm>
          <a:prstGeom prst="rect">
            <a:avLst/>
          </a:prstGeom>
          <a:noFill/>
        </p:spPr>
        <p:txBody>
          <a:bodyPr wrap="square">
            <a:spAutoFit/>
          </a:bodyPr>
          <a:lstStyle/>
          <a:p>
            <a:pPr defTabSz="914400"/>
            <a:r>
              <a:rPr lang="zh-CN" altLang="en-US" sz="1466" dirty="0">
                <a:solidFill>
                  <a:srgbClr val="FFFFFF"/>
                </a:solidFill>
                <a:latin typeface="微软雅黑" pitchFamily="34" charset="-122"/>
                <a:ea typeface="微软雅黑" pitchFamily="34" charset="-122"/>
              </a:rPr>
              <a:t>点击添加文本</a:t>
            </a:r>
          </a:p>
        </p:txBody>
      </p:sp>
      <p:sp>
        <p:nvSpPr>
          <p:cNvPr id="169" name="文本框 119"/>
          <p:cNvSpPr txBox="1"/>
          <p:nvPr/>
        </p:nvSpPr>
        <p:spPr bwMode="auto">
          <a:xfrm>
            <a:off x="7846256" y="2917651"/>
            <a:ext cx="3527789" cy="317908"/>
          </a:xfrm>
          <a:prstGeom prst="rect">
            <a:avLst/>
          </a:prstGeom>
          <a:noFill/>
        </p:spPr>
        <p:txBody>
          <a:bodyPr wrap="square">
            <a:spAutoFit/>
          </a:bodyPr>
          <a:lstStyle/>
          <a:p>
            <a:pPr defTabSz="914400">
              <a:defRPr/>
            </a:pPr>
            <a:r>
              <a:rPr lang="zh-CN" altLang="en-US" sz="1466" dirty="0">
                <a:solidFill>
                  <a:srgbClr val="FFFFFF"/>
                </a:solidFill>
                <a:latin typeface="微软雅黑" pitchFamily="34" charset="-122"/>
                <a:ea typeface="微软雅黑" pitchFamily="34" charset="-122"/>
              </a:rPr>
              <a:t>点击添加文本</a:t>
            </a:r>
          </a:p>
        </p:txBody>
      </p:sp>
      <p:sp>
        <p:nvSpPr>
          <p:cNvPr id="170" name="文本框 118"/>
          <p:cNvSpPr txBox="1"/>
          <p:nvPr/>
        </p:nvSpPr>
        <p:spPr bwMode="auto">
          <a:xfrm>
            <a:off x="2237886" y="1936934"/>
            <a:ext cx="3497151" cy="461665"/>
          </a:xfrm>
          <a:prstGeom prst="rect">
            <a:avLst/>
          </a:prstGeom>
          <a:noFill/>
        </p:spPr>
        <p:txBody>
          <a:bodyPr wrap="square">
            <a:spAutoFit/>
          </a:bodyPr>
          <a:lstStyle/>
          <a:p>
            <a:pPr defTabSz="914400"/>
            <a:r>
              <a:rPr lang="zh-CN" altLang="en-US" sz="1200" dirty="0">
                <a:solidFill>
                  <a:srgbClr val="FFFFFF"/>
                </a:solidFill>
                <a:latin typeface="微软雅黑" pitchFamily="34" charset="-122"/>
                <a:ea typeface="微软雅黑" pitchFamily="34" charset="-122"/>
              </a:rPr>
              <a:t>点击输入简要文本内容，文字内容需概况精炼的说明该分项内容</a:t>
            </a:r>
            <a:r>
              <a:rPr lang="en-US" altLang="zh-CN" sz="1200" dirty="0">
                <a:solidFill>
                  <a:srgbClr val="FFFFFF"/>
                </a:solidFill>
                <a:latin typeface="微软雅黑" pitchFamily="34" charset="-122"/>
                <a:ea typeface="微软雅黑" pitchFamily="34" charset="-122"/>
              </a:rPr>
              <a:t>licai2011</a:t>
            </a:r>
            <a:r>
              <a:rPr lang="zh-CN" altLang="en-US" sz="1200" dirty="0">
                <a:solidFill>
                  <a:srgbClr val="FFFFFF"/>
                </a:solidFill>
                <a:latin typeface="微软雅黑" pitchFamily="34" charset="-122"/>
                <a:ea typeface="微软雅黑" pitchFamily="34" charset="-122"/>
              </a:rPr>
              <a:t>专业设计</a:t>
            </a:r>
            <a:r>
              <a:rPr lang="en-US" altLang="zh-CN" sz="1200" dirty="0">
                <a:solidFill>
                  <a:srgbClr val="FFFFFF"/>
                </a:solidFill>
                <a:latin typeface="微软雅黑" pitchFamily="34" charset="-122"/>
                <a:ea typeface="微软雅黑" pitchFamily="34" charset="-122"/>
              </a:rPr>
              <a:t>……</a:t>
            </a:r>
          </a:p>
        </p:txBody>
      </p:sp>
      <p:sp>
        <p:nvSpPr>
          <p:cNvPr id="171" name="文本框 119"/>
          <p:cNvSpPr txBox="1"/>
          <p:nvPr/>
        </p:nvSpPr>
        <p:spPr bwMode="auto">
          <a:xfrm>
            <a:off x="2249555" y="1671489"/>
            <a:ext cx="3942411" cy="317908"/>
          </a:xfrm>
          <a:prstGeom prst="rect">
            <a:avLst/>
          </a:prstGeom>
          <a:noFill/>
        </p:spPr>
        <p:txBody>
          <a:bodyPr wrap="square">
            <a:spAutoFit/>
          </a:bodyPr>
          <a:lstStyle/>
          <a:p>
            <a:pPr defTabSz="914400"/>
            <a:r>
              <a:rPr lang="zh-CN" altLang="en-US" sz="1466" dirty="0">
                <a:solidFill>
                  <a:srgbClr val="FFFFFF"/>
                </a:solidFill>
                <a:latin typeface="微软雅黑" pitchFamily="34" charset="-122"/>
                <a:ea typeface="微软雅黑" pitchFamily="34" charset="-122"/>
              </a:rPr>
              <a:t>点击添加文本</a:t>
            </a:r>
          </a:p>
        </p:txBody>
      </p:sp>
      <p:sp>
        <p:nvSpPr>
          <p:cNvPr id="14" name="等腰三角形 13">
            <a:extLst>
              <a:ext uri="{FF2B5EF4-FFF2-40B4-BE49-F238E27FC236}">
                <a16:creationId xmlns:a16="http://schemas.microsoft.com/office/drawing/2014/main" id="{019BBEDA-AA40-42D2-9AC8-911CF83ED4A6}"/>
              </a:ext>
            </a:extLst>
          </p:cNvPr>
          <p:cNvSpPr/>
          <p:nvPr/>
        </p:nvSpPr>
        <p:spPr>
          <a:xfrm>
            <a:off x="207233" y="1604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16386" name="Picture 2" descr="Cây Quất | Dữ Liệu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751" y="160421"/>
            <a:ext cx="3977250" cy="39772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huyện con thỏ - Hài hước - Việt Giải Tr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8710" y="4581333"/>
            <a:ext cx="2426324" cy="1797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3024" y="6403585"/>
            <a:ext cx="2739091" cy="384721"/>
          </a:xfrm>
          <a:prstGeom prst="rect">
            <a:avLst/>
          </a:prstGeom>
          <a:noFill/>
        </p:spPr>
        <p:txBody>
          <a:bodyPr wrap="square" rtlCol="0">
            <a:spAutoFit/>
          </a:bodyPr>
          <a:lstStyle/>
          <a:p>
            <a:pPr algn="ctr" defTabSz="914400"/>
            <a:r>
              <a:rPr lang="vi-VN" sz="1900" dirty="0" smtClean="0">
                <a:solidFill>
                  <a:srgbClr val="000000"/>
                </a:solidFill>
                <a:latin typeface="#9Slide03 Cabin Condensed Bold" panose="00000806000000000000" pitchFamily="2" charset="0"/>
              </a:rPr>
              <a:t>Cây nấm</a:t>
            </a:r>
            <a:endParaRPr lang="vi-VN" sz="1900" dirty="0">
              <a:solidFill>
                <a:srgbClr val="000000"/>
              </a:solidFill>
              <a:latin typeface="#9Slide03 Cabin Condensed Bold" panose="00000806000000000000" pitchFamily="2" charset="0"/>
            </a:endParaRPr>
          </a:p>
        </p:txBody>
      </p:sp>
      <p:sp>
        <p:nvSpPr>
          <p:cNvPr id="26" name="TextBox 25"/>
          <p:cNvSpPr txBox="1"/>
          <p:nvPr/>
        </p:nvSpPr>
        <p:spPr>
          <a:xfrm>
            <a:off x="9806778" y="6403585"/>
            <a:ext cx="1730188" cy="384721"/>
          </a:xfrm>
          <a:prstGeom prst="rect">
            <a:avLst/>
          </a:prstGeom>
          <a:noFill/>
        </p:spPr>
        <p:txBody>
          <a:bodyPr wrap="square" rtlCol="0">
            <a:spAutoFit/>
          </a:bodyPr>
          <a:lstStyle/>
          <a:p>
            <a:pPr algn="ctr" defTabSz="914400"/>
            <a:r>
              <a:rPr lang="vi-VN" sz="1900" dirty="0" smtClean="0">
                <a:solidFill>
                  <a:srgbClr val="000000"/>
                </a:solidFill>
                <a:latin typeface="#9Slide03 Cabin Condensed Bold" panose="00000806000000000000" pitchFamily="2" charset="0"/>
              </a:rPr>
              <a:t>Con thỏ</a:t>
            </a:r>
            <a:endParaRPr lang="vi-VN" sz="1900" dirty="0">
              <a:solidFill>
                <a:srgbClr val="000000"/>
              </a:solidFill>
              <a:latin typeface="#9Slide03 Cabin Condensed Bold" panose="00000806000000000000" pitchFamily="2" charset="0"/>
            </a:endParaRPr>
          </a:p>
        </p:txBody>
      </p:sp>
      <p:sp>
        <p:nvSpPr>
          <p:cNvPr id="27" name="TextBox 26"/>
          <p:cNvSpPr txBox="1"/>
          <p:nvPr/>
        </p:nvSpPr>
        <p:spPr>
          <a:xfrm>
            <a:off x="8089164" y="4115307"/>
            <a:ext cx="2739091" cy="384721"/>
          </a:xfrm>
          <a:prstGeom prst="rect">
            <a:avLst/>
          </a:prstGeom>
          <a:noFill/>
        </p:spPr>
        <p:txBody>
          <a:bodyPr wrap="square" rtlCol="0">
            <a:spAutoFit/>
          </a:bodyPr>
          <a:lstStyle/>
          <a:p>
            <a:pPr algn="ctr" defTabSz="914400"/>
            <a:r>
              <a:rPr lang="vi-VN" sz="1900" dirty="0" smtClean="0">
                <a:solidFill>
                  <a:srgbClr val="000000"/>
                </a:solidFill>
                <a:latin typeface="#9Slide03 Cabin Condensed Bold" panose="00000806000000000000" pitchFamily="2" charset="0"/>
              </a:rPr>
              <a:t>Cây quất</a:t>
            </a:r>
            <a:endParaRPr lang="vi-VN" sz="1900" dirty="0">
              <a:solidFill>
                <a:srgbClr val="000000"/>
              </a:solidFill>
              <a:latin typeface="#9Slide03 Cabin Condensed Bold" panose="00000806000000000000" pitchFamily="2" charset="0"/>
            </a:endParaRPr>
          </a:p>
        </p:txBody>
      </p:sp>
      <p:grpSp>
        <p:nvGrpSpPr>
          <p:cNvPr id="11" name="Group 10"/>
          <p:cNvGrpSpPr/>
          <p:nvPr/>
        </p:nvGrpSpPr>
        <p:grpSpPr>
          <a:xfrm>
            <a:off x="2603848" y="3840185"/>
            <a:ext cx="3588118" cy="2563400"/>
            <a:chOff x="3986461" y="1127149"/>
            <a:chExt cx="3588118" cy="2563400"/>
          </a:xfrm>
        </p:grpSpPr>
        <p:sp>
          <p:nvSpPr>
            <p:cNvPr id="5" name="Rectangle 4"/>
            <p:cNvSpPr/>
            <p:nvPr/>
          </p:nvSpPr>
          <p:spPr>
            <a:xfrm>
              <a:off x="3986461" y="1506071"/>
              <a:ext cx="3588118" cy="2184478"/>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smtClean="0">
                <a:solidFill>
                  <a:srgbClr val="000000"/>
                </a:solidFill>
                <a:latin typeface="#9Slide03 FS Neusa Bold" panose="00000800000000000000" pitchFamily="2" charset="0"/>
              </a:endParaRPr>
            </a:p>
            <a:p>
              <a:pPr algn="just" defTabSz="914400"/>
              <a:r>
                <a:rPr lang="vi-VN" sz="2200" dirty="0" smtClean="0">
                  <a:solidFill>
                    <a:srgbClr val="000000"/>
                  </a:solidFill>
                  <a:latin typeface="#9Slide03 Roboto Condensed" panose="02000000000000000000" pitchFamily="2" charset="0"/>
                  <a:ea typeface="#9Slide03 Roboto Condensed" panose="02000000000000000000" pitchFamily="2" charset="0"/>
                </a:rPr>
                <a:t>Cơ thể gồm nhiều tế bào, cấu tạo phức tạp, chuyển hóa thành nhiều cơ quan, hệ cơ quan để thực hiện chức năng sống.</a:t>
              </a:r>
              <a:endParaRPr lang="vi-VN" sz="2200" dirty="0">
                <a:solidFill>
                  <a:srgbClr val="000000"/>
                </a:solidFill>
                <a:latin typeface="#9Slide03 Roboto Condensed" panose="02000000000000000000" pitchFamily="2" charset="0"/>
                <a:ea typeface="#9Slide03 Roboto Condensed" panose="02000000000000000000" pitchFamily="2" charset="0"/>
              </a:endParaRPr>
            </a:p>
          </p:txBody>
        </p:sp>
        <p:sp>
          <p:nvSpPr>
            <p:cNvPr id="6" name="Flowchart: Stored Data 5"/>
            <p:cNvSpPr/>
            <p:nvPr/>
          </p:nvSpPr>
          <p:spPr>
            <a:xfrm>
              <a:off x="4111451" y="1127149"/>
              <a:ext cx="2905285" cy="756538"/>
            </a:xfrm>
            <a:prstGeom prst="flowChartOnlineStorage">
              <a:avLst/>
            </a:prstGeom>
            <a:solidFill>
              <a:srgbClr val="0045D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srgbClr val="FFFFFF"/>
                  </a:solidFill>
                  <a:latin typeface="#9Slide03 Swiss Condensed Bold" panose="02000500000000000000" pitchFamily="2" charset="0"/>
                </a:rPr>
                <a:t>SINH VẬT </a:t>
              </a:r>
              <a:r>
                <a:rPr lang="vi-VN" sz="2000" dirty="0" smtClean="0">
                  <a:solidFill>
                    <a:srgbClr val="FFFFFF"/>
                  </a:solidFill>
                  <a:latin typeface="#9Slide03 Swiss Condensed Bold" panose="02000500000000000000" pitchFamily="2" charset="0"/>
                </a:rPr>
                <a:t>ĐA</a:t>
              </a:r>
              <a:r>
                <a:rPr lang="en-US" sz="2000" dirty="0" smtClean="0">
                  <a:solidFill>
                    <a:srgbClr val="FFFFFF"/>
                  </a:solidFill>
                  <a:latin typeface="#9Slide03 Swiss Condensed Bold" panose="02000500000000000000" pitchFamily="2" charset="0"/>
                </a:rPr>
                <a:t> BÀO</a:t>
              </a:r>
              <a:endParaRPr lang="en-US" sz="2000" dirty="0">
                <a:solidFill>
                  <a:srgbClr val="FFFFFF"/>
                </a:solidFill>
                <a:latin typeface="#9Slide03 Swiss Condensed Bold" panose="02000500000000000000" pitchFamily="2" charset="0"/>
              </a:endParaRPr>
            </a:p>
          </p:txBody>
        </p:sp>
      </p:grpSp>
      <p:grpSp>
        <p:nvGrpSpPr>
          <p:cNvPr id="32" name="Group 31"/>
          <p:cNvGrpSpPr/>
          <p:nvPr/>
        </p:nvGrpSpPr>
        <p:grpSpPr>
          <a:xfrm>
            <a:off x="3961404" y="1087324"/>
            <a:ext cx="3301845" cy="2563400"/>
            <a:chOff x="3986461" y="1127149"/>
            <a:chExt cx="3301845" cy="2563400"/>
          </a:xfrm>
        </p:grpSpPr>
        <p:sp>
          <p:nvSpPr>
            <p:cNvPr id="33" name="Rectangle 32"/>
            <p:cNvSpPr/>
            <p:nvPr/>
          </p:nvSpPr>
          <p:spPr>
            <a:xfrm>
              <a:off x="3986461" y="1506071"/>
              <a:ext cx="3301845" cy="2184478"/>
            </a:xfrm>
            <a:prstGeom prst="rect">
              <a:avLst/>
            </a:prstGeom>
            <a:solidFill>
              <a:schemeClr val="accent5">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200" dirty="0" smtClean="0">
                  <a:solidFill>
                    <a:srgbClr val="000000"/>
                  </a:solidFill>
                  <a:latin typeface="#9Slide03 Roboto Condensed" panose="02000000000000000000" pitchFamily="2" charset="0"/>
                  <a:ea typeface="#9Slide03 Roboto Condensed" panose="02000000000000000000" pitchFamily="2" charset="0"/>
                </a:rPr>
                <a:t>Cơ thể chỉ cấu tạo gồm 1 tế bào, thực hiện các chức năng sống đơn giản.</a:t>
              </a:r>
              <a:endParaRPr lang="vi-VN" sz="2200" dirty="0">
                <a:solidFill>
                  <a:srgbClr val="000000"/>
                </a:solidFill>
                <a:latin typeface="#9Slide03 Roboto Condensed" panose="02000000000000000000" pitchFamily="2" charset="0"/>
                <a:ea typeface="#9Slide03 Roboto Condensed" panose="02000000000000000000" pitchFamily="2" charset="0"/>
              </a:endParaRPr>
            </a:p>
          </p:txBody>
        </p:sp>
        <p:sp>
          <p:nvSpPr>
            <p:cNvPr id="34" name="Flowchart: Stored Data 33"/>
            <p:cNvSpPr/>
            <p:nvPr/>
          </p:nvSpPr>
          <p:spPr>
            <a:xfrm>
              <a:off x="4111451" y="1127149"/>
              <a:ext cx="2905285" cy="756538"/>
            </a:xfrm>
            <a:prstGeom prst="flowChartOnlineStorag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srgbClr val="FFFFFF"/>
                  </a:solidFill>
                  <a:latin typeface="#9Slide03 Swiss Condensed Bold" panose="02000500000000000000" pitchFamily="2" charset="0"/>
                </a:rPr>
                <a:t>SINH VẬT ĐƠN BÀO</a:t>
              </a:r>
              <a:endParaRPr lang="en-US" sz="2000" dirty="0">
                <a:solidFill>
                  <a:srgbClr val="FFFFFF"/>
                </a:solidFill>
                <a:latin typeface="#9Slide03 Swiss Condensed Bold" panose="02000500000000000000" pitchFamily="2" charset="0"/>
              </a:endParaRPr>
            </a:p>
          </p:txBody>
        </p:sp>
      </p:grpSp>
      <p:pic>
        <p:nvPicPr>
          <p:cNvPr id="6146" name="Picture 2" descr="Đắm chìm trong thế giới huyền ảo của loài nấm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618" y="4596723"/>
            <a:ext cx="2376041" cy="178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48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randombar(horizontal)">
                                      <p:cBhvr>
                                        <p:cTn id="11" dur="500"/>
                                        <p:tgtEl>
                                          <p:spTgt spid="16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64"/>
                                        </p:tgtEl>
                                        <p:attrNameLst>
                                          <p:attrName>style.visibility</p:attrName>
                                        </p:attrNameLst>
                                      </p:cBhvr>
                                      <p:to>
                                        <p:strVal val="visible"/>
                                      </p:to>
                                    </p:set>
                                    <p:animEffect transition="in" filter="randombar(horizontal)">
                                      <p:cBhvr>
                                        <p:cTn id="14" dur="500"/>
                                        <p:tgtEl>
                                          <p:spTgt spid="16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randombar(horizontal)">
                                      <p:cBhvr>
                                        <p:cTn id="26" dur="500"/>
                                        <p:tgtEl>
                                          <p:spTgt spid="169"/>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3000"/>
                            </p:stCondLst>
                            <p:childTnLst>
                              <p:par>
                                <p:cTn id="32" presetID="14" presetClass="entr" presetSubtype="10" fill="hold" grpId="0" nodeType="after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randombar(horizontal)">
                                      <p:cBhvr>
                                        <p:cTn id="34" dur="500"/>
                                        <p:tgtEl>
                                          <p:spTgt spid="17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randombar(horizontal)">
                                      <p:cBhvr>
                                        <p:cTn id="37" dur="500"/>
                                        <p:tgtEl>
                                          <p:spTgt spid="1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4" grpId="0"/>
      <p:bldP spid="165" grpId="0"/>
      <p:bldP spid="169" grpId="0"/>
      <p:bldP spid="170" grpId="0"/>
      <p:bldP spid="1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5" name="Google Shape;715;p23"/>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21</a:t>
            </a:fld>
            <a:endParaRPr/>
          </a:p>
        </p:txBody>
      </p:sp>
      <p:sp>
        <p:nvSpPr>
          <p:cNvPr id="4" name="Rounded Rectangle 3"/>
          <p:cNvSpPr/>
          <p:nvPr/>
        </p:nvSpPr>
        <p:spPr>
          <a:xfrm>
            <a:off x="2321859" y="1600201"/>
            <a:ext cx="4670612" cy="721658"/>
          </a:xfrm>
          <a:prstGeom prst="roundRect">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9Slide03 Swiss Condensed Bold" panose="02000500000000000000" pitchFamily="2" charset="0"/>
              </a:rPr>
              <a:t>CƠ THỂ ĐƠN BÀO</a:t>
            </a:r>
            <a:endParaRPr lang="en-US" sz="3200" dirty="0">
              <a:solidFill>
                <a:srgbClr val="FFFFFF"/>
              </a:solidFill>
              <a:latin typeface="#9Slide03 Swiss Condensed Bold" panose="02000500000000000000" pitchFamily="2" charset="0"/>
            </a:endParaRPr>
          </a:p>
        </p:txBody>
      </p:sp>
      <p:sp>
        <p:nvSpPr>
          <p:cNvPr id="8" name="Rounded Rectangle 7"/>
          <p:cNvSpPr/>
          <p:nvPr/>
        </p:nvSpPr>
        <p:spPr>
          <a:xfrm>
            <a:off x="2008095" y="1066801"/>
            <a:ext cx="4096871" cy="564776"/>
          </a:xfrm>
          <a:prstGeom prst="roundRect">
            <a:avLst/>
          </a:prstGeom>
          <a:solidFill>
            <a:schemeClr val="accent6">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srgbClr val="FFFFFF"/>
                </a:solidFill>
                <a:latin typeface="#9Slide03 Swiss Condensed Bold" panose="02000500000000000000" pitchFamily="2" charset="0"/>
              </a:rPr>
              <a:t>PHẦN A</a:t>
            </a:r>
          </a:p>
        </p:txBody>
      </p:sp>
      <p:grpSp>
        <p:nvGrpSpPr>
          <p:cNvPr id="9" name="Group 8"/>
          <p:cNvGrpSpPr/>
          <p:nvPr/>
        </p:nvGrpSpPr>
        <p:grpSpPr>
          <a:xfrm>
            <a:off x="1299884" y="143436"/>
            <a:ext cx="1622610" cy="2976282"/>
            <a:chOff x="1640541" y="143436"/>
            <a:chExt cx="1622610" cy="2976282"/>
          </a:xfrm>
        </p:grpSpPr>
        <p:sp>
          <p:nvSpPr>
            <p:cNvPr id="10" name="Flowchart: Connector 9"/>
            <p:cNvSpPr/>
            <p:nvPr/>
          </p:nvSpPr>
          <p:spPr>
            <a:xfrm>
              <a:off x="1640541" y="143436"/>
              <a:ext cx="1622610" cy="2913530"/>
            </a:xfrm>
            <a:prstGeom prst="flowChartConnector">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11" name="Picture 2" descr="36 Euglena Viridis Stock Photos, Pictures &amp;amp; Royalty-Free Images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l="21337" t="-25" r="23132" b="1775"/>
            <a:stretch/>
          </p:blipFill>
          <p:spPr bwMode="auto">
            <a:xfrm>
              <a:off x="1649370" y="143436"/>
              <a:ext cx="1613781" cy="29762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321859" y="3272118"/>
            <a:ext cx="6069106" cy="3061017"/>
          </a:xfrm>
          <a:prstGeom prst="rect">
            <a:avLst/>
          </a:prstGeom>
          <a:solidFill>
            <a:schemeClr val="tx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10248" name="Picture 8" descr="Sinh vật đơn bào cũng có hệ thống liên lạc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082" y="343348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Vi khuẩn Ecoli là gì? Nhiễm khuẩn Ecoli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986" y="3778105"/>
            <a:ext cx="3384013" cy="1692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43760" y="5802379"/>
            <a:ext cx="2034988" cy="369332"/>
          </a:xfrm>
          <a:prstGeom prst="rect">
            <a:avLst/>
          </a:prstGeom>
          <a:noFill/>
        </p:spPr>
        <p:txBody>
          <a:bodyPr wrap="square" rtlCol="0">
            <a:spAutoFit/>
          </a:bodyPr>
          <a:lstStyle/>
          <a:p>
            <a:pPr defTabSz="914400"/>
            <a:r>
              <a:rPr lang="vi-VN" dirty="0" smtClean="0">
                <a:solidFill>
                  <a:srgbClr val="FFFFFF"/>
                </a:solidFill>
              </a:rPr>
              <a:t>Sinh vật đơn bào</a:t>
            </a:r>
            <a:endParaRPr lang="vi-VN" dirty="0">
              <a:solidFill>
                <a:srgbClr val="FFFFFF"/>
              </a:solidFill>
            </a:endParaRPr>
          </a:p>
        </p:txBody>
      </p:sp>
      <p:sp>
        <p:nvSpPr>
          <p:cNvPr id="19" name="TextBox 18"/>
          <p:cNvSpPr txBox="1"/>
          <p:nvPr/>
        </p:nvSpPr>
        <p:spPr>
          <a:xfrm>
            <a:off x="5877329" y="5802379"/>
            <a:ext cx="2034988" cy="369332"/>
          </a:xfrm>
          <a:prstGeom prst="rect">
            <a:avLst/>
          </a:prstGeom>
          <a:noFill/>
        </p:spPr>
        <p:txBody>
          <a:bodyPr wrap="square" rtlCol="0">
            <a:spAutoFit/>
          </a:bodyPr>
          <a:lstStyle/>
          <a:p>
            <a:pPr algn="ctr" defTabSz="914400"/>
            <a:r>
              <a:rPr lang="vi-VN" i="1" dirty="0" smtClean="0">
                <a:solidFill>
                  <a:srgbClr val="FFFFFF"/>
                </a:solidFill>
              </a:rPr>
              <a:t>E.Coli </a:t>
            </a:r>
            <a:endParaRPr lang="vi-VN" i="1" dirty="0">
              <a:solidFill>
                <a:srgbClr val="FFFFFF"/>
              </a:solidFill>
            </a:endParaRPr>
          </a:p>
        </p:txBody>
      </p:sp>
    </p:spTree>
    <p:extLst>
      <p:ext uri="{BB962C8B-B14F-4D97-AF65-F5344CB8AC3E}">
        <p14:creationId xmlns:p14="http://schemas.microsoft.com/office/powerpoint/2010/main" val="138295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uglena - 3D model by Visartech (@visartech) [d92e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71482" y="5719482"/>
            <a:ext cx="7440706" cy="93232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9Slide03 FS Neusa Bold" panose="00000800000000000000" pitchFamily="2" charset="0"/>
              </a:rPr>
              <a:t>QUAN SÁT HÌNH ẢNH TRÙNG ROI</a:t>
            </a:r>
            <a:endParaRPr lang="en-US" sz="3200" dirty="0">
              <a:solidFill>
                <a:srgbClr val="FFFFFF"/>
              </a:solidFill>
              <a:latin typeface="#9Slide03 FS Neusa Bold" panose="00000800000000000000" pitchFamily="2" charset="0"/>
            </a:endParaRPr>
          </a:p>
        </p:txBody>
      </p:sp>
      <p:sp>
        <p:nvSpPr>
          <p:cNvPr id="3" name="Rectangle 2"/>
          <p:cNvSpPr/>
          <p:nvPr/>
        </p:nvSpPr>
        <p:spPr>
          <a:xfrm>
            <a:off x="573741" y="394447"/>
            <a:ext cx="4984377" cy="7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9Slide03 Swiss Condensed Bold" panose="02000500000000000000" pitchFamily="2" charset="0"/>
              </a:rPr>
              <a:t>Mô tả các đặc điểm của trùng roi</a:t>
            </a:r>
            <a:endParaRPr lang="vi-VN" sz="2400" dirty="0">
              <a:solidFill>
                <a:srgbClr val="FFFFFF"/>
              </a:solidFill>
              <a:latin typeface="#9Slide03 Swiss Condensed Bold" panose="02000500000000000000" pitchFamily="2" charset="0"/>
            </a:endParaRPr>
          </a:p>
        </p:txBody>
      </p:sp>
    </p:spTree>
    <p:extLst>
      <p:ext uri="{BB962C8B-B14F-4D97-AF65-F5344CB8AC3E}">
        <p14:creationId xmlns:p14="http://schemas.microsoft.com/office/powerpoint/2010/main" val="22714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rgbClr val="FFFF00"/>
                                        </p:clrVal>
                                      </p:to>
                                    </p:set>
                                    <p:set>
                                      <p:cBhvr>
                                        <p:cTn id="7" dur="500" fill="hold"/>
                                        <p:tgtEl>
                                          <p:spTgt spid="3"/>
                                        </p:tgtEl>
                                        <p:attrNameLst>
                                          <p:attrName>fillcolor</p:attrName>
                                        </p:attrNameLst>
                                      </p:cBhvr>
                                      <p:to>
                                        <p:clrVal>
                                          <a:srgbClr val="FFFF0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7208" y="870137"/>
            <a:ext cx="11358445" cy="3448889"/>
            <a:chOff x="306878" y="1766607"/>
            <a:chExt cx="11358445" cy="3448889"/>
          </a:xfrm>
        </p:grpSpPr>
        <p:pic>
          <p:nvPicPr>
            <p:cNvPr id="2" name="Picture 1"/>
            <p:cNvPicPr>
              <a:picLocks noChangeAspect="1"/>
            </p:cNvPicPr>
            <p:nvPr/>
          </p:nvPicPr>
          <p:blipFill rotWithShape="1">
            <a:blip r:embed="rId2"/>
            <a:srcRect b="13356"/>
            <a:stretch/>
          </p:blipFill>
          <p:spPr>
            <a:xfrm>
              <a:off x="6102723" y="1766607"/>
              <a:ext cx="5562600" cy="3020547"/>
            </a:xfrm>
            <a:prstGeom prst="rect">
              <a:avLst/>
            </a:prstGeom>
          </p:spPr>
        </p:pic>
        <p:pic>
          <p:nvPicPr>
            <p:cNvPr id="12296" name="Picture 8" descr="Quan sát hình 25.1, em có nhận xét gì về hình dạng của các loại vi khuẩn.  Lấy ví dụ - Giải sách chân trời sáng tạo khoa học tự nhiên 6 - Tech12h"/>
            <p:cNvPicPr>
              <a:picLocks noChangeAspect="1" noChangeArrowheads="1"/>
            </p:cNvPicPr>
            <p:nvPr/>
          </p:nvPicPr>
          <p:blipFill rotWithShape="1">
            <a:blip r:embed="rId3">
              <a:extLst>
                <a:ext uri="{28A0092B-C50C-407E-A947-70E740481C1C}">
                  <a14:useLocalDpi xmlns:a14="http://schemas.microsoft.com/office/drawing/2010/main" val="0"/>
                </a:ext>
              </a:extLst>
            </a:blip>
            <a:srcRect b="8571"/>
            <a:stretch/>
          </p:blipFill>
          <p:spPr bwMode="auto">
            <a:xfrm rot="19309549">
              <a:off x="306878" y="2352672"/>
              <a:ext cx="5702835" cy="2862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2588" y="4661647"/>
              <a:ext cx="3316941" cy="400110"/>
            </a:xfrm>
            <a:prstGeom prst="rect">
              <a:avLst/>
            </a:prstGeom>
            <a:noFill/>
          </p:spPr>
          <p:txBody>
            <a:bodyPr wrap="square" rtlCol="0">
              <a:spAutoFit/>
            </a:bodyPr>
            <a:lstStyle/>
            <a:p>
              <a:pPr algn="ctr" defTabSz="914400"/>
              <a:r>
                <a:rPr lang="vi-VN" sz="2000" dirty="0" smtClean="0">
                  <a:solidFill>
                    <a:srgbClr val="178AA1">
                      <a:lumMod val="75000"/>
                    </a:srgbClr>
                  </a:solidFill>
                  <a:latin typeface="#9Slide03 Swiss Condensed Bold" panose="02000500000000000000" pitchFamily="2" charset="0"/>
                </a:rPr>
                <a:t>Vi khuẩn</a:t>
              </a:r>
              <a:endParaRPr lang="vi-VN" sz="2000" dirty="0">
                <a:solidFill>
                  <a:srgbClr val="178AA1">
                    <a:lumMod val="75000"/>
                  </a:srgbClr>
                </a:solidFill>
                <a:latin typeface="#9Slide03 Swiss Condensed Bold" panose="02000500000000000000" pitchFamily="2" charset="0"/>
              </a:endParaRPr>
            </a:p>
          </p:txBody>
        </p:sp>
        <p:sp>
          <p:nvSpPr>
            <p:cNvPr id="9" name="TextBox 8"/>
            <p:cNvSpPr txBox="1"/>
            <p:nvPr/>
          </p:nvSpPr>
          <p:spPr>
            <a:xfrm>
              <a:off x="6750424" y="4661647"/>
              <a:ext cx="3316941" cy="400110"/>
            </a:xfrm>
            <a:prstGeom prst="rect">
              <a:avLst/>
            </a:prstGeom>
            <a:noFill/>
          </p:spPr>
          <p:txBody>
            <a:bodyPr wrap="square" rtlCol="0">
              <a:spAutoFit/>
            </a:bodyPr>
            <a:lstStyle/>
            <a:p>
              <a:pPr algn="ctr" defTabSz="914400"/>
              <a:r>
                <a:rPr lang="vi-VN" sz="2000" dirty="0" smtClean="0">
                  <a:solidFill>
                    <a:srgbClr val="178AA1">
                      <a:lumMod val="75000"/>
                    </a:srgbClr>
                  </a:solidFill>
                  <a:latin typeface="#9Slide03 Swiss Condensed Bold" panose="02000500000000000000" pitchFamily="2" charset="0"/>
                </a:rPr>
                <a:t>Trùng roi</a:t>
              </a:r>
              <a:endParaRPr lang="vi-VN" sz="2000" dirty="0">
                <a:solidFill>
                  <a:srgbClr val="178AA1">
                    <a:lumMod val="75000"/>
                  </a:srgbClr>
                </a:solidFill>
                <a:latin typeface="#9Slide03 Swiss Condensed Bold" panose="02000500000000000000" pitchFamily="2" charset="0"/>
              </a:endParaRPr>
            </a:p>
          </p:txBody>
        </p:sp>
      </p:grpSp>
      <p:sp>
        <p:nvSpPr>
          <p:cNvPr id="5" name="TextBox 4"/>
          <p:cNvSpPr txBox="1"/>
          <p:nvPr/>
        </p:nvSpPr>
        <p:spPr>
          <a:xfrm>
            <a:off x="1136276" y="268942"/>
            <a:ext cx="9592235" cy="461665"/>
          </a:xfrm>
          <a:prstGeom prst="rect">
            <a:avLst/>
          </a:prstGeom>
          <a:solidFill>
            <a:schemeClr val="accent1">
              <a:lumMod val="20000"/>
              <a:lumOff val="80000"/>
            </a:schemeClr>
          </a:solidFill>
        </p:spPr>
        <p:txBody>
          <a:bodyPr wrap="square" rtlCol="0">
            <a:spAutoFit/>
          </a:bodyPr>
          <a:lstStyle/>
          <a:p>
            <a:pPr algn="ctr" defTabSz="914400"/>
            <a:r>
              <a:rPr lang="vi-VN" sz="2400" dirty="0" smtClean="0">
                <a:solidFill>
                  <a:srgbClr val="000000"/>
                </a:solidFill>
                <a:latin typeface="#9Slide03 Swiss Condensed Bold" panose="02000500000000000000" pitchFamily="2" charset="0"/>
              </a:rPr>
              <a:t>Quan sát hình dưới đây, em hãy chỉ ra điểm chung của các cơ thể trong hình.</a:t>
            </a:r>
            <a:endParaRPr lang="vi-VN" sz="2400" dirty="0">
              <a:solidFill>
                <a:srgbClr val="000000"/>
              </a:solidFill>
              <a:latin typeface="#9Slide03 Swiss Condensed Bold" panose="02000500000000000000" pitchFamily="2" charset="0"/>
            </a:endParaRPr>
          </a:p>
        </p:txBody>
      </p:sp>
      <p:sp>
        <p:nvSpPr>
          <p:cNvPr id="7" name="TextBox 6"/>
          <p:cNvSpPr txBox="1"/>
          <p:nvPr/>
        </p:nvSpPr>
        <p:spPr>
          <a:xfrm>
            <a:off x="6087035" y="1416423"/>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Arrial"/>
              </a:rPr>
              <a:t>Màng tế bào</a:t>
            </a:r>
            <a:endParaRPr lang="vi-VN" sz="1600" dirty="0">
              <a:solidFill>
                <a:srgbClr val="000000"/>
              </a:solidFill>
              <a:latin typeface="Arrial"/>
            </a:endParaRPr>
          </a:p>
        </p:txBody>
      </p:sp>
      <p:sp>
        <p:nvSpPr>
          <p:cNvPr id="13" name="TextBox 12"/>
          <p:cNvSpPr txBox="1"/>
          <p:nvPr/>
        </p:nvSpPr>
        <p:spPr>
          <a:xfrm>
            <a:off x="6087035" y="1809826"/>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Arrial"/>
              </a:rPr>
              <a:t>Chấ</a:t>
            </a:r>
            <a:r>
              <a:rPr lang="en-US" sz="1600" dirty="0" smtClean="0">
                <a:solidFill>
                  <a:srgbClr val="000000"/>
                </a:solidFill>
                <a:latin typeface="Arrial"/>
              </a:rPr>
              <a:t>t</a:t>
            </a:r>
            <a:r>
              <a:rPr lang="vi-VN" sz="1600" dirty="0" smtClean="0">
                <a:solidFill>
                  <a:srgbClr val="000000"/>
                </a:solidFill>
                <a:latin typeface="Arrial"/>
              </a:rPr>
              <a:t> tế bào</a:t>
            </a:r>
            <a:endParaRPr lang="vi-VN" sz="1600" dirty="0">
              <a:solidFill>
                <a:srgbClr val="000000"/>
              </a:solidFill>
              <a:latin typeface="Arrial"/>
            </a:endParaRPr>
          </a:p>
        </p:txBody>
      </p:sp>
      <p:sp>
        <p:nvSpPr>
          <p:cNvPr id="14" name="TextBox 13"/>
          <p:cNvSpPr txBox="1"/>
          <p:nvPr/>
        </p:nvSpPr>
        <p:spPr>
          <a:xfrm>
            <a:off x="6180044" y="2454762"/>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Arrial"/>
              </a:rPr>
              <a:t>Nhân tế bào</a:t>
            </a:r>
            <a:endParaRPr lang="vi-VN" sz="1600" dirty="0">
              <a:solidFill>
                <a:srgbClr val="000000"/>
              </a:solidFill>
              <a:latin typeface="Arrial"/>
            </a:endParaRPr>
          </a:p>
        </p:txBody>
      </p:sp>
      <p:sp>
        <p:nvSpPr>
          <p:cNvPr id="15" name="TextBox 14"/>
          <p:cNvSpPr txBox="1"/>
          <p:nvPr/>
        </p:nvSpPr>
        <p:spPr>
          <a:xfrm>
            <a:off x="1683123" y="1927844"/>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Arrial"/>
              </a:rPr>
              <a:t>Màng tế bào</a:t>
            </a:r>
            <a:endParaRPr lang="vi-VN" sz="1600" dirty="0">
              <a:solidFill>
                <a:srgbClr val="000000"/>
              </a:solidFill>
              <a:latin typeface="Arrial"/>
            </a:endParaRPr>
          </a:p>
        </p:txBody>
      </p:sp>
      <p:sp>
        <p:nvSpPr>
          <p:cNvPr id="16" name="TextBox 15"/>
          <p:cNvSpPr txBox="1"/>
          <p:nvPr/>
        </p:nvSpPr>
        <p:spPr>
          <a:xfrm>
            <a:off x="1136275" y="2745087"/>
            <a:ext cx="1264024"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Arrial"/>
              </a:rPr>
              <a:t>Vùng nhân</a:t>
            </a:r>
            <a:endParaRPr lang="vi-VN" sz="1600" dirty="0">
              <a:solidFill>
                <a:srgbClr val="000000"/>
              </a:solidFill>
              <a:latin typeface="Arrial"/>
            </a:endParaRPr>
          </a:p>
        </p:txBody>
      </p:sp>
      <p:sp>
        <p:nvSpPr>
          <p:cNvPr id="17" name="TextBox 16"/>
          <p:cNvSpPr txBox="1"/>
          <p:nvPr/>
        </p:nvSpPr>
        <p:spPr>
          <a:xfrm>
            <a:off x="1580509" y="2365092"/>
            <a:ext cx="1264024"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Arrial"/>
              </a:rPr>
              <a:t>Chất tế bào</a:t>
            </a:r>
            <a:endParaRPr lang="vi-VN" sz="1600" dirty="0">
              <a:solidFill>
                <a:srgbClr val="000000"/>
              </a:solidFill>
              <a:latin typeface="Arrial"/>
            </a:endParaRPr>
          </a:p>
        </p:txBody>
      </p:sp>
      <p:sp>
        <p:nvSpPr>
          <p:cNvPr id="10" name="TextBox 9"/>
          <p:cNvSpPr txBox="1"/>
          <p:nvPr/>
        </p:nvSpPr>
        <p:spPr>
          <a:xfrm>
            <a:off x="3526731" y="3774156"/>
            <a:ext cx="5306626" cy="400110"/>
          </a:xfrm>
          <a:prstGeom prst="rect">
            <a:avLst/>
          </a:prstGeom>
          <a:noFill/>
        </p:spPr>
        <p:txBody>
          <a:bodyPr wrap="square" rtlCol="0">
            <a:spAutoFit/>
          </a:bodyPr>
          <a:lstStyle/>
          <a:p>
            <a:pPr algn="ctr" defTabSz="914400"/>
            <a:r>
              <a:rPr lang="vi-VN" sz="2000" dirty="0" smtClean="0">
                <a:solidFill>
                  <a:srgbClr val="000000"/>
                </a:solidFill>
                <a:latin typeface="#9Slide03 Swiss 721 Black Conde" panose="02000500000000000000" pitchFamily="2" charset="0"/>
              </a:rPr>
              <a:t>Hình 1. Cơ thể đơn bào</a:t>
            </a:r>
            <a:endParaRPr lang="vi-VN" sz="2000" dirty="0">
              <a:solidFill>
                <a:srgbClr val="000000"/>
              </a:solidFill>
              <a:latin typeface="#9Slide03 Swiss 721 Black Conde" panose="02000500000000000000" pitchFamily="2" charset="0"/>
            </a:endParaRPr>
          </a:p>
        </p:txBody>
      </p:sp>
      <p:sp>
        <p:nvSpPr>
          <p:cNvPr id="20" name="Explosion 1 19"/>
          <p:cNvSpPr/>
          <p:nvPr/>
        </p:nvSpPr>
        <p:spPr>
          <a:xfrm>
            <a:off x="713814" y="3736617"/>
            <a:ext cx="6206939" cy="2990108"/>
          </a:xfrm>
          <a:prstGeom prst="irregularSeal1">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200" dirty="0" smtClean="0">
                <a:solidFill>
                  <a:srgbClr val="FFFFFF"/>
                </a:solidFill>
                <a:latin typeface="#9Slide03 Roboto Condensed" panose="02000000000000000000" pitchFamily="2" charset="0"/>
                <a:ea typeface="#9Slide03 Roboto Condensed" panose="02000000000000000000" pitchFamily="2" charset="0"/>
              </a:rPr>
              <a:t>Trong thực tế em có quan sát trùng roi và vi khuẩn bằng mắt thường không? Tại sao?</a:t>
            </a:r>
            <a:endParaRPr lang="vi-VN" sz="2200" dirty="0">
              <a:solidFill>
                <a:srgbClr val="FFFFFF"/>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261123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17977" y="3998259"/>
            <a:ext cx="4150659" cy="2330824"/>
            <a:chOff x="6409765" y="3119718"/>
            <a:chExt cx="4150659" cy="2330824"/>
          </a:xfrm>
        </p:grpSpPr>
        <p:sp>
          <p:nvSpPr>
            <p:cNvPr id="3" name="Rectangle 2"/>
            <p:cNvSpPr/>
            <p:nvPr/>
          </p:nvSpPr>
          <p:spPr>
            <a:xfrm>
              <a:off x="6409765" y="3119718"/>
              <a:ext cx="4150659" cy="2330824"/>
            </a:xfrm>
            <a:prstGeom prst="rect">
              <a:avLst/>
            </a:prstGeom>
            <a:solidFill>
              <a:srgbClr val="00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13314" name="Picture 2" descr="Trùng roi xanh - Cảnh 3D - Giáo dục và học tập kỹ thuật số Mozaik"/>
            <p:cNvPicPr>
              <a:picLocks noChangeAspect="1" noChangeArrowheads="1"/>
            </p:cNvPicPr>
            <p:nvPr/>
          </p:nvPicPr>
          <p:blipFill rotWithShape="1">
            <a:blip r:embed="rId2">
              <a:extLst>
                <a:ext uri="{28A0092B-C50C-407E-A947-70E740481C1C}">
                  <a14:useLocalDpi xmlns:a14="http://schemas.microsoft.com/office/drawing/2010/main" val="0"/>
                </a:ext>
              </a:extLst>
            </a:blip>
            <a:srcRect l="11048" t="8229" r="7425" b="12707"/>
            <a:stretch/>
          </p:blipFill>
          <p:spPr bwMode="auto">
            <a:xfrm>
              <a:off x="6553200" y="3263153"/>
              <a:ext cx="3864933" cy="205291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6" name="Picture 4" descr="Soi Vi Khuẩn dưới kính hiển vi khi bỏ muối ăn vào ? 🔎 See bacteria under a  microscope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t="21437"/>
          <a:stretch/>
        </p:blipFill>
        <p:spPr bwMode="auto">
          <a:xfrm>
            <a:off x="445341" y="2326761"/>
            <a:ext cx="6469343" cy="2858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74660" y="2030505"/>
            <a:ext cx="2779058" cy="90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Rectangle 5"/>
          <p:cNvSpPr/>
          <p:nvPr/>
        </p:nvSpPr>
        <p:spPr>
          <a:xfrm>
            <a:off x="182190" y="2228152"/>
            <a:ext cx="6508377" cy="3048000"/>
          </a:xfrm>
          <a:prstGeom prst="rect">
            <a:avLst/>
          </a:prstGeom>
          <a:noFill/>
          <a:ln w="38100">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grpSp>
        <p:nvGrpSpPr>
          <p:cNvPr id="9" name="Group 8"/>
          <p:cNvGrpSpPr/>
          <p:nvPr/>
        </p:nvGrpSpPr>
        <p:grpSpPr>
          <a:xfrm>
            <a:off x="7395882" y="748552"/>
            <a:ext cx="4356848" cy="3007660"/>
            <a:chOff x="7395882" y="748552"/>
            <a:chExt cx="4356848" cy="3007660"/>
          </a:xfrm>
        </p:grpSpPr>
        <p:sp>
          <p:nvSpPr>
            <p:cNvPr id="7" name="Rectangle 6"/>
            <p:cNvSpPr/>
            <p:nvPr/>
          </p:nvSpPr>
          <p:spPr>
            <a:xfrm>
              <a:off x="7395882" y="1210234"/>
              <a:ext cx="4356848" cy="25459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400" dirty="0" smtClean="0">
                  <a:solidFill>
                    <a:srgbClr val="FFFFFF"/>
                  </a:solidFill>
                  <a:latin typeface="#9Slide03 Swiss Condensed Bold" panose="02000500000000000000" pitchFamily="2" charset="0"/>
                </a:rPr>
                <a:t>Trùng roi và vi khuẩn không thể quan sát bằng mắt thường vì cơ thể chỉ cấu tạo từ một tế bào, tế bào có kích thước hiển vi</a:t>
              </a:r>
              <a:r>
                <a:rPr lang="en-US" sz="2400" dirty="0" smtClean="0">
                  <a:solidFill>
                    <a:srgbClr val="FFFFFF"/>
                  </a:solidFill>
                  <a:latin typeface="#9Slide03 Swiss Condensed Bold" panose="02000500000000000000" pitchFamily="2" charset="0"/>
                </a:rPr>
                <a:t>.</a:t>
              </a:r>
              <a:endParaRPr lang="vi-VN" sz="2400" dirty="0">
                <a:solidFill>
                  <a:srgbClr val="FFFFFF"/>
                </a:solidFill>
                <a:latin typeface="#9Slide03 Swiss Condensed Bold" panose="02000500000000000000" pitchFamily="2" charset="0"/>
              </a:endParaRPr>
            </a:p>
          </p:txBody>
        </p:sp>
        <p:sp>
          <p:nvSpPr>
            <p:cNvPr id="8" name="Rectangle 7"/>
            <p:cNvSpPr/>
            <p:nvPr/>
          </p:nvSpPr>
          <p:spPr>
            <a:xfrm>
              <a:off x="8413376" y="748552"/>
              <a:ext cx="2321859" cy="681318"/>
            </a:xfrm>
            <a:prstGeom prst="rect">
              <a:avLst/>
            </a:prstGeom>
            <a:solidFill>
              <a:srgbClr val="0045D0"/>
            </a:solidFill>
            <a:ln>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9Slide03 Swiss Condensed Bold" panose="02000500000000000000" pitchFamily="2" charset="0"/>
                </a:rPr>
                <a:t>TRẢ LỜI</a:t>
              </a:r>
              <a:endParaRPr lang="en-US" sz="3200" dirty="0">
                <a:solidFill>
                  <a:srgbClr val="FFFFFF"/>
                </a:solidFill>
                <a:latin typeface="#9Slide03 Swiss Condensed Bold" panose="02000500000000000000" pitchFamily="2" charset="0"/>
              </a:endParaRPr>
            </a:p>
          </p:txBody>
        </p:sp>
      </p:grpSp>
    </p:spTree>
    <p:extLst>
      <p:ext uri="{BB962C8B-B14F-4D97-AF65-F5344CB8AC3E}">
        <p14:creationId xmlns:p14="http://schemas.microsoft.com/office/powerpoint/2010/main" val="2154451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0" y="1"/>
            <a:ext cx="12192000" cy="2366682"/>
          </a:xfrm>
          <a:prstGeom prst="flowChartMultidocument">
            <a:avLst/>
          </a:prstGeom>
          <a:solidFill>
            <a:srgbClr val="FFFF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 name="Rectangle 2"/>
          <p:cNvSpPr/>
          <p:nvPr/>
        </p:nvSpPr>
        <p:spPr>
          <a:xfrm>
            <a:off x="2371164" y="439271"/>
            <a:ext cx="8477458"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vi-VN" sz="2800" dirty="0" smtClean="0">
                <a:solidFill>
                  <a:srgbClr val="000000"/>
                </a:solidFill>
                <a:latin typeface="000 DanPanosian TB" pitchFamily="2" charset="0"/>
              </a:rPr>
              <a:t>Em hãy kể tên một số cơ thể đơn bào trong tự nhiên</a:t>
            </a:r>
            <a:endParaRPr lang="vi-VN" sz="2800" dirty="0">
              <a:solidFill>
                <a:srgbClr val="000000"/>
              </a:solidFill>
              <a:latin typeface="000 DanPanosian TB" pitchFamily="2" charset="0"/>
            </a:endParaRPr>
          </a:p>
        </p:txBody>
      </p:sp>
      <p:grpSp>
        <p:nvGrpSpPr>
          <p:cNvPr id="5" name="Group 4"/>
          <p:cNvGrpSpPr/>
          <p:nvPr/>
        </p:nvGrpSpPr>
        <p:grpSpPr>
          <a:xfrm>
            <a:off x="370727" y="2561697"/>
            <a:ext cx="11521958" cy="3462124"/>
            <a:chOff x="370727" y="2561697"/>
            <a:chExt cx="11521958" cy="3462124"/>
          </a:xfrm>
        </p:grpSpPr>
        <p:pic>
          <p:nvPicPr>
            <p:cNvPr id="14340" name="Picture 4" descr="những điều cần biết về trùng roi đường tiêu hóa gây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8" y="2581836"/>
              <a:ext cx="19145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Trùng đế giày - Cảnh 3D - Giáo dục và học tập kỹ thuật số Moza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400000">
              <a:off x="2327838" y="3235017"/>
              <a:ext cx="2888377" cy="158201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ình thái của trực khuẩn lao | Vinmec"/>
            <p:cNvPicPr>
              <a:picLocks noChangeAspect="1" noChangeArrowheads="1"/>
            </p:cNvPicPr>
            <p:nvPr/>
          </p:nvPicPr>
          <p:blipFill rotWithShape="1">
            <a:blip r:embed="rId5">
              <a:extLst>
                <a:ext uri="{28A0092B-C50C-407E-A947-70E740481C1C}">
                  <a14:useLocalDpi xmlns:a14="http://schemas.microsoft.com/office/drawing/2010/main" val="0"/>
                </a:ext>
              </a:extLst>
            </a:blip>
            <a:srcRect l="4644" r="4584"/>
            <a:stretch/>
          </p:blipFill>
          <p:spPr bwMode="auto">
            <a:xfrm>
              <a:off x="8145437" y="2561697"/>
              <a:ext cx="3747248" cy="285749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ổng quan về bệnh trùng roi sinh dục nữ - Hệ thống website tin tứ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210" y="3224773"/>
              <a:ext cx="2905125" cy="1571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727" y="5654489"/>
              <a:ext cx="1914525" cy="369332"/>
            </a:xfrm>
            <a:prstGeom prst="rect">
              <a:avLst/>
            </a:prstGeom>
            <a:noFill/>
          </p:spPr>
          <p:txBody>
            <a:bodyPr wrap="square" rtlCol="0">
              <a:spAutoFit/>
            </a:bodyPr>
            <a:lstStyle/>
            <a:p>
              <a:pPr algn="ctr" defTabSz="914400"/>
              <a:r>
                <a:rPr lang="en-US" dirty="0" smtClean="0">
                  <a:latin typeface="#9Slide03 Swiss Condensed Bold" panose="02000500000000000000" pitchFamily="2" charset="0"/>
                </a:rPr>
                <a:t>Giardia </a:t>
              </a:r>
              <a:r>
                <a:rPr lang="vi-VN" dirty="0" smtClean="0">
                  <a:latin typeface="#9Slide03 Swiss Condensed Bold" panose="02000500000000000000" pitchFamily="2" charset="0"/>
                </a:rPr>
                <a:t>lamblia</a:t>
              </a:r>
              <a:endParaRPr lang="vi-VN" dirty="0">
                <a:latin typeface="#9Slide03 Swiss Condensed Bold" panose="02000500000000000000" pitchFamily="2" charset="0"/>
              </a:endParaRPr>
            </a:p>
          </p:txBody>
        </p:sp>
        <p:sp>
          <p:nvSpPr>
            <p:cNvPr id="11" name="TextBox 10"/>
            <p:cNvSpPr txBox="1"/>
            <p:nvPr/>
          </p:nvSpPr>
          <p:spPr>
            <a:xfrm>
              <a:off x="2724685" y="5654489"/>
              <a:ext cx="1914525" cy="369332"/>
            </a:xfrm>
            <a:prstGeom prst="rect">
              <a:avLst/>
            </a:prstGeom>
            <a:noFill/>
          </p:spPr>
          <p:txBody>
            <a:bodyPr wrap="square" rtlCol="0">
              <a:spAutoFit/>
            </a:bodyPr>
            <a:lstStyle/>
            <a:p>
              <a:pPr algn="ctr" defTabSz="914400"/>
              <a:r>
                <a:rPr lang="vi-VN" dirty="0" smtClean="0">
                  <a:latin typeface="#9Slide03 Swiss Condensed Bold" panose="02000500000000000000" pitchFamily="2" charset="0"/>
                </a:rPr>
                <a:t>Trùng roi giày</a:t>
              </a:r>
              <a:endParaRPr lang="vi-VN" dirty="0">
                <a:latin typeface="#9Slide03 Swiss Condensed Bold" panose="02000500000000000000" pitchFamily="2" charset="0"/>
              </a:endParaRPr>
            </a:p>
          </p:txBody>
        </p:sp>
        <p:sp>
          <p:nvSpPr>
            <p:cNvPr id="12" name="TextBox 11"/>
            <p:cNvSpPr txBox="1"/>
            <p:nvPr/>
          </p:nvSpPr>
          <p:spPr>
            <a:xfrm>
              <a:off x="5333414" y="5654489"/>
              <a:ext cx="1914525" cy="369332"/>
            </a:xfrm>
            <a:prstGeom prst="rect">
              <a:avLst/>
            </a:prstGeom>
            <a:noFill/>
          </p:spPr>
          <p:txBody>
            <a:bodyPr wrap="square" rtlCol="0">
              <a:spAutoFit/>
            </a:bodyPr>
            <a:lstStyle/>
            <a:p>
              <a:pPr algn="ctr" defTabSz="914400"/>
              <a:r>
                <a:rPr lang="vi-VN" dirty="0" smtClean="0">
                  <a:latin typeface="#9Slide03 Swiss Condensed Bold" panose="02000500000000000000" pitchFamily="2" charset="0"/>
                </a:rPr>
                <a:t>E.Coli </a:t>
              </a:r>
              <a:endParaRPr lang="vi-VN" dirty="0">
                <a:latin typeface="#9Slide03 Swiss Condensed Bold" panose="02000500000000000000" pitchFamily="2" charset="0"/>
              </a:endParaRPr>
            </a:p>
          </p:txBody>
        </p:sp>
        <p:sp>
          <p:nvSpPr>
            <p:cNvPr id="13" name="TextBox 12"/>
            <p:cNvSpPr txBox="1"/>
            <p:nvPr/>
          </p:nvSpPr>
          <p:spPr>
            <a:xfrm>
              <a:off x="9061798" y="5654489"/>
              <a:ext cx="1914525" cy="369332"/>
            </a:xfrm>
            <a:prstGeom prst="rect">
              <a:avLst/>
            </a:prstGeom>
            <a:noFill/>
          </p:spPr>
          <p:txBody>
            <a:bodyPr wrap="square" rtlCol="0">
              <a:spAutoFit/>
            </a:bodyPr>
            <a:lstStyle/>
            <a:p>
              <a:pPr algn="ctr" defTabSz="914400"/>
              <a:r>
                <a:rPr lang="vi-VN" dirty="0" smtClean="0">
                  <a:latin typeface="#9Slide03 Swiss Condensed Bold" panose="02000500000000000000" pitchFamily="2" charset="0"/>
                </a:rPr>
                <a:t>Trực khuẩn lao</a:t>
              </a:r>
              <a:endParaRPr lang="vi-VN" dirty="0">
                <a:latin typeface="#9Slide03 Swiss Condensed Bold" panose="02000500000000000000" pitchFamily="2" charset="0"/>
              </a:endParaRPr>
            </a:p>
          </p:txBody>
        </p:sp>
      </p:grpSp>
    </p:spTree>
    <p:extLst>
      <p:ext uri="{BB962C8B-B14F-4D97-AF65-F5344CB8AC3E}">
        <p14:creationId xmlns:p14="http://schemas.microsoft.com/office/powerpoint/2010/main" val="319213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矩形: 圆角 5">
            <a:extLst>
              <a:ext uri="{FF2B5EF4-FFF2-40B4-BE49-F238E27FC236}">
                <a16:creationId xmlns:a16="http://schemas.microsoft.com/office/drawing/2014/main" id="{16C44810-A3B4-4FEF-A33B-641A81552BA5}"/>
              </a:ext>
            </a:extLst>
          </p:cNvPr>
          <p:cNvSpPr/>
          <p:nvPr/>
        </p:nvSpPr>
        <p:spPr>
          <a:xfrm>
            <a:off x="1058779" y="2129588"/>
            <a:ext cx="9833810" cy="2208477"/>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useBgFill="1">
        <p:nvSpPr>
          <p:cNvPr id="5" name="矩形 4">
            <a:extLst>
              <a:ext uri="{FF2B5EF4-FFF2-40B4-BE49-F238E27FC236}">
                <a16:creationId xmlns:a16="http://schemas.microsoft.com/office/drawing/2014/main" id="{BB06BCEF-3B2A-418C-A19B-313DD1DC0E92}"/>
              </a:ext>
            </a:extLst>
          </p:cNvPr>
          <p:cNvSpPr/>
          <p:nvPr/>
        </p:nvSpPr>
        <p:spPr>
          <a:xfrm>
            <a:off x="1832383" y="1654846"/>
            <a:ext cx="4431525" cy="923330"/>
          </a:xfrm>
          <a:prstGeom prst="rect">
            <a:avLst/>
          </a:prstGeom>
        </p:spPr>
        <p:txBody>
          <a:bodyPr wrap="square">
            <a:spAutoFit/>
          </a:bodyPr>
          <a:lstStyle/>
          <a:p>
            <a:pPr algn="ctr" defTabSz="914400"/>
            <a:r>
              <a:rPr lang="vi-VN" altLang="zh-CN" sz="5400" b="1" dirty="0" smtClean="0">
                <a:solidFill>
                  <a:srgbClr val="0045D0"/>
                </a:solidFill>
                <a:latin typeface="#9Slide03 Roboto Condensed" panose="02000000000000000000" pitchFamily="2" charset="0"/>
                <a:ea typeface="#9Slide03 Roboto Condensed" panose="02000000000000000000" pitchFamily="2" charset="0"/>
              </a:rPr>
              <a:t>Cơ thể đơn bào</a:t>
            </a:r>
            <a:endParaRPr lang="vi-VN" altLang="zh-CN" sz="5400" b="1" dirty="0">
              <a:solidFill>
                <a:srgbClr val="0045D0"/>
              </a:solidFill>
              <a:latin typeface="#9Slide03 Roboto Condensed" panose="02000000000000000000" pitchFamily="2" charset="0"/>
              <a:ea typeface="#9Slide03 Roboto Condensed" panose="02000000000000000000" pitchFamily="2" charset="0"/>
            </a:endParaRPr>
          </a:p>
        </p:txBody>
      </p:sp>
      <p:sp>
        <p:nvSpPr>
          <p:cNvPr id="8" name="矩形 7">
            <a:extLst>
              <a:ext uri="{FF2B5EF4-FFF2-40B4-BE49-F238E27FC236}">
                <a16:creationId xmlns:a16="http://schemas.microsoft.com/office/drawing/2014/main" id="{FDD93252-8DD9-4964-899E-40BE50DA70CB}"/>
              </a:ext>
            </a:extLst>
          </p:cNvPr>
          <p:cNvSpPr/>
          <p:nvPr/>
        </p:nvSpPr>
        <p:spPr>
          <a:xfrm>
            <a:off x="5893125" y="3825709"/>
            <a:ext cx="4667533" cy="707886"/>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defTabSz="914400"/>
            <a:r>
              <a:rPr lang="vi-VN" altLang="zh-CN" sz="4000" dirty="0" smtClean="0">
                <a:solidFill>
                  <a:srgbClr val="FFFFFF"/>
                </a:solidFill>
                <a:latin typeface="#9Slide03 Roboto Condensed" panose="02000000000000000000" pitchFamily="2" charset="0"/>
                <a:ea typeface="#9Slide03 Roboto Condensed" panose="02000000000000000000" pitchFamily="2" charset="0"/>
              </a:rPr>
              <a:t>Ví dụ:</a:t>
            </a:r>
            <a:endParaRPr lang="vi-VN" altLang="zh-CN" sz="4000" dirty="0">
              <a:solidFill>
                <a:srgbClr val="FFFFFF"/>
              </a:solidFill>
              <a:latin typeface="#9Slide03 Roboto Condensed" panose="02000000000000000000" pitchFamily="2" charset="0"/>
              <a:ea typeface="#9Slide03 Roboto Condensed" panose="02000000000000000000" pitchFamily="2" charset="0"/>
            </a:endParaRPr>
          </a:p>
        </p:txBody>
      </p:sp>
      <p:pic>
        <p:nvPicPr>
          <p:cNvPr id="10" name="图片 9">
            <a:extLst>
              <a:ext uri="{FF2B5EF4-FFF2-40B4-BE49-F238E27FC236}">
                <a16:creationId xmlns:a16="http://schemas.microsoft.com/office/drawing/2014/main" id="{F0640160-F5D2-4B34-B331-A3203E0E3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37133">
            <a:off x="8697921" y="219083"/>
            <a:ext cx="3359920" cy="3094396"/>
          </a:xfrm>
          <a:prstGeom prst="rect">
            <a:avLst/>
          </a:prstGeom>
        </p:spPr>
      </p:pic>
      <p:pic>
        <p:nvPicPr>
          <p:cNvPr id="11" name="图片 10">
            <a:extLst>
              <a:ext uri="{FF2B5EF4-FFF2-40B4-BE49-F238E27FC236}">
                <a16:creationId xmlns:a16="http://schemas.microsoft.com/office/drawing/2014/main" id="{B58CA21E-5C10-4F84-AFCD-2EFD2707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59335">
            <a:off x="340423" y="3119223"/>
            <a:ext cx="3359920" cy="3094396"/>
          </a:xfrm>
          <a:prstGeom prst="rect">
            <a:avLst/>
          </a:prstGeom>
        </p:spPr>
      </p:pic>
      <p:sp>
        <p:nvSpPr>
          <p:cNvPr id="2" name="TextBox 1"/>
          <p:cNvSpPr txBox="1"/>
          <p:nvPr/>
        </p:nvSpPr>
        <p:spPr>
          <a:xfrm>
            <a:off x="2459957" y="2485363"/>
            <a:ext cx="7566211" cy="931089"/>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400" dirty="0" smtClean="0">
                <a:solidFill>
                  <a:srgbClr val="40A693">
                    <a:lumMod val="75000"/>
                  </a:srgbClr>
                </a:solidFill>
                <a:latin typeface="#9Slide03 Swiss Condensed Bold" panose="02000500000000000000" pitchFamily="2" charset="0"/>
              </a:rPr>
              <a:t>Là cơ thể được cấu tạo từ một tế bào. </a:t>
            </a:r>
            <a:endParaRPr lang="en-US" sz="2400" dirty="0" smtClean="0">
              <a:solidFill>
                <a:srgbClr val="40A693">
                  <a:lumMod val="75000"/>
                </a:srgbClr>
              </a:solidFill>
              <a:latin typeface="#9Slide03 Swiss Condensed Bold" panose="02000500000000000000" pitchFamily="2" charset="0"/>
            </a:endParaRPr>
          </a:p>
          <a:p>
            <a:pPr marL="342900" indent="-342900" algn="just" defTabSz="914400">
              <a:lnSpc>
                <a:spcPct val="120000"/>
              </a:lnSpc>
              <a:buFont typeface="Wingdings" panose="05000000000000000000" pitchFamily="2" charset="2"/>
              <a:buChar char="q"/>
            </a:pPr>
            <a:r>
              <a:rPr lang="vi-VN" sz="2400" dirty="0" smtClean="0">
                <a:solidFill>
                  <a:srgbClr val="40A693">
                    <a:lumMod val="75000"/>
                  </a:srgbClr>
                </a:solidFill>
                <a:latin typeface="#9Slide03 Swiss Condensed Bold" panose="02000500000000000000" pitchFamily="2" charset="0"/>
              </a:rPr>
              <a:t>Tế bào đó thực hiện được chức năng của một cơ thể sống.</a:t>
            </a:r>
            <a:endParaRPr lang="vi-VN" sz="2400" dirty="0">
              <a:solidFill>
                <a:srgbClr val="40A693">
                  <a:lumMod val="75000"/>
                </a:srgbClr>
              </a:solidFill>
              <a:latin typeface="#9Slide03 Swiss Condensed Bold" panose="02000500000000000000" pitchFamily="2" charset="0"/>
            </a:endParaRPr>
          </a:p>
        </p:txBody>
      </p:sp>
      <p:pic>
        <p:nvPicPr>
          <p:cNvPr id="15362" name="Picture 2" descr="Ứng dụng ghi chú trên PDF - GoodNotes 4"/>
          <p:cNvPicPr>
            <a:picLocks noChangeAspect="1" noChangeArrowheads="1"/>
          </p:cNvPicPr>
          <p:nvPr/>
        </p:nvPicPr>
        <p:blipFill rotWithShape="1">
          <a:blip r:embed="rId4">
            <a:extLst>
              <a:ext uri="{28A0092B-C50C-407E-A947-70E740481C1C}">
                <a14:useLocalDpi xmlns:a14="http://schemas.microsoft.com/office/drawing/2010/main" val="0"/>
              </a:ext>
            </a:extLst>
          </a:blip>
          <a:srcRect l="9520" t="8291" r="2032" b="14367"/>
          <a:stretch/>
        </p:blipFill>
        <p:spPr bwMode="auto">
          <a:xfrm>
            <a:off x="179293" y="144099"/>
            <a:ext cx="1833425" cy="1603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93125" y="4912659"/>
            <a:ext cx="5841675" cy="1200329"/>
          </a:xfrm>
          <a:prstGeom prst="rect">
            <a:avLst/>
          </a:prstGeom>
          <a:noFill/>
        </p:spPr>
        <p:txBody>
          <a:bodyPr wrap="square" rtlCol="0">
            <a:spAutoFit/>
          </a:bodyPr>
          <a:lstStyle/>
          <a:p>
            <a:pPr marL="285750" indent="-285750" defTabSz="914400">
              <a:buFont typeface="Wingdings" panose="05000000000000000000" pitchFamily="2" charset="2"/>
              <a:buChar char="§"/>
            </a:pPr>
            <a:r>
              <a:rPr lang="vi-VN" sz="2400" dirty="0" smtClean="0">
                <a:solidFill>
                  <a:srgbClr val="002060"/>
                </a:solidFill>
                <a:latin typeface="#9Slide05 Brannboll Ny" panose="02000000000000000000" pitchFamily="2" charset="0"/>
              </a:rPr>
              <a:t>Trùng roi, trùng giày, trùng biến hình</a:t>
            </a:r>
          </a:p>
          <a:p>
            <a:pPr marL="285750" indent="-285750" defTabSz="914400">
              <a:buFont typeface="Wingdings" panose="05000000000000000000" pitchFamily="2" charset="2"/>
              <a:buChar char="§"/>
            </a:pPr>
            <a:r>
              <a:rPr lang="vi-VN" sz="2400" dirty="0" smtClean="0">
                <a:solidFill>
                  <a:srgbClr val="002060"/>
                </a:solidFill>
                <a:latin typeface="#9Slide05 Brannboll Ny" panose="02000000000000000000" pitchFamily="2" charset="0"/>
              </a:rPr>
              <a:t>Tảo lục, tảo silic,…</a:t>
            </a:r>
          </a:p>
          <a:p>
            <a:pPr marL="285750" indent="-285750" defTabSz="914400">
              <a:buFont typeface="Wingdings" panose="05000000000000000000" pitchFamily="2" charset="2"/>
              <a:buChar char="§"/>
            </a:pPr>
            <a:r>
              <a:rPr lang="vi-VN" sz="2400" dirty="0" smtClean="0">
                <a:solidFill>
                  <a:srgbClr val="002060"/>
                </a:solidFill>
                <a:latin typeface="#9Slide05 Brannboll Ny" panose="02000000000000000000" pitchFamily="2" charset="0"/>
              </a:rPr>
              <a:t>Vi khuẩn Escherchia coli (E.coli), vi khuẩn lao</a:t>
            </a:r>
            <a:endParaRPr lang="vi-VN" sz="2400" dirty="0">
              <a:solidFill>
                <a:srgbClr val="002060"/>
              </a:solidFill>
              <a:latin typeface="#9Slide05 Brannboll Ny" panose="02000000000000000000" pitchFamily="2" charset="0"/>
            </a:endParaRPr>
          </a:p>
        </p:txBody>
      </p:sp>
    </p:spTree>
    <p:extLst>
      <p:ext uri="{BB962C8B-B14F-4D97-AF65-F5344CB8AC3E}">
        <p14:creationId xmlns:p14="http://schemas.microsoft.com/office/powerpoint/2010/main" val="201366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5636" y="371191"/>
            <a:ext cx="10565393" cy="1772793"/>
          </a:xfrm>
          <a:prstGeom prst="rect">
            <a:avLst/>
          </a:prstGeom>
          <a:noFill/>
        </p:spPr>
        <p:txBody>
          <a:bodyPr wrap="square" rtlCol="0">
            <a:spAutoFit/>
          </a:bodyPr>
          <a:lstStyle/>
          <a:p>
            <a:pPr algn="just" defTabSz="914400">
              <a:lnSpc>
                <a:spcPct val="130000"/>
              </a:lnSpc>
            </a:pPr>
            <a:r>
              <a:rPr lang="vi-VN" sz="2400" b="1" dirty="0" smtClean="0">
                <a:solidFill>
                  <a:srgbClr val="FF0000"/>
                </a:solidFill>
                <a:cs typeface="Arial" panose="020B0604020202020204" pitchFamily="34" charset="0"/>
              </a:rPr>
              <a:t>Tìm hiểu thêm</a:t>
            </a:r>
          </a:p>
          <a:p>
            <a:pPr lvl="1" algn="just" defTabSz="914400">
              <a:lnSpc>
                <a:spcPct val="130000"/>
              </a:lnSpc>
            </a:pPr>
            <a:r>
              <a:rPr lang="vi-VN" sz="2000" dirty="0" smtClean="0">
                <a:solidFill>
                  <a:srgbClr val="000000"/>
                </a:solidFill>
                <a:cs typeface="Arial" panose="020B0604020202020204" pitchFamily="34" charset="0"/>
              </a:rPr>
              <a:t>Trùng giày là sinh vật đơn bào sống phổ biến. Cơ thể của trùng giày tuy chỉ là một tế bào nhưng thực hiện đầy đủ các hoạt động sống của một sinh vật</a:t>
            </a:r>
            <a:r>
              <a:rPr lang="en-US" sz="2000" dirty="0" smtClean="0">
                <a:solidFill>
                  <a:srgbClr val="000000"/>
                </a:solidFill>
                <a:latin typeface="Arial" panose="020B0604020202020204" pitchFamily="34" charset="0"/>
                <a:cs typeface="Arial" panose="020B0604020202020204" pitchFamily="34" charset="0"/>
              </a:rPr>
              <a:t>. </a:t>
            </a:r>
            <a:r>
              <a:rPr lang="vi-VN" sz="2000" dirty="0" smtClean="0">
                <a:solidFill>
                  <a:srgbClr val="000000"/>
                </a:solidFill>
                <a:cs typeface="Arial" panose="020B0604020202020204" pitchFamily="34" charset="0"/>
              </a:rPr>
              <a:t>Hãy tìm hiểu trùng giày thực hiện các hoạt động sống như thế nào.</a:t>
            </a:r>
            <a:endParaRPr lang="vi-VN" sz="2000" dirty="0">
              <a:solidFill>
                <a:srgbClr val="000000"/>
              </a:solidFill>
              <a:cs typeface="Arial" panose="020B0604020202020204" pitchFamily="34" charset="0"/>
            </a:endParaRPr>
          </a:p>
        </p:txBody>
      </p:sp>
      <p:pic>
        <p:nvPicPr>
          <p:cNvPr id="1026" name="Picture 2" descr="13. Từ tế bào đến cơ thể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417" y="2263366"/>
            <a:ext cx="6531899" cy="3983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74480" y="6246891"/>
            <a:ext cx="5513560" cy="369332"/>
          </a:xfrm>
          <a:prstGeom prst="rect">
            <a:avLst/>
          </a:prstGeom>
          <a:noFill/>
        </p:spPr>
        <p:txBody>
          <a:bodyPr wrap="square" rtlCol="0">
            <a:spAutoFit/>
          </a:bodyPr>
          <a:lstStyle/>
          <a:p>
            <a:pPr algn="ctr" defTabSz="914400"/>
            <a:r>
              <a:rPr lang="vi-VN" dirty="0" smtClean="0">
                <a:solidFill>
                  <a:srgbClr val="002060"/>
                </a:solidFill>
                <a:cs typeface="Arial" panose="020B0604020202020204" pitchFamily="34" charset="0"/>
              </a:rPr>
              <a:t>Sơ đồ mô tả một số hoạt động sống của trùng giày</a:t>
            </a:r>
            <a:endParaRPr lang="vi-VN" dirty="0">
              <a:solidFill>
                <a:srgbClr val="002060"/>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878636" y="3331958"/>
            <a:ext cx="3876675" cy="2457450"/>
          </a:xfrm>
          <a:prstGeom prst="rect">
            <a:avLst/>
          </a:prstGeom>
        </p:spPr>
      </p:pic>
      <p:sp>
        <p:nvSpPr>
          <p:cNvPr id="7" name="TextBox 6"/>
          <p:cNvSpPr txBox="1"/>
          <p:nvPr/>
        </p:nvSpPr>
        <p:spPr>
          <a:xfrm>
            <a:off x="7060193" y="6246891"/>
            <a:ext cx="5513560" cy="369332"/>
          </a:xfrm>
          <a:prstGeom prst="rect">
            <a:avLst/>
          </a:prstGeom>
          <a:noFill/>
        </p:spPr>
        <p:txBody>
          <a:bodyPr wrap="square" rtlCol="0">
            <a:spAutoFit/>
          </a:bodyPr>
          <a:lstStyle/>
          <a:p>
            <a:pPr algn="ctr" defTabSz="914400"/>
            <a:r>
              <a:rPr lang="vi-VN" dirty="0" smtClean="0">
                <a:solidFill>
                  <a:srgbClr val="002060"/>
                </a:solidFill>
                <a:cs typeface="Arial" panose="020B0604020202020204" pitchFamily="34" charset="0"/>
              </a:rPr>
              <a:t>Sơ đồ mô tả sự sinh sản của trùng giày</a:t>
            </a:r>
            <a:endParaRPr lang="vi-VN" dirty="0">
              <a:solidFill>
                <a:srgbClr val="002060"/>
              </a:solidFill>
              <a:cs typeface="Arial" panose="020B0604020202020204" pitchFamily="34" charset="0"/>
            </a:endParaRPr>
          </a:p>
        </p:txBody>
      </p:sp>
    </p:spTree>
    <p:extLst>
      <p:ext uri="{BB962C8B-B14F-4D97-AF65-F5344CB8AC3E}">
        <p14:creationId xmlns:p14="http://schemas.microsoft.com/office/powerpoint/2010/main" val="2186638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矩形: 圆角 1">
            <a:extLst>
              <a:ext uri="{FF2B5EF4-FFF2-40B4-BE49-F238E27FC236}">
                <a16:creationId xmlns:a16="http://schemas.microsoft.com/office/drawing/2014/main" id="{325D4C4C-15A1-49DE-A7C5-7B4B5EEE3EAE}"/>
              </a:ext>
            </a:extLst>
          </p:cNvPr>
          <p:cNvSpPr/>
          <p:nvPr/>
        </p:nvSpPr>
        <p:spPr>
          <a:xfrm>
            <a:off x="2400084" y="1166356"/>
            <a:ext cx="2218850" cy="4418656"/>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5" name="文本框 4">
            <a:extLst>
              <a:ext uri="{FF2B5EF4-FFF2-40B4-BE49-F238E27FC236}">
                <a16:creationId xmlns:a16="http://schemas.microsoft.com/office/drawing/2014/main" id="{F945B65D-664E-4F92-A286-1A375D9B376D}"/>
              </a:ext>
            </a:extLst>
          </p:cNvPr>
          <p:cNvSpPr txBox="1"/>
          <p:nvPr/>
        </p:nvSpPr>
        <p:spPr>
          <a:xfrm>
            <a:off x="2570965" y="1298192"/>
            <a:ext cx="1844238" cy="4154984"/>
          </a:xfrm>
          <a:prstGeom prst="rect">
            <a:avLst/>
          </a:prstGeom>
          <a:solidFill>
            <a:srgbClr val="FFFF00"/>
          </a:solidFill>
        </p:spPr>
        <p:txBody>
          <a:bodyPr wrap="square" rtlCol="0">
            <a:spAutoFit/>
          </a:bodyPr>
          <a:lstStyle/>
          <a:p>
            <a:pPr algn="ctr" defTabSz="914400"/>
            <a:r>
              <a:rPr lang="en-US" altLang="zh-CN" sz="6600" dirty="0" smtClean="0">
                <a:solidFill>
                  <a:srgbClr val="000000"/>
                </a:solidFill>
                <a:latin typeface="#9Slide03 FS Neusa Bold" panose="00000800000000000000" pitchFamily="2" charset="0"/>
                <a:ea typeface="汉仪智楷繁" panose="02010600000101010101" pitchFamily="2" charset="-122"/>
              </a:rPr>
              <a:t>CƠ THỂ ĐA BÀO</a:t>
            </a:r>
            <a:endParaRPr lang="zh-CN" altLang="en-US" sz="6600" dirty="0">
              <a:solidFill>
                <a:srgbClr val="000000"/>
              </a:solidFill>
              <a:latin typeface="#9Slide03 FS Neusa Bold" panose="00000800000000000000" pitchFamily="2" charset="0"/>
              <a:ea typeface="汉仪智楷繁" panose="02010600000101010101" pitchFamily="2" charset="-122"/>
            </a:endParaRPr>
          </a:p>
        </p:txBody>
      </p:sp>
      <p:pic>
        <p:nvPicPr>
          <p:cNvPr id="4" name="图片 3">
            <a:extLst>
              <a:ext uri="{FF2B5EF4-FFF2-40B4-BE49-F238E27FC236}">
                <a16:creationId xmlns:a16="http://schemas.microsoft.com/office/drawing/2014/main" id="{7B65782C-2C62-46F0-98B2-B8AD27B32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1742">
            <a:off x="8137810" y="3340540"/>
            <a:ext cx="3359920" cy="3094396"/>
          </a:xfrm>
          <a:prstGeom prst="rect">
            <a:avLst/>
          </a:prstGeom>
        </p:spPr>
      </p:pic>
      <p:pic>
        <p:nvPicPr>
          <p:cNvPr id="8" name="Picture 10" descr="Lý thuyết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3300" y="1166356"/>
            <a:ext cx="7182457" cy="538684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61498" y="0"/>
            <a:ext cx="2661582" cy="3719175"/>
            <a:chOff x="-252533" y="-331695"/>
            <a:chExt cx="2661582" cy="3719175"/>
          </a:xfrm>
        </p:grpSpPr>
        <p:sp>
          <p:nvSpPr>
            <p:cNvPr id="9" name="Rectangle 8"/>
            <p:cNvSpPr/>
            <p:nvPr/>
          </p:nvSpPr>
          <p:spPr>
            <a:xfrm>
              <a:off x="390670" y="-331695"/>
              <a:ext cx="1190643" cy="163157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9600" dirty="0" smtClean="0">
                  <a:solidFill>
                    <a:srgbClr val="FFFFFF"/>
                  </a:solidFill>
                  <a:latin typeface="#9Slide03 Swiss 721 Black Conde" panose="02000500000000000000" pitchFamily="2" charset="0"/>
                </a:rPr>
                <a:t>B</a:t>
              </a:r>
              <a:endParaRPr lang="en-US" sz="9600" dirty="0">
                <a:solidFill>
                  <a:srgbClr val="FFFFFF"/>
                </a:solidFill>
                <a:latin typeface="#9Slide03 Swiss 721 Black Conde" panose="02000500000000000000" pitchFamily="2" charset="0"/>
              </a:endParaRPr>
            </a:p>
          </p:txBody>
        </p:sp>
        <p:sp>
          <p:nvSpPr>
            <p:cNvPr id="10" name="Flowchart: Decision 9"/>
            <p:cNvSpPr/>
            <p:nvPr/>
          </p:nvSpPr>
          <p:spPr>
            <a:xfrm>
              <a:off x="-252533" y="1501048"/>
              <a:ext cx="2661582" cy="1886432"/>
            </a:xfrm>
            <a:prstGeom prst="flowChartDecision">
              <a:avLst/>
            </a:prstGeom>
            <a:solidFill>
              <a:srgbClr val="C0000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srgbClr val="FFFFFF"/>
                  </a:solidFill>
                  <a:latin typeface="#9Slide03 FS Neusa Bold" panose="00000800000000000000" pitchFamily="2" charset="0"/>
                </a:rPr>
                <a:t>PHẦN</a:t>
              </a:r>
              <a:endParaRPr lang="en-US" sz="3600" dirty="0">
                <a:solidFill>
                  <a:srgbClr val="FFFFFF"/>
                </a:solidFill>
                <a:latin typeface="#9Slide03 FS Neusa Bold" panose="00000800000000000000" pitchFamily="2" charset="0"/>
              </a:endParaRPr>
            </a:p>
          </p:txBody>
        </p:sp>
      </p:grpSp>
    </p:spTree>
    <p:extLst>
      <p:ext uri="{BB962C8B-B14F-4D97-AF65-F5344CB8AC3E}">
        <p14:creationId xmlns:p14="http://schemas.microsoft.com/office/powerpoint/2010/main" val="536865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65782C-2C62-46F0-98B2-B8AD27B32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43686">
            <a:off x="9766139" y="156555"/>
            <a:ext cx="2161142" cy="1990354"/>
          </a:xfrm>
          <a:prstGeom prst="rect">
            <a:avLst/>
          </a:prstGeom>
        </p:spPr>
      </p:pic>
      <p:pic>
        <p:nvPicPr>
          <p:cNvPr id="8" name="Picture 10" descr="Lý thuyết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44" y="843628"/>
            <a:ext cx="7182457" cy="5386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97538" y="6230471"/>
            <a:ext cx="4554071" cy="400110"/>
          </a:xfrm>
          <a:prstGeom prst="rect">
            <a:avLst/>
          </a:prstGeom>
          <a:noFill/>
        </p:spPr>
        <p:txBody>
          <a:bodyPr wrap="square" rtlCol="0">
            <a:spAutoFit/>
          </a:bodyPr>
          <a:lstStyle/>
          <a:p>
            <a:pPr algn="ctr" defTabSz="914400"/>
            <a:r>
              <a:rPr lang="vi-VN" sz="2000" dirty="0" smtClean="0">
                <a:solidFill>
                  <a:srgbClr val="000000"/>
                </a:solidFill>
                <a:latin typeface="#9Slide03 Swiss 721 Black Conde" panose="02000500000000000000" pitchFamily="2" charset="0"/>
              </a:rPr>
              <a:t>Hình 2. Cơ thể đa bào</a:t>
            </a:r>
            <a:endParaRPr lang="vi-VN" sz="2000" dirty="0">
              <a:solidFill>
                <a:srgbClr val="000000"/>
              </a:solidFill>
              <a:latin typeface="#9Slide03 Swiss 721 Black Conde" panose="02000500000000000000" pitchFamily="2" charset="0"/>
            </a:endParaRPr>
          </a:p>
        </p:txBody>
      </p:sp>
      <p:sp>
        <p:nvSpPr>
          <p:cNvPr id="6" name="Pentagon 5"/>
          <p:cNvSpPr/>
          <p:nvPr/>
        </p:nvSpPr>
        <p:spPr>
          <a:xfrm>
            <a:off x="0" y="412741"/>
            <a:ext cx="978408" cy="484632"/>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Half Frame 6"/>
          <p:cNvSpPr/>
          <p:nvPr/>
        </p:nvSpPr>
        <p:spPr>
          <a:xfrm rot="7963991">
            <a:off x="527422" y="380956"/>
            <a:ext cx="635054" cy="548204"/>
          </a:xfrm>
          <a:prstGeom prst="halfFrame">
            <a:avLst>
              <a:gd name="adj1" fmla="val 20353"/>
              <a:gd name="adj2" fmla="val 2326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
        <p:nvSpPr>
          <p:cNvPr id="13" name="TextBox 12"/>
          <p:cNvSpPr txBox="1"/>
          <p:nvPr/>
        </p:nvSpPr>
        <p:spPr>
          <a:xfrm>
            <a:off x="1261752" y="435708"/>
            <a:ext cx="9064222" cy="461665"/>
          </a:xfrm>
          <a:prstGeom prst="rect">
            <a:avLst/>
          </a:prstGeom>
          <a:noFill/>
        </p:spPr>
        <p:txBody>
          <a:bodyPr wrap="square" rtlCol="0">
            <a:spAutoFit/>
          </a:bodyPr>
          <a:lstStyle/>
          <a:p>
            <a:pPr algn="just" defTabSz="914400"/>
            <a:r>
              <a:rPr lang="vi-VN" sz="2400" dirty="0" smtClean="0">
                <a:solidFill>
                  <a:srgbClr val="0045D0"/>
                </a:solidFill>
                <a:latin typeface="#9Slide05 Brannboll Ny" panose="02000000000000000000" pitchFamily="2" charset="0"/>
              </a:rPr>
              <a:t>Quan sát hình bên dưới, em có biết vai trò của các loại tế bào bên dưới không?</a:t>
            </a:r>
            <a:endParaRPr lang="vi-VN" sz="2400" dirty="0">
              <a:solidFill>
                <a:srgbClr val="0045D0"/>
              </a:solidFill>
              <a:latin typeface="#9Slide05 Brannboll Ny" panose="02000000000000000000" pitchFamily="2" charset="0"/>
            </a:endParaRPr>
          </a:p>
        </p:txBody>
      </p:sp>
      <p:sp>
        <p:nvSpPr>
          <p:cNvPr id="14" name="Rectangle 13"/>
          <p:cNvSpPr/>
          <p:nvPr/>
        </p:nvSpPr>
        <p:spPr>
          <a:xfrm>
            <a:off x="5674659" y="1748118"/>
            <a:ext cx="1936375" cy="50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002060"/>
                </a:solidFill>
                <a:latin typeface="Arrial"/>
              </a:rPr>
              <a:t>Tế bào biểu bì lá</a:t>
            </a:r>
            <a:endParaRPr lang="vi-VN" dirty="0">
              <a:solidFill>
                <a:srgbClr val="002060"/>
              </a:solidFill>
              <a:latin typeface="Arrial"/>
            </a:endParaRPr>
          </a:p>
        </p:txBody>
      </p:sp>
      <p:sp>
        <p:nvSpPr>
          <p:cNvPr id="15" name="Rectangle 14"/>
          <p:cNvSpPr/>
          <p:nvPr/>
        </p:nvSpPr>
        <p:spPr>
          <a:xfrm>
            <a:off x="5793863" y="4186517"/>
            <a:ext cx="2543313" cy="50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002060"/>
                </a:solidFill>
                <a:latin typeface="Arrial"/>
              </a:rPr>
              <a:t>Tế bào mạch dẫn thân</a:t>
            </a:r>
            <a:endParaRPr lang="vi-VN" dirty="0">
              <a:solidFill>
                <a:srgbClr val="002060"/>
              </a:solidFill>
              <a:latin typeface="Arrial"/>
            </a:endParaRPr>
          </a:p>
        </p:txBody>
      </p:sp>
      <p:sp>
        <p:nvSpPr>
          <p:cNvPr id="16" name="Rectangle 15"/>
          <p:cNvSpPr/>
          <p:nvPr/>
        </p:nvSpPr>
        <p:spPr>
          <a:xfrm>
            <a:off x="5405718" y="5580077"/>
            <a:ext cx="2205316" cy="50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002060"/>
                </a:solidFill>
                <a:latin typeface="Arrial"/>
              </a:rPr>
              <a:t>Tế bào lông hút rễ</a:t>
            </a:r>
            <a:endParaRPr lang="vi-VN" dirty="0">
              <a:solidFill>
                <a:srgbClr val="002060"/>
              </a:solidFill>
              <a:latin typeface="Arrial"/>
            </a:endParaRPr>
          </a:p>
        </p:txBody>
      </p:sp>
      <p:sp>
        <p:nvSpPr>
          <p:cNvPr id="17" name="TextBox 16"/>
          <p:cNvSpPr txBox="1"/>
          <p:nvPr/>
        </p:nvSpPr>
        <p:spPr>
          <a:xfrm>
            <a:off x="7399521" y="2315395"/>
            <a:ext cx="4442855" cy="1006429"/>
          </a:xfrm>
          <a:prstGeom prst="rect">
            <a:avLst/>
          </a:prstGeom>
          <a:noFill/>
          <a:ln>
            <a:solidFill>
              <a:schemeClr val="tx1"/>
            </a:solidFill>
          </a:ln>
        </p:spPr>
        <p:txBody>
          <a:bodyPr wrap="square" rtlCol="0">
            <a:spAutoFit/>
          </a:bodyPr>
          <a:lstStyle/>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Bảo vệ bộ phận bên trong lá</a:t>
            </a:r>
            <a:r>
              <a:rPr lang="en-US" dirty="0" smtClean="0">
                <a:solidFill>
                  <a:srgbClr val="000000"/>
                </a:solidFill>
                <a:latin typeface="Arrial"/>
              </a:rPr>
              <a:t>.</a:t>
            </a:r>
            <a:endParaRPr lang="vi-VN" dirty="0" smtClean="0">
              <a:solidFill>
                <a:srgbClr val="000000"/>
              </a:solidFill>
              <a:latin typeface="Arrial"/>
            </a:endParaRPr>
          </a:p>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Giúp ánh sáng xuyên qua vào bên trong lục lạp để tổng hợp chất hữu cơ.</a:t>
            </a:r>
            <a:endParaRPr lang="vi-VN" dirty="0">
              <a:solidFill>
                <a:srgbClr val="000000"/>
              </a:solidFill>
              <a:latin typeface="Arrial"/>
            </a:endParaRPr>
          </a:p>
        </p:txBody>
      </p:sp>
      <p:sp>
        <p:nvSpPr>
          <p:cNvPr id="18" name="Curved Down Arrow 17"/>
          <p:cNvSpPr/>
          <p:nvPr/>
        </p:nvSpPr>
        <p:spPr>
          <a:xfrm rot="1831670">
            <a:off x="7542842" y="1346574"/>
            <a:ext cx="1216152" cy="731520"/>
          </a:xfrm>
          <a:prstGeom prst="curvedDownArrow">
            <a:avLst>
              <a:gd name="adj1" fmla="val 0"/>
              <a:gd name="adj2" fmla="val 30136"/>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
        <p:nvSpPr>
          <p:cNvPr id="19" name="TextBox 18"/>
          <p:cNvSpPr txBox="1"/>
          <p:nvPr/>
        </p:nvSpPr>
        <p:spPr>
          <a:xfrm>
            <a:off x="7399520" y="3469067"/>
            <a:ext cx="4442855" cy="701731"/>
          </a:xfrm>
          <a:prstGeom prst="rect">
            <a:avLst/>
          </a:prstGeom>
          <a:noFill/>
          <a:ln>
            <a:solidFill>
              <a:schemeClr val="tx1"/>
            </a:solidFill>
          </a:ln>
        </p:spPr>
        <p:txBody>
          <a:bodyPr wrap="square" rtlCol="0">
            <a:spAutoFit/>
          </a:bodyPr>
          <a:lstStyle/>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Vận chuyển những chất đi đến các bộ phận trong cơ thể.</a:t>
            </a:r>
            <a:endParaRPr lang="vi-VN" dirty="0">
              <a:solidFill>
                <a:srgbClr val="000000"/>
              </a:solidFill>
              <a:latin typeface="Arrial"/>
            </a:endParaRPr>
          </a:p>
        </p:txBody>
      </p:sp>
      <p:sp>
        <p:nvSpPr>
          <p:cNvPr id="20" name="Curved Down Arrow 19"/>
          <p:cNvSpPr/>
          <p:nvPr/>
        </p:nvSpPr>
        <p:spPr>
          <a:xfrm rot="9833717" flipH="1">
            <a:off x="7517692" y="4544753"/>
            <a:ext cx="1279635" cy="731520"/>
          </a:xfrm>
          <a:prstGeom prst="curvedDownArrow">
            <a:avLst>
              <a:gd name="adj1" fmla="val 0"/>
              <a:gd name="adj2" fmla="val 30136"/>
              <a:gd name="adj3" fmla="val 250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
        <p:nvSpPr>
          <p:cNvPr id="21" name="TextBox 20"/>
          <p:cNvSpPr txBox="1"/>
          <p:nvPr/>
        </p:nvSpPr>
        <p:spPr>
          <a:xfrm>
            <a:off x="7399519" y="6020281"/>
            <a:ext cx="4442855" cy="701731"/>
          </a:xfrm>
          <a:prstGeom prst="rect">
            <a:avLst/>
          </a:prstGeom>
          <a:noFill/>
          <a:ln>
            <a:solidFill>
              <a:schemeClr val="tx1"/>
            </a:solidFill>
          </a:ln>
        </p:spPr>
        <p:txBody>
          <a:bodyPr wrap="square" rtlCol="0">
            <a:spAutoFit/>
          </a:bodyPr>
          <a:lstStyle/>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Hút nước và muối khoáng từ bên ngoài vào bên trong cơ thể.</a:t>
            </a:r>
            <a:endParaRPr lang="vi-VN" dirty="0">
              <a:solidFill>
                <a:srgbClr val="000000"/>
              </a:solidFill>
              <a:latin typeface="Arrial"/>
            </a:endParaRPr>
          </a:p>
        </p:txBody>
      </p:sp>
      <p:sp>
        <p:nvSpPr>
          <p:cNvPr id="22" name="Curved Down Arrow 21"/>
          <p:cNvSpPr/>
          <p:nvPr/>
        </p:nvSpPr>
        <p:spPr>
          <a:xfrm rot="1280922">
            <a:off x="7070719" y="5056634"/>
            <a:ext cx="1080632" cy="731520"/>
          </a:xfrm>
          <a:prstGeom prst="curvedDownArrow">
            <a:avLst>
              <a:gd name="adj1" fmla="val 0"/>
              <a:gd name="adj2" fmla="val 30136"/>
              <a:gd name="adj3" fmla="val 25000"/>
            </a:avLst>
          </a:prstGeom>
          <a:solidFill>
            <a:srgbClr val="0045D0"/>
          </a:solidFill>
          <a:ln>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Tree>
    <p:extLst>
      <p:ext uri="{BB962C8B-B14F-4D97-AF65-F5344CB8AC3E}">
        <p14:creationId xmlns:p14="http://schemas.microsoft.com/office/powerpoint/2010/main" val="275886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1863" y="65345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NGHE THÔNG TIN, ĐOÁN VẬT</a:t>
            </a:r>
          </a:p>
        </p:txBody>
      </p:sp>
      <p:sp>
        <p:nvSpPr>
          <p:cNvPr id="7" name="TextBox 6"/>
          <p:cNvSpPr txBox="1"/>
          <p:nvPr/>
        </p:nvSpPr>
        <p:spPr>
          <a:xfrm>
            <a:off x="966651" y="4501303"/>
            <a:ext cx="8007532" cy="1200329"/>
          </a:xfrm>
          <a:prstGeom prst="rect">
            <a:avLst/>
          </a:prstGeom>
          <a:noFill/>
        </p:spPr>
        <p:txBody>
          <a:bodyPr wrap="square" rtlCol="0">
            <a:spAutoFit/>
          </a:bodyPr>
          <a:lstStyle/>
          <a:p>
            <a:pPr algn="just"/>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Giáo</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viên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đưa</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từ</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gợi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nghe</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đoán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8915917" y="4526137"/>
            <a:ext cx="3098031" cy="1216990"/>
          </a:xfrm>
          <a:prstGeom prst="rect">
            <a:avLst/>
          </a:prstGeom>
          <a:noFill/>
        </p:spPr>
        <p:txBody>
          <a:bodyPr wrap="square" lIns="107939" tIns="53970" rIns="107939" bIns="53970" rtlCol="0">
            <a:spAutoFit/>
          </a:bodyPr>
          <a:lstStyle>
            <a:defPPr>
              <a:defRPr lang="en-US"/>
            </a:defPPr>
            <a:lvl1pPr algn="just" defTabSz="1218774" fontAlgn="base">
              <a:lnSpc>
                <a:spcPct val="120000"/>
              </a:lnSpc>
              <a:spcBef>
                <a:spcPct val="0"/>
              </a:spcBef>
              <a:spcAft>
                <a:spcPct val="0"/>
              </a:spcAft>
              <a:defRPr sz="2200">
                <a:solidFill>
                  <a:srgbClr val="000000"/>
                </a:solidFill>
                <a:latin typeface="#9Slide03 FS Neusa Bold" panose="00000800000000000000" pitchFamily="2" charset="0"/>
                <a:ea typeface="微软雅黑" pitchFamily="34" charset="-122"/>
              </a:defRPr>
            </a:lvl1pPr>
          </a:lstStyle>
          <a:p>
            <a:r>
              <a:rPr lang="vi-VN" altLang="zh-CN" sz="2000" dirty="0" smtClean="0">
                <a:latin typeface="#9Slide03 Swiss Condensed Bold" panose="02000500000000000000" pitchFamily="2" charset="0"/>
              </a:rPr>
              <a:t>Một số cơ thể đa bào: cây phượng, cây hoa hồng, con giun đất, con ếch đồng,…</a:t>
            </a:r>
            <a:endParaRPr lang="vi-VN" sz="2000" dirty="0">
              <a:latin typeface="#9Slide03 Swiss Condensed Bold" panose="02000500000000000000" pitchFamily="2" charset="0"/>
            </a:endParaRPr>
          </a:p>
        </p:txBody>
      </p:sp>
      <p:sp>
        <p:nvSpPr>
          <p:cNvPr id="5" name="Freeform 11"/>
          <p:cNvSpPr>
            <a:spLocks/>
          </p:cNvSpPr>
          <p:nvPr/>
        </p:nvSpPr>
        <p:spPr bwMode="auto">
          <a:xfrm>
            <a:off x="6083543" y="1742111"/>
            <a:ext cx="1831297" cy="1830307"/>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7BBCAD"/>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6" name="Freeform 12"/>
          <p:cNvSpPr>
            <a:spLocks/>
          </p:cNvSpPr>
          <p:nvPr/>
        </p:nvSpPr>
        <p:spPr bwMode="auto">
          <a:xfrm>
            <a:off x="6215543" y="1870280"/>
            <a:ext cx="1557194" cy="1558503"/>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solidFill>
            <a:sysClr val="window" lastClr="FFFFFF"/>
          </a:soli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7" name="Oval 13"/>
          <p:cNvSpPr>
            <a:spLocks noChangeArrowheads="1"/>
          </p:cNvSpPr>
          <p:nvPr/>
        </p:nvSpPr>
        <p:spPr bwMode="auto">
          <a:xfrm>
            <a:off x="6412882" y="2067513"/>
            <a:ext cx="1162513" cy="1162603"/>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8" name="Freeform 108"/>
          <p:cNvSpPr>
            <a:spLocks/>
          </p:cNvSpPr>
          <p:nvPr/>
        </p:nvSpPr>
        <p:spPr bwMode="auto">
          <a:xfrm rot="16200000">
            <a:off x="3615466" y="1182913"/>
            <a:ext cx="2388860" cy="2390153"/>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FF00FF"/>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9" name="Freeform 109"/>
          <p:cNvSpPr>
            <a:spLocks/>
          </p:cNvSpPr>
          <p:nvPr/>
        </p:nvSpPr>
        <p:spPr bwMode="auto">
          <a:xfrm rot="16200000">
            <a:off x="3784147" y="1366976"/>
            <a:ext cx="2031301" cy="2035211"/>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ysClr val="window" lastClr="FFFFFF">
                  <a:lumMod val="85000"/>
                </a:sysClr>
              </a:gs>
              <a:gs pos="100000">
                <a:sysClr val="window" lastClr="FFFFFF"/>
              </a:gs>
            </a:gsLst>
            <a:lin ang="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0" name="Oval 110"/>
          <p:cNvSpPr>
            <a:spLocks noChangeArrowheads="1"/>
          </p:cNvSpPr>
          <p:nvPr/>
        </p:nvSpPr>
        <p:spPr bwMode="auto">
          <a:xfrm rot="16200000">
            <a:off x="4040632" y="1625473"/>
            <a:ext cx="1516456" cy="1518213"/>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1" name="Freeform 120"/>
          <p:cNvSpPr>
            <a:spLocks/>
          </p:cNvSpPr>
          <p:nvPr/>
        </p:nvSpPr>
        <p:spPr bwMode="auto">
          <a:xfrm flipV="1">
            <a:off x="6083543" y="3653015"/>
            <a:ext cx="2753806" cy="2752316"/>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FFC000"/>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2" name="Freeform 121"/>
          <p:cNvSpPr>
            <a:spLocks/>
          </p:cNvSpPr>
          <p:nvPr/>
        </p:nvSpPr>
        <p:spPr bwMode="auto">
          <a:xfrm flipV="1">
            <a:off x="6282039" y="3869007"/>
            <a:ext cx="2341623" cy="2343593"/>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ysClr val="window" lastClr="FFFFFF">
                  <a:lumMod val="85000"/>
                </a:sysClr>
              </a:gs>
              <a:gs pos="100000">
                <a:sysClr val="window" lastClr="FFFFFF"/>
              </a:gs>
            </a:gsLst>
            <a:lin ang="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3" name="Oval 122"/>
          <p:cNvSpPr>
            <a:spLocks noChangeArrowheads="1"/>
          </p:cNvSpPr>
          <p:nvPr/>
        </p:nvSpPr>
        <p:spPr bwMode="auto">
          <a:xfrm flipV="1">
            <a:off x="6578787" y="4167753"/>
            <a:ext cx="1748124" cy="1748258"/>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4" name="Freeform 124"/>
          <p:cNvSpPr>
            <a:spLocks/>
          </p:cNvSpPr>
          <p:nvPr/>
        </p:nvSpPr>
        <p:spPr bwMode="auto">
          <a:xfrm rot="5400000" flipV="1">
            <a:off x="3959449" y="3652463"/>
            <a:ext cx="2044972" cy="2046078"/>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5" name="Freeform 125"/>
          <p:cNvSpPr>
            <a:spLocks/>
          </p:cNvSpPr>
          <p:nvPr/>
        </p:nvSpPr>
        <p:spPr bwMode="auto">
          <a:xfrm rot="5400000" flipV="1">
            <a:off x="4103845" y="3798746"/>
            <a:ext cx="1738885" cy="1742232"/>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ysClr val="window" lastClr="FFFFFF">
                  <a:lumMod val="85000"/>
                </a:sysClr>
              </a:gs>
              <a:gs pos="100000">
                <a:sysClr val="window" lastClr="FFFFFF"/>
              </a:gs>
            </a:gsLst>
            <a:lin ang="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sp>
        <p:nvSpPr>
          <p:cNvPr id="16" name="Oval 126"/>
          <p:cNvSpPr>
            <a:spLocks noChangeArrowheads="1"/>
          </p:cNvSpPr>
          <p:nvPr/>
        </p:nvSpPr>
        <p:spPr bwMode="auto">
          <a:xfrm rot="5400000" flipV="1">
            <a:off x="4323410" y="4020033"/>
            <a:ext cx="1298153" cy="1299658"/>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微软雅黑"/>
            </a:endParaRPr>
          </a:p>
        </p:txBody>
      </p:sp>
      <p:cxnSp>
        <p:nvCxnSpPr>
          <p:cNvPr id="17" name="Straight Connector 19"/>
          <p:cNvCxnSpPr/>
          <p:nvPr/>
        </p:nvCxnSpPr>
        <p:spPr>
          <a:xfrm flipH="1" flipV="1">
            <a:off x="3206487" y="1814713"/>
            <a:ext cx="588041" cy="373183"/>
          </a:xfrm>
          <a:prstGeom prst="line">
            <a:avLst/>
          </a:prstGeom>
          <a:noFill/>
          <a:ln w="9525" cap="flat" cmpd="sng" algn="ctr">
            <a:solidFill>
              <a:schemeClr val="accent1"/>
            </a:solidFill>
            <a:prstDash val="solid"/>
          </a:ln>
          <a:effectLst/>
        </p:spPr>
      </p:cxnSp>
      <p:cxnSp>
        <p:nvCxnSpPr>
          <p:cNvPr id="18" name="Straight Connector 21"/>
          <p:cNvCxnSpPr/>
          <p:nvPr/>
        </p:nvCxnSpPr>
        <p:spPr>
          <a:xfrm flipH="1">
            <a:off x="1065284" y="1814712"/>
            <a:ext cx="2141204" cy="0"/>
          </a:xfrm>
          <a:prstGeom prst="line">
            <a:avLst/>
          </a:prstGeom>
          <a:noFill/>
          <a:ln w="9525" cap="flat" cmpd="sng" algn="ctr">
            <a:solidFill>
              <a:schemeClr val="accent1"/>
            </a:solidFill>
            <a:prstDash val="solid"/>
            <a:tailEnd type="oval"/>
          </a:ln>
          <a:effectLst/>
        </p:spPr>
      </p:cxnSp>
      <p:cxnSp>
        <p:nvCxnSpPr>
          <p:cNvPr id="19" name="Straight Connector 127"/>
          <p:cNvCxnSpPr/>
          <p:nvPr/>
        </p:nvCxnSpPr>
        <p:spPr>
          <a:xfrm flipH="1">
            <a:off x="3370854" y="4526135"/>
            <a:ext cx="588041" cy="373183"/>
          </a:xfrm>
          <a:prstGeom prst="line">
            <a:avLst/>
          </a:prstGeom>
          <a:noFill/>
          <a:ln w="9525" cap="flat" cmpd="sng" algn="ctr">
            <a:solidFill>
              <a:schemeClr val="accent3"/>
            </a:solidFill>
            <a:prstDash val="solid"/>
          </a:ln>
          <a:effectLst/>
        </p:spPr>
      </p:cxnSp>
      <p:cxnSp>
        <p:nvCxnSpPr>
          <p:cNvPr id="20" name="Straight Connector 128"/>
          <p:cNvCxnSpPr/>
          <p:nvPr/>
        </p:nvCxnSpPr>
        <p:spPr>
          <a:xfrm flipH="1">
            <a:off x="1463330" y="4899316"/>
            <a:ext cx="1907525" cy="0"/>
          </a:xfrm>
          <a:prstGeom prst="line">
            <a:avLst/>
          </a:prstGeom>
          <a:noFill/>
          <a:ln w="9525" cap="flat" cmpd="sng" algn="ctr">
            <a:solidFill>
              <a:schemeClr val="accent3"/>
            </a:solidFill>
            <a:prstDash val="solid"/>
            <a:tailEnd type="oval"/>
          </a:ln>
          <a:effectLst/>
        </p:spPr>
      </p:cxnSp>
      <p:cxnSp>
        <p:nvCxnSpPr>
          <p:cNvPr id="21" name="Straight Connector 134"/>
          <p:cNvCxnSpPr/>
          <p:nvPr/>
        </p:nvCxnSpPr>
        <p:spPr>
          <a:xfrm flipV="1">
            <a:off x="7772737" y="1795022"/>
            <a:ext cx="588041" cy="373183"/>
          </a:xfrm>
          <a:prstGeom prst="line">
            <a:avLst/>
          </a:prstGeom>
          <a:noFill/>
          <a:ln w="9525" cap="flat" cmpd="sng" algn="ctr">
            <a:solidFill>
              <a:schemeClr val="accent2"/>
            </a:solidFill>
            <a:prstDash val="solid"/>
          </a:ln>
          <a:effectLst/>
        </p:spPr>
      </p:cxnSp>
      <p:cxnSp>
        <p:nvCxnSpPr>
          <p:cNvPr id="22" name="Straight Connector 135"/>
          <p:cNvCxnSpPr/>
          <p:nvPr/>
        </p:nvCxnSpPr>
        <p:spPr>
          <a:xfrm>
            <a:off x="8360778" y="1795020"/>
            <a:ext cx="1846873" cy="0"/>
          </a:xfrm>
          <a:prstGeom prst="line">
            <a:avLst/>
          </a:prstGeom>
          <a:noFill/>
          <a:ln w="9525" cap="flat" cmpd="sng" algn="ctr">
            <a:solidFill>
              <a:schemeClr val="accent2"/>
            </a:solidFill>
            <a:prstDash val="solid"/>
            <a:tailEnd type="oval"/>
          </a:ln>
          <a:effectLst/>
        </p:spPr>
      </p:cxnSp>
      <p:sp>
        <p:nvSpPr>
          <p:cNvPr id="23" name="TextBox 26"/>
          <p:cNvSpPr txBox="1"/>
          <p:nvPr/>
        </p:nvSpPr>
        <p:spPr>
          <a:xfrm>
            <a:off x="1073772" y="1291044"/>
            <a:ext cx="2471808" cy="539881"/>
          </a:xfrm>
          <a:prstGeom prst="rect">
            <a:avLst/>
          </a:prstGeom>
          <a:noFill/>
        </p:spPr>
        <p:txBody>
          <a:bodyPr wrap="none" lIns="107939" tIns="53970" rIns="107939" bIns="53970" rtlCol="0">
            <a:spAutoFit/>
          </a:bodyPr>
          <a:lstStyle/>
          <a:p>
            <a:pPr defTabSz="1218774" fontAlgn="base">
              <a:spcBef>
                <a:spcPct val="0"/>
              </a:spcBef>
              <a:spcAft>
                <a:spcPct val="0"/>
              </a:spcAft>
            </a:pPr>
            <a:r>
              <a:rPr lang="en-US" altLang="zh-CN" sz="2800" dirty="0" smtClean="0">
                <a:solidFill>
                  <a:srgbClr val="FF00FF"/>
                </a:solidFill>
                <a:latin typeface="#9Slide03 Swiss Condensed Bold" panose="02000500000000000000" pitchFamily="2" charset="0"/>
                <a:ea typeface="微软雅黑" pitchFamily="34" charset="-122"/>
              </a:rPr>
              <a:t>CƠ THỂ ĐA BÀO</a:t>
            </a:r>
            <a:endParaRPr lang="id-ID" sz="2800" dirty="0">
              <a:solidFill>
                <a:srgbClr val="FF00FF"/>
              </a:solidFill>
              <a:latin typeface="#9Slide03 Swiss Condensed Bold" panose="02000500000000000000" pitchFamily="2" charset="0"/>
              <a:ea typeface="微软雅黑" pitchFamily="34" charset="-122"/>
            </a:endParaRPr>
          </a:p>
        </p:txBody>
      </p:sp>
      <p:sp>
        <p:nvSpPr>
          <p:cNvPr id="24" name="TextBox 27"/>
          <p:cNvSpPr txBox="1"/>
          <p:nvPr/>
        </p:nvSpPr>
        <p:spPr>
          <a:xfrm>
            <a:off x="358451" y="1941668"/>
            <a:ext cx="3068798" cy="1955653"/>
          </a:xfrm>
          <a:prstGeom prst="rect">
            <a:avLst/>
          </a:prstGeom>
          <a:noFill/>
        </p:spPr>
        <p:txBody>
          <a:bodyPr wrap="square" lIns="107939" tIns="53970" rIns="107939" bIns="53970" rtlCol="0">
            <a:spAutoFit/>
          </a:bodyPr>
          <a:lstStyle/>
          <a:p>
            <a:pPr algn="just" defTabSz="1218774" fontAlgn="base">
              <a:lnSpc>
                <a:spcPct val="120000"/>
              </a:lnSpc>
              <a:spcBef>
                <a:spcPct val="0"/>
              </a:spcBef>
              <a:spcAft>
                <a:spcPct val="0"/>
              </a:spcAft>
            </a:pPr>
            <a:r>
              <a:rPr lang="vi-VN" altLang="zh-CN" sz="2000" dirty="0" smtClean="0">
                <a:solidFill>
                  <a:srgbClr val="000000"/>
                </a:solidFill>
                <a:latin typeface="#9Slide03 Swiss Condensed Bold" panose="02000500000000000000" pitchFamily="2" charset="0"/>
                <a:ea typeface="微软雅黑" pitchFamily="34" charset="-122"/>
              </a:rPr>
              <a:t>Cơ thể được cấu tạo từ nhiều tế bào, các tế bào khác nhau thực hiện các chức năng khác nhau trong cơ thể.</a:t>
            </a:r>
            <a:endParaRPr lang="vi-VN" sz="2000" b="1" dirty="0">
              <a:solidFill>
                <a:srgbClr val="000000"/>
              </a:solidFill>
              <a:latin typeface="#9Slide03 Swiss Condensed Bold" panose="02000500000000000000" pitchFamily="2" charset="0"/>
              <a:ea typeface="微软雅黑" pitchFamily="34" charset="-122"/>
            </a:endParaRPr>
          </a:p>
        </p:txBody>
      </p:sp>
      <p:sp>
        <p:nvSpPr>
          <p:cNvPr id="25" name="TextBox 28"/>
          <p:cNvSpPr txBox="1"/>
          <p:nvPr/>
        </p:nvSpPr>
        <p:spPr>
          <a:xfrm>
            <a:off x="739054" y="4351363"/>
            <a:ext cx="2875765" cy="539881"/>
          </a:xfrm>
          <a:prstGeom prst="rect">
            <a:avLst/>
          </a:prstGeom>
          <a:noFill/>
        </p:spPr>
        <p:txBody>
          <a:bodyPr wrap="none" lIns="107939" tIns="53970" rIns="107939" bIns="53970" rtlCol="0">
            <a:spAutoFit/>
          </a:bodyPr>
          <a:lstStyle/>
          <a:p>
            <a:pPr defTabSz="1218774" fontAlgn="base">
              <a:spcBef>
                <a:spcPct val="0"/>
              </a:spcBef>
              <a:spcAft>
                <a:spcPct val="0"/>
              </a:spcAft>
            </a:pPr>
            <a:r>
              <a:rPr lang="en-US" altLang="zh-CN" sz="2800" dirty="0">
                <a:solidFill>
                  <a:srgbClr val="5E5CA2">
                    <a:lumMod val="50000"/>
                  </a:srgbClr>
                </a:solidFill>
                <a:latin typeface="#9Slide03 Swiss Condensed Bold" panose="02000500000000000000" pitchFamily="2" charset="0"/>
                <a:ea typeface="微软雅黑" pitchFamily="34" charset="-122"/>
              </a:rPr>
              <a:t>CƠ THỂ ĐỘNG VẬT</a:t>
            </a:r>
            <a:endParaRPr lang="id-ID" sz="2800" dirty="0">
              <a:solidFill>
                <a:srgbClr val="5E5CA2">
                  <a:lumMod val="50000"/>
                </a:srgbClr>
              </a:solidFill>
              <a:latin typeface="#9Slide03 Swiss Condensed Bold" panose="02000500000000000000" pitchFamily="2" charset="0"/>
              <a:ea typeface="微软雅黑" pitchFamily="34" charset="-122"/>
            </a:endParaRPr>
          </a:p>
        </p:txBody>
      </p:sp>
      <p:sp>
        <p:nvSpPr>
          <p:cNvPr id="26" name="TextBox 29"/>
          <p:cNvSpPr txBox="1"/>
          <p:nvPr/>
        </p:nvSpPr>
        <p:spPr>
          <a:xfrm>
            <a:off x="8217471" y="1263564"/>
            <a:ext cx="2827675" cy="539881"/>
          </a:xfrm>
          <a:prstGeom prst="rect">
            <a:avLst/>
          </a:prstGeom>
          <a:noFill/>
        </p:spPr>
        <p:txBody>
          <a:bodyPr wrap="none" lIns="107939" tIns="53970" rIns="107939" bIns="53970" rtlCol="0">
            <a:spAutoFit/>
          </a:bodyPr>
          <a:lstStyle>
            <a:defPPr>
              <a:defRPr lang="en-US"/>
            </a:defPPr>
            <a:lvl1pPr defTabSz="1218774" fontAlgn="base">
              <a:spcBef>
                <a:spcPct val="0"/>
              </a:spcBef>
              <a:spcAft>
                <a:spcPct val="0"/>
              </a:spcAft>
              <a:defRPr sz="2800">
                <a:solidFill>
                  <a:srgbClr val="FF00FF"/>
                </a:solidFill>
                <a:latin typeface="#9Slide03 FS Neusa Bold" panose="00000800000000000000" pitchFamily="2" charset="0"/>
                <a:ea typeface="微软雅黑" pitchFamily="34" charset="-122"/>
              </a:defRPr>
            </a:lvl1pPr>
          </a:lstStyle>
          <a:p>
            <a:r>
              <a:rPr lang="en-US" altLang="zh-CN" dirty="0">
                <a:solidFill>
                  <a:srgbClr val="178AA1">
                    <a:lumMod val="60000"/>
                    <a:lumOff val="40000"/>
                  </a:srgbClr>
                </a:solidFill>
                <a:latin typeface="#9Slide03 Swiss Condensed Bold" panose="02000500000000000000" pitchFamily="2" charset="0"/>
              </a:rPr>
              <a:t>CƠ THỂ THỰC VẬT</a:t>
            </a:r>
            <a:endParaRPr lang="id-ID" dirty="0">
              <a:solidFill>
                <a:srgbClr val="178AA1">
                  <a:lumMod val="60000"/>
                  <a:lumOff val="40000"/>
                </a:srgbClr>
              </a:solidFill>
              <a:latin typeface="#9Slide03 Swiss Condensed Bold" panose="02000500000000000000" pitchFamily="2" charset="0"/>
            </a:endParaRPr>
          </a:p>
        </p:txBody>
      </p:sp>
      <p:sp>
        <p:nvSpPr>
          <p:cNvPr id="27" name="TextBox 30"/>
          <p:cNvSpPr txBox="1"/>
          <p:nvPr/>
        </p:nvSpPr>
        <p:spPr>
          <a:xfrm>
            <a:off x="9483835" y="3931296"/>
            <a:ext cx="1027503" cy="539881"/>
          </a:xfrm>
          <a:prstGeom prst="rect">
            <a:avLst/>
          </a:prstGeom>
          <a:noFill/>
        </p:spPr>
        <p:txBody>
          <a:bodyPr wrap="none" lIns="107939" tIns="53970" rIns="107939" bIns="53970" rtlCol="0">
            <a:spAutoFit/>
          </a:bodyPr>
          <a:lstStyle/>
          <a:p>
            <a:pPr defTabSz="1218774" fontAlgn="base">
              <a:spcBef>
                <a:spcPct val="0"/>
              </a:spcBef>
              <a:spcAft>
                <a:spcPct val="0"/>
              </a:spcAft>
            </a:pPr>
            <a:r>
              <a:rPr lang="en-US" sz="2800" dirty="0" smtClean="0">
                <a:solidFill>
                  <a:srgbClr val="FFC000"/>
                </a:solidFill>
                <a:latin typeface="#9Slide03 Swiss Condensed Bold" panose="02000500000000000000" pitchFamily="2" charset="0"/>
                <a:ea typeface="微软雅黑" pitchFamily="34" charset="-122"/>
              </a:rPr>
              <a:t>VÍ DỤ</a:t>
            </a:r>
            <a:endParaRPr lang="id-ID" sz="2800" dirty="0">
              <a:solidFill>
                <a:srgbClr val="FFC000"/>
              </a:solidFill>
              <a:latin typeface="#9Slide03 Swiss Condensed Bold" panose="02000500000000000000" pitchFamily="2" charset="0"/>
              <a:ea typeface="微软雅黑" pitchFamily="34" charset="-122"/>
            </a:endParaRPr>
          </a:p>
        </p:txBody>
      </p:sp>
      <p:sp>
        <p:nvSpPr>
          <p:cNvPr id="28" name="TextBox 31"/>
          <p:cNvSpPr txBox="1"/>
          <p:nvPr/>
        </p:nvSpPr>
        <p:spPr>
          <a:xfrm>
            <a:off x="358451" y="5034093"/>
            <a:ext cx="3068798" cy="1216990"/>
          </a:xfrm>
          <a:prstGeom prst="rect">
            <a:avLst/>
          </a:prstGeom>
          <a:noFill/>
        </p:spPr>
        <p:txBody>
          <a:bodyPr wrap="square" lIns="107939" tIns="53970" rIns="107939" bIns="53970" rtlCol="0">
            <a:spAutoFit/>
          </a:bodyPr>
          <a:lstStyle/>
          <a:p>
            <a:pPr algn="just" defTabSz="1218774" fontAlgn="base">
              <a:lnSpc>
                <a:spcPct val="120000"/>
              </a:lnSpc>
              <a:spcBef>
                <a:spcPct val="0"/>
              </a:spcBef>
              <a:spcAft>
                <a:spcPct val="0"/>
              </a:spcAft>
            </a:pPr>
            <a:r>
              <a:rPr lang="vi-VN" altLang="zh-CN" sz="2000" dirty="0" smtClean="0">
                <a:solidFill>
                  <a:srgbClr val="000000"/>
                </a:solidFill>
                <a:latin typeface="#9Slide03 Swiss Condensed Bold" panose="02000500000000000000" pitchFamily="2" charset="0"/>
                <a:ea typeface="微软雅黑" pitchFamily="34" charset="-122"/>
              </a:rPr>
              <a:t>Cấu tạo từ các loại tế bào: tế bào cơ, tế bào thần kinh, tế bào biểu bì,…</a:t>
            </a:r>
            <a:endParaRPr lang="vi-VN" sz="2000" dirty="0">
              <a:solidFill>
                <a:srgbClr val="000000"/>
              </a:solidFill>
              <a:latin typeface="#9Slide03 Swiss Condensed Bold" panose="02000500000000000000" pitchFamily="2" charset="0"/>
              <a:ea typeface="微软雅黑" pitchFamily="34" charset="-122"/>
            </a:endParaRPr>
          </a:p>
        </p:txBody>
      </p:sp>
      <p:sp>
        <p:nvSpPr>
          <p:cNvPr id="29" name="TextBox 32"/>
          <p:cNvSpPr txBox="1"/>
          <p:nvPr/>
        </p:nvSpPr>
        <p:spPr>
          <a:xfrm>
            <a:off x="8298719" y="1795019"/>
            <a:ext cx="2993242" cy="1216990"/>
          </a:xfrm>
          <a:prstGeom prst="rect">
            <a:avLst/>
          </a:prstGeom>
          <a:noFill/>
        </p:spPr>
        <p:txBody>
          <a:bodyPr wrap="square" lIns="107939" tIns="53970" rIns="107939" bIns="53970" rtlCol="0">
            <a:spAutoFit/>
          </a:bodyPr>
          <a:lstStyle/>
          <a:p>
            <a:pPr algn="just" defTabSz="1218774" fontAlgn="base">
              <a:lnSpc>
                <a:spcPct val="120000"/>
              </a:lnSpc>
              <a:spcBef>
                <a:spcPct val="0"/>
              </a:spcBef>
              <a:spcAft>
                <a:spcPct val="0"/>
              </a:spcAft>
            </a:pPr>
            <a:r>
              <a:rPr lang="vi-VN" altLang="zh-CN" sz="2000" dirty="0" smtClean="0">
                <a:solidFill>
                  <a:srgbClr val="000000"/>
                </a:solidFill>
                <a:latin typeface="#9Slide03 Swiss Condensed Bold" panose="02000500000000000000" pitchFamily="2" charset="0"/>
                <a:ea typeface="微软雅黑" pitchFamily="34" charset="-122"/>
              </a:rPr>
              <a:t>Cấu tạo từ các loại tế bào: tế bào biểu bì, tế bào mạch dẫn, tế bào lông hút,…</a:t>
            </a:r>
            <a:endParaRPr lang="vi-VN" sz="2000" dirty="0">
              <a:solidFill>
                <a:srgbClr val="000000"/>
              </a:solidFill>
              <a:latin typeface="#9Slide03 Swiss Condensed Bold" panose="02000500000000000000" pitchFamily="2" charset="0"/>
              <a:ea typeface="微软雅黑" pitchFamily="34" charset="-122"/>
            </a:endParaRPr>
          </a:p>
        </p:txBody>
      </p:sp>
      <p:cxnSp>
        <p:nvCxnSpPr>
          <p:cNvPr id="30" name="Straight Connector 47"/>
          <p:cNvCxnSpPr/>
          <p:nvPr/>
        </p:nvCxnSpPr>
        <p:spPr>
          <a:xfrm>
            <a:off x="8478016" y="4231548"/>
            <a:ext cx="616587" cy="239631"/>
          </a:xfrm>
          <a:prstGeom prst="line">
            <a:avLst/>
          </a:prstGeom>
          <a:noFill/>
          <a:ln w="9525" cap="flat" cmpd="sng" algn="ctr">
            <a:solidFill>
              <a:schemeClr val="accent4"/>
            </a:solidFill>
            <a:prstDash val="solid"/>
          </a:ln>
          <a:effectLst/>
        </p:spPr>
      </p:cxnSp>
      <p:cxnSp>
        <p:nvCxnSpPr>
          <p:cNvPr id="31" name="Straight Connector 48"/>
          <p:cNvCxnSpPr/>
          <p:nvPr/>
        </p:nvCxnSpPr>
        <p:spPr>
          <a:xfrm>
            <a:off x="9094602" y="4471177"/>
            <a:ext cx="2205253" cy="0"/>
          </a:xfrm>
          <a:prstGeom prst="line">
            <a:avLst/>
          </a:prstGeom>
          <a:noFill/>
          <a:ln w="9525" cap="flat" cmpd="sng" algn="ctr">
            <a:solidFill>
              <a:schemeClr val="accent4"/>
            </a:solidFill>
            <a:prstDash val="solid"/>
            <a:tailEnd type="oval"/>
          </a:ln>
          <a:effectLst/>
        </p:spPr>
      </p:cxnSp>
      <p:sp>
        <p:nvSpPr>
          <p:cNvPr id="43" name="等腰三角形 42">
            <a:extLst>
              <a:ext uri="{FF2B5EF4-FFF2-40B4-BE49-F238E27FC236}">
                <a16:creationId xmlns:a16="http://schemas.microsoft.com/office/drawing/2014/main" id="{FA5D0F5D-C6CF-4B81-B51B-09ABAF3F42BE}"/>
              </a:ext>
            </a:extLst>
          </p:cNvPr>
          <p:cNvSpPr/>
          <p:nvPr/>
        </p:nvSpPr>
        <p:spPr>
          <a:xfrm>
            <a:off x="271889" y="458038"/>
            <a:ext cx="673768" cy="689810"/>
          </a:xfrm>
          <a:prstGeom prst="triangle">
            <a:avLst/>
          </a:prstGeom>
          <a:solidFill>
            <a:srgbClr val="0045D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000000"/>
              </a:solidFill>
            </a:endParaRPr>
          </a:p>
        </p:txBody>
      </p:sp>
      <p:sp>
        <p:nvSpPr>
          <p:cNvPr id="44" name="文本框 43">
            <a:extLst>
              <a:ext uri="{FF2B5EF4-FFF2-40B4-BE49-F238E27FC236}">
                <a16:creationId xmlns:a16="http://schemas.microsoft.com/office/drawing/2014/main" id="{B91107F9-75CE-48DF-B064-8C30E2170B5E}"/>
              </a:ext>
            </a:extLst>
          </p:cNvPr>
          <p:cNvSpPr txBox="1"/>
          <p:nvPr/>
        </p:nvSpPr>
        <p:spPr>
          <a:xfrm>
            <a:off x="8478016" y="197105"/>
            <a:ext cx="3713984" cy="584775"/>
          </a:xfrm>
          <a:prstGeom prst="rect">
            <a:avLst/>
          </a:prstGeom>
          <a:solidFill>
            <a:srgbClr val="0045D0"/>
          </a:solidFill>
        </p:spPr>
        <p:txBody>
          <a:bodyPr wrap="square" rtlCol="0">
            <a:spAutoFit/>
          </a:bodyPr>
          <a:lstStyle/>
          <a:p>
            <a:pPr algn="ctr" defTabSz="914400"/>
            <a:r>
              <a:rPr lang="en-US" altLang="zh-CN" sz="3200" dirty="0" smtClean="0">
                <a:solidFill>
                  <a:srgbClr val="FFFFFF"/>
                </a:solidFill>
                <a:latin typeface="#9Slide03 Swiss 721 Black Conde" panose="02000500000000000000" pitchFamily="2" charset="0"/>
                <a:ea typeface="微软雅黑" panose="020B0503020204020204" pitchFamily="34" charset="-122"/>
              </a:rPr>
              <a:t>RÚT RA KẾT LUẬN</a:t>
            </a:r>
            <a:endParaRPr lang="zh-CN" altLang="en-US" sz="3200" dirty="0">
              <a:solidFill>
                <a:srgbClr val="FFFFFF"/>
              </a:solidFill>
              <a:latin typeface="#9Slide03 Swiss 721 Black Conde" panose="02000500000000000000" pitchFamily="2" charset="0"/>
              <a:ea typeface="微软雅黑" panose="020B0503020204020204" pitchFamily="34" charset="-122"/>
            </a:endParaRPr>
          </a:p>
        </p:txBody>
      </p:sp>
    </p:spTree>
    <p:extLst>
      <p:ext uri="{BB962C8B-B14F-4D97-AF65-F5344CB8AC3E}">
        <p14:creationId xmlns:p14="http://schemas.microsoft.com/office/powerpoint/2010/main" val="2353151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1000"/>
                            </p:stCondLst>
                            <p:childTnLst>
                              <p:par>
                                <p:cTn id="47" presetID="8" presetClass="emph" presetSubtype="0" fill="hold" grpId="1" nodeType="afterEffect">
                                  <p:stCondLst>
                                    <p:cond delay="0"/>
                                  </p:stCondLst>
                                  <p:childTnLst>
                                    <p:animRot by="21600000">
                                      <p:cBhvr>
                                        <p:cTn id="48" dur="2000" fill="hold"/>
                                        <p:tgtEl>
                                          <p:spTgt spid="9"/>
                                        </p:tgtEl>
                                        <p:attrNameLst>
                                          <p:attrName>r</p:attrName>
                                        </p:attrNameLst>
                                      </p:cBhvr>
                                    </p:animRot>
                                  </p:childTnLst>
                                </p:cTn>
                              </p:par>
                              <p:par>
                                <p:cTn id="49" presetID="8" presetClass="emph" presetSubtype="0" fill="hold" grpId="1" nodeType="withEffect">
                                  <p:stCondLst>
                                    <p:cond delay="0"/>
                                  </p:stCondLst>
                                  <p:childTnLst>
                                    <p:animRot by="21600000">
                                      <p:cBhvr>
                                        <p:cTn id="50" dur="2000" fill="hold"/>
                                        <p:tgtEl>
                                          <p:spTgt spid="6"/>
                                        </p:tgtEl>
                                        <p:attrNameLst>
                                          <p:attrName>r</p:attrName>
                                        </p:attrNameLst>
                                      </p:cBhvr>
                                    </p:animRot>
                                  </p:childTnLst>
                                </p:cTn>
                              </p:par>
                              <p:par>
                                <p:cTn id="51" presetID="8" presetClass="emph" presetSubtype="0" fill="hold" grpId="1" nodeType="withEffect">
                                  <p:stCondLst>
                                    <p:cond delay="0"/>
                                  </p:stCondLst>
                                  <p:childTnLst>
                                    <p:animRot by="21600000">
                                      <p:cBhvr>
                                        <p:cTn id="52" dur="2000" fill="hold"/>
                                        <p:tgtEl>
                                          <p:spTgt spid="12"/>
                                        </p:tgtEl>
                                        <p:attrNameLst>
                                          <p:attrName>r</p:attrName>
                                        </p:attrNameLst>
                                      </p:cBhvr>
                                    </p:animRot>
                                  </p:childTnLst>
                                </p:cTn>
                              </p:par>
                              <p:par>
                                <p:cTn id="53" presetID="8" presetClass="emph" presetSubtype="0" fill="hold" grpId="1" nodeType="withEffect">
                                  <p:stCondLst>
                                    <p:cond delay="0"/>
                                  </p:stCondLst>
                                  <p:childTnLst>
                                    <p:animRot by="21600000">
                                      <p:cBhvr>
                                        <p:cTn id="54" dur="2000" fill="hold"/>
                                        <p:tgtEl>
                                          <p:spTgt spid="15"/>
                                        </p:tgtEl>
                                        <p:attrNameLst>
                                          <p:attrName>r</p:attrName>
                                        </p:attrNameLst>
                                      </p:cBhvr>
                                    </p:animRot>
                                  </p:childTnLst>
                                </p:cTn>
                              </p:par>
                            </p:childTnLst>
                          </p:cTn>
                        </p:par>
                        <p:par>
                          <p:cTn id="55" fill="hold">
                            <p:stCondLst>
                              <p:cond delay="3000"/>
                            </p:stCondLst>
                            <p:childTnLst>
                              <p:par>
                                <p:cTn id="56" presetID="22" presetClass="entr" presetSubtype="2"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right)">
                                      <p:cBhvr>
                                        <p:cTn id="58" dur="500"/>
                                        <p:tgtEl>
                                          <p:spTgt spid="17"/>
                                        </p:tgtEl>
                                      </p:cBhvr>
                                    </p:animEffect>
                                  </p:childTnLst>
                                </p:cTn>
                              </p:par>
                            </p:childTnLst>
                          </p:cTn>
                        </p:par>
                        <p:par>
                          <p:cTn id="59" fill="hold">
                            <p:stCondLst>
                              <p:cond delay="3500"/>
                            </p:stCondLst>
                            <p:childTnLst>
                              <p:par>
                                <p:cTn id="60" presetID="22" presetClass="entr" presetSubtype="2"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right)">
                                      <p:cBhvr>
                                        <p:cTn id="62" dur="500"/>
                                        <p:tgtEl>
                                          <p:spTgt spid="18"/>
                                        </p:tgtEl>
                                      </p:cBhvr>
                                    </p:animEffec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par>
                          <p:cTn id="70" fill="hold">
                            <p:stCondLst>
                              <p:cond delay="4500"/>
                            </p:stCondLst>
                            <p:childTnLst>
                              <p:par>
                                <p:cTn id="71" presetID="22" presetClass="entr" presetSubtype="8"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par>
                          <p:cTn id="74" fill="hold">
                            <p:stCondLst>
                              <p:cond delay="5000"/>
                            </p:stCondLst>
                            <p:childTnLst>
                              <p:par>
                                <p:cTn id="75" presetID="2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par>
                          <p:cTn id="78" fill="hold">
                            <p:stCondLst>
                              <p:cond delay="5500"/>
                            </p:stCondLst>
                            <p:childTnLst>
                              <p:par>
                                <p:cTn id="79" presetID="10" presetClass="entr" presetSubtype="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par>
                          <p:cTn id="85" fill="hold">
                            <p:stCondLst>
                              <p:cond delay="6000"/>
                            </p:stCondLst>
                            <p:childTnLst>
                              <p:par>
                                <p:cTn id="86" presetID="22" presetClass="entr" presetSubtype="2"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right)">
                                      <p:cBhvr>
                                        <p:cTn id="88" dur="500"/>
                                        <p:tgtEl>
                                          <p:spTgt spid="19"/>
                                        </p:tgtEl>
                                      </p:cBhvr>
                                    </p:animEffect>
                                  </p:childTnLst>
                                </p:cTn>
                              </p:par>
                            </p:childTnLst>
                          </p:cTn>
                        </p:par>
                        <p:par>
                          <p:cTn id="89" fill="hold">
                            <p:stCondLst>
                              <p:cond delay="6500"/>
                            </p:stCondLst>
                            <p:childTnLst>
                              <p:par>
                                <p:cTn id="90" presetID="22" presetClass="entr" presetSubtype="2"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right)">
                                      <p:cBhvr>
                                        <p:cTn id="92" dur="500"/>
                                        <p:tgtEl>
                                          <p:spTgt spid="20"/>
                                        </p:tgtEl>
                                      </p:cBhvr>
                                    </p:animEffect>
                                  </p:childTnLst>
                                </p:cTn>
                              </p:par>
                            </p:childTnLst>
                          </p:cTn>
                        </p:par>
                        <p:par>
                          <p:cTn id="93" fill="hold">
                            <p:stCondLst>
                              <p:cond delay="7000"/>
                            </p:stCondLst>
                            <p:childTnLst>
                              <p:par>
                                <p:cTn id="94" presetID="10"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childTnLst>
                          </p:cTn>
                        </p:par>
                        <p:par>
                          <p:cTn id="100" fill="hold">
                            <p:stCondLst>
                              <p:cond delay="7500"/>
                            </p:stCondLst>
                            <p:childTnLst>
                              <p:par>
                                <p:cTn id="101" presetID="22" presetClass="entr" presetSubtype="8"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childTnLst>
                          </p:cTn>
                        </p:par>
                        <p:par>
                          <p:cTn id="104" fill="hold">
                            <p:stCondLst>
                              <p:cond delay="8000"/>
                            </p:stCondLst>
                            <p:childTnLst>
                              <p:par>
                                <p:cTn id="105" presetID="22" presetClass="entr" presetSubtype="8" fill="hold"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left)">
                                      <p:cBhvr>
                                        <p:cTn id="107" dur="500"/>
                                        <p:tgtEl>
                                          <p:spTgt spid="31"/>
                                        </p:tgtEl>
                                      </p:cBhvr>
                                    </p:animEffect>
                                  </p:childTnLst>
                                </p:cTn>
                              </p:par>
                            </p:childTnLst>
                          </p:cTn>
                        </p:par>
                        <p:par>
                          <p:cTn id="108" fill="hold">
                            <p:stCondLst>
                              <p:cond delay="8500"/>
                            </p:stCondLst>
                            <p:childTnLst>
                              <p:par>
                                <p:cTn id="109" presetID="10" presetClass="entr" presetSubtype="0"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
                                        </p:tgtEl>
                                        <p:attrNameLst>
                                          <p:attrName>style.visibility</p:attrName>
                                        </p:attrNameLst>
                                      </p:cBhvr>
                                      <p:to>
                                        <p:strVal val="visible"/>
                                      </p:to>
                                    </p:set>
                                    <p:animEffect transition="in" filter="fade">
                                      <p:cBhvr>
                                        <p:cTn id="1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6" grpId="1" animBg="1"/>
      <p:bldP spid="7" grpId="0" animBg="1"/>
      <p:bldP spid="8" grpId="0" animBg="1"/>
      <p:bldP spid="9" grpId="0" animBg="1"/>
      <p:bldP spid="9" grpId="1" animBg="1"/>
      <p:bldP spid="10" grpId="0" animBg="1"/>
      <p:bldP spid="11" grpId="0" animBg="1"/>
      <p:bldP spid="12" grpId="0" animBg="1"/>
      <p:bldP spid="12" grpId="1" animBg="1"/>
      <p:bldP spid="13" grpId="0" animBg="1"/>
      <p:bldP spid="14" grpId="0" animBg="1"/>
      <p:bldP spid="15" grpId="0" animBg="1"/>
      <p:bldP spid="15" grpId="1" animBg="1"/>
      <p:bldP spid="16" grpId="0" animBg="1"/>
      <p:bldP spid="23" grpId="0"/>
      <p:bldP spid="24" grpId="0"/>
      <p:bldP spid="25" grpId="0"/>
      <p:bldP spid="26" grpId="0"/>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矩形: 圆角 5">
            <a:extLst>
              <a:ext uri="{FF2B5EF4-FFF2-40B4-BE49-F238E27FC236}">
                <a16:creationId xmlns:a16="http://schemas.microsoft.com/office/drawing/2014/main" id="{16C44810-A3B4-4FEF-A33B-641A81552BA5}"/>
              </a:ext>
            </a:extLst>
          </p:cNvPr>
          <p:cNvSpPr/>
          <p:nvPr/>
        </p:nvSpPr>
        <p:spPr>
          <a:xfrm>
            <a:off x="1058779" y="2129588"/>
            <a:ext cx="9833810" cy="2208477"/>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useBgFill="1">
        <p:nvSpPr>
          <p:cNvPr id="5" name="矩形 4">
            <a:extLst>
              <a:ext uri="{FF2B5EF4-FFF2-40B4-BE49-F238E27FC236}">
                <a16:creationId xmlns:a16="http://schemas.microsoft.com/office/drawing/2014/main" id="{BB06BCEF-3B2A-418C-A19B-313DD1DC0E92}"/>
              </a:ext>
            </a:extLst>
          </p:cNvPr>
          <p:cNvSpPr/>
          <p:nvPr/>
        </p:nvSpPr>
        <p:spPr>
          <a:xfrm>
            <a:off x="1832383" y="1654846"/>
            <a:ext cx="4431525" cy="923330"/>
          </a:xfrm>
          <a:prstGeom prst="rect">
            <a:avLst/>
          </a:prstGeom>
        </p:spPr>
        <p:txBody>
          <a:bodyPr wrap="square">
            <a:spAutoFit/>
          </a:bodyPr>
          <a:lstStyle/>
          <a:p>
            <a:pPr algn="ctr" defTabSz="914400"/>
            <a:r>
              <a:rPr lang="vi-VN" altLang="zh-CN" sz="5400" b="1" dirty="0" smtClean="0">
                <a:solidFill>
                  <a:srgbClr val="0045D0"/>
                </a:solidFill>
                <a:latin typeface="#9Slide03 Roboto Condensed" panose="02000000000000000000" pitchFamily="2" charset="0"/>
                <a:ea typeface="#9Slide03 Roboto Condensed" panose="02000000000000000000" pitchFamily="2" charset="0"/>
              </a:rPr>
              <a:t>Cơ thể đ</a:t>
            </a:r>
            <a:r>
              <a:rPr lang="en-US" altLang="zh-CN" sz="5400" b="1" dirty="0" smtClean="0">
                <a:solidFill>
                  <a:srgbClr val="0045D0"/>
                </a:solidFill>
                <a:latin typeface="#9Slide03 Roboto Condensed" panose="02000000000000000000" pitchFamily="2" charset="0"/>
                <a:ea typeface="#9Slide03 Roboto Condensed" panose="02000000000000000000" pitchFamily="2" charset="0"/>
              </a:rPr>
              <a:t>a</a:t>
            </a:r>
            <a:r>
              <a:rPr lang="vi-VN" altLang="zh-CN" sz="5400" b="1" dirty="0" smtClean="0">
                <a:solidFill>
                  <a:srgbClr val="0045D0"/>
                </a:solidFill>
                <a:latin typeface="#9Slide03 Roboto Condensed" panose="02000000000000000000" pitchFamily="2" charset="0"/>
                <a:ea typeface="#9Slide03 Roboto Condensed" panose="02000000000000000000" pitchFamily="2" charset="0"/>
              </a:rPr>
              <a:t> bào</a:t>
            </a:r>
            <a:endParaRPr lang="vi-VN" altLang="zh-CN" sz="5400" b="1" dirty="0">
              <a:solidFill>
                <a:srgbClr val="0045D0"/>
              </a:solidFill>
              <a:latin typeface="#9Slide03 Roboto Condensed" panose="02000000000000000000" pitchFamily="2" charset="0"/>
              <a:ea typeface="#9Slide03 Roboto Condensed" panose="02000000000000000000" pitchFamily="2" charset="0"/>
            </a:endParaRPr>
          </a:p>
        </p:txBody>
      </p:sp>
      <p:sp>
        <p:nvSpPr>
          <p:cNvPr id="8" name="矩形 7">
            <a:extLst>
              <a:ext uri="{FF2B5EF4-FFF2-40B4-BE49-F238E27FC236}">
                <a16:creationId xmlns:a16="http://schemas.microsoft.com/office/drawing/2014/main" id="{FDD93252-8DD9-4964-899E-40BE50DA70CB}"/>
              </a:ext>
            </a:extLst>
          </p:cNvPr>
          <p:cNvSpPr/>
          <p:nvPr/>
        </p:nvSpPr>
        <p:spPr>
          <a:xfrm>
            <a:off x="5893125" y="4017006"/>
            <a:ext cx="4667533" cy="707886"/>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defTabSz="914400"/>
            <a:r>
              <a:rPr lang="vi-VN" altLang="zh-CN" sz="4000" dirty="0" smtClean="0">
                <a:solidFill>
                  <a:srgbClr val="FFFFFF"/>
                </a:solidFill>
                <a:latin typeface="#9Slide03 Roboto Condensed" panose="02000000000000000000" pitchFamily="2" charset="0"/>
                <a:ea typeface="#9Slide03 Roboto Condensed" panose="02000000000000000000" pitchFamily="2" charset="0"/>
              </a:rPr>
              <a:t>Ví dụ:</a:t>
            </a:r>
            <a:endParaRPr lang="vi-VN" altLang="zh-CN" sz="4000" dirty="0">
              <a:solidFill>
                <a:srgbClr val="FFFFFF"/>
              </a:solidFill>
              <a:latin typeface="#9Slide03 Roboto Condensed" panose="02000000000000000000" pitchFamily="2" charset="0"/>
              <a:ea typeface="#9Slide03 Roboto Condensed" panose="02000000000000000000" pitchFamily="2" charset="0"/>
            </a:endParaRPr>
          </a:p>
        </p:txBody>
      </p:sp>
      <p:pic>
        <p:nvPicPr>
          <p:cNvPr id="10" name="图片 9">
            <a:extLst>
              <a:ext uri="{FF2B5EF4-FFF2-40B4-BE49-F238E27FC236}">
                <a16:creationId xmlns:a16="http://schemas.microsoft.com/office/drawing/2014/main" id="{F0640160-F5D2-4B34-B331-A3203E0E3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37133">
            <a:off x="8697921" y="219083"/>
            <a:ext cx="3359920" cy="3094396"/>
          </a:xfrm>
          <a:prstGeom prst="rect">
            <a:avLst/>
          </a:prstGeom>
        </p:spPr>
      </p:pic>
      <p:pic>
        <p:nvPicPr>
          <p:cNvPr id="11" name="图片 10">
            <a:extLst>
              <a:ext uri="{FF2B5EF4-FFF2-40B4-BE49-F238E27FC236}">
                <a16:creationId xmlns:a16="http://schemas.microsoft.com/office/drawing/2014/main" id="{B58CA21E-5C10-4F84-AFCD-2EFD2707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59335">
            <a:off x="2234" y="3457890"/>
            <a:ext cx="3359920" cy="3094396"/>
          </a:xfrm>
          <a:prstGeom prst="rect">
            <a:avLst/>
          </a:prstGeom>
        </p:spPr>
      </p:pic>
      <p:sp>
        <p:nvSpPr>
          <p:cNvPr id="2" name="TextBox 1"/>
          <p:cNvSpPr txBox="1"/>
          <p:nvPr/>
        </p:nvSpPr>
        <p:spPr>
          <a:xfrm>
            <a:off x="2459957" y="2485363"/>
            <a:ext cx="7566211" cy="1421928"/>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400" dirty="0" smtClean="0">
                <a:solidFill>
                  <a:srgbClr val="40A693">
                    <a:lumMod val="75000"/>
                  </a:srgbClr>
                </a:solidFill>
                <a:latin typeface="#9Slide03 Swiss Condensed Bold" panose="02000500000000000000" pitchFamily="2" charset="0"/>
              </a:rPr>
              <a:t>Là cơ thể </a:t>
            </a:r>
            <a:r>
              <a:rPr lang="en-US" sz="2400" dirty="0" err="1" smtClean="0">
                <a:solidFill>
                  <a:srgbClr val="40A693">
                    <a:lumMod val="75000"/>
                  </a:srgbClr>
                </a:solidFill>
                <a:latin typeface="#9Slide03 Swiss Condensed Bold" panose="02000500000000000000" pitchFamily="2" charset="0"/>
              </a:rPr>
              <a:t>có</a:t>
            </a:r>
            <a:r>
              <a:rPr lang="vi-VN" sz="2400" dirty="0" smtClean="0">
                <a:solidFill>
                  <a:srgbClr val="40A693">
                    <a:lumMod val="75000"/>
                  </a:srgbClr>
                </a:solidFill>
                <a:latin typeface="#9Slide03 Swiss Condensed Bold" panose="02000500000000000000" pitchFamily="2" charset="0"/>
              </a:rPr>
              <a:t> cấu tạo </a:t>
            </a:r>
            <a:r>
              <a:rPr lang="en-US" sz="2400" dirty="0" err="1" smtClean="0">
                <a:solidFill>
                  <a:srgbClr val="40A693">
                    <a:lumMod val="75000"/>
                  </a:srgbClr>
                </a:solidFill>
                <a:latin typeface="#9Slide03 Swiss Condensed Bold" panose="02000500000000000000" pitchFamily="2" charset="0"/>
              </a:rPr>
              <a:t>gồm</a:t>
            </a:r>
            <a:r>
              <a:rPr lang="vi-VN"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nhiều</a:t>
            </a:r>
            <a:r>
              <a:rPr lang="vi-VN" sz="2400" dirty="0" smtClean="0">
                <a:solidFill>
                  <a:srgbClr val="40A693">
                    <a:lumMod val="75000"/>
                  </a:srgbClr>
                </a:solidFill>
                <a:latin typeface="#9Slide03 Swiss Condensed Bold" panose="02000500000000000000" pitchFamily="2" charset="0"/>
              </a:rPr>
              <a:t> tế bào. </a:t>
            </a:r>
            <a:endParaRPr lang="en-US" sz="2400" dirty="0" smtClean="0">
              <a:solidFill>
                <a:srgbClr val="40A693">
                  <a:lumMod val="75000"/>
                </a:srgbClr>
              </a:solidFill>
              <a:latin typeface="#9Slide03 Swiss Condensed Bold" panose="02000500000000000000" pitchFamily="2" charset="0"/>
            </a:endParaRPr>
          </a:p>
          <a:p>
            <a:pPr marL="342900" indent="-342900" algn="just" defTabSz="914400">
              <a:lnSpc>
                <a:spcPct val="120000"/>
              </a:lnSpc>
              <a:buFont typeface="Wingdings" panose="05000000000000000000" pitchFamily="2" charset="2"/>
              <a:buChar char="q"/>
            </a:pPr>
            <a:r>
              <a:rPr lang="en-US" sz="2400" dirty="0" err="1" smtClean="0">
                <a:solidFill>
                  <a:srgbClr val="40A693">
                    <a:lumMod val="75000"/>
                  </a:srgbClr>
                </a:solidFill>
                <a:latin typeface="#9Slide03 Swiss Condensed Bold" panose="02000500000000000000" pitchFamily="2" charset="0"/>
              </a:rPr>
              <a:t>Mỗi</a:t>
            </a:r>
            <a:r>
              <a:rPr lang="en-US" sz="2400" dirty="0" smtClean="0">
                <a:solidFill>
                  <a:srgbClr val="40A693">
                    <a:lumMod val="75000"/>
                  </a:srgbClr>
                </a:solidFill>
                <a:latin typeface="#9Slide03 Swiss Condensed Bold" panose="02000500000000000000" pitchFamily="2" charset="0"/>
              </a:rPr>
              <a:t> t</a:t>
            </a:r>
            <a:r>
              <a:rPr lang="vi-VN" sz="2400" dirty="0" smtClean="0">
                <a:solidFill>
                  <a:srgbClr val="40A693">
                    <a:lumMod val="75000"/>
                  </a:srgbClr>
                </a:solidFill>
                <a:latin typeface="#9Slide03 Swiss Condensed Bold" panose="02000500000000000000" pitchFamily="2" charset="0"/>
              </a:rPr>
              <a:t>ế bào</a:t>
            </a:r>
            <a:r>
              <a:rPr lang="en-US" sz="2400" dirty="0" smtClean="0">
                <a:solidFill>
                  <a:srgbClr val="40A693">
                    <a:lumMod val="75000"/>
                  </a:srgbClr>
                </a:solidFill>
                <a:latin typeface="#9Slide03 Swiss Condensed Bold" panose="02000500000000000000" pitchFamily="2" charset="0"/>
              </a:rPr>
              <a:t> </a:t>
            </a:r>
            <a:r>
              <a:rPr lang="vi-VN" sz="2400" dirty="0" smtClean="0">
                <a:solidFill>
                  <a:srgbClr val="40A693">
                    <a:lumMod val="75000"/>
                  </a:srgbClr>
                </a:solidFill>
                <a:latin typeface="#9Slide03 Swiss Condensed Bold" panose="02000500000000000000" pitchFamily="2" charset="0"/>
              </a:rPr>
              <a:t>thực hiện</a:t>
            </a:r>
            <a:r>
              <a:rPr lang="en-US" sz="2400" dirty="0" smtClean="0">
                <a:solidFill>
                  <a:srgbClr val="40A693">
                    <a:lumMod val="75000"/>
                  </a:srgbClr>
                </a:solidFill>
                <a:latin typeface="#9Slide03 Swiss Condensed Bold" panose="02000500000000000000" pitchFamily="2" charset="0"/>
              </a:rPr>
              <a:t> 1 </a:t>
            </a:r>
            <a:r>
              <a:rPr lang="vi-VN" sz="2400" dirty="0" smtClean="0">
                <a:solidFill>
                  <a:srgbClr val="40A693">
                    <a:lumMod val="75000"/>
                  </a:srgbClr>
                </a:solidFill>
                <a:latin typeface="#9Slide03 Swiss Condensed Bold" panose="02000500000000000000" pitchFamily="2" charset="0"/>
              </a:rPr>
              <a:t>chức năng sống</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riêng</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biệt</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nhưng</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phối</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hợp</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với</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nhau</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thực</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hiện</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các</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quá</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trình</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sống</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của</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cơ</a:t>
            </a:r>
            <a:r>
              <a:rPr lang="en-US" sz="2400" dirty="0" smtClean="0">
                <a:solidFill>
                  <a:srgbClr val="40A693">
                    <a:lumMod val="75000"/>
                  </a:srgbClr>
                </a:solidFill>
                <a:latin typeface="#9Slide03 Swiss Condensed Bold" panose="02000500000000000000" pitchFamily="2" charset="0"/>
              </a:rPr>
              <a:t> </a:t>
            </a:r>
            <a:r>
              <a:rPr lang="en-US" sz="2400" dirty="0" err="1" smtClean="0">
                <a:solidFill>
                  <a:srgbClr val="40A693">
                    <a:lumMod val="75000"/>
                  </a:srgbClr>
                </a:solidFill>
                <a:latin typeface="#9Slide03 Swiss Condensed Bold" panose="02000500000000000000" pitchFamily="2" charset="0"/>
              </a:rPr>
              <a:t>thể</a:t>
            </a:r>
            <a:r>
              <a:rPr lang="vi-VN" sz="2400" dirty="0" smtClean="0">
                <a:solidFill>
                  <a:srgbClr val="40A693">
                    <a:lumMod val="75000"/>
                  </a:srgbClr>
                </a:solidFill>
                <a:latin typeface="#9Slide03 Swiss Condensed Bold" panose="02000500000000000000" pitchFamily="2" charset="0"/>
              </a:rPr>
              <a:t>.</a:t>
            </a:r>
            <a:endParaRPr lang="vi-VN" sz="2400" dirty="0">
              <a:solidFill>
                <a:srgbClr val="40A693">
                  <a:lumMod val="75000"/>
                </a:srgbClr>
              </a:solidFill>
              <a:latin typeface="#9Slide03 Swiss Condensed Bold" panose="02000500000000000000" pitchFamily="2" charset="0"/>
            </a:endParaRPr>
          </a:p>
        </p:txBody>
      </p:sp>
      <p:pic>
        <p:nvPicPr>
          <p:cNvPr id="15362" name="Picture 2" descr="Ứng dụng ghi chú trên PDF - GoodNotes 4"/>
          <p:cNvPicPr>
            <a:picLocks noChangeAspect="1" noChangeArrowheads="1"/>
          </p:cNvPicPr>
          <p:nvPr/>
        </p:nvPicPr>
        <p:blipFill rotWithShape="1">
          <a:blip r:embed="rId4">
            <a:extLst>
              <a:ext uri="{28A0092B-C50C-407E-A947-70E740481C1C}">
                <a14:useLocalDpi xmlns:a14="http://schemas.microsoft.com/office/drawing/2010/main" val="0"/>
              </a:ext>
            </a:extLst>
          </a:blip>
          <a:srcRect l="9520" t="8291" r="2032" b="14367"/>
          <a:stretch/>
        </p:blipFill>
        <p:spPr bwMode="auto">
          <a:xfrm>
            <a:off x="179293" y="144099"/>
            <a:ext cx="1833425" cy="1603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23792" y="4883641"/>
            <a:ext cx="5841675" cy="830997"/>
          </a:xfrm>
          <a:prstGeom prst="rect">
            <a:avLst/>
          </a:prstGeom>
          <a:noFill/>
        </p:spPr>
        <p:txBody>
          <a:bodyPr wrap="square" rtlCol="0">
            <a:spAutoFit/>
          </a:bodyPr>
          <a:lstStyle/>
          <a:p>
            <a:pPr marL="285750" indent="-285750" defTabSz="914400">
              <a:buFont typeface="Wingdings" panose="05000000000000000000" pitchFamily="2" charset="2"/>
              <a:buChar char="§"/>
            </a:pPr>
            <a:r>
              <a:rPr lang="en-US" sz="2400" dirty="0" err="1" smtClean="0">
                <a:solidFill>
                  <a:srgbClr val="002060"/>
                </a:solidFill>
                <a:latin typeface="#9Slide05 Brannboll Ny" panose="02000000000000000000" pitchFamily="2" charset="0"/>
              </a:rPr>
              <a:t>Em</a:t>
            </a:r>
            <a:r>
              <a:rPr lang="en-US" sz="2400" dirty="0" smtClean="0">
                <a:solidFill>
                  <a:srgbClr val="002060"/>
                </a:solidFill>
                <a:latin typeface="#9Slide05 Brannboll Ny" panose="02000000000000000000" pitchFamily="2" charset="0"/>
              </a:rPr>
              <a:t> </a:t>
            </a:r>
            <a:r>
              <a:rPr lang="en-US" sz="2400" dirty="0" err="1" smtClean="0">
                <a:solidFill>
                  <a:srgbClr val="002060"/>
                </a:solidFill>
                <a:latin typeface="#9Slide05 Brannboll Ny" panose="02000000000000000000" pitchFamily="2" charset="0"/>
              </a:rPr>
              <a:t>bé</a:t>
            </a:r>
            <a:r>
              <a:rPr lang="en-US" sz="2400" dirty="0" smtClean="0">
                <a:solidFill>
                  <a:srgbClr val="002060"/>
                </a:solidFill>
                <a:latin typeface="#9Slide05 Brannboll Ny" panose="02000000000000000000" pitchFamily="2" charset="0"/>
              </a:rPr>
              <a:t>, con </a:t>
            </a:r>
            <a:r>
              <a:rPr lang="en-US" sz="2400" dirty="0" err="1" smtClean="0">
                <a:solidFill>
                  <a:srgbClr val="002060"/>
                </a:solidFill>
                <a:latin typeface="#9Slide05 Brannboll Ny" panose="02000000000000000000" pitchFamily="2" charset="0"/>
              </a:rPr>
              <a:t>trâu</a:t>
            </a:r>
            <a:r>
              <a:rPr lang="en-US" sz="2400" dirty="0" smtClean="0">
                <a:solidFill>
                  <a:srgbClr val="002060"/>
                </a:solidFill>
                <a:latin typeface="#9Slide05 Brannboll Ny" panose="02000000000000000000" pitchFamily="2" charset="0"/>
              </a:rPr>
              <a:t>,…</a:t>
            </a:r>
            <a:endParaRPr lang="vi-VN" sz="2400" dirty="0" smtClean="0">
              <a:solidFill>
                <a:srgbClr val="002060"/>
              </a:solidFill>
              <a:latin typeface="#9Slide05 Brannboll Ny" panose="02000000000000000000" pitchFamily="2" charset="0"/>
            </a:endParaRPr>
          </a:p>
          <a:p>
            <a:pPr marL="285750" indent="-285750" defTabSz="914400">
              <a:buFont typeface="Wingdings" panose="05000000000000000000" pitchFamily="2" charset="2"/>
              <a:buChar char="§"/>
            </a:pPr>
            <a:r>
              <a:rPr lang="en-US" sz="2400" dirty="0" err="1" smtClean="0">
                <a:solidFill>
                  <a:srgbClr val="002060"/>
                </a:solidFill>
                <a:latin typeface="#9Slide05 Brannboll Ny" panose="02000000000000000000" pitchFamily="2" charset="0"/>
              </a:rPr>
              <a:t>Cây</a:t>
            </a:r>
            <a:r>
              <a:rPr lang="en-US" sz="2400" dirty="0" smtClean="0">
                <a:solidFill>
                  <a:srgbClr val="002060"/>
                </a:solidFill>
                <a:latin typeface="#9Slide05 Brannboll Ny" panose="02000000000000000000" pitchFamily="2" charset="0"/>
              </a:rPr>
              <a:t> </a:t>
            </a:r>
            <a:r>
              <a:rPr lang="en-US" sz="2400" dirty="0" err="1" smtClean="0">
                <a:solidFill>
                  <a:srgbClr val="002060"/>
                </a:solidFill>
                <a:latin typeface="#9Slide05 Brannboll Ny" panose="02000000000000000000" pitchFamily="2" charset="0"/>
              </a:rPr>
              <a:t>mai</a:t>
            </a:r>
            <a:r>
              <a:rPr lang="en-US" sz="2400" dirty="0" smtClean="0">
                <a:solidFill>
                  <a:srgbClr val="002060"/>
                </a:solidFill>
                <a:latin typeface="#9Slide05 Brannboll Ny" panose="02000000000000000000" pitchFamily="2" charset="0"/>
              </a:rPr>
              <a:t>, </a:t>
            </a:r>
            <a:r>
              <a:rPr lang="en-US" sz="2400" dirty="0" err="1" smtClean="0">
                <a:solidFill>
                  <a:srgbClr val="002060"/>
                </a:solidFill>
                <a:latin typeface="#9Slide05 Brannboll Ny" panose="02000000000000000000" pitchFamily="2" charset="0"/>
              </a:rPr>
              <a:t>cây</a:t>
            </a:r>
            <a:r>
              <a:rPr lang="en-US" sz="2400" dirty="0" smtClean="0">
                <a:solidFill>
                  <a:srgbClr val="002060"/>
                </a:solidFill>
                <a:latin typeface="#9Slide05 Brannboll Ny" panose="02000000000000000000" pitchFamily="2" charset="0"/>
              </a:rPr>
              <a:t> </a:t>
            </a:r>
            <a:r>
              <a:rPr lang="en-US" sz="2400" dirty="0" err="1" smtClean="0">
                <a:solidFill>
                  <a:srgbClr val="002060"/>
                </a:solidFill>
                <a:latin typeface="#9Slide05 Brannboll Ny" panose="02000000000000000000" pitchFamily="2" charset="0"/>
              </a:rPr>
              <a:t>phượng</a:t>
            </a:r>
            <a:r>
              <a:rPr lang="en-US" sz="2400" dirty="0" smtClean="0">
                <a:solidFill>
                  <a:srgbClr val="002060"/>
                </a:solidFill>
                <a:latin typeface="#9Slide05 Brannboll Ny" panose="02000000000000000000" pitchFamily="2" charset="0"/>
              </a:rPr>
              <a:t>,…</a:t>
            </a:r>
            <a:endParaRPr lang="vi-VN" sz="2400" dirty="0" smtClean="0">
              <a:solidFill>
                <a:srgbClr val="002060"/>
              </a:solidFill>
              <a:latin typeface="#9Slide05 Brannboll Ny" panose="02000000000000000000" pitchFamily="2" charset="0"/>
            </a:endParaRPr>
          </a:p>
        </p:txBody>
      </p:sp>
    </p:spTree>
    <p:extLst>
      <p:ext uri="{BB962C8B-B14F-4D97-AF65-F5344CB8AC3E}">
        <p14:creationId xmlns:p14="http://schemas.microsoft.com/office/powerpoint/2010/main" val="52894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93097" y="0"/>
            <a:ext cx="11298903" cy="6711331"/>
            <a:chOff x="893097" y="0"/>
            <a:chExt cx="11298903" cy="6711331"/>
          </a:xfrm>
        </p:grpSpPr>
        <p:pic>
          <p:nvPicPr>
            <p:cNvPr id="7" name="Picture 6"/>
            <p:cNvPicPr>
              <a:picLocks noChangeAspect="1"/>
            </p:cNvPicPr>
            <p:nvPr/>
          </p:nvPicPr>
          <p:blipFill rotWithShape="1">
            <a:blip r:embed="rId2"/>
            <a:srcRect l="17357" t="12841" r="49843" b="58706"/>
            <a:stretch/>
          </p:blipFill>
          <p:spPr>
            <a:xfrm>
              <a:off x="893097" y="1136985"/>
              <a:ext cx="2310063" cy="1568918"/>
            </a:xfrm>
            <a:prstGeom prst="rect">
              <a:avLst/>
            </a:prstGeom>
          </p:spPr>
        </p:pic>
        <p:pic>
          <p:nvPicPr>
            <p:cNvPr id="8" name="Picture 6" descr="Các dấu hiệu cho thấy bạn đã nhiễm vi khuẩn uốn ván | Vin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121" y="901756"/>
              <a:ext cx="3287806" cy="21711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ách Ba Mẹ: Tranh Em Bé Bán Ở Đâu Đẹp Và Chất L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117" y="3572543"/>
              <a:ext cx="3753853" cy="25025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n bướm số mấy? Mơ thấy bươm bướm nên đánh đề con gì? - 188L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679" y="3572543"/>
              <a:ext cx="3981359" cy="250256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ách chăm sóc mai vàng sau Tết để chơi dài lâu - Cẩm n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4847" y="0"/>
              <a:ext cx="4097153" cy="3072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5085" y="3072865"/>
              <a:ext cx="2310063" cy="379608"/>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Tảo lục</a:t>
              </a:r>
              <a:endParaRPr lang="vi-VN" dirty="0">
                <a:latin typeface="#9Slide03 Roboto Condensed" panose="02000000000000000000" pitchFamily="2" charset="0"/>
                <a:ea typeface="#9Slide03 Roboto Condensed" panose="02000000000000000000" pitchFamily="2" charset="0"/>
              </a:endParaRPr>
            </a:p>
          </p:txBody>
        </p:sp>
        <p:sp>
          <p:nvSpPr>
            <p:cNvPr id="12" name="TextBox 11"/>
            <p:cNvSpPr txBox="1"/>
            <p:nvPr/>
          </p:nvSpPr>
          <p:spPr>
            <a:xfrm>
              <a:off x="2922011" y="6061264"/>
              <a:ext cx="2310063" cy="379608"/>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Em bé</a:t>
              </a:r>
              <a:endParaRPr lang="vi-VN" dirty="0">
                <a:latin typeface="#9Slide03 Roboto Condensed" panose="02000000000000000000" pitchFamily="2" charset="0"/>
                <a:ea typeface="#9Slide03 Roboto Condensed" panose="02000000000000000000" pitchFamily="2" charset="0"/>
              </a:endParaRPr>
            </a:p>
          </p:txBody>
        </p:sp>
        <p:sp>
          <p:nvSpPr>
            <p:cNvPr id="13" name="TextBox 12"/>
            <p:cNvSpPr txBox="1"/>
            <p:nvPr/>
          </p:nvSpPr>
          <p:spPr>
            <a:xfrm>
              <a:off x="7570326" y="6075112"/>
              <a:ext cx="2310063" cy="379608"/>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Con bướm</a:t>
              </a:r>
              <a:endParaRPr lang="vi-VN" dirty="0">
                <a:latin typeface="#9Slide03 Roboto Condensed" panose="02000000000000000000" pitchFamily="2" charset="0"/>
                <a:ea typeface="#9Slide03 Roboto Condensed" panose="02000000000000000000" pitchFamily="2" charset="0"/>
              </a:endParaRPr>
            </a:p>
          </p:txBody>
        </p:sp>
        <p:sp>
          <p:nvSpPr>
            <p:cNvPr id="14" name="TextBox 13"/>
            <p:cNvSpPr txBox="1"/>
            <p:nvPr/>
          </p:nvSpPr>
          <p:spPr>
            <a:xfrm>
              <a:off x="8988391" y="3072865"/>
              <a:ext cx="2310063" cy="379608"/>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Cây hoa mai</a:t>
              </a:r>
              <a:endParaRPr lang="vi-VN" dirty="0">
                <a:latin typeface="#9Slide03 Roboto Condensed" panose="02000000000000000000" pitchFamily="2" charset="0"/>
                <a:ea typeface="#9Slide03 Roboto Condensed" panose="02000000000000000000" pitchFamily="2" charset="0"/>
              </a:endParaRPr>
            </a:p>
          </p:txBody>
        </p:sp>
        <p:sp>
          <p:nvSpPr>
            <p:cNvPr id="15" name="TextBox 14"/>
            <p:cNvSpPr txBox="1"/>
            <p:nvPr/>
          </p:nvSpPr>
          <p:spPr>
            <a:xfrm>
              <a:off x="4003121" y="3072865"/>
              <a:ext cx="3287805" cy="379608"/>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Vi khuẩn gây bệnh uốn ván</a:t>
              </a:r>
              <a:endParaRPr lang="vi-VN" dirty="0">
                <a:latin typeface="#9Slide03 Roboto Condensed" panose="02000000000000000000" pitchFamily="2" charset="0"/>
                <a:ea typeface="#9Slide03 Roboto Condensed" panose="02000000000000000000" pitchFamily="2" charset="0"/>
              </a:endParaRPr>
            </a:p>
          </p:txBody>
        </p:sp>
        <p:sp>
          <p:nvSpPr>
            <p:cNvPr id="17" name="TextBox 16"/>
            <p:cNvSpPr txBox="1"/>
            <p:nvPr/>
          </p:nvSpPr>
          <p:spPr>
            <a:xfrm>
              <a:off x="4461099" y="6341999"/>
              <a:ext cx="3633748" cy="369332"/>
            </a:xfrm>
            <a:prstGeom prst="rect">
              <a:avLst/>
            </a:prstGeom>
            <a:noFill/>
          </p:spPr>
          <p:txBody>
            <a:bodyPr wrap="square" rtlCol="0">
              <a:spAutoFit/>
            </a:bodyPr>
            <a:lstStyle/>
            <a:p>
              <a:pPr algn="ctr"/>
              <a:r>
                <a:rPr lang="vi-VN" dirty="0" smtClean="0">
                  <a:solidFill>
                    <a:srgbClr val="FF0000"/>
                  </a:solidFill>
                  <a:latin typeface="#9Slide03 Roboto Condensed" panose="02000000000000000000" pitchFamily="2" charset="0"/>
                  <a:ea typeface="#9Slide03 Roboto Condensed" panose="02000000000000000000" pitchFamily="2" charset="0"/>
                </a:rPr>
                <a:t>Hình 22.5. Một số cơ thể sinh vật</a:t>
              </a:r>
              <a:endParaRPr lang="vi-VN" dirty="0">
                <a:solidFill>
                  <a:srgbClr val="FF0000"/>
                </a:solidFill>
                <a:latin typeface="#9Slide03 Roboto Condensed" panose="02000000000000000000" pitchFamily="2" charset="0"/>
                <a:ea typeface="#9Slide03 Roboto Condensed" panose="02000000000000000000" pitchFamily="2" charset="0"/>
              </a:endParaRPr>
            </a:p>
          </p:txBody>
        </p:sp>
      </p:grpSp>
      <p:sp>
        <p:nvSpPr>
          <p:cNvPr id="10" name="TextBox 9"/>
          <p:cNvSpPr txBox="1"/>
          <p:nvPr/>
        </p:nvSpPr>
        <p:spPr>
          <a:xfrm>
            <a:off x="163630" y="291315"/>
            <a:ext cx="8335478" cy="461665"/>
          </a:xfrm>
          <a:prstGeom prst="rect">
            <a:avLst/>
          </a:prstGeom>
          <a:noFill/>
        </p:spPr>
        <p:txBody>
          <a:bodyPr wrap="square" rtlCol="0">
            <a:spAutoFit/>
          </a:bodyPr>
          <a:lstStyle/>
          <a:p>
            <a:r>
              <a:rPr lang="vi-VN" sz="2400" dirty="0" smtClean="0">
                <a:solidFill>
                  <a:schemeClr val="accent5">
                    <a:lumMod val="75000"/>
                  </a:schemeClr>
                </a:solidFill>
                <a:latin typeface="#9Slide03 Roboto Condensed" panose="02000000000000000000" pitchFamily="2" charset="0"/>
                <a:ea typeface="#9Slide03 Roboto Condensed" panose="02000000000000000000" pitchFamily="2" charset="0"/>
              </a:rPr>
              <a:t>Quan sát hình 22.5 và xác định cơ thể đơn bào, cơ thể đa bào</a:t>
            </a:r>
            <a:endParaRPr lang="vi-VN" sz="2400" dirty="0">
              <a:solidFill>
                <a:schemeClr val="accent5">
                  <a:lumMod val="75000"/>
                </a:schemeClr>
              </a:solidFill>
              <a:latin typeface="#9Slide03 Roboto Condensed" panose="02000000000000000000" pitchFamily="2" charset="0"/>
              <a:ea typeface="#9Slide03 Roboto Condensed" panose="02000000000000000000" pitchFamily="2" charset="0"/>
            </a:endParaRPr>
          </a:p>
        </p:txBody>
      </p:sp>
      <p:sp>
        <p:nvSpPr>
          <p:cNvPr id="11" name="Rectangle 10"/>
          <p:cNvSpPr/>
          <p:nvPr/>
        </p:nvSpPr>
        <p:spPr>
          <a:xfrm>
            <a:off x="1337912" y="2476574"/>
            <a:ext cx="9464888" cy="1925052"/>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20000"/>
              </a:lnSpc>
              <a:buFont typeface="Wingdings" panose="05000000000000000000" pitchFamily="2" charset="2"/>
              <a:buChar char="q"/>
            </a:pPr>
            <a:r>
              <a:rPr lang="vi-VN" sz="2800" dirty="0" smtClean="0">
                <a:solidFill>
                  <a:schemeClr val="tx1"/>
                </a:solidFill>
                <a:latin typeface="#9Slide03 Roboto Condensed" panose="02000000000000000000" pitchFamily="2" charset="0"/>
                <a:ea typeface="#9Slide03 Roboto Condensed" panose="02000000000000000000" pitchFamily="2" charset="0"/>
              </a:rPr>
              <a:t>Cơ thể đơn bào: tảo lục, vi khuẩn gây bệnh uốn ván</a:t>
            </a:r>
          </a:p>
          <a:p>
            <a:pPr marL="457200" indent="-457200" algn="just">
              <a:lnSpc>
                <a:spcPct val="120000"/>
              </a:lnSpc>
              <a:buFont typeface="Wingdings" panose="05000000000000000000" pitchFamily="2" charset="2"/>
              <a:buChar char="q"/>
            </a:pPr>
            <a:r>
              <a:rPr lang="vi-VN" sz="2800" dirty="0" smtClean="0">
                <a:solidFill>
                  <a:schemeClr val="tx1"/>
                </a:solidFill>
                <a:latin typeface="#9Slide03 Roboto Condensed" panose="02000000000000000000" pitchFamily="2" charset="0"/>
                <a:ea typeface="#9Slide03 Roboto Condensed" panose="02000000000000000000" pitchFamily="2" charset="0"/>
              </a:rPr>
              <a:t>Cơ thể đa bào: em bé, cây hoa mai, con bướm </a:t>
            </a:r>
            <a:endParaRPr lang="vi-VN" sz="2800" dirty="0">
              <a:solidFill>
                <a:schemeClr val="tx1"/>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993834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855" y="1399429"/>
            <a:ext cx="4417289" cy="2450512"/>
          </a:xfrm>
          <a:prstGeom prst="rect">
            <a:avLst/>
          </a:prstGeom>
        </p:spPr>
      </p:pic>
      <p:pic>
        <p:nvPicPr>
          <p:cNvPr id="11" name="Picture 10"/>
          <p:cNvPicPr>
            <a:picLocks noChangeAspect="1"/>
          </p:cNvPicPr>
          <p:nvPr/>
        </p:nvPicPr>
        <p:blipFill>
          <a:blip r:embed="rId3"/>
          <a:stretch>
            <a:fillRect/>
          </a:stretch>
        </p:blipFill>
        <p:spPr>
          <a:xfrm>
            <a:off x="4407144" y="1399429"/>
            <a:ext cx="2619375" cy="2084752"/>
          </a:xfrm>
          <a:prstGeom prst="rect">
            <a:avLst/>
          </a:prstGeom>
        </p:spPr>
      </p:pic>
      <p:pic>
        <p:nvPicPr>
          <p:cNvPr id="12" name="Picture 11"/>
          <p:cNvPicPr>
            <a:picLocks noChangeAspect="1"/>
          </p:cNvPicPr>
          <p:nvPr/>
        </p:nvPicPr>
        <p:blipFill>
          <a:blip r:embed="rId4"/>
          <a:stretch>
            <a:fillRect/>
          </a:stretch>
        </p:blipFill>
        <p:spPr>
          <a:xfrm>
            <a:off x="7026519" y="1399429"/>
            <a:ext cx="2375083" cy="2084752"/>
          </a:xfrm>
          <a:prstGeom prst="rect">
            <a:avLst/>
          </a:prstGeom>
        </p:spPr>
      </p:pic>
      <p:pic>
        <p:nvPicPr>
          <p:cNvPr id="13" name="Picture 12"/>
          <p:cNvPicPr>
            <a:picLocks noChangeAspect="1"/>
          </p:cNvPicPr>
          <p:nvPr/>
        </p:nvPicPr>
        <p:blipFill>
          <a:blip r:embed="rId5"/>
          <a:stretch>
            <a:fillRect/>
          </a:stretch>
        </p:blipFill>
        <p:spPr>
          <a:xfrm>
            <a:off x="9367959" y="1399429"/>
            <a:ext cx="2795166" cy="2084752"/>
          </a:xfrm>
          <a:prstGeom prst="rect">
            <a:avLst/>
          </a:prstGeom>
        </p:spPr>
      </p:pic>
      <p:pic>
        <p:nvPicPr>
          <p:cNvPr id="14" name="Picture 13"/>
          <p:cNvPicPr>
            <a:picLocks noChangeAspect="1"/>
          </p:cNvPicPr>
          <p:nvPr/>
        </p:nvPicPr>
        <p:blipFill>
          <a:blip r:embed="rId6"/>
          <a:stretch>
            <a:fillRect/>
          </a:stretch>
        </p:blipFill>
        <p:spPr>
          <a:xfrm>
            <a:off x="11020" y="4062549"/>
            <a:ext cx="2379483" cy="2220685"/>
          </a:xfrm>
          <a:prstGeom prst="rect">
            <a:avLst/>
          </a:prstGeom>
        </p:spPr>
      </p:pic>
      <p:pic>
        <p:nvPicPr>
          <p:cNvPr id="15" name="Picture 14"/>
          <p:cNvPicPr>
            <a:picLocks noChangeAspect="1"/>
          </p:cNvPicPr>
          <p:nvPr/>
        </p:nvPicPr>
        <p:blipFill>
          <a:blip r:embed="rId7"/>
          <a:stretch>
            <a:fillRect/>
          </a:stretch>
        </p:blipFill>
        <p:spPr>
          <a:xfrm>
            <a:off x="2390503" y="4062548"/>
            <a:ext cx="2194560" cy="2220685"/>
          </a:xfrm>
          <a:prstGeom prst="rect">
            <a:avLst/>
          </a:prstGeom>
        </p:spPr>
      </p:pic>
      <p:pic>
        <p:nvPicPr>
          <p:cNvPr id="16" name="Picture 15"/>
          <p:cNvPicPr>
            <a:picLocks noChangeAspect="1"/>
          </p:cNvPicPr>
          <p:nvPr/>
        </p:nvPicPr>
        <p:blipFill>
          <a:blip r:embed="rId8"/>
          <a:stretch>
            <a:fillRect/>
          </a:stretch>
        </p:blipFill>
        <p:spPr>
          <a:xfrm>
            <a:off x="4585064" y="4062547"/>
            <a:ext cx="2625634" cy="2220686"/>
          </a:xfrm>
          <a:prstGeom prst="rect">
            <a:avLst/>
          </a:prstGeom>
        </p:spPr>
      </p:pic>
      <p:pic>
        <p:nvPicPr>
          <p:cNvPr id="17" name="Picture 16"/>
          <p:cNvPicPr>
            <a:picLocks noChangeAspect="1"/>
          </p:cNvPicPr>
          <p:nvPr/>
        </p:nvPicPr>
        <p:blipFill>
          <a:blip r:embed="rId9"/>
          <a:stretch>
            <a:fillRect/>
          </a:stretch>
        </p:blipFill>
        <p:spPr>
          <a:xfrm>
            <a:off x="7211242" y="4062545"/>
            <a:ext cx="2259875" cy="2220687"/>
          </a:xfrm>
          <a:prstGeom prst="rect">
            <a:avLst/>
          </a:prstGeom>
        </p:spPr>
      </p:pic>
      <p:pic>
        <p:nvPicPr>
          <p:cNvPr id="18" name="Picture 17"/>
          <p:cNvPicPr>
            <a:picLocks noChangeAspect="1"/>
          </p:cNvPicPr>
          <p:nvPr/>
        </p:nvPicPr>
        <p:blipFill>
          <a:blip r:embed="rId10"/>
          <a:stretch>
            <a:fillRect/>
          </a:stretch>
        </p:blipFill>
        <p:spPr>
          <a:xfrm>
            <a:off x="9483635" y="4062544"/>
            <a:ext cx="2708365" cy="2220687"/>
          </a:xfrm>
          <a:prstGeom prst="rect">
            <a:avLst/>
          </a:prstGeom>
        </p:spPr>
      </p:pic>
      <p:sp>
        <p:nvSpPr>
          <p:cNvPr id="19" name="TextBox 18"/>
          <p:cNvSpPr txBox="1"/>
          <p:nvPr/>
        </p:nvSpPr>
        <p:spPr>
          <a:xfrm>
            <a:off x="5004952" y="3484181"/>
            <a:ext cx="1489166"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Thủy tức</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0" name="TextBox 19"/>
          <p:cNvSpPr txBox="1"/>
          <p:nvPr/>
        </p:nvSpPr>
        <p:spPr>
          <a:xfrm>
            <a:off x="7796536" y="3484181"/>
            <a:ext cx="859247"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Voi</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p:cNvSpPr txBox="1"/>
          <p:nvPr/>
        </p:nvSpPr>
        <p:spPr>
          <a:xfrm>
            <a:off x="10517272" y="3484181"/>
            <a:ext cx="1146343"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Sư tử</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2" name="TextBox 21"/>
          <p:cNvSpPr txBox="1"/>
          <p:nvPr/>
        </p:nvSpPr>
        <p:spPr>
          <a:xfrm>
            <a:off x="315561" y="6283233"/>
            <a:ext cx="1489166"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Sán dây</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3" name="TextBox 22"/>
          <p:cNvSpPr txBox="1"/>
          <p:nvPr/>
        </p:nvSpPr>
        <p:spPr>
          <a:xfrm>
            <a:off x="2229271" y="6283233"/>
            <a:ext cx="2050867"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Trùng đế giày</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4" name="TextBox 23"/>
          <p:cNvSpPr txBox="1"/>
          <p:nvPr/>
        </p:nvSpPr>
        <p:spPr>
          <a:xfrm>
            <a:off x="4576095" y="6283232"/>
            <a:ext cx="2194560"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Trùng roi xanh</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5" name="TextBox 24"/>
          <p:cNvSpPr txBox="1"/>
          <p:nvPr/>
        </p:nvSpPr>
        <p:spPr>
          <a:xfrm>
            <a:off x="6955577" y="6283232"/>
            <a:ext cx="2341383"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Trùng biến hình</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6" name="TextBox 25"/>
          <p:cNvSpPr txBox="1"/>
          <p:nvPr/>
        </p:nvSpPr>
        <p:spPr>
          <a:xfrm>
            <a:off x="9396834" y="6283231"/>
            <a:ext cx="3104997"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Dương xỉ sừng hươu</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p:cNvSpPr txBox="1"/>
          <p:nvPr/>
        </p:nvSpPr>
        <p:spPr>
          <a:xfrm>
            <a:off x="315561" y="445322"/>
            <a:ext cx="11268979" cy="523220"/>
          </a:xfrm>
          <a:prstGeom prst="rect">
            <a:avLst/>
          </a:prstGeom>
          <a:noFill/>
        </p:spPr>
        <p:txBody>
          <a:bodyPr wrap="square" rtlCol="0">
            <a:spAutoFit/>
          </a:bodyPr>
          <a:lstStyle/>
          <a:p>
            <a:r>
              <a:rPr lang="vi-VN" sz="2800" dirty="0" smtClean="0">
                <a:solidFill>
                  <a:schemeClr val="accent5">
                    <a:lumMod val="50000"/>
                  </a:schemeClr>
                </a:solidFill>
                <a:latin typeface="#9Slide03 Roboto Condensed" panose="02000000000000000000" pitchFamily="2" charset="0"/>
                <a:ea typeface="#9Slide03 Roboto Condensed" panose="02000000000000000000" pitchFamily="2" charset="0"/>
              </a:rPr>
              <a:t>Sắp xếp các nhóm sinh vật dưới đây vào nhóm đơn bào và đa bào</a:t>
            </a:r>
            <a:endParaRPr lang="vi-VN" sz="2800" dirty="0">
              <a:solidFill>
                <a:schemeClr val="accent5">
                  <a:lumMod val="50000"/>
                </a:schemeClr>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045695573"/>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999" y="1655743"/>
            <a:ext cx="10006148" cy="4428476"/>
          </a:xfrm>
          <a:prstGeom prst="rect">
            <a:avLst/>
          </a:prstGeom>
        </p:spPr>
      </p:pic>
      <p:sp>
        <p:nvSpPr>
          <p:cNvPr id="6" name="TextBox 5"/>
          <p:cNvSpPr txBox="1"/>
          <p:nvPr/>
        </p:nvSpPr>
        <p:spPr>
          <a:xfrm>
            <a:off x="3905796" y="640080"/>
            <a:ext cx="5708468" cy="1015663"/>
          </a:xfrm>
          <a:prstGeom prst="rect">
            <a:avLst/>
          </a:prstGeom>
          <a:noFill/>
        </p:spPr>
        <p:txBody>
          <a:bodyPr wrap="square" rtlCol="0">
            <a:spAutoFit/>
          </a:bodyPr>
          <a:lstStyle/>
          <a:p>
            <a:r>
              <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rPr>
              <a:t>LUYỆN TẬP</a:t>
            </a:r>
          </a:p>
        </p:txBody>
      </p:sp>
    </p:spTree>
    <p:extLst>
      <p:ext uri="{BB962C8B-B14F-4D97-AF65-F5344CB8AC3E}">
        <p14:creationId xmlns:p14="http://schemas.microsoft.com/office/powerpoint/2010/main" val="3510023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656" y="472971"/>
            <a:ext cx="11262511" cy="5096267"/>
          </a:xfrm>
          <a:prstGeom prst="rect">
            <a:avLst/>
          </a:prstGeom>
        </p:spPr>
        <p:txBody>
          <a:bodyPr wrap="square">
            <a:spAutoFit/>
          </a:bodyPr>
          <a:lstStyle/>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1. </a:t>
            </a:r>
            <a:r>
              <a:rPr lang="vi-VN" dirty="0" smtClean="0">
                <a:solidFill>
                  <a:srgbClr val="000000"/>
                </a:solidFill>
                <a:ea typeface="Arial" panose="020B0604020202020204" pitchFamily="34" charset="0"/>
                <a:cs typeface="Arial" panose="020B0604020202020204" pitchFamily="34" charset="0"/>
              </a:rPr>
              <a:t>Nhận định nào dưới đây </a:t>
            </a:r>
            <a:r>
              <a:rPr lang="vi-VN" b="1" dirty="0" smtClean="0">
                <a:solidFill>
                  <a:srgbClr val="000000"/>
                </a:solidFill>
                <a:ea typeface="Arial" panose="020B0604020202020204" pitchFamily="34" charset="0"/>
                <a:cs typeface="Arial" panose="020B0604020202020204" pitchFamily="34" charset="0"/>
              </a:rPr>
              <a:t>không</a:t>
            </a:r>
            <a:r>
              <a:rPr lang="vi-VN" dirty="0" smtClean="0">
                <a:solidFill>
                  <a:srgbClr val="000000"/>
                </a:solidFill>
                <a:ea typeface="Arial" panose="020B0604020202020204" pitchFamily="34" charset="0"/>
                <a:cs typeface="Arial" panose="020B0604020202020204" pitchFamily="34" charset="0"/>
              </a:rPr>
              <a:t> đúng khi nói về sinh vật đơn bào?</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Cả cơ thể chỉ cấu tạo gồm 1 tế bào			</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B. </a:t>
            </a:r>
            <a:r>
              <a:rPr lang="vi-VN" dirty="0" smtClean="0">
                <a:solidFill>
                  <a:srgbClr val="000000"/>
                </a:solidFill>
                <a:ea typeface="Arial" panose="020B0604020202020204" pitchFamily="34" charset="0"/>
                <a:cs typeface="Arial" panose="020B0604020202020204" pitchFamily="34" charset="0"/>
              </a:rPr>
              <a:t>Có thể di chuyển được</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Có thể là sinh vật nhân thực hoặc là sinh vật nhân sơ	.		</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Luôn sống cùng với nhau để hình thành nên tập đoàn.</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2. </a:t>
            </a:r>
            <a:r>
              <a:rPr lang="vi-VN" dirty="0" smtClean="0">
                <a:solidFill>
                  <a:srgbClr val="000000"/>
                </a:solidFill>
                <a:ea typeface="Arial" panose="020B0604020202020204" pitchFamily="34" charset="0"/>
                <a:cs typeface="Arial" panose="020B0604020202020204" pitchFamily="34" charset="0"/>
              </a:rPr>
              <a:t>Đâu là sinh vật đơn bào</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Cây chuối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Trùng kiết lị	</a:t>
            </a: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Cây hoa mai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Con mèo</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3. </a:t>
            </a:r>
            <a:r>
              <a:rPr lang="vi-VN" dirty="0" smtClean="0">
                <a:solidFill>
                  <a:srgbClr val="000000"/>
                </a:solidFill>
                <a:ea typeface="Arial" panose="020B0604020202020204" pitchFamily="34" charset="0"/>
                <a:cs typeface="Arial" panose="020B0604020202020204" pitchFamily="34" charset="0"/>
              </a:rPr>
              <a:t>Đặc điểm nào dưới đây chỉ có ở cơ thể đa bào?</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Có thể sinh sản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Có thể di chuyển</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Có thể cảm ứng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Có nhiều tế bào trong cùng một cơ thể.</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4. </a:t>
            </a:r>
            <a:r>
              <a:rPr lang="vi-VN" dirty="0" smtClean="0">
                <a:solidFill>
                  <a:srgbClr val="000000"/>
                </a:solidFill>
                <a:ea typeface="Arial" panose="020B0604020202020204" pitchFamily="34" charset="0"/>
                <a:cs typeface="Arial" panose="020B0604020202020204" pitchFamily="34" charset="0"/>
              </a:rPr>
              <a:t>Đâu là vật sống? </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Xe hơi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Hòn đá		</a:t>
            </a: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Vi khuẩn lam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Cán chổi</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5. </a:t>
            </a:r>
            <a:r>
              <a:rPr lang="vi-VN" dirty="0" smtClean="0">
                <a:solidFill>
                  <a:srgbClr val="000000"/>
                </a:solidFill>
                <a:ea typeface="Arial" panose="020B0604020202020204" pitchFamily="34" charset="0"/>
                <a:cs typeface="Arial" panose="020B0604020202020204" pitchFamily="34" charset="0"/>
              </a:rPr>
              <a:t>Quá trình sinh vật lấy, biến đổi thức ăn và hấp thụ chất dinh dưỡng được gọi là</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Tiêu hóa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Hô hấp		</a:t>
            </a: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Bài tiết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Sinh sản</a:t>
            </a:r>
            <a:endParaRPr lang="vi-VN" dirty="0">
              <a:solidFill>
                <a:srgbClr val="000000"/>
              </a:solidFill>
              <a:ea typeface="Calibri" panose="020F0502020204030204" pitchFamily="34" charset="0"/>
              <a:cs typeface="Arial" panose="020B0604020202020204" pitchFamily="34" charset="0"/>
            </a:endParaRPr>
          </a:p>
        </p:txBody>
      </p:sp>
      <p:sp>
        <p:nvSpPr>
          <p:cNvPr id="4" name="Flowchart: Connector 3"/>
          <p:cNvSpPr/>
          <p:nvPr/>
        </p:nvSpPr>
        <p:spPr>
          <a:xfrm>
            <a:off x="3811509" y="2617728"/>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 name="Flowchart: Connector 4"/>
          <p:cNvSpPr/>
          <p:nvPr/>
        </p:nvSpPr>
        <p:spPr>
          <a:xfrm>
            <a:off x="1095469" y="1900478"/>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Flowchart: Connector 5"/>
          <p:cNvSpPr/>
          <p:nvPr/>
        </p:nvSpPr>
        <p:spPr>
          <a:xfrm>
            <a:off x="5683311" y="3704144"/>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Flowchart: Connector 6"/>
          <p:cNvSpPr/>
          <p:nvPr/>
        </p:nvSpPr>
        <p:spPr>
          <a:xfrm>
            <a:off x="6563763" y="4419368"/>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lowchart: Connector 7"/>
          <p:cNvSpPr/>
          <p:nvPr/>
        </p:nvSpPr>
        <p:spPr>
          <a:xfrm>
            <a:off x="1095469" y="5086407"/>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42035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2357578" y="1072047"/>
            <a:ext cx="1005278" cy="338365"/>
          </a:xfrm>
          <a:prstGeom prst="rect">
            <a:avLst/>
          </a:prstGeom>
        </p:spPr>
        <p:txBody>
          <a:bodyPr wrap="none" lIns="91378" tIns="45690" rIns="91378" bIns="45690">
            <a:spAutoFit/>
          </a:bodyPr>
          <a:lstStyle/>
          <a:p>
            <a:pPr defTabSz="914400"/>
            <a:r>
              <a:rPr lang="zh-CN" altLang="en-US" sz="1599" dirty="0">
                <a:solidFill>
                  <a:srgbClr val="FFFFFF"/>
                </a:solidFill>
                <a:latin typeface="微软雅黑" panose="020B0503020204020204" pitchFamily="34" charset="-122"/>
                <a:ea typeface="微软雅黑" panose="020B0503020204020204" pitchFamily="34" charset="-122"/>
              </a:rPr>
              <a:t>添加标题</a:t>
            </a:r>
            <a:endParaRPr lang="en-US" altLang="zh-CN" sz="1599" dirty="0">
              <a:solidFill>
                <a:srgbClr val="FFFFFF"/>
              </a:solidFill>
              <a:latin typeface="微软雅黑" panose="020B0503020204020204" pitchFamily="34" charset="-122"/>
              <a:ea typeface="微软雅黑" panose="020B0503020204020204" pitchFamily="34" charset="-122"/>
            </a:endParaRPr>
          </a:p>
        </p:txBody>
      </p:sp>
      <p:grpSp>
        <p:nvGrpSpPr>
          <p:cNvPr id="15" name="Group 14"/>
          <p:cNvGrpSpPr/>
          <p:nvPr/>
        </p:nvGrpSpPr>
        <p:grpSpPr>
          <a:xfrm>
            <a:off x="300582" y="1128885"/>
            <a:ext cx="5221098" cy="4015508"/>
            <a:chOff x="300582" y="1128885"/>
            <a:chExt cx="5221098" cy="4015508"/>
          </a:xfrm>
        </p:grpSpPr>
        <p:grpSp>
          <p:nvGrpSpPr>
            <p:cNvPr id="4" name="组合 20"/>
            <p:cNvGrpSpPr/>
            <p:nvPr/>
          </p:nvGrpSpPr>
          <p:grpSpPr>
            <a:xfrm>
              <a:off x="2264799" y="1457568"/>
              <a:ext cx="2876234" cy="314121"/>
              <a:chOff x="2940050" y="2132898"/>
              <a:chExt cx="2994025" cy="314202"/>
            </a:xfrm>
          </p:grpSpPr>
          <p:sp>
            <p:nvSpPr>
              <p:cNvPr id="2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25"/>
            <p:cNvGrpSpPr/>
            <p:nvPr/>
          </p:nvGrpSpPr>
          <p:grpSpPr>
            <a:xfrm>
              <a:off x="2259807" y="1859724"/>
              <a:ext cx="2876234" cy="314536"/>
              <a:chOff x="2940050" y="2519659"/>
              <a:chExt cx="2994025" cy="314618"/>
            </a:xfrm>
          </p:grpSpPr>
          <p:sp>
            <p:nvSpPr>
              <p:cNvPr id="28"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0" name="组合 50"/>
            <p:cNvGrpSpPr>
              <a:grpSpLocks noChangeAspect="1"/>
            </p:cNvGrpSpPr>
            <p:nvPr/>
          </p:nvGrpSpPr>
          <p:grpSpPr>
            <a:xfrm>
              <a:off x="300582" y="1128885"/>
              <a:ext cx="2157228" cy="2195428"/>
              <a:chOff x="5397500" y="5734050"/>
              <a:chExt cx="365125" cy="371476"/>
            </a:xfrm>
            <a:solidFill>
              <a:schemeClr val="accent1"/>
            </a:solidFill>
          </p:grpSpPr>
          <p:sp>
            <p:nvSpPr>
              <p:cNvPr id="55"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67" name="矩形 47"/>
            <p:cNvSpPr>
              <a:spLocks noChangeArrowheads="1"/>
            </p:cNvSpPr>
            <p:nvPr/>
          </p:nvSpPr>
          <p:spPr bwMode="auto">
            <a:xfrm>
              <a:off x="2341823" y="2213010"/>
              <a:ext cx="2811063"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4400">
                <a:lnSpc>
                  <a:spcPct val="120000"/>
                </a:lnSpc>
                <a:spcBef>
                  <a:spcPct val="0"/>
                </a:spcBef>
                <a:buFont typeface="Arial" panose="020B0604020202020204" pitchFamily="34" charset="0"/>
                <a:buNone/>
              </a:pPr>
              <a:r>
                <a:rPr lang="zh-CN" altLang="en-US" sz="1200" dirty="0">
                  <a:solidFill>
                    <a:srgbClr val="FFFFFF"/>
                  </a:solidFill>
                  <a:sym typeface="微软雅黑" panose="020B0503020204020204" pitchFamily="34" charset="-122"/>
                </a:rPr>
                <a:t>在此录入上述图表的描述说明，在此录入上述图表的描述说明。</a:t>
              </a:r>
            </a:p>
          </p:txBody>
        </p:sp>
        <p:sp>
          <p:nvSpPr>
            <p:cNvPr id="68" name="矩形 67"/>
            <p:cNvSpPr/>
            <p:nvPr/>
          </p:nvSpPr>
          <p:spPr>
            <a:xfrm>
              <a:off x="2357578" y="3236053"/>
              <a:ext cx="1005278" cy="338365"/>
            </a:xfrm>
            <a:prstGeom prst="rect">
              <a:avLst/>
            </a:prstGeom>
          </p:spPr>
          <p:txBody>
            <a:bodyPr wrap="none" lIns="91378" tIns="45690" rIns="91378" bIns="45690">
              <a:spAutoFit/>
            </a:bodyPr>
            <a:lstStyle/>
            <a:p>
              <a:pPr defTabSz="914400"/>
              <a:r>
                <a:rPr lang="zh-CN" altLang="en-US" sz="1599" dirty="0">
                  <a:solidFill>
                    <a:srgbClr val="FFFFFF"/>
                  </a:solidFill>
                  <a:latin typeface="微软雅黑" panose="020B0503020204020204" pitchFamily="34" charset="-122"/>
                  <a:ea typeface="微软雅黑" panose="020B0503020204020204" pitchFamily="34" charset="-122"/>
                </a:rPr>
                <a:t>添加标题</a:t>
              </a:r>
              <a:endParaRPr lang="en-US" altLang="zh-CN" sz="1599" dirty="0">
                <a:solidFill>
                  <a:srgbClr val="FFFFFF"/>
                </a:solidFill>
                <a:latin typeface="微软雅黑" panose="020B0503020204020204" pitchFamily="34" charset="-122"/>
                <a:ea typeface="微软雅黑" panose="020B0503020204020204" pitchFamily="34" charset="-122"/>
              </a:endParaRPr>
            </a:p>
          </p:txBody>
        </p:sp>
        <p:grpSp>
          <p:nvGrpSpPr>
            <p:cNvPr id="2" name="Group 1"/>
            <p:cNvGrpSpPr/>
            <p:nvPr/>
          </p:nvGrpSpPr>
          <p:grpSpPr>
            <a:xfrm>
              <a:off x="5305779" y="1410412"/>
              <a:ext cx="215901" cy="3733981"/>
              <a:chOff x="7087605" y="1390137"/>
              <a:chExt cx="215901" cy="3733981"/>
            </a:xfrm>
          </p:grpSpPr>
          <p:sp>
            <p:nvSpPr>
              <p:cNvPr id="70" name="矩形 69"/>
              <p:cNvSpPr/>
              <p:nvPr/>
            </p:nvSpPr>
            <p:spPr>
              <a:xfrm>
                <a:off x="7087605" y="1390137"/>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a:off x="7195555" y="1606104"/>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087605" y="2593930"/>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7195555" y="2809898"/>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7087605" y="3797721"/>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cxnSp>
            <p:nvCxnSpPr>
              <p:cNvPr id="85" name="直接连接符 84"/>
              <p:cNvCxnSpPr/>
              <p:nvPr/>
            </p:nvCxnSpPr>
            <p:spPr>
              <a:xfrm>
                <a:off x="7195555" y="3981749"/>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7087605" y="4908150"/>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grpSp>
      </p:grpSp>
      <p:sp>
        <p:nvSpPr>
          <p:cNvPr id="58" name="等腰三角形 57">
            <a:extLst>
              <a:ext uri="{FF2B5EF4-FFF2-40B4-BE49-F238E27FC236}">
                <a16:creationId xmlns:a16="http://schemas.microsoft.com/office/drawing/2014/main" id="{3D0B54DA-AEB4-4D70-84BA-6B1681D8D3CC}"/>
              </a:ext>
            </a:extLst>
          </p:cNvPr>
          <p:cNvSpPr/>
          <p:nvPr/>
        </p:nvSpPr>
        <p:spPr>
          <a:xfrm>
            <a:off x="207233" y="1604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59" name="文本框 58">
            <a:extLst>
              <a:ext uri="{FF2B5EF4-FFF2-40B4-BE49-F238E27FC236}">
                <a16:creationId xmlns:a16="http://schemas.microsoft.com/office/drawing/2014/main" id="{DF348D1D-5E8D-4CD9-91E4-71B1368C1DC1}"/>
              </a:ext>
            </a:extLst>
          </p:cNvPr>
          <p:cNvSpPr txBox="1"/>
          <p:nvPr/>
        </p:nvSpPr>
        <p:spPr>
          <a:xfrm>
            <a:off x="1036751" y="305271"/>
            <a:ext cx="2326105" cy="523220"/>
          </a:xfrm>
          <a:prstGeom prst="rect">
            <a:avLst/>
          </a:prstGeom>
          <a:noFill/>
        </p:spPr>
        <p:txBody>
          <a:bodyPr wrap="square" rtlCol="0">
            <a:spAutoFit/>
          </a:bodyPr>
          <a:lstStyle/>
          <a:p>
            <a:pPr defTabSz="914400"/>
            <a:r>
              <a:rPr lang="vi-VN" altLang="zh-CN" sz="2800" dirty="0" smtClean="0">
                <a:solidFill>
                  <a:srgbClr val="000000"/>
                </a:solidFill>
                <a:latin typeface="000 DanPanosian TB" pitchFamily="2" charset="0"/>
                <a:ea typeface="微软雅黑" panose="020B0503020204020204" pitchFamily="34" charset="-122"/>
              </a:rPr>
              <a:t>Câu hỏi </a:t>
            </a:r>
            <a:endParaRPr lang="vi-VN" altLang="zh-CN" sz="2800" dirty="0">
              <a:solidFill>
                <a:srgbClr val="000000"/>
              </a:solidFill>
              <a:latin typeface="000 DanPanosian TB" pitchFamily="2" charset="0"/>
              <a:ea typeface="微软雅黑" panose="020B0503020204020204" pitchFamily="34" charset="-122"/>
            </a:endParaRPr>
          </a:p>
        </p:txBody>
      </p:sp>
      <p:sp>
        <p:nvSpPr>
          <p:cNvPr id="16" name="TextBox 15"/>
          <p:cNvSpPr txBox="1"/>
          <p:nvPr/>
        </p:nvSpPr>
        <p:spPr>
          <a:xfrm>
            <a:off x="802149" y="3369492"/>
            <a:ext cx="4116135" cy="1384995"/>
          </a:xfrm>
          <a:prstGeom prst="rect">
            <a:avLst/>
          </a:prstGeom>
          <a:noFill/>
        </p:spPr>
        <p:txBody>
          <a:bodyPr wrap="square" rtlCol="0">
            <a:spAutoFit/>
          </a:bodyPr>
          <a:lstStyle/>
          <a:p>
            <a:pPr algn="just" defTabSz="914400"/>
            <a:r>
              <a:rPr lang="vi-VN" sz="2800" dirty="0" smtClean="0">
                <a:solidFill>
                  <a:srgbClr val="0045D0"/>
                </a:solidFill>
                <a:latin typeface="#9Slide05 Brannboll Ny" panose="02000000000000000000" pitchFamily="2" charset="0"/>
              </a:rPr>
              <a:t>Em hãy kể tên một số cơ thể sinh vật mà em không nhìn thấy được bằng mắt thường.</a:t>
            </a:r>
            <a:endParaRPr lang="vi-VN" sz="2800" dirty="0">
              <a:solidFill>
                <a:srgbClr val="0045D0"/>
              </a:solidFill>
              <a:latin typeface="#9Slide05 Brannboll Ny" panose="02000000000000000000" pitchFamily="2" charset="0"/>
            </a:endParaRPr>
          </a:p>
        </p:txBody>
      </p:sp>
      <p:sp>
        <p:nvSpPr>
          <p:cNvPr id="17" name="AutoShape 4" descr="Амёба обыкновенная - 3D-сцены - Цифровое образование и обучение Мozai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nvGrpSpPr>
          <p:cNvPr id="20" name="Group 19"/>
          <p:cNvGrpSpPr/>
          <p:nvPr/>
        </p:nvGrpSpPr>
        <p:grpSpPr>
          <a:xfrm>
            <a:off x="6149906" y="256492"/>
            <a:ext cx="5264221" cy="6297485"/>
            <a:chOff x="5672720" y="238203"/>
            <a:chExt cx="5264221" cy="6297485"/>
          </a:xfrm>
        </p:grpSpPr>
        <p:pic>
          <p:nvPicPr>
            <p:cNvPr id="19458" name="Picture 2" descr="Trùng roi xanh - Cảnh 3D - Giáo dục và học tập kỹ thuật số Mozai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4573" y="238203"/>
              <a:ext cx="2534472" cy="13881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8431032" y="238203"/>
              <a:ext cx="2483254" cy="1388176"/>
            </a:xfrm>
            <a:prstGeom prst="rect">
              <a:avLst/>
            </a:prstGeom>
          </p:spPr>
        </p:pic>
        <p:sp>
          <p:nvSpPr>
            <p:cNvPr id="19" name="TextBox 18"/>
            <p:cNvSpPr txBox="1"/>
            <p:nvPr/>
          </p:nvSpPr>
          <p:spPr>
            <a:xfrm>
              <a:off x="6008320" y="1681235"/>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roi</a:t>
              </a:r>
              <a:endParaRPr lang="vi-VN" dirty="0">
                <a:solidFill>
                  <a:srgbClr val="000000"/>
                </a:solidFill>
                <a:latin typeface="Arrial"/>
              </a:endParaRPr>
            </a:p>
          </p:txBody>
        </p:sp>
        <p:sp>
          <p:nvSpPr>
            <p:cNvPr id="80" name="TextBox 79"/>
            <p:cNvSpPr txBox="1"/>
            <p:nvPr/>
          </p:nvSpPr>
          <p:spPr>
            <a:xfrm>
              <a:off x="8823482" y="1695611"/>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amid</a:t>
              </a:r>
              <a:endParaRPr lang="vi-VN" dirty="0">
                <a:solidFill>
                  <a:srgbClr val="000000"/>
                </a:solidFill>
                <a:latin typeface="Arrial"/>
              </a:endParaRPr>
            </a:p>
          </p:txBody>
        </p:sp>
        <p:pic>
          <p:nvPicPr>
            <p:cNvPr id="19462" name="Picture 6" descr="Phát hiện thuốc mới điều trị ký sinh trùng sốt rét “thể ng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2720" y="2186682"/>
              <a:ext cx="2534472" cy="1714993"/>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6017125" y="4002024"/>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sốt rét</a:t>
              </a:r>
              <a:endParaRPr lang="vi-VN" dirty="0">
                <a:solidFill>
                  <a:srgbClr val="000000"/>
                </a:solidFill>
                <a:latin typeface="Arrial"/>
              </a:endParaRPr>
            </a:p>
          </p:txBody>
        </p:sp>
        <p:pic>
          <p:nvPicPr>
            <p:cNvPr id="19466" name="Picture 10" descr="Hình thái của trực khuẩn lao | Vin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4423" y="2186682"/>
              <a:ext cx="2462423" cy="1704459"/>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732803" y="4002024"/>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Vi khuẩn lao</a:t>
              </a:r>
              <a:endParaRPr lang="vi-VN" dirty="0">
                <a:solidFill>
                  <a:srgbClr val="000000"/>
                </a:solidFill>
                <a:latin typeface="Arrial"/>
              </a:endParaRPr>
            </a:p>
          </p:txBody>
        </p:sp>
        <p:pic>
          <p:nvPicPr>
            <p:cNvPr id="19468" name="Picture 12" descr="Đặc điểm của vi khuẩn than | Vinme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24" b="11523"/>
            <a:stretch/>
          </p:blipFill>
          <p:spPr bwMode="auto">
            <a:xfrm>
              <a:off x="5672720" y="4461978"/>
              <a:ext cx="2534472" cy="170437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6083826" y="6166356"/>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Vi khuẩn than</a:t>
              </a:r>
              <a:endParaRPr lang="vi-VN" dirty="0">
                <a:solidFill>
                  <a:srgbClr val="000000"/>
                </a:solidFill>
                <a:latin typeface="Arrial"/>
              </a:endParaRPr>
            </a:p>
          </p:txBody>
        </p:sp>
        <p:pic>
          <p:nvPicPr>
            <p:cNvPr id="19470" name="Picture 14" descr="Vi khuẩn lam và những điều bạn chưa biết về loài tảo lục lam nà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701"/>
            <a:stretch/>
          </p:blipFill>
          <p:spPr bwMode="auto">
            <a:xfrm>
              <a:off x="8424423" y="4444860"/>
              <a:ext cx="2512518" cy="1721496"/>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823482" y="6166356"/>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Vi khuẩn lam</a:t>
              </a:r>
              <a:endParaRPr lang="vi-VN" dirty="0">
                <a:solidFill>
                  <a:srgbClr val="000000"/>
                </a:solidFill>
                <a:latin typeface="Arrial"/>
              </a:endParaRPr>
            </a:p>
          </p:txBody>
        </p:sp>
      </p:grpSp>
    </p:spTree>
    <p:extLst>
      <p:ext uri="{BB962C8B-B14F-4D97-AF65-F5344CB8AC3E}">
        <p14:creationId xmlns:p14="http://schemas.microsoft.com/office/powerpoint/2010/main" val="3329619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75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0992" y="1015822"/>
            <a:ext cx="4786402" cy="2013508"/>
            <a:chOff x="1060992" y="1015822"/>
            <a:chExt cx="4627724" cy="2013508"/>
          </a:xfrm>
          <a:solidFill>
            <a:schemeClr val="bg1"/>
          </a:solidFill>
        </p:grpSpPr>
        <p:sp>
          <p:nvSpPr>
            <p:cNvPr id="6" name="Rounded Rectangle 5"/>
            <p:cNvSpPr/>
            <p:nvPr/>
          </p:nvSpPr>
          <p:spPr>
            <a:xfrm>
              <a:off x="1060992" y="1070912"/>
              <a:ext cx="4627724" cy="1958418"/>
            </a:xfrm>
            <a:prstGeom prst="roundRect">
              <a:avLst>
                <a:gd name="adj" fmla="val 10000"/>
              </a:avLst>
            </a:prstGeom>
            <a:grpFill/>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TextBox 11"/>
            <p:cNvSpPr txBox="1"/>
            <p:nvPr/>
          </p:nvSpPr>
          <p:spPr>
            <a:xfrm>
              <a:off x="1586907" y="1015822"/>
              <a:ext cx="3422469" cy="523220"/>
            </a:xfrm>
            <a:prstGeom prst="rect">
              <a:avLst/>
            </a:prstGeom>
            <a:solidFill>
              <a:schemeClr val="accent1"/>
            </a:solidFill>
            <a:ln>
              <a:solidFill>
                <a:schemeClr val="accent1"/>
              </a:solidFill>
            </a:ln>
          </p:spPr>
          <p:txBody>
            <a:bodyPr wrap="square" rtlCol="0">
              <a:spAutoFit/>
            </a:bodyPr>
            <a:lstStyle/>
            <a:p>
              <a:pPr algn="ctr"/>
              <a:r>
                <a:rPr lang="vi-VN" sz="2800" b="1" dirty="0" smtClean="0">
                  <a:solidFill>
                    <a:schemeClr val="bg1"/>
                  </a:solidFill>
                  <a:latin typeface="#9Slide03 Roboto Condensed" panose="02000000000000000000" pitchFamily="2" charset="0"/>
                  <a:ea typeface="#9Slide03 Roboto Condensed" panose="02000000000000000000" pitchFamily="2" charset="0"/>
                  <a:cs typeface="Tahoma" panose="020B0604030504040204" pitchFamily="34" charset="0"/>
                </a:rPr>
                <a:t>SINH VẬT ĐƠN BÀO</a:t>
              </a:r>
              <a:endParaRPr lang="vi-VN" sz="2800" b="1" dirty="0">
                <a:solidFill>
                  <a:schemeClr val="bg1"/>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grpSp>
      <p:sp>
        <p:nvSpPr>
          <p:cNvPr id="13" name="TextBox 12"/>
          <p:cNvSpPr txBox="1"/>
          <p:nvPr/>
        </p:nvSpPr>
        <p:spPr>
          <a:xfrm>
            <a:off x="7014751" y="1044786"/>
            <a:ext cx="3422469" cy="523220"/>
          </a:xfrm>
          <a:prstGeom prst="rect">
            <a:avLst/>
          </a:prstGeom>
          <a:solidFill>
            <a:schemeClr val="accent5">
              <a:lumMod val="50000"/>
            </a:schemeClr>
          </a:solidFill>
        </p:spPr>
        <p:txBody>
          <a:bodyPr wrap="square" rtlCol="0">
            <a:spAutoFit/>
          </a:bodyPr>
          <a:lstStyle/>
          <a:p>
            <a:pPr algn="ctr"/>
            <a:r>
              <a:rPr lang="vi-VN" sz="2800" b="1" dirty="0" smtClean="0">
                <a:solidFill>
                  <a:schemeClr val="bg1"/>
                </a:solidFill>
                <a:latin typeface="#9Slide03 Roboto Condensed" panose="02000000000000000000" pitchFamily="2" charset="0"/>
                <a:ea typeface="#9Slide03 Roboto Condensed" panose="02000000000000000000" pitchFamily="2" charset="0"/>
                <a:cs typeface="Tahoma" panose="020B0604030504040204" pitchFamily="34" charset="0"/>
              </a:rPr>
              <a:t>SINH VẬT ĐA BÀO</a:t>
            </a:r>
            <a:endParaRPr lang="vi-VN" sz="2800" b="1" dirty="0">
              <a:solidFill>
                <a:schemeClr val="bg1"/>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17" name="TextBox 16"/>
          <p:cNvSpPr txBox="1"/>
          <p:nvPr/>
        </p:nvSpPr>
        <p:spPr>
          <a:xfrm>
            <a:off x="539016" y="1721828"/>
            <a:ext cx="5245286" cy="1384995"/>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rPr>
              <a:t>Ví dụ: Tảo tiểu cầu, trùng roi xanh, trùng biến hình, tảo silic,…</a:t>
            </a:r>
            <a:endParaRPr lang="vi-VN" sz="2800" dirty="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18" name="TextBox 17"/>
          <p:cNvSpPr txBox="1"/>
          <p:nvPr/>
        </p:nvSpPr>
        <p:spPr>
          <a:xfrm>
            <a:off x="6306278" y="1791230"/>
            <a:ext cx="5272914" cy="954107"/>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rPr>
              <a:t>Ví dụ: Voi, sư tử, sán dây, dương xỉ sừng hươu, thủy tức, …</a:t>
            </a:r>
            <a:endParaRPr lang="vi-VN" sz="2800" dirty="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19" name="TextBox 18"/>
          <p:cNvSpPr txBox="1"/>
          <p:nvPr/>
        </p:nvSpPr>
        <p:spPr>
          <a:xfrm>
            <a:off x="539016" y="3410931"/>
            <a:ext cx="5092366" cy="954107"/>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rPr>
              <a:t>Cơ thể chỉ được cấu tạo từ 1 tế bào.</a:t>
            </a:r>
            <a:endParaRPr lang="vi-VN" sz="2800" dirty="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20" name="TextBox 19"/>
          <p:cNvSpPr txBox="1"/>
          <p:nvPr/>
        </p:nvSpPr>
        <p:spPr>
          <a:xfrm>
            <a:off x="6334556" y="3410930"/>
            <a:ext cx="5244636" cy="954107"/>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rPr>
              <a:t>Cơ thể được cấu tạo từ nhiều tế bào.</a:t>
            </a:r>
            <a:endParaRPr lang="vi-VN" sz="2800" dirty="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21" name="TextBox 20"/>
          <p:cNvSpPr txBox="1"/>
          <p:nvPr/>
        </p:nvSpPr>
        <p:spPr>
          <a:xfrm>
            <a:off x="539016" y="4597830"/>
            <a:ext cx="5092365" cy="1384995"/>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rPr>
              <a:t>Một tế bào thực hiện toàn bộ các chức năng, hoạt động đặc trưng của cơ thể.</a:t>
            </a:r>
            <a:endParaRPr lang="vi-VN" sz="2800" dirty="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22" name="TextBox 21"/>
          <p:cNvSpPr txBox="1"/>
          <p:nvPr/>
        </p:nvSpPr>
        <p:spPr>
          <a:xfrm>
            <a:off x="6469456" y="4597830"/>
            <a:ext cx="5109736" cy="1815882"/>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rPr>
              <a:t>Các tế bào phân chia theo nhóm khác nhau thực hiện các chức năng khác nhau, có sự phối hợp với nhau.</a:t>
            </a:r>
            <a:endParaRPr lang="vi-VN" sz="2800" dirty="0">
              <a:solidFill>
                <a:prstClr val="black"/>
              </a:solidFill>
              <a:latin typeface="#9Slide03 Roboto Condensed" panose="02000000000000000000" pitchFamily="2" charset="0"/>
              <a:ea typeface="#9Slide03 Roboto Condensed" panose="02000000000000000000" pitchFamily="2" charset="0"/>
              <a:cs typeface="Tahoma" panose="020B0604030504040204" pitchFamily="34" charset="0"/>
            </a:endParaRPr>
          </a:p>
        </p:txBody>
      </p:sp>
      <p:sp>
        <p:nvSpPr>
          <p:cNvPr id="3" name="Rectangle 2"/>
          <p:cNvSpPr/>
          <p:nvPr/>
        </p:nvSpPr>
        <p:spPr>
          <a:xfrm>
            <a:off x="317634" y="529389"/>
            <a:ext cx="5529760" cy="6083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05683" y="529389"/>
            <a:ext cx="5794889" cy="6083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17634" y="3194530"/>
            <a:ext cx="1148293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7634" y="4484315"/>
            <a:ext cx="1148293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78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7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750"/>
                                        <p:tgtEl>
                                          <p:spTgt spid="19"/>
                                        </p:tgtEl>
                                      </p:cBhvr>
                                    </p:animEffect>
                                  </p:childTnLst>
                                </p:cTn>
                              </p:par>
                            </p:childTnLst>
                          </p:cTn>
                        </p:par>
                        <p:par>
                          <p:cTn id="17" fill="hold">
                            <p:stCondLst>
                              <p:cond delay="750"/>
                            </p:stCondLst>
                            <p:childTnLst>
                              <p:par>
                                <p:cTn id="18" presetID="16" presetClass="entr" presetSubtype="2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75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750"/>
                                        <p:tgtEl>
                                          <p:spTgt spid="21"/>
                                        </p:tgtEl>
                                      </p:cBhvr>
                                    </p:animEffect>
                                  </p:childTnLst>
                                </p:cTn>
                              </p:par>
                            </p:childTnLst>
                          </p:cTn>
                        </p:par>
                        <p:par>
                          <p:cTn id="26" fill="hold">
                            <p:stCondLst>
                              <p:cond delay="750"/>
                            </p:stCondLst>
                            <p:childTnLst>
                              <p:par>
                                <p:cTn id="27" presetID="16" presetClass="entr" presetSubtype="2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2264799" y="1457568"/>
            <a:ext cx="2876234" cy="314121"/>
            <a:chOff x="2940050" y="2132898"/>
            <a:chExt cx="2994025" cy="314202"/>
          </a:xfrm>
        </p:grpSpPr>
        <p:sp>
          <p:nvSpPr>
            <p:cNvPr id="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25"/>
          <p:cNvGrpSpPr/>
          <p:nvPr/>
        </p:nvGrpSpPr>
        <p:grpSpPr>
          <a:xfrm>
            <a:off x="2259807" y="1859724"/>
            <a:ext cx="2876234" cy="314536"/>
            <a:chOff x="2940050" y="2519659"/>
            <a:chExt cx="2994025" cy="314618"/>
          </a:xfrm>
        </p:grpSpPr>
        <p:sp>
          <p:nvSpPr>
            <p:cNvPr id="6"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50"/>
          <p:cNvGrpSpPr>
            <a:grpSpLocks noChangeAspect="1"/>
          </p:cNvGrpSpPr>
          <p:nvPr/>
        </p:nvGrpSpPr>
        <p:grpSpPr>
          <a:xfrm>
            <a:off x="300582" y="1128885"/>
            <a:ext cx="2157228" cy="2195428"/>
            <a:chOff x="5397500" y="5734050"/>
            <a:chExt cx="365125" cy="371476"/>
          </a:xfrm>
          <a:solidFill>
            <a:schemeClr val="accent1"/>
          </a:solidFill>
        </p:grpSpPr>
        <p:sp>
          <p:nvSpPr>
            <p:cNvPr id="9"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2" name="文本框 58">
            <a:extLst>
              <a:ext uri="{FF2B5EF4-FFF2-40B4-BE49-F238E27FC236}">
                <a16:creationId xmlns:a16="http://schemas.microsoft.com/office/drawing/2014/main" id="{DF348D1D-5E8D-4CD9-91E4-71B1368C1DC1}"/>
              </a:ext>
            </a:extLst>
          </p:cNvPr>
          <p:cNvSpPr txBox="1"/>
          <p:nvPr/>
        </p:nvSpPr>
        <p:spPr>
          <a:xfrm>
            <a:off x="1036751" y="305271"/>
            <a:ext cx="3526284" cy="584775"/>
          </a:xfrm>
          <a:prstGeom prst="rect">
            <a:avLst/>
          </a:prstGeom>
          <a:noFill/>
        </p:spPr>
        <p:txBody>
          <a:bodyPr wrap="square" rtlCol="0">
            <a:spAutoFit/>
          </a:bodyPr>
          <a:lstStyle/>
          <a:p>
            <a:pPr defTabSz="914400"/>
            <a:r>
              <a:rPr lang="en-US" altLang="zh-CN" sz="3200" dirty="0" smtClean="0">
                <a:solidFill>
                  <a:srgbClr val="178AA1">
                    <a:lumMod val="60000"/>
                    <a:lumOff val="40000"/>
                  </a:srgbClr>
                </a:solidFill>
                <a:latin typeface="000 DanPanosian TB" pitchFamily="2" charset="0"/>
                <a:ea typeface="微软雅黑" panose="020B0503020204020204" pitchFamily="34" charset="-122"/>
              </a:rPr>
              <a:t>BÀI TẬP VỀ NHÀ</a:t>
            </a:r>
            <a:endParaRPr lang="vi-VN" altLang="zh-CN" sz="3200" dirty="0">
              <a:solidFill>
                <a:srgbClr val="178AA1">
                  <a:lumMod val="60000"/>
                  <a:lumOff val="40000"/>
                </a:srgbClr>
              </a:solidFill>
              <a:latin typeface="000 DanPanosian TB" pitchFamily="2" charset="0"/>
              <a:ea typeface="微软雅黑" panose="020B0503020204020204" pitchFamily="34" charset="-122"/>
            </a:endParaRPr>
          </a:p>
        </p:txBody>
      </p:sp>
      <p:pic>
        <p:nvPicPr>
          <p:cNvPr id="20482" name="Picture 2" descr="BÀI TẬP VỀ NHÀ MÔN VẬT LÝ"/>
          <p:cNvPicPr>
            <a:picLocks noChangeAspect="1" noChangeArrowheads="1"/>
          </p:cNvPicPr>
          <p:nvPr/>
        </p:nvPicPr>
        <p:blipFill rotWithShape="1">
          <a:blip r:embed="rId2">
            <a:extLst>
              <a:ext uri="{28A0092B-C50C-407E-A947-70E740481C1C}">
                <a14:useLocalDpi xmlns:a14="http://schemas.microsoft.com/office/drawing/2010/main" val="0"/>
              </a:ext>
            </a:extLst>
          </a:blip>
          <a:srcRect l="2508" t="40780" r="3374" b="3522"/>
          <a:stretch/>
        </p:blipFill>
        <p:spPr bwMode="auto">
          <a:xfrm>
            <a:off x="818868" y="3090227"/>
            <a:ext cx="4589930" cy="27163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11426" y="1397061"/>
            <a:ext cx="6658151" cy="1338828"/>
          </a:xfrm>
          <a:prstGeom prst="rect">
            <a:avLst/>
          </a:prstGeom>
          <a:noFill/>
        </p:spPr>
        <p:txBody>
          <a:bodyPr wrap="square" rtlCol="0">
            <a:spAutoFit/>
          </a:bodyPr>
          <a:lstStyle/>
          <a:p>
            <a:pPr algn="just" defTabSz="914400">
              <a:lnSpc>
                <a:spcPct val="150000"/>
              </a:lnSpc>
            </a:pPr>
            <a:r>
              <a:rPr lang="vi-VN" b="1" dirty="0" smtClean="0">
                <a:solidFill>
                  <a:srgbClr val="000000"/>
                </a:solidFill>
                <a:latin typeface="Arrial"/>
              </a:rPr>
              <a:t>Bài 1. Vẽ lại hình bên và hoàn thành các yêu cầu:</a:t>
            </a:r>
          </a:p>
          <a:p>
            <a:pPr marL="285750" indent="-285750" algn="just" defTabSz="914400">
              <a:lnSpc>
                <a:spcPct val="150000"/>
              </a:lnSpc>
              <a:buFont typeface="Wingdings" panose="05000000000000000000" pitchFamily="2" charset="2"/>
              <a:buChar char="§"/>
            </a:pPr>
            <a:r>
              <a:rPr lang="vi-VN" dirty="0" smtClean="0">
                <a:solidFill>
                  <a:srgbClr val="000000"/>
                </a:solidFill>
                <a:latin typeface="Arrial"/>
              </a:rPr>
              <a:t>Điền những điểm giống nhau và phần giao nhau của 2 hình.</a:t>
            </a:r>
          </a:p>
          <a:p>
            <a:pPr marL="285750" indent="-285750" algn="just" defTabSz="914400">
              <a:lnSpc>
                <a:spcPct val="150000"/>
              </a:lnSpc>
              <a:buFont typeface="Wingdings" panose="05000000000000000000" pitchFamily="2" charset="2"/>
              <a:buChar char="§"/>
            </a:pPr>
            <a:r>
              <a:rPr lang="vi-VN" dirty="0" smtClean="0">
                <a:solidFill>
                  <a:srgbClr val="000000"/>
                </a:solidFill>
                <a:latin typeface="Arrial"/>
              </a:rPr>
              <a:t>Điền những phần khác nhau vào phần riêng của mỗi hình</a:t>
            </a:r>
            <a:r>
              <a:rPr lang="en-US" dirty="0" smtClean="0">
                <a:solidFill>
                  <a:srgbClr val="000000"/>
                </a:solidFill>
                <a:latin typeface="Arrial"/>
              </a:rPr>
              <a:t>.</a:t>
            </a:r>
            <a:endParaRPr lang="vi-VN" dirty="0">
              <a:solidFill>
                <a:srgbClr val="000000"/>
              </a:solidFill>
              <a:latin typeface="Arrial"/>
            </a:endParaRPr>
          </a:p>
        </p:txBody>
      </p:sp>
      <p:sp>
        <p:nvSpPr>
          <p:cNvPr id="15" name="Oval 14"/>
          <p:cNvSpPr/>
          <p:nvPr/>
        </p:nvSpPr>
        <p:spPr>
          <a:xfrm>
            <a:off x="5477435" y="3419563"/>
            <a:ext cx="3012141" cy="2178424"/>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7" name="Oval 16"/>
          <p:cNvSpPr/>
          <p:nvPr/>
        </p:nvSpPr>
        <p:spPr>
          <a:xfrm>
            <a:off x="7503459" y="3359168"/>
            <a:ext cx="3012141" cy="2178424"/>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6" name="TextBox 15"/>
          <p:cNvSpPr txBox="1"/>
          <p:nvPr/>
        </p:nvSpPr>
        <p:spPr>
          <a:xfrm>
            <a:off x="6060141" y="3585882"/>
            <a:ext cx="1703293" cy="369332"/>
          </a:xfrm>
          <a:prstGeom prst="rect">
            <a:avLst/>
          </a:prstGeom>
          <a:noFill/>
        </p:spPr>
        <p:txBody>
          <a:bodyPr wrap="square" rtlCol="0">
            <a:spAutoFit/>
          </a:bodyPr>
          <a:lstStyle/>
          <a:p>
            <a:pPr algn="ctr" defTabSz="914400"/>
            <a:r>
              <a:rPr lang="vi-VN" dirty="0" smtClean="0">
                <a:solidFill>
                  <a:srgbClr val="FF0000"/>
                </a:solidFill>
                <a:latin typeface="Arrial"/>
              </a:rPr>
              <a:t>Cơ thể đa bào</a:t>
            </a:r>
            <a:endParaRPr lang="vi-VN" dirty="0">
              <a:solidFill>
                <a:srgbClr val="FF0000"/>
              </a:solidFill>
              <a:latin typeface="Arrial"/>
            </a:endParaRPr>
          </a:p>
        </p:txBody>
      </p:sp>
      <p:sp>
        <p:nvSpPr>
          <p:cNvPr id="19" name="TextBox 18"/>
          <p:cNvSpPr txBox="1"/>
          <p:nvPr/>
        </p:nvSpPr>
        <p:spPr>
          <a:xfrm>
            <a:off x="8126505" y="3585882"/>
            <a:ext cx="1891553" cy="369332"/>
          </a:xfrm>
          <a:prstGeom prst="rect">
            <a:avLst/>
          </a:prstGeom>
          <a:noFill/>
        </p:spPr>
        <p:txBody>
          <a:bodyPr wrap="square" rtlCol="0">
            <a:spAutoFit/>
          </a:bodyPr>
          <a:lstStyle/>
          <a:p>
            <a:pPr algn="ctr" defTabSz="914400"/>
            <a:r>
              <a:rPr lang="vi-VN" dirty="0" smtClean="0">
                <a:solidFill>
                  <a:srgbClr val="FF0000"/>
                </a:solidFill>
                <a:latin typeface="Arrial"/>
              </a:rPr>
              <a:t>Cơ thể đơn bào</a:t>
            </a:r>
            <a:endParaRPr lang="vi-VN" dirty="0">
              <a:solidFill>
                <a:srgbClr val="FF0000"/>
              </a:solidFill>
              <a:latin typeface="Arrial"/>
            </a:endParaRPr>
          </a:p>
        </p:txBody>
      </p:sp>
      <p:sp>
        <p:nvSpPr>
          <p:cNvPr id="18" name="TextBox 17"/>
          <p:cNvSpPr txBox="1"/>
          <p:nvPr/>
        </p:nvSpPr>
        <p:spPr>
          <a:xfrm>
            <a:off x="5629836" y="4087906"/>
            <a:ext cx="1873624" cy="923330"/>
          </a:xfrm>
          <a:prstGeom prst="rect">
            <a:avLst/>
          </a:prstGeom>
          <a:noFill/>
        </p:spPr>
        <p:txBody>
          <a:bodyPr wrap="square" rtlCol="0">
            <a:spAutoFit/>
          </a:bodyPr>
          <a:lstStyle/>
          <a:p>
            <a:pPr algn="just" defTabSz="914400"/>
            <a:r>
              <a:rPr lang="en-US" dirty="0" smtClean="0">
                <a:solidFill>
                  <a:srgbClr val="000000"/>
                </a:solidFill>
              </a:rPr>
              <a:t>………………………………………………………………………………</a:t>
            </a:r>
          </a:p>
        </p:txBody>
      </p:sp>
      <p:sp>
        <p:nvSpPr>
          <p:cNvPr id="21" name="TextBox 20"/>
          <p:cNvSpPr txBox="1"/>
          <p:nvPr/>
        </p:nvSpPr>
        <p:spPr>
          <a:xfrm>
            <a:off x="8565776" y="4121533"/>
            <a:ext cx="1873624" cy="923330"/>
          </a:xfrm>
          <a:prstGeom prst="rect">
            <a:avLst/>
          </a:prstGeom>
          <a:noFill/>
        </p:spPr>
        <p:txBody>
          <a:bodyPr wrap="square" rtlCol="0">
            <a:spAutoFit/>
          </a:bodyPr>
          <a:lstStyle/>
          <a:p>
            <a:pPr algn="just" defTabSz="914400"/>
            <a:r>
              <a:rPr lang="en-US" dirty="0" smtClean="0">
                <a:solidFill>
                  <a:srgbClr val="000000"/>
                </a:solidFill>
              </a:rPr>
              <a:t>………………………………………………………………………………</a:t>
            </a:r>
          </a:p>
        </p:txBody>
      </p:sp>
      <p:sp>
        <p:nvSpPr>
          <p:cNvPr id="22" name="TextBox 21"/>
          <p:cNvSpPr txBox="1"/>
          <p:nvPr/>
        </p:nvSpPr>
        <p:spPr>
          <a:xfrm>
            <a:off x="7582740" y="4087906"/>
            <a:ext cx="902352" cy="923330"/>
          </a:xfrm>
          <a:prstGeom prst="rect">
            <a:avLst/>
          </a:prstGeom>
          <a:noFill/>
        </p:spPr>
        <p:txBody>
          <a:bodyPr wrap="square" rtlCol="0">
            <a:spAutoFit/>
          </a:bodyPr>
          <a:lstStyle/>
          <a:p>
            <a:pPr algn="just" defTabSz="914400"/>
            <a:r>
              <a:rPr lang="en-US" dirty="0" smtClean="0">
                <a:solidFill>
                  <a:srgbClr val="000000"/>
                </a:solidFill>
              </a:rPr>
              <a:t>………………………………</a:t>
            </a:r>
          </a:p>
        </p:txBody>
      </p:sp>
    </p:spTree>
    <p:extLst>
      <p:ext uri="{BB962C8B-B14F-4D97-AF65-F5344CB8AC3E}">
        <p14:creationId xmlns:p14="http://schemas.microsoft.com/office/powerpoint/2010/main" val="277031151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2264799" y="1457568"/>
            <a:ext cx="2876234" cy="314121"/>
            <a:chOff x="2940050" y="2132898"/>
            <a:chExt cx="2994025" cy="314202"/>
          </a:xfrm>
        </p:grpSpPr>
        <p:sp>
          <p:nvSpPr>
            <p:cNvPr id="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25"/>
          <p:cNvGrpSpPr/>
          <p:nvPr/>
        </p:nvGrpSpPr>
        <p:grpSpPr>
          <a:xfrm>
            <a:off x="2259807" y="1859724"/>
            <a:ext cx="2876234" cy="314536"/>
            <a:chOff x="2940050" y="2519659"/>
            <a:chExt cx="2994025" cy="314618"/>
          </a:xfrm>
        </p:grpSpPr>
        <p:sp>
          <p:nvSpPr>
            <p:cNvPr id="6"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50"/>
          <p:cNvGrpSpPr>
            <a:grpSpLocks noChangeAspect="1"/>
          </p:cNvGrpSpPr>
          <p:nvPr/>
        </p:nvGrpSpPr>
        <p:grpSpPr>
          <a:xfrm>
            <a:off x="300582" y="1128885"/>
            <a:ext cx="2157228" cy="2195428"/>
            <a:chOff x="5397500" y="5734050"/>
            <a:chExt cx="365125" cy="371476"/>
          </a:xfrm>
          <a:solidFill>
            <a:schemeClr val="accent1"/>
          </a:solidFill>
        </p:grpSpPr>
        <p:sp>
          <p:nvSpPr>
            <p:cNvPr id="9"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2" name="文本框 58">
            <a:extLst>
              <a:ext uri="{FF2B5EF4-FFF2-40B4-BE49-F238E27FC236}">
                <a16:creationId xmlns:a16="http://schemas.microsoft.com/office/drawing/2014/main" id="{DF348D1D-5E8D-4CD9-91E4-71B1368C1DC1}"/>
              </a:ext>
            </a:extLst>
          </p:cNvPr>
          <p:cNvSpPr txBox="1"/>
          <p:nvPr/>
        </p:nvSpPr>
        <p:spPr>
          <a:xfrm>
            <a:off x="1036751" y="305271"/>
            <a:ext cx="3526284" cy="584775"/>
          </a:xfrm>
          <a:prstGeom prst="rect">
            <a:avLst/>
          </a:prstGeom>
          <a:noFill/>
        </p:spPr>
        <p:txBody>
          <a:bodyPr wrap="square" rtlCol="0">
            <a:spAutoFit/>
          </a:bodyPr>
          <a:lstStyle/>
          <a:p>
            <a:pPr defTabSz="914400"/>
            <a:r>
              <a:rPr lang="en-US" altLang="zh-CN" sz="3200" dirty="0" smtClean="0">
                <a:solidFill>
                  <a:srgbClr val="178AA1">
                    <a:lumMod val="60000"/>
                    <a:lumOff val="40000"/>
                  </a:srgbClr>
                </a:solidFill>
                <a:latin typeface="000 DanPanosian TB" pitchFamily="2" charset="0"/>
                <a:ea typeface="微软雅黑" panose="020B0503020204020204" pitchFamily="34" charset="-122"/>
              </a:rPr>
              <a:t>BÀI TẬP VỀ NHÀ</a:t>
            </a:r>
            <a:endParaRPr lang="vi-VN" altLang="zh-CN" sz="3200" dirty="0">
              <a:solidFill>
                <a:srgbClr val="178AA1">
                  <a:lumMod val="60000"/>
                  <a:lumOff val="40000"/>
                </a:srgbClr>
              </a:solidFill>
              <a:latin typeface="000 DanPanosian TB" pitchFamily="2" charset="0"/>
              <a:ea typeface="微软雅黑" panose="020B0503020204020204" pitchFamily="34" charset="-122"/>
            </a:endParaRPr>
          </a:p>
        </p:txBody>
      </p:sp>
      <p:sp>
        <p:nvSpPr>
          <p:cNvPr id="14" name="TextBox 13"/>
          <p:cNvSpPr txBox="1"/>
          <p:nvPr/>
        </p:nvSpPr>
        <p:spPr>
          <a:xfrm>
            <a:off x="5311426" y="1397061"/>
            <a:ext cx="6620929" cy="1089529"/>
          </a:xfrm>
          <a:prstGeom prst="rect">
            <a:avLst/>
          </a:prstGeom>
          <a:noFill/>
        </p:spPr>
        <p:txBody>
          <a:bodyPr wrap="square" rtlCol="0">
            <a:spAutoFit/>
          </a:bodyPr>
          <a:lstStyle/>
          <a:p>
            <a:pPr algn="just" defTabSz="914400">
              <a:lnSpc>
                <a:spcPct val="120000"/>
              </a:lnSpc>
            </a:pPr>
            <a:r>
              <a:rPr lang="vi-VN" b="1" dirty="0" smtClean="0">
                <a:solidFill>
                  <a:srgbClr val="000000"/>
                </a:solidFill>
                <a:latin typeface="Arrial"/>
              </a:rPr>
              <a:t>Bài 1. Vẽ lại hình bên và hoàn thành các yêu cầu:</a:t>
            </a:r>
          </a:p>
          <a:p>
            <a:pPr marL="285750" indent="-285750" algn="just" defTabSz="914400">
              <a:lnSpc>
                <a:spcPct val="120000"/>
              </a:lnSpc>
              <a:buFont typeface="Wingdings" panose="05000000000000000000" pitchFamily="2" charset="2"/>
              <a:buChar char="§"/>
            </a:pPr>
            <a:r>
              <a:rPr lang="vi-VN" dirty="0" smtClean="0">
                <a:solidFill>
                  <a:srgbClr val="000000"/>
                </a:solidFill>
                <a:latin typeface="Arrial"/>
              </a:rPr>
              <a:t>Điền những điểm giống nhau và phần giao nhau của 2 hình.</a:t>
            </a:r>
          </a:p>
          <a:p>
            <a:pPr marL="285750" indent="-285750" algn="just" defTabSz="914400">
              <a:lnSpc>
                <a:spcPct val="120000"/>
              </a:lnSpc>
              <a:buFont typeface="Wingdings" panose="05000000000000000000" pitchFamily="2" charset="2"/>
              <a:buChar char="§"/>
            </a:pPr>
            <a:r>
              <a:rPr lang="vi-VN" dirty="0" smtClean="0">
                <a:solidFill>
                  <a:srgbClr val="000000"/>
                </a:solidFill>
                <a:latin typeface="Arrial"/>
              </a:rPr>
              <a:t>Điền những phần khác nhau vào phần riêng của mỗi hình</a:t>
            </a:r>
            <a:r>
              <a:rPr lang="en-US" dirty="0" smtClean="0">
                <a:solidFill>
                  <a:srgbClr val="000000"/>
                </a:solidFill>
                <a:latin typeface="Arrial"/>
              </a:rPr>
              <a:t>.</a:t>
            </a:r>
            <a:endParaRPr lang="vi-VN" dirty="0">
              <a:solidFill>
                <a:srgbClr val="000000"/>
              </a:solidFill>
              <a:latin typeface="Arrial"/>
            </a:endParaRPr>
          </a:p>
        </p:txBody>
      </p:sp>
      <p:sp>
        <p:nvSpPr>
          <p:cNvPr id="20" name="TextBox 19"/>
          <p:cNvSpPr txBox="1"/>
          <p:nvPr/>
        </p:nvSpPr>
        <p:spPr>
          <a:xfrm>
            <a:off x="2339797" y="3419563"/>
            <a:ext cx="7537534" cy="2699200"/>
          </a:xfrm>
          <a:prstGeom prst="rect">
            <a:avLst/>
          </a:prstGeom>
          <a:noFill/>
          <a:ln>
            <a:solidFill>
              <a:schemeClr val="tx2"/>
            </a:solidFill>
          </a:ln>
        </p:spPr>
        <p:txBody>
          <a:bodyPr wrap="square" rtlCol="0">
            <a:spAutoFit/>
          </a:bodyPr>
          <a:lstStyle/>
          <a:p>
            <a:pPr algn="ctr" defTabSz="914400">
              <a:lnSpc>
                <a:spcPct val="110000"/>
              </a:lnSpc>
            </a:pPr>
            <a:r>
              <a:rPr lang="vi-VN" sz="2200" dirty="0" smtClean="0">
                <a:solidFill>
                  <a:srgbClr val="FF00FF"/>
                </a:solidFill>
                <a:latin typeface="#9Slide03 Roboto Condensed" panose="02000000000000000000" pitchFamily="2" charset="0"/>
                <a:ea typeface="#9Slide03 Roboto Condensed" panose="02000000000000000000" pitchFamily="2" charset="0"/>
              </a:rPr>
              <a:t>Hướng dẫn giải</a:t>
            </a:r>
          </a:p>
          <a:p>
            <a:pPr defTabSz="914400">
              <a:lnSpc>
                <a:spcPct val="110000"/>
              </a:lnSpc>
            </a:pPr>
            <a:r>
              <a:rPr lang="vi-VN" sz="2200" dirty="0" smtClean="0">
                <a:solidFill>
                  <a:srgbClr val="FF0000"/>
                </a:solidFill>
                <a:latin typeface="#9Slide03 Roboto Condensed" panose="02000000000000000000" pitchFamily="2" charset="0"/>
                <a:ea typeface="#9Slide03 Roboto Condensed" panose="02000000000000000000" pitchFamily="2" charset="0"/>
              </a:rPr>
              <a:t>Giống nhau:</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Đều được cấu tạo từ tế bào</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Thực hiện được các chức năng sống</a:t>
            </a:r>
          </a:p>
          <a:p>
            <a:pPr defTabSz="914400">
              <a:lnSpc>
                <a:spcPct val="110000"/>
              </a:lnSpc>
            </a:pPr>
            <a:r>
              <a:rPr lang="vi-VN" sz="2200" dirty="0" smtClean="0">
                <a:solidFill>
                  <a:srgbClr val="FF0000"/>
                </a:solidFill>
                <a:latin typeface="#9Slide03 Roboto Condensed" panose="02000000000000000000" pitchFamily="2" charset="0"/>
                <a:ea typeface="#9Slide03 Roboto Condensed" panose="02000000000000000000" pitchFamily="2" charset="0"/>
              </a:rPr>
              <a:t>Khác nhau:</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Cơ thể đơn bào: cơ thể được cấu tạo từ một tế bào</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Cơ thể đa bào: cơ thể cấu tạo từ nhiều tế bào</a:t>
            </a:r>
            <a:endParaRPr lang="vi-VN" sz="2200" dirty="0">
              <a:solidFill>
                <a:srgbClr val="000000"/>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7049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5" name="TextBox 4"/>
          <p:cNvSpPr txBox="1"/>
          <p:nvPr/>
        </p:nvSpPr>
        <p:spPr>
          <a:xfrm>
            <a:off x="32656" y="2586447"/>
            <a:ext cx="4950823" cy="2400657"/>
          </a:xfrm>
          <a:prstGeom prst="rect">
            <a:avLst/>
          </a:prstGeom>
          <a:noFill/>
        </p:spPr>
        <p:txBody>
          <a:bodyPr wrap="square" rtlCol="0">
            <a:spAutoFit/>
          </a:bodyPr>
          <a:lstStyle/>
          <a:p>
            <a:r>
              <a:rPr lang="en-US" sz="30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000" b="1" u="sng"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3000" b="1" dirty="0">
                <a:latin typeface="Tahoma" panose="020B0604030504040204" pitchFamily="34" charset="0"/>
                <a:ea typeface="Tahoma" panose="020B0604030504040204" pitchFamily="34" charset="0"/>
                <a:cs typeface="Tahoma" panose="020B0604030504040204" pitchFamily="34" charset="0"/>
              </a:rPr>
              <a:t>	Con </a:t>
            </a:r>
            <a:r>
              <a:rPr lang="en-US" sz="3000" b="1" dirty="0" err="1">
                <a:latin typeface="Tahoma" panose="020B0604030504040204" pitchFamily="34" charset="0"/>
                <a:ea typeface="Tahoma" panose="020B0604030504040204" pitchFamily="34" charset="0"/>
                <a:cs typeface="Tahoma" panose="020B0604030504040204" pitchFamily="34" charset="0"/>
              </a:rPr>
              <a:t>gì</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chân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ngắn</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Mà</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lại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có</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màng</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Mỏ</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bẹt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màu</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vàng</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Hay </a:t>
            </a:r>
            <a:r>
              <a:rPr lang="en-US" sz="3000" b="1" dirty="0" err="1">
                <a:latin typeface="Tahoma" panose="020B0604030504040204" pitchFamily="34" charset="0"/>
                <a:ea typeface="Tahoma" panose="020B0604030504040204" pitchFamily="34" charset="0"/>
                <a:cs typeface="Tahoma" panose="020B0604030504040204" pitchFamily="34" charset="0"/>
              </a:rPr>
              <a:t>kêu</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cạp</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cạp</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Là</a:t>
            </a:r>
            <a:r>
              <a:rPr lang="en-US" sz="3000" b="1" dirty="0">
                <a:latin typeface="Tahoma" panose="020B0604030504040204" pitchFamily="34" charset="0"/>
                <a:ea typeface="Tahoma" panose="020B0604030504040204" pitchFamily="34" charset="0"/>
                <a:cs typeface="Tahoma" panose="020B0604030504040204" pitchFamily="34" charset="0"/>
              </a:rPr>
              <a:t> con </a:t>
            </a:r>
            <a:r>
              <a:rPr lang="en-US" sz="3000" b="1" dirty="0" err="1">
                <a:latin typeface="Tahoma" panose="020B0604030504040204" pitchFamily="34" charset="0"/>
                <a:ea typeface="Tahoma" panose="020B0604030504040204" pitchFamily="34" charset="0"/>
                <a:cs typeface="Tahoma" panose="020B0604030504040204" pitchFamily="34" charset="0"/>
              </a:rPr>
              <a:t>gì</a:t>
            </a:r>
            <a:r>
              <a:rPr lang="en-US" sz="3000" b="1"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957353" y="1490447"/>
            <a:ext cx="7208521" cy="4583782"/>
            <a:chOff x="5290458" y="1490447"/>
            <a:chExt cx="6901542" cy="4309461"/>
          </a:xfrm>
        </p:grpSpPr>
        <p:pic>
          <p:nvPicPr>
            <p:cNvPr id="7" name="Picture 6"/>
            <p:cNvPicPr>
              <a:picLocks noChangeAspect="1"/>
            </p:cNvPicPr>
            <p:nvPr/>
          </p:nvPicPr>
          <p:blipFill>
            <a:blip r:embed="rId3"/>
            <a:stretch>
              <a:fillRect/>
            </a:stretch>
          </p:blipFill>
          <p:spPr>
            <a:xfrm>
              <a:off x="5290458" y="1490447"/>
              <a:ext cx="6895138" cy="4309461"/>
            </a:xfrm>
            <a:prstGeom prst="rect">
              <a:avLst/>
            </a:prstGeom>
          </p:spPr>
        </p:pic>
        <p:sp>
          <p:nvSpPr>
            <p:cNvPr id="8" name="TextBox 7"/>
            <p:cNvSpPr txBox="1"/>
            <p:nvPr/>
          </p:nvSpPr>
          <p:spPr>
            <a:xfrm>
              <a:off x="10363201" y="1490447"/>
              <a:ext cx="1828799" cy="553998"/>
            </a:xfrm>
            <a:prstGeom prst="rect">
              <a:avLst/>
            </a:prstGeom>
            <a:noFill/>
          </p:spPr>
          <p:txBody>
            <a:bodyPr wrap="square" rtlCol="0">
              <a:spAutoFit/>
            </a:bodyPr>
            <a:lstStyle/>
            <a:p>
              <a:r>
                <a:rPr lang="en-US" sz="3000" b="1" dirty="0">
                  <a:solidFill>
                    <a:srgbClr val="FFFF00"/>
                  </a:solidFill>
                  <a:latin typeface="Tahoma" panose="020B0604030504040204" pitchFamily="34" charset="0"/>
                  <a:ea typeface="Tahoma" panose="020B0604030504040204" pitchFamily="34" charset="0"/>
                  <a:cs typeface="Tahoma" panose="020B0604030504040204" pitchFamily="34" charset="0"/>
                </a:rPr>
                <a:t>Con </a:t>
              </a:r>
              <a:r>
                <a:rPr lang="en-US" sz="3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vịt</a:t>
              </a:r>
              <a:endParaRPr lang="en-US" sz="3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234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78330" y="26126"/>
            <a:ext cx="6479177" cy="613954"/>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BÀI 1: CƠ THỂ SINH VẬT</a:t>
            </a:r>
          </a:p>
        </p:txBody>
      </p:sp>
      <p:grpSp>
        <p:nvGrpSpPr>
          <p:cNvPr id="7" name="Group 6"/>
          <p:cNvGrpSpPr/>
          <p:nvPr/>
        </p:nvGrpSpPr>
        <p:grpSpPr>
          <a:xfrm>
            <a:off x="4601980" y="1071154"/>
            <a:ext cx="7590020" cy="5656923"/>
            <a:chOff x="4601980" y="1071154"/>
            <a:chExt cx="7590020" cy="5656923"/>
          </a:xfrm>
        </p:grpSpPr>
        <p:pic>
          <p:nvPicPr>
            <p:cNvPr id="4" name="Picture 3"/>
            <p:cNvPicPr>
              <a:picLocks noChangeAspect="1"/>
            </p:cNvPicPr>
            <p:nvPr/>
          </p:nvPicPr>
          <p:blipFill>
            <a:blip r:embed="rId2"/>
            <a:stretch>
              <a:fillRect/>
            </a:stretch>
          </p:blipFill>
          <p:spPr>
            <a:xfrm>
              <a:off x="4601980" y="1071154"/>
              <a:ext cx="7590020" cy="5133703"/>
            </a:xfrm>
            <a:prstGeom prst="rect">
              <a:avLst/>
            </a:prstGeom>
          </p:spPr>
        </p:pic>
        <p:sp>
          <p:nvSpPr>
            <p:cNvPr id="5" name="TextBox 4"/>
            <p:cNvSpPr txBox="1"/>
            <p:nvPr/>
          </p:nvSpPr>
          <p:spPr>
            <a:xfrm>
              <a:off x="6348934" y="6204857"/>
              <a:ext cx="466344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hồng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cầu</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người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Cloud 5"/>
          <p:cNvSpPr/>
          <p:nvPr/>
        </p:nvSpPr>
        <p:spPr>
          <a:xfrm>
            <a:off x="182880" y="1293223"/>
            <a:ext cx="4937760" cy="3461657"/>
          </a:xfrm>
          <a:prstGeom prst="cloud">
            <a:avLst/>
          </a:prstGeom>
          <a:solidFill>
            <a:srgbClr val="FF000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51329" y="1613647"/>
            <a:ext cx="4031627" cy="2554545"/>
          </a:xfrm>
          <a:prstGeom prst="rect">
            <a:avLst/>
          </a:prstGeom>
          <a:noFill/>
        </p:spPr>
        <p:txBody>
          <a:bodyPr wrap="square" rtlCol="0">
            <a:spAutoFit/>
          </a:bodyPr>
          <a:lstStyle/>
          <a:p>
            <a:pPr algn="ct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cơ</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thể</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người,ngoài</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tế</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bào</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hồng</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cầu</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em</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có</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biết</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tế</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bào</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nào</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có</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hình</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đạng</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dặc</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biệt</a:t>
            </a:r>
            <a:r>
              <a:rPr lang="en-US" sz="3200"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869015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368715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39" y="2638699"/>
            <a:ext cx="6518367" cy="2400657"/>
          </a:xfrm>
          <a:prstGeom prst="rect">
            <a:avLst/>
          </a:prstGeom>
          <a:noFill/>
        </p:spPr>
        <p:txBody>
          <a:bodyPr wrap="square" rtlCol="0">
            <a:spAutoFit/>
          </a:bodyPr>
          <a:lstStyle/>
          <a:p>
            <a:r>
              <a:rPr lang="en-US" sz="30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000" b="1" u="sng" dirty="0">
                <a:solidFill>
                  <a:srgbClr val="FF0000"/>
                </a:solidFill>
                <a:latin typeface="Tahoma" panose="020B0604030504040204" pitchFamily="34" charset="0"/>
                <a:ea typeface="Tahoma" panose="020B0604030504040204" pitchFamily="34" charset="0"/>
                <a:cs typeface="Tahoma" panose="020B0604030504040204" pitchFamily="34" charset="0"/>
              </a:rPr>
              <a:t> 2: </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Cái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mỏ</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xinh</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xinh</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Hai </a:t>
            </a:r>
            <a:r>
              <a:rPr lang="en-US" sz="3000" b="1" dirty="0" err="1">
                <a:latin typeface="Tahoma" panose="020B0604030504040204" pitchFamily="34" charset="0"/>
                <a:ea typeface="Tahoma" panose="020B0604030504040204" pitchFamily="34" charset="0"/>
                <a:cs typeface="Tahoma" panose="020B0604030504040204" pitchFamily="34" charset="0"/>
              </a:rPr>
              <a:t>chân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tí</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xíu</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Lông</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vàng</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mát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dịu</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Chiếp</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chiếp</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suốt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ngày</a:t>
            </a:r>
            <a:r>
              <a:rPr lang="en-US" sz="3000" b="1" dirty="0">
                <a:latin typeface="Tahoma" panose="020B0604030504040204" pitchFamily="34" charset="0"/>
                <a:ea typeface="Tahoma" panose="020B0604030504040204" pitchFamily="34" charset="0"/>
                <a:cs typeface="Tahoma" panose="020B0604030504040204" pitchFamily="34" charset="0"/>
              </a:rPr>
              <a:t>!</a:t>
            </a: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Là</a:t>
            </a:r>
            <a:r>
              <a:rPr lang="en-US" sz="3000" b="1" dirty="0">
                <a:latin typeface="Tahoma" panose="020B0604030504040204" pitchFamily="34" charset="0"/>
                <a:ea typeface="Tahoma" panose="020B0604030504040204" pitchFamily="34" charset="0"/>
                <a:cs typeface="Tahoma" panose="020B0604030504040204" pitchFamily="34" charset="0"/>
              </a:rPr>
              <a:t> con </a:t>
            </a:r>
            <a:r>
              <a:rPr lang="en-US" sz="3000" b="1" dirty="0" err="1">
                <a:latin typeface="Tahoma" panose="020B0604030504040204" pitchFamily="34" charset="0"/>
                <a:ea typeface="Tahoma" panose="020B0604030504040204" pitchFamily="34" charset="0"/>
                <a:cs typeface="Tahoma" panose="020B0604030504040204" pitchFamily="34" charset="0"/>
              </a:rPr>
              <a:t>gì</a:t>
            </a:r>
            <a:r>
              <a:rPr lang="en-US" sz="3000" b="1" dirty="0">
                <a:latin typeface="Tahoma" panose="020B0604030504040204" pitchFamily="34" charset="0"/>
                <a:ea typeface="Tahoma" panose="020B0604030504040204" pitchFamily="34" charset="0"/>
                <a:cs typeface="Tahoma" panose="020B0604030504040204" pitchFamily="34" charset="0"/>
              </a:rPr>
              <a:t>?</a:t>
            </a:r>
          </a:p>
        </p:txBody>
      </p:sp>
      <p:grpSp>
        <p:nvGrpSpPr>
          <p:cNvPr id="8" name="Group 7"/>
          <p:cNvGrpSpPr/>
          <p:nvPr/>
        </p:nvGrpSpPr>
        <p:grpSpPr>
          <a:xfrm>
            <a:off x="6469654" y="1214845"/>
            <a:ext cx="5469799" cy="5469799"/>
            <a:chOff x="6469654" y="1188719"/>
            <a:chExt cx="5469799" cy="5469799"/>
          </a:xfrm>
        </p:grpSpPr>
        <p:pic>
          <p:nvPicPr>
            <p:cNvPr id="2" name="Picture 1"/>
            <p:cNvPicPr>
              <a:picLocks noChangeAspect="1"/>
            </p:cNvPicPr>
            <p:nvPr/>
          </p:nvPicPr>
          <p:blipFill>
            <a:blip r:embed="rId3"/>
            <a:stretch>
              <a:fillRect/>
            </a:stretch>
          </p:blipFill>
          <p:spPr>
            <a:xfrm>
              <a:off x="6469654" y="1188719"/>
              <a:ext cx="5469799" cy="5469799"/>
            </a:xfrm>
            <a:prstGeom prst="rect">
              <a:avLst/>
            </a:prstGeom>
          </p:spPr>
        </p:pic>
        <p:sp>
          <p:nvSpPr>
            <p:cNvPr id="7" name="TextBox 6"/>
            <p:cNvSpPr txBox="1"/>
            <p:nvPr/>
          </p:nvSpPr>
          <p:spPr>
            <a:xfrm>
              <a:off x="6688184" y="1385944"/>
              <a:ext cx="2407921" cy="553998"/>
            </a:xfrm>
            <a:prstGeom prst="rect">
              <a:avLst/>
            </a:prstGeom>
            <a:noFill/>
          </p:spPr>
          <p:txBody>
            <a:bodyPr wrap="square" rtlCol="0">
              <a:sp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Con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gà</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con</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278273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39" y="2638699"/>
            <a:ext cx="6518367" cy="1938992"/>
          </a:xfrm>
          <a:prstGeom prst="rect">
            <a:avLst/>
          </a:prstGeom>
          <a:noFill/>
        </p:spPr>
        <p:txBody>
          <a:bodyPr wrap="square" rtlCol="0">
            <a:spAutoFit/>
          </a:bodyPr>
          <a:lstStyle/>
          <a:p>
            <a:r>
              <a:rPr lang="en-US" sz="30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000" b="1" u="sng" dirty="0">
                <a:solidFill>
                  <a:srgbClr val="FF0000"/>
                </a:solidFill>
                <a:latin typeface="Tahoma" panose="020B0604030504040204" pitchFamily="34" charset="0"/>
                <a:ea typeface="Tahoma" panose="020B0604030504040204" pitchFamily="34" charset="0"/>
                <a:cs typeface="Tahoma" panose="020B0604030504040204" pitchFamily="34" charset="0"/>
              </a:rPr>
              <a:t> 3: </a:t>
            </a:r>
            <a:r>
              <a:rPr lang="en-US" sz="3000" b="1" dirty="0">
                <a:latin typeface="Tahoma" panose="020B0604030504040204" pitchFamily="34" charset="0"/>
                <a:ea typeface="Tahoma" panose="020B0604030504040204" pitchFamily="34" charset="0"/>
                <a:cs typeface="Tahoma" panose="020B0604030504040204" pitchFamily="34" charset="0"/>
              </a:rPr>
              <a:t>	Con </a:t>
            </a:r>
            <a:r>
              <a:rPr lang="en-US" sz="3000" b="1" dirty="0" err="1">
                <a:latin typeface="Tahoma" panose="020B0604030504040204" pitchFamily="34" charset="0"/>
                <a:ea typeface="Tahoma" panose="020B0604030504040204" pitchFamily="34" charset="0"/>
                <a:cs typeface="Tahoma" panose="020B0604030504040204" pitchFamily="34" charset="0"/>
              </a:rPr>
              <a:t>gì</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ăn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cỏ</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Đầu</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có</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hai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sừng</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Lỗ</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mũi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buộc</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thừng</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Kéo</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cày</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rất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giỏi</a:t>
            </a:r>
            <a:r>
              <a:rPr lang="en-US" sz="3000" b="1" dirty="0">
                <a:latin typeface="Tahoma" panose="020B0604030504040204" pitchFamily="34" charset="0"/>
                <a:ea typeface="Tahoma" panose="020B0604030504040204" pitchFamily="34" charset="0"/>
                <a:cs typeface="Tahoma" panose="020B0604030504040204" pitchFamily="34" charset="0"/>
              </a:rPr>
              <a:t>?</a:t>
            </a:r>
          </a:p>
        </p:txBody>
      </p:sp>
      <p:grpSp>
        <p:nvGrpSpPr>
          <p:cNvPr id="8" name="Group 7"/>
          <p:cNvGrpSpPr/>
          <p:nvPr/>
        </p:nvGrpSpPr>
        <p:grpSpPr>
          <a:xfrm>
            <a:off x="5342015" y="1490448"/>
            <a:ext cx="6846325" cy="5120497"/>
            <a:chOff x="5342015" y="1490448"/>
            <a:chExt cx="6846325" cy="5120497"/>
          </a:xfrm>
        </p:grpSpPr>
        <p:pic>
          <p:nvPicPr>
            <p:cNvPr id="2" name="Picture 1"/>
            <p:cNvPicPr>
              <a:picLocks noChangeAspect="1"/>
            </p:cNvPicPr>
            <p:nvPr/>
          </p:nvPicPr>
          <p:blipFill>
            <a:blip r:embed="rId3"/>
            <a:stretch>
              <a:fillRect/>
            </a:stretch>
          </p:blipFill>
          <p:spPr>
            <a:xfrm>
              <a:off x="5342015" y="1490448"/>
              <a:ext cx="6846325" cy="4566499"/>
            </a:xfrm>
            <a:prstGeom prst="rect">
              <a:avLst/>
            </a:prstGeom>
          </p:spPr>
        </p:pic>
        <p:sp>
          <p:nvSpPr>
            <p:cNvPr id="7" name="TextBox 6"/>
            <p:cNvSpPr txBox="1"/>
            <p:nvPr/>
          </p:nvSpPr>
          <p:spPr>
            <a:xfrm>
              <a:off x="7859486" y="6056947"/>
              <a:ext cx="2264230" cy="553998"/>
            </a:xfrm>
            <a:prstGeom prst="rect">
              <a:avLst/>
            </a:prstGeom>
            <a:noFill/>
          </p:spPr>
          <p:txBody>
            <a:bodyPr wrap="square" rtlCol="0">
              <a:sp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Con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trâu</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4096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39" y="2638699"/>
            <a:ext cx="7027818" cy="1938992"/>
          </a:xfrm>
          <a:prstGeom prst="rect">
            <a:avLst/>
          </a:prstGeom>
          <a:noFill/>
        </p:spPr>
        <p:txBody>
          <a:bodyPr wrap="square" rtlCol="0">
            <a:spAutoFit/>
          </a:bodyPr>
          <a:lstStyle/>
          <a:p>
            <a:r>
              <a:rPr lang="en-US" sz="30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000" b="1" u="sng"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000" b="1" dirty="0">
                <a:latin typeface="Tahoma" panose="020B0604030504040204" pitchFamily="34" charset="0"/>
                <a:ea typeface="Tahoma" panose="020B0604030504040204" pitchFamily="34" charset="0"/>
                <a:cs typeface="Tahoma" panose="020B0604030504040204" pitchFamily="34" charset="0"/>
              </a:rPr>
              <a:t>	</a:t>
            </a: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Cái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gì</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đen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khi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bạn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mua</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nó</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đỏ</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khi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bạn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dùng</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nó</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xám</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xịt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khi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bạn</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vứt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nó</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đi</a:t>
            </a:r>
            <a:r>
              <a:rPr lang="en-US" sz="3000" b="1" dirty="0">
                <a:latin typeface="Tahoma" panose="020B0604030504040204" pitchFamily="34" charset="0"/>
                <a:ea typeface="Tahoma" panose="020B0604030504040204" pitchFamily="34" charset="0"/>
                <a:cs typeface="Tahoma" panose="020B0604030504040204" pitchFamily="34" charset="0"/>
              </a:rPr>
              <a:t>?</a:t>
            </a:r>
          </a:p>
        </p:txBody>
      </p:sp>
      <p:grpSp>
        <p:nvGrpSpPr>
          <p:cNvPr id="8" name="Group 7"/>
          <p:cNvGrpSpPr/>
          <p:nvPr/>
        </p:nvGrpSpPr>
        <p:grpSpPr>
          <a:xfrm>
            <a:off x="6755266" y="1751103"/>
            <a:ext cx="5201603" cy="4253776"/>
            <a:chOff x="6716077" y="1751103"/>
            <a:chExt cx="5201603" cy="4253776"/>
          </a:xfrm>
        </p:grpSpPr>
        <p:pic>
          <p:nvPicPr>
            <p:cNvPr id="2" name="Picture 1"/>
            <p:cNvPicPr>
              <a:picLocks noChangeAspect="1"/>
            </p:cNvPicPr>
            <p:nvPr/>
          </p:nvPicPr>
          <p:blipFill>
            <a:blip r:embed="rId3"/>
            <a:stretch>
              <a:fillRect/>
            </a:stretch>
          </p:blipFill>
          <p:spPr>
            <a:xfrm>
              <a:off x="6716077" y="1751103"/>
              <a:ext cx="5201603" cy="3524896"/>
            </a:xfrm>
            <a:prstGeom prst="rect">
              <a:avLst/>
            </a:prstGeom>
          </p:spPr>
        </p:pic>
        <p:sp>
          <p:nvSpPr>
            <p:cNvPr id="7" name="TextBox 6"/>
            <p:cNvSpPr txBox="1"/>
            <p:nvPr/>
          </p:nvSpPr>
          <p:spPr>
            <a:xfrm>
              <a:off x="8316685" y="5450881"/>
              <a:ext cx="2512424" cy="553998"/>
            </a:xfrm>
            <a:prstGeom prst="rect">
              <a:avLst/>
            </a:prstGeom>
            <a:noFill/>
          </p:spPr>
          <p:txBody>
            <a:bodyPr wrap="square" rtlCol="0">
              <a:spAutoFit/>
            </a:bodyPr>
            <a:lstStyle/>
            <a:p>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Hòn</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than</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05232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39" y="2638699"/>
            <a:ext cx="6518367" cy="1938992"/>
          </a:xfrm>
          <a:prstGeom prst="rect">
            <a:avLst/>
          </a:prstGeom>
          <a:noFill/>
        </p:spPr>
        <p:txBody>
          <a:bodyPr wrap="square" rtlCol="0">
            <a:spAutoFit/>
          </a:bodyPr>
          <a:lstStyle/>
          <a:p>
            <a:r>
              <a:rPr lang="en-US" sz="30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000" b="1" u="sng" dirty="0">
                <a:solidFill>
                  <a:srgbClr val="FF0000"/>
                </a:solidFill>
                <a:latin typeface="Tahoma" panose="020B0604030504040204" pitchFamily="34" charset="0"/>
                <a:ea typeface="Tahoma" panose="020B0604030504040204" pitchFamily="34" charset="0"/>
                <a:cs typeface="Tahoma" panose="020B0604030504040204" pitchFamily="34" charset="0"/>
              </a:rPr>
              <a:t> 5: </a:t>
            </a:r>
            <a:r>
              <a:rPr lang="en-US" sz="3000" b="1" dirty="0">
                <a:latin typeface="Tahoma" panose="020B0604030504040204" pitchFamily="34" charset="0"/>
                <a:ea typeface="Tahoma" panose="020B0604030504040204" pitchFamily="34" charset="0"/>
                <a:cs typeface="Tahoma" panose="020B0604030504040204" pitchFamily="34" charset="0"/>
              </a:rPr>
              <a:t>	</a:t>
            </a:r>
          </a:p>
          <a:p>
            <a:r>
              <a:rPr lang="en-US" sz="3000" b="1" dirty="0">
                <a:latin typeface="Tahoma" panose="020B0604030504040204" pitchFamily="34" charset="0"/>
                <a:ea typeface="Tahoma" panose="020B0604030504040204" pitchFamily="34" charset="0"/>
                <a:cs typeface="Tahoma" panose="020B0604030504040204" pitchFamily="34" charset="0"/>
              </a:rPr>
              <a:t>	Con </a:t>
            </a:r>
            <a:r>
              <a:rPr lang="en-US" sz="3000" b="1" dirty="0" err="1">
                <a:latin typeface="Tahoma" panose="020B0604030504040204" pitchFamily="34" charset="0"/>
                <a:ea typeface="Tahoma" panose="020B0604030504040204" pitchFamily="34" charset="0"/>
                <a:cs typeface="Tahoma" panose="020B0604030504040204" pitchFamily="34" charset="0"/>
              </a:rPr>
              <a:t>gì</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hai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mắt</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trong</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veo</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Thích</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nằm</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sưởi</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nắng</a:t>
            </a:r>
            <a:endParaRPr lang="en-US" sz="3000" b="1" dirty="0">
              <a:latin typeface="Tahoma" panose="020B0604030504040204" pitchFamily="34" charset="0"/>
              <a:ea typeface="Tahoma" panose="020B0604030504040204" pitchFamily="34" charset="0"/>
              <a:cs typeface="Tahoma" panose="020B0604030504040204" pitchFamily="34" charset="0"/>
            </a:endParaRPr>
          </a:p>
          <a:p>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Thích</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trèo</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cây</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b="1" dirty="0" err="1">
                <a:latin typeface="Tahoma" panose="020B0604030504040204" pitchFamily="34" charset="0"/>
                <a:ea typeface="Tahoma" panose="020B0604030504040204" pitchFamily="34" charset="0"/>
                <a:cs typeface="Tahoma" panose="020B0604030504040204" pitchFamily="34" charset="0"/>
              </a:rPr>
              <a:t>cau</a:t>
            </a:r>
            <a:r>
              <a:rPr lang="en-US" sz="3000" b="1" dirty="0">
                <a:latin typeface="Tahoma" panose="020B0604030504040204" pitchFamily="34" charset="0"/>
                <a:ea typeface="Tahoma" panose="020B0604030504040204" pitchFamily="34" charset="0"/>
                <a:cs typeface="Tahoma" panose="020B0604030504040204" pitchFamily="34" charset="0"/>
              </a:rPr>
              <a:t>?</a:t>
            </a:r>
          </a:p>
        </p:txBody>
      </p:sp>
      <p:grpSp>
        <p:nvGrpSpPr>
          <p:cNvPr id="8" name="Group 7"/>
          <p:cNvGrpSpPr/>
          <p:nvPr/>
        </p:nvGrpSpPr>
        <p:grpSpPr>
          <a:xfrm>
            <a:off x="5446124" y="1642236"/>
            <a:ext cx="6745876" cy="4223993"/>
            <a:chOff x="5446124" y="1642236"/>
            <a:chExt cx="6745876" cy="4223993"/>
          </a:xfrm>
        </p:grpSpPr>
        <p:pic>
          <p:nvPicPr>
            <p:cNvPr id="2" name="Picture 1"/>
            <p:cNvPicPr>
              <a:picLocks noChangeAspect="1"/>
            </p:cNvPicPr>
            <p:nvPr/>
          </p:nvPicPr>
          <p:blipFill>
            <a:blip r:embed="rId3"/>
            <a:stretch>
              <a:fillRect/>
            </a:stretch>
          </p:blipFill>
          <p:spPr>
            <a:xfrm>
              <a:off x="5446124" y="1642236"/>
              <a:ext cx="6745876" cy="4114800"/>
            </a:xfrm>
            <a:prstGeom prst="rect">
              <a:avLst/>
            </a:prstGeom>
          </p:spPr>
        </p:pic>
        <p:sp>
          <p:nvSpPr>
            <p:cNvPr id="7" name="TextBox 6"/>
            <p:cNvSpPr txBox="1"/>
            <p:nvPr/>
          </p:nvSpPr>
          <p:spPr>
            <a:xfrm>
              <a:off x="7807234" y="5312231"/>
              <a:ext cx="2355670" cy="553998"/>
            </a:xfrm>
            <a:prstGeom prst="rect">
              <a:avLst/>
            </a:prstGeom>
            <a:noFill/>
          </p:spPr>
          <p:txBody>
            <a:bodyPr wrap="square" rtlCol="0">
              <a:sp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Con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mèo</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723570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5" name="TextBox 4"/>
          <p:cNvSpPr txBox="1"/>
          <p:nvPr/>
        </p:nvSpPr>
        <p:spPr>
          <a:xfrm>
            <a:off x="0" y="2586447"/>
            <a:ext cx="7574844" cy="2739211"/>
          </a:xfrm>
          <a:prstGeom prst="rect">
            <a:avLst/>
          </a:prstGeom>
          <a:noFill/>
        </p:spPr>
        <p:txBody>
          <a:bodyPr wrap="square" rtlCol="0">
            <a:spAutoFit/>
          </a:bodyPr>
          <a:lstStyle/>
          <a:p>
            <a:r>
              <a:rPr lang="en-US" sz="32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200" b="1" u="sng" dirty="0">
                <a:solidFill>
                  <a:srgbClr val="FF0000"/>
                </a:solidFill>
                <a:latin typeface="Tahoma" panose="020B0604030504040204" pitchFamily="34" charset="0"/>
                <a:ea typeface="Tahoma" panose="020B0604030504040204" pitchFamily="34" charset="0"/>
                <a:cs typeface="Tahoma" panose="020B0604030504040204" pitchFamily="34" charset="0"/>
              </a:rPr>
              <a:t> 6: </a:t>
            </a:r>
            <a:r>
              <a:rPr lang="en-US" sz="3200" b="1" dirty="0">
                <a:latin typeface="Tahoma" panose="020B0604030504040204" pitchFamily="34" charset="0"/>
                <a:ea typeface="Tahoma" panose="020B0604030504040204" pitchFamily="34" charset="0"/>
                <a:cs typeface="Tahoma" panose="020B0604030504040204" pitchFamily="34" charset="0"/>
              </a:rPr>
              <a:t> </a:t>
            </a:r>
          </a:p>
          <a:p>
            <a:r>
              <a:rPr lang="en-US" sz="2800" b="1" dirty="0" err="1"/>
              <a:t>Không</a:t>
            </a:r>
            <a:r>
              <a:rPr lang="en-US" sz="2800" b="1" dirty="0"/>
              <a:t> </a:t>
            </a:r>
            <a:r>
              <a:rPr lang="en-US" sz="2800" b="1" dirty="0" err="1"/>
              <a:t>mắt</a:t>
            </a:r>
            <a:r>
              <a:rPr lang="en-US" sz="2800" b="1" dirty="0"/>
              <a:t>, </a:t>
            </a:r>
            <a:r>
              <a:rPr lang="en-US" sz="2800" b="1" dirty="0" err="1"/>
              <a:t>không</a:t>
            </a:r>
            <a:r>
              <a:rPr lang="en-US" sz="2800" b="1" dirty="0"/>
              <a:t> tai, </a:t>
            </a:r>
            <a:r>
              <a:rPr lang="en-US" sz="2800" b="1" dirty="0" err="1"/>
              <a:t>không</a:t>
            </a:r>
            <a:r>
              <a:rPr lang="en-US" sz="2800" b="1" dirty="0"/>
              <a:t> </a:t>
            </a:r>
            <a:r>
              <a:rPr lang="en-US" sz="2800" b="1" dirty="0" err="1"/>
              <a:t>mũi</a:t>
            </a:r>
            <a:r>
              <a:rPr lang="en-US" sz="2800" b="1" dirty="0"/>
              <a:t>,…</a:t>
            </a:r>
            <a:r>
              <a:rPr lang="en-US" sz="4400" b="1" dirty="0"/>
              <a:t/>
            </a:r>
            <a:br>
              <a:rPr lang="en-US" sz="4400" b="1" dirty="0"/>
            </a:br>
            <a:r>
              <a:rPr lang="en-US" sz="2800" b="1" dirty="0" err="1"/>
              <a:t>Hễ</a:t>
            </a:r>
            <a:r>
              <a:rPr lang="en-US" sz="2800" b="1" dirty="0"/>
              <a:t> </a:t>
            </a:r>
            <a:r>
              <a:rPr lang="en-US" sz="2800" b="1" dirty="0" err="1"/>
              <a:t>đâu</a:t>
            </a:r>
            <a:r>
              <a:rPr lang="en-US" sz="2800" b="1" dirty="0"/>
              <a:t> </a:t>
            </a:r>
            <a:r>
              <a:rPr lang="en-US" sz="2800" b="1" dirty="0" err="1"/>
              <a:t>có</a:t>
            </a:r>
            <a:r>
              <a:rPr lang="en-US" sz="2800" b="1" dirty="0"/>
              <a:t> </a:t>
            </a:r>
            <a:r>
              <a:rPr lang="en-US" sz="2800" b="1" dirty="0" err="1"/>
              <a:t>mặt</a:t>
            </a:r>
            <a:r>
              <a:rPr lang="en-US" sz="2800" b="1" dirty="0"/>
              <a:t>, </a:t>
            </a:r>
            <a:r>
              <a:rPr lang="en-US" sz="2800" b="1" dirty="0" err="1"/>
              <a:t>ai</a:t>
            </a:r>
            <a:r>
              <a:rPr lang="en-US" sz="2800" b="1" dirty="0"/>
              <a:t> </a:t>
            </a:r>
            <a:r>
              <a:rPr lang="en-US" sz="2800" b="1" dirty="0" err="1"/>
              <a:t>ai</a:t>
            </a:r>
            <a:r>
              <a:rPr lang="en-US" sz="2800" b="1" dirty="0"/>
              <a:t> </a:t>
            </a:r>
            <a:r>
              <a:rPr lang="en-US" sz="2800" b="1" dirty="0" err="1"/>
              <a:t>cũng</a:t>
            </a:r>
            <a:r>
              <a:rPr lang="en-US" sz="2800" b="1" dirty="0"/>
              <a:t> </a:t>
            </a:r>
            <a:r>
              <a:rPr lang="en-US" sz="2800" b="1" dirty="0" err="1"/>
              <a:t>nhìn</a:t>
            </a:r>
            <a:r>
              <a:rPr lang="en-US" sz="2800" b="1" dirty="0"/>
              <a:t>!</a:t>
            </a:r>
            <a:r>
              <a:rPr lang="en-US" sz="4400" b="1" dirty="0"/>
              <a:t/>
            </a:r>
            <a:br>
              <a:rPr lang="en-US" sz="4400" b="1" dirty="0"/>
            </a:br>
            <a:r>
              <a:rPr lang="en-US" sz="2800" b="1" dirty="0" err="1"/>
              <a:t>Chẳng</a:t>
            </a:r>
            <a:r>
              <a:rPr lang="en-US" sz="2800" b="1" dirty="0"/>
              <a:t> </a:t>
            </a:r>
            <a:r>
              <a:rPr lang="en-US" sz="2800" b="1" dirty="0" err="1"/>
              <a:t>nói</a:t>
            </a:r>
            <a:r>
              <a:rPr lang="en-US" sz="2800" b="1" dirty="0"/>
              <a:t> </a:t>
            </a:r>
            <a:r>
              <a:rPr lang="en-US" sz="2800" b="1" dirty="0" err="1"/>
              <a:t>mà</a:t>
            </a:r>
            <a:r>
              <a:rPr lang="en-US" sz="2800" b="1" dirty="0"/>
              <a:t> </a:t>
            </a:r>
            <a:r>
              <a:rPr lang="en-US" sz="2800" b="1" dirty="0" err="1"/>
              <a:t>ai</a:t>
            </a:r>
            <a:r>
              <a:rPr lang="en-US" sz="2800" b="1" dirty="0"/>
              <a:t> </a:t>
            </a:r>
            <a:r>
              <a:rPr lang="en-US" sz="2800" b="1" dirty="0" err="1"/>
              <a:t>cũng</a:t>
            </a:r>
            <a:r>
              <a:rPr lang="en-US" sz="2800" b="1" dirty="0"/>
              <a:t> tin</a:t>
            </a:r>
            <a:r>
              <a:rPr lang="en-US" sz="4400" b="1" dirty="0"/>
              <a:t/>
            </a:r>
            <a:br>
              <a:rPr lang="en-US" sz="4400" b="1" dirty="0"/>
            </a:br>
            <a:r>
              <a:rPr lang="en-US" sz="2800" b="1" dirty="0" err="1"/>
              <a:t>Sáng</a:t>
            </a:r>
            <a:r>
              <a:rPr lang="en-US" sz="2800" b="1" dirty="0"/>
              <a:t>, </a:t>
            </a:r>
            <a:r>
              <a:rPr lang="en-US" sz="2800" b="1" dirty="0" err="1"/>
              <a:t>chiều</a:t>
            </a:r>
            <a:r>
              <a:rPr lang="en-US" sz="2800" b="1" dirty="0"/>
              <a:t>, </a:t>
            </a:r>
            <a:r>
              <a:rPr lang="en-US" sz="2800" b="1" dirty="0" err="1"/>
              <a:t>sớm</a:t>
            </a:r>
            <a:r>
              <a:rPr lang="en-US" sz="2800" b="1" dirty="0"/>
              <a:t>, </a:t>
            </a:r>
            <a:r>
              <a:rPr lang="en-US" sz="2800" b="1" dirty="0" err="1"/>
              <a:t>muộn</a:t>
            </a:r>
            <a:r>
              <a:rPr lang="en-US" sz="2800" b="1" dirty="0"/>
              <a:t> </a:t>
            </a:r>
            <a:r>
              <a:rPr lang="en-US" sz="2800" b="1" dirty="0" err="1"/>
              <a:t>cứ</a:t>
            </a:r>
            <a:r>
              <a:rPr lang="en-US" sz="2800" b="1" dirty="0"/>
              <a:t> </a:t>
            </a:r>
            <a:r>
              <a:rPr lang="en-US" sz="2800" b="1" dirty="0" err="1"/>
              <a:t>nhìn</a:t>
            </a:r>
            <a:r>
              <a:rPr lang="en-US" sz="2800" b="1" dirty="0"/>
              <a:t> </a:t>
            </a:r>
            <a:r>
              <a:rPr lang="en-US" sz="2800" b="1" dirty="0" err="1"/>
              <a:t>biết</a:t>
            </a:r>
            <a:r>
              <a:rPr lang="en-US" sz="2800" b="1" dirty="0"/>
              <a:t> </a:t>
            </a:r>
            <a:r>
              <a:rPr lang="en-US" sz="2800" b="1" dirty="0" err="1" smtClean="0"/>
              <a:t>ngay</a:t>
            </a:r>
            <a:endParaRPr lang="en-US" sz="2800" b="1" dirty="0"/>
          </a:p>
          <a:p>
            <a:r>
              <a:rPr lang="en-US" sz="2800" b="1" dirty="0" err="1" smtClean="0"/>
              <a:t>Là</a:t>
            </a:r>
            <a:r>
              <a:rPr lang="en-US" sz="2800" b="1" dirty="0" smtClean="0"/>
              <a:t> </a:t>
            </a:r>
            <a:r>
              <a:rPr lang="en-US" sz="2800" b="1" dirty="0" err="1"/>
              <a:t>cái</a:t>
            </a:r>
            <a:r>
              <a:rPr lang="en-US" sz="2800" b="1" dirty="0"/>
              <a:t> </a:t>
            </a:r>
            <a:r>
              <a:rPr lang="en-US" sz="2800" b="1" dirty="0" err="1"/>
              <a:t>gì</a:t>
            </a:r>
            <a:r>
              <a:rPr lang="en-US" sz="2800" b="1" dirty="0"/>
              <a:t>?</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8644462" y="5907991"/>
            <a:ext cx="2590801" cy="553998"/>
          </a:xfrm>
          <a:prstGeom prst="rect">
            <a:avLst/>
          </a:prstGeom>
          <a:noFill/>
        </p:spPr>
        <p:txBody>
          <a:bodyPr wrap="square" rtlCol="0">
            <a:spAutoFit/>
          </a:bodyPr>
          <a:lstStyle/>
          <a:p>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Cái</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đ</a:t>
            </a:r>
            <a:r>
              <a:rPr lang="en-US" sz="3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ồng</a:t>
            </a: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hồ</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262" y="1470006"/>
            <a:ext cx="4267200" cy="4267200"/>
          </a:xfrm>
          <a:prstGeom prst="rect">
            <a:avLst/>
          </a:prstGeom>
        </p:spPr>
      </p:pic>
    </p:spTree>
    <p:extLst>
      <p:ext uri="{BB962C8B-B14F-4D97-AF65-F5344CB8AC3E}">
        <p14:creationId xmlns:p14="http://schemas.microsoft.com/office/powerpoint/2010/main" val="298565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850</TotalTime>
  <Words>1833</Words>
  <Application>Microsoft Office PowerPoint</Application>
  <PresentationFormat>Widescreen</PresentationFormat>
  <Paragraphs>265</Paragraphs>
  <Slides>41</Slides>
  <Notes>11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41</vt:i4>
      </vt:variant>
    </vt:vector>
  </HeadingPairs>
  <TitlesOfParts>
    <vt:vector size="62" baseType="lpstr">
      <vt:lpstr>微软雅黑</vt:lpstr>
      <vt:lpstr>宋体</vt:lpstr>
      <vt:lpstr>#9Slide03 Cabin Condensed Bold</vt:lpstr>
      <vt:lpstr>#9Slide03 FS Neusa Bold</vt:lpstr>
      <vt:lpstr>#9Slide03 Roboto Condensed</vt:lpstr>
      <vt:lpstr>#9Slide03 Swiss 721 Black Conde</vt:lpstr>
      <vt:lpstr>#9Slide03 Swiss Condensed Bold</vt:lpstr>
      <vt:lpstr>#9Slide05 Brannboll Ny</vt:lpstr>
      <vt:lpstr>#9Slide07 SFU Machine</vt:lpstr>
      <vt:lpstr>000 DanPanosian TB</vt:lpstr>
      <vt:lpstr>Arial</vt:lpstr>
      <vt:lpstr>Arrial</vt:lpstr>
      <vt:lpstr>Calibri</vt:lpstr>
      <vt:lpstr>Calibri Light</vt:lpstr>
      <vt:lpstr>Cambria Math</vt:lpstr>
      <vt:lpstr>等线</vt:lpstr>
      <vt:lpstr>Rockwell</vt:lpstr>
      <vt:lpstr>Tahoma</vt:lpstr>
      <vt:lpstr>Wingdings</vt:lpstr>
      <vt:lpstr>汉仪智楷繁</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12</cp:revision>
  <dcterms:created xsi:type="dcterms:W3CDTF">2021-04-19T03:59:13Z</dcterms:created>
  <dcterms:modified xsi:type="dcterms:W3CDTF">2021-10-23T02:11:29Z</dcterms:modified>
</cp:coreProperties>
</file>