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9" r:id="rId2"/>
    <p:sldId id="257" r:id="rId3"/>
    <p:sldId id="258" r:id="rId4"/>
    <p:sldId id="270" r:id="rId5"/>
    <p:sldId id="271" r:id="rId6"/>
    <p:sldId id="259" r:id="rId7"/>
    <p:sldId id="272" r:id="rId8"/>
    <p:sldId id="260" r:id="rId9"/>
    <p:sldId id="273" r:id="rId10"/>
    <p:sldId id="261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303" r:id="rId37"/>
    <p:sldId id="299" r:id="rId38"/>
    <p:sldId id="300" r:id="rId39"/>
    <p:sldId id="301" r:id="rId40"/>
    <p:sldId id="302" r:id="rId41"/>
    <p:sldId id="267" r:id="rId42"/>
    <p:sldId id="264" r:id="rId43"/>
    <p:sldId id="26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B8FE7-6D0C-4E7E-9FE4-58C8A1BAF527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A96D4-E873-42E4-B0B9-9AA778A7A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5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630427d54a_0_6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630427d54a_0_6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020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62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36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51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82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630427d54a_0_6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630427d54a_0_6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681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30427d54a_0_3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30427d54a_0_3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13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06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3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5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84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50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30427d54a_0_3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30427d54a_0_3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657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630427d54a_0_6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630427d54a_0_6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51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3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2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8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69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872531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3F3F3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0800000" flipH="1">
            <a:off x="-967267" y="118"/>
            <a:ext cx="9398296" cy="6914049"/>
          </a:xfrm>
          <a:custGeom>
            <a:avLst/>
            <a:gdLst/>
            <a:ahLst/>
            <a:cxnLst/>
            <a:rect l="l" t="t" r="r" b="b"/>
            <a:pathLst>
              <a:path w="63837" h="46963" extrusionOk="0">
                <a:moveTo>
                  <a:pt x="4706" y="1"/>
                </a:moveTo>
                <a:cubicBezTo>
                  <a:pt x="4462" y="1"/>
                  <a:pt x="4214" y="11"/>
                  <a:pt x="3966" y="31"/>
                </a:cubicBezTo>
                <a:cubicBezTo>
                  <a:pt x="2549" y="208"/>
                  <a:pt x="1194" y="677"/>
                  <a:pt x="1" y="1380"/>
                </a:cubicBezTo>
                <a:lnTo>
                  <a:pt x="1" y="46962"/>
                </a:lnTo>
                <a:lnTo>
                  <a:pt x="59752" y="46962"/>
                </a:lnTo>
                <a:cubicBezTo>
                  <a:pt x="63836" y="36875"/>
                  <a:pt x="63031" y="26241"/>
                  <a:pt x="59107" y="19736"/>
                </a:cubicBezTo>
                <a:cubicBezTo>
                  <a:pt x="55628" y="13970"/>
                  <a:pt x="47934" y="11695"/>
                  <a:pt x="40684" y="11695"/>
                </a:cubicBezTo>
                <a:cubicBezTo>
                  <a:pt x="36610" y="11695"/>
                  <a:pt x="32679" y="12411"/>
                  <a:pt x="29711" y="13634"/>
                </a:cubicBezTo>
                <a:cubicBezTo>
                  <a:pt x="27444" y="14524"/>
                  <a:pt x="25746" y="14983"/>
                  <a:pt x="24342" y="14983"/>
                </a:cubicBezTo>
                <a:cubicBezTo>
                  <a:pt x="21533" y="14983"/>
                  <a:pt x="19916" y="13149"/>
                  <a:pt x="17324" y="9262"/>
                </a:cubicBezTo>
                <a:cubicBezTo>
                  <a:pt x="14534" y="5077"/>
                  <a:pt x="10186" y="1"/>
                  <a:pt x="4706" y="1"/>
                </a:cubicBezTo>
                <a:close/>
              </a:path>
            </a:pathLst>
          </a:custGeom>
          <a:solidFill>
            <a:srgbClr val="FFC5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/>
          <p:nvPr/>
        </p:nvSpPr>
        <p:spPr>
          <a:xfrm flipH="1">
            <a:off x="1296290" y="69"/>
            <a:ext cx="9599425" cy="2972092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7"/>
          <p:cNvSpPr txBox="1">
            <a:spLocks noGrp="1"/>
          </p:cNvSpPr>
          <p:nvPr>
            <p:ph type="title"/>
          </p:nvPr>
        </p:nvSpPr>
        <p:spPr>
          <a:xfrm>
            <a:off x="960000" y="2543233"/>
            <a:ext cx="52904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1"/>
          </p:nvPr>
        </p:nvSpPr>
        <p:spPr>
          <a:xfrm>
            <a:off x="960000" y="3429000"/>
            <a:ext cx="4751600" cy="2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867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 rtl="0">
              <a:spcBef>
                <a:spcPts val="2133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 rtl="0">
              <a:spcBef>
                <a:spcPts val="2133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Open Sans"/>
              <a:buChar char="○"/>
              <a:defRPr sz="16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Open Sans"/>
              <a:buChar char="■"/>
              <a:defRPr sz="1600"/>
            </a:lvl6pPr>
            <a:lvl7pPr marL="4267093" lvl="6" indent="-364058" rtl="0">
              <a:spcBef>
                <a:spcPts val="2133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 rtl="0">
              <a:spcBef>
                <a:spcPts val="2133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 rtl="0">
              <a:spcBef>
                <a:spcPts val="2133"/>
              </a:spcBef>
              <a:spcAft>
                <a:spcPts val="2133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84" name="Google Shape;84;p7"/>
          <p:cNvGrpSpPr/>
          <p:nvPr/>
        </p:nvGrpSpPr>
        <p:grpSpPr>
          <a:xfrm>
            <a:off x="1421436" y="506545"/>
            <a:ext cx="10110011" cy="5726136"/>
            <a:chOff x="1066077" y="379909"/>
            <a:chExt cx="7582508" cy="4294602"/>
          </a:xfrm>
        </p:grpSpPr>
        <p:grpSp>
          <p:nvGrpSpPr>
            <p:cNvPr id="85" name="Google Shape;85;p7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86" name="Google Shape;86;p7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7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7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7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90;p7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91" name="Google Shape;91;p7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92;p7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" name="Google Shape;93;p7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94" name="Google Shape;94;p7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95;p7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2526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1903267" y="598200"/>
            <a:ext cx="836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2128433"/>
            <a:ext cx="10256000" cy="3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Josefin Slab"/>
              <a:buAutoNum type="arabicPeriod"/>
              <a:defRPr sz="14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>
            <a:off x="2327400" y="3161305"/>
            <a:ext cx="11939352" cy="3696696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33253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2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3F3F3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title"/>
          </p:nvPr>
        </p:nvSpPr>
        <p:spPr>
          <a:xfrm>
            <a:off x="6397300" y="1690967"/>
            <a:ext cx="4830400" cy="22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rgbClr val="3325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"/>
          </p:nvPr>
        </p:nvSpPr>
        <p:spPr>
          <a:xfrm>
            <a:off x="8278067" y="3872433"/>
            <a:ext cx="29496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3325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1219603" y="506545"/>
            <a:ext cx="10311844" cy="5726136"/>
            <a:chOff x="914702" y="379909"/>
            <a:chExt cx="7733883" cy="4294602"/>
          </a:xfrm>
        </p:grpSpPr>
        <p:grpSp>
          <p:nvGrpSpPr>
            <p:cNvPr id="138" name="Google Shape;138;p11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139" name="Google Shape;139;p11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1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1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11"/>
            <p:cNvGrpSpPr/>
            <p:nvPr/>
          </p:nvGrpSpPr>
          <p:grpSpPr>
            <a:xfrm>
              <a:off x="914702" y="3709388"/>
              <a:ext cx="490421" cy="25923"/>
              <a:chOff x="5612829" y="768560"/>
              <a:chExt cx="437291" cy="25606"/>
            </a:xfrm>
          </p:grpSpPr>
          <p:sp>
            <p:nvSpPr>
              <p:cNvPr id="144" name="Google Shape;144;p11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146;p11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147" name="Google Shape;147;p11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149;p11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150" name="Google Shape;150;p11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71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5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8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2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4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4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7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9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0CFCB-E04D-41CC-861D-C56C547CA0B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2FB18-AE39-486E-B345-29357E18C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0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87" y="2095500"/>
            <a:ext cx="3695700" cy="3695700"/>
          </a:xfrm>
        </p:spPr>
      </p:pic>
      <p:pic>
        <p:nvPicPr>
          <p:cNvPr id="1026" name="Picture 2" descr="green grass field with trees under white clouds and blue sky during day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838" y="-1034980"/>
            <a:ext cx="12700000" cy="84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4038" y="381000"/>
            <a:ext cx="11125200" cy="6096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381000"/>
            <a:ext cx="11125200" cy="1371600"/>
          </a:xfrm>
          <a:prstGeom prst="rect">
            <a:avLst/>
          </a:prstGeom>
          <a:gradFill flip="none" rotWithShape="1">
            <a:gsLst>
              <a:gs pos="0">
                <a:srgbClr val="59E900"/>
              </a:gs>
              <a:gs pos="68000">
                <a:srgbClr val="3AA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SG" sz="2800" dirty="0">
                <a:ln w="12700">
                  <a:solidFill>
                    <a:srgbClr val="FFFFFF"/>
                  </a:solidFill>
                </a:ln>
                <a:latin typeface="#9Slide03 Encode SeEx Black" panose="00000A05000000000000" pitchFamily="2" charset="0"/>
              </a:rPr>
              <a:t>                                 </a:t>
            </a:r>
            <a:r>
              <a:rPr lang="en-SG" sz="4400" b="1" dirty="0">
                <a:ln w="12700">
                  <a:solidFill>
                    <a:srgbClr val="FFFFFF"/>
                  </a:solidFill>
                </a:ln>
                <a:solidFill>
                  <a:schemeClr val="tx1"/>
                </a:solidFill>
                <a:latin typeface="#9Slide07 SFU Jamaica" panose="00000400000000000000" pitchFamily="2" charset="0"/>
              </a:rPr>
              <a:t>TỔ CHỨC CƠ THỂ ĐA BÀO</a:t>
            </a:r>
            <a:endParaRPr lang="en-US" sz="4000" b="1" dirty="0">
              <a:ln w="12700">
                <a:solidFill>
                  <a:srgbClr val="FFFFFF"/>
                </a:solidFill>
              </a:ln>
              <a:solidFill>
                <a:schemeClr val="tx1"/>
              </a:solidFill>
              <a:latin typeface="#9Slide07 SFU Jamaica" panose="00000400000000000000" pitchFamily="2" charset="0"/>
            </a:endParaRPr>
          </a:p>
        </p:txBody>
      </p:sp>
      <p:sp>
        <p:nvSpPr>
          <p:cNvPr id="7" name="Rectangle: Rounded Corners 4"/>
          <p:cNvSpPr/>
          <p:nvPr/>
        </p:nvSpPr>
        <p:spPr>
          <a:xfrm>
            <a:off x="1076633" y="723106"/>
            <a:ext cx="1981200" cy="609600"/>
          </a:xfrm>
          <a:prstGeom prst="roundRect">
            <a:avLst>
              <a:gd name="adj" fmla="val 50000"/>
            </a:avLst>
          </a:prstGeom>
          <a:solidFill>
            <a:srgbClr val="55E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 dirty="0">
                <a:latin typeface="#9Slide03 Bebas Neue ZSmall" panose="020B0606020202050201" pitchFamily="34" charset="0"/>
              </a:rPr>
              <a:t>Bài 23</a:t>
            </a:r>
            <a:r>
              <a:rPr lang="en-US" sz="3600" b="1" dirty="0">
                <a:latin typeface="#9Slide03 Bebas Neue ZSmall" panose="020B0606020202050201" pitchFamily="34" charset="0"/>
              </a:rPr>
              <a:t>:</a:t>
            </a:r>
            <a:endParaRPr lang="vi-VN" sz="3600" b="1" dirty="0">
              <a:latin typeface="#9Slide03 Bebas Neue ZSmall" panose="020B0606020202050201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43" y="1591932"/>
            <a:ext cx="4885068" cy="4885068"/>
          </a:xfrm>
          <a:prstGeom prst="rect">
            <a:avLst/>
          </a:prstGeom>
        </p:spPr>
      </p:pic>
      <p:pic>
        <p:nvPicPr>
          <p:cNvPr id="1028" name="Picture 4" descr="Không bào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5" y="2353932"/>
            <a:ext cx="5048214" cy="36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32012"/>
            <a:ext cx="524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TỪ TẾ BÀO THÀNH MÔ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71" y="699246"/>
            <a:ext cx="7355541" cy="615875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5315" y="1316154"/>
            <a:ext cx="3905797" cy="2658766"/>
            <a:chOff x="65315" y="1316154"/>
            <a:chExt cx="3905797" cy="2658766"/>
          </a:xfrm>
        </p:grpSpPr>
        <p:sp>
          <p:nvSpPr>
            <p:cNvPr id="7" name="Cloud 6"/>
            <p:cNvSpPr/>
            <p:nvPr/>
          </p:nvSpPr>
          <p:spPr>
            <a:xfrm>
              <a:off x="65315" y="1316154"/>
              <a:ext cx="3905797" cy="2658766"/>
            </a:xfrm>
            <a:prstGeom prst="clou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6038" y="1729940"/>
              <a:ext cx="3086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mô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038" y="4313021"/>
            <a:ext cx="3905797" cy="2501665"/>
            <a:chOff x="65315" y="1316154"/>
            <a:chExt cx="3905797" cy="2658766"/>
          </a:xfrm>
        </p:grpSpPr>
        <p:sp>
          <p:nvSpPr>
            <p:cNvPr id="10" name="Cloud 9"/>
            <p:cNvSpPr/>
            <p:nvPr/>
          </p:nvSpPr>
          <p:spPr>
            <a:xfrm>
              <a:off x="65315" y="1316154"/>
              <a:ext cx="3905797" cy="2658766"/>
            </a:xfrm>
            <a:prstGeom prst="clou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5250" y="1729940"/>
              <a:ext cx="30466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mô</a:t>
              </a:r>
              <a:r>
                <a:rPr lang="en-US" sz="2800" b="1" dirty="0">
                  <a:solidFill>
                    <a:schemeClr val="bg1"/>
                  </a:solidFill>
                </a:rPr>
                <a:t> ở </a:t>
              </a:r>
              <a:r>
                <a:rPr lang="en-US" sz="2800" b="1" dirty="0" err="1">
                  <a:solidFill>
                    <a:schemeClr val="bg1"/>
                  </a:solidFill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mà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6038" y="1196345"/>
            <a:ext cx="11268634" cy="3127187"/>
            <a:chOff x="289698" y="466623"/>
            <a:chExt cx="7362825" cy="27527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698" y="466623"/>
              <a:ext cx="7362825" cy="275272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501153" y="2837329"/>
              <a:ext cx="2944906" cy="372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31835" y="4356335"/>
            <a:ext cx="3905797" cy="2501665"/>
            <a:chOff x="65315" y="1316154"/>
            <a:chExt cx="3905797" cy="2658766"/>
          </a:xfrm>
        </p:grpSpPr>
        <p:sp>
          <p:nvSpPr>
            <p:cNvPr id="17" name="Cloud 16"/>
            <p:cNvSpPr/>
            <p:nvPr/>
          </p:nvSpPr>
          <p:spPr>
            <a:xfrm>
              <a:off x="65315" y="1316154"/>
              <a:ext cx="3905797" cy="2658766"/>
            </a:xfrm>
            <a:prstGeom prst="clou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4577" y="2098076"/>
              <a:ext cx="3301909" cy="1014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sách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giáo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khoa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</a:rPr>
                <a:t>mô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gì</a:t>
              </a:r>
              <a:r>
                <a:rPr lang="en-US" sz="28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19342" y="4871642"/>
            <a:ext cx="7368989" cy="107721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Mô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tập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hợp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tế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bào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cấu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tạo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giống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nhau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cùng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thực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hiện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một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năng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624051" y="5092055"/>
            <a:ext cx="680314" cy="636392"/>
          </a:xfrm>
          <a:prstGeom prst="rightArrow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862527" y="488887"/>
            <a:ext cx="4553390" cy="3204927"/>
          </a:xfrm>
          <a:prstGeom prst="cloudCallout">
            <a:avLst>
              <a:gd name="adj1" fmla="val -47464"/>
              <a:gd name="adj2" fmla="val 64616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800" dirty="0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Vì sao trong cơ thể sinh vật có những tế bào hình dạng khác nhau</a:t>
            </a:r>
            <a:r>
              <a:rPr lang="en-US" sz="2800" dirty="0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?</a:t>
            </a:r>
            <a:endParaRPr lang="vi-VN" sz="2800" dirty="0">
              <a:solidFill>
                <a:prstClr val="white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6146" name="Picture 2" descr="Khả năng biệt hóa của tế bào gốc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" y="2074889"/>
            <a:ext cx="6648450" cy="42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57196" y="6299213"/>
            <a:ext cx="386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 hóa tế bào gốc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78574" y="3988924"/>
            <a:ext cx="3748134" cy="2333863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vi-VN" sz="2400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Chúng ta nên biết mô là gì?</a:t>
            </a:r>
          </a:p>
        </p:txBody>
      </p:sp>
    </p:spTree>
    <p:extLst>
      <p:ext uri="{BB962C8B-B14F-4D97-AF65-F5344CB8AC3E}">
        <p14:creationId xmlns:p14="http://schemas.microsoft.com/office/powerpoint/2010/main" val="27611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7196" y="6299213"/>
            <a:ext cx="386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>
                <a:solidFill>
                  <a:prstClr val="black"/>
                </a:solidFill>
                <a:latin typeface="#9Slide03 FS Neusa Bold" panose="00000800000000000000" pitchFamily="2" charset="0"/>
              </a:rPr>
              <a:t>Biệt hóa tế bào gốc</a:t>
            </a:r>
          </a:p>
        </p:txBody>
      </p:sp>
      <p:pic>
        <p:nvPicPr>
          <p:cNvPr id="7170" name="Picture 2" descr="Ứng dụng lâm sàng của Tế bào gốc trung mô dây rốn trong điều trị loạn sản  phế quản phổi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56" y="121886"/>
            <a:ext cx="6368258" cy="66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hững biểu hiện kỳ lạ của thai nhi trong bụng m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48" y="2525916"/>
            <a:ext cx="2082296" cy="2082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9402" y="606584"/>
            <a:ext cx="4637430" cy="2822248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0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Quá trình phát triển phôi thai, các phôi bào có sự phân hóa thành các cơ quan khác nhau và thực hiện những chức năng khác nhau.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6680" y="4720636"/>
            <a:ext cx="3603279" cy="7913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sz="20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Tế bào có những hình dạng và cấu trúc khác nhau</a:t>
            </a:r>
          </a:p>
        </p:txBody>
      </p:sp>
      <p:sp>
        <p:nvSpPr>
          <p:cNvPr id="9" name="Down Arrow 8"/>
          <p:cNvSpPr/>
          <p:nvPr/>
        </p:nvSpPr>
        <p:spPr>
          <a:xfrm>
            <a:off x="8956349" y="3567064"/>
            <a:ext cx="484632" cy="978408"/>
          </a:xfrm>
          <a:prstGeom prst="down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194" name="Picture 2" descr="Suy nghĩ tiêu cực, hay làm quá mọi thứ, bệnh rất nặ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80" y="2274852"/>
            <a:ext cx="4572000" cy="39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29196" y="1683945"/>
            <a:ext cx="4390931" cy="1827193"/>
          </a:xfrm>
          <a:prstGeom prst="cloudCallout">
            <a:avLst>
              <a:gd name="adj1" fmla="val -48761"/>
              <a:gd name="adj2" fmla="val 8182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>
                <a:solidFill>
                  <a:prstClr val="white"/>
                </a:solidFill>
                <a:latin typeface="#9Slide03 AmpleSoft" panose="02000000000000000000" pitchFamily="2" charset="0"/>
              </a:rPr>
              <a:t>Hãy kể tên những tế bào có hình dạng khác nhau</a:t>
            </a:r>
          </a:p>
        </p:txBody>
      </p:sp>
    </p:spTree>
    <p:extLst>
      <p:ext uri="{BB962C8B-B14F-4D97-AF65-F5344CB8AC3E}">
        <p14:creationId xmlns:p14="http://schemas.microsoft.com/office/powerpoint/2010/main" val="9669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54743" y="1502876"/>
            <a:ext cx="7073078" cy="5207099"/>
            <a:chOff x="2554743" y="1502876"/>
            <a:chExt cx="7073078" cy="5207099"/>
          </a:xfrm>
        </p:grpSpPr>
        <p:pic>
          <p:nvPicPr>
            <p:cNvPr id="9218" name="Picture 2" descr="Bệnh Viện Quốc Tế DNA (benhvienquoctedna) - Hồ sơ | Pinteres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8"/>
            <a:stretch/>
          </p:blipFill>
          <p:spPr bwMode="auto">
            <a:xfrm>
              <a:off x="2554743" y="1502876"/>
              <a:ext cx="7073078" cy="493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811509" y="6340643"/>
              <a:ext cx="4399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srgbClr val="FD0353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vi-VN" dirty="0">
                  <a:solidFill>
                    <a:srgbClr val="FD0353"/>
                  </a:solidFill>
                  <a:latin typeface="#9Slide03 Swiss Condensed Bold" panose="02000500000000000000" pitchFamily="2" charset="0"/>
                </a:rPr>
                <a:t>Hình. Một số tế bào ở người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920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07448"/>
            <a:chOff x="1067933" y="2044953"/>
            <a:chExt cx="2001192" cy="16074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283069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Tế bào biểu bì lá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756851"/>
            <a:chOff x="3136076" y="1898797"/>
            <a:chExt cx="2001192" cy="17568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286316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Tế bào nhu mô lá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449096"/>
            <a:chOff x="5504791" y="2186585"/>
            <a:chExt cx="2887772" cy="14490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266349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Tế bào cơ dạ dày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305522"/>
            <a:ext cx="2001192" cy="2380668"/>
            <a:chOff x="8655067" y="1305522"/>
            <a:chExt cx="2001192" cy="23806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6727" y="1305522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31685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Tế bào biểu bì dạ dày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Mô biểu bì lá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Mô mềm lá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71512"/>
            <a:chOff x="5948081" y="4589138"/>
            <a:chExt cx="2584373" cy="20715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Mô cơ dạ dày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Mô biểu bì dạ dày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4155" y="729464"/>
            <a:ext cx="4901878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Mối quan hệ giữa tế bào và biểu mô thực vật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62693" y="711730"/>
            <a:ext cx="490187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Mối quan hệ giữa tế bào và biểu mô động vật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68033" y="3811508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30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57822"/>
            <a:chOff x="1067933" y="2044953"/>
            <a:chExt cx="2001192" cy="1657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33344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biểu bì lá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812908"/>
            <a:chOff x="3136076" y="1898797"/>
            <a:chExt cx="2001192" cy="18129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34237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nhu mô lá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504583"/>
            <a:chOff x="5504791" y="2186585"/>
            <a:chExt cx="2887772" cy="15045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321836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cơ dạ dày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580248"/>
            <a:ext cx="2001192" cy="2118614"/>
            <a:chOff x="8655067" y="1580248"/>
            <a:chExt cx="2001192" cy="21186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7386" y="1580248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329530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biểu bì dạ dày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biểu bì lá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mềm lá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71512"/>
            <a:chOff x="5948081" y="4589138"/>
            <a:chExt cx="2584373" cy="20715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cơ dạ dày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biểu bì dạ dày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8033" y="3811508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42253"/>
            <a:ext cx="777692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Quan sát hình em hãy cho biết mối quan hệ từ tế bào đến mô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71410" y="1108083"/>
            <a:ext cx="6271501" cy="484632"/>
            <a:chOff x="2317687" y="360351"/>
            <a:chExt cx="6271501" cy="484632"/>
          </a:xfrm>
        </p:grpSpPr>
        <p:sp>
          <p:nvSpPr>
            <p:cNvPr id="4" name="Notched Right Arrow 3"/>
            <p:cNvSpPr/>
            <p:nvPr/>
          </p:nvSpPr>
          <p:spPr>
            <a:xfrm>
              <a:off x="2317687" y="360351"/>
              <a:ext cx="978408" cy="484632"/>
            </a:xfrm>
            <a:prstGeom prst="notchedRightArrow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06974" y="379051"/>
              <a:ext cx="5282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24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Tế bào là đơn vị cấu tạo nên mô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6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57822"/>
            <a:chOff x="1067933" y="2044953"/>
            <a:chExt cx="2001192" cy="1657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33344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biểu bì lá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792059"/>
            <a:chOff x="3136076" y="1898797"/>
            <a:chExt cx="2001192" cy="17920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321524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nhu mô lá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511944"/>
            <a:chOff x="5504791" y="2186585"/>
            <a:chExt cx="2887772" cy="15119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329197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cơ dạ dày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450105"/>
            <a:ext cx="2001192" cy="2234528"/>
            <a:chOff x="8655067" y="1450105"/>
            <a:chExt cx="2001192" cy="22345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7386" y="1450105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315301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biểu bì dạ dày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biểu bì lá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mềm lá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71512"/>
            <a:chOff x="5948081" y="4589138"/>
            <a:chExt cx="2584373" cy="20715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cơ dạ dày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biểu bì dạ dày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8033" y="3811508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16156"/>
            <a:ext cx="883618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Nhận xét về hình dạng và cấu tạo tế bào hình thành nên mỗi loại mô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2980" y="946773"/>
            <a:ext cx="10185479" cy="484632"/>
            <a:chOff x="470780" y="196283"/>
            <a:chExt cx="10185479" cy="484632"/>
          </a:xfrm>
        </p:grpSpPr>
        <p:sp>
          <p:nvSpPr>
            <p:cNvPr id="4" name="TextBox 3"/>
            <p:cNvSpPr txBox="1"/>
            <p:nvPr/>
          </p:nvSpPr>
          <p:spPr>
            <a:xfrm>
              <a:off x="1629624" y="207767"/>
              <a:ext cx="9026635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400" dirty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Các tế bào cấu tạo nên một loại mô có hình dạng và cấu tạo giống nhau.</a:t>
              </a:r>
            </a:p>
          </p:txBody>
        </p:sp>
        <p:sp>
          <p:nvSpPr>
            <p:cNvPr id="5" name="Notched Right Arrow 4"/>
            <p:cNvSpPr/>
            <p:nvPr/>
          </p:nvSpPr>
          <p:spPr>
            <a:xfrm>
              <a:off x="470780" y="196283"/>
              <a:ext cx="978408" cy="484632"/>
            </a:xfrm>
            <a:prstGeom prst="notchedRightArrow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13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57822"/>
            <a:chOff x="1067933" y="2044953"/>
            <a:chExt cx="2001192" cy="1657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33344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biểu bì lá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756851"/>
            <a:chOff x="3136076" y="1898797"/>
            <a:chExt cx="2001192" cy="17568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286316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nhu mô lá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449096"/>
            <a:chOff x="5504791" y="2186585"/>
            <a:chExt cx="2887772" cy="14490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266349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cơ dạ dày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450105"/>
            <a:ext cx="2001192" cy="2213670"/>
            <a:chOff x="8655067" y="1450105"/>
            <a:chExt cx="2001192" cy="221367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7386" y="1450105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29444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biểu bì dạ dày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biểu bì lá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mềm lá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87972"/>
            <a:chOff x="5948081" y="4589138"/>
            <a:chExt cx="2584373" cy="20879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30777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cơ dạ dày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biểu bì dạ dày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8033" y="3811508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25345"/>
            <a:ext cx="709250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Em hãy dự đoán chức năng của các tế bào trong một mô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0368" y="911107"/>
            <a:ext cx="8763755" cy="484632"/>
            <a:chOff x="470780" y="196283"/>
            <a:chExt cx="8763755" cy="484632"/>
          </a:xfrm>
        </p:grpSpPr>
        <p:sp>
          <p:nvSpPr>
            <p:cNvPr id="4" name="TextBox 3"/>
            <p:cNvSpPr txBox="1"/>
            <p:nvPr/>
          </p:nvSpPr>
          <p:spPr>
            <a:xfrm>
              <a:off x="1629624" y="207767"/>
              <a:ext cx="7604911" cy="4616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400" dirty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Các tế bào trong một mô cùng thực hiện chức năng nhất định</a:t>
              </a:r>
            </a:p>
          </p:txBody>
        </p:sp>
        <p:sp>
          <p:nvSpPr>
            <p:cNvPr id="5" name="Notched Right Arrow 4"/>
            <p:cNvSpPr/>
            <p:nvPr/>
          </p:nvSpPr>
          <p:spPr>
            <a:xfrm>
              <a:off x="470780" y="196283"/>
              <a:ext cx="978408" cy="484632"/>
            </a:xfrm>
            <a:prstGeom prst="notchedRightArrow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5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5234" y="190655"/>
            <a:ext cx="7147423" cy="702766"/>
          </a:xfrm>
          <a:prstGeom prst="cloud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vi-VN" sz="2400" dirty="0">
                <a:solidFill>
                  <a:srgbClr val="F3F3F3"/>
                </a:solidFill>
                <a:latin typeface="#9Slide03 Ample" panose="02000000000000000000" pitchFamily="2" charset="0"/>
              </a:rPr>
              <a:t>Từ đó, em hãy cho biết mô là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76817" y="4324298"/>
            <a:ext cx="192324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800" dirty="0">
                <a:solidFill>
                  <a:srgbClr val="F3F3F3"/>
                </a:solidFill>
                <a:latin typeface="#9Slide03 Swiss Condensed Bold" panose="02000500000000000000" pitchFamily="2" charset="0"/>
              </a:rPr>
              <a:t>Mô thực vật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05023" y="4318549"/>
            <a:ext cx="192324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800" dirty="0">
                <a:solidFill>
                  <a:srgbClr val="F3F3F3"/>
                </a:solidFill>
                <a:latin typeface="#9Slide03 Swiss Condensed Bold" panose="02000500000000000000" pitchFamily="2" charset="0"/>
              </a:rPr>
              <a:t>Mô động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1686" y="4914194"/>
            <a:ext cx="340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800" dirty="0">
                <a:latin typeface="#9Slide03 Cabin Condensed Bold" panose="00000806000000000000" pitchFamily="2" charset="0"/>
              </a:rPr>
              <a:t>Mô cơ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800" dirty="0">
                <a:latin typeface="#9Slide03 Cabin Condensed Bold" panose="00000806000000000000" pitchFamily="2" charset="0"/>
              </a:rPr>
              <a:t>Mô thần kinh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800" dirty="0">
                <a:latin typeface="#9Slide03 Cabin Condensed Bold" panose="00000806000000000000" pitchFamily="2" charset="0"/>
              </a:rPr>
              <a:t>Mô liên kết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800" dirty="0">
                <a:latin typeface="#9Slide03 Cabin Condensed Bold" panose="00000806000000000000" pitchFamily="2" charset="0"/>
              </a:rPr>
              <a:t>Mô biểu bì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03481" y="4914194"/>
            <a:ext cx="3558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800" dirty="0">
                <a:latin typeface="#9Slide03 Cabin Condensed Bold" panose="00000806000000000000" pitchFamily="2" charset="0"/>
              </a:rPr>
              <a:t>Mô phân sinh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800" dirty="0">
                <a:latin typeface="#9Slide03 Cabin Condensed Bold" panose="00000806000000000000" pitchFamily="2" charset="0"/>
              </a:rPr>
              <a:t>Mô biểu bì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800" dirty="0">
                <a:latin typeface="#9Slide03 Cabin Condensed Bold" panose="00000806000000000000" pitchFamily="2" charset="0"/>
              </a:rPr>
              <a:t>Mô dẫn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800" dirty="0">
                <a:latin typeface="#9Slide03 Cabin Condensed Bold" panose="00000806000000000000" pitchFamily="2" charset="0"/>
              </a:rPr>
              <a:t>Mô cơ bản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80018" y="1021652"/>
            <a:ext cx="7928149" cy="1828800"/>
            <a:chOff x="3594508" y="1368318"/>
            <a:chExt cx="7928149" cy="1828800"/>
          </a:xfrm>
        </p:grpSpPr>
        <p:sp>
          <p:nvSpPr>
            <p:cNvPr id="9" name="Round Same Side Corner Rectangle 8"/>
            <p:cNvSpPr/>
            <p:nvPr/>
          </p:nvSpPr>
          <p:spPr>
            <a:xfrm>
              <a:off x="3594508" y="1368318"/>
              <a:ext cx="7928149" cy="1828800"/>
            </a:xfrm>
            <a:prstGeom prst="round2Same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332533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27939" y="1971543"/>
              <a:ext cx="7646796" cy="120394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vi-VN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Mô </a:t>
              </a:r>
              <a:r>
                <a:rPr lang="vi-VN" sz="28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là tập hợp một nhóm tế bào giống nhau về hình dạng và cùng thực hiện một chức năng nhất định.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915912" y="1971543"/>
              <a:ext cx="7328193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 Same Side Corner Rectangle 16"/>
            <p:cNvSpPr/>
            <p:nvPr/>
          </p:nvSpPr>
          <p:spPr>
            <a:xfrm>
              <a:off x="3915912" y="1457011"/>
              <a:ext cx="2478665" cy="492312"/>
            </a:xfrm>
            <a:prstGeom prst="round2Same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800" dirty="0">
                  <a:solidFill>
                    <a:srgbClr val="F3F3F3"/>
                  </a:solidFill>
                  <a:latin typeface="#9Slide03 Swiss Condensed Bold" panose="02000500000000000000" pitchFamily="2" charset="0"/>
                </a:rPr>
                <a:t>KẾT LUẬN</a:t>
              </a:r>
            </a:p>
          </p:txBody>
        </p:sp>
      </p:grpSp>
      <p:cxnSp>
        <p:nvCxnSpPr>
          <p:cNvPr id="4" name="Straight Connector 3"/>
          <p:cNvCxnSpPr>
            <a:stCxn id="8" idx="3"/>
            <a:endCxn id="5" idx="1"/>
          </p:cNvCxnSpPr>
          <p:nvPr/>
        </p:nvCxnSpPr>
        <p:spPr>
          <a:xfrm>
            <a:off x="5728269" y="4580159"/>
            <a:ext cx="2648548" cy="57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23798" y="3194244"/>
            <a:ext cx="10048" cy="1355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6095"/>
          <a:stretch/>
        </p:blipFill>
        <p:spPr>
          <a:xfrm>
            <a:off x="-238822" y="2069960"/>
            <a:ext cx="3818840" cy="33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149909"/>
              </p:ext>
            </p:extLst>
          </p:nvPr>
        </p:nvGraphicFramePr>
        <p:xfrm>
          <a:off x="-1" y="719666"/>
          <a:ext cx="12192000" cy="6138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4991215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076250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80189414"/>
                    </a:ext>
                  </a:extLst>
                </a:gridCol>
              </a:tblGrid>
              <a:tr h="30691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694018"/>
                  </a:ext>
                </a:extLst>
              </a:tr>
              <a:tr h="30691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338136"/>
                  </a:ext>
                </a:extLst>
              </a:tr>
            </a:tbl>
          </a:graphicData>
        </a:graphic>
      </p:graphicFrame>
      <p:sp>
        <p:nvSpPr>
          <p:cNvPr id="4" name="Cloud 3"/>
          <p:cNvSpPr/>
          <p:nvPr/>
        </p:nvSpPr>
        <p:spPr>
          <a:xfrm>
            <a:off x="8325267" y="1106252"/>
            <a:ext cx="3596639" cy="2220685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10552" y="1484036"/>
            <a:ext cx="2664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</a:rPr>
              <a:t>Hãy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nêu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tế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hình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dưới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đây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19666"/>
            <a:ext cx="4034118" cy="2582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8460" y="326561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729" y="725236"/>
            <a:ext cx="3871446" cy="2594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0852" y="326561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945" y="3796120"/>
            <a:ext cx="3987215" cy="25330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81011" y="634206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88832"/>
            <a:ext cx="4034119" cy="25137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15355" y="63025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889" y="3788832"/>
            <a:ext cx="3884286" cy="2540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40618" y="63025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402" y="3251818"/>
            <a:ext cx="278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cầu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0848" y="3233404"/>
            <a:ext cx="278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2857" y="6302572"/>
            <a:ext cx="2138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trứng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17934" y="6315891"/>
            <a:ext cx="170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18417" y="6302674"/>
            <a:ext cx="278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trùng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  <p:bldP spid="15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/>
          <p:nvPr/>
        </p:nvSpPr>
        <p:spPr>
          <a:xfrm rot="-2179532">
            <a:off x="-100482" y="199893"/>
            <a:ext cx="7141015" cy="5031953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-478695" y="115717"/>
            <a:ext cx="7141135" cy="5032057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rgbClr val="FFC5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4" name="Google Shape;514;p30"/>
          <p:cNvGrpSpPr/>
          <p:nvPr/>
        </p:nvGrpSpPr>
        <p:grpSpPr>
          <a:xfrm>
            <a:off x="632367" y="5997762"/>
            <a:ext cx="5987600" cy="369300"/>
            <a:chOff x="646450" y="4378600"/>
            <a:chExt cx="4490700" cy="276975"/>
          </a:xfrm>
        </p:grpSpPr>
        <p:cxnSp>
          <p:nvCxnSpPr>
            <p:cNvPr id="515" name="Google Shape;515;p30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30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30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30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30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7" name="Google Shape;442;p29"/>
          <p:cNvSpPr txBox="1">
            <a:spLocks noGrp="1"/>
          </p:cNvSpPr>
          <p:nvPr>
            <p:ph type="title"/>
          </p:nvPr>
        </p:nvSpPr>
        <p:spPr>
          <a:xfrm>
            <a:off x="2465713" y="1302230"/>
            <a:ext cx="9568066" cy="230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b="1" dirty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III. TỪ MÔ TẠO THÀNH CƠ QUAN</a:t>
            </a:r>
            <a:endParaRPr sz="6000" b="1" dirty="0">
              <a:solidFill>
                <a:srgbClr val="002060"/>
              </a:solidFill>
              <a:latin typeface="#9Slide07 SFU Machine" panose="000004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2050" name="Picture 2" descr="Liver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6" y="421458"/>
            <a:ext cx="3016688" cy="30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u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88" y="3609486"/>
            <a:ext cx="3076574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376" y="2052503"/>
            <a:ext cx="3548218" cy="425786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1727" y="561315"/>
            <a:ext cx="6183517" cy="1468452"/>
          </a:xfrm>
          <a:prstGeom prst="roundRect">
            <a:avLst>
              <a:gd name="adj" fmla="val 89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53143" y="707713"/>
            <a:ext cx="5817995" cy="1170148"/>
          </a:xfrm>
          <a:prstGeom prst="roundRect">
            <a:avLst>
              <a:gd name="adj" fmla="val 89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2">
                    <a:lumMod val="2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 mô cùng thực hiện một hoạt động sống nhất định tạo thành cơ quan.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60011" y="1563115"/>
            <a:ext cx="4991802" cy="1934009"/>
            <a:chOff x="5259683" y="5476770"/>
            <a:chExt cx="4991802" cy="1934009"/>
          </a:xfrm>
        </p:grpSpPr>
        <p:sp>
          <p:nvSpPr>
            <p:cNvPr id="9" name="Rectangle 8"/>
            <p:cNvSpPr/>
            <p:nvPr/>
          </p:nvSpPr>
          <p:spPr>
            <a:xfrm>
              <a:off x="5534499" y="6454893"/>
              <a:ext cx="4716986" cy="95588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vi-VN" sz="2200" dirty="0">
                  <a:solidFill>
                    <a:schemeClr val="accent5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Quan sát hình </a:t>
              </a:r>
              <a:r>
                <a:rPr lang="en-US" sz="2200" dirty="0">
                  <a:solidFill>
                    <a:schemeClr val="accent5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23.5 </a:t>
              </a:r>
              <a:r>
                <a:rPr lang="vi-VN" sz="2200" dirty="0">
                  <a:solidFill>
                    <a:schemeClr val="accent5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và xác định vị trí một số cơ quan trong cơ thể người.</a:t>
              </a:r>
            </a:p>
          </p:txBody>
        </p:sp>
        <p:pic>
          <p:nvPicPr>
            <p:cNvPr id="10" name="Picture 2" descr="Quest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683" y="5476770"/>
              <a:ext cx="1102882" cy="1102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433283" y="6310365"/>
            <a:ext cx="424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accent2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 23.5. Một số cơ quan người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5813" y="4172705"/>
            <a:ext cx="6096000" cy="1828193"/>
          </a:xfrm>
          <a:prstGeom prst="rect">
            <a:avLst/>
          </a:prstGeom>
          <a:ln w="19050">
            <a:solidFill>
              <a:schemeClr val="accent5"/>
            </a:solidFill>
            <a:prstDash val="sysDot"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dirty="0">
                <a:solidFill>
                  <a:schemeClr val="accent3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Lời giải: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>
                <a:solidFill>
                  <a:schemeClr val="accent2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 Não ở trong hộp sọ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>
                <a:solidFill>
                  <a:schemeClr val="accent2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 Tim và phổi ở trong khoang ngực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>
                <a:solidFill>
                  <a:schemeClr val="accent2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 Dạ dày, gan, thận, ruột ở trong khoang bụng</a:t>
            </a:r>
          </a:p>
        </p:txBody>
      </p:sp>
    </p:spTree>
    <p:extLst>
      <p:ext uri="{BB962C8B-B14F-4D97-AF65-F5344CB8AC3E}">
        <p14:creationId xmlns:p14="http://schemas.microsoft.com/office/powerpoint/2010/main" val="42354810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8 cách &amp;quot;nhìn ngoài thấy trong&amp;quot; cơ thể bạn đang khỏe hay có tiềm ẩn mầm bệ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/>
          <a:stretch/>
        </p:blipFill>
        <p:spPr bwMode="auto">
          <a:xfrm>
            <a:off x="0" y="0"/>
            <a:ext cx="10648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02740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3900" y="1711106"/>
            <a:ext cx="276130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srgbClr val="FD0353">
                    <a:lumMod val="75000"/>
                  </a:srgbClr>
                </a:solidFill>
                <a:latin typeface="#9Slide03 FS Neusa Bold" panose="00000800000000000000" pitchFamily="2" charset="0"/>
              </a:rPr>
              <a:t>CÁC LOẠI MÔ</a:t>
            </a:r>
            <a:endParaRPr lang="vi-VN" sz="2800" dirty="0">
              <a:solidFill>
                <a:srgbClr val="FD0353">
                  <a:lumMod val="75000"/>
                </a:srgbClr>
              </a:solidFill>
              <a:latin typeface="#9Slide03 FS Neusa Bold" panose="00000800000000000000" pitchFamily="2" charset="0"/>
            </a:endParaRPr>
          </a:p>
        </p:txBody>
      </p:sp>
      <p:pic>
        <p:nvPicPr>
          <p:cNvPr id="6146" name="Picture 2" descr="heartbeat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29" y="0"/>
            <a:ext cx="4898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ô cơ tim | Mỡ, Ti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r="14740"/>
          <a:stretch/>
        </p:blipFill>
        <p:spPr bwMode="auto">
          <a:xfrm>
            <a:off x="2734577" y="4604912"/>
            <a:ext cx="2064190" cy="202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ô liên kết – Wikipedia tiếng Việ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2"/>
          <a:stretch/>
        </p:blipFill>
        <p:spPr bwMode="auto">
          <a:xfrm>
            <a:off x="257929" y="2637542"/>
            <a:ext cx="2521484" cy="184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ecture on Neural Tissue - Assignment Poi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67" y="2637542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6047" y="4771178"/>
            <a:ext cx="175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Mô liên kết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2489" y="4771178"/>
            <a:ext cx="175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Mô thần kinh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9413" y="4068933"/>
            <a:ext cx="175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Mô cơ tim</a:t>
            </a:r>
          </a:p>
        </p:txBody>
      </p:sp>
    </p:spTree>
    <p:extLst>
      <p:ext uri="{BB962C8B-B14F-4D97-AF65-F5344CB8AC3E}">
        <p14:creationId xmlns:p14="http://schemas.microsoft.com/office/powerpoint/2010/main" val="30273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9533" y="5167199"/>
            <a:ext cx="51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Hình. Các loại mô cấu tạo nên dạ dày người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095878" y="1586847"/>
            <a:ext cx="8659638" cy="3546467"/>
            <a:chOff x="1272013" y="2144389"/>
            <a:chExt cx="8659638" cy="35464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-1" b="-3482"/>
            <a:stretch/>
          </p:blipFill>
          <p:spPr>
            <a:xfrm>
              <a:off x="1367073" y="2144389"/>
              <a:ext cx="8208004" cy="354646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65601" y="2278321"/>
              <a:ext cx="123127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cơ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2013" y="3119554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liên kết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76539" y="4736567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thần kinh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43805" y="501356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biểu bì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43805" y="254760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 dày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493003"/>
            <a:ext cx="9282856" cy="1269308"/>
            <a:chOff x="0" y="5493003"/>
            <a:chExt cx="9282856" cy="1269308"/>
          </a:xfrm>
        </p:grpSpPr>
        <p:sp>
          <p:nvSpPr>
            <p:cNvPr id="19" name="Rectangle 18"/>
            <p:cNvSpPr/>
            <p:nvPr/>
          </p:nvSpPr>
          <p:spPr>
            <a:xfrm>
              <a:off x="0" y="5773912"/>
              <a:ext cx="9282856" cy="9883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vi-VN" sz="2400" dirty="0">
                  <a:solidFill>
                    <a:srgbClr val="002060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Quan sát hình trên và cho biết dạ dày được cấu tạo từ những loại mô nào?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6749" y="5493003"/>
              <a:ext cx="1969129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THẢO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885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9533" y="5181570"/>
            <a:ext cx="51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Hình. Các loại mô cấu tạo nên dạ dày người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095878" y="1586848"/>
            <a:ext cx="8659638" cy="3427142"/>
            <a:chOff x="1272013" y="2144390"/>
            <a:chExt cx="8659638" cy="34271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7073" y="2144390"/>
              <a:ext cx="8208004" cy="342714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65601" y="2278321"/>
              <a:ext cx="123127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cơ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2013" y="3119554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liên kết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76539" y="4736567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thần kinh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43805" y="501356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biểu bì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43805" y="254760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 dày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493003"/>
            <a:ext cx="6409853" cy="1094659"/>
            <a:chOff x="0" y="5493003"/>
            <a:chExt cx="6409853" cy="1094659"/>
          </a:xfrm>
        </p:grpSpPr>
        <p:sp>
          <p:nvSpPr>
            <p:cNvPr id="19" name="Rectangle 18"/>
            <p:cNvSpPr/>
            <p:nvPr/>
          </p:nvSpPr>
          <p:spPr>
            <a:xfrm>
              <a:off x="0" y="5775800"/>
              <a:ext cx="6409853" cy="8118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vi-VN" sz="2400" dirty="0">
                  <a:solidFill>
                    <a:srgbClr val="002060"/>
                  </a:solidFill>
                  <a:latin typeface="#9Slide03 Swiss Condensed Bold" panose="02000500000000000000" pitchFamily="2" charset="0"/>
                </a:rPr>
                <a:t>VẬY THEO EM CƠ QUAN ĐƯỢC TẠO NÊN TỪ ĐÂU?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6749" y="5493003"/>
              <a:ext cx="1969129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800" b="1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Câu hỏi</a:t>
              </a:r>
            </a:p>
          </p:txBody>
        </p:sp>
      </p:grpSp>
      <p:sp>
        <p:nvSpPr>
          <p:cNvPr id="7" name="Notched Right Arrow 6"/>
          <p:cNvSpPr/>
          <p:nvPr/>
        </p:nvSpPr>
        <p:spPr>
          <a:xfrm>
            <a:off x="6536602" y="5939415"/>
            <a:ext cx="978408" cy="484632"/>
          </a:xfrm>
          <a:prstGeom prst="notch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1759" y="5971715"/>
            <a:ext cx="280657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Tạo nên từ mô</a:t>
            </a:r>
          </a:p>
        </p:txBody>
      </p:sp>
    </p:spTree>
    <p:extLst>
      <p:ext uri="{BB962C8B-B14F-4D97-AF65-F5344CB8AC3E}">
        <p14:creationId xmlns:p14="http://schemas.microsoft.com/office/powerpoint/2010/main" val="33808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 descr="Bài 20: Các cấp độ tổ chức trong cơ thể đa bào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39" y="1926632"/>
            <a:ext cx="8826005" cy="42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9918" y="6240176"/>
            <a:ext cx="5115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>
                <a:solidFill>
                  <a:prstClr val="black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Hình. Các loại mô cấu tạo nên lá cây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6997827" y="429705"/>
            <a:ext cx="4418090" cy="2265797"/>
          </a:xfrm>
          <a:prstGeom prst="cloudCallout">
            <a:avLst>
              <a:gd name="adj1" fmla="val -48782"/>
              <a:gd name="adj2" fmla="val 5453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4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Quan sát hình, em hãy cho biết lá cây được cấu tạo từ những loại mô nào</a:t>
            </a:r>
          </a:p>
        </p:txBody>
      </p:sp>
    </p:spTree>
    <p:extLst>
      <p:ext uri="{BB962C8B-B14F-4D97-AF65-F5344CB8AC3E}">
        <p14:creationId xmlns:p14="http://schemas.microsoft.com/office/powerpoint/2010/main" val="3423733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33900" y="585003"/>
            <a:ext cx="6720486" cy="1311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200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rPr>
              <a:t>Quan sát hình 23.6, hãy xác định vị trí và gọi tên các cơ quan tương ứng với các chữ cái A đến D. Ghép tên mỗi cơ quan đó với chức năng phù hợp được mô tả dưới đây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33900" y="3105952"/>
          <a:ext cx="4287319" cy="21945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287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1. Nâng</a:t>
                      </a:r>
                      <a:r>
                        <a:rPr lang="vi-VN" sz="2000" baseline="0" noProof="0" dirty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đỡ cơ thể và vận chuyển các chất dinh dưỡng</a:t>
                      </a:r>
                      <a:endParaRPr lang="vi-VN" sz="2000" noProof="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2. Tổng hợp</a:t>
                      </a:r>
                      <a:r>
                        <a:rPr lang="vi-VN" sz="2000" baseline="0" noProof="0" dirty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chất dinh dưỡng cơ thể</a:t>
                      </a:r>
                      <a:endParaRPr lang="vi-VN" sz="2000" noProof="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3. Hút</a:t>
                      </a:r>
                      <a:r>
                        <a:rPr lang="vi-VN" sz="2000" baseline="0" noProof="0" dirty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nước và chất khoáng cơ thể</a:t>
                      </a:r>
                      <a:endParaRPr lang="vi-VN" sz="2000" noProof="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4. </a:t>
                      </a:r>
                      <a:r>
                        <a:rPr lang="en-US" sz="2000" noProof="0" dirty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</a:t>
                      </a:r>
                      <a:r>
                        <a:rPr lang="vi-VN" sz="2000" noProof="0" dirty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ạo</a:t>
                      </a:r>
                      <a:r>
                        <a:rPr lang="vi-VN" sz="2000" baseline="0" noProof="0" dirty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ra quả và hạt</a:t>
                      </a:r>
                      <a:endParaRPr lang="vi-VN" sz="2000" noProof="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088199" y="3132532"/>
          <a:ext cx="1023043" cy="21673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23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8820716" y="3534461"/>
            <a:ext cx="1213164" cy="995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847876" y="3932813"/>
            <a:ext cx="1222218" cy="235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820716" y="4611823"/>
            <a:ext cx="1294645" cy="425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820716" y="3371498"/>
            <a:ext cx="1213164" cy="1683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-196726" y="1148248"/>
            <a:ext cx="5115208" cy="4772425"/>
            <a:chOff x="-374007" y="1214085"/>
            <a:chExt cx="5115208" cy="4772425"/>
          </a:xfrm>
        </p:grpSpPr>
        <p:sp>
          <p:nvSpPr>
            <p:cNvPr id="10" name="TextBox 9"/>
            <p:cNvSpPr txBox="1"/>
            <p:nvPr/>
          </p:nvSpPr>
          <p:spPr>
            <a:xfrm>
              <a:off x="-374007" y="5617178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 23.6</a:t>
              </a:r>
              <a:r>
                <a:rPr lang="vi-VN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. Một số cơ quan ở thực vật có hoa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84" y="1214085"/>
              <a:ext cx="4162425" cy="4314825"/>
            </a:xfrm>
            <a:prstGeom prst="rect">
              <a:avLst/>
            </a:prstGeom>
          </p:spPr>
        </p:pic>
        <p:sp>
          <p:nvSpPr>
            <p:cNvPr id="16" name="Flowchart: Connector 15"/>
            <p:cNvSpPr/>
            <p:nvPr/>
          </p:nvSpPr>
          <p:spPr>
            <a:xfrm>
              <a:off x="3494551" y="1438931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/>
                <a:t>A</a:t>
              </a:r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3898433" y="2120977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/>
                <a:t>B</a:t>
              </a: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895190" y="3575201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/>
                <a:t>C</a:t>
              </a: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0" y="4530342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5951" y="1158115"/>
            <a:ext cx="6115564" cy="70276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Như các em đã thấy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33" y="2220532"/>
            <a:ext cx="4730329" cy="2453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111" y="2098493"/>
            <a:ext cx="5336783" cy="22362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6870" y="4878010"/>
            <a:ext cx="585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dirty="0">
                <a:solidFill>
                  <a:prstClr val="black"/>
                </a:solidFill>
                <a:latin typeface="#9Slide03 Cabin Medium" panose="00000600000000000000" pitchFamily="2" charset="0"/>
              </a:rPr>
              <a:t>Lá là cơ quan thực hiện chức năng quang hợp ở thực vật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29520" y="4878010"/>
            <a:ext cx="585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>
                <a:solidFill>
                  <a:prstClr val="black"/>
                </a:solidFill>
                <a:latin typeface="#9Slide03 Cabin Medium" panose="00000600000000000000" pitchFamily="2" charset="0"/>
              </a:rPr>
              <a:t>Dạ dày là cơ quan để tiêu hóa ở động vật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3829615" y="5359651"/>
            <a:ext cx="4146488" cy="116789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800" dirty="0">
                <a:solidFill>
                  <a:srgbClr val="002060"/>
                </a:solidFill>
                <a:latin typeface="#9Slide03 FS Neusa Bold" panose="00000800000000000000" pitchFamily="2" charset="0"/>
              </a:rPr>
              <a:t>VẬY CƠ QUAN LÀ GÌ?</a:t>
            </a:r>
          </a:p>
        </p:txBody>
      </p:sp>
    </p:spTree>
    <p:extLst>
      <p:ext uri="{BB962C8B-B14F-4D97-AF65-F5344CB8AC3E}">
        <p14:creationId xmlns:p14="http://schemas.microsoft.com/office/powerpoint/2010/main" val="3427988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5486400" y="1306285"/>
            <a:ext cx="6705600" cy="5289025"/>
          </a:xfrm>
          <a:prstGeom prst="foldedCorner">
            <a:avLst/>
          </a:prstGeom>
          <a:solidFill>
            <a:schemeClr val="bg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defTabSz="914400">
              <a:lnSpc>
                <a:spcPct val="120000"/>
              </a:lnSpc>
            </a:pPr>
            <a:r>
              <a:rPr lang="en-US" sz="3200" dirty="0">
                <a:solidFill>
                  <a:srgbClr val="4E3BAD">
                    <a:lumMod val="75000"/>
                  </a:srgbClr>
                </a:solidFill>
                <a:latin typeface="#9Slide03 Swiss Condensed Bold" panose="02000500000000000000" pitchFamily="2" charset="0"/>
              </a:rPr>
              <a:t>III. </a:t>
            </a:r>
            <a:r>
              <a:rPr lang="vi-VN" sz="3200" dirty="0">
                <a:solidFill>
                  <a:srgbClr val="4E3BAD">
                    <a:lumMod val="75000"/>
                  </a:srgbClr>
                </a:solidFill>
                <a:latin typeface="#9Slide03 Swiss Condensed Bold" panose="02000500000000000000" pitchFamily="2" charset="0"/>
              </a:rPr>
              <a:t>Mô cấu tạo nên cơ quan</a:t>
            </a:r>
          </a:p>
          <a:p>
            <a:pPr algn="just" defTabSz="914400">
              <a:lnSpc>
                <a:spcPct val="120000"/>
              </a:lnSpc>
            </a:pPr>
            <a:r>
              <a:rPr lang="vi-VN" sz="3200" u="sng" dirty="0">
                <a:solidFill>
                  <a:srgbClr val="FD0353"/>
                </a:solidFill>
                <a:latin typeface="#9Slide03 Swiss Condensed Bold" panose="02000500000000000000" pitchFamily="2" charset="0"/>
              </a:rPr>
              <a:t>Cơ quan </a:t>
            </a:r>
            <a:r>
              <a:rPr lang="vi-VN" sz="32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là tập hợp của nhiều mô cùng thực hiện một chức năng trong cơ thể.</a:t>
            </a:r>
          </a:p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00B050"/>
                </a:solidFill>
                <a:latin typeface="#9Slide03 Swiss Condensed Bold" panose="02000500000000000000" pitchFamily="2" charset="0"/>
              </a:rPr>
              <a:t>Cơ quan </a:t>
            </a:r>
            <a:r>
              <a:rPr lang="en-US" sz="3200" dirty="0">
                <a:solidFill>
                  <a:srgbClr val="00B050"/>
                </a:solidFill>
                <a:latin typeface="#9Slide03 Swiss Condensed Bold" panose="02000500000000000000" pitchFamily="2" charset="0"/>
              </a:rPr>
              <a:t>ở </a:t>
            </a:r>
            <a:r>
              <a:rPr lang="vi-VN" sz="3200" dirty="0">
                <a:solidFill>
                  <a:srgbClr val="00B050"/>
                </a:solidFill>
                <a:latin typeface="#9Slide03 Swiss Condensed Bold" panose="02000500000000000000" pitchFamily="2" charset="0"/>
              </a:rPr>
              <a:t>thực vật</a:t>
            </a:r>
            <a:r>
              <a:rPr lang="vi-VN" sz="32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: rễ, thân, lá, hoa, quả, hạt.</a:t>
            </a:r>
          </a:p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01FFFF">
                    <a:lumMod val="50000"/>
                  </a:srgbClr>
                </a:solidFill>
                <a:latin typeface="#9Slide03 Swiss Condensed Bold" panose="02000500000000000000" pitchFamily="2" charset="0"/>
              </a:rPr>
              <a:t>Cơ quan ở động vật</a:t>
            </a:r>
            <a:r>
              <a:rPr lang="vi-VN" sz="32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: dạ dày, ruột, gan, tim phổi, mắt, mũi, miệng,…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8363" y="5785133"/>
            <a:ext cx="39833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>
                <a:solidFill>
                  <a:prstClr val="black"/>
                </a:solidFill>
                <a:latin typeface="#9Slide03 FS Neusa Bold" panose="00000800000000000000" pitchFamily="2" charset="0"/>
              </a:rPr>
              <a:t>KẾT LUẬN</a:t>
            </a:r>
          </a:p>
        </p:txBody>
      </p:sp>
      <p:pic>
        <p:nvPicPr>
          <p:cNvPr id="4100" name="Picture 4" descr="Image 34.1: Vegetative Organs and Systems Diagram | Quiz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/>
          <a:stretch/>
        </p:blipFill>
        <p:spPr bwMode="auto">
          <a:xfrm>
            <a:off x="176543" y="2220532"/>
            <a:ext cx="5185768" cy="36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7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99247"/>
            <a:ext cx="7987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CÁC CẤP TỔ CHỨC CỦA CƠ THỂ ĐA BÀO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939" y="1222467"/>
            <a:ext cx="7700283" cy="557278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683" y="1337639"/>
            <a:ext cx="4149256" cy="2481326"/>
            <a:chOff x="80683" y="1337639"/>
            <a:chExt cx="4149256" cy="2481326"/>
          </a:xfrm>
        </p:grpSpPr>
        <p:sp>
          <p:nvSpPr>
            <p:cNvPr id="5" name="Cloud 4"/>
            <p:cNvSpPr/>
            <p:nvPr/>
          </p:nvSpPr>
          <p:spPr>
            <a:xfrm>
              <a:off x="80683" y="1337639"/>
              <a:ext cx="4149256" cy="2481326"/>
            </a:xfrm>
            <a:prstGeom prst="cloud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0988" y="1627094"/>
              <a:ext cx="329452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cấp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tổ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chức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sống</a:t>
              </a:r>
              <a:r>
                <a:rPr lang="en-US" sz="2800" b="1" dirty="0">
                  <a:solidFill>
                    <a:schemeClr val="bg1"/>
                  </a:solidFill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cơ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thể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từ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thấp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đến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cao</a:t>
              </a:r>
              <a:r>
                <a:rPr lang="en-US" sz="28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8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/>
          <p:nvPr/>
        </p:nvSpPr>
        <p:spPr>
          <a:xfrm rot="-2179532">
            <a:off x="-100482" y="199893"/>
            <a:ext cx="7141015" cy="5031953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4681744" y="1400430"/>
            <a:ext cx="7141135" cy="5032057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rgbClr val="B9F2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4" name="Google Shape;514;p30"/>
          <p:cNvGrpSpPr/>
          <p:nvPr/>
        </p:nvGrpSpPr>
        <p:grpSpPr>
          <a:xfrm>
            <a:off x="632367" y="5997762"/>
            <a:ext cx="5987600" cy="369300"/>
            <a:chOff x="646450" y="4378600"/>
            <a:chExt cx="4490700" cy="276975"/>
          </a:xfrm>
        </p:grpSpPr>
        <p:cxnSp>
          <p:nvCxnSpPr>
            <p:cNvPr id="515" name="Google Shape;515;p30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30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30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30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30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8" b="23432"/>
          <a:stretch/>
        </p:blipFill>
        <p:spPr>
          <a:xfrm>
            <a:off x="-67146" y="-163903"/>
            <a:ext cx="10038204" cy="5459723"/>
          </a:xfrm>
          <a:prstGeom prst="rect">
            <a:avLst/>
          </a:prstGeom>
        </p:spPr>
      </p:pic>
      <p:sp>
        <p:nvSpPr>
          <p:cNvPr id="15" name="Google Shape;442;p29"/>
          <p:cNvSpPr txBox="1">
            <a:spLocks noGrp="1"/>
          </p:cNvSpPr>
          <p:nvPr>
            <p:ph type="title"/>
          </p:nvPr>
        </p:nvSpPr>
        <p:spPr>
          <a:xfrm>
            <a:off x="2368030" y="5003052"/>
            <a:ext cx="9132395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b="1" dirty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IV. TỪ CƠ QUAN THÀNH HỆ CƠ QUAN</a:t>
            </a:r>
            <a:endParaRPr sz="6000" b="1" dirty="0">
              <a:solidFill>
                <a:srgbClr val="002060"/>
              </a:solidFill>
              <a:latin typeface="#9Slide07 SFU Machine" panose="000004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876555"/>
            <a:ext cx="5864812" cy="4498757"/>
            <a:chOff x="0" y="1876555"/>
            <a:chExt cx="5864812" cy="4498757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1876555"/>
              <a:ext cx="5864812" cy="4238626"/>
              <a:chOff x="567556" y="1855124"/>
              <a:chExt cx="5864812" cy="4238626"/>
            </a:xfrm>
          </p:grpSpPr>
          <p:pic>
            <p:nvPicPr>
              <p:cNvPr id="2050" name="Picture 2" descr="Biểu hiện của viêm đường hô hấp trên ở trẻ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556" y="1855124"/>
                <a:ext cx="5715000" cy="4238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436914" y="2592474"/>
                <a:ext cx="633046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>
                    <a:solidFill>
                      <a:schemeClr val="accent3">
                        <a:lumMod val="7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</a:rPr>
                  <a:t>Mũi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76997" y="3195375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>
                    <a:solidFill>
                      <a:schemeClr val="accent3">
                        <a:lumMod val="7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</a:rPr>
                  <a:t>Thanh quản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7556" y="3699156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>
                    <a:solidFill>
                      <a:schemeClr val="accent3">
                        <a:lumMod val="7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</a:rPr>
                  <a:t>Khí quản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597277" y="3195375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chemeClr val="accent3">
                        <a:lumMod val="7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</a:rPr>
                  <a:t>Hầu họng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39888" y="4068488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chemeClr val="accent3">
                        <a:lumMod val="7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</a:rPr>
                  <a:t>Phế quản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99896" y="6005980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 23.7</a:t>
              </a:r>
              <a:r>
                <a:rPr lang="vi-VN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. Hệ hô hấp ở cơ thể người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9896" y="311318"/>
            <a:ext cx="5403801" cy="1681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dirty="0">
                <a:solidFill>
                  <a:schemeClr val="accent2">
                    <a:lumMod val="50000"/>
                  </a:schemeClr>
                </a:solidFill>
                <a:latin typeface="#9Slide03 Reso" pitchFamily="2" charset="0"/>
                <a:ea typeface="#9Slide03 Roboto Condensed" panose="02000000000000000000" pitchFamily="2" charset="0"/>
              </a:rPr>
              <a:t>Hệ hô hấp g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#9Slide03 Reso" pitchFamily="2" charset="0"/>
                <a:ea typeface="#9Slide03 Roboto Condensed" panose="02000000000000000000" pitchFamily="2" charset="0"/>
              </a:rPr>
              <a:t>ồ</a:t>
            </a:r>
            <a:r>
              <a:rPr lang="vi-VN" sz="2200" dirty="0">
                <a:solidFill>
                  <a:schemeClr val="accent2">
                    <a:lumMod val="50000"/>
                  </a:schemeClr>
                </a:solidFill>
                <a:latin typeface="#9Slide03 Reso" pitchFamily="2" charset="0"/>
                <a:ea typeface="#9Slide03 Roboto Condensed" panose="02000000000000000000" pitchFamily="2" charset="0"/>
              </a:rPr>
              <a:t>m các cơ quan chính: mũi, khí quản, phổi, cùng phối hợp hoạt động để thực hiện chức năng trao đổi khí với môi trường (lấy oxygen và thải carbon dioxide).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38788" y="1641685"/>
            <a:ext cx="6615395" cy="4733627"/>
            <a:chOff x="5438788" y="1641685"/>
            <a:chExt cx="6615395" cy="47336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4749" r="30058" b="8859"/>
            <a:stretch/>
          </p:blipFill>
          <p:spPr>
            <a:xfrm>
              <a:off x="5679407" y="1641685"/>
              <a:ext cx="4598377" cy="41260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012368" y="2082656"/>
              <a:ext cx="2722407" cy="11341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chồi </a:t>
              </a:r>
              <a:r>
                <a:rPr lang="vi-V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 các cơ quan như: thân, lá, các cành và hoa, thường ở trên mặt đất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892003" y="4951354"/>
              <a:ext cx="2162180" cy="8163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rễ gồm: </a:t>
              </a:r>
              <a:r>
                <a:rPr lang="vi-V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rễ chính (rễ cái) và các rễ phụ (rễ con).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38788" y="6005980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 23.8</a:t>
              </a:r>
              <a:r>
                <a:rPr lang="vi-VN" dirty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. Các hệ cơ quan chính ở thực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139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edical Terms for Heart Failure – Tinanp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hục hồi chức năng hô hấp bệnh phổi tắc nghẽn mạn tính | Bluecare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65" y="4066678"/>
            <a:ext cx="4967235" cy="27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6108" y="183476"/>
            <a:ext cx="6631913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	</a:t>
            </a:r>
            <a:r>
              <a:rPr lang="vi-VN" sz="2400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Tìm hiểu một số hệ cơ quan ở người và thực hiện các yêu cầu sau: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vi-VN" sz="2400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Hệ cơ quan đó có những cơ quan nào?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vi-VN" sz="2400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Nêu chức năng của hệ cơ quan đó đối với cơ thể.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93651" y="2792998"/>
            <a:ext cx="506437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66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Hướng dẫ</a:t>
            </a:r>
            <a:r>
              <a:rPr lang="en-US" sz="2400" b="1" dirty="0">
                <a:solidFill>
                  <a:srgbClr val="66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</a:t>
            </a:r>
            <a:endParaRPr lang="vi-VN" sz="2400" dirty="0">
              <a:solidFill>
                <a:srgbClr val="66FFFF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Swiss Condensed" panose="02000500000000000000" pitchFamily="2" charset="0"/>
              </a:rPr>
              <a:t>Hệ cơ quan: Hệ tuần hoàn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Swiss Condensed" panose="02000500000000000000" pitchFamily="2" charset="0"/>
              </a:rPr>
              <a:t>1. Hệ tuần hoàn gồm có tim và hệ mạch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Swiss Condensed" panose="02000500000000000000" pitchFamily="2" charset="0"/>
              </a:rPr>
              <a:t>2. 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Swiss Condensed" panose="02000500000000000000" pitchFamily="2" charset="0"/>
              </a:rPr>
              <a:t>- Tim co bóp đẩy máu và hệ mạch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Swiss Condensed" panose="02000500000000000000" pitchFamily="2" charset="0"/>
              </a:rPr>
              <a:t>- Hệ mạch đưa máu đi khắp cơ thể</a:t>
            </a:r>
            <a:endParaRPr lang="vi-VN" sz="2400" b="0" i="0" dirty="0">
              <a:effectLst/>
              <a:latin typeface="#9Slide03 Swiss Condens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ài 20: Các cấp độ tổ chức trong cơ thể đa bào - Hoc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0" y="109760"/>
            <a:ext cx="7332420" cy="658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53081" y="2672860"/>
            <a:ext cx="2994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#9Slide03 Swiss Condensed Bold" panose="02000500000000000000" pitchFamily="2" charset="0"/>
              </a:rPr>
              <a:t>MỘT SỐ HỆ CƠ QUAN Ở NGƯỜI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055705" y="2347530"/>
            <a:ext cx="0" cy="2441749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loud Callout 7"/>
          <p:cNvSpPr/>
          <p:nvPr/>
        </p:nvSpPr>
        <p:spPr>
          <a:xfrm>
            <a:off x="7659232" y="205158"/>
            <a:ext cx="4532768" cy="2265797"/>
          </a:xfrm>
          <a:prstGeom prst="cloudCallout">
            <a:avLst>
              <a:gd name="adj1" fmla="val -48782"/>
              <a:gd name="adj2" fmla="val 5453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400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Quan sát hình, em hãy kể tên một số hệ cơ quan ở người mà em biết</a:t>
            </a:r>
          </a:p>
        </p:txBody>
      </p:sp>
    </p:spTree>
    <p:extLst>
      <p:ext uri="{BB962C8B-B14F-4D97-AF65-F5344CB8AC3E}">
        <p14:creationId xmlns:p14="http://schemas.microsoft.com/office/powerpoint/2010/main" val="40814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8929" y="5984316"/>
            <a:ext cx="676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#9Slide03 Swiss Condensed Bold" panose="02000500000000000000" pitchFamily="2" charset="0"/>
              </a:rPr>
              <a:t>MỘT SỐ HỆ CƠ QUAN Ở NGƯỜI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63191" y="5984316"/>
            <a:ext cx="5023" cy="7078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55368" y="78559"/>
            <a:ext cx="3361555" cy="3230050"/>
            <a:chOff x="155368" y="78559"/>
            <a:chExt cx="3361555" cy="3230050"/>
          </a:xfrm>
        </p:grpSpPr>
        <p:pic>
          <p:nvPicPr>
            <p:cNvPr id="17420" name="Picture 12" descr="Massage cơ sâu khác massage thông thường như thế nào? SCC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4" b="7093"/>
            <a:stretch/>
          </p:blipFill>
          <p:spPr bwMode="auto">
            <a:xfrm>
              <a:off x="155368" y="78559"/>
              <a:ext cx="3361555" cy="271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44545" y="2939277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cs typeface="Arial" panose="020B0604020202020204" pitchFamily="34" charset="0"/>
                </a:rPr>
                <a:t>Hệ vận động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86264" y="2667747"/>
            <a:ext cx="3534790" cy="3266499"/>
            <a:chOff x="2686264" y="2667747"/>
            <a:chExt cx="3534790" cy="3266499"/>
          </a:xfrm>
        </p:grpSpPr>
        <p:pic>
          <p:nvPicPr>
            <p:cNvPr id="17416" name="Picture 8" descr="Cấu tạo và chức năng của hệ hô hấp | An Hầu Đa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7208" r="8894"/>
            <a:stretch/>
          </p:blipFill>
          <p:spPr bwMode="auto">
            <a:xfrm>
              <a:off x="2686264" y="2667747"/>
              <a:ext cx="3534790" cy="289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634718" y="5564914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cs typeface="Arial" panose="020B0604020202020204" pitchFamily="34" charset="0"/>
                </a:rPr>
                <a:t>Hệ hô hấp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227086" y="2623413"/>
            <a:ext cx="3723992" cy="4147135"/>
            <a:chOff x="8227086" y="2623413"/>
            <a:chExt cx="3723992" cy="4147135"/>
          </a:xfrm>
        </p:grpSpPr>
        <p:pic>
          <p:nvPicPr>
            <p:cNvPr id="17418" name="Picture 10" descr="Giải phẫu và sinh lý cơ quan sinh dục n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086" y="2623413"/>
              <a:ext cx="3723992" cy="381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169453" y="6401216"/>
              <a:ext cx="163788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cs typeface="Arial" panose="020B0604020202020204" pitchFamily="34" charset="0"/>
                </a:rPr>
                <a:t>Hệ sinh dục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05419" y="128421"/>
            <a:ext cx="4314825" cy="3180188"/>
            <a:chOff x="5305419" y="128421"/>
            <a:chExt cx="4314825" cy="3180188"/>
          </a:xfrm>
        </p:grpSpPr>
        <p:pic>
          <p:nvPicPr>
            <p:cNvPr id="17414" name="Picture 6" descr="Bài tập trắc nghiệm 16,17,18,19,20 trang 81 SBT Sinh học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19" y="128421"/>
              <a:ext cx="4314825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589205" y="2939277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cs typeface="Arial" panose="020B0604020202020204" pitchFamily="34" charset="0"/>
                </a:rPr>
                <a:t>Hệ bài tiết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7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0597" y="0"/>
            <a:ext cx="3496827" cy="68518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2" descr="human body health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27" y="103503"/>
            <a:ext cx="3225520" cy="66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14400" y="1593098"/>
            <a:ext cx="2914022" cy="4084220"/>
            <a:chOff x="914400" y="1593098"/>
            <a:chExt cx="2914022" cy="4084220"/>
          </a:xfrm>
        </p:grpSpPr>
        <p:sp>
          <p:nvSpPr>
            <p:cNvPr id="5" name="Rectangle 4"/>
            <p:cNvSpPr/>
            <p:nvPr/>
          </p:nvSpPr>
          <p:spPr>
            <a:xfrm>
              <a:off x="914400" y="1858944"/>
              <a:ext cx="2914022" cy="3818374"/>
            </a:xfrm>
            <a:prstGeom prst="rect">
              <a:avLst/>
            </a:prstGeom>
            <a:solidFill>
              <a:srgbClr val="111E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lnSpc>
                  <a:spcPct val="120000"/>
                </a:lnSpc>
              </a:pPr>
              <a:r>
                <a:rPr lang="vi-VN" sz="2600" dirty="0">
                  <a:solidFill>
                    <a:prstClr val="white"/>
                  </a:solidFill>
                  <a:latin typeface="Acumin Pro Condensed" panose="020B0806020202020204" pitchFamily="34" charset="0"/>
                </a:rPr>
                <a:t>Điều gì sẽ xảy ra nếu trong cơ thể có một hệ cơ quan nào đó ngừng hoạt động?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55561" y="1593098"/>
              <a:ext cx="2431700" cy="602901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200" dirty="0">
                  <a:solidFill>
                    <a:prstClr val="white"/>
                  </a:solidFill>
                  <a:latin typeface="#9Slide03 FS Neusa Bold" panose="00000800000000000000" pitchFamily="2" charset="0"/>
                </a:rPr>
                <a:t>CÂU HỎI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591341" y="1465943"/>
            <a:ext cx="2914022" cy="4211375"/>
            <a:chOff x="733530" y="1465943"/>
            <a:chExt cx="2914022" cy="4211375"/>
          </a:xfrm>
        </p:grpSpPr>
        <p:sp>
          <p:nvSpPr>
            <p:cNvPr id="11" name="Rectangle 10"/>
            <p:cNvSpPr/>
            <p:nvPr/>
          </p:nvSpPr>
          <p:spPr>
            <a:xfrm>
              <a:off x="733530" y="1858944"/>
              <a:ext cx="2914022" cy="3818374"/>
            </a:xfrm>
            <a:prstGeom prst="rect">
              <a:avLst/>
            </a:prstGeom>
            <a:solidFill>
              <a:srgbClr val="52D2E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lnSpc>
                  <a:spcPct val="120000"/>
                </a:lnSpc>
              </a:pPr>
              <a:r>
                <a:rPr lang="vi-VN" sz="2600" dirty="0">
                  <a:solidFill>
                    <a:prstClr val="white"/>
                  </a:solidFill>
                  <a:latin typeface="Acumin Pro Condensed" panose="020B0806020202020204" pitchFamily="34" charset="0"/>
                </a:rPr>
                <a:t>Nếu trong cơ thể có một hệ cơ quan ngừng hoạt động thì cả cơ thể sẽ bị ảnh hưởng và các cơ quan khác cũng bị ảnh hưởng</a:t>
              </a:r>
              <a:r>
                <a:rPr lang="en-US" sz="2600" dirty="0">
                  <a:solidFill>
                    <a:prstClr val="white"/>
                  </a:solidFill>
                  <a:latin typeface="Acumin Pro Condensed" panose="020B0806020202020204" pitchFamily="34" charset="0"/>
                </a:rPr>
                <a:t>.</a:t>
              </a:r>
              <a:endParaRPr lang="vi-VN" sz="2600" dirty="0">
                <a:solidFill>
                  <a:prstClr val="white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30626" y="1465943"/>
              <a:ext cx="2119830" cy="602901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200" dirty="0">
                  <a:solidFill>
                    <a:prstClr val="white"/>
                  </a:solidFill>
                  <a:latin typeface="#9Slide03 FS Neusa Bold" panose="00000800000000000000" pitchFamily="2" charset="0"/>
                </a:rPr>
                <a:t>TRẢ LỜI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5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580018" y="1021652"/>
            <a:ext cx="8341049" cy="5300126"/>
            <a:chOff x="3594508" y="1368318"/>
            <a:chExt cx="7928149" cy="1828800"/>
          </a:xfrm>
        </p:grpSpPr>
        <p:sp>
          <p:nvSpPr>
            <p:cNvPr id="9" name="Round Same Side Corner Rectangle 8"/>
            <p:cNvSpPr/>
            <p:nvPr/>
          </p:nvSpPr>
          <p:spPr>
            <a:xfrm>
              <a:off x="3594508" y="1368318"/>
              <a:ext cx="7928149" cy="1828800"/>
            </a:xfrm>
            <a:prstGeom prst="round2Same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332533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27939" y="1971543"/>
              <a:ext cx="7646796" cy="62742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Nhiều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cơ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quan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cùng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phối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hợp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hoạt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động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để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thực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hiện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1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quá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trình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sống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nào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đó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cơ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thể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gọi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là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hệ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cơ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quan</a:t>
              </a:r>
              <a:r>
                <a:rPr lang="en-US" sz="2800" dirty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.</a:t>
              </a:r>
              <a:endParaRPr lang="en-US" sz="2800" dirty="0">
                <a:solidFill>
                  <a:srgbClr val="332533"/>
                </a:solidFill>
                <a:latin typeface="#9Slide03 Swiss Condensed Bold" panose="02000500000000000000" pitchFamily="2" charset="0"/>
              </a:endParaRPr>
            </a:p>
            <a:p>
              <a:pPr algn="ctr" defTabSz="914400">
                <a:lnSpc>
                  <a:spcPct val="120000"/>
                </a:lnSpc>
              </a:pPr>
              <a:r>
                <a:rPr lang="en-US" sz="28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Vd</a:t>
              </a:r>
              <a:r>
                <a:rPr lang="en-US" sz="28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: </a:t>
              </a:r>
              <a:r>
                <a:rPr lang="en-US" sz="28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hệ</a:t>
              </a:r>
              <a:r>
                <a:rPr lang="en-US" sz="28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hô</a:t>
              </a:r>
              <a:r>
                <a:rPr lang="en-US" sz="28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hấp</a:t>
              </a:r>
              <a:r>
                <a:rPr lang="en-US" sz="28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, </a:t>
              </a:r>
              <a:r>
                <a:rPr lang="en-US" sz="28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hệ</a:t>
              </a:r>
              <a:r>
                <a:rPr lang="en-US" sz="28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tuần</a:t>
              </a:r>
              <a:r>
                <a:rPr lang="en-US" sz="28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hoàn</a:t>
              </a:r>
              <a:r>
                <a:rPr lang="en-US" sz="28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, </a:t>
              </a:r>
              <a:r>
                <a:rPr lang="en-US" sz="28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hệ</a:t>
              </a:r>
              <a:r>
                <a:rPr lang="en-US" sz="28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tiêu</a:t>
              </a:r>
              <a:r>
                <a:rPr lang="en-US" sz="2800" dirty="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en-US" sz="2800" dirty="0" err="1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hóa</a:t>
              </a:r>
              <a:r>
                <a:rPr lang="en-US" sz="2800">
                  <a:solidFill>
                    <a:srgbClr val="332533"/>
                  </a:solidFill>
                  <a:latin typeface="#9Slide03 Swiss Condensed Bold" panose="02000500000000000000" pitchFamily="2" charset="0"/>
                </a:rPr>
                <a:t>,…</a:t>
              </a:r>
              <a:endParaRPr lang="en-US" sz="2800">
                <a:solidFill>
                  <a:srgbClr val="FF0000"/>
                </a:solidFill>
                <a:latin typeface="#9Slide03 Swiss Condensed Bold" panose="02000500000000000000" pitchFamily="2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915912" y="1772887"/>
              <a:ext cx="7328193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 Same Side Corner Rectangle 16"/>
            <p:cNvSpPr/>
            <p:nvPr/>
          </p:nvSpPr>
          <p:spPr>
            <a:xfrm>
              <a:off x="3915912" y="1457011"/>
              <a:ext cx="2445583" cy="273024"/>
            </a:xfrm>
            <a:prstGeom prst="round2Same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800" dirty="0">
                  <a:solidFill>
                    <a:srgbClr val="F3F3F3"/>
                  </a:solidFill>
                  <a:latin typeface="#9Slide03 Swiss Condensed Bold" panose="02000500000000000000" pitchFamily="2" charset="0"/>
                </a:rPr>
                <a:t>KẾT LUẬN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6095"/>
          <a:stretch/>
        </p:blipFill>
        <p:spPr>
          <a:xfrm>
            <a:off x="-238822" y="2069960"/>
            <a:ext cx="3818840" cy="33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69890" y="119073"/>
            <a:ext cx="96520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#9Slide03 FS Neusa Bold" panose="00000800000000000000" pitchFamily="2" charset="0"/>
              </a:rPr>
              <a:t>BÀI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0422" y="1296517"/>
            <a:ext cx="914735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/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bảng sau vào vở và hoàn thành theo mẫu sau: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01002" y="2025953"/>
          <a:ext cx="9147351" cy="3802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4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 cấu tạo nên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4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tiêu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 quản,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dạ dày, ruột,….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 thức ăn trong cơ thể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tuần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hoàn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thần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kinh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hô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hấp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bài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tiết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02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0664" y="360756"/>
            <a:ext cx="9147350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/>
            <a:r>
              <a:rPr lang="vi-VN" sz="3200" dirty="0">
                <a:solidFill>
                  <a:srgbClr val="33CC33"/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HƯỚNG DẪN </a:t>
            </a:r>
            <a:endParaRPr lang="vi-VN" sz="3200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7907" y="1242656"/>
          <a:ext cx="10051701" cy="5148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0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9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13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 cấu tạo nên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3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tiêu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 quản,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dạ dày, ruột,….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 thức ăn trong cơ thể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tuần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hoàn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Tim, mạch</a:t>
                      </a:r>
                      <a:r>
                        <a:rPr lang="vi-VN" sz="2000" baseline="0" noProof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máu,…</a:t>
                      </a:r>
                      <a:endParaRPr lang="vi-VN" sz="2000" noProof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solidFill>
                            <a:srgbClr val="1465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 chuyển</a:t>
                      </a:r>
                      <a:r>
                        <a:rPr lang="vi-VN" sz="2000" baseline="0" noProof="0" dirty="0">
                          <a:solidFill>
                            <a:srgbClr val="1465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các chất trong cơ thể</a:t>
                      </a:r>
                      <a:endParaRPr lang="vi-VN" sz="2000" noProof="0" dirty="0">
                        <a:solidFill>
                          <a:srgbClr val="1465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thần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kinh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Não, dây</a:t>
                      </a:r>
                      <a:r>
                        <a:rPr lang="vi-VN" sz="2000" baseline="0" noProof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thần kinh, tủy sống,…</a:t>
                      </a:r>
                      <a:endParaRPr lang="vi-VN" sz="2000" noProof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 khiển</a:t>
                      </a:r>
                      <a:r>
                        <a:rPr lang="vi-VN" sz="2000" baseline="0" noProof="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các hoạt sống của cơ thể</a:t>
                      </a:r>
                      <a:endParaRPr lang="vi-VN" sz="2000" noProof="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hô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hấp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Mũi, hầu,</a:t>
                      </a:r>
                      <a:r>
                        <a:rPr lang="vi-VN" sz="2000" baseline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cơ hoành, phổi,…</a:t>
                      </a:r>
                      <a:endParaRPr lang="vi-VN" sz="2000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vi-VN" sz="2000" baseline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trao đổi khí với môi trường bên ngoài</a:t>
                      </a:r>
                      <a:endParaRPr lang="vi-VN" sz="20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bài</a:t>
                      </a:r>
                      <a:r>
                        <a:rPr lang="vi-VN" sz="20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tiết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solidFill>
                            <a:srgbClr val="52D2E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Da, bàng</a:t>
                      </a:r>
                      <a:r>
                        <a:rPr lang="vi-VN" sz="2000" baseline="0" noProof="0" dirty="0">
                          <a:solidFill>
                            <a:srgbClr val="52D2E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quang, thận,…</a:t>
                      </a:r>
                      <a:endParaRPr lang="vi-VN" sz="2000" noProof="0" dirty="0">
                        <a:solidFill>
                          <a:srgbClr val="52D2E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</a:t>
                      </a:r>
                      <a:r>
                        <a:rPr lang="vi-VN" sz="2000" baseline="0" noProof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bằng, bài tiết các chất không cần thiết ra khỏi cơ thể</a:t>
                      </a:r>
                      <a:endParaRPr lang="vi-VN" sz="20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310887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666"/>
            <a:ext cx="12163425" cy="5076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875" y="204265"/>
            <a:ext cx="11347938" cy="93794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>
                <a:solidFill>
                  <a:prstClr val="black"/>
                </a:solidFill>
                <a:cs typeface="Arial" panose="020B0604020202020204" pitchFamily="34" charset="0"/>
              </a:rPr>
              <a:t>Câu 2. </a:t>
            </a: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Nêu các cấp độ tổ chức trong cơ thể đa bào tương ứng với các chữ số từ (1) đến (5) trong hình sau: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112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>
                <a:solidFill>
                  <a:srgbClr val="FF3399"/>
                </a:solidFill>
                <a:cs typeface="Arial" panose="020B0604020202020204" pitchFamily="34" charset="0"/>
              </a:rPr>
              <a:t>Tế bào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2475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>
                <a:solidFill>
                  <a:srgbClr val="FF3399"/>
                </a:solidFill>
                <a:cs typeface="Arial" panose="020B0604020202020204" pitchFamily="34" charset="0"/>
              </a:rPr>
              <a:t>Mô</a:t>
            </a:r>
          </a:p>
        </p:txBody>
      </p:sp>
      <p:sp>
        <p:nvSpPr>
          <p:cNvPr id="6" name="Rectangle 5"/>
          <p:cNvSpPr/>
          <p:nvPr/>
        </p:nvSpPr>
        <p:spPr>
          <a:xfrm>
            <a:off x="5016587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>
                <a:solidFill>
                  <a:srgbClr val="FF3399"/>
                </a:solidFill>
                <a:cs typeface="Arial" panose="020B0604020202020204" pitchFamily="34" charset="0"/>
              </a:rPr>
              <a:t>Cơ quan</a:t>
            </a:r>
          </a:p>
        </p:txBody>
      </p:sp>
      <p:sp>
        <p:nvSpPr>
          <p:cNvPr id="7" name="Rectangle 6"/>
          <p:cNvSpPr/>
          <p:nvPr/>
        </p:nvSpPr>
        <p:spPr>
          <a:xfrm>
            <a:off x="7440699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>
                <a:solidFill>
                  <a:srgbClr val="FF3399"/>
                </a:solidFill>
                <a:cs typeface="Arial" panose="020B0604020202020204" pitchFamily="34" charset="0"/>
              </a:rPr>
              <a:t>Hệ cơ quan</a:t>
            </a:r>
          </a:p>
        </p:txBody>
      </p:sp>
      <p:sp>
        <p:nvSpPr>
          <p:cNvPr id="8" name="Rectangle 7"/>
          <p:cNvSpPr/>
          <p:nvPr/>
        </p:nvSpPr>
        <p:spPr>
          <a:xfrm>
            <a:off x="9864811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>
                <a:solidFill>
                  <a:srgbClr val="FF3399"/>
                </a:solidFill>
                <a:cs typeface="Arial" panose="020B0604020202020204" pitchFamily="34" charset="0"/>
              </a:rPr>
              <a:t>Cơ thể</a:t>
            </a:r>
          </a:p>
        </p:txBody>
      </p:sp>
    </p:spTree>
    <p:extLst>
      <p:ext uri="{BB962C8B-B14F-4D97-AF65-F5344CB8AC3E}">
        <p14:creationId xmlns:p14="http://schemas.microsoft.com/office/powerpoint/2010/main" val="180126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23. Tổ chức cơ thể đa bào - Hoc2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"/>
          <a:stretch/>
        </p:blipFill>
        <p:spPr bwMode="auto">
          <a:xfrm>
            <a:off x="1991404" y="0"/>
            <a:ext cx="8718846" cy="621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5040" y="6327775"/>
            <a:ext cx="57577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accent3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Hình. Sơ đồ các cấp tổ chức chức cấu tạo cơ thể người </a:t>
            </a:r>
          </a:p>
        </p:txBody>
      </p:sp>
    </p:spTree>
    <p:extLst>
      <p:ext uri="{BB962C8B-B14F-4D97-AF65-F5344CB8AC3E}">
        <p14:creationId xmlns:p14="http://schemas.microsoft.com/office/powerpoint/2010/main" val="3834443234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62" y="334065"/>
            <a:ext cx="10071797" cy="14219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vị cấu tạo và chức năng cơ bản của mọi cơ thể sống là:</a:t>
            </a:r>
          </a:p>
          <a:p>
            <a:pPr lvl="1" algn="just" defTabSz="914400">
              <a:lnSpc>
                <a:spcPct val="120000"/>
              </a:lnSpc>
            </a:pP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A.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				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 bào		</a:t>
            </a:r>
          </a:p>
          <a:p>
            <a:pPr lvl="1" algn="just" defTabSz="914400">
              <a:lnSpc>
                <a:spcPct val="120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			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cơ quan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41688" y="331596"/>
            <a:ext cx="1286189" cy="13665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72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761" y="2061847"/>
            <a:ext cx="10071797" cy="18651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4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cơ thể đa bào, tập hợp các tế bào giống nhau cùng thực hiện một chức năng nhất định được gọi là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defTabSz="914400">
              <a:lnSpc>
                <a:spcPct val="120000"/>
              </a:lnSpc>
            </a:pP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A.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				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Tế bào		</a:t>
            </a:r>
          </a:p>
          <a:p>
            <a:pPr lvl="1" algn="just" defTabSz="914400">
              <a:lnSpc>
                <a:spcPct val="120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			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Hệ cơ quan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41687" y="2421653"/>
            <a:ext cx="1286189" cy="13665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72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761" y="4232827"/>
            <a:ext cx="10071797" cy="226754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5.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cơ quan thuộc hệ hô hấp ở người và cho biết mối quan hệ về chức năng của các cơ quan.</a:t>
            </a: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 defTabSz="914400">
              <a:lnSpc>
                <a:spcPct val="120000"/>
              </a:lnSpc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 6.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em tập thể dục, những cơ quan và hệ cơ quan nào trong cơ thể cùng phối hợp hoạt động?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41686" y="4232827"/>
            <a:ext cx="1286189" cy="226754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48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Về nhà</a:t>
            </a:r>
          </a:p>
        </p:txBody>
      </p:sp>
    </p:spTree>
    <p:extLst>
      <p:ext uri="{BB962C8B-B14F-4D97-AF65-F5344CB8AC3E}">
        <p14:creationId xmlns:p14="http://schemas.microsoft.com/office/powerpoint/2010/main" val="4204537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7196" y="551329"/>
            <a:ext cx="4713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365070" y="1567542"/>
            <a:ext cx="9651273" cy="3888378"/>
            <a:chOff x="1365070" y="1567542"/>
            <a:chExt cx="9651273" cy="3888378"/>
          </a:xfrm>
        </p:grpSpPr>
        <p:sp>
          <p:nvSpPr>
            <p:cNvPr id="4" name="Rectangle 3"/>
            <p:cNvSpPr/>
            <p:nvPr/>
          </p:nvSpPr>
          <p:spPr>
            <a:xfrm>
              <a:off x="4756097" y="2087605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tiêu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hóa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43034" y="4750526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vận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động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65070" y="3209110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hô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hấp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56097" y="3382166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tuần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001385" y="3910149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bài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tiết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4217" y="1567542"/>
              <a:ext cx="2312126" cy="7053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Hệ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thần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kinh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8" idx="0"/>
              <a:endCxn id="9" idx="2"/>
            </p:cNvCxnSpPr>
            <p:nvPr/>
          </p:nvCxnSpPr>
          <p:spPr>
            <a:xfrm flipV="1">
              <a:off x="9157448" y="2272936"/>
              <a:ext cx="702832" cy="1637213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521133" y="1920239"/>
              <a:ext cx="6183084" cy="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5" idx="1"/>
            </p:cNvCxnSpPr>
            <p:nvPr/>
          </p:nvCxnSpPr>
          <p:spPr>
            <a:xfrm>
              <a:off x="3688082" y="3561807"/>
              <a:ext cx="1054952" cy="1541416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6" idx="0"/>
            </p:cNvCxnSpPr>
            <p:nvPr/>
          </p:nvCxnSpPr>
          <p:spPr>
            <a:xfrm>
              <a:off x="2521133" y="1920239"/>
              <a:ext cx="0" cy="1288871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9" idx="1"/>
              <a:endCxn id="4" idx="3"/>
            </p:cNvCxnSpPr>
            <p:nvPr/>
          </p:nvCxnSpPr>
          <p:spPr>
            <a:xfrm flipH="1">
              <a:off x="7068223" y="1920239"/>
              <a:ext cx="1635994" cy="520063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1"/>
              <a:endCxn id="7" idx="3"/>
            </p:cNvCxnSpPr>
            <p:nvPr/>
          </p:nvCxnSpPr>
          <p:spPr>
            <a:xfrm flipH="1">
              <a:off x="7068223" y="1920239"/>
              <a:ext cx="1635994" cy="1814624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7" idx="1"/>
            </p:cNvCxnSpPr>
            <p:nvPr/>
          </p:nvCxnSpPr>
          <p:spPr>
            <a:xfrm flipH="1" flipV="1">
              <a:off x="3685906" y="3455965"/>
              <a:ext cx="1070191" cy="278898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055160" y="5204710"/>
              <a:ext cx="3578006" cy="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0633166" y="2285999"/>
              <a:ext cx="8710" cy="2830287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020119" y="5764705"/>
            <a:ext cx="9757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Điền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mũi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thiếu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giữa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193603" y="1750643"/>
            <a:ext cx="1" cy="1458466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671905" y="3298188"/>
            <a:ext cx="1121684" cy="263619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7068224" y="2364142"/>
            <a:ext cx="1955648" cy="2673688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8830669" y="2462235"/>
            <a:ext cx="702081" cy="1581865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193603" y="1750643"/>
            <a:ext cx="6510614" cy="0"/>
          </a:xfrm>
          <a:prstGeom prst="line">
            <a:avLst/>
          </a:prstGeom>
          <a:ln w="38100">
            <a:solidFill>
              <a:srgbClr val="D6009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2387594" y="3985499"/>
            <a:ext cx="2364150" cy="1265548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7081287" y="2086666"/>
            <a:ext cx="1541571" cy="544201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7047656" y="2299623"/>
            <a:ext cx="1781097" cy="1588044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458929" y="2807651"/>
            <a:ext cx="0" cy="545342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430148" y="4087560"/>
            <a:ext cx="18762" cy="662966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5736844" y="4116734"/>
            <a:ext cx="31721" cy="608256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5782311" y="2766306"/>
            <a:ext cx="31721" cy="608256"/>
          </a:xfrm>
          <a:prstGeom prst="straightConnector1">
            <a:avLst/>
          </a:prstGeom>
          <a:ln w="38100">
            <a:solidFill>
              <a:srgbClr val="D6009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10786319" y="2272939"/>
            <a:ext cx="6674" cy="3182981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7103060" y="5405605"/>
            <a:ext cx="3689933" cy="3442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86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8224"/>
            <a:ext cx="796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TỪ CƠ QUAN TẠO THÀNH HỆ CƠ QUAN</a:t>
            </a:r>
          </a:p>
        </p:txBody>
      </p:sp>
      <p:sp>
        <p:nvSpPr>
          <p:cNvPr id="4" name="Rectangle 3"/>
          <p:cNvSpPr/>
          <p:nvPr/>
        </p:nvSpPr>
        <p:spPr>
          <a:xfrm>
            <a:off x="-50921" y="1101444"/>
            <a:ext cx="1212351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TRÒ CHƠI:</a:t>
            </a:r>
          </a:p>
          <a:p>
            <a:pPr algn="ctr"/>
            <a:r>
              <a:rPr lang="en-US" sz="8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GỌI TÊN – ĐOÁN BỘ PHẬN</a:t>
            </a:r>
            <a:endParaRPr lang="en-US" sz="8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768" y="3811012"/>
            <a:ext cx="118558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FF0000"/>
                </a:solidFill>
              </a:rPr>
              <a:t>Luật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chơi</a:t>
            </a:r>
            <a:r>
              <a:rPr lang="en-US" sz="3200" b="1" u="sng" dirty="0">
                <a:solidFill>
                  <a:srgbClr val="FF0000"/>
                </a:solidFill>
              </a:rPr>
              <a:t>: </a:t>
            </a:r>
            <a:r>
              <a:rPr lang="en-US" sz="3200" b="1" dirty="0"/>
              <a:t>- </a:t>
            </a:r>
            <a:r>
              <a:rPr lang="en-US" sz="3200" b="1" dirty="0" err="1"/>
              <a:t>Có</a:t>
            </a:r>
            <a:r>
              <a:rPr lang="en-US" sz="3200" b="1" dirty="0"/>
              <a:t> 2 </a:t>
            </a:r>
            <a:r>
              <a:rPr lang="en-US" sz="3200" b="1" dirty="0" err="1"/>
              <a:t>đội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r>
              <a:rPr lang="en-US" sz="3200" b="1" dirty="0"/>
              <a:t>,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đội</a:t>
            </a:r>
            <a:r>
              <a:rPr lang="en-US" sz="3200" b="1" dirty="0"/>
              <a:t> 3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viên</a:t>
            </a:r>
            <a:r>
              <a:rPr lang="en-US" sz="3200" b="1" dirty="0"/>
              <a:t>.</a:t>
            </a:r>
          </a:p>
          <a:p>
            <a:pPr algn="just"/>
            <a:r>
              <a:rPr lang="en-US" sz="3200" b="1" dirty="0"/>
              <a:t>		-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đội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cung</a:t>
            </a:r>
            <a:r>
              <a:rPr lang="en-US" sz="3200" b="1" dirty="0"/>
              <a:t> </a:t>
            </a:r>
            <a:r>
              <a:rPr lang="en-US" sz="3200" b="1" dirty="0" err="1"/>
              <a:t>cấp</a:t>
            </a:r>
            <a:r>
              <a:rPr lang="en-US" sz="3200" b="1" dirty="0"/>
              <a:t> </a:t>
            </a:r>
            <a:r>
              <a:rPr lang="en-US" sz="3200" b="1" dirty="0" err="1"/>
              <a:t>tên</a:t>
            </a:r>
            <a:r>
              <a:rPr lang="en-US" sz="3200" b="1" dirty="0"/>
              <a:t> (</a:t>
            </a:r>
            <a:r>
              <a:rPr lang="en-US" sz="3200" b="1" dirty="0" err="1"/>
              <a:t>hặc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).</a:t>
            </a:r>
          </a:p>
          <a:p>
            <a:pPr algn="just"/>
            <a:r>
              <a:rPr lang="en-US" sz="3200" b="1" dirty="0"/>
              <a:t>		-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vòng</a:t>
            </a:r>
            <a:r>
              <a:rPr lang="en-US" sz="3200" b="1" dirty="0"/>
              <a:t> 3 </a:t>
            </a:r>
            <a:r>
              <a:rPr lang="en-US" sz="3200" b="1" dirty="0" err="1"/>
              <a:t>phút</a:t>
            </a:r>
            <a:r>
              <a:rPr lang="en-US" sz="3200" b="1" dirty="0"/>
              <a:t>,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đội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xếp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hệ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tương</a:t>
            </a:r>
            <a:r>
              <a:rPr lang="en-US" sz="3200" b="1" dirty="0"/>
              <a:t> </a:t>
            </a:r>
            <a:r>
              <a:rPr lang="en-US" sz="3200" b="1" dirty="0" err="1"/>
              <a:t>ứng</a:t>
            </a:r>
            <a:r>
              <a:rPr lang="en-US" sz="3200" b="1" dirty="0"/>
              <a:t>. </a:t>
            </a:r>
          </a:p>
          <a:p>
            <a:pPr algn="just"/>
            <a:r>
              <a:rPr lang="en-US" sz="3200" b="1" dirty="0"/>
              <a:t>		-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xếp</a:t>
            </a:r>
            <a:r>
              <a:rPr lang="en-US" sz="3200" b="1" dirty="0"/>
              <a:t> </a:t>
            </a:r>
            <a:r>
              <a:rPr lang="en-US" sz="3200" b="1" dirty="0" err="1"/>
              <a:t>xong</a:t>
            </a:r>
            <a:r>
              <a:rPr lang="en-US" sz="3200" b="1" dirty="0"/>
              <a:t>,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nhiệm</a:t>
            </a:r>
            <a:r>
              <a:rPr lang="en-US" sz="3200" b="1" dirty="0"/>
              <a:t> </a:t>
            </a:r>
            <a:r>
              <a:rPr lang="en-US" sz="3200" b="1" dirty="0" err="1"/>
              <a:t>vụ</a:t>
            </a:r>
            <a:r>
              <a:rPr lang="en-US" sz="3200" b="1" dirty="0"/>
              <a:t> </a:t>
            </a:r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chức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hệ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xếp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009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6478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69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22" name="Picture 2" descr="Bài tập trắc nghiệm 1,2,3,4,5,6,7 trang 8 SBT Sinh học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69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9029191" y="1328970"/>
            <a:ext cx="1498167" cy="401767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n-US" sz="4000" dirty="0">
                <a:solidFill>
                  <a:prstClr val="black"/>
                </a:solidFill>
                <a:latin typeface="#9Slide03 FS Neusa Bold" panose="00000800000000000000" pitchFamily="2" charset="0"/>
              </a:rPr>
              <a:t>CÁC CẤP ĐỘ TỔ CHỨC CƠ THỂ NGƯỜI</a:t>
            </a:r>
          </a:p>
        </p:txBody>
      </p:sp>
      <p:sp>
        <p:nvSpPr>
          <p:cNvPr id="8" name="Down Arrow 7"/>
          <p:cNvSpPr/>
          <p:nvPr/>
        </p:nvSpPr>
        <p:spPr>
          <a:xfrm>
            <a:off x="543209" y="117695"/>
            <a:ext cx="344031" cy="624689"/>
          </a:xfrm>
          <a:prstGeom prst="down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99247"/>
            <a:ext cx="7987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CÁC CẤP TỔ CHỨC CỦA CƠ THỂ ĐA BÀO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557442"/>
              </p:ext>
            </p:extLst>
          </p:nvPr>
        </p:nvGraphicFramePr>
        <p:xfrm>
          <a:off x="65317" y="1222467"/>
          <a:ext cx="12017829" cy="5635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5943">
                  <a:extLst>
                    <a:ext uri="{9D8B030D-6E8A-4147-A177-3AD203B41FA5}">
                      <a16:colId xmlns:a16="http://schemas.microsoft.com/office/drawing/2014/main" val="2957763374"/>
                    </a:ext>
                  </a:extLst>
                </a:gridCol>
                <a:gridCol w="4005943">
                  <a:extLst>
                    <a:ext uri="{9D8B030D-6E8A-4147-A177-3AD203B41FA5}">
                      <a16:colId xmlns:a16="http://schemas.microsoft.com/office/drawing/2014/main" val="2387226611"/>
                    </a:ext>
                  </a:extLst>
                </a:gridCol>
                <a:gridCol w="4005943">
                  <a:extLst>
                    <a:ext uri="{9D8B030D-6E8A-4147-A177-3AD203B41FA5}">
                      <a16:colId xmlns:a16="http://schemas.microsoft.com/office/drawing/2014/main" val="3409045149"/>
                    </a:ext>
                  </a:extLst>
                </a:gridCol>
              </a:tblGrid>
              <a:tr h="2817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342289"/>
                  </a:ext>
                </a:extLst>
              </a:tr>
              <a:tr h="28177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89683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75" y="4053296"/>
            <a:ext cx="3673020" cy="2230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496" y="1222467"/>
            <a:ext cx="3414677" cy="2392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879" y="4105548"/>
            <a:ext cx="3072799" cy="2621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349" y="1316153"/>
            <a:ext cx="3082833" cy="2658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365" y="4053296"/>
            <a:ext cx="3755188" cy="24959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5315" y="1316154"/>
            <a:ext cx="3905797" cy="2658766"/>
            <a:chOff x="65315" y="1316154"/>
            <a:chExt cx="3905797" cy="2658766"/>
          </a:xfrm>
        </p:grpSpPr>
        <p:sp>
          <p:nvSpPr>
            <p:cNvPr id="13" name="Cloud 12"/>
            <p:cNvSpPr/>
            <p:nvPr/>
          </p:nvSpPr>
          <p:spPr>
            <a:xfrm>
              <a:off x="65315" y="1316154"/>
              <a:ext cx="3905797" cy="2658766"/>
            </a:xfrm>
            <a:prstGeom prst="clou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6038" y="1729940"/>
              <a:ext cx="3086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</a:rPr>
                <a:t>Hãy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cấp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tổ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chức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tương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ứng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</a:rPr>
                <a:t>: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74231" y="3382158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44646" y="6292818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9248" y="6221602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4075" y="6312412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266715" y="2418568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38991" y="3439423"/>
            <a:ext cx="81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MÔ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38758" y="6283915"/>
            <a:ext cx="177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CƠ THỂ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83755" y="6343189"/>
            <a:ext cx="2232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HỆ CƠ QUAN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10809" y="2905104"/>
            <a:ext cx="1275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CƠ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QUAN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201" y="6292818"/>
            <a:ext cx="131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TẾ BÀO</a:t>
            </a:r>
          </a:p>
        </p:txBody>
      </p:sp>
    </p:spTree>
    <p:extLst>
      <p:ext uri="{BB962C8B-B14F-4D97-AF65-F5344CB8AC3E}">
        <p14:creationId xmlns:p14="http://schemas.microsoft.com/office/powerpoint/2010/main" val="3047819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2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8079" y="5168342"/>
            <a:ext cx="10927531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Quan sát hình 23.2 rồi thực hiện các yêu cầu dưới đây:</a:t>
            </a:r>
          </a:p>
          <a:p>
            <a:pPr marL="914400" lvl="1" indent="-457200" algn="just" defTabSz="914400">
              <a:lnSpc>
                <a:spcPct val="120000"/>
              </a:lnSpc>
              <a:buAutoNum type="arabicPeriod"/>
            </a:pPr>
            <a:r>
              <a:rPr lang="vi-VN" sz="24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Gọi tên các cấp tổ chức cơ thể tương ứng với hình từ A đến E cho phù hợp.</a:t>
            </a:r>
          </a:p>
          <a:p>
            <a:pPr marL="914400" lvl="1" indent="-457200" algn="just" defTabSz="914400">
              <a:lnSpc>
                <a:spcPct val="120000"/>
              </a:lnSpc>
              <a:buAutoNum type="arabicPeriod"/>
            </a:pPr>
            <a:r>
              <a:rPr lang="vi-VN" sz="24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Nêu cơ quan của động vật và thực hiện được minh họa ở hình.</a:t>
            </a:r>
          </a:p>
        </p:txBody>
      </p:sp>
      <p:sp>
        <p:nvSpPr>
          <p:cNvPr id="2" name="Rectangle 1"/>
          <p:cNvSpPr/>
          <p:nvPr/>
        </p:nvSpPr>
        <p:spPr>
          <a:xfrm>
            <a:off x="594511" y="304066"/>
            <a:ext cx="6096000" cy="592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olidFill>
                  <a:srgbClr val="008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Lời giải:</a:t>
            </a:r>
            <a:endParaRPr lang="vi-VN" sz="2800" dirty="0">
              <a:solidFill>
                <a:srgbClr val="0000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1. 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- Cá cóc Việt Nam: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+ Hình A: Tế bào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+ Hình B: Mô 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+ Hình C: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+ Hình D: Hệ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+ Hình E: Cơ thể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- Sâm Việt Nam: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+ Hình A: Tế bào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+ Hình B: Mô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+ Hình C: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+ Hình D: Hệ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+ Hình E: Hệ cơ quan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2. Tên cơ quan: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- Cá cóc Việt Nam: Tim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Swiss Condensed" panose="02000500000000000000" pitchFamily="2" charset="0"/>
              </a:rPr>
              <a:t>- Sân Việt Nam: Lá</a:t>
            </a:r>
            <a:endParaRPr lang="vi-VN" b="0" i="0" dirty="0">
              <a:solidFill>
                <a:srgbClr val="000000"/>
              </a:solidFill>
              <a:effectLst/>
              <a:latin typeface="#9Slide03 Swiss Condensed" panose="020005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83114" y="331654"/>
            <a:ext cx="7771961" cy="4737799"/>
            <a:chOff x="4083114" y="331654"/>
            <a:chExt cx="7771961" cy="47377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3221" t="26344" r="7512" b="15555"/>
            <a:stretch/>
          </p:blipFill>
          <p:spPr>
            <a:xfrm>
              <a:off x="4083114" y="331654"/>
              <a:ext cx="7771961" cy="399257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98470" y="4423122"/>
              <a:ext cx="609078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rgbClr val="002060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Hình 23.2. Sơ đồ các cấp độ tổ chức của con cá có Việt Nam và cây sâm Việt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485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99247"/>
            <a:ext cx="7987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CÁC CẤP TỔ CHỨC CỦA CƠ THỂ ĐA BÀO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411" y="1222467"/>
            <a:ext cx="906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Các</a:t>
            </a:r>
            <a:r>
              <a:rPr lang="en-US" sz="3200" b="1" dirty="0"/>
              <a:t>  </a:t>
            </a:r>
            <a:r>
              <a:rPr lang="en-US" sz="3200" b="1" dirty="0" err="1"/>
              <a:t>cấp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tổ</a:t>
            </a:r>
            <a:r>
              <a:rPr lang="en-US" sz="3200" b="1" dirty="0"/>
              <a:t> </a:t>
            </a:r>
            <a:r>
              <a:rPr lang="en-US" sz="3200" b="1" dirty="0" err="1"/>
              <a:t>chức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thấp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:</a:t>
            </a:r>
          </a:p>
        </p:txBody>
      </p:sp>
      <p:sp>
        <p:nvSpPr>
          <p:cNvPr id="10" name="Freeform 9"/>
          <p:cNvSpPr/>
          <p:nvPr/>
        </p:nvSpPr>
        <p:spPr>
          <a:xfrm>
            <a:off x="0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Tế</a:t>
            </a:r>
            <a:r>
              <a:rPr lang="en-US" sz="4400" b="1" kern="1200" dirty="0"/>
              <a:t> </a:t>
            </a:r>
            <a:r>
              <a:rPr lang="en-US" sz="4400" b="1" kern="1200" dirty="0" err="1"/>
              <a:t>bào</a:t>
            </a:r>
            <a:endParaRPr lang="en-US" sz="4400" b="1" kern="1200" dirty="0"/>
          </a:p>
        </p:txBody>
      </p:sp>
      <p:sp>
        <p:nvSpPr>
          <p:cNvPr id="11" name="Freeform 10"/>
          <p:cNvSpPr/>
          <p:nvPr/>
        </p:nvSpPr>
        <p:spPr>
          <a:xfrm>
            <a:off x="2185637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Mô</a:t>
            </a:r>
            <a:r>
              <a:rPr lang="en-US" sz="4400" b="1" kern="1200" dirty="0"/>
              <a:t> </a:t>
            </a:r>
          </a:p>
        </p:txBody>
      </p:sp>
      <p:sp>
        <p:nvSpPr>
          <p:cNvPr id="12" name="Freeform 11"/>
          <p:cNvSpPr/>
          <p:nvPr/>
        </p:nvSpPr>
        <p:spPr>
          <a:xfrm>
            <a:off x="4251127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 err="1"/>
              <a:t>Cơ</a:t>
            </a:r>
            <a:r>
              <a:rPr lang="en-US" sz="4000" b="1" kern="1200" dirty="0"/>
              <a:t> </a:t>
            </a:r>
            <a:r>
              <a:rPr lang="en-US" sz="4000" b="1" kern="1200" dirty="0" err="1"/>
              <a:t>quan</a:t>
            </a:r>
            <a:endParaRPr lang="en-US" sz="4000" b="1" kern="1200" dirty="0"/>
          </a:p>
        </p:txBody>
      </p:sp>
      <p:sp>
        <p:nvSpPr>
          <p:cNvPr id="13" name="Freeform 12"/>
          <p:cNvSpPr/>
          <p:nvPr/>
        </p:nvSpPr>
        <p:spPr>
          <a:xfrm>
            <a:off x="6485299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Hệ</a:t>
            </a:r>
            <a:r>
              <a:rPr lang="en-US" sz="4400" b="1" kern="1200" dirty="0"/>
              <a:t> </a:t>
            </a: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cơ</a:t>
            </a:r>
            <a:r>
              <a:rPr lang="en-US" sz="4400" b="1" kern="1200" dirty="0"/>
              <a:t> </a:t>
            </a:r>
            <a:r>
              <a:rPr lang="en-US" sz="4400" b="1" kern="1200" dirty="0" err="1"/>
              <a:t>quan</a:t>
            </a:r>
            <a:endParaRPr lang="en-US" sz="4400" b="1" kern="1200" dirty="0"/>
          </a:p>
        </p:txBody>
      </p:sp>
      <p:sp>
        <p:nvSpPr>
          <p:cNvPr id="14" name="Freeform 13"/>
          <p:cNvSpPr/>
          <p:nvPr/>
        </p:nvSpPr>
        <p:spPr>
          <a:xfrm>
            <a:off x="8830236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err="1"/>
              <a:t>Cơ</a:t>
            </a:r>
            <a:r>
              <a:rPr lang="en-US" sz="4800" b="1" kern="1200" dirty="0"/>
              <a:t> </a:t>
            </a:r>
            <a:r>
              <a:rPr lang="en-US" sz="4800" b="1" kern="1200" dirty="0" err="1"/>
              <a:t>thể</a:t>
            </a:r>
            <a:endParaRPr lang="en-US" sz="4800" b="1" kern="1200" dirty="0"/>
          </a:p>
        </p:txBody>
      </p:sp>
    </p:spTree>
    <p:extLst>
      <p:ext uri="{BB962C8B-B14F-4D97-AF65-F5344CB8AC3E}">
        <p14:creationId xmlns:p14="http://schemas.microsoft.com/office/powerpoint/2010/main" val="33102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9"/>
          <p:cNvSpPr txBox="1">
            <a:spLocks noGrp="1"/>
          </p:cNvSpPr>
          <p:nvPr>
            <p:ph type="title"/>
          </p:nvPr>
        </p:nvSpPr>
        <p:spPr>
          <a:xfrm>
            <a:off x="-334978" y="2099733"/>
            <a:ext cx="7322800" cy="206326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b="1" dirty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II. TỪ TẾ BÀO TẠO THÀNH MÔ</a:t>
            </a:r>
            <a:endParaRPr sz="6000" b="1" dirty="0">
              <a:solidFill>
                <a:srgbClr val="002060"/>
              </a:solidFill>
              <a:latin typeface="#9Slide07 SFU Machine" panose="00000400000000000000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444" name="Google Shape;444;p29"/>
          <p:cNvGrpSpPr/>
          <p:nvPr/>
        </p:nvGrpSpPr>
        <p:grpSpPr>
          <a:xfrm>
            <a:off x="5232633" y="5767795"/>
            <a:ext cx="5987600" cy="369300"/>
            <a:chOff x="646450" y="4378600"/>
            <a:chExt cx="4490700" cy="276975"/>
          </a:xfrm>
        </p:grpSpPr>
        <p:cxnSp>
          <p:nvCxnSpPr>
            <p:cNvPr id="445" name="Google Shape;445;p29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29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29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29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29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0" name="Google Shape;450;p29"/>
          <p:cNvGrpSpPr/>
          <p:nvPr/>
        </p:nvGrpSpPr>
        <p:grpSpPr>
          <a:xfrm>
            <a:off x="1421436" y="506545"/>
            <a:ext cx="10110011" cy="5726136"/>
            <a:chOff x="1066077" y="379909"/>
            <a:chExt cx="7582508" cy="4294602"/>
          </a:xfrm>
        </p:grpSpPr>
        <p:grpSp>
          <p:nvGrpSpPr>
            <p:cNvPr id="451" name="Google Shape;451;p29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452" name="Google Shape;452;p29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9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9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6" name="Google Shape;456;p29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457" name="Google Shape;457;p29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9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9" name="Google Shape;459;p29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460" name="Google Shape;460;p29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29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1026" name="Picture 2" descr="Cell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38" y="4553893"/>
            <a:ext cx="2086015" cy="20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31" y="99012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44" y="4833567"/>
            <a:ext cx="1868456" cy="18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89765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2138</Words>
  <Application>Microsoft Office PowerPoint</Application>
  <PresentationFormat>Widescreen</PresentationFormat>
  <Paragraphs>312</Paragraphs>
  <Slides>43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9" baseType="lpstr">
      <vt:lpstr>#9Slide03 Ample</vt:lpstr>
      <vt:lpstr>#9Slide03 AmpleSoft</vt:lpstr>
      <vt:lpstr>#9Slide03 Bebas Neue ZSmall</vt:lpstr>
      <vt:lpstr>#9Slide03 Cabin Condensed Bold</vt:lpstr>
      <vt:lpstr>#9Slide03 Cabin Condensed Mediu</vt:lpstr>
      <vt:lpstr>#9Slide03 Cabin Medium</vt:lpstr>
      <vt:lpstr>#9Slide03 Encode SeEx Black</vt:lpstr>
      <vt:lpstr>#9Slide03 FS Neusa Bold</vt:lpstr>
      <vt:lpstr>#9Slide03 Reso</vt:lpstr>
      <vt:lpstr>#9Slide03 Roboto Condensed</vt:lpstr>
      <vt:lpstr>#9Slide03 Swiss Condensed</vt:lpstr>
      <vt:lpstr>#9Slide03 Swiss Condensed Bold</vt:lpstr>
      <vt:lpstr>#9Slide07 SFU Jamaica</vt:lpstr>
      <vt:lpstr>#9Slide07 SFU Machine</vt:lpstr>
      <vt:lpstr>Acumin Pro Condensed</vt:lpstr>
      <vt:lpstr>Arial</vt:lpstr>
      <vt:lpstr>Calibri</vt:lpstr>
      <vt:lpstr>Calibri Light</vt:lpstr>
      <vt:lpstr>Josefin Slab</vt:lpstr>
      <vt:lpstr>Josefin Slab Thin</vt:lpstr>
      <vt:lpstr>Open Sans</vt:lpstr>
      <vt:lpstr>Roboto Condensed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TỪ TẾ BÀO TẠO THÀNH MÔ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TỪ MÔ TẠO THÀNH CƠ QUAN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TỪ CƠ QUAN THÀNH HỆ CƠ QUAN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Dương Hải</cp:lastModifiedBy>
  <cp:revision>48</cp:revision>
  <dcterms:created xsi:type="dcterms:W3CDTF">2021-04-27T07:19:15Z</dcterms:created>
  <dcterms:modified xsi:type="dcterms:W3CDTF">2023-05-29T19:06:25Z</dcterms:modified>
</cp:coreProperties>
</file>