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73" r:id="rId13"/>
    <p:sldId id="280" r:id="rId14"/>
    <p:sldId id="274" r:id="rId15"/>
    <p:sldId id="281" r:id="rId16"/>
    <p:sldId id="275" r:id="rId17"/>
    <p:sldId id="268" r:id="rId18"/>
    <p:sldId id="279" r:id="rId19"/>
    <p:sldId id="271" r:id="rId20"/>
    <p:sldId id="272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gif"/><Relationship Id="rId5" Type="http://schemas.openxmlformats.org/officeDocument/2006/relationships/image" Target="../media/image21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slide" Target="slide8.xml"/><Relationship Id="rId26" Type="http://schemas.openxmlformats.org/officeDocument/2006/relationships/image" Target="../media/image22.png"/><Relationship Id="rId3" Type="http://schemas.openxmlformats.org/officeDocument/2006/relationships/slide" Target="slide3.xml"/><Relationship Id="rId21" Type="http://schemas.openxmlformats.org/officeDocument/2006/relationships/slide" Target="slide9.xml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24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23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8.gif"/><Relationship Id="rId5" Type="http://schemas.openxmlformats.org/officeDocument/2006/relationships/image" Target="../media/image7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8.gif"/><Relationship Id="rId5" Type="http://schemas.openxmlformats.org/officeDocument/2006/relationships/image" Target="../media/image9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gif"/><Relationship Id="rId5" Type="http://schemas.openxmlformats.org/officeDocument/2006/relationships/image" Target="../media/image11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gif"/><Relationship Id="rId5" Type="http://schemas.openxmlformats.org/officeDocument/2006/relationships/image" Target="../media/image13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8.gif"/><Relationship Id="rId5" Type="http://schemas.openxmlformats.org/officeDocument/2006/relationships/image" Target="../media/image15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8.gif"/><Relationship Id="rId5" Type="http://schemas.openxmlformats.org/officeDocument/2006/relationships/image" Target="../media/image17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8.gif"/><Relationship Id="rId5" Type="http://schemas.openxmlformats.org/officeDocument/2006/relationships/image" Target="../media/image19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Điều khiển mọi hoạt động sống của tế bào.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77B15B-D281-AE4C-B6B0-43C4047F1D0E}"/>
              </a:ext>
            </a:extLst>
          </p:cNvPr>
          <p:cNvSpPr txBox="1">
            <a:spLocks/>
          </p:cNvSpPr>
          <p:nvPr/>
        </p:nvSpPr>
        <p:spPr>
          <a:xfrm>
            <a:off x="3010487" y="170863"/>
            <a:ext cx="9411286" cy="1137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BÀI 19: CẤU TẠO VÀ CHỨC NĂNG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CÁC THÀNH PHẦN CỦA TẾ BÀO(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91CC5-146C-CD4B-ACFB-42467E7F7A3A}"/>
              </a:ext>
            </a:extLst>
          </p:cNvPr>
          <p:cNvSpPr/>
          <p:nvPr/>
        </p:nvSpPr>
        <p:spPr>
          <a:xfrm>
            <a:off x="4427340" y="1393224"/>
            <a:ext cx="622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9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43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22E3B-564A-DE48-8BD2-39FFBB5E25A8}"/>
              </a:ext>
            </a:extLst>
          </p:cNvPr>
          <p:cNvSpPr/>
          <p:nvPr/>
        </p:nvSpPr>
        <p:spPr>
          <a:xfrm>
            <a:off x="638175" y="90193"/>
            <a:ext cx="3369733" cy="124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Tế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bào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nhân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sơ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65E8DF7-5661-4C44-BEA2-CD49DCB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23" y="479686"/>
            <a:ext cx="5307070" cy="4590050"/>
          </a:xfrm>
          <a:prstGeom prst="rect">
            <a:avLst/>
          </a:prstGeom>
        </p:spPr>
      </p:pic>
      <p:sp>
        <p:nvSpPr>
          <p:cNvPr id="5" name="AutoShape 2" descr="Lý thuyết - Học trực tuyến OLM">
            <a:extLst>
              <a:ext uri="{FF2B5EF4-FFF2-40B4-BE49-F238E27FC236}">
                <a16:creationId xmlns:a16="http://schemas.microsoft.com/office/drawing/2014/main" id="{FC53FD35-28C5-4040-A9E0-A7F167BF4F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4D8AD-5167-3448-8714-DBEB4AB75F4F}"/>
              </a:ext>
            </a:extLst>
          </p:cNvPr>
          <p:cNvSpPr/>
          <p:nvPr/>
        </p:nvSpPr>
        <p:spPr>
          <a:xfrm>
            <a:off x="7824866" y="524656"/>
            <a:ext cx="1723868" cy="419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F04D0-0EE9-1F46-A935-75D078A22089}"/>
              </a:ext>
            </a:extLst>
          </p:cNvPr>
          <p:cNvSpPr/>
          <p:nvPr/>
        </p:nvSpPr>
        <p:spPr>
          <a:xfrm>
            <a:off x="10133351" y="2482349"/>
            <a:ext cx="1843790" cy="419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077B9-C427-8B46-963B-6E8C6D98EBC6}"/>
              </a:ext>
            </a:extLst>
          </p:cNvPr>
          <p:cNvSpPr/>
          <p:nvPr/>
        </p:nvSpPr>
        <p:spPr>
          <a:xfrm>
            <a:off x="10077966" y="3276600"/>
            <a:ext cx="1843790" cy="5269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B8E52-971F-EE48-B5E9-E246E1A71416}"/>
              </a:ext>
            </a:extLst>
          </p:cNvPr>
          <p:cNvSpPr txBox="1"/>
          <p:nvPr/>
        </p:nvSpPr>
        <p:spPr>
          <a:xfrm>
            <a:off x="241741" y="3573592"/>
            <a:ext cx="7205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400" dirty="0"/>
              <a:t>Có ở cơ thể vi khuẩn</a:t>
            </a:r>
          </a:p>
          <a:p>
            <a:pPr marL="285750" indent="-285750">
              <a:buFontTx/>
              <a:buChar char="-"/>
            </a:pPr>
            <a:r>
              <a:rPr lang="en-VN" sz="2400" dirty="0"/>
              <a:t>Cấu tạo: Gồm có màng tế bào, tế </a:t>
            </a:r>
            <a:r>
              <a:rPr lang="en-US" sz="2400" dirty="0"/>
              <a:t>b</a:t>
            </a:r>
            <a:r>
              <a:rPr lang="en-VN" sz="2400" dirty="0"/>
              <a:t>ào chất, vùng nhân. Một số có lông, roi </a:t>
            </a:r>
          </a:p>
          <a:p>
            <a:r>
              <a:rPr lang="en-VN" sz="2400" dirty="0"/>
              <a:t>+ Nhân:  Chưa có nhân hoàn chỉnh, chưa có màng nhân</a:t>
            </a:r>
          </a:p>
          <a:p>
            <a:r>
              <a:rPr lang="en-VN" sz="2400" dirty="0"/>
              <a:t>+ Tế bào chất: Không có hệ thống nội màng, các bào quan không có màng bao bọc</a:t>
            </a:r>
          </a:p>
          <a:p>
            <a:r>
              <a:rPr lang="en-VN" sz="2400" dirty="0"/>
              <a:t> Chỉ có một loại bào quan là ribôxôm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F879F7-1751-2B45-A417-E9B37110EEA8}"/>
              </a:ext>
            </a:extLst>
          </p:cNvPr>
          <p:cNvCxnSpPr/>
          <p:nvPr/>
        </p:nvCxnSpPr>
        <p:spPr>
          <a:xfrm flipH="1" flipV="1">
            <a:off x="6518223" y="1888761"/>
            <a:ext cx="1546485" cy="8859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495428-BE6E-4C42-A45A-A2BA65FC380A}"/>
              </a:ext>
            </a:extLst>
          </p:cNvPr>
          <p:cNvSpPr txBox="1"/>
          <p:nvPr/>
        </p:nvSpPr>
        <p:spPr>
          <a:xfrm>
            <a:off x="5588833" y="1554475"/>
            <a:ext cx="185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Ribôxôm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CE6876-7E6C-A344-BB34-134EEF14823D}"/>
              </a:ext>
            </a:extLst>
          </p:cNvPr>
          <p:cNvSpPr txBox="1"/>
          <p:nvPr/>
        </p:nvSpPr>
        <p:spPr>
          <a:xfrm>
            <a:off x="638175" y="1377047"/>
            <a:ext cx="312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Quan sát hình và chú thích các bộ phận của tế bào nhân sơ</a:t>
            </a:r>
          </a:p>
        </p:txBody>
      </p:sp>
    </p:spTree>
    <p:extLst>
      <p:ext uri="{BB962C8B-B14F-4D97-AF65-F5344CB8AC3E}">
        <p14:creationId xmlns:p14="http://schemas.microsoft.com/office/powerpoint/2010/main" val="31558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0DDA85-088F-A546-83D2-28B43331D596}"/>
              </a:ext>
            </a:extLst>
          </p:cNvPr>
          <p:cNvSpPr txBox="1">
            <a:spLocks/>
          </p:cNvSpPr>
          <p:nvPr/>
        </p:nvSpPr>
        <p:spPr>
          <a:xfrm>
            <a:off x="3010487" y="170863"/>
            <a:ext cx="9411286" cy="1137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BÀI 19: CẤU TẠO VÀ CHỨC NĂNG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CÁC THÀNH PHẦN CỦA TẾ BÀO(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C5E2B-C94C-4642-A4D6-60930A536041}"/>
              </a:ext>
            </a:extLst>
          </p:cNvPr>
          <p:cNvSpPr/>
          <p:nvPr/>
        </p:nvSpPr>
        <p:spPr>
          <a:xfrm>
            <a:off x="4346397" y="1028977"/>
            <a:ext cx="3369733" cy="1243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Tế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bào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nhân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sơ</a:t>
            </a:r>
            <a:endParaRPr lang="en-US" sz="3200" b="1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Drawing Love GIF by Ai and Aiko">
            <a:extLst>
              <a:ext uri="{FF2B5EF4-FFF2-40B4-BE49-F238E27FC236}">
                <a16:creationId xmlns:a16="http://schemas.microsoft.com/office/drawing/2014/main" id="{9114200B-52EB-934B-8960-DC77D2280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013" y="1294085"/>
            <a:ext cx="1620723" cy="12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6CD778-1F1D-0644-83D0-4208C6AA8767}"/>
              </a:ext>
            </a:extLst>
          </p:cNvPr>
          <p:cNvSpPr txBox="1"/>
          <p:nvPr/>
        </p:nvSpPr>
        <p:spPr>
          <a:xfrm>
            <a:off x="3862765" y="2272909"/>
            <a:ext cx="7205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400" dirty="0"/>
              <a:t>Có ở cơ thể vi khuẩn</a:t>
            </a:r>
          </a:p>
          <a:p>
            <a:pPr marL="285750" indent="-285750">
              <a:buFontTx/>
              <a:buChar char="-"/>
            </a:pPr>
            <a:r>
              <a:rPr lang="en-VN" sz="2400" dirty="0"/>
              <a:t>Cấu tạo: Gồm có màng tế bào, tế </a:t>
            </a:r>
            <a:r>
              <a:rPr lang="en-US" sz="2400" dirty="0"/>
              <a:t>b</a:t>
            </a:r>
            <a:r>
              <a:rPr lang="en-VN" sz="2400" dirty="0"/>
              <a:t>ào chất, vùng nhân. Một số có lông, roi </a:t>
            </a:r>
          </a:p>
          <a:p>
            <a:r>
              <a:rPr lang="en-VN" sz="2400" dirty="0"/>
              <a:t>+ Nhân:  Chưa có nhân hoàn chỉnh, chưa có màng nhân</a:t>
            </a:r>
          </a:p>
          <a:p>
            <a:r>
              <a:rPr lang="en-VN" sz="2400" dirty="0"/>
              <a:t>+ Tế bào chất: Không có hệ thống nội màng, các bào quan không có màng bao bọc</a:t>
            </a:r>
          </a:p>
          <a:p>
            <a:r>
              <a:rPr lang="en-VN" sz="2400" dirty="0"/>
              <a:t> Chỉ có một loại bào quan là ribôxôm</a:t>
            </a:r>
          </a:p>
        </p:txBody>
      </p:sp>
    </p:spTree>
    <p:extLst>
      <p:ext uri="{BB962C8B-B14F-4D97-AF65-F5344CB8AC3E}">
        <p14:creationId xmlns:p14="http://schemas.microsoft.com/office/powerpoint/2010/main" val="34589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F6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087EB-770C-724B-8E10-8A5E769175CC}"/>
              </a:ext>
            </a:extLst>
          </p:cNvPr>
          <p:cNvSpPr/>
          <p:nvPr/>
        </p:nvSpPr>
        <p:spPr>
          <a:xfrm>
            <a:off x="192239" y="171162"/>
            <a:ext cx="3893985" cy="101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Tế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bào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nhân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thực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5C40F46-53B4-C642-82A6-7C9B2D0FD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85" y="677692"/>
            <a:ext cx="5119276" cy="3767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73380-40A5-EA45-96A0-3294B5C8BCD9}"/>
              </a:ext>
            </a:extLst>
          </p:cNvPr>
          <p:cNvSpPr txBox="1"/>
          <p:nvPr/>
        </p:nvSpPr>
        <p:spPr>
          <a:xfrm>
            <a:off x="699028" y="1184223"/>
            <a:ext cx="312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Quan sát hình và chú thích các bộ phận của tế bào nhân thực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F9E18-8149-B245-BFC2-C944B5AF5848}"/>
              </a:ext>
            </a:extLst>
          </p:cNvPr>
          <p:cNvSpPr/>
          <p:nvPr/>
        </p:nvSpPr>
        <p:spPr>
          <a:xfrm>
            <a:off x="6680461" y="673196"/>
            <a:ext cx="1918741" cy="292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B2A9D4-8273-AC44-B855-A691CC425A62}"/>
              </a:ext>
            </a:extLst>
          </p:cNvPr>
          <p:cNvSpPr/>
          <p:nvPr/>
        </p:nvSpPr>
        <p:spPr>
          <a:xfrm>
            <a:off x="9274698" y="698680"/>
            <a:ext cx="1918741" cy="292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5AC939-93CE-2A4E-9993-DFE0DE6C02EE}"/>
              </a:ext>
            </a:extLst>
          </p:cNvPr>
          <p:cNvSpPr/>
          <p:nvPr/>
        </p:nvSpPr>
        <p:spPr>
          <a:xfrm>
            <a:off x="7521382" y="1038001"/>
            <a:ext cx="1918741" cy="292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CCFF1F-FE34-9F49-96F5-0866AB748BFC}"/>
              </a:ext>
            </a:extLst>
          </p:cNvPr>
          <p:cNvSpPr/>
          <p:nvPr/>
        </p:nvSpPr>
        <p:spPr>
          <a:xfrm>
            <a:off x="10594454" y="1038001"/>
            <a:ext cx="1405307" cy="292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E8062-48B0-5A4C-9665-8024542A1393}"/>
              </a:ext>
            </a:extLst>
          </p:cNvPr>
          <p:cNvSpPr txBox="1"/>
          <p:nvPr/>
        </p:nvSpPr>
        <p:spPr>
          <a:xfrm>
            <a:off x="389744" y="3581400"/>
            <a:ext cx="6490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400" dirty="0"/>
              <a:t>Có ở cơ thể thực vật, động vật, nấm</a:t>
            </a:r>
          </a:p>
          <a:p>
            <a:pPr marL="285750" indent="-285750">
              <a:buFontTx/>
              <a:buChar char="-"/>
            </a:pPr>
            <a:r>
              <a:rPr lang="en-VN" sz="2400" dirty="0"/>
              <a:t>Cấu tạo: Gồm có màng tế bào, tế </a:t>
            </a:r>
            <a:r>
              <a:rPr lang="en-US" sz="2400" dirty="0"/>
              <a:t>b</a:t>
            </a:r>
            <a:r>
              <a:rPr lang="en-VN" sz="2400" dirty="0"/>
              <a:t>ào chất, nhân và các bào quan</a:t>
            </a:r>
          </a:p>
          <a:p>
            <a:r>
              <a:rPr lang="en-VN" sz="2400" dirty="0"/>
              <a:t>+ Nhân: Đã có nhân hoàn chỉnh, có màng nhân bao bọc nhân</a:t>
            </a:r>
          </a:p>
          <a:p>
            <a:r>
              <a:rPr lang="en-VN" sz="2400" dirty="0"/>
              <a:t>+ Tế bào chất : Được chia thành nhiều khoang bởi hệ thống nội màng, các bào quan có màng bao bọc</a:t>
            </a:r>
          </a:p>
        </p:txBody>
      </p:sp>
    </p:spTree>
    <p:extLst>
      <p:ext uri="{BB962C8B-B14F-4D97-AF65-F5344CB8AC3E}">
        <p14:creationId xmlns:p14="http://schemas.microsoft.com/office/powerpoint/2010/main" val="34751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5D67CA-9FA2-1B4E-9F3B-24E7243EF2B6}"/>
              </a:ext>
            </a:extLst>
          </p:cNvPr>
          <p:cNvSpPr/>
          <p:nvPr/>
        </p:nvSpPr>
        <p:spPr>
          <a:xfrm>
            <a:off x="4929502" y="1039598"/>
            <a:ext cx="3893985" cy="101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Tế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bào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nhân</a:t>
            </a:r>
            <a:r>
              <a:rPr lang="en-US" sz="32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thực</a:t>
            </a:r>
            <a:endParaRPr lang="en-US" sz="3200" b="1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Drawing Love GIF by Ai and Aiko">
            <a:extLst>
              <a:ext uri="{FF2B5EF4-FFF2-40B4-BE49-F238E27FC236}">
                <a16:creationId xmlns:a16="http://schemas.microsoft.com/office/drawing/2014/main" id="{A0E5BE77-7B71-1840-9B59-0DF0CC7B6C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81" y="0"/>
            <a:ext cx="2388819" cy="20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2330D-6E02-C74C-87D0-118F77AF30F4}"/>
              </a:ext>
            </a:extLst>
          </p:cNvPr>
          <p:cNvSpPr txBox="1"/>
          <p:nvPr/>
        </p:nvSpPr>
        <p:spPr>
          <a:xfrm>
            <a:off x="4506849" y="2423160"/>
            <a:ext cx="6490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400" dirty="0"/>
              <a:t>Có ở cơ thể thực vật, động vật, nấm</a:t>
            </a:r>
          </a:p>
          <a:p>
            <a:pPr marL="285750" indent="-285750">
              <a:buFontTx/>
              <a:buChar char="-"/>
            </a:pPr>
            <a:r>
              <a:rPr lang="en-VN" sz="2400" dirty="0"/>
              <a:t>Cấu tạo: Gồm có màng tế bào, tế </a:t>
            </a:r>
            <a:r>
              <a:rPr lang="en-US" sz="2400" dirty="0"/>
              <a:t>b</a:t>
            </a:r>
            <a:r>
              <a:rPr lang="en-VN" sz="2400" dirty="0"/>
              <a:t>ào chất, nhân + Nhân: Đã có nhân hoàn chỉnh, có màng nhân bao bọc nhân</a:t>
            </a:r>
          </a:p>
          <a:p>
            <a:r>
              <a:rPr lang="en-VN" sz="2400" dirty="0"/>
              <a:t>+ Tế bào chất : Được chia thành nhiều khoang bởi hệ thống nội màng, các bào quan có màng bao bọc</a:t>
            </a:r>
          </a:p>
        </p:txBody>
      </p:sp>
    </p:spTree>
    <p:extLst>
      <p:ext uri="{BB962C8B-B14F-4D97-AF65-F5344CB8AC3E}">
        <p14:creationId xmlns:p14="http://schemas.microsoft.com/office/powerpoint/2010/main" val="9263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C793F-9C46-B740-ADDB-EA59B3B0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204952" y="1103586"/>
            <a:ext cx="7184860" cy="4445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90102-849A-D344-A4E9-1509003A4EA9}"/>
              </a:ext>
            </a:extLst>
          </p:cNvPr>
          <p:cNvSpPr txBox="1"/>
          <p:nvPr/>
        </p:nvSpPr>
        <p:spPr>
          <a:xfrm>
            <a:off x="8184423" y="1506600"/>
            <a:ext cx="3536732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So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sánh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sự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giống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khác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nhau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cuả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tế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bào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nhân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thực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tế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bào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nhân</a:t>
            </a:r>
            <a:r>
              <a:rPr lang="en-US" sz="3000" b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alpha val="60000"/>
                  </a:schemeClr>
                </a:solidFill>
              </a:rPr>
              <a:t>sơ</a:t>
            </a:r>
            <a:endParaRPr lang="en-US" sz="300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69236"/>
            <a:ext cx="12112028" cy="865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CHỨC NĂNG CÁC THÀNH PHẦN CỦA TẾ BÀO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5992" y="535095"/>
            <a:ext cx="622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1236930" y="965545"/>
            <a:ext cx="9855451" cy="222127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38353"/>
              </p:ext>
            </p:extLst>
          </p:nvPr>
        </p:nvGraphicFramePr>
        <p:xfrm>
          <a:off x="102009" y="2971012"/>
          <a:ext cx="12010019" cy="374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9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1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745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566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031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698847" y="3355661"/>
            <a:ext cx="28103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7828" y="3346767"/>
            <a:ext cx="41825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86953" y="3871186"/>
            <a:ext cx="73885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60585" y="4311572"/>
            <a:ext cx="53105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50582" y="4423054"/>
            <a:ext cx="56748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Ribosome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36930" y="6078076"/>
            <a:ext cx="56236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8346" y="6065898"/>
            <a:ext cx="40030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B26552-3806-E245-839E-C5989711F606}"/>
              </a:ext>
            </a:extLst>
          </p:cNvPr>
          <p:cNvSpPr txBox="1">
            <a:spLocks/>
          </p:cNvSpPr>
          <p:nvPr/>
        </p:nvSpPr>
        <p:spPr>
          <a:xfrm>
            <a:off x="0" y="53084"/>
            <a:ext cx="12192000" cy="13428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BÀI 19: CẤU TẠO VÀ CHỨC NĂNG CÁC THÀNH PHẦN CỦA TẾ BÀO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080808"/>
                </a:solidFill>
              </a:rPr>
              <a:t>( </a:t>
            </a:r>
            <a:r>
              <a:rPr lang="en-US" sz="3600" b="1" dirty="0" err="1">
                <a:solidFill>
                  <a:srgbClr val="080808"/>
                </a:solidFill>
              </a:rPr>
              <a:t>Tiết</a:t>
            </a:r>
            <a:r>
              <a:rPr lang="en-US" sz="3600" b="1" dirty="0">
                <a:solidFill>
                  <a:srgbClr val="080808"/>
                </a:solidFill>
              </a:rPr>
              <a:t> 2)</a:t>
            </a:r>
            <a:endParaRPr lang="en-US" sz="3600" b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622E53-B935-6742-9524-CA6AD80A0CD9}"/>
              </a:ext>
            </a:extLst>
          </p:cNvPr>
          <p:cNvSpPr/>
          <p:nvPr/>
        </p:nvSpPr>
        <p:spPr>
          <a:xfrm>
            <a:off x="152319" y="1543950"/>
            <a:ext cx="622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C6300F6-FBA9-C745-BACE-A76DBDA79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590926"/>
              </p:ext>
            </p:extLst>
          </p:nvPr>
        </p:nvGraphicFramePr>
        <p:xfrm>
          <a:off x="97297" y="2215686"/>
          <a:ext cx="12010019" cy="4905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9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1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745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25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566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Ribosome</a:t>
                      </a:r>
                    </a:p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031">
                <a:tc>
                  <a:txBody>
                    <a:bodyPr/>
                    <a:lstStyle/>
                    <a:p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47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ĐÁP ÁN KIỂM TRA 1 TIẾT MÔN SINH - KHỐI 10 (BÀI VIẾTSỐ1) - Trường THPT Phan  Thiết- Bình Thuận">
            <a:extLst>
              <a:ext uri="{FF2B5EF4-FFF2-40B4-BE49-F238E27FC236}">
                <a16:creationId xmlns:a16="http://schemas.microsoft.com/office/drawing/2014/main" id="{C3722187-3DC2-784D-BE6C-9AB0BEAC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468" y="1111348"/>
            <a:ext cx="5698002" cy="50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2FBA1-BA0B-1049-A37C-783DBFB3E3D7}"/>
              </a:ext>
            </a:extLst>
          </p:cNvPr>
          <p:cNvSpPr txBox="1"/>
          <p:nvPr/>
        </p:nvSpPr>
        <p:spPr>
          <a:xfrm>
            <a:off x="5514535" y="379828"/>
            <a:ext cx="54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0C8BD-F7C2-5348-8A85-B2978625315A}"/>
              </a:ext>
            </a:extLst>
          </p:cNvPr>
          <p:cNvSpPr txBox="1"/>
          <p:nvPr/>
        </p:nvSpPr>
        <p:spPr>
          <a:xfrm>
            <a:off x="1275470" y="211015"/>
            <a:ext cx="10597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đây là tế bào gì? Chú thích đầy đủ các bộ phận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EA8F5-3071-1C4F-A05A-5D233260E393}"/>
              </a:ext>
            </a:extLst>
          </p:cNvPr>
          <p:cNvSpPr txBox="1"/>
          <p:nvPr/>
        </p:nvSpPr>
        <p:spPr>
          <a:xfrm>
            <a:off x="3126479" y="1244131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Lông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EFB5A-0B93-4344-BBE1-2FDCB6A795DA}"/>
              </a:ext>
            </a:extLst>
          </p:cNvPr>
          <p:cNvSpPr txBox="1"/>
          <p:nvPr/>
        </p:nvSpPr>
        <p:spPr>
          <a:xfrm>
            <a:off x="1127468" y="4345571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Roi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E8CB1-A9C3-9742-95C8-78EFA68A7645}"/>
              </a:ext>
            </a:extLst>
          </p:cNvPr>
          <p:cNvSpPr txBox="1"/>
          <p:nvPr/>
        </p:nvSpPr>
        <p:spPr>
          <a:xfrm>
            <a:off x="5576088" y="3670179"/>
            <a:ext cx="174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Vỏ nhày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7ECDAC-BA93-2543-9722-A2DCDF144475}"/>
              </a:ext>
            </a:extLst>
          </p:cNvPr>
          <p:cNvSpPr txBox="1"/>
          <p:nvPr/>
        </p:nvSpPr>
        <p:spPr>
          <a:xfrm>
            <a:off x="5019821" y="3300531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Thành tế bào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EE0625-2187-BD42-AEF3-C4CA54C2AEAE}"/>
              </a:ext>
            </a:extLst>
          </p:cNvPr>
          <p:cNvSpPr txBox="1"/>
          <p:nvPr/>
        </p:nvSpPr>
        <p:spPr>
          <a:xfrm>
            <a:off x="4988477" y="2829788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Màng sinh chất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554C3F-DF97-F543-814E-A5BA6D108063}"/>
              </a:ext>
            </a:extLst>
          </p:cNvPr>
          <p:cNvSpPr txBox="1"/>
          <p:nvPr/>
        </p:nvSpPr>
        <p:spPr>
          <a:xfrm>
            <a:off x="5019821" y="2338862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Chất tế bào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3A1B4-5483-974E-A522-74E0343577CD}"/>
              </a:ext>
            </a:extLst>
          </p:cNvPr>
          <p:cNvSpPr txBox="1"/>
          <p:nvPr/>
        </p:nvSpPr>
        <p:spPr>
          <a:xfrm>
            <a:off x="4021608" y="1686350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Vùng nhân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63F04-5954-DF44-8044-8C0E482374AE}"/>
              </a:ext>
            </a:extLst>
          </p:cNvPr>
          <p:cNvSpPr/>
          <p:nvPr/>
        </p:nvSpPr>
        <p:spPr>
          <a:xfrm>
            <a:off x="3796744" y="5654674"/>
            <a:ext cx="1793710" cy="315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NHÂN SƠ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32D3E-7851-2D4D-BCAD-9ED948E6F99D}"/>
              </a:ext>
            </a:extLst>
          </p:cNvPr>
          <p:cNvSpPr txBox="1"/>
          <p:nvPr/>
        </p:nvSpPr>
        <p:spPr>
          <a:xfrm>
            <a:off x="8485632" y="1475232"/>
            <a:ext cx="3243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VN" b="1" dirty="0">
                <a:solidFill>
                  <a:srgbClr val="C00000"/>
                </a:solidFill>
              </a:rPr>
              <a:t>ột  số cụm từ gợi ý: </a:t>
            </a:r>
          </a:p>
          <a:p>
            <a:pPr marL="285750" indent="-285750">
              <a:buFontTx/>
              <a:buChar char="-"/>
            </a:pPr>
            <a:r>
              <a:rPr lang="en-US" dirty="0"/>
              <a:t>L</a:t>
            </a:r>
            <a:r>
              <a:rPr lang="en-VN" dirty="0"/>
              <a:t>ông</a:t>
            </a:r>
          </a:p>
          <a:p>
            <a:pPr marL="285750" indent="-285750">
              <a:buFontTx/>
              <a:buChar char="-"/>
            </a:pPr>
            <a:r>
              <a:rPr lang="en-US" dirty="0"/>
              <a:t>M</a:t>
            </a:r>
            <a:r>
              <a:rPr lang="en-VN" dirty="0"/>
              <a:t>àng sinh chất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hành tế bào</a:t>
            </a:r>
          </a:p>
          <a:p>
            <a:pPr marL="285750" indent="-285750">
              <a:buFontTx/>
              <a:buChar char="-"/>
            </a:pPr>
            <a:r>
              <a:rPr lang="en-US" dirty="0"/>
              <a:t>V</a:t>
            </a:r>
            <a:r>
              <a:rPr lang="en-VN" dirty="0"/>
              <a:t>ỏ nhày</a:t>
            </a:r>
          </a:p>
          <a:p>
            <a:pPr marL="285750" indent="-285750">
              <a:buFontTx/>
              <a:buChar char="-"/>
            </a:pPr>
            <a:r>
              <a:rPr lang="en-US" dirty="0"/>
              <a:t>V</a:t>
            </a:r>
            <a:r>
              <a:rPr lang="en-VN" dirty="0"/>
              <a:t>ùng nhân</a:t>
            </a:r>
          </a:p>
          <a:p>
            <a:pPr marL="285750" indent="-285750">
              <a:buFontTx/>
              <a:buChar char="-"/>
            </a:pPr>
            <a:r>
              <a:rPr lang="en-US" dirty="0"/>
              <a:t>R</a:t>
            </a:r>
            <a:r>
              <a:rPr lang="en-VN" dirty="0"/>
              <a:t>oi</a:t>
            </a:r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VN" dirty="0"/>
              <a:t>hất tế bào</a:t>
            </a:r>
          </a:p>
        </p:txBody>
      </p:sp>
    </p:spTree>
    <p:extLst>
      <p:ext uri="{BB962C8B-B14F-4D97-AF65-F5344CB8AC3E}">
        <p14:creationId xmlns:p14="http://schemas.microsoft.com/office/powerpoint/2010/main" val="19184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  <p:bldP spid="10" grpId="0"/>
      <p:bldP spid="22" grpId="0"/>
      <p:bldP spid="23" grpId="0"/>
      <p:bldP spid="24" grpId="0"/>
      <p:bldP spid="25" grpId="0"/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262" y="4088380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14" y="3576057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9" y="3828071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3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D3DCFD-24F2-514C-BE5B-FFB4A0DC61DD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Cấu tạo chi tiết của một tế bào nhân thực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C39C164-70B3-1E42-8F05-F801ABD7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683346"/>
            <a:ext cx="7347537" cy="54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9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6321BB-6387-E84F-8018-7047798BC1F5}"/>
              </a:ext>
            </a:extLst>
          </p:cNvPr>
          <p:cNvSpPr txBox="1"/>
          <p:nvPr/>
        </p:nvSpPr>
        <p:spPr>
          <a:xfrm>
            <a:off x="3331779" y="252248"/>
            <a:ext cx="8860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32B7C-0119-2040-9639-7EEE55EF6883}"/>
              </a:ext>
            </a:extLst>
          </p:cNvPr>
          <p:cNvSpPr txBox="1"/>
          <p:nvPr/>
        </p:nvSpPr>
        <p:spPr>
          <a:xfrm>
            <a:off x="3647089" y="1072056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3000" dirty="0"/>
              <a:t>Yêu cầu: Mỗi  học sinh thực hiện mô hình tế bào theo sự phân công của GV. </a:t>
            </a:r>
          </a:p>
          <a:p>
            <a:r>
              <a:rPr lang="en-VN" sz="3000" dirty="0"/>
              <a:t>+ Tổ 1: Tế bào nhân sơ</a:t>
            </a:r>
          </a:p>
          <a:p>
            <a:r>
              <a:rPr lang="en-VN" sz="3000" dirty="0"/>
              <a:t>+ Tổ 2: Tế bào nhân thực</a:t>
            </a:r>
          </a:p>
          <a:p>
            <a:r>
              <a:rPr lang="en-VN" sz="3000" dirty="0"/>
              <a:t>+ Tổ 3:Tế bào động vật</a:t>
            </a:r>
          </a:p>
          <a:p>
            <a:r>
              <a:rPr lang="en-VN" sz="3000"/>
              <a:t>+ Tổ 4+5: </a:t>
            </a:r>
            <a:r>
              <a:rPr lang="en-VN" sz="3000" dirty="0"/>
              <a:t>Tế bào thực vật</a:t>
            </a:r>
          </a:p>
          <a:p>
            <a:pPr marL="285750" indent="-285750">
              <a:buFontTx/>
              <a:buChar char="-"/>
            </a:pPr>
            <a:r>
              <a:rPr lang="en-US" sz="3000" dirty="0"/>
              <a:t>H</a:t>
            </a:r>
            <a:r>
              <a:rPr lang="en-VN" sz="3000" dirty="0"/>
              <a:t>ình thức: Vẽ tranh, làm mô hình bằng các vật liệu như giấy, xốp, đất nặn, nguyên liệu rau củ quả…..</a:t>
            </a:r>
          </a:p>
          <a:p>
            <a:pPr marL="285750" indent="-285750">
              <a:buFontTx/>
              <a:buChar char="-"/>
            </a:pPr>
            <a:r>
              <a:rPr lang="en-VN" sz="3000" dirty="0"/>
              <a:t>Sản phẩm nộp qua đường link palet hoặc azota giáo viên gửi</a:t>
            </a:r>
          </a:p>
        </p:txBody>
      </p:sp>
    </p:spTree>
    <p:extLst>
      <p:ext uri="{BB962C8B-B14F-4D97-AF65-F5344CB8AC3E}">
        <p14:creationId xmlns:p14="http://schemas.microsoft.com/office/powerpoint/2010/main" val="2537694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44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A6538-29F6-0F41-8740-2F359B52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Gợi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ý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số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sản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phẩm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43EAABD8-3D7A-6846-BCC5-3DB70F734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372" y="171162"/>
            <a:ext cx="2669627" cy="2371148"/>
          </a:xfrm>
          <a:prstGeom prst="rect">
            <a:avLst/>
          </a:prstGeom>
        </p:spPr>
      </p:pic>
      <p:pic>
        <p:nvPicPr>
          <p:cNvPr id="7" name="Picture 6" descr="A picture containing table, indoor, wooden, wood&#10;&#10;Description automatically generated">
            <a:extLst>
              <a:ext uri="{FF2B5EF4-FFF2-40B4-BE49-F238E27FC236}">
                <a16:creationId xmlns:a16="http://schemas.microsoft.com/office/drawing/2014/main" id="{437CEE3F-B0A7-D845-8660-7D499B57F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56" y="153834"/>
            <a:ext cx="2512541" cy="2388476"/>
          </a:xfrm>
          <a:prstGeom prst="rect">
            <a:avLst/>
          </a:prstGeom>
        </p:spPr>
      </p:pic>
      <p:pic>
        <p:nvPicPr>
          <p:cNvPr id="9" name="Picture 8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38C85B3-ECC1-0D40-9CE6-E00F9CB74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1" y="153834"/>
            <a:ext cx="2669627" cy="2388476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7F02F8A5-8C5C-7F4A-BF3C-4BF6EE574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33" y="3079201"/>
            <a:ext cx="5231853" cy="3400426"/>
          </a:xfrm>
          <a:prstGeom prst="rect">
            <a:avLst/>
          </a:prstGeom>
        </p:spPr>
      </p:pic>
      <p:pic>
        <p:nvPicPr>
          <p:cNvPr id="14" name="Picture 13" descr="A group of decorated eggs&#10;&#10;Description automatically generated with low confidence">
            <a:extLst>
              <a:ext uri="{FF2B5EF4-FFF2-40B4-BE49-F238E27FC236}">
                <a16:creationId xmlns:a16="http://schemas.microsoft.com/office/drawing/2014/main" id="{70C5744F-7988-134F-8934-C8B6643DA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0" y="3079201"/>
            <a:ext cx="4277710" cy="345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51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537EC8-F988-754E-BAA1-3F4FFC2D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70" y="389325"/>
            <a:ext cx="4971390" cy="9412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Gợi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ý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số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sản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phẩm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5A660B9-9EAA-7240-8CBC-8EF45990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30" y="198797"/>
            <a:ext cx="5143500" cy="6304794"/>
          </a:xfrm>
          <a:prstGeom prst="rect">
            <a:avLst/>
          </a:prstGeom>
        </p:spPr>
      </p:pic>
      <p:pic>
        <p:nvPicPr>
          <p:cNvPr id="8" name="Picture 7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DE57E6E-75E5-5B4E-AAB2-D7731EC1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7" y="1330609"/>
            <a:ext cx="5485248" cy="51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4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lỗ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ra)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….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di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Màng</a:t>
            </a:r>
            <a:r>
              <a:rPr lang="en-US" sz="54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54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endParaRPr lang="en-US" sz="54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1471" y="2145114"/>
            <a:ext cx="1143339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chất,tham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7: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8152" y="2067964"/>
            <a:ext cx="11143853" cy="11906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1094</Words>
  <Application>Microsoft Macintosh PowerPoint</Application>
  <PresentationFormat>Widescreen</PresentationFormat>
  <Paragraphs>129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 Light</vt:lpstr>
      <vt:lpstr>Times New Roman</vt:lpstr>
      <vt:lpstr>#9Slide03 Swiss Condensed Bold</vt:lpstr>
      <vt:lpstr>Calibri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một số sản phẩm</vt:lpstr>
      <vt:lpstr>Gợi ý một số sản phẩm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phuong lan</cp:lastModifiedBy>
  <cp:revision>98</cp:revision>
  <dcterms:created xsi:type="dcterms:W3CDTF">2018-05-24T12:43:45Z</dcterms:created>
  <dcterms:modified xsi:type="dcterms:W3CDTF">2021-10-02T02:42:31Z</dcterms:modified>
</cp:coreProperties>
</file>