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89" r:id="rId2"/>
    <p:sldId id="279" r:id="rId3"/>
    <p:sldId id="274" r:id="rId4"/>
    <p:sldId id="284" r:id="rId5"/>
    <p:sldId id="275" r:id="rId6"/>
    <p:sldId id="280" r:id="rId7"/>
    <p:sldId id="281" r:id="rId8"/>
    <p:sldId id="282" r:id="rId9"/>
    <p:sldId id="283" r:id="rId10"/>
    <p:sldId id="292" r:id="rId11"/>
    <p:sldId id="291" r:id="rId12"/>
    <p:sldId id="293" r:id="rId13"/>
    <p:sldId id="294" r:id="rId14"/>
    <p:sldId id="295" r:id="rId15"/>
    <p:sldId id="297" r:id="rId16"/>
    <p:sldId id="296" r:id="rId17"/>
    <p:sldId id="298" r:id="rId18"/>
    <p:sldId id="286" r:id="rId19"/>
    <p:sldId id="287" r:id="rId20"/>
    <p:sldId id="288" r:id="rId21"/>
    <p:sldId id="299" r:id="rId22"/>
    <p:sldId id="300" r:id="rId23"/>
    <p:sldId id="301" r:id="rId24"/>
    <p:sldId id="290" r:id="rId25"/>
    <p:sldId id="302" r:id="rId26"/>
    <p:sldId id="303" r:id="rId27"/>
    <p:sldId id="265" r:id="rId2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CC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1686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96D17-5F23-42A1-ADF3-5C81F72091DB}" type="datetimeFigureOut">
              <a:rPr lang="en-US" smtClean="0"/>
              <a:t>11/10/2023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5B9C6-CA5A-4C07-9AEB-8586C81CAC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93719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96D17-5F23-42A1-ADF3-5C81F72091DB}" type="datetimeFigureOut">
              <a:rPr lang="en-US" smtClean="0"/>
              <a:t>11/10/2023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5B9C6-CA5A-4C07-9AEB-8586C81CAC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26370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96D17-5F23-42A1-ADF3-5C81F72091DB}" type="datetimeFigureOut">
              <a:rPr lang="en-US" smtClean="0"/>
              <a:t>11/10/2023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5B9C6-CA5A-4C07-9AEB-8586C81CAC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41125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96D17-5F23-42A1-ADF3-5C81F72091DB}" type="datetimeFigureOut">
              <a:rPr lang="en-US" smtClean="0"/>
              <a:t>11/10/2023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5B9C6-CA5A-4C07-9AEB-8586C81CAC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87892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96D17-5F23-42A1-ADF3-5C81F72091DB}" type="datetimeFigureOut">
              <a:rPr lang="en-US" smtClean="0"/>
              <a:t>11/10/2023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5B9C6-CA5A-4C07-9AEB-8586C81CAC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03298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96D17-5F23-42A1-ADF3-5C81F72091DB}" type="datetimeFigureOut">
              <a:rPr lang="en-US" smtClean="0"/>
              <a:t>11/10/2023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5B9C6-CA5A-4C07-9AEB-8586C81CAC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06313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96D17-5F23-42A1-ADF3-5C81F72091DB}" type="datetimeFigureOut">
              <a:rPr lang="en-US" smtClean="0"/>
              <a:t>11/10/2023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5B9C6-CA5A-4C07-9AEB-8586C81CAC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41883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96D17-5F23-42A1-ADF3-5C81F72091DB}" type="datetimeFigureOut">
              <a:rPr lang="en-US" smtClean="0"/>
              <a:t>11/10/2023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5B9C6-CA5A-4C07-9AEB-8586C81CAC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91614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96D17-5F23-42A1-ADF3-5C81F72091DB}" type="datetimeFigureOut">
              <a:rPr lang="en-US" smtClean="0"/>
              <a:t>11/10/2023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5B9C6-CA5A-4C07-9AEB-8586C81CAC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93648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96D17-5F23-42A1-ADF3-5C81F72091DB}" type="datetimeFigureOut">
              <a:rPr lang="en-US" smtClean="0"/>
              <a:t>11/10/2023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5B9C6-CA5A-4C07-9AEB-8586C81CAC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7737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96D17-5F23-42A1-ADF3-5C81F72091DB}" type="datetimeFigureOut">
              <a:rPr lang="en-US" smtClean="0"/>
              <a:t>11/10/2023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5B9C6-CA5A-4C07-9AEB-8586C81CAC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9569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796D17-5F23-42A1-ADF3-5C81F72091DB}" type="datetimeFigureOut">
              <a:rPr lang="en-US" smtClean="0"/>
              <a:t>11/10/2023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D5B9C6-CA5A-4C07-9AEB-8586C81CAC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28705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5000" r="-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6865910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62000"/>
            <a:ext cx="8229600" cy="1143000"/>
          </a:xfrm>
        </p:spPr>
        <p:txBody>
          <a:bodyPr>
            <a:normAutofit/>
          </a:bodyPr>
          <a:lstStyle/>
          <a:p>
            <a:r>
              <a:rPr lang="it-IT" sz="2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Đặc điểm Internet: </a:t>
            </a:r>
            <a:r>
              <a:rPr 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2800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3581770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838200" y="1524000"/>
            <a:ext cx="510267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Hãy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nêu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đặc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điểm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của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Internet?</a:t>
            </a:r>
            <a:endParaRPr lang="en-US" sz="2800" b="1" dirty="0">
              <a:solidFill>
                <a:srgbClr val="FF0000"/>
              </a:solidFill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1981200" y="838200"/>
            <a:ext cx="4343400" cy="475488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THẢO LUẬN NHÓM</a:t>
            </a:r>
          </a:p>
        </p:txBody>
      </p:sp>
      <p:sp>
        <p:nvSpPr>
          <p:cNvPr id="6" name="Rectangle 5"/>
          <p:cNvSpPr/>
          <p:nvPr/>
        </p:nvSpPr>
        <p:spPr>
          <a:xfrm>
            <a:off x="1334243" y="2068002"/>
            <a:ext cx="4572000" cy="3539430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spcAft>
                <a:spcPts val="0"/>
              </a:spcAft>
              <a:tabLst>
                <a:tab pos="228600" algn="l"/>
                <a:tab pos="457200" algn="l"/>
                <a:tab pos="866140" algn="l"/>
                <a:tab pos="1028700" algn="l"/>
                <a:tab pos="1943100" algn="l"/>
                <a:tab pos="2628900" algn="l"/>
                <a:tab pos="2743200" algn="ctr"/>
                <a:tab pos="5486400" algn="r"/>
              </a:tabLst>
            </a:pP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toàn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cầu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>
              <a:spcAft>
                <a:spcPts val="0"/>
              </a:spcAft>
              <a:tabLst>
                <a:tab pos="228600" algn="l"/>
                <a:tab pos="457200" algn="l"/>
                <a:tab pos="866140" algn="l"/>
                <a:tab pos="1028700" algn="l"/>
                <a:tab pos="1943100" algn="l"/>
                <a:tab pos="2628900" algn="l"/>
                <a:tab pos="2743200" algn="ctr"/>
                <a:tab pos="5486400" algn="r"/>
              </a:tabLst>
            </a:pP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tương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>
              <a:spcAft>
                <a:spcPts val="0"/>
              </a:spcAft>
              <a:tabLst>
                <a:tab pos="228600" algn="l"/>
                <a:tab pos="457200" algn="l"/>
                <a:tab pos="866140" algn="l"/>
                <a:tab pos="1028700" algn="l"/>
                <a:tab pos="1943100" algn="l"/>
                <a:tab pos="2628900" algn="l"/>
                <a:tab pos="2743200" algn="ctr"/>
                <a:tab pos="5486400" algn="r"/>
              </a:tabLst>
            </a:pP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dễ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tiếp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cận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>
              <a:spcAft>
                <a:spcPts val="0"/>
              </a:spcAft>
              <a:tabLst>
                <a:tab pos="228600" algn="l"/>
                <a:tab pos="457200" algn="l"/>
                <a:tab pos="866140" algn="l"/>
                <a:tab pos="1028700" algn="l"/>
                <a:tab pos="1943100" algn="l"/>
                <a:tab pos="2628900" algn="l"/>
                <a:tab pos="2743200" algn="ctr"/>
                <a:tab pos="5486400" algn="r"/>
              </a:tabLst>
            </a:pP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chủ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sở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hữu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>
              <a:spcAft>
                <a:spcPts val="0"/>
              </a:spcAft>
              <a:tabLst>
                <a:tab pos="228600" algn="l"/>
                <a:tab pos="457200" algn="l"/>
                <a:tab pos="866140" algn="l"/>
                <a:tab pos="1028700" algn="l"/>
                <a:tab pos="1943100" algn="l"/>
                <a:tab pos="2628900" algn="l"/>
                <a:tab pos="2743200" algn="ctr"/>
                <a:tab pos="5486400" algn="r"/>
              </a:tabLst>
            </a:pP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cập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nhật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>
              <a:spcAft>
                <a:spcPts val="0"/>
              </a:spcAft>
              <a:tabLst>
                <a:tab pos="228600" algn="l"/>
                <a:tab pos="457200" algn="l"/>
                <a:tab pos="866140" algn="l"/>
                <a:tab pos="1028700" algn="l"/>
                <a:tab pos="1943100" algn="l"/>
                <a:tab pos="2628900" algn="l"/>
                <a:tab pos="2743200" algn="ctr"/>
                <a:tab pos="5486400" algn="r"/>
              </a:tabLst>
            </a:pP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lưu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trữ</a:t>
            </a:r>
            <a:endParaRPr lang="en-US" sz="2800" b="1" dirty="0">
              <a:solidFill>
                <a:srgbClr val="0000CC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  <a:tabLst>
                <a:tab pos="228600" algn="l"/>
                <a:tab pos="457200" algn="l"/>
                <a:tab pos="866140" algn="l"/>
                <a:tab pos="1028700" algn="l"/>
                <a:tab pos="1943100" algn="l"/>
                <a:tab pos="2628900" algn="l"/>
                <a:tab pos="2743200" algn="ctr"/>
                <a:tab pos="5486400" algn="r"/>
              </a:tabLst>
            </a:pP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đa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dạng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ẩn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danh</a:t>
            </a:r>
            <a:endParaRPr lang="en-US" sz="28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229667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19370369"/>
              </p:ext>
            </p:extLst>
          </p:nvPr>
        </p:nvGraphicFramePr>
        <p:xfrm>
          <a:off x="1459480" y="1524000"/>
          <a:ext cx="5627119" cy="3291840"/>
        </p:xfrm>
        <a:graphic>
          <a:graphicData uri="http://schemas.openxmlformats.org/drawingml/2006/table">
            <a:tbl>
              <a:tblPr/>
              <a:tblGrid>
                <a:gridCol w="4892857">
                  <a:extLst>
                    <a:ext uri="{9D8B030D-6E8A-4147-A177-3AD203B41FA5}">
                      <a16:colId xmlns:a16="http://schemas.microsoft.com/office/drawing/2014/main" val="272219120"/>
                    </a:ext>
                  </a:extLst>
                </a:gridCol>
                <a:gridCol w="734262">
                  <a:extLst>
                    <a:ext uri="{9D8B030D-6E8A-4147-A177-3AD203B41FA5}">
                      <a16:colId xmlns:a16="http://schemas.microsoft.com/office/drawing/2014/main" val="281060977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A. Tính toàn cầu	</a:t>
                      </a:r>
                      <a:endParaRPr lang="en-US" sz="24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  <a:sym typeface="Wingdings" panose="05000000000000000000" pitchFamily="2" charset="2"/>
                        </a:rPr>
                        <a:t></a:t>
                      </a:r>
                      <a:endParaRPr lang="en-US" sz="24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2639604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 b="1" dirty="0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B. </a:t>
                      </a:r>
                      <a:r>
                        <a:rPr lang="en-US" sz="2400" b="1" dirty="0" err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Tính</a:t>
                      </a:r>
                      <a:r>
                        <a:rPr lang="en-US" sz="2400" b="1" dirty="0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dirty="0" err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tương</a:t>
                      </a:r>
                      <a:r>
                        <a:rPr lang="en-US" sz="2400" b="1" dirty="0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dirty="0" err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tác</a:t>
                      </a:r>
                      <a:endParaRPr lang="en-US" sz="2400" b="1" dirty="0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  <a:sym typeface="Wingdings" panose="05000000000000000000" pitchFamily="2" charset="2"/>
                        </a:rPr>
                        <a:t></a:t>
                      </a:r>
                      <a:endParaRPr lang="en-US" sz="24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6194917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24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C. Tính lưu trữ</a:t>
                      </a:r>
                      <a:endParaRPr lang="en-US" sz="24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  <a:sym typeface="Wingdings" panose="05000000000000000000" pitchFamily="2" charset="2"/>
                        </a:rPr>
                        <a:t></a:t>
                      </a:r>
                      <a:endParaRPr lang="en-US" sz="24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4342088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24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D. Tính dễ tiếp cận</a:t>
                      </a:r>
                      <a:endParaRPr lang="en-US" sz="24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  <a:sym typeface="Wingdings" panose="05000000000000000000" pitchFamily="2" charset="2"/>
                        </a:rPr>
                        <a:t></a:t>
                      </a:r>
                      <a:endParaRPr lang="en-US" sz="24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5294018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24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E. Tính đa dạng</a:t>
                      </a:r>
                      <a:endParaRPr lang="en-US" sz="24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  <a:sym typeface="Wingdings" panose="05000000000000000000" pitchFamily="2" charset="2"/>
                        </a:rPr>
                        <a:t></a:t>
                      </a:r>
                      <a:endParaRPr lang="en-US" sz="24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7203907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24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F. Tính không chủ sở hữu</a:t>
                      </a:r>
                      <a:endParaRPr lang="en-US" sz="24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 b="1" dirty="0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  <a:sym typeface="Wingdings" panose="05000000000000000000" pitchFamily="2" charset="2"/>
                        </a:rPr>
                        <a:t></a:t>
                      </a:r>
                      <a:endParaRPr lang="en-US" sz="2400" b="1" dirty="0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23603756"/>
                  </a:ext>
                </a:extLst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838200" y="914400"/>
            <a:ext cx="7596951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800" b="1" i="0" u="none" strike="noStrike" cap="none" normalizeH="0" baseline="0" dirty="0">
                <a:ln>
                  <a:noFill/>
                </a:ln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Câu </a:t>
            </a:r>
            <a:r>
              <a:rPr kumimoji="0" lang="en-US" altLang="en-US" sz="2800" b="1" i="0" u="none" strike="noStrike" cap="none" normalizeH="0" baseline="0" dirty="0" err="1">
                <a:ln>
                  <a:noFill/>
                </a:ln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hỏi</a:t>
            </a:r>
            <a:r>
              <a:rPr kumimoji="0" lang="en-US" altLang="en-US" sz="2800" b="1" i="0" u="none" strike="noStrike" cap="none" normalizeH="0" baseline="0" dirty="0">
                <a:ln>
                  <a:noFill/>
                </a:ln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kumimoji="0" lang="pt-BR" altLang="en-US" sz="2800" b="1" i="0" u="none" strike="noStrike" cap="none" normalizeH="0" baseline="0" dirty="0">
                <a:ln>
                  <a:noFill/>
                </a:ln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Inernet có những đặc điểm chính nào? </a:t>
            </a:r>
            <a:endParaRPr kumimoji="0" lang="en-US" altLang="en-US" sz="2800" b="1" i="0" u="none" strike="noStrike" cap="none" normalizeH="0" baseline="0" dirty="0">
              <a:ln>
                <a:noFill/>
              </a:ln>
              <a:solidFill>
                <a:srgbClr val="0000CC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2800" b="1" i="0" u="none" strike="noStrike" cap="none" normalizeH="0" baseline="0" dirty="0">
              <a:ln>
                <a:noFill/>
              </a:ln>
              <a:solidFill>
                <a:srgbClr val="0000CC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418006" y="1644786"/>
            <a:ext cx="533400" cy="3708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0000CC"/>
                </a:solidFill>
              </a:rPr>
              <a:t>X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400800" y="2162705"/>
            <a:ext cx="533400" cy="3708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0000CC"/>
                </a:solidFill>
              </a:rPr>
              <a:t>X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418006" y="3267513"/>
            <a:ext cx="533400" cy="3708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0000CC"/>
                </a:solidFill>
              </a:rPr>
              <a:t>X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418006" y="4356548"/>
            <a:ext cx="533400" cy="3708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0000CC"/>
                </a:solidFill>
              </a:rPr>
              <a:t>X</a:t>
            </a:r>
          </a:p>
        </p:txBody>
      </p:sp>
    </p:spTree>
    <p:extLst>
      <p:ext uri="{BB962C8B-B14F-4D97-AF65-F5344CB8AC3E}">
        <p14:creationId xmlns:p14="http://schemas.microsoft.com/office/powerpoint/2010/main" val="10610087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685800" y="914400"/>
            <a:ext cx="318548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spcAft>
                <a:spcPts val="0"/>
              </a:spcAft>
              <a:tabLst>
                <a:tab pos="228600" algn="l"/>
                <a:tab pos="457200" algn="l"/>
                <a:tab pos="866140" algn="l"/>
                <a:tab pos="1028700" algn="l"/>
                <a:tab pos="1943100" algn="l"/>
                <a:tab pos="2628900" algn="l"/>
                <a:tab pos="2743200" algn="ctr"/>
                <a:tab pos="5486400" algn="r"/>
              </a:tabLst>
            </a:pPr>
            <a:r>
              <a:rPr lang="it-IT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3. Lợi ích Internet: </a:t>
            </a:r>
            <a:endParaRPr lang="en-US" sz="2800" dirty="0">
              <a:solidFill>
                <a:srgbClr val="0000CC"/>
              </a:solidFill>
              <a:effectLst/>
              <a:latin typeface="VNI-Times" pitchFamily="2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050683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81000" y="1524000"/>
            <a:ext cx="792480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Câu 1: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Em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thường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truy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cập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vào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Internet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để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làm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những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việc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gì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? </a:t>
            </a:r>
          </a:p>
          <a:p>
            <a:pPr algn="just">
              <a:spcAft>
                <a:spcPts val="0"/>
              </a:spcAft>
            </a:pP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 Câu 2: Internet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có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những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lợi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ích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gì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? </a:t>
            </a:r>
            <a:endParaRPr lang="en-US" sz="2800" b="1" dirty="0">
              <a:solidFill>
                <a:srgbClr val="FF0000"/>
              </a:solidFill>
              <a:effectLst/>
              <a:latin typeface="Times New Roman" panose="02020603050405020304" pitchFamily="18" charset="0"/>
              <a:ea typeface="VNI-Times" pitchFamily="2" charset="0"/>
              <a:cs typeface="Times New Roman" panose="02020603050405020304" pitchFamily="18" charset="0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1981200" y="838200"/>
            <a:ext cx="4343400" cy="475488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THẢO LUẬN NHÓM</a:t>
            </a:r>
          </a:p>
        </p:txBody>
      </p:sp>
    </p:spTree>
    <p:extLst>
      <p:ext uri="{BB962C8B-B14F-4D97-AF65-F5344CB8AC3E}">
        <p14:creationId xmlns:p14="http://schemas.microsoft.com/office/powerpoint/2010/main" val="421860090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Screenshot_1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9600" y="1905000"/>
            <a:ext cx="8077200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/>
          <p:cNvSpPr/>
          <p:nvPr/>
        </p:nvSpPr>
        <p:spPr>
          <a:xfrm>
            <a:off x="762000" y="685800"/>
            <a:ext cx="73914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Câu 1: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Em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thường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truy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cập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vào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Internet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để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làm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những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việc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gì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? </a:t>
            </a:r>
          </a:p>
        </p:txBody>
      </p:sp>
    </p:spTree>
    <p:extLst>
      <p:ext uri="{BB962C8B-B14F-4D97-AF65-F5344CB8AC3E}">
        <p14:creationId xmlns:p14="http://schemas.microsoft.com/office/powerpoint/2010/main" val="30690369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609600" y="990600"/>
            <a:ext cx="8686800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  <a:tabLst>
                <a:tab pos="228600" algn="l"/>
                <a:tab pos="457200" algn="l"/>
                <a:tab pos="866140" algn="l"/>
                <a:tab pos="1028700" algn="l"/>
                <a:tab pos="1943100" algn="l"/>
                <a:tab pos="2628900" algn="l"/>
                <a:tab pos="2743200" algn="ctr"/>
                <a:tab pos="5486400" algn="r"/>
              </a:tabLst>
            </a:pPr>
            <a:r>
              <a:rPr lang="it-IT" sz="28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Câu 2: Lợi ích Internet: </a:t>
            </a:r>
            <a:endParaRPr lang="en-US" sz="2800" b="1" dirty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  <a:tabLst>
                <a:tab pos="228600" algn="l"/>
                <a:tab pos="457200" algn="l"/>
                <a:tab pos="866140" algn="l"/>
                <a:tab pos="1028700" algn="l"/>
                <a:tab pos="1943100" algn="l"/>
                <a:tab pos="2628900" algn="l"/>
                <a:tab pos="2743200" algn="ctr"/>
                <a:tab pos="5486400" algn="r"/>
              </a:tabLst>
            </a:pP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Trao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đổi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thông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tin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nhanh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chóng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hiệu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quả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>
              <a:spcAft>
                <a:spcPts val="0"/>
              </a:spcAft>
              <a:tabLst>
                <a:tab pos="228600" algn="l"/>
                <a:tab pos="457200" algn="l"/>
                <a:tab pos="866140" algn="l"/>
                <a:tab pos="1028700" algn="l"/>
                <a:tab pos="1943100" algn="l"/>
                <a:tab pos="2628900" algn="l"/>
                <a:tab pos="2743200" algn="ctr"/>
                <a:tab pos="5486400" algn="r"/>
              </a:tabLst>
            </a:pP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việc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trực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tuyến</a:t>
            </a:r>
            <a:endParaRPr lang="en-US" sz="2800" b="1" dirty="0">
              <a:solidFill>
                <a:srgbClr val="0000CC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  <a:tabLst>
                <a:tab pos="228600" algn="l"/>
                <a:tab pos="457200" algn="l"/>
                <a:tab pos="866140" algn="l"/>
                <a:tab pos="1028700" algn="l"/>
                <a:tab pos="1943100" algn="l"/>
                <a:tab pos="2628900" algn="l"/>
                <a:tab pos="2743200" algn="ctr"/>
                <a:tab pos="5486400" algn="r"/>
              </a:tabLst>
            </a:pP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Cung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cấp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nguồn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tài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liệu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phong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phú</a:t>
            </a:r>
            <a:endParaRPr lang="en-US" sz="2800" b="1" dirty="0">
              <a:solidFill>
                <a:srgbClr val="0000CC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  <a:tabLst>
                <a:tab pos="228600" algn="l"/>
                <a:tab pos="457200" algn="l"/>
                <a:tab pos="866140" algn="l"/>
                <a:tab pos="1028700" algn="l"/>
                <a:tab pos="1943100" algn="l"/>
                <a:tab pos="2628900" algn="l"/>
                <a:tab pos="2743200" algn="ctr"/>
                <a:tab pos="5486400" algn="r"/>
              </a:tabLst>
            </a:pP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Cung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cấp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tiện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ích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phục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vụ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đời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sống</a:t>
            </a:r>
            <a:endParaRPr lang="en-US" sz="2800" b="1" dirty="0">
              <a:solidFill>
                <a:srgbClr val="0000CC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  <a:tabLst>
                <a:tab pos="228600" algn="l"/>
                <a:tab pos="457200" algn="l"/>
                <a:tab pos="866140" algn="l"/>
                <a:tab pos="1028700" algn="l"/>
                <a:tab pos="1943100" algn="l"/>
                <a:tab pos="2628900" algn="l"/>
                <a:tab pos="2743200" algn="ctr"/>
                <a:tab pos="5486400" algn="r"/>
              </a:tabLst>
            </a:pP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phương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tiện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vui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chơi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trí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n-US" sz="2800" b="1" dirty="0">
              <a:solidFill>
                <a:srgbClr val="0000CC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460653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Screenshot_6"/>
          <p:cNvPicPr/>
          <p:nvPr/>
        </p:nvPicPr>
        <p:blipFill>
          <a:blip r:embed="rId2"/>
          <a:srcRect r="29829"/>
          <a:stretch>
            <a:fillRect/>
          </a:stretch>
        </p:blipFill>
        <p:spPr bwMode="auto">
          <a:xfrm>
            <a:off x="457200" y="762000"/>
            <a:ext cx="7467600" cy="3733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1524000" y="4523509"/>
            <a:ext cx="3048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Đáp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án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a, b, c, e</a:t>
            </a:r>
          </a:p>
        </p:txBody>
      </p:sp>
    </p:spTree>
    <p:extLst>
      <p:ext uri="{BB962C8B-B14F-4D97-AF65-F5344CB8AC3E}">
        <p14:creationId xmlns:p14="http://schemas.microsoft.com/office/powerpoint/2010/main" val="7107536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209800" y="762000"/>
            <a:ext cx="5257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C. </a:t>
            </a:r>
            <a:r>
              <a:rPr lang="en-US" sz="3200" b="1" dirty="0" err="1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Luyện</a:t>
            </a:r>
            <a:r>
              <a:rPr lang="en-US" sz="3200" b="1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tập</a:t>
            </a:r>
            <a:r>
              <a:rPr lang="en-US" sz="3200" b="1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.</a:t>
            </a:r>
          </a:p>
        </p:txBody>
      </p:sp>
      <p:sp>
        <p:nvSpPr>
          <p:cNvPr id="5" name="Rectangle 4"/>
          <p:cNvSpPr/>
          <p:nvPr/>
        </p:nvSpPr>
        <p:spPr>
          <a:xfrm>
            <a:off x="457200" y="1524000"/>
            <a:ext cx="9220200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Câu 1: Em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hãy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chọn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phương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án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đúng</a:t>
            </a:r>
            <a:endParaRPr lang="en-US" sz="2800" b="1" dirty="0">
              <a:solidFill>
                <a:srgbClr val="FF0000"/>
              </a:solidFill>
              <a:latin typeface="Times New Roman" panose="02020603050405020304" pitchFamily="18" charset="0"/>
              <a:ea typeface="VNI-Times" pitchFamily="2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Internet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là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mạng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: </a:t>
            </a:r>
          </a:p>
          <a:p>
            <a:pPr algn="just">
              <a:spcAft>
                <a:spcPts val="0"/>
              </a:spcAft>
            </a:pP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A.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Kết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nối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hai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máy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tính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với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nhau</a:t>
            </a:r>
            <a:endParaRPr lang="en-US" sz="2800" b="1" dirty="0">
              <a:solidFill>
                <a:srgbClr val="0000CC"/>
              </a:solidFill>
              <a:latin typeface="Times New Roman" panose="02020603050405020304" pitchFamily="18" charset="0"/>
              <a:ea typeface="VNI-Times" pitchFamily="2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B.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Kết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nối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các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máy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tính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trong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một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nước</a:t>
            </a:r>
            <a:endParaRPr lang="en-US" sz="2800" b="1" dirty="0">
              <a:solidFill>
                <a:srgbClr val="0000CC"/>
              </a:solidFill>
              <a:latin typeface="Times New Roman" panose="02020603050405020304" pitchFamily="18" charset="0"/>
              <a:ea typeface="VNI-Times" pitchFamily="2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C.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Kết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nối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nhiều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mạng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máy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tính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trên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phạm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vi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toàn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cầu</a:t>
            </a:r>
            <a:endParaRPr lang="en-US" sz="2800" b="1" dirty="0">
              <a:solidFill>
                <a:srgbClr val="0000CC"/>
              </a:solidFill>
              <a:latin typeface="Times New Roman" panose="02020603050405020304" pitchFamily="18" charset="0"/>
              <a:ea typeface="VNI-Times" pitchFamily="2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D.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Kết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nối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các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máy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tính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trong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một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thành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phố</a:t>
            </a:r>
            <a:endParaRPr lang="en-US" sz="2800" b="1" dirty="0">
              <a:solidFill>
                <a:srgbClr val="0000CC"/>
              </a:solidFill>
              <a:latin typeface="Times New Roman" panose="02020603050405020304" pitchFamily="18" charset="0"/>
              <a:ea typeface="VNI-Times" pitchFamily="2" charset="0"/>
              <a:cs typeface="Times New Roman" panose="02020603050405020304" pitchFamily="18" charset="0"/>
            </a:endParaRPr>
          </a:p>
        </p:txBody>
      </p:sp>
      <p:sp>
        <p:nvSpPr>
          <p:cNvPr id="6" name="Oval 5"/>
          <p:cNvSpPr/>
          <p:nvPr/>
        </p:nvSpPr>
        <p:spPr>
          <a:xfrm>
            <a:off x="381000" y="3276600"/>
            <a:ext cx="533400" cy="457200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15985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81000" y="1143000"/>
            <a:ext cx="861060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" marR="28575" algn="just">
              <a:lnSpc>
                <a:spcPct val="150000"/>
              </a:lnSpc>
            </a:pP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Câu 2: 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Em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hãy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chọn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phương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án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đúng</a:t>
            </a:r>
            <a:endParaRPr lang="en-US" sz="2400" b="1" dirty="0">
              <a:solidFill>
                <a:srgbClr val="FF0000"/>
              </a:solidFill>
              <a:latin typeface="Times New Roman" panose="02020603050405020304" pitchFamily="18" charset="0"/>
              <a:ea typeface="VNI-Times" pitchFamily="2" charset="0"/>
              <a:cs typeface="Times New Roman" panose="02020603050405020304" pitchFamily="18" charset="0"/>
            </a:endParaRPr>
          </a:p>
          <a:p>
            <a:pPr marL="28575" marR="28575" algn="just">
              <a:lnSpc>
                <a:spcPct val="150000"/>
              </a:lnSpc>
            </a:pP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Internet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28575" marR="28575" lvl="0" algn="just">
              <a:lnSpc>
                <a:spcPct val="150000"/>
              </a:lnSpc>
            </a:pP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A.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mạng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nối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máy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quy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mô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endParaRPr lang="en-US" sz="2400" b="1" dirty="0">
              <a:solidFill>
                <a:srgbClr val="0000CC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" marR="28575" lvl="0" algn="just">
              <a:lnSpc>
                <a:spcPct val="150000"/>
              </a:lnSpc>
            </a:pP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B.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mạng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nối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hàng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triệu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máy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quy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mô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huyện</a:t>
            </a:r>
            <a:endParaRPr lang="en-US" sz="2400" b="1" dirty="0">
              <a:solidFill>
                <a:srgbClr val="0000CC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" marR="28575" lvl="0" algn="just">
              <a:lnSpc>
                <a:spcPct val="150000"/>
              </a:lnSpc>
            </a:pP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C.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mạng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nối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hàng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triệu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máy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quy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mô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tỉnh</a:t>
            </a:r>
            <a:endParaRPr lang="en-US" sz="2400" b="1" dirty="0">
              <a:solidFill>
                <a:srgbClr val="0000CC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" marR="28575" lvl="0" algn="just">
              <a:lnSpc>
                <a:spcPct val="150000"/>
              </a:lnSpc>
            </a:pP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D.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mạng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nối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hàng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triệu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máy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quy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mô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toàn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cầu</a:t>
            </a:r>
            <a:endParaRPr lang="en-US" sz="2400" b="1" dirty="0">
              <a:solidFill>
                <a:srgbClr val="0000CC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Oval 4"/>
          <p:cNvSpPr/>
          <p:nvPr/>
        </p:nvSpPr>
        <p:spPr>
          <a:xfrm>
            <a:off x="290945" y="3962400"/>
            <a:ext cx="533400" cy="457200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49992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819400" y="566163"/>
            <a:ext cx="225093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A.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Khởi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động</a:t>
            </a:r>
            <a:endParaRPr lang="en-US" sz="2800" b="1" dirty="0">
              <a:solidFill>
                <a:srgbClr val="0000CC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865908" y="963668"/>
            <a:ext cx="7380547" cy="66954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Câu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hỏi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Những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công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việc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có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sử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dụng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internet?</a:t>
            </a:r>
            <a:endParaRPr lang="en-US" sz="2800" b="1" dirty="0">
              <a:solidFill>
                <a:srgbClr val="0000CC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36118346"/>
              </p:ext>
            </p:extLst>
          </p:nvPr>
        </p:nvGraphicFramePr>
        <p:xfrm>
          <a:off x="484907" y="1905000"/>
          <a:ext cx="8142547" cy="3840480"/>
        </p:xfrm>
        <a:graphic>
          <a:graphicData uri="http://schemas.openxmlformats.org/drawingml/2006/table">
            <a:tbl>
              <a:tblPr firstRow="1" firstCol="1" bandRow="1"/>
              <a:tblGrid>
                <a:gridCol w="6066997">
                  <a:extLst>
                    <a:ext uri="{9D8B030D-6E8A-4147-A177-3AD203B41FA5}">
                      <a16:colId xmlns:a16="http://schemas.microsoft.com/office/drawing/2014/main" val="4583245"/>
                    </a:ext>
                  </a:extLst>
                </a:gridCol>
                <a:gridCol w="878118">
                  <a:extLst>
                    <a:ext uri="{9D8B030D-6E8A-4147-A177-3AD203B41FA5}">
                      <a16:colId xmlns:a16="http://schemas.microsoft.com/office/drawing/2014/main" val="3557626490"/>
                    </a:ext>
                  </a:extLst>
                </a:gridCol>
                <a:gridCol w="1197432">
                  <a:extLst>
                    <a:ext uri="{9D8B030D-6E8A-4147-A177-3AD203B41FA5}">
                      <a16:colId xmlns:a16="http://schemas.microsoft.com/office/drawing/2014/main" val="3813528902"/>
                    </a:ext>
                  </a:extLst>
                </a:gridCol>
              </a:tblGrid>
              <a:tr h="57150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n-US" sz="2800" b="1" dirty="0" err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Những</a:t>
                      </a:r>
                      <a:r>
                        <a:rPr lang="en-US" sz="28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1" dirty="0" err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công</a:t>
                      </a:r>
                      <a:r>
                        <a:rPr lang="en-US" sz="28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1" dirty="0" err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việc</a:t>
                      </a:r>
                      <a:r>
                        <a:rPr lang="en-US" sz="28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1" dirty="0" err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có</a:t>
                      </a:r>
                      <a:r>
                        <a:rPr lang="en-US" sz="28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1" dirty="0" err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sử</a:t>
                      </a:r>
                      <a:r>
                        <a:rPr lang="en-US" sz="28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1" dirty="0" err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dụng</a:t>
                      </a:r>
                      <a:r>
                        <a:rPr lang="en-US" sz="28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internet</a:t>
                      </a:r>
                      <a:endParaRPr lang="en-US" sz="28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n-US" sz="2800" b="1" dirty="0" err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Có</a:t>
                      </a:r>
                      <a:endParaRPr lang="en-US" sz="28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n-US" sz="2800" b="1" dirty="0" err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Không</a:t>
                      </a:r>
                      <a:endParaRPr lang="en-US" sz="28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02927468"/>
                  </a:ext>
                </a:extLst>
              </a:tr>
              <a:tr h="57150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n-US" sz="28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Quét nhà</a:t>
                      </a:r>
                      <a:endParaRPr lang="en-US" sz="28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n-US" sz="28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8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n-US" sz="2800" b="1" dirty="0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800" b="1" dirty="0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31576072"/>
                  </a:ext>
                </a:extLst>
              </a:tr>
              <a:tr h="57150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n-US" sz="2800" b="1" dirty="0" err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Đọc</a:t>
                      </a:r>
                      <a:r>
                        <a:rPr lang="en-US" sz="2800" b="1" dirty="0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1" dirty="0" err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báo</a:t>
                      </a:r>
                      <a:endParaRPr lang="en-US" sz="2800" b="1" dirty="0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n-US" sz="2800" b="1" dirty="0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800" b="1" dirty="0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n-US" sz="28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8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13301260"/>
                  </a:ext>
                </a:extLst>
              </a:tr>
              <a:tr h="57150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n-US" sz="28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Xem phim</a:t>
                      </a:r>
                      <a:endParaRPr lang="en-US" sz="28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n-US" sz="28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8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n-US" sz="28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8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74015823"/>
                  </a:ext>
                </a:extLst>
              </a:tr>
              <a:tr h="57150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n-US" sz="28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Nấu cơm</a:t>
                      </a:r>
                      <a:endParaRPr lang="en-US" sz="28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n-US" sz="28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8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n-US" sz="2800" b="1" dirty="0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800" b="1" dirty="0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67372187"/>
                  </a:ext>
                </a:extLst>
              </a:tr>
              <a:tr h="57150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n-US" sz="2800" b="1" dirty="0" err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Trò</a:t>
                      </a:r>
                      <a:r>
                        <a:rPr lang="en-US" sz="2800" b="1" dirty="0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1" dirty="0" err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chuyện</a:t>
                      </a:r>
                      <a:r>
                        <a:rPr lang="en-US" sz="2800" b="1" dirty="0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1" dirty="0" err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với</a:t>
                      </a:r>
                      <a:r>
                        <a:rPr lang="en-US" sz="2800" b="1" dirty="0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1" dirty="0" err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bạn</a:t>
                      </a:r>
                      <a:r>
                        <a:rPr lang="en-US" sz="2800" b="1" dirty="0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1" dirty="0" err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bè</a:t>
                      </a:r>
                      <a:endParaRPr lang="en-US" sz="2800" b="1" dirty="0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n-US" sz="2800" b="1" dirty="0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800" b="1" dirty="0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n-US" sz="2800" b="1" dirty="0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800" b="1" dirty="0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23648308"/>
                  </a:ext>
                </a:extLst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6823397" y="3910225"/>
            <a:ext cx="533400" cy="3708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0000CC"/>
                </a:solidFill>
              </a:rPr>
              <a:t>X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23397" y="3302683"/>
            <a:ext cx="533400" cy="3708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0000CC"/>
                </a:solidFill>
              </a:rPr>
              <a:t>X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823397" y="5181600"/>
            <a:ext cx="533400" cy="3708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0000CC"/>
                </a:solidFill>
              </a:rPr>
              <a:t>X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848600" y="2667000"/>
            <a:ext cx="533400" cy="3708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0000CC"/>
                </a:solidFill>
              </a:rPr>
              <a:t>X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848600" y="4495800"/>
            <a:ext cx="533400" cy="3708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0000CC"/>
                </a:solidFill>
              </a:rPr>
              <a:t>X</a:t>
            </a:r>
          </a:p>
        </p:txBody>
      </p:sp>
    </p:spTree>
    <p:extLst>
      <p:ext uri="{BB962C8B-B14F-4D97-AF65-F5344CB8AC3E}">
        <p14:creationId xmlns:p14="http://schemas.microsoft.com/office/powerpoint/2010/main" val="873144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81000" y="737636"/>
            <a:ext cx="8458200" cy="5799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lnSpc>
                <a:spcPct val="150000"/>
              </a:lnSpc>
            </a:pP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Câu 3: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Để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máy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tính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kết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nối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được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Internet ta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cần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làm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gì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? </a:t>
            </a:r>
          </a:p>
        </p:txBody>
      </p:sp>
      <p:sp>
        <p:nvSpPr>
          <p:cNvPr id="5" name="Rectangle 4"/>
          <p:cNvSpPr/>
          <p:nvPr/>
        </p:nvSpPr>
        <p:spPr>
          <a:xfrm>
            <a:off x="457200" y="1430134"/>
            <a:ext cx="83820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Máy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tính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có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thể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được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kết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nối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với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Internet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thông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qua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một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nhà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cung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cấp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dịch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vụ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Internet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như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Viettel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Mobiphone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…</a:t>
            </a:r>
            <a:endParaRPr lang="en-US" sz="2400" b="1" dirty="0">
              <a:solidFill>
                <a:srgbClr val="0000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11797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62000" y="609600"/>
            <a:ext cx="7848600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0480" marR="30480" algn="just">
              <a:spcAft>
                <a:spcPts val="0"/>
              </a:spcAft>
            </a:pP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Câu 4: Câu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phát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chính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xác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nhất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mạng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Internet ?</a:t>
            </a:r>
          </a:p>
          <a:p>
            <a:pPr marL="30480" marR="30480" algn="just">
              <a:spcAft>
                <a:spcPts val="0"/>
              </a:spcAft>
            </a:pP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A.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mạng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mạng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quy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mô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toàn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cầu</a:t>
            </a:r>
            <a:endParaRPr lang="en-US" sz="2400" b="1" dirty="0">
              <a:solidFill>
                <a:srgbClr val="0000CC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B</a:t>
            </a:r>
            <a:r>
              <a:rPr lang="vi-VN" sz="2400" b="1" dirty="0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. Là mạng có quy mô toàn cầu hoạt động dựa trên giao thức TCP/IP</a:t>
            </a:r>
            <a:endParaRPr lang="en-US" sz="2400" b="1" dirty="0">
              <a:solidFill>
                <a:srgbClr val="0000CC"/>
              </a:solidFill>
              <a:latin typeface="Times New Roman" panose="02020603050405020304" pitchFamily="18" charset="0"/>
              <a:ea typeface="VNI-Times" pitchFamily="2" charset="0"/>
              <a:cs typeface="Times New Roman" panose="02020603050405020304" pitchFamily="18" charset="0"/>
            </a:endParaRPr>
          </a:p>
          <a:p>
            <a:pPr marL="30480" marR="30480" algn="just">
              <a:spcAft>
                <a:spcPts val="0"/>
              </a:spcAft>
            </a:pP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C.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môi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truyền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thông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toàn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cầu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dựa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kỹ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thuật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máy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endParaRPr lang="en-US" sz="2400" b="1" dirty="0">
              <a:solidFill>
                <a:srgbClr val="0000CC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0480" marR="30480" algn="just">
              <a:spcAft>
                <a:spcPts val="0"/>
              </a:spcAft>
            </a:pP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D.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mạng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sử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chung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mọi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rất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nhiều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dữ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liệu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phong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phú</a:t>
            </a:r>
            <a:endParaRPr lang="en-US" sz="2400" b="1" dirty="0">
              <a:solidFill>
                <a:srgbClr val="0000CC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0480" marR="30480" algn="just">
              <a:spcAft>
                <a:spcPts val="0"/>
              </a:spcAft>
            </a:pP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Câu 5: 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dùng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tiếp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cận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chia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sẻ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thông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tin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nhanh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chóng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tiện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lợi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phụ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thuộc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vị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trí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địa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lý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dùng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nối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đâu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marL="30480" marR="30480" algn="just">
              <a:spcAft>
                <a:spcPts val="0"/>
              </a:spcAft>
            </a:pP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A. Laptop</a:t>
            </a:r>
          </a:p>
          <a:p>
            <a:pPr marL="30480" marR="30480" algn="just">
              <a:spcAft>
                <a:spcPts val="0"/>
              </a:spcAft>
            </a:pP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B.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Máy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endParaRPr lang="en-US" sz="2400" b="1" dirty="0">
              <a:solidFill>
                <a:srgbClr val="0000CC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0480" marR="30480" algn="just">
              <a:spcAft>
                <a:spcPts val="0"/>
              </a:spcAft>
            </a:pP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C.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Mạng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máy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endParaRPr lang="en-US" sz="2400" b="1" dirty="0">
              <a:solidFill>
                <a:srgbClr val="0000CC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0480" marR="30480" algn="just">
              <a:spcAft>
                <a:spcPts val="0"/>
              </a:spcAft>
            </a:pP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D. Internet</a:t>
            </a:r>
          </a:p>
        </p:txBody>
      </p:sp>
      <p:sp>
        <p:nvSpPr>
          <p:cNvPr id="5" name="Oval 4"/>
          <p:cNvSpPr/>
          <p:nvPr/>
        </p:nvSpPr>
        <p:spPr>
          <a:xfrm>
            <a:off x="720436" y="6140188"/>
            <a:ext cx="533400" cy="457200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685800" y="1752600"/>
            <a:ext cx="533400" cy="457200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65901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533400" y="838200"/>
            <a:ext cx="8610600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0480" marR="30480" lvl="0" algn="just"/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Câu 6: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nối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Internet?</a:t>
            </a:r>
          </a:p>
          <a:p>
            <a:pPr marL="30480" marR="30480" lvl="0" algn="just"/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A.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dùng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đăng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kí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cung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cấp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dịch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vụ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Internet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hỗ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trợ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cài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đặt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Internet</a:t>
            </a:r>
          </a:p>
          <a:p>
            <a:pPr marL="30480" marR="30480" lvl="0" algn="just"/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B.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dùng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đăng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kí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cung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cấp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dịch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vụ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Internet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cấp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quyền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truy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cập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Internet</a:t>
            </a:r>
          </a:p>
          <a:p>
            <a:pPr marL="30480" marR="30480" lvl="0" algn="just"/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C.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dùng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đăng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kí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cung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cấp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dịch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vụ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Internet (ISP)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hỗ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trợ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cài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đặt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cấp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quyền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truy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cập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Internet</a:t>
            </a:r>
          </a:p>
          <a:p>
            <a:pPr marL="30480" marR="30480" lvl="0" algn="just"/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D. Wi-Fi</a:t>
            </a:r>
          </a:p>
          <a:p>
            <a:pPr marL="30480" marR="30480" lvl="0" algn="just"/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Câu 7: 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vài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ứng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Internet:</a:t>
            </a:r>
          </a:p>
          <a:p>
            <a:pPr marL="30480" marR="30480" lvl="0" algn="just"/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A.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Hội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thảo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trực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tuyến</a:t>
            </a:r>
            <a:endParaRPr lang="en-US" sz="2400" b="1" dirty="0">
              <a:solidFill>
                <a:srgbClr val="0000CC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0480" marR="30480" lvl="0" algn="just"/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B.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Đào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tạo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qua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mạng</a:t>
            </a:r>
            <a:endParaRPr lang="en-US" sz="2400" b="1" dirty="0">
              <a:solidFill>
                <a:srgbClr val="0000CC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0480" marR="30480" lvl="0" algn="just"/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C.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Thương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mại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tử</a:t>
            </a:r>
            <a:endParaRPr lang="en-US" sz="2400" b="1" dirty="0">
              <a:solidFill>
                <a:srgbClr val="0000CC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0480" marR="30480" lvl="0" algn="just"/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D.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Tất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cả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đáp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án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5" name="Oval 4"/>
          <p:cNvSpPr/>
          <p:nvPr/>
        </p:nvSpPr>
        <p:spPr>
          <a:xfrm>
            <a:off x="495300" y="2667000"/>
            <a:ext cx="533400" cy="457200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495300" y="5274647"/>
            <a:ext cx="533400" cy="457200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24897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685800" y="914400"/>
            <a:ext cx="746760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0480" marR="30480" lvl="0" algn="just"/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Câu 8: 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sử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thông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tin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mạng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cần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lưu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ý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vấn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đề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30480" marR="30480" lvl="0" algn="just"/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A.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Bản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quyền</a:t>
            </a:r>
            <a:endParaRPr lang="en-US" sz="2400" b="1" dirty="0">
              <a:solidFill>
                <a:srgbClr val="0000CC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0480" marR="30480" lvl="0" algn="just"/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B.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khóa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liên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thông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tin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cần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endParaRPr lang="en-US" sz="2400" b="1" dirty="0">
              <a:solidFill>
                <a:srgbClr val="0000CC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0480" marR="30480" lvl="0" algn="just"/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C.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khóa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liên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trang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web</a:t>
            </a:r>
          </a:p>
          <a:p>
            <a:pPr marL="30480" marR="30480" lvl="0" algn="just"/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D.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Địa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chỉ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trang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web</a:t>
            </a:r>
          </a:p>
        </p:txBody>
      </p:sp>
      <p:sp>
        <p:nvSpPr>
          <p:cNvPr id="5" name="Oval 4"/>
          <p:cNvSpPr/>
          <p:nvPr/>
        </p:nvSpPr>
        <p:spPr>
          <a:xfrm>
            <a:off x="685800" y="1622524"/>
            <a:ext cx="533400" cy="457200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88807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838200" y="838200"/>
            <a:ext cx="263399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D. VẬN DỤNG </a:t>
            </a:r>
            <a:endParaRPr lang="en-US" sz="2800" dirty="0">
              <a:solidFill>
                <a:srgbClr val="0000CC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609600" y="1392804"/>
            <a:ext cx="76962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Câu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Em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thích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tại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sao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Internet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sử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rộng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rãi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càng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phát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triển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?  </a:t>
            </a:r>
            <a:endParaRPr lang="en-US" sz="2400" b="1" dirty="0">
              <a:solidFill>
                <a:srgbClr val="FF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04800" y="2255185"/>
            <a:ext cx="8305800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Bởi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vì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:</a:t>
            </a:r>
          </a:p>
          <a:p>
            <a:pPr algn="just">
              <a:spcAft>
                <a:spcPts val="0"/>
              </a:spcAft>
            </a:pP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+ Internet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việc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ứng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tin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càng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phổ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biến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đa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dạng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phát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triển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điều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khiển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xa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chế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tạo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tên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lửa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chữa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bệnh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đào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tạo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xa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…</a:t>
            </a:r>
          </a:p>
          <a:p>
            <a:pPr algn="just">
              <a:spcAft>
                <a:spcPts val="0"/>
              </a:spcAft>
            </a:pP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Thúc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đẩy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việc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truyền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bá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thông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tin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tri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>
              <a:spcAft>
                <a:spcPts val="0"/>
              </a:spcAft>
            </a:pP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Giúp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tăng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hiệu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quả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sản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xuất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cung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cấp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dịch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vụ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quản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lý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>
              <a:spcAft>
                <a:spcPts val="0"/>
              </a:spcAft>
            </a:pP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Thay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đổi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nhận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tổ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chức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vận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hành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xã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hội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cũng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thay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đổi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phong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sống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>
              <a:spcAft>
                <a:spcPts val="0"/>
              </a:spcAft>
            </a:pP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Giúp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thúc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đẩy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phát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triển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mạnh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mẽ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lĩnh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vực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khoa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nghệ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cũng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khoa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xã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hội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n-US" sz="2400" b="1" dirty="0">
              <a:solidFill>
                <a:srgbClr val="0000CC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1408462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34118353"/>
              </p:ext>
            </p:extLst>
          </p:nvPr>
        </p:nvGraphicFramePr>
        <p:xfrm>
          <a:off x="381000" y="1524000"/>
          <a:ext cx="8381999" cy="4713356"/>
        </p:xfrm>
        <a:graphic>
          <a:graphicData uri="http://schemas.openxmlformats.org/drawingml/2006/table">
            <a:tbl>
              <a:tblPr/>
              <a:tblGrid>
                <a:gridCol w="2565069">
                  <a:extLst>
                    <a:ext uri="{9D8B030D-6E8A-4147-A177-3AD203B41FA5}">
                      <a16:colId xmlns:a16="http://schemas.microsoft.com/office/drawing/2014/main" val="3716428599"/>
                    </a:ext>
                  </a:extLst>
                </a:gridCol>
                <a:gridCol w="2122816">
                  <a:extLst>
                    <a:ext uri="{9D8B030D-6E8A-4147-A177-3AD203B41FA5}">
                      <a16:colId xmlns:a16="http://schemas.microsoft.com/office/drawing/2014/main" val="1174344787"/>
                    </a:ext>
                  </a:extLst>
                </a:gridCol>
                <a:gridCol w="1862665">
                  <a:extLst>
                    <a:ext uri="{9D8B030D-6E8A-4147-A177-3AD203B41FA5}">
                      <a16:colId xmlns:a16="http://schemas.microsoft.com/office/drawing/2014/main" val="3127400723"/>
                    </a:ext>
                  </a:extLst>
                </a:gridCol>
                <a:gridCol w="1831449">
                  <a:extLst>
                    <a:ext uri="{9D8B030D-6E8A-4147-A177-3AD203B41FA5}">
                      <a16:colId xmlns:a16="http://schemas.microsoft.com/office/drawing/2014/main" val="483082798"/>
                    </a:ext>
                  </a:extLst>
                </a:gridCol>
              </a:tblGrid>
              <a:tr h="466072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 err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Tiêu</a:t>
                      </a:r>
                      <a:r>
                        <a:rPr lang="en-US" sz="2000" b="1" dirty="0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1" dirty="0" err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chí</a:t>
                      </a:r>
                      <a:endParaRPr lang="en-US" sz="2000" b="1" dirty="0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55" marR="63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Chưa bao giờ</a:t>
                      </a:r>
                      <a:endParaRPr lang="en-US" sz="20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55" marR="63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Có nhưng ít</a:t>
                      </a:r>
                      <a:endParaRPr lang="en-US" sz="20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55" marR="63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Thường xuyên</a:t>
                      </a:r>
                      <a:endParaRPr lang="en-US" sz="20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55" marR="63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45000103"/>
                  </a:ext>
                </a:extLst>
              </a:tr>
              <a:tr h="1165181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Tìm hiểu thông tin trên Internet trong học tập của bản thân.</a:t>
                      </a:r>
                      <a:endParaRPr lang="en-US" sz="20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55" marR="63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55" marR="63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55" marR="63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55" marR="63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27749158"/>
                  </a:ext>
                </a:extLst>
              </a:tr>
              <a:tr h="699109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Tham gia lớp học trên Internet</a:t>
                      </a:r>
                      <a:endParaRPr lang="en-US" sz="20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55" marR="63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55" marR="63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55" marR="63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55" marR="63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76296633"/>
                  </a:ext>
                </a:extLst>
              </a:tr>
              <a:tr h="499027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Đọc báo</a:t>
                      </a:r>
                      <a:endParaRPr lang="en-US" sz="20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55" marR="63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55" marR="63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55" marR="63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55" marR="63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63332987"/>
                  </a:ext>
                </a:extLst>
              </a:tr>
              <a:tr h="516681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Nghe nhạc</a:t>
                      </a:r>
                      <a:endParaRPr lang="en-US" sz="20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55" marR="63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55" marR="63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55" marR="63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55" marR="63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56625106"/>
                  </a:ext>
                </a:extLst>
              </a:tr>
              <a:tr h="525508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Xem phim</a:t>
                      </a:r>
                      <a:endParaRPr lang="en-US" sz="20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55" marR="63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55" marR="63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55" marR="63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55" marR="63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56816018"/>
                  </a:ext>
                </a:extLst>
              </a:tr>
              <a:tr h="517858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Chơi game</a:t>
                      </a:r>
                      <a:endParaRPr lang="en-US" sz="20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55" marR="63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55" marR="63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55" marR="63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 b="1" dirty="0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55" marR="63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80413836"/>
                  </a:ext>
                </a:extLst>
              </a:tr>
            </a:tbl>
          </a:graphicData>
        </a:graphic>
      </p:graphicFrame>
      <p:sp>
        <p:nvSpPr>
          <p:cNvPr id="5" name="Rectangle 4"/>
          <p:cNvSpPr/>
          <p:nvPr/>
        </p:nvSpPr>
        <p:spPr>
          <a:xfrm>
            <a:off x="266699" y="762000"/>
            <a:ext cx="86106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Aft>
                <a:spcPts val="0"/>
              </a:spcAft>
            </a:pP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Em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đã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sử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dụng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Internet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cho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việc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học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tập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và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giải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trí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như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thế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nào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?</a:t>
            </a:r>
            <a:endParaRPr lang="en-US" sz="2400" b="1" dirty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2863947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20388417"/>
              </p:ext>
            </p:extLst>
          </p:nvPr>
        </p:nvGraphicFramePr>
        <p:xfrm>
          <a:off x="304800" y="1143000"/>
          <a:ext cx="8382000" cy="5231387"/>
        </p:xfrm>
        <a:graphic>
          <a:graphicData uri="http://schemas.openxmlformats.org/drawingml/2006/table">
            <a:tbl>
              <a:tblPr/>
              <a:tblGrid>
                <a:gridCol w="704383">
                  <a:extLst>
                    <a:ext uri="{9D8B030D-6E8A-4147-A177-3AD203B41FA5}">
                      <a16:colId xmlns:a16="http://schemas.microsoft.com/office/drawing/2014/main" val="2128528338"/>
                    </a:ext>
                  </a:extLst>
                </a:gridCol>
                <a:gridCol w="4677169">
                  <a:extLst>
                    <a:ext uri="{9D8B030D-6E8A-4147-A177-3AD203B41FA5}">
                      <a16:colId xmlns:a16="http://schemas.microsoft.com/office/drawing/2014/main" val="3533347754"/>
                    </a:ext>
                  </a:extLst>
                </a:gridCol>
                <a:gridCol w="1676721">
                  <a:extLst>
                    <a:ext uri="{9D8B030D-6E8A-4147-A177-3AD203B41FA5}">
                      <a16:colId xmlns:a16="http://schemas.microsoft.com/office/drawing/2014/main" val="131166188"/>
                    </a:ext>
                  </a:extLst>
                </a:gridCol>
                <a:gridCol w="1323727">
                  <a:extLst>
                    <a:ext uri="{9D8B030D-6E8A-4147-A177-3AD203B41FA5}">
                      <a16:colId xmlns:a16="http://schemas.microsoft.com/office/drawing/2014/main" val="4118198798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1000"/>
                        </a:spcAft>
                      </a:pPr>
                      <a:r>
                        <a:rPr lang="en-US" sz="24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TT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1000"/>
                        </a:spcAft>
                      </a:pPr>
                      <a:r>
                        <a:rPr lang="en-US" sz="24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Nội dung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1000"/>
                        </a:spcAft>
                      </a:pPr>
                      <a:r>
                        <a:rPr lang="en-US" sz="24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Xác nhận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1000"/>
                        </a:spcAft>
                      </a:pPr>
                      <a:r>
                        <a:rPr lang="en-US" sz="24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Điểm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7518741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Aft>
                          <a:spcPts val="1000"/>
                        </a:spcAft>
                      </a:pPr>
                      <a:r>
                        <a:rPr lang="en-US" sz="24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Aft>
                          <a:spcPts val="1000"/>
                        </a:spcAft>
                      </a:pPr>
                      <a:r>
                        <a:rPr lang="en-US" sz="24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Hiểu được khái niệm Internet là gì?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1000"/>
                        </a:spcAft>
                      </a:pPr>
                      <a:r>
                        <a:rPr lang="en-US" sz="24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20000"/>
                        </a:lnSpc>
                        <a:spcAft>
                          <a:spcPts val="1000"/>
                        </a:spcAft>
                      </a:pPr>
                      <a:r>
                        <a:rPr lang="en-US" sz="24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  <a:sym typeface="Wingdings" panose="05000000000000000000" pitchFamily="2" charset="2"/>
                        </a:rPr>
                        <a:t></a:t>
                      </a:r>
                      <a:endParaRPr lang="en-US" sz="2400" b="1">
                        <a:solidFill>
                          <a:srgbClr val="0000CC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Aft>
                          <a:spcPts val="1000"/>
                        </a:spcAft>
                      </a:pPr>
                      <a:r>
                        <a:rPr lang="en-US" sz="24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7731569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Aft>
                          <a:spcPts val="1000"/>
                        </a:spcAft>
                      </a:pPr>
                      <a:r>
                        <a:rPr lang="en-US" sz="24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Aft>
                          <a:spcPts val="1000"/>
                        </a:spcAft>
                      </a:pPr>
                      <a:r>
                        <a:rPr lang="en-US" sz="2400" b="1" dirty="0" err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Biết</a:t>
                      </a:r>
                      <a:r>
                        <a:rPr lang="en-US" sz="2400" b="1" dirty="0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dirty="0" err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được</a:t>
                      </a:r>
                      <a:r>
                        <a:rPr lang="en-US" sz="2400" b="1" dirty="0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dirty="0" err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có</a:t>
                      </a:r>
                      <a:r>
                        <a:rPr lang="en-US" sz="2400" b="1" dirty="0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dirty="0" err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thể</a:t>
                      </a:r>
                      <a:r>
                        <a:rPr lang="en-US" sz="2400" b="1" dirty="0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dirty="0" err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làm</a:t>
                      </a:r>
                      <a:r>
                        <a:rPr lang="en-US" sz="2400" b="1" dirty="0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dirty="0" err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được</a:t>
                      </a:r>
                      <a:r>
                        <a:rPr lang="en-US" sz="2400" b="1" dirty="0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dirty="0" err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những</a:t>
                      </a:r>
                      <a:r>
                        <a:rPr lang="en-US" sz="2400" b="1" dirty="0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dirty="0" err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việc</a:t>
                      </a:r>
                      <a:r>
                        <a:rPr lang="en-US" sz="2400" b="1" dirty="0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dirty="0" err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gì</a:t>
                      </a:r>
                      <a:r>
                        <a:rPr lang="en-US" sz="2400" b="1" dirty="0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dirty="0" err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nhờ</a:t>
                      </a:r>
                      <a:r>
                        <a:rPr lang="en-US" sz="2400" b="1" dirty="0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Internet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Aft>
                          <a:spcPts val="1000"/>
                        </a:spcAft>
                      </a:pPr>
                      <a:r>
                        <a:rPr lang="en-US" sz="24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20000"/>
                        </a:lnSpc>
                        <a:spcAft>
                          <a:spcPts val="1000"/>
                        </a:spcAft>
                      </a:pPr>
                      <a:r>
                        <a:rPr lang="en-US" sz="24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  <a:sym typeface="Wingdings" panose="05000000000000000000" pitchFamily="2" charset="2"/>
                        </a:rPr>
                        <a:t></a:t>
                      </a:r>
                      <a:endParaRPr lang="en-US" sz="2400" b="1">
                        <a:solidFill>
                          <a:srgbClr val="0000CC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Aft>
                          <a:spcPts val="1000"/>
                        </a:spcAft>
                      </a:pPr>
                      <a:r>
                        <a:rPr lang="en-US" sz="24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8612561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Aft>
                          <a:spcPts val="1000"/>
                        </a:spcAft>
                      </a:pPr>
                      <a:r>
                        <a:rPr lang="en-US" sz="24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Aft>
                          <a:spcPts val="1000"/>
                        </a:spcAft>
                      </a:pPr>
                      <a:r>
                        <a:rPr lang="en-US" sz="24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Hiểu được các được điểm của Internet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1000"/>
                        </a:spcAft>
                      </a:pPr>
                      <a:r>
                        <a:rPr lang="en-US" sz="24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20000"/>
                        </a:lnSpc>
                        <a:spcAft>
                          <a:spcPts val="1000"/>
                        </a:spcAft>
                      </a:pPr>
                      <a:r>
                        <a:rPr lang="en-US" sz="24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  <a:sym typeface="Wingdings" panose="05000000000000000000" pitchFamily="2" charset="2"/>
                        </a:rPr>
                        <a:t></a:t>
                      </a:r>
                      <a:endParaRPr lang="en-US" sz="2400" b="1">
                        <a:solidFill>
                          <a:srgbClr val="0000CC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Aft>
                          <a:spcPts val="1000"/>
                        </a:spcAft>
                      </a:pPr>
                      <a:r>
                        <a:rPr lang="en-US" sz="24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3397401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Aft>
                          <a:spcPts val="1000"/>
                        </a:spcAft>
                      </a:pPr>
                      <a:r>
                        <a:rPr lang="en-US" sz="24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Aft>
                          <a:spcPts val="1000"/>
                        </a:spcAft>
                      </a:pPr>
                      <a:r>
                        <a:rPr lang="en-US" sz="24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Biết được những lợi ích của Internet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Aft>
                          <a:spcPts val="1000"/>
                        </a:spcAft>
                      </a:pPr>
                      <a:r>
                        <a:rPr lang="en-US" sz="24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20000"/>
                        </a:lnSpc>
                        <a:spcAft>
                          <a:spcPts val="1000"/>
                        </a:spcAft>
                      </a:pPr>
                      <a:r>
                        <a:rPr lang="en-US" sz="24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  <a:sym typeface="Wingdings" panose="05000000000000000000" pitchFamily="2" charset="2"/>
                        </a:rPr>
                        <a:t></a:t>
                      </a:r>
                      <a:endParaRPr lang="en-US" sz="2400" b="1">
                        <a:solidFill>
                          <a:srgbClr val="0000CC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Aft>
                          <a:spcPts val="1000"/>
                        </a:spcAft>
                      </a:pPr>
                      <a:r>
                        <a:rPr lang="en-US" sz="24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8382170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Aft>
                          <a:spcPts val="1000"/>
                        </a:spcAft>
                      </a:pPr>
                      <a:r>
                        <a:rPr lang="en-US" sz="24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Aft>
                          <a:spcPts val="1000"/>
                        </a:spcAft>
                      </a:pPr>
                      <a:r>
                        <a:rPr lang="en-US" sz="24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Biết được mức độ sử dụng Internet của bản thân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1000"/>
                        </a:spcAft>
                      </a:pPr>
                      <a:r>
                        <a:rPr lang="en-US" sz="24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20000"/>
                        </a:lnSpc>
                        <a:spcAft>
                          <a:spcPts val="1000"/>
                        </a:spcAft>
                      </a:pPr>
                      <a:r>
                        <a:rPr lang="en-US" sz="24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  <a:sym typeface="Wingdings" panose="05000000000000000000" pitchFamily="2" charset="2"/>
                        </a:rPr>
                        <a:t></a:t>
                      </a:r>
                      <a:endParaRPr lang="en-US" sz="2400" b="1">
                        <a:solidFill>
                          <a:srgbClr val="0000CC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Aft>
                          <a:spcPts val="1000"/>
                        </a:spcAft>
                      </a:pPr>
                      <a:r>
                        <a:rPr lang="en-US" sz="2400" b="1" dirty="0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74870484"/>
                  </a:ext>
                </a:extLst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1254125" y="2403475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1524000" y="609600"/>
            <a:ext cx="473238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b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b="1" dirty="0" err="1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Bảng</a:t>
            </a:r>
            <a:r>
              <a:rPr lang="en-US" sz="2000" b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b="1" dirty="0" err="1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kiểm</a:t>
            </a:r>
            <a:r>
              <a:rPr lang="en-US" sz="2000" b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b="1" dirty="0" err="1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kết</a:t>
            </a:r>
            <a:r>
              <a:rPr lang="en-US" sz="2000" b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b="1" dirty="0" err="1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hợp</a:t>
            </a:r>
            <a:r>
              <a:rPr lang="en-US" sz="2000" b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b="1" dirty="0" err="1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với</a:t>
            </a:r>
            <a:r>
              <a:rPr lang="en-US" sz="2000" b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b="1" dirty="0" err="1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tự</a:t>
            </a:r>
            <a:r>
              <a:rPr lang="en-US" sz="2000" b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b="1" dirty="0" err="1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đánh</a:t>
            </a:r>
            <a:r>
              <a:rPr lang="en-US" sz="2000" b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b="1" dirty="0" err="1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giá</a:t>
            </a:r>
            <a:r>
              <a:rPr lang="en-US" sz="2000" b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(ICT)</a:t>
            </a:r>
            <a:endParaRPr lang="en-US" sz="20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354275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219200" y="1676400"/>
            <a:ext cx="7439891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- </a:t>
            </a:r>
            <a:r>
              <a:rPr lang="en-US" sz="2400" b="1" dirty="0" err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Học</a:t>
            </a:r>
            <a:r>
              <a:rPr lang="en-US" sz="2400" b="1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bài</a:t>
            </a:r>
            <a:r>
              <a:rPr lang="en-US" sz="2400" b="1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en-US" sz="2400" b="1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- </a:t>
            </a:r>
            <a:r>
              <a:rPr lang="en-US" sz="2400" b="1" dirty="0" err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Chuẩn</a:t>
            </a:r>
            <a:r>
              <a:rPr lang="en-US" sz="2400" b="1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bị</a:t>
            </a:r>
            <a:r>
              <a:rPr lang="en-US" sz="2400" b="1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bài</a:t>
            </a:r>
            <a:r>
              <a:rPr lang="en-US" sz="2400" b="1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học</a:t>
            </a:r>
            <a:r>
              <a:rPr lang="en-US" sz="2400" b="1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tiếp</a:t>
            </a:r>
            <a:r>
              <a:rPr lang="en-US" sz="2400" b="1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theo</a:t>
            </a:r>
            <a:r>
              <a:rPr lang="en-US" sz="2400" b="1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: </a:t>
            </a:r>
            <a:r>
              <a:rPr lang="en-US" sz="2400" b="1" dirty="0" err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Mạng</a:t>
            </a:r>
            <a:r>
              <a:rPr lang="en-US" sz="2400" b="1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thông</a:t>
            </a:r>
            <a:r>
              <a:rPr lang="en-US" sz="2400" b="1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tin </a:t>
            </a:r>
            <a:r>
              <a:rPr lang="en-US" sz="2400" b="1" dirty="0" err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toàn</a:t>
            </a:r>
            <a:r>
              <a:rPr lang="en-US" sz="2400" b="1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cầu</a:t>
            </a:r>
            <a:r>
              <a:rPr lang="en-US" sz="2400" b="1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.</a:t>
            </a:r>
          </a:p>
        </p:txBody>
      </p:sp>
      <p:sp>
        <p:nvSpPr>
          <p:cNvPr id="3" name="Rectangle 2"/>
          <p:cNvSpPr/>
          <p:nvPr/>
        </p:nvSpPr>
        <p:spPr>
          <a:xfrm>
            <a:off x="1752600" y="990600"/>
            <a:ext cx="458585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/>
            <a:r>
              <a:rPr lang="en-US" sz="2800" b="1" dirty="0" err="1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Hướng</a:t>
            </a:r>
            <a:r>
              <a:rPr lang="en-US" sz="2800" b="1" i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dẫn</a:t>
            </a:r>
            <a:r>
              <a:rPr lang="en-US" sz="2800" b="1" i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về</a:t>
            </a:r>
            <a:r>
              <a:rPr lang="en-US" sz="2800" b="1" i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nhà</a:t>
            </a:r>
            <a:r>
              <a:rPr lang="en-US" sz="2800" b="1" i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: </a:t>
            </a:r>
            <a:endParaRPr lang="en-US" sz="28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037956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514600" y="1295400"/>
            <a:ext cx="3733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5: INTERNET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23900" y="2133600"/>
            <a:ext cx="3581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Internet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17868381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0" y="1275219"/>
            <a:ext cx="4343400" cy="475488"/>
          </a:xfrm>
        </p:spPr>
        <p:txBody>
          <a:bodyPr>
            <a:normAutofit fontScale="90000"/>
          </a:bodyPr>
          <a:lstStyle/>
          <a:p>
            <a:pPr algn="ctr"/>
            <a:r>
              <a:rPr lang="en-US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THẢO LUẬN NHÓM</a:t>
            </a:r>
          </a:p>
        </p:txBody>
      </p:sp>
      <p:sp>
        <p:nvSpPr>
          <p:cNvPr id="4" name="Rectangle 3"/>
          <p:cNvSpPr/>
          <p:nvPr/>
        </p:nvSpPr>
        <p:spPr>
          <a:xfrm>
            <a:off x="1049847" y="692523"/>
            <a:ext cx="529170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B.  HÌNH THÀNH KIẾN THỨC </a:t>
            </a:r>
            <a:endParaRPr lang="en-US" sz="2800" dirty="0">
              <a:solidFill>
                <a:srgbClr val="0000CC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685800" y="1863026"/>
            <a:ext cx="748874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Câu 1: Em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hiểu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Internet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là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gì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? </a:t>
            </a:r>
          </a:p>
        </p:txBody>
      </p:sp>
      <p:sp>
        <p:nvSpPr>
          <p:cNvPr id="6" name="Rectangle 5"/>
          <p:cNvSpPr/>
          <p:nvPr/>
        </p:nvSpPr>
        <p:spPr>
          <a:xfrm>
            <a:off x="685800" y="2341032"/>
            <a:ext cx="70104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Câu 2: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Người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sử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dụng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Internet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phải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làm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gì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noProof="0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để</a:t>
            </a:r>
            <a:r>
              <a:rPr lang="en-US" sz="2800" b="1" noProof="0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noProof="0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có</a:t>
            </a:r>
            <a:r>
              <a:rPr lang="en-US" sz="2800" b="1" noProof="0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noProof="0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thể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truy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cập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vào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Internet?  </a:t>
            </a:r>
          </a:p>
        </p:txBody>
      </p:sp>
      <p:sp>
        <p:nvSpPr>
          <p:cNvPr id="7" name="Rectangle 6"/>
          <p:cNvSpPr/>
          <p:nvPr/>
        </p:nvSpPr>
        <p:spPr>
          <a:xfrm>
            <a:off x="685800" y="3295139"/>
            <a:ext cx="7772400" cy="10833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Câu 3: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Người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sử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dụng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có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thể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làm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những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gì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khi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truy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cập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Internet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và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các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dịch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vụ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trên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Internet</a:t>
            </a:r>
            <a:r>
              <a:rPr lang="nl-NL" sz="2800" b="1" i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?</a:t>
            </a:r>
            <a:endParaRPr lang="en-US" sz="2800" b="1" dirty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056724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  <p:bldP spid="6" grpId="0"/>
      <p:bldP spid="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762000" y="1600200"/>
            <a:ext cx="748874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Câu 1: Em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hiểu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Internet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là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gì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? </a:t>
            </a:r>
          </a:p>
        </p:txBody>
      </p:sp>
      <p:sp>
        <p:nvSpPr>
          <p:cNvPr id="8" name="Rectangle 7"/>
          <p:cNvSpPr/>
          <p:nvPr/>
        </p:nvSpPr>
        <p:spPr>
          <a:xfrm>
            <a:off x="858250" y="2199620"/>
            <a:ext cx="77724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Internet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mạng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liên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mạng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máy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khắp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giới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800" b="1" dirty="0">
              <a:solidFill>
                <a:srgbClr val="0000CC"/>
              </a:solidFill>
              <a:effectLst/>
              <a:latin typeface="VNI-Times" pitchFamily="2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042942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685800" y="1219200"/>
            <a:ext cx="70104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Câu 2: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Người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sử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dụng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Internet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phải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làm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gì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noProof="0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để</a:t>
            </a:r>
            <a:r>
              <a:rPr lang="en-US" sz="2800" b="1" noProof="0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noProof="0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có</a:t>
            </a:r>
            <a:r>
              <a:rPr lang="en-US" sz="2800" b="1" noProof="0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noProof="0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thể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truy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cập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vào</a:t>
            </a:r>
            <a:r>
              <a:rPr kumimoji="0" lang="en-US" sz="28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Internet? </a:t>
            </a: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ea typeface="VNI-Times" pitchFamily="2" charset="0"/>
              <a:cs typeface="Times New Roman" panose="02020603050405020304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720436" y="2342814"/>
            <a:ext cx="7655368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Máy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nối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Internet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thông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qua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cung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cấp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dịch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vụ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Internet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Viettel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Mobiphone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…</a:t>
            </a:r>
            <a:endParaRPr lang="en-US" sz="2800" b="1" dirty="0">
              <a:solidFill>
                <a:srgbClr val="0000CC"/>
              </a:solidFill>
              <a:effectLst/>
              <a:latin typeface="VNI-Times" pitchFamily="2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39715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623454" y="2057400"/>
            <a:ext cx="8215745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sử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truy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cập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Internet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kiếm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chia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sẻ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lưu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trữ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trao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đổi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thông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tin</a:t>
            </a:r>
          </a:p>
        </p:txBody>
      </p:sp>
      <p:sp>
        <p:nvSpPr>
          <p:cNvPr id="5" name="Rectangle 4"/>
          <p:cNvSpPr/>
          <p:nvPr/>
        </p:nvSpPr>
        <p:spPr>
          <a:xfrm>
            <a:off x="644236" y="946317"/>
            <a:ext cx="7772400" cy="10833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Câu 3: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Người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sử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dụng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có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thể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làm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những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gì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khi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truy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cập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Internet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và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các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dịch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vụ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trên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Internet</a:t>
            </a:r>
            <a:r>
              <a:rPr lang="nl-NL" sz="2800" b="1" i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?</a:t>
            </a:r>
            <a:endParaRPr lang="en-US" sz="2800" b="1" dirty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81355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723899" y="2819400"/>
            <a:ext cx="7830947" cy="22467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a) Internet là mạng ......(1).......các ...(2)... máy tính trên khắp thế giới.</a:t>
            </a:r>
            <a:endParaRPr kumimoji="0" lang="en-US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CC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b) Người sử dụng truy cập Internet để tìm kiếm, ...(3)... lưu trữ và trao đổi ...(4)...</a:t>
            </a:r>
            <a:endParaRPr kumimoji="0" lang="en-US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CC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c) Có nhiều ...(5)... thông tin khác nhau trên Internet</a:t>
            </a:r>
            <a:endParaRPr kumimoji="0" lang="pt-BR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CC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691441" y="990600"/>
            <a:ext cx="7749105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?Em hãy thay các số trong mỗi câu bằng một từ hoặc cụm từ thích hợp.</a:t>
            </a:r>
            <a:endParaRPr kumimoji="0" lang="en-US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935126" y="2175366"/>
            <a:ext cx="1269899" cy="587853"/>
          </a:xfrm>
          <a:prstGeom prst="rect">
            <a:avLst/>
          </a:prstGeom>
          <a:solidFill>
            <a:srgbClr val="FFFFCC"/>
          </a:solidFill>
        </p:spPr>
        <p:txBody>
          <a:bodyPr wrap="non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pt-BR" sz="2800" i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Chia</a:t>
            </a:r>
            <a:r>
              <a:rPr lang="pt-BR" sz="2800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sẻ</a:t>
            </a:r>
            <a:endParaRPr lang="en-US" sz="2800" dirty="0">
              <a:solidFill>
                <a:srgbClr val="C0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7271803" y="2094409"/>
            <a:ext cx="1023037" cy="556434"/>
          </a:xfrm>
          <a:prstGeom prst="rect">
            <a:avLst/>
          </a:prstGeom>
          <a:solidFill>
            <a:srgbClr val="FFFFCC"/>
          </a:solidFill>
        </p:spPr>
        <p:txBody>
          <a:bodyPr wrap="non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pt-BR" sz="2800" i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Mạng</a:t>
            </a:r>
            <a:endParaRPr lang="en-US" sz="2800" dirty="0">
              <a:solidFill>
                <a:srgbClr val="C0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5747746" y="2113264"/>
            <a:ext cx="1309975" cy="556434"/>
          </a:xfrm>
          <a:prstGeom prst="rect">
            <a:avLst/>
          </a:prstGeom>
          <a:solidFill>
            <a:srgbClr val="FFFFCC"/>
          </a:solidFill>
        </p:spPr>
        <p:txBody>
          <a:bodyPr wrap="non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pt-BR" sz="2800" i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Dịch vụ</a:t>
            </a:r>
            <a:endParaRPr lang="en-US" sz="2800" dirty="0">
              <a:solidFill>
                <a:srgbClr val="C0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962400" y="2153779"/>
            <a:ext cx="1571264" cy="556434"/>
          </a:xfrm>
          <a:prstGeom prst="rect">
            <a:avLst/>
          </a:prstGeom>
          <a:solidFill>
            <a:srgbClr val="FFFFCC"/>
          </a:solidFill>
        </p:spPr>
        <p:txBody>
          <a:bodyPr wrap="non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pt-BR" sz="2800" i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Thông tin</a:t>
            </a:r>
            <a:endParaRPr lang="en-US" sz="2800" dirty="0">
              <a:solidFill>
                <a:srgbClr val="C0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419107" y="2191076"/>
            <a:ext cx="1329211" cy="556434"/>
          </a:xfrm>
          <a:prstGeom prst="rect">
            <a:avLst/>
          </a:prstGeom>
          <a:solidFill>
            <a:srgbClr val="FFFFCC"/>
          </a:solidFill>
        </p:spPr>
        <p:txBody>
          <a:bodyPr wrap="non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pt-BR" sz="2800" i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Liên kết</a:t>
            </a:r>
            <a:endParaRPr lang="en-US" sz="2800" dirty="0">
              <a:solidFill>
                <a:srgbClr val="C0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504881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424740" y="2940872"/>
            <a:ext cx="8282505" cy="26776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a) Internet là mạng ......(1).......các .....(2)... máy tính trên khắp thế giới.</a:t>
            </a:r>
            <a:endParaRPr kumimoji="0" lang="en-US" altLang="en-US" sz="2800" b="1" i="0" u="none" strike="noStrike" kern="1200" cap="none" spc="0" normalizeH="0" baseline="0" noProof="0" dirty="0">
              <a:ln>
                <a:noFill/>
              </a:ln>
              <a:solidFill>
                <a:srgbClr val="0000CC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just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b) Người sử dụng truy cập Internet để tìm kiếm, ............(3).......... lưu trữ và trao đổi .........(4)..........</a:t>
            </a:r>
            <a:endParaRPr kumimoji="0" lang="en-US" altLang="en-US" sz="2800" b="1" i="0" u="none" strike="noStrike" kern="1200" cap="none" spc="0" normalizeH="0" baseline="0" noProof="0" dirty="0">
              <a:ln>
                <a:noFill/>
              </a:ln>
              <a:solidFill>
                <a:srgbClr val="0000CC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just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c) Có nhiều ...(5)..... thông tin khác nhau trên Internet</a:t>
            </a:r>
            <a:endParaRPr kumimoji="0" lang="pt-BR" altLang="en-US" sz="2800" b="1" i="0" u="none" strike="noStrike" kern="1200" cap="none" spc="0" normalizeH="0" baseline="0" noProof="0" dirty="0">
              <a:ln>
                <a:noFill/>
              </a:ln>
              <a:solidFill>
                <a:srgbClr val="0000CC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691441" y="990600"/>
            <a:ext cx="7749105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?Em hãy thay các số trong mỗi câu bằng một từ hoặc cụm từ thích hợp.</a:t>
            </a:r>
            <a:endParaRPr kumimoji="0" lang="en-US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012070" y="2175366"/>
            <a:ext cx="1116010" cy="517065"/>
          </a:xfrm>
          <a:prstGeom prst="rect">
            <a:avLst/>
          </a:prstGeom>
          <a:solidFill>
            <a:srgbClr val="FFFFCC"/>
          </a:solidFill>
        </p:spPr>
        <p:txBody>
          <a:bodyPr wrap="non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pt-BR" sz="2400" i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Chia</a:t>
            </a:r>
            <a:r>
              <a:rPr lang="pt-BR" sz="2400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sẻ</a:t>
            </a:r>
            <a:endParaRPr lang="en-US" sz="2400" dirty="0">
              <a:solidFill>
                <a:srgbClr val="C0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7331916" y="2094409"/>
            <a:ext cx="902811" cy="517065"/>
          </a:xfrm>
          <a:prstGeom prst="rect">
            <a:avLst/>
          </a:prstGeom>
          <a:solidFill>
            <a:srgbClr val="FFFFCC"/>
          </a:solidFill>
        </p:spPr>
        <p:txBody>
          <a:bodyPr wrap="non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pt-BR" sz="2400" i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Mạng</a:t>
            </a:r>
            <a:endParaRPr lang="en-US" sz="2400" dirty="0">
              <a:solidFill>
                <a:srgbClr val="C0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5797439" y="2113264"/>
            <a:ext cx="1210588" cy="587853"/>
          </a:xfrm>
          <a:prstGeom prst="rect">
            <a:avLst/>
          </a:prstGeom>
          <a:solidFill>
            <a:srgbClr val="FFFFCC"/>
          </a:solidFill>
        </p:spPr>
        <p:txBody>
          <a:bodyPr wrap="non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pt-BR" sz="2400" i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Dịch</a:t>
            </a:r>
            <a:r>
              <a:rPr lang="pt-BR" sz="2800" i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vụ</a:t>
            </a:r>
            <a:endParaRPr lang="en-US" sz="2800" dirty="0">
              <a:solidFill>
                <a:srgbClr val="C0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4061786" y="2153779"/>
            <a:ext cx="1372492" cy="517065"/>
          </a:xfrm>
          <a:prstGeom prst="rect">
            <a:avLst/>
          </a:prstGeom>
          <a:solidFill>
            <a:srgbClr val="FFFFCC"/>
          </a:solidFill>
        </p:spPr>
        <p:txBody>
          <a:bodyPr wrap="non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pt-BR" sz="2400" i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Thông tin</a:t>
            </a:r>
            <a:endParaRPr lang="en-US" sz="2400" dirty="0">
              <a:solidFill>
                <a:srgbClr val="C0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500860" y="2191076"/>
            <a:ext cx="1165704" cy="517065"/>
          </a:xfrm>
          <a:prstGeom prst="rect">
            <a:avLst/>
          </a:prstGeom>
          <a:solidFill>
            <a:srgbClr val="FFFFCC"/>
          </a:solidFill>
        </p:spPr>
        <p:txBody>
          <a:bodyPr wrap="non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pt-BR" sz="2400" i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Liên kết</a:t>
            </a:r>
            <a:endParaRPr lang="en-US" sz="2400" dirty="0">
              <a:solidFill>
                <a:srgbClr val="C0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508094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6 4.07407E-6 L 0.14618 0.10949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309" y="546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9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2222E-6 4.44444E-6 L -0.13455 0.12361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736" y="618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9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33 0.0007 L 0.01997 0.3007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33" y="150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9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-3.7037E-7 L 0.24722 0.30394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361" y="1518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9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61111E-6 4.07407E-6 L -0.3335 0.37129 " pathEditMode="relative" rAng="0" ptsTypes="AA">
                                      <p:cBhvr>
                                        <p:cTn id="22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6684" y="1856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  <p:bldP spid="9" grpId="0" animBg="1"/>
      <p:bldP spid="10" grpId="0" animBg="1"/>
      <p:bldP spid="11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672</TotalTime>
  <Words>1239</Words>
  <Application>Microsoft Office PowerPoint</Application>
  <PresentationFormat>On-screen Show (4:3)</PresentationFormat>
  <Paragraphs>206</Paragraphs>
  <Slides>27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33" baseType="lpstr">
      <vt:lpstr>Arial</vt:lpstr>
      <vt:lpstr>Calibri</vt:lpstr>
      <vt:lpstr>Times New Roman</vt:lpstr>
      <vt:lpstr>VNI-Times</vt:lpstr>
      <vt:lpstr>Wingdings</vt:lpstr>
      <vt:lpstr>Office Theme</vt:lpstr>
      <vt:lpstr>PowerPoint Presentation</vt:lpstr>
      <vt:lpstr>PowerPoint Presentation</vt:lpstr>
      <vt:lpstr>PowerPoint Presentation</vt:lpstr>
      <vt:lpstr>THẢO LUẬN NHÓM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2. Đặc điểm Internet: 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ncokoj</dc:creator>
  <cp:lastModifiedBy>HLC_2021</cp:lastModifiedBy>
  <cp:revision>111</cp:revision>
  <dcterms:created xsi:type="dcterms:W3CDTF">2017-02-22T10:22:58Z</dcterms:created>
  <dcterms:modified xsi:type="dcterms:W3CDTF">2023-11-10T14:25:59Z</dcterms:modified>
</cp:coreProperties>
</file>