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557" r:id="rId2"/>
    <p:sldId id="503" r:id="rId3"/>
    <p:sldId id="525" r:id="rId4"/>
    <p:sldId id="497" r:id="rId5"/>
    <p:sldId id="549" r:id="rId6"/>
    <p:sldId id="550" r:id="rId7"/>
    <p:sldId id="552" r:id="rId8"/>
    <p:sldId id="554" r:id="rId9"/>
    <p:sldId id="551" r:id="rId10"/>
    <p:sldId id="541" r:id="rId11"/>
    <p:sldId id="515" r:id="rId12"/>
    <p:sldId id="556" r:id="rId13"/>
    <p:sldId id="521" r:id="rId14"/>
    <p:sldId id="545" r:id="rId15"/>
    <p:sldId id="546" r:id="rId16"/>
    <p:sldId id="547" r:id="rId17"/>
    <p:sldId id="542" r:id="rId18"/>
    <p:sldId id="539" r:id="rId19"/>
    <p:sldId id="52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2" d="100"/>
          <a:sy n="62" d="100"/>
        </p:scale>
        <p:origin x="-1620" y="-24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9.png"/><Relationship Id="rId7"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png"/><Relationship Id="rId4" Type="http://schemas.openxmlformats.org/officeDocument/2006/relationships/image" Target="../media/image13.jpe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1.png"/><Relationship Id="rId4" Type="http://schemas.openxmlformats.org/officeDocument/2006/relationships/image" Target="../media/image13.jpe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4.png"/><Relationship Id="rId10" Type="http://schemas.openxmlformats.org/officeDocument/2006/relationships/image" Target="../media/image45.png"/><Relationship Id="rId4" Type="http://schemas.openxmlformats.org/officeDocument/2006/relationships/image" Target="../media/image13.jpe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Layout" Target="../diagrams/layout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4.png"/><Relationship Id="rId15" Type="http://schemas.microsoft.com/office/2007/relationships/diagramDrawing" Target="../diagrams/drawing1.xml"/><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jpeg"/><Relationship Id="rId14"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diagramQuickStyle" Target="../diagrams/quickStyle2.xml"/><Relationship Id="rId2" Type="http://schemas.openxmlformats.org/officeDocument/2006/relationships/image" Target="../media/image12.png"/><Relationship Id="rId16"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diagramData" Target="../diagrams/data2.xml"/><Relationship Id="rId4" Type="http://schemas.openxmlformats.org/officeDocument/2006/relationships/image" Target="../media/image13.jpeg"/><Relationship Id="rId9" Type="http://schemas.openxmlformats.org/officeDocument/2006/relationships/image" Target="../media/image19.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smtClean="0">
                <a:latin typeface="Cambria" pitchFamily="18" charset="0"/>
                <a:ea typeface="Cambria" pitchFamily="18" charset="0"/>
                <a:cs typeface="Times New Roman"/>
              </a:rPr>
              <a:t>* </a:t>
            </a:r>
            <a:r>
              <a:rPr lang="vi-VN" sz="2200" b="1" dirty="0" smtClean="0">
                <a:latin typeface="Cambria" pitchFamily="18" charset="0"/>
                <a:ea typeface="Cambria" pitchFamily="18" charset="0"/>
                <a:cs typeface="Times New Roman"/>
              </a:rPr>
              <a:t>Đa </a:t>
            </a:r>
            <a:r>
              <a:rPr lang="vi-VN" sz="2200" b="1" dirty="0">
                <a:latin typeface="Cambria" pitchFamily="18" charset="0"/>
                <a:ea typeface="Cambria" pitchFamily="18" charset="0"/>
                <a:cs typeface="Times New Roman"/>
              </a:rPr>
              <a:t>dạng về thành phần loài: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ơn </a:t>
            </a:r>
            <a:r>
              <a:rPr lang="vi-VN" sz="2200" dirty="0">
                <a:latin typeface="Cambria" pitchFamily="18" charset="0"/>
                <a:ea typeface="Cambria" pitchFamily="18" charset="0"/>
                <a:cs typeface="Times New Roman"/>
              </a:rPr>
              <a:t>50.000 loài sinh vật, trong đó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nhiều</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loài</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quý hiếm</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như</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Trầm </a:t>
            </a:r>
            <a:r>
              <a:rPr lang="vi-VN" sz="2200" dirty="0">
                <a:latin typeface="Cambria" pitchFamily="18" charset="0"/>
                <a:ea typeface="Cambria" pitchFamily="18" charset="0"/>
                <a:cs typeface="Times New Roman"/>
              </a:rPr>
              <a:t>hương, trắc, sâm Ngọc </a:t>
            </a:r>
            <a:r>
              <a:rPr lang="vi-VN" sz="2200" dirty="0" smtClean="0">
                <a:latin typeface="Cambria" pitchFamily="18" charset="0"/>
                <a:ea typeface="Cambria" pitchFamily="18" charset="0"/>
                <a:cs typeface="Times New Roman"/>
              </a:rPr>
              <a:t>Linh</a:t>
            </a:r>
            <a:r>
              <a:rPr lang="en-US" sz="2200" dirty="0" smtClean="0">
                <a:latin typeface="Cambria" pitchFamily="18" charset="0"/>
                <a:ea typeface="Cambria" pitchFamily="18" charset="0"/>
                <a:cs typeface="Times New Roman"/>
              </a:rPr>
              <a:t>, s</a:t>
            </a:r>
            <a:r>
              <a:rPr lang="vi-VN" sz="2200" dirty="0" smtClean="0">
                <a:latin typeface="Cambria" pitchFamily="18" charset="0"/>
                <a:ea typeface="Cambria" pitchFamily="18" charset="0"/>
                <a:cs typeface="Times New Roman"/>
              </a:rPr>
              <a:t>ao </a:t>
            </a:r>
            <a:r>
              <a:rPr lang="vi-VN" sz="2200" dirty="0">
                <a:latin typeface="Cambria" pitchFamily="18" charset="0"/>
                <a:ea typeface="Cambria" pitchFamily="18" charset="0"/>
                <a:cs typeface="Times New Roman"/>
              </a:rPr>
              <a:t>la, voi, bò tót, trĩ</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b="1" dirty="0" smtClean="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Đa dạng về nguồn gen di truyền</a:t>
            </a:r>
            <a:r>
              <a:rPr lang="vi-VN" sz="2200" dirty="0">
                <a:latin typeface="Cambria" pitchFamily="18" charset="0"/>
                <a:ea typeface="Cambria" pitchFamily="18" charset="0"/>
                <a:cs typeface="Times New Roman"/>
              </a:rPr>
              <a:t>: </a:t>
            </a:r>
            <a:r>
              <a:rPr lang="en-US" sz="2200" dirty="0" smtClean="0">
                <a:latin typeface="Cambria" pitchFamily="18" charset="0"/>
                <a:ea typeface="Cambria" pitchFamily="18" charset="0"/>
                <a:cs typeface="Times New Roman"/>
              </a:rPr>
              <a:t>t</a:t>
            </a:r>
            <a:r>
              <a:rPr lang="vi-VN" sz="2200" dirty="0" smtClean="0">
                <a:latin typeface="Cambria" pitchFamily="18" charset="0"/>
                <a:ea typeface="Cambria" pitchFamily="18" charset="0"/>
                <a:cs typeface="Times New Roman"/>
              </a:rPr>
              <a:t>rong </a:t>
            </a:r>
            <a:r>
              <a:rPr lang="vi-VN" sz="22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200" b="1" dirty="0">
                <a:latin typeface="Cambria" pitchFamily="18" charset="0"/>
                <a:ea typeface="Cambria" pitchFamily="18" charset="0"/>
                <a:cs typeface="Times New Roman"/>
              </a:rPr>
              <a:t>* Đa dạng về hệ sinh </a:t>
            </a:r>
            <a:r>
              <a:rPr lang="vi-VN" sz="2200" b="1" dirty="0" smtClean="0">
                <a:latin typeface="Cambria" pitchFamily="18" charset="0"/>
                <a:ea typeface="Cambria" pitchFamily="18" charset="0"/>
                <a:cs typeface="Times New Roman"/>
              </a:rPr>
              <a:t>thái:</a:t>
            </a:r>
            <a:r>
              <a:rPr lang="en-US" sz="2200" b="1"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ệ </a:t>
            </a:r>
            <a:r>
              <a:rPr lang="vi-VN" sz="2200" dirty="0">
                <a:latin typeface="Cambria" pitchFamily="18" charset="0"/>
                <a:ea typeface="Cambria" pitchFamily="18" charset="0"/>
                <a:cs typeface="Times New Roman"/>
              </a:rPr>
              <a:t>sinh thái tự nhiên trên </a:t>
            </a:r>
            <a:r>
              <a:rPr lang="vi-VN" sz="2200" dirty="0" smtClean="0">
                <a:latin typeface="Cambria" pitchFamily="18" charset="0"/>
                <a:ea typeface="Cambria" pitchFamily="18" charset="0"/>
                <a:cs typeface="Times New Roman"/>
              </a:rPr>
              <a:t>cạn</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dưới nước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và</a:t>
            </a: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hệ sinh thái nông </a:t>
            </a:r>
            <a:r>
              <a:rPr lang="vi-VN" sz="2200" dirty="0" smtClean="0">
                <a:latin typeface="Cambria" pitchFamily="18" charset="0"/>
                <a:ea typeface="Cambria" pitchFamily="18" charset="0"/>
                <a:cs typeface="Times New Roman"/>
              </a:rPr>
              <a:t>nghiệp</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xmlns=""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Đa </a:t>
            </a:r>
            <a:r>
              <a:rPr lang="vi-VN" sz="2200" b="1" dirty="0">
                <a:solidFill>
                  <a:srgbClr val="FF0000"/>
                </a:solidFill>
                <a:latin typeface="Cambria" pitchFamily="18" charset="0"/>
                <a:ea typeface="Cambria" pitchFamily="18" charset="0"/>
                <a:cs typeface="Times New Roman"/>
              </a:rPr>
              <a:t>dạng sinh học ở nước ta đang bị suy giảm</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số lượng cá thể, loài sinh </a:t>
            </a:r>
            <a:r>
              <a:rPr lang="vi-VN" sz="2200" dirty="0" smtClean="0">
                <a:latin typeface="Cambria" pitchFamily="18" charset="0"/>
                <a:ea typeface="Cambria" pitchFamily="18" charset="0"/>
                <a:cs typeface="Times New Roman"/>
              </a:rPr>
              <a:t>vật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Suy giảm về hệ sinh thái</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Suy </a:t>
            </a:r>
            <a:r>
              <a:rPr lang="vi-VN" sz="2200" dirty="0">
                <a:latin typeface="Cambria" pitchFamily="18" charset="0"/>
                <a:ea typeface="Cambria" pitchFamily="18" charset="0"/>
                <a:cs typeface="Times New Roman"/>
              </a:rPr>
              <a:t>giảm về nguồn </a:t>
            </a:r>
            <a:r>
              <a:rPr lang="vi-VN" sz="2200" dirty="0" smtClean="0">
                <a:latin typeface="Cambria" pitchFamily="18" charset="0"/>
                <a:ea typeface="Cambria" pitchFamily="18" charset="0"/>
                <a:cs typeface="Times New Roman"/>
              </a:rPr>
              <a:t>gen</a:t>
            </a:r>
            <a:r>
              <a:rPr lang="en-US" sz="2200" dirty="0" smtClean="0">
                <a:latin typeface="Cambria" pitchFamily="18" charset="0"/>
                <a:ea typeface="Cambria" pitchFamily="18" charset="0"/>
                <a:cs typeface="Times New Roman"/>
              </a:rPr>
              <a:t>.</a:t>
            </a:r>
          </a:p>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Nguyên </a:t>
            </a:r>
            <a:r>
              <a:rPr lang="vi-VN" sz="2200" b="1" dirty="0">
                <a:solidFill>
                  <a:srgbClr val="FF0000"/>
                </a:solidFill>
                <a:latin typeface="Cambria" pitchFamily="18" charset="0"/>
                <a:ea typeface="Cambria" pitchFamily="18" charset="0"/>
                <a:cs typeface="Times New Roman"/>
              </a:rPr>
              <a:t>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2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Xây dựng các khu bảo tồn thiên nhiên và vườn quốc gia, trồng và bảo vệ rừng, nâng cao ý thức người dân.</a:t>
            </a:r>
          </a:p>
          <a:p>
            <a:pPr algn="just">
              <a:spcBef>
                <a:spcPts val="600"/>
              </a:spcBef>
              <a:spcAft>
                <a:spcPts val="0"/>
              </a:spcAft>
            </a:pPr>
            <a:r>
              <a:rPr lang="vi-VN" sz="2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itchFamily="18" charset="0"/>
                <a:ea typeface="Cambria" pitchFamily="18" charset="0"/>
              </a:rPr>
              <a:t>VƯỜN QUỐC GIA </a:t>
            </a:r>
            <a:r>
              <a:rPr lang="en-US" sz="1750" b="1" dirty="0" smtClean="0">
                <a:solidFill>
                  <a:srgbClr val="0D30DD"/>
                </a:solidFill>
                <a:latin typeface="Cambria" pitchFamily="18" charset="0"/>
                <a:ea typeface="Cambria" pitchFamily="18" charset="0"/>
              </a:rPr>
              <a:t>MŨI </a:t>
            </a:r>
            <a:r>
              <a:rPr lang="vi-VN" sz="1750" b="1" dirty="0" smtClean="0">
                <a:solidFill>
                  <a:srgbClr val="0D30DD"/>
                </a:solidFill>
                <a:latin typeface="Cambria" pitchFamily="18" charset="0"/>
                <a:ea typeface="Cambria" pitchFamily="18" charset="0"/>
              </a:rPr>
              <a:t>CÀ MAU</a:t>
            </a:r>
          </a:p>
          <a:p>
            <a:pPr algn="just"/>
            <a:r>
              <a:rPr lang="vi-VN" sz="1750" dirty="0" smtClean="0">
                <a:latin typeface="Cambria" pitchFamily="18" charset="0"/>
                <a:ea typeface="Cambria" pitchFamily="18" charset="0"/>
              </a:rPr>
              <a:t>      </a:t>
            </a:r>
            <a:r>
              <a:rPr lang="vi-VN" sz="1750" dirty="0">
                <a:latin typeface="Cambria" pitchFamily="18" charset="0"/>
                <a:ea typeface="Cambria" pitchFamily="18" charset="0"/>
              </a:rPr>
              <a:t>Vườn quốc gia </a:t>
            </a:r>
            <a:r>
              <a:rPr lang="en-US" sz="1750" dirty="0" err="1" smtClean="0">
                <a:latin typeface="Cambria" pitchFamily="18" charset="0"/>
                <a:ea typeface="Cambria" pitchFamily="18" charset="0"/>
              </a:rPr>
              <a:t>Mũi</a:t>
            </a:r>
            <a:r>
              <a:rPr lang="en-US" sz="1750" dirty="0" smtClean="0">
                <a:latin typeface="Cambria" pitchFamily="18" charset="0"/>
                <a:ea typeface="Cambria" pitchFamily="18" charset="0"/>
              </a:rPr>
              <a:t> </a:t>
            </a:r>
            <a:r>
              <a:rPr lang="vi-VN" sz="1750" dirty="0" smtClean="0">
                <a:latin typeface="Cambria" pitchFamily="18" charset="0"/>
                <a:ea typeface="Cambria" pitchFamily="18" charset="0"/>
              </a:rPr>
              <a:t>Cà </a:t>
            </a:r>
            <a:r>
              <a:rPr lang="vi-VN" sz="1750" dirty="0">
                <a:latin typeface="Cambria" pitchFamily="18" charset="0"/>
                <a:ea typeface="Cambria"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1593907" y="1127760"/>
            <a:ext cx="5430672" cy="1143000"/>
          </a:xfrm>
        </p:spPr>
        <p:txBody>
          <a:bodyPr>
            <a:noAutofit/>
          </a:bodyPr>
          <a:lstStyle/>
          <a:p>
            <a:r>
              <a:rPr lang="en-US" b="1" dirty="0" smtClean="0">
                <a:ln w="10541" cmpd="sng">
                  <a:solidFill>
                    <a:schemeClr val="accent1">
                      <a:shade val="88000"/>
                      <a:satMod val="110000"/>
                    </a:schemeClr>
                  </a:solidFill>
                  <a:prstDash val="solid"/>
                </a:ln>
                <a:solidFill>
                  <a:srgbClr val="FF0000"/>
                </a:solidFill>
                <a:latin typeface="Cambria" pitchFamily="18" charset="0"/>
              </a:rPr>
              <a:t>SINH VẬT VIỆT NAM</a:t>
            </a:r>
            <a:endParaRPr lang="en-US"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effectLst>
                  <a:outerShdw blurRad="38100" dist="38100" dir="2700000" algn="tl">
                    <a:srgbClr val="000000">
                      <a:alpha val="43137"/>
                    </a:srgbClr>
                  </a:outerShdw>
                </a:effectLst>
                <a:latin typeface="Cambria" pitchFamily="18" charset="0"/>
              </a:rPr>
              <a:t>BÀI 10</a:t>
            </a:r>
            <a:endParaRPr lang="en-US" sz="4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5601</TotalTime>
  <Words>1943</Words>
  <Application>Microsoft Office PowerPoint</Application>
  <PresentationFormat>On-screen Show (4:3)</PresentationFormat>
  <Paragraphs>162</Paragraphs>
  <Slides>19</Slides>
  <Notes>2</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428</cp:revision>
  <dcterms:created xsi:type="dcterms:W3CDTF">2016-02-15T14:28:12Z</dcterms:created>
  <dcterms:modified xsi:type="dcterms:W3CDTF">2024-03-14T07:33:36Z</dcterms:modified>
</cp:coreProperties>
</file>