
<file path=[Content_Types].xml><?xml version="1.0" encoding="utf-8"?>
<Types xmlns="http://schemas.openxmlformats.org/package/2006/content-types">
  <Default Extension="wav" ContentType="audio/x-wav"/>
  <Default Extension="png" ContentType="image/png"/>
  <Default Extension="gif" ContentType="image/gif"/>
  <Default Extension="jpeg" ContentType="image/jpeg"/>
  <Default Extension="JPG" ContentType="image/.jpg"/>
  <Default Extension="wma" ContentType="audio/x-ms-wma"/>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4.svg" ContentType="image/svg+xml"/>
  <Override PartName="/ppt/media/image5.svg" ContentType="image/svg+xml"/>
  <Override PartName="/ppt/media/image6.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21" r:id="rId3"/>
    <p:sldId id="277" r:id="rId5"/>
    <p:sldId id="278" r:id="rId6"/>
    <p:sldId id="279" r:id="rId7"/>
    <p:sldId id="280" r:id="rId8"/>
    <p:sldId id="281" r:id="rId9"/>
    <p:sldId id="282" r:id="rId10"/>
    <p:sldId id="284" r:id="rId11"/>
    <p:sldId id="361" r:id="rId12"/>
    <p:sldId id="362" r:id="rId13"/>
    <p:sldId id="287" r:id="rId14"/>
    <p:sldId id="288" r:id="rId15"/>
    <p:sldId id="289" r:id="rId16"/>
    <p:sldId id="363" r:id="rId17"/>
    <p:sldId id="290" r:id="rId18"/>
    <p:sldId id="394" r:id="rId19"/>
    <p:sldId id="395"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Lst>
  <p:sldSz cx="12192000" cy="6858000"/>
  <p:notesSz cx="6858000" cy="9144000"/>
  <p:embeddedFontLst>
    <p:embeddedFont>
      <p:font typeface="SimSun" panose="02010600030101010101" pitchFamily="2" charset="-122"/>
      <p:regular r:id="rId50"/>
    </p:embeddedFont>
    <p:embeddedFont>
      <p:font typeface="Calibri" panose="020F0502020204030204"/>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Calibri Light" panose="020F0302020204030204" charset="0"/>
      <p:regular r:id="rId59"/>
      <p:italic r:id="rId60"/>
    </p:embeddedFont>
    <p:embeddedFont>
      <p:font typeface="MS PGothic" panose="020B0600070205080204" pitchFamily="34" charset="-128"/>
      <p:regular r:id="rId61"/>
    </p:embeddedFont>
    <p:embeddedFont>
      <p:font typeface="Segoe UI" panose="020B0502040204020203" charset="0"/>
      <p:regular r:id="rId62"/>
      <p:bold r:id="rId63"/>
      <p:italic r:id="rId64"/>
      <p:boldItalic r:id="rId65"/>
    </p:embeddedFont>
    <p:embeddedFont>
      <p:font typeface="Cambria" panose="0204050305040603020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CC00FF"/>
    <a:srgbClr val="00FF00"/>
    <a:srgbClr val="FF00FF"/>
    <a:srgbClr val="CCFF99"/>
    <a:srgbClr val="FFFFFF"/>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p:scale>
          <a:sx n="79" d="100"/>
          <a:sy n="79" d="100"/>
        </p:scale>
        <p:origin x="-174" y="-30"/>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9" Type="http://schemas.openxmlformats.org/officeDocument/2006/relationships/font" Target="fonts/font20.fntdata"/><Relationship Id="rId68" Type="http://schemas.openxmlformats.org/officeDocument/2006/relationships/font" Target="fonts/font19.fntdata"/><Relationship Id="rId67" Type="http://schemas.openxmlformats.org/officeDocument/2006/relationships/font" Target="fonts/font18.fntdata"/><Relationship Id="rId66" Type="http://schemas.openxmlformats.org/officeDocument/2006/relationships/font" Target="fonts/font17.fntdata"/><Relationship Id="rId65" Type="http://schemas.openxmlformats.org/officeDocument/2006/relationships/font" Target="fonts/font16.fntdata"/><Relationship Id="rId64" Type="http://schemas.openxmlformats.org/officeDocument/2006/relationships/font" Target="fonts/font15.fntdata"/><Relationship Id="rId63" Type="http://schemas.openxmlformats.org/officeDocument/2006/relationships/font" Target="fonts/font14.fntdata"/><Relationship Id="rId62" Type="http://schemas.openxmlformats.org/officeDocument/2006/relationships/font" Target="fonts/font13.fntdata"/><Relationship Id="rId61" Type="http://schemas.openxmlformats.org/officeDocument/2006/relationships/font" Target="fonts/font12.fntdata"/><Relationship Id="rId60" Type="http://schemas.openxmlformats.org/officeDocument/2006/relationships/font" Target="fonts/font11.fntdata"/><Relationship Id="rId6" Type="http://schemas.openxmlformats.org/officeDocument/2006/relationships/slide" Target="slides/slide3.xml"/><Relationship Id="rId59" Type="http://schemas.openxmlformats.org/officeDocument/2006/relationships/font" Target="fonts/font10.fntdata"/><Relationship Id="rId58" Type="http://schemas.openxmlformats.org/officeDocument/2006/relationships/font" Target="fonts/font9.fntdata"/><Relationship Id="rId57" Type="http://schemas.openxmlformats.org/officeDocument/2006/relationships/font" Target="fonts/font8.fntdata"/><Relationship Id="rId56" Type="http://schemas.openxmlformats.org/officeDocument/2006/relationships/font" Target="fonts/font7.fntdata"/><Relationship Id="rId55" Type="http://schemas.openxmlformats.org/officeDocument/2006/relationships/font" Target="fonts/font6.fntdata"/><Relationship Id="rId54" Type="http://schemas.openxmlformats.org/officeDocument/2006/relationships/font" Target="fonts/font5.fntdata"/><Relationship Id="rId53" Type="http://schemas.openxmlformats.org/officeDocument/2006/relationships/font" Target="fonts/font4.fntdata"/><Relationship Id="rId52" Type="http://schemas.openxmlformats.org/officeDocument/2006/relationships/font" Target="fonts/font3.fntdata"/><Relationship Id="rId51" Type="http://schemas.openxmlformats.org/officeDocument/2006/relationships/font" Target="fonts/font2.fntdata"/><Relationship Id="rId50" Type="http://schemas.openxmlformats.org/officeDocument/2006/relationships/font" Target="fonts/font1.fntdata"/><Relationship Id="rId5" Type="http://schemas.openxmlformats.org/officeDocument/2006/relationships/slide" Target="slides/slide2.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t>
        <a:bodyPr/>
        <a:lstStyle/>
        <a:p>
          <a:endParaRPr lang="en-US"/>
        </a:p>
      </dgm:t>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753726" cy="1235242"/>
        <a:chOff x="0" y="0"/>
        <a:chExt cx="6753726" cy="1235242"/>
      </a:xfrm>
    </dsp:grpSpPr>
    <dsp:sp modelId="{0F7A354B-AA31-4A14-8BB1-D702027B1790}">
      <dsp:nvSpPr>
        <dsp:cNvPr id="3" name="Chevron 2"/>
        <dsp:cNvSpPr/>
      </dsp:nvSpPr>
      <dsp:spPr bwMode="white">
        <a:xfrm rot="5400000">
          <a:off x="-185286" y="185286"/>
          <a:ext cx="1235242" cy="864669"/>
        </a:xfrm>
        <a:prstGeom prst="chevron">
          <a:avLst/>
        </a:prstGeom>
      </dsp:spPr>
      <dsp:style>
        <a:lnRef idx="2">
          <a:schemeClr val="accent1"/>
        </a:lnRef>
        <a:fillRef idx="1">
          <a:schemeClr val="accent1"/>
        </a:fillRef>
        <a:effectRef idx="0">
          <a:scrgbClr r="0" g="0" b="0"/>
        </a:effectRef>
        <a:fontRef idx="minor">
          <a:schemeClr val="lt1"/>
        </a:fontRef>
      </dsp:style>
      <dsp:txBody>
        <a:bodyPr rot="-5400000" lIns="13970" tIns="13970" rIns="13970" bIns="1397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en-US" dirty="0" smtClean="0"/>
            <a:t>Video</a:t>
          </a:r>
          <a:endParaRPr lang="en-US" dirty="0"/>
        </a:p>
      </dsp:txBody>
      <dsp:txXfrm rot="5400000">
        <a:off x="-185286" y="185286"/>
        <a:ext cx="1235242" cy="864669"/>
      </dsp:txXfrm>
    </dsp:sp>
    <dsp:sp modelId="{6D1AD4E5-50CF-4F20-8E90-1E8E2565D55C}">
      <dsp:nvSpPr>
        <dsp:cNvPr id="4" name="Round Same Side Corner Rectangle 3"/>
        <dsp:cNvSpPr/>
      </dsp:nvSpPr>
      <dsp:spPr bwMode="white">
        <a:xfrm rot="5400000">
          <a:off x="3407744" y="-2527033"/>
          <a:ext cx="802907" cy="5889057"/>
        </a:xfrm>
        <a:prstGeom prst="round2SameRect">
          <a:avLst/>
        </a:prstGeom>
        <a:solidFill>
          <a:schemeClr val="accent4">
            <a:lumMod val="60000"/>
            <a:lumOff val="40000"/>
            <a:alpha val="90000"/>
          </a:schemeClr>
        </a:solidFill>
      </dsp:spPr>
      <dsp:style>
        <a:lnRef idx="2">
          <a:schemeClr val="accent1"/>
        </a:lnRef>
        <a:fillRef idx="1">
          <a:schemeClr val="lt1">
            <a:alpha val="90000"/>
          </a:schemeClr>
        </a:fillRef>
        <a:effectRef idx="0">
          <a:scrgbClr r="0" g="0" b="0"/>
        </a:effectRef>
        <a:fontRef idx="minor"/>
      </dsp:style>
      <dsp:txBody>
        <a:bodyPr rot="-5400000" lIns="199136" tIns="17780" rIns="17780" bIns="17780" anchor="ctr"/>
        <a:lstStyle>
          <a:lvl1pPr algn="l">
            <a:defRPr sz="2800"/>
          </a:lvl1pPr>
          <a:lvl2pPr marL="285750" indent="-285750" algn="l">
            <a:defRPr sz="2800"/>
          </a:lvl2pPr>
          <a:lvl3pPr marL="571500" indent="-285750" algn="l">
            <a:defRPr sz="2800"/>
          </a:lvl3pPr>
          <a:lvl4pPr marL="857250" indent="-285750" algn="l">
            <a:defRPr sz="2800"/>
          </a:lvl4pPr>
          <a:lvl5pPr marL="1143000" indent="-285750" algn="l">
            <a:defRPr sz="2800"/>
          </a:lvl5pPr>
          <a:lvl6pPr marL="1428750" indent="-285750" algn="l">
            <a:defRPr sz="2800"/>
          </a:lvl6pPr>
          <a:lvl7pPr marL="1714500" indent="-285750" algn="l">
            <a:defRPr sz="2800"/>
          </a:lvl7pPr>
          <a:lvl8pPr marL="2000250" indent="-285750" algn="l">
            <a:defRPr sz="2800"/>
          </a:lvl8pPr>
          <a:lvl9pPr marL="2286000" indent="-285750" algn="l">
            <a:defRPr sz="2800"/>
          </a:lvl9pPr>
        </a:lstStyle>
        <a:p>
          <a:pPr lvl="1">
            <a:lnSpc>
              <a:spcPct val="100000"/>
            </a:lnSpc>
            <a:spcBef>
              <a:spcPct val="0"/>
            </a:spcBef>
            <a:spcAft>
              <a:spcPct val="15000"/>
            </a:spcAft>
            <a:buChar char="•"/>
          </a:pPr>
          <a:r>
            <a:rPr lang="vi-VN" noProof="0" dirty="0" smtClean="0">
              <a:solidFill>
                <a:schemeClr val="dk1"/>
              </a:solidFill>
            </a:rPr>
            <a:t>Ảnh hưởng của sinh vật ngoại lai</a:t>
          </a:r>
          <a:endParaRPr lang="vi-VN" noProof="0" dirty="0">
            <a:solidFill>
              <a:schemeClr val="dk1"/>
            </a:solidFill>
          </a:endParaRPr>
        </a:p>
      </dsp:txBody>
      <dsp:txXfrm rot="5400000">
        <a:off x="3407744" y="-2527033"/>
        <a:ext cx="802907" cy="58890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smtClean="0">
                <a:effectLst/>
                <a:sym typeface="+mn-ea"/>
              </a:rPr>
              <a:t>Từ</a:t>
            </a:r>
            <a:r>
              <a:rPr lang="en-US" b="1" dirty="0" smtClean="0">
                <a:effectLst/>
                <a:sym typeface="+mn-ea"/>
              </a:rPr>
              <a:t> </a:t>
            </a:r>
            <a:r>
              <a:rPr lang="en-US" b="1" dirty="0" err="1" smtClean="0">
                <a:effectLst/>
                <a:sym typeface="+mn-ea"/>
              </a:rPr>
              <a:t>khóa</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 </a:t>
            </a:r>
            <a:r>
              <a:rPr lang="en-US" b="1" dirty="0" err="1" smtClean="0">
                <a:effectLst/>
                <a:sym typeface="+mn-ea"/>
              </a:rPr>
              <a:t>của</a:t>
            </a:r>
            <a:r>
              <a:rPr lang="en-US" b="1" dirty="0" smtClean="0">
                <a:effectLst/>
                <a:sym typeface="+mn-ea"/>
              </a:rPr>
              <a:t> </a:t>
            </a:r>
            <a:r>
              <a:rPr lang="en-US" b="1" dirty="0" err="1" smtClean="0">
                <a:effectLst/>
                <a:sym typeface="+mn-ea"/>
              </a:rPr>
              <a:t>chúng</a:t>
            </a:r>
            <a:r>
              <a:rPr lang="en-US" b="1" dirty="0" smtClean="0">
                <a:effectLst/>
                <a:sym typeface="+mn-ea"/>
              </a:rPr>
              <a:t> ta </a:t>
            </a:r>
            <a:r>
              <a:rPr lang="en-US" b="1" dirty="0" err="1" smtClean="0">
                <a:effectLst/>
                <a:sym typeface="+mn-ea"/>
              </a:rPr>
              <a:t>là</a:t>
            </a:r>
            <a:r>
              <a:rPr lang="en-US" b="1" dirty="0" smtClean="0">
                <a:effectLst/>
                <a:sym typeface="+mn-ea"/>
              </a:rPr>
              <a:t> </a:t>
            </a:r>
            <a:r>
              <a:rPr lang="vi-VN" b="1" dirty="0" smtClean="0">
                <a:effectLst/>
                <a:sym typeface="+mn-ea"/>
              </a:rPr>
              <a:t>muối, vậy muối là gì? Chúng có CTHH, cách</a:t>
            </a:r>
            <a:r>
              <a:rPr lang="en-US" b="1" dirty="0" smtClean="0">
                <a:effectLst/>
                <a:sym typeface="+mn-ea"/>
              </a:rPr>
              <a:t> </a:t>
            </a:r>
            <a:r>
              <a:rPr lang="en-US" b="1" dirty="0" err="1" smtClean="0">
                <a:effectLst/>
                <a:sym typeface="+mn-ea"/>
              </a:rPr>
              <a:t>gọi</a:t>
            </a:r>
            <a:r>
              <a:rPr lang="vi-VN" b="1" dirty="0" smtClean="0">
                <a:effectLst/>
                <a:sym typeface="+mn-ea"/>
              </a:rPr>
              <a:t> tên và phân loại ra sao?Chúng ta cùng tìm hiểu ở bài ngày hôm nay. </a:t>
            </a:r>
            <a:r>
              <a:rPr lang="en-US" b="1" dirty="0" err="1" smtClean="0">
                <a:effectLst/>
                <a:sym typeface="+mn-ea"/>
              </a:rPr>
              <a:t>Chúng</a:t>
            </a:r>
            <a:r>
              <a:rPr lang="en-US" b="1" dirty="0" smtClean="0">
                <a:effectLst/>
                <a:sym typeface="+mn-ea"/>
              </a:rPr>
              <a:t> ta </a:t>
            </a:r>
            <a:r>
              <a:rPr lang="en-US" b="1" dirty="0" err="1" smtClean="0">
                <a:effectLst/>
                <a:sym typeface="+mn-ea"/>
              </a:rPr>
              <a:t>cùng</a:t>
            </a:r>
            <a:r>
              <a:rPr lang="en-US" b="1" dirty="0" smtClean="0">
                <a:effectLst/>
                <a:sym typeface="+mn-ea"/>
              </a:rPr>
              <a:t> </a:t>
            </a:r>
            <a:r>
              <a:rPr lang="en-US" b="1" dirty="0" err="1" smtClean="0">
                <a:effectLst/>
                <a:sym typeface="+mn-ea"/>
              </a:rPr>
              <a:t>tìm</a:t>
            </a:r>
            <a:r>
              <a:rPr lang="en-US" b="1" dirty="0" smtClean="0">
                <a:effectLst/>
                <a:sym typeface="+mn-ea"/>
              </a:rPr>
              <a:t> </a:t>
            </a:r>
            <a:r>
              <a:rPr lang="en-US" b="1" dirty="0" err="1" smtClean="0">
                <a:effectLst/>
                <a:sym typeface="+mn-ea"/>
              </a:rPr>
              <a:t>hiểu</a:t>
            </a:r>
            <a:r>
              <a:rPr lang="en-US" b="1" dirty="0" smtClean="0">
                <a:effectLst/>
                <a:sym typeface="+mn-ea"/>
              </a:rPr>
              <a:t> </a:t>
            </a:r>
            <a:r>
              <a:rPr lang="en-US" b="1" dirty="0" err="1" smtClean="0">
                <a:effectLst/>
                <a:sym typeface="+mn-ea"/>
              </a:rPr>
              <a:t>để</a:t>
            </a:r>
            <a:r>
              <a:rPr lang="en-US" b="1" dirty="0" smtClean="0">
                <a:effectLst/>
                <a:sym typeface="+mn-ea"/>
              </a:rPr>
              <a:t> </a:t>
            </a:r>
            <a:r>
              <a:rPr lang="en-US" b="1" dirty="0" err="1" smtClean="0">
                <a:effectLst/>
                <a:sym typeface="+mn-ea"/>
              </a:rPr>
              <a:t>trả</a:t>
            </a:r>
            <a:r>
              <a:rPr lang="en-US" b="1" dirty="0" smtClean="0">
                <a:effectLst/>
                <a:sym typeface="+mn-ea"/>
              </a:rPr>
              <a:t> </a:t>
            </a:r>
            <a:r>
              <a:rPr lang="en-US" b="1" dirty="0" err="1" smtClean="0">
                <a:effectLst/>
                <a:sym typeface="+mn-ea"/>
              </a:rPr>
              <a:t>lời</a:t>
            </a:r>
            <a:r>
              <a:rPr lang="en-US" b="1" dirty="0" smtClean="0">
                <a:effectLst/>
                <a:sym typeface="+mn-ea"/>
              </a:rPr>
              <a:t> ở </a:t>
            </a:r>
            <a:r>
              <a:rPr lang="en-US" b="1" dirty="0" err="1" smtClean="0">
                <a:effectLst/>
                <a:sym typeface="+mn-ea"/>
              </a:rPr>
              <a:t>bài</a:t>
            </a:r>
            <a:r>
              <a:rPr lang="en-US" b="1" dirty="0" smtClean="0">
                <a:effectLst/>
                <a:sym typeface="+mn-ea"/>
              </a:rPr>
              <a:t> </a:t>
            </a:r>
            <a:r>
              <a:rPr lang="en-US" b="1" dirty="0" err="1" smtClean="0">
                <a:effectLst/>
                <a:sym typeface="+mn-ea"/>
              </a:rPr>
              <a:t>ngày</a:t>
            </a:r>
            <a:r>
              <a:rPr lang="en-US" b="1" dirty="0" smtClean="0">
                <a:effectLst/>
                <a:sym typeface="+mn-ea"/>
              </a:rPr>
              <a:t> </a:t>
            </a:r>
            <a:r>
              <a:rPr lang="en-US" b="1" dirty="0" err="1" smtClean="0">
                <a:effectLst/>
                <a:sym typeface="+mn-ea"/>
              </a:rPr>
              <a:t>hôm</a:t>
            </a:r>
            <a:r>
              <a:rPr lang="en-US" b="1" dirty="0" smtClean="0">
                <a:effectLst/>
                <a:sym typeface="+mn-ea"/>
              </a:rPr>
              <a:t> nay.</a:t>
            </a:r>
            <a:endParaRPr lang="vi-VN" kern="1200" dirty="0" smtClean="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smtClean="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E357984-FA77-460E-8204-A568D7213E1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smtClean="0">
                <a:solidFill>
                  <a:schemeClr val="tx1"/>
                </a:solidFill>
                <a:effectLst/>
                <a:latin typeface="+mn-lt"/>
                <a:ea typeface="+mn-ea"/>
                <a:cs typeface="+mn-cs"/>
              </a:rPr>
              <a:t>yêu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cầu</a:t>
            </a:r>
            <a:r>
              <a:rPr lang="en-US" sz="1200" kern="1200" dirty="0" smtClean="0">
                <a:solidFill>
                  <a:schemeClr val="tx1"/>
                </a:solidFill>
                <a:effectLst/>
                <a:latin typeface="+mn-lt"/>
                <a:ea typeface="+mn-ea"/>
                <a:cs typeface="+mn-cs"/>
              </a:rPr>
              <a:t> HS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qua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kênh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thông</a:t>
            </a:r>
            <a:r>
              <a:rPr lang="en-US" sz="1200" kern="1200" dirty="0" smtClean="0">
                <a:solidFill>
                  <a:schemeClr val="tx1"/>
                </a:solidFill>
                <a:effectLst/>
                <a:latin typeface="+mn-lt"/>
                <a:ea typeface="+mn-ea"/>
                <a:cs typeface="+mn-cs"/>
              </a:rPr>
              <a:t> tin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sau</a:t>
            </a:r>
            <a:r>
              <a:rPr lang="en-US" sz="1200" kern="1200" dirty="0" smtClean="0">
                <a:solidFill>
                  <a:schemeClr val="tx1"/>
                </a:solidFill>
                <a:effectLst/>
                <a:latin typeface="+mn-lt"/>
                <a:ea typeface="+mn-ea"/>
                <a:cs typeface="+mn-cs"/>
              </a:rPr>
              <a:t>.</a:t>
            </a: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06ABD190-56AD-4C55-BBCA-1554B872117B}"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06ABD190-56AD-4C55-BBCA-1554B872117B}"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06ABD190-56AD-4C55-BBCA-1554B872117B}"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06ABD190-56AD-4C55-BBCA-1554B872117B}"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0.GIF"/><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3" Type="http://schemas.openxmlformats.org/officeDocument/2006/relationships/notesSlide" Target="../notesSlides/notesSlide1.xml"/><Relationship Id="rId32" Type="http://schemas.openxmlformats.org/officeDocument/2006/relationships/slideLayout" Target="../slideLayouts/slideLayout2.xml"/><Relationship Id="rId31" Type="http://schemas.openxmlformats.org/officeDocument/2006/relationships/audio" Target="../media/audio1.wav"/><Relationship Id="rId30" Type="http://schemas.openxmlformats.org/officeDocument/2006/relationships/image" Target="../media/image22.png"/><Relationship Id="rId3" Type="http://schemas.openxmlformats.org/officeDocument/2006/relationships/image" Target="../media/image4.png"/><Relationship Id="rId29" Type="http://schemas.openxmlformats.org/officeDocument/2006/relationships/slide" Target="slide7.xml"/><Relationship Id="rId28" Type="http://schemas.openxmlformats.org/officeDocument/2006/relationships/image" Target="../media/image21.png"/><Relationship Id="rId27" Type="http://schemas.openxmlformats.org/officeDocument/2006/relationships/slide" Target="slide6.xml"/><Relationship Id="rId26" Type="http://schemas.openxmlformats.org/officeDocument/2006/relationships/image" Target="../media/image20.png"/><Relationship Id="rId25" Type="http://schemas.openxmlformats.org/officeDocument/2006/relationships/slide" Target="slide5.xml"/><Relationship Id="rId24" Type="http://schemas.openxmlformats.org/officeDocument/2006/relationships/image" Target="../media/image19.png"/><Relationship Id="rId23" Type="http://schemas.openxmlformats.org/officeDocument/2006/relationships/slide" Target="slide4.xml"/><Relationship Id="rId22" Type="http://schemas.openxmlformats.org/officeDocument/2006/relationships/image" Target="../media/image18.png"/><Relationship Id="rId21" Type="http://schemas.openxmlformats.org/officeDocument/2006/relationships/slide" Target="slide3.xml"/><Relationship Id="rId20" Type="http://schemas.openxmlformats.org/officeDocument/2006/relationships/image" Target="../media/image17.png"/><Relationship Id="rId2" Type="http://schemas.openxmlformats.org/officeDocument/2006/relationships/image" Target="../media/image3.png"/><Relationship Id="rId19" Type="http://schemas.openxmlformats.org/officeDocument/2006/relationships/slide" Target="slide2.xml"/><Relationship Id="rId18" Type="http://schemas.openxmlformats.org/officeDocument/2006/relationships/image" Target="../media/image16.png"/><Relationship Id="rId17" Type="http://schemas.microsoft.com/office/2007/relationships/media" Target="../media/media1.wma"/><Relationship Id="rId16" Type="http://schemas.openxmlformats.org/officeDocument/2006/relationships/audio" Target="../media/media1.wma"/><Relationship Id="rId15" Type="http://schemas.openxmlformats.org/officeDocument/2006/relationships/image" Target="../media/image15.png"/><Relationship Id="rId14" Type="http://schemas.openxmlformats.org/officeDocument/2006/relationships/slide" Target="slide8.xml"/><Relationship Id="rId13" Type="http://schemas.openxmlformats.org/officeDocument/2006/relationships/image" Target="../media/image14.GIF"/><Relationship Id="rId12" Type="http://schemas.openxmlformats.org/officeDocument/2006/relationships/image" Target="../media/image13.png"/><Relationship Id="rId11" Type="http://schemas.openxmlformats.org/officeDocument/2006/relationships/image" Target="../media/image12.GIF"/><Relationship Id="rId10" Type="http://schemas.openxmlformats.org/officeDocument/2006/relationships/image" Target="../media/image11.GI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9.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tags" Target="../tags/tag1.xml"/><Relationship Id="rId2" Type="http://schemas.microsoft.com/office/2007/relationships/media" Target="../media/media3.mp4"/><Relationship Id="rId1" Type="http://schemas.openxmlformats.org/officeDocument/2006/relationships/video" Target="../media/media3.mp4"/></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slide" Target="slide1.xml"/><Relationship Id="rId1" Type="http://schemas.openxmlformats.org/officeDocument/2006/relationships/image" Target="../media/image2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tags" Target="../tags/tag2.xml"/><Relationship Id="rId2" Type="http://schemas.microsoft.com/office/2007/relationships/media" Target="../media/media4.mp4"/><Relationship Id="rId1" Type="http://schemas.openxmlformats.org/officeDocument/2006/relationships/video" Target="../media/media4.mp4"/></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tags" Target="../tags/tag3.xml"/><Relationship Id="rId2" Type="http://schemas.microsoft.com/office/2007/relationships/media" Target="../media/media5.mp4"/><Relationship Id="rId1" Type="http://schemas.openxmlformats.org/officeDocument/2006/relationships/video" Target="../media/media5.mp4"/></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tags" Target="../tags/tag4.xml"/><Relationship Id="rId2" Type="http://schemas.microsoft.com/office/2007/relationships/media" Target="../media/media6.mp4"/><Relationship Id="rId1" Type="http://schemas.openxmlformats.org/officeDocument/2006/relationships/video" Target="../media/media6.mp4"/></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13.xml"/><Relationship Id="rId7" Type="http://schemas.openxmlformats.org/officeDocument/2006/relationships/image" Target="../media/image32.png"/><Relationship Id="rId6" Type="http://schemas.openxmlformats.org/officeDocument/2006/relationships/image" Target="../media/image38.pn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slide" Target="slide1.xml"/><Relationship Id="rId1"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1.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1.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1.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51.png"/><Relationship Id="rId1"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slide" Target="slide1.xml"/><Relationship Id="rId1" Type="http://schemas.openxmlformats.org/officeDocument/2006/relationships/image" Target="../media/image2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7.svg"/><Relationship Id="rId7" Type="http://schemas.openxmlformats.org/officeDocument/2006/relationships/image" Target="../media/image58.png"/><Relationship Id="rId6" Type="http://schemas.openxmlformats.org/officeDocument/2006/relationships/image" Target="../media/image6.svg"/><Relationship Id="rId5" Type="http://schemas.openxmlformats.org/officeDocument/2006/relationships/image" Target="../media/image57.png"/><Relationship Id="rId4" Type="http://schemas.openxmlformats.org/officeDocument/2006/relationships/image" Target="../media/image5.svg"/><Relationship Id="rId3" Type="http://schemas.openxmlformats.org/officeDocument/2006/relationships/image" Target="../media/image56.png"/><Relationship Id="rId2" Type="http://schemas.openxmlformats.org/officeDocument/2006/relationships/image" Target="../media/image4.svg"/><Relationship Id="rId1"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slide" Target="slide1.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slide" Target="slide1.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slide" Target="slide1.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1" Type="http://schemas.openxmlformats.org/officeDocument/2006/relationships/slideLayout" Target="../slideLayouts/slideLayout1.xml"/><Relationship Id="rId10" Type="http://schemas.openxmlformats.org/officeDocument/2006/relationships/image" Target="../media/image31.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38" name="Picture 1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 y="313"/>
            <a:ext cx="12187269" cy="6858767"/>
          </a:xfrm>
          <a:prstGeom prst="rect">
            <a:avLst/>
          </a:prstGeom>
        </p:spPr>
      </p:pic>
      <p:pic>
        <p:nvPicPr>
          <p:cNvPr id="124" name="den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9"/>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0"/>
          <a:stretch>
            <a:fillRect/>
          </a:stretch>
        </p:blipFill>
        <p:spPr>
          <a:xfrm>
            <a:off x="-12703" y="883975"/>
            <a:ext cx="1061107" cy="1061107"/>
          </a:xfrm>
          <a:prstGeom prst="rect">
            <a:avLst/>
          </a:prstGeom>
        </p:spPr>
      </p:pic>
      <p:pic>
        <p:nvPicPr>
          <p:cNvPr id="148" name="Picture 147"/>
          <p:cNvPicPr>
            <a:picLocks noChangeAspect="1"/>
          </p:cNvPicPr>
          <p:nvPr/>
        </p:nvPicPr>
        <p:blipFill>
          <a:blip r:embed="rId11"/>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3"/>
          <a:stretch>
            <a:fillRect/>
          </a:stretch>
        </p:blipFill>
        <p:spPr>
          <a:xfrm>
            <a:off x="1237939" y="5085116"/>
            <a:ext cx="647700" cy="904875"/>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16"/>
            <p:extLst>
              <p:ext uri="{DAA4B4D4-6D71-4841-9C94-3DE7FCFB9230}">
                <p14:media xmlns:p14="http://schemas.microsoft.com/office/powerpoint/2010/main" r:embed="rId17"/>
              </p:ext>
            </p:extLst>
          </p:nvPr>
        </p:nvPicPr>
        <p:blipFill>
          <a:blip r:embed="rId18"/>
          <a:stretch>
            <a:fillRect/>
          </a:stretch>
        </p:blipFill>
        <p:spPr>
          <a:xfrm>
            <a:off x="-12703" y="-671549"/>
            <a:ext cx="609600" cy="609600"/>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80424"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76551"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28184"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1"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a:t>
            </a:r>
            <a:r>
              <a:rPr lang="en-US" sz="2800" dirty="0" err="1"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hận</a:t>
            </a:r>
            <a:r>
              <a:rPr lang="en-US" sz="2800" dirty="0" smtClean="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ChangeAspect="1"/>
          </p:cNvPicPr>
          <p:nvPr>
            <p:ph type="pic" sz="quarter" idx="10"/>
          </p:nvPr>
        </p:nvPicPr>
        <p:blipFill>
          <a:blip r:embed="rId1"/>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p>
            <a:pPr indent="0"/>
            <a:r>
              <a:rPr lang="en-US" sz="2800" b="1" u="sng">
                <a:solidFill>
                  <a:srgbClr val="000000"/>
                </a:solidFill>
                <a:latin typeface="Times New Roman" panose="02020603050405020304" pitchFamily="18" charset="0"/>
              </a:rPr>
              <a:t> Phân loại:</a:t>
            </a:r>
            <a:r>
              <a:rPr lang="en-US" sz="2800" b="0">
                <a:solidFill>
                  <a:srgbClr val="000000"/>
                </a:solidFill>
                <a:latin typeface="Times New Roman" panose="02020603050405020304" pitchFamily="18" charset="0"/>
              </a:rPr>
              <a:t>- Theo thành phần, muối được chia làm 2 loại: muối trung hòa và muối acid.+ Muối trung hòa: là muối mà trong gốc acid không có nguyên tử hyđrogen.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 Muối acid: là muối mà trong đó gốc axit còn nguyên tử hyđrogen.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endParaRPr sz="3200" b="1" dirty="0">
              <a:solidFill>
                <a:schemeClr val="tx1"/>
              </a:solidFill>
              <a:latin typeface="Times New Roman" panose="02020603050405020304" pitchFamily="18" charset="0"/>
            </a:endParaRP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endParaRPr sz="3200" b="1" dirty="0">
              <a:solidFill>
                <a:schemeClr val="tx1"/>
              </a:solidFill>
              <a:latin typeface="Times New Roman" panose="02020603050405020304" pitchFamily="18" charset="0"/>
            </a:endParaRP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endParaRPr lang="vi-VN" sz="2300" dirty="0">
              <a:latin typeface="Times New Roman" panose="02020603050405020304" pitchFamily="18" charset="0"/>
              <a:cs typeface="Times New Roman" panose="02020603050405020304" pitchFamily="18" charset="0"/>
            </a:endParaRP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endParaRPr lang="vi-VN" sz="2300" dirty="0">
              <a:latin typeface="Times New Roman" panose="02020603050405020304" pitchFamily="18" charset="0"/>
              <a:cs typeface="Times New Roman" panose="02020603050405020304" pitchFamily="18" charset="0"/>
            </a:endParaRP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endParaRPr lang="vi-VN" sz="2300" dirty="0">
              <a:latin typeface="Times New Roman" panose="02020603050405020304" pitchFamily="18" charset="0"/>
              <a:cs typeface="Times New Roman" panose="02020603050405020304" pitchFamily="18" charset="0"/>
            </a:endParaRP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endParaRPr lang="vi-VN" sz="23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endParaRPr lang="en-US" sz="2400" b="0">
              <a:latin typeface="Times New Roman" panose="02020603050405020304" pitchFamily="18" charset="0"/>
              <a:cs typeface="Segoe UI" panose="020B0502040204020203" charset="0"/>
            </a:endParaRP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100" grpId="0" animBg="1"/>
      <p:bldP spid="13" grpId="0" animBg="1"/>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endPar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p>
            <a:pPr marL="228600" indent="-228600"/>
            <a:r>
              <a:rPr lang="en-US" sz="2400" b="1" u="sng">
                <a:latin typeface="Times New Roman" panose="02020603050405020304" pitchFamily="18" charset="0"/>
                <a:cs typeface="Calibri" panose="020F0502020204030204" pitchFamily="34" charset="0"/>
              </a:rPr>
              <a:t>2. Công thức hoá học của phân tử muối:</a:t>
            </a:r>
            <a:r>
              <a:rPr lang="en-US" sz="2400" b="1">
                <a:latin typeface="Times New Roman" panose="02020603050405020304" pitchFamily="18" charset="0"/>
                <a:cs typeface="Calibri" panose="020F0502020204030204" pitchFamily="34" charset="0"/>
              </a:rPr>
              <a:t>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cs typeface="Calibri" panose="020F0502020204030204" pitchFamily="34" charset="0"/>
              </a:rPr>
              <a:t>Trong đó   - M: là cation kim loại.			- A: là anion gốc acid- x: là chỉ số của M.				- y: Là chỉ số của anion gốc acid.</a:t>
            </a:r>
            <a:endParaRPr lang="en-US" sz="2400" b="0">
              <a:latin typeface="Times New Roman" panose="02020603050405020304" pitchFamily="18" charset="0"/>
              <a:cs typeface="Calibri" panose="020F0502020204030204" pitchFamily="34" charset="0"/>
            </a:endParaRP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p>
            <a:pPr marL="228600" indent="-228600"/>
            <a:r>
              <a:rPr lang="en-US" sz="2400" b="1" u="sng">
                <a:latin typeface="Times New Roman" panose="02020603050405020304" pitchFamily="18" charset="0"/>
                <a:cs typeface="Calibri" panose="020F0502020204030204" pitchFamily="34" charset="0"/>
              </a:rPr>
              <a:t>3. Tên gọi</a:t>
            </a:r>
            <a:endParaRPr lang="en-US" sz="2400" b="1" u="sng">
              <a:latin typeface="Times New Roman" panose="02020603050405020304" pitchFamily="18" charset="0"/>
              <a:cs typeface="Calibri" panose="020F0502020204030204" pitchFamily="34" charset="0"/>
            </a:endParaRPr>
          </a:p>
        </p:txBody>
      </p:sp>
      <p:sp>
        <p:nvSpPr>
          <p:cNvPr id="7" name="Text Box 6"/>
          <p:cNvSpPr txBox="1"/>
          <p:nvPr/>
        </p:nvSpPr>
        <p:spPr>
          <a:xfrm>
            <a:off x="1871980" y="5650230"/>
            <a:ext cx="6529705" cy="1198880"/>
          </a:xfrm>
          <a:prstGeom prst="rect">
            <a:avLst/>
          </a:prstGeom>
          <a:noFill/>
          <a:ln w="9525">
            <a:noFill/>
          </a:ln>
        </p:spPr>
        <p:txBody>
          <a:bodyPr wrap="square">
            <a:spAutoFit/>
          </a:bodyPr>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6" grpId="0"/>
      <p:bldP spid="100"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1"/>
          <p:cNvSpPr txBox="1"/>
          <p:nvPr/>
        </p:nvSpPr>
        <p:spPr>
          <a:xfrm>
            <a:off x="1331595" y="74930"/>
            <a:ext cx="5975350" cy="583565"/>
          </a:xfrm>
          <a:prstGeom prst="rect">
            <a:avLst/>
          </a:prstGeom>
          <a:noFill/>
        </p:spPr>
        <p:txBody>
          <a:bodyPr wrap="square" rtlCol="0">
            <a:spAutoFit/>
          </a:bodyPr>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1"/>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p>
            <a:pPr indent="0"/>
            <a:r>
              <a:rPr lang="en-US" sz="2800" b="0">
                <a:solidFill>
                  <a:srgbClr val="000000"/>
                </a:solidFill>
                <a:latin typeface="Times New Roman" panose="02020603050405020304" pitchFamily="18" charset="0"/>
              </a:rPr>
              <a:t>Em hãy nghiên cứu rút ra khái quát về tính tan của một số muối?</a:t>
            </a:r>
            <a:endParaRPr lang="en-US" sz="2800" b="0">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2526197" y="160188"/>
            <a:ext cx="6625389" cy="645160"/>
          </a:xfrm>
          <a:prstGeom prst="rect">
            <a:avLst/>
          </a:prstGeom>
          <a:noFill/>
        </p:spPr>
        <p:txBody>
          <a:bodyPr wrap="square" rtlCol="0">
            <a:spAutoFit/>
          </a:bodyPr>
          <a:p>
            <a:pPr algn="ctr"/>
            <a:r>
              <a:rPr lang="vi-VN" sz="3600" b="1" dirty="0">
                <a:solidFill>
                  <a:srgbClr val="002060"/>
                </a:solidFill>
                <a:latin typeface="Times New Roman" panose="02020603050405020304" pitchFamily="18" charset="0"/>
                <a:cs typeface="Times New Roman" panose="02020603050405020304" pitchFamily="18" charset="0"/>
              </a:rPr>
              <a:t>KẾT LUẬN</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020445" y="1315085"/>
            <a:ext cx="10810240" cy="3538220"/>
          </a:xfrm>
          <a:prstGeom prst="rect">
            <a:avLst/>
          </a:prstGeom>
          <a:noFill/>
          <a:ln w="9525">
            <a:noFill/>
          </a:ln>
        </p:spPr>
        <p:txBody>
          <a:bodyPr wrap="square">
            <a:spAutoFit/>
          </a:bodyPr>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- Các muối </a:t>
            </a:r>
            <a:r>
              <a:rPr lang="en-US" sz="2800" b="0">
                <a:latin typeface="Times New Roman" panose="02020603050405020304" pitchFamily="18" charset="0"/>
              </a:rPr>
              <a:t>chloride đều tan trừ AgCl-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- Tất cả cá muối K, Na, Li, ammonium đều tan.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文本框 1"/>
          <p:cNvSpPr txBox="1"/>
          <p:nvPr/>
        </p:nvSpPr>
        <p:spPr>
          <a:xfrm>
            <a:off x="1331595" y="74930"/>
            <a:ext cx="5975350" cy="583565"/>
          </a:xfrm>
          <a:prstGeom prst="rect">
            <a:avLst/>
          </a:prstGeom>
          <a:noFill/>
        </p:spPr>
        <p:txBody>
          <a:bodyPr wrap="square" rtlCol="0">
            <a:spAutoFit/>
          </a:bodyPr>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chất hóa học</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sp>
        <p:nvSpPr>
          <p:cNvPr id="100" name="Text Box 99"/>
          <p:cNvSpPr txBox="1"/>
          <p:nvPr/>
        </p:nvSpPr>
        <p:spPr>
          <a:xfrm>
            <a:off x="878205" y="829945"/>
            <a:ext cx="10121265" cy="460375"/>
          </a:xfrm>
          <a:prstGeom prst="rect">
            <a:avLst/>
          </a:prstGeom>
          <a:noFill/>
          <a:ln w="9525">
            <a:noFill/>
          </a:ln>
        </p:spPr>
        <p:txBody>
          <a:bodyPr wrap="square">
            <a:spAutoFit/>
          </a:bodyPr>
          <a:p>
            <a:pPr indent="0"/>
            <a:r>
              <a:rPr lang="en-US" sz="2400" b="0">
                <a:latin typeface="Times New Roman" panose="02020603050405020304" pitchFamily="18" charset="0"/>
                <a:ea typeface="SimSun" panose="02010600030101010101" pitchFamily="2" charset="-122"/>
              </a:rPr>
              <a:t>Các nhóm cùng tìm hiểu các </a:t>
            </a:r>
            <a:r>
              <a:rPr lang="en-US" sz="2400" b="1">
                <a:latin typeface="Times New Roman" panose="02020603050405020304" pitchFamily="18" charset="0"/>
                <a:ea typeface="SimSun" panose="02010600030101010101" pitchFamily="2" charset="-122"/>
              </a:rPr>
              <a:t>Trạm kiến thức</a:t>
            </a:r>
            <a:r>
              <a:rPr lang="en-US" sz="2400" b="0">
                <a:latin typeface="Times New Roman" panose="02020603050405020304" pitchFamily="18" charset="0"/>
                <a:ea typeface="SimSun" panose="02010600030101010101" pitchFamily="2" charset="-122"/>
              </a:rPr>
              <a:t> và hoàn thành phiếu học tập</a:t>
            </a:r>
            <a:endParaRPr lang="en-US" sz="2400"/>
          </a:p>
        </p:txBody>
      </p:sp>
      <p:sp>
        <p:nvSpPr>
          <p:cNvPr id="6" name="Text Box 5"/>
          <p:cNvSpPr txBox="1"/>
          <p:nvPr/>
        </p:nvSpPr>
        <p:spPr>
          <a:xfrm>
            <a:off x="516890" y="1623695"/>
            <a:ext cx="3681730" cy="4154170"/>
          </a:xfrm>
          <a:prstGeom prst="rect">
            <a:avLst/>
          </a:prstGeom>
          <a:noFill/>
          <a:ln w="9525">
            <a:noFill/>
          </a:ln>
        </p:spPr>
        <p:txBody>
          <a:bodyPr wrap="square">
            <a:spAutoFit/>
          </a:bodyPr>
          <a:p>
            <a:pPr indent="0" algn="l"/>
            <a:r>
              <a:rPr lang="en-US" sz="2400" b="1">
                <a:solidFill>
                  <a:srgbClr val="000000"/>
                </a:solidFill>
                <a:latin typeface="Times New Roman" panose="02020603050405020304" pitchFamily="18" charset="0"/>
                <a:cs typeface="Arial" panose="020B0604020202020204" pitchFamily="34" charset="0"/>
              </a:rPr>
              <a:t>Phiếu học tập số </a:t>
            </a:r>
            <a:r>
              <a:rPr lang="en-US" sz="2400" b="0">
                <a:solidFill>
                  <a:srgbClr val="000000"/>
                </a:solidFill>
                <a:latin typeface="Times New Roman" panose="02020603050405020304" pitchFamily="18" charset="0"/>
                <a:cs typeface="Arial" panose="020B0604020202020204" pitchFamily="34" charset="0"/>
              </a:rPr>
              <a:t>1.(Trạm 1) Nêu tính chất hóa học của muối?2.</a:t>
            </a:r>
            <a:r>
              <a:rPr lang="en-US" sz="2400">
                <a:solidFill>
                  <a:srgbClr val="000000"/>
                </a:solidFill>
                <a:latin typeface="Times New Roman" panose="02020603050405020304" pitchFamily="18" charset="0"/>
                <a:cs typeface="Arial" panose="020B0604020202020204" pitchFamily="34" charset="0"/>
                <a:sym typeface="+mn-ea"/>
              </a:rPr>
              <a:t>(Trạm 1)</a:t>
            </a:r>
            <a:r>
              <a:rPr lang="en-US" sz="2400" b="0">
                <a:solidFill>
                  <a:srgbClr val="000000"/>
                </a:solidFill>
                <a:latin typeface="Times New Roman" panose="02020603050405020304" pitchFamily="18" charset="0"/>
                <a:cs typeface="Arial" panose="020B0604020202020204" pitchFamily="34" charset="0"/>
              </a:rPr>
              <a:t> Nêu thí nghiệm thể hiện từng tính chất hóa học của muối?3.</a:t>
            </a:r>
            <a:r>
              <a:rPr lang="en-US" sz="2400">
                <a:solidFill>
                  <a:srgbClr val="000000"/>
                </a:solidFill>
                <a:latin typeface="Times New Roman" panose="02020603050405020304" pitchFamily="18" charset="0"/>
                <a:cs typeface="Arial" panose="020B0604020202020204" pitchFamily="34" charset="0"/>
                <a:sym typeface="+mn-ea"/>
              </a:rPr>
              <a:t>(Trạm 2)</a:t>
            </a:r>
            <a:r>
              <a:rPr lang="en-US" sz="2400" b="0">
                <a:solidFill>
                  <a:srgbClr val="000000"/>
                </a:solidFill>
                <a:latin typeface="Times New Roman" panose="02020603050405020304" pitchFamily="18" charset="0"/>
                <a:cs typeface="Arial" panose="020B0604020202020204" pitchFamily="34" charset="0"/>
              </a:rPr>
              <a:t> Nêu cách tiến hành thí nghiệm.</a:t>
            </a:r>
            <a:endParaRPr lang="en-US" sz="2400" b="0">
              <a:solidFill>
                <a:srgbClr val="000000"/>
              </a:solidFill>
              <a:latin typeface="Times New Roman" panose="02020603050405020304" pitchFamily="18" charset="0"/>
              <a:cs typeface="Arial" panose="020B0604020202020204" pitchFamily="34" charset="0"/>
            </a:endParaRPr>
          </a:p>
          <a:p>
            <a:pPr indent="0" algn="l"/>
            <a:r>
              <a:rPr lang="en-US" sz="2400" b="0">
                <a:solidFill>
                  <a:srgbClr val="000000"/>
                </a:solidFill>
                <a:latin typeface="Times New Roman" panose="02020603050405020304" pitchFamily="18" charset="0"/>
                <a:cs typeface="Arial" panose="020B0604020202020204" pitchFamily="34" charset="0"/>
              </a:rPr>
              <a:t> 4.</a:t>
            </a:r>
            <a:r>
              <a:rPr lang="en-US" sz="2400">
                <a:solidFill>
                  <a:srgbClr val="000000"/>
                </a:solidFill>
                <a:latin typeface="Times New Roman" panose="02020603050405020304" pitchFamily="18" charset="0"/>
                <a:cs typeface="Arial" panose="020B0604020202020204" pitchFamily="34" charset="0"/>
                <a:sym typeface="+mn-ea"/>
              </a:rPr>
              <a:t>(Trạm 3)</a:t>
            </a:r>
            <a:r>
              <a:rPr lang="en-US" sz="2400" b="0">
                <a:solidFill>
                  <a:srgbClr val="000000"/>
                </a:solidFill>
                <a:latin typeface="Times New Roman" panose="02020603050405020304" pitchFamily="18" charset="0"/>
                <a:cs typeface="Arial" panose="020B0604020202020204" pitchFamily="34" charset="0"/>
              </a:rPr>
              <a:t>Nêu hiện tượng, viết PTHH của từng thí nghiệm? </a:t>
            </a:r>
            <a:endParaRPr lang="en-US" sz="2400"/>
          </a:p>
        </p:txBody>
      </p:sp>
      <p:pic>
        <p:nvPicPr>
          <p:cNvPr id="10" name="Picture 9"/>
          <p:cNvPicPr>
            <a:picLocks noChangeAspect="1"/>
          </p:cNvPicPr>
          <p:nvPr/>
        </p:nvPicPr>
        <p:blipFill>
          <a:blip r:embed="rId2"/>
          <a:stretch>
            <a:fillRect/>
          </a:stretch>
        </p:blipFill>
        <p:spPr>
          <a:xfrm>
            <a:off x="4266565" y="1365250"/>
            <a:ext cx="7872730" cy="5562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plus(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10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endParaRPr lang="en-US" sz="2800" b="1">
              <a:solidFill>
                <a:schemeClr val="accent5"/>
              </a:solidFill>
              <a:latin typeface="Cambria" panose="02040503050406030204" charset="0"/>
              <a:cs typeface="Pangolin" charset="0"/>
            </a:endParaRPr>
          </a:p>
        </p:txBody>
      </p:sp>
      <p:pic>
        <p:nvPicPr>
          <p:cNvPr id="3" name="Phản ứng Fe+CuSO4.">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endParaRPr lang="en-US" sz="2800" b="0" baseline="-25000">
              <a:solidFill>
                <a:schemeClr val="tx1"/>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1" fill="hold" display="1">
                  <p:stCondLst>
                    <p:cond delay="indefinite"/>
                  </p:stCondLst>
                </p:cTn>
                <p:tgtEl>
                  <p:spTgt spid="3"/>
                </p:tgtEl>
              </p:cMediaNode>
            </p:vide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P spid="10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Câu 1: Trong các chất sau: Ca(OH)</a:t>
            </a:r>
            <a:r>
              <a:rPr lang="en-US" sz="3200" b="1" baseline="-25000">
                <a:solidFill>
                  <a:schemeClr val="bg1"/>
                </a:solidFill>
                <a:latin typeface="Times New Roman" panose="02020603050405020304" pitchFamily="18" charset="0"/>
                <a:cs typeface="Times New Roman" panose="02020603050405020304" pitchFamily="18" charset="0"/>
              </a:rPr>
              <a:t>2</a:t>
            </a:r>
            <a:r>
              <a:rPr lang="en-US" sz="3200" b="1">
                <a:solidFill>
                  <a:schemeClr val="bg1"/>
                </a:solidFill>
                <a:latin typeface="Times New Roman" panose="02020603050405020304" pitchFamily="18" charset="0"/>
                <a:cs typeface="Times New Roman" panose="02020603050405020304" pitchFamily="18" charset="0"/>
              </a:rPr>
              <a:t>, 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PO</a:t>
            </a:r>
            <a:r>
              <a:rPr lang="en-US" sz="3200" b="1" baseline="-25000">
                <a:solidFill>
                  <a:schemeClr val="bg1"/>
                </a:solidFill>
                <a:latin typeface="Times New Roman" panose="02020603050405020304" pitchFamily="18" charset="0"/>
                <a:cs typeface="Times New Roman" panose="02020603050405020304" pitchFamily="18" charset="0"/>
              </a:rPr>
              <a:t>4</a:t>
            </a:r>
            <a:r>
              <a:rPr lang="en-US" sz="3200" b="1">
                <a:solidFill>
                  <a:schemeClr val="bg1"/>
                </a:solidFill>
                <a:latin typeface="Times New Roman" panose="02020603050405020304" pitchFamily="18" charset="0"/>
                <a:cs typeface="Times New Roman" panose="02020603050405020304" pitchFamily="18" charset="0"/>
              </a:rPr>
              <a:t>, HNO</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NaOH, Fe(OH)</a:t>
            </a:r>
            <a:r>
              <a:rPr lang="en-US" sz="3200" b="1" baseline="-25000">
                <a:solidFill>
                  <a:schemeClr val="bg1"/>
                </a:solidFill>
                <a:latin typeface="Times New Roman" panose="02020603050405020304" pitchFamily="18" charset="0"/>
                <a:cs typeface="Times New Roman" panose="02020603050405020304" pitchFamily="18" charset="0"/>
              </a:rPr>
              <a:t>3</a:t>
            </a:r>
            <a:r>
              <a:rPr lang="en-US" sz="3200" b="1">
                <a:solidFill>
                  <a:schemeClr val="bg1"/>
                </a:solidFill>
                <a:latin typeface="Times New Roman" panose="02020603050405020304" pitchFamily="18" charset="0"/>
                <a:cs typeface="Times New Roman" panose="02020603050405020304" pitchFamily="18" charset="0"/>
              </a:rPr>
              <a:t>. Số chất thuộc hợp chất base là:</a:t>
            </a:r>
            <a:endParaRPr lang="en-US" sz="3200" b="1">
              <a:solidFill>
                <a:schemeClr val="bg1"/>
              </a:solidFill>
              <a:latin typeface="Times New Roman" panose="02020603050405020304" pitchFamily="18" charset="0"/>
              <a:cs typeface="Times New Roman" panose="02020603050405020304" pitchFamily="18" charset="0"/>
            </a:endParaRPr>
          </a:p>
          <a:p>
            <a:pPr algn="ctr"/>
            <a:r>
              <a:rPr lang="en-US" sz="3200" b="1">
                <a:solidFill>
                  <a:schemeClr val="bg1"/>
                </a:solidFill>
                <a:latin typeface="Times New Roman" panose="02020603050405020304" pitchFamily="18" charset="0"/>
                <a:cs typeface="Times New Roman" panose="02020603050405020304" pitchFamily="18" charset="0"/>
              </a:rPr>
              <a:t>A. 1.		             B. 2.			C. 3.			D. 4.</a:t>
            </a:r>
            <a:endParaRPr lang="en-US" sz="32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endParaRPr lang="en-US" sz="3200" b="1">
              <a:solidFill>
                <a:schemeClr val="bg1"/>
              </a:solidFill>
              <a:latin typeface="Times New Roman" panose="02020603050405020304" pitchFamily="18" charset="0"/>
              <a:cs typeface="Times New Roman" panose="02020603050405020304" pitchFamily="18"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endParaRPr lang="en-US" sz="2800" b="1">
              <a:solidFill>
                <a:schemeClr val="accent5"/>
              </a:solidFill>
              <a:latin typeface="Cambria" panose="02040503050406030204" charset="0"/>
              <a:cs typeface="Pangolin" charset="0"/>
            </a:endParaRPr>
          </a:p>
        </p:txBody>
      </p:sp>
      <p:pic>
        <p:nvPicPr>
          <p:cNvPr id="4" name="#22 - BaCl2 + H2SO4 - 💚 Thí nghiệm hóa học 💚">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719455" y="1043940"/>
            <a:ext cx="11472545" cy="5814060"/>
          </a:xfrm>
          <a:prstGeom prst="rect">
            <a:avLst/>
          </a:prstGeom>
        </p:spPr>
      </p:pic>
      <p:sp>
        <p:nvSpPr>
          <p:cNvPr id="5" name="Text Box 4"/>
          <p:cNvSpPr txBox="1"/>
          <p:nvPr/>
        </p:nvSpPr>
        <p:spPr>
          <a:xfrm>
            <a:off x="2745740" y="666750"/>
            <a:ext cx="7319645" cy="460375"/>
          </a:xfrm>
          <a:prstGeom prst="rect">
            <a:avLst/>
          </a:prstGeom>
          <a:noFill/>
          <a:ln w="9525">
            <a:noFill/>
          </a:ln>
        </p:spPr>
        <p:txBody>
          <a:bodyPr wrap="square">
            <a:spAutoFit/>
          </a:bodyPr>
          <a:p>
            <a:pPr indent="0"/>
            <a:r>
              <a:rPr lang="en-US" sz="2400" b="1">
                <a:solidFill>
                  <a:srgbClr val="000000"/>
                </a:solidFill>
                <a:latin typeface="Times New Roman" panose="02020603050405020304" pitchFamily="18" charset="0"/>
                <a:ea typeface="SimSun" panose="02010600030101010101" pitchFamily="2" charset="-122"/>
              </a:rPr>
              <a:t>TN 2:Dung dịch </a:t>
            </a:r>
            <a:r>
              <a:rPr lang="en-US" sz="2400" b="1">
                <a:latin typeface="Times New Roman" panose="02020603050405020304" pitchFamily="18" charset="0"/>
                <a:ea typeface="SimSun" panose="02010600030101010101" pitchFamily="2" charset="-122"/>
              </a:rPr>
              <a:t>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H</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endParaRPr lang="en-US" sz="2400" b="1"/>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endParaRPr lang="en-US" sz="2800" b="1">
              <a:solidFill>
                <a:schemeClr val="accent5"/>
              </a:solidFill>
              <a:latin typeface="Cambria" panose="02040503050406030204" charset="0"/>
              <a:cs typeface="Pangolin" charset="0"/>
            </a:endParaRPr>
          </a:p>
        </p:txBody>
      </p:sp>
      <p:sp>
        <p:nvSpPr>
          <p:cNvPr id="5" name="Text Box 4"/>
          <p:cNvSpPr txBox="1"/>
          <p:nvPr/>
        </p:nvSpPr>
        <p:spPr>
          <a:xfrm>
            <a:off x="3231515" y="666750"/>
            <a:ext cx="7473315" cy="460375"/>
          </a:xfrm>
          <a:prstGeom prst="rect">
            <a:avLst/>
          </a:prstGeom>
          <a:noFill/>
          <a:ln w="9525">
            <a:noFill/>
          </a:ln>
        </p:spPr>
        <p:txBody>
          <a:bodyPr wrap="square">
            <a:spAutoFit/>
          </a:bodyPr>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endParaRPr lang="en-US" sz="2400" b="1">
              <a:latin typeface="Times New Roman" panose="02020603050405020304" pitchFamily="18" charset="0"/>
              <a:ea typeface="SimSun" panose="02010600030101010101" pitchFamily="2" charset="-122"/>
            </a:endParaRPr>
          </a:p>
        </p:txBody>
      </p:sp>
      <p:pic>
        <p:nvPicPr>
          <p:cNvPr id="2" name="NaOH + CuSO4">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463040" y="1127125"/>
            <a:ext cx="9966325" cy="5730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3507105" y="59055"/>
            <a:ext cx="5080000" cy="521970"/>
          </a:xfrm>
          <a:prstGeom prst="rect">
            <a:avLst/>
          </a:prstGeom>
          <a:noFill/>
          <a:ln w="9525">
            <a:noFill/>
          </a:ln>
        </p:spPr>
        <p:txBody>
          <a:bodyPr>
            <a:spAutoFit/>
          </a:bodyPr>
          <a:p>
            <a:pPr indent="0"/>
            <a:r>
              <a:rPr lang="en-US" sz="2800" b="1">
                <a:solidFill>
                  <a:schemeClr val="accent5"/>
                </a:solidFill>
                <a:latin typeface="Cambria" panose="02040503050406030204" charset="0"/>
                <a:cs typeface="Pangolin" charset="0"/>
              </a:rPr>
              <a:t>TR</a:t>
            </a:r>
            <a:r>
              <a:rPr lang="en-US" sz="2800" b="1">
                <a:solidFill>
                  <a:schemeClr val="accent5"/>
                </a:solidFill>
                <a:latin typeface="Times New Roman" panose="02020603050405020304" pitchFamily="18" charset="0"/>
                <a:cs typeface="Pangolin" charset="0"/>
              </a:rPr>
              <a:t>Ạ</a:t>
            </a:r>
            <a:r>
              <a:rPr lang="en-US" sz="2800" b="1">
                <a:solidFill>
                  <a:schemeClr val="accent5"/>
                </a:solidFill>
                <a:latin typeface="Cambria" panose="02040503050406030204" charset="0"/>
                <a:cs typeface="Pangolin" charset="0"/>
              </a:rPr>
              <a:t>M 2: QUAN S</a:t>
            </a:r>
            <a:r>
              <a:rPr lang="en-US" sz="2800" b="1">
                <a:solidFill>
                  <a:schemeClr val="accent5"/>
                </a:solidFill>
                <a:latin typeface="Times New Roman" panose="02020603050405020304" pitchFamily="18" charset="0"/>
                <a:cs typeface="Pangolin" charset="0"/>
              </a:rPr>
              <a:t>Á</a:t>
            </a:r>
            <a:r>
              <a:rPr lang="en-US" sz="2800" b="1">
                <a:solidFill>
                  <a:schemeClr val="accent5"/>
                </a:solidFill>
                <a:latin typeface="Cambria" panose="02040503050406030204" charset="0"/>
                <a:cs typeface="Pangolin" charset="0"/>
              </a:rPr>
              <a:t>T</a:t>
            </a:r>
            <a:endParaRPr lang="en-US" sz="2800" b="1">
              <a:solidFill>
                <a:schemeClr val="accent5"/>
              </a:solidFill>
              <a:latin typeface="Cambria" panose="02040503050406030204" charset="0"/>
              <a:cs typeface="Pangolin" charset="0"/>
            </a:endParaRPr>
          </a:p>
        </p:txBody>
      </p:sp>
      <p:sp>
        <p:nvSpPr>
          <p:cNvPr id="5" name="Text Box 4"/>
          <p:cNvSpPr txBox="1"/>
          <p:nvPr/>
        </p:nvSpPr>
        <p:spPr>
          <a:xfrm>
            <a:off x="2069465" y="666750"/>
            <a:ext cx="7472045" cy="460375"/>
          </a:xfrm>
          <a:prstGeom prst="rect">
            <a:avLst/>
          </a:prstGeom>
          <a:noFill/>
          <a:ln w="9525">
            <a:noFill/>
          </a:ln>
        </p:spPr>
        <p:txBody>
          <a:bodyPr wrap="square">
            <a:spAutoFit/>
          </a:bodyPr>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endParaRPr lang="en-US" sz="2400" b="1">
              <a:latin typeface="Times New Roman" panose="02020603050405020304" pitchFamily="18" charset="0"/>
              <a:ea typeface="SimSun" panose="02010600030101010101" pitchFamily="2" charset="-122"/>
            </a:endParaRPr>
          </a:p>
        </p:txBody>
      </p:sp>
      <p:pic>
        <p:nvPicPr>
          <p:cNvPr id="2" name="Na2SO4 + BaCl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736090" y="1212215"/>
            <a:ext cx="9956165" cy="5645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3069590" y="98425"/>
            <a:ext cx="5921375" cy="583565"/>
          </a:xfrm>
          <a:prstGeom prst="rect">
            <a:avLst/>
          </a:prstGeom>
          <a:noFill/>
          <a:ln w="9525">
            <a:noFill/>
          </a:ln>
        </p:spPr>
        <p:txBody>
          <a:bodyPr wrap="square">
            <a:spAutoFit/>
          </a:bodyPr>
          <a:p>
            <a:pPr indent="0"/>
            <a:r>
              <a:rPr lang="en-US" sz="3200" b="1">
                <a:latin typeface="Times New Roman" panose="02020603050405020304" pitchFamily="18" charset="0"/>
              </a:rPr>
              <a:t>Kết quả thảo luận của nhóm</a:t>
            </a:r>
            <a:endParaRPr lang="en-US" sz="3200" b="1">
              <a:latin typeface="Times New Roman" panose="02020603050405020304" pitchFamily="18" charset="0"/>
            </a:endParaRPr>
          </a:p>
        </p:txBody>
      </p:sp>
      <p:graphicFrame>
        <p:nvGraphicFramePr>
          <p:cNvPr id="2" name="Table 1"/>
          <p:cNvGraphicFramePr/>
          <p:nvPr/>
        </p:nvGraphicFramePr>
        <p:xfrm>
          <a:off x="203200" y="822325"/>
          <a:ext cx="11805920" cy="5626735"/>
        </p:xfrm>
        <a:graphic>
          <a:graphicData uri="http://schemas.openxmlformats.org/drawingml/2006/table">
            <a:tbl>
              <a:tblPr firstRow="1" bandRow="1">
                <a:tableStyleId>{5940675A-B579-460E-94D1-54222C63F5DA}</a:tableStyleId>
              </a:tblPr>
              <a:tblGrid>
                <a:gridCol w="770255"/>
                <a:gridCol w="3383915"/>
                <a:gridCol w="3646805"/>
                <a:gridCol w="4004945"/>
              </a:tblGrid>
              <a:tr h="597535">
                <a:tc>
                  <a:txBody>
                    <a:bodyPr/>
                    <a:p>
                      <a:pPr indent="0">
                        <a:buNone/>
                      </a:pPr>
                      <a:r>
                        <a:rPr lang="en-US" sz="2400" b="0">
                          <a:latin typeface="Times New Roman" panose="02020603050405020304" pitchFamily="18" charset="0"/>
                          <a:cs typeface="Times New Roman" panose="02020603050405020304" pitchFamily="18" charset="0"/>
                        </a:rPr>
                        <a:t>STT</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Cách tiến hành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Hiện tượng quan sát được</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Viết PTHH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86535">
                <a:tc>
                  <a:txBody>
                    <a:bodyPr/>
                    <a:p>
                      <a:pPr indent="0">
                        <a:buNone/>
                      </a:pPr>
                      <a:r>
                        <a:rPr lang="en-US" sz="2400" b="0">
                          <a:latin typeface="Times New Roman" panose="02020603050405020304" pitchFamily="18" charset="0"/>
                          <a:cs typeface="Times New Roman" panose="02020603050405020304" pitchFamily="18" charset="0"/>
                        </a:rPr>
                        <a:t>1</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Nhúng đinh Fe trong dung dịch CuSO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7440">
                <a:tc>
                  <a:txBody>
                    <a:bodyPr/>
                    <a:p>
                      <a:pPr indent="0">
                        <a:buNone/>
                      </a:pPr>
                      <a:r>
                        <a:rPr lang="en-US" sz="2400" b="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Nhỏ vài giọt dd H</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BaCl</a:t>
                      </a:r>
                      <a:r>
                        <a:rPr lang="en-US" sz="2400" b="0" baseline="-25000">
                          <a:latin typeface="Times New Roman" panose="02020603050405020304" pitchFamily="18" charset="0"/>
                          <a:cs typeface="Times New Roman" panose="02020603050405020304" pitchFamily="18" charset="0"/>
                        </a:rPr>
                        <a:t>2</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07440">
                <a:tc>
                  <a:txBody>
                    <a:bodyPr/>
                    <a:p>
                      <a:pPr indent="0">
                        <a:buNone/>
                      </a:pPr>
                      <a:r>
                        <a:rPr lang="en-US" sz="2400" b="0">
                          <a:latin typeface="Times New Roman" panose="02020603050405020304" pitchFamily="18" charset="0"/>
                          <a:cs typeface="Times New Roman" panose="02020603050405020304" pitchFamily="18" charset="0"/>
                        </a:rPr>
                        <a:t>3</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Nhỏ vài giọt dd CuSO</a:t>
                      </a:r>
                      <a:r>
                        <a:rPr lang="en-US" sz="2400" b="0" baseline="-25000">
                          <a:latin typeface="Times New Roman" panose="02020603050405020304" pitchFamily="18" charset="0"/>
                          <a:cs typeface="Times New Roman" panose="02020603050405020304" pitchFamily="18" charset="0"/>
                        </a:rPr>
                        <a:t>4</a:t>
                      </a:r>
                      <a:r>
                        <a:rPr lang="en-US" sz="2400" b="0">
                          <a:latin typeface="Times New Roman" panose="02020603050405020304" pitchFamily="18" charset="0"/>
                          <a:cs typeface="Times New Roman" panose="02020603050405020304" pitchFamily="18" charset="0"/>
                        </a:rPr>
                        <a:t>vào ống nghiệm có chứa 1ml dd NaOH</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27125">
                <a:tc>
                  <a:txBody>
                    <a:bodyPr/>
                    <a:p>
                      <a:pPr indent="0">
                        <a:buNone/>
                      </a:pPr>
                      <a:r>
                        <a:rPr lang="en-US" sz="2400" b="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Nhỏ vài giọt dd BaCl</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vào ống nghiệm có chứa 1ml dd Na</a:t>
                      </a:r>
                      <a:r>
                        <a:rPr lang="en-US" sz="2400" b="0" baseline="-25000">
                          <a:latin typeface="Times New Roman" panose="02020603050405020304" pitchFamily="18" charset="0"/>
                          <a:cs typeface="Times New Roman" panose="02020603050405020304" pitchFamily="18" charset="0"/>
                        </a:rPr>
                        <a:t>2</a:t>
                      </a:r>
                      <a:r>
                        <a:rPr lang="en-US" sz="2400" b="0">
                          <a:latin typeface="Times New Roman" panose="02020603050405020304" pitchFamily="18" charset="0"/>
                          <a:cs typeface="Times New Roman" panose="02020603050405020304" pitchFamily="18" charset="0"/>
                        </a:rPr>
                        <a:t>SO</a:t>
                      </a:r>
                      <a:r>
                        <a:rPr lang="en-US" sz="2400" b="0" baseline="-25000">
                          <a:latin typeface="Times New Roman" panose="02020603050405020304" pitchFamily="18" charset="0"/>
                          <a:cs typeface="Times New Roman" panose="02020603050405020304" pitchFamily="18" charset="0"/>
                        </a:rPr>
                        <a:t>4</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400" b="0">
                          <a:latin typeface="Times New Roman" panose="02020603050405020304" pitchFamily="18" charset="0"/>
                          <a:cs typeface="Times New Roman" panose="02020603050405020304" pitchFamily="18" charset="0"/>
                        </a:rPr>
                        <a:t>  </a:t>
                      </a: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4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8" name="Rectangles 7"/>
          <p:cNvSpPr/>
          <p:nvPr/>
        </p:nvSpPr>
        <p:spPr>
          <a:xfrm>
            <a:off x="4359910" y="1409700"/>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indent="0">
              <a:buNone/>
            </a:pPr>
            <a:r>
              <a:rPr lang="en-US" sz="2400">
                <a:solidFill>
                  <a:schemeClr val="tx1"/>
                </a:solidFill>
                <a:latin typeface="Times New Roman" panose="02020603050405020304" pitchFamily="18" charset="0"/>
                <a:cs typeface="Times New Roman" panose="02020603050405020304" pitchFamily="18" charset="0"/>
                <a:sym typeface="+mn-ea"/>
              </a:rPr>
              <a:t>Fe tác dụng với 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màu xanh dung dịch nhạt dần, có lớp đồng đỏ bám trên đinh sắt. </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H</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và tạo kết tủa trắng.</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 </a:t>
            </a:r>
            <a:endParaRPr lang="en-US" sz="2000">
              <a:solidFill>
                <a:schemeClr val="tx1"/>
              </a:solidFill>
              <a:latin typeface="Times New Roman" panose="02020603050405020304" pitchFamily="18" charset="0"/>
              <a:cs typeface="Times New Roman" panose="02020603050405020304" pitchFamily="18" charset="0"/>
              <a:sym typeface="+mn-ea"/>
            </a:endParaRP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indent="0">
              <a:buNone/>
            </a:pPr>
            <a:r>
              <a:rPr lang="en-US" sz="2400">
                <a:solidFill>
                  <a:schemeClr val="tx1"/>
                </a:solidFill>
                <a:latin typeface="Times New Roman" panose="02020603050405020304" pitchFamily="18" charset="0"/>
                <a:cs typeface="Times New Roman" panose="02020603050405020304" pitchFamily="18" charset="0"/>
                <a:sym typeface="+mn-ea"/>
              </a:rPr>
              <a:t>CuSO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tác dụng với NaOH tạo kết tủa xanh da trời. PTHH:</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17" name="Rectangles 16"/>
          <p:cNvSpPr/>
          <p:nvPr/>
        </p:nvSpPr>
        <p:spPr>
          <a:xfrm>
            <a:off x="7973060" y="4026535"/>
            <a:ext cx="4006215"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indent="0">
              <a:buNone/>
            </a:pPr>
            <a:r>
              <a:rPr lang="en-US" sz="2000">
                <a:solidFill>
                  <a:schemeClr val="tx1"/>
                </a:solidFill>
                <a:latin typeface="Times New Roman" panose="02020603050405020304" pitchFamily="18" charset="0"/>
                <a:cs typeface="Times New Roman" panose="02020603050405020304" pitchFamily="18" charset="0"/>
                <a:sym typeface="+mn-ea"/>
              </a:rPr>
              <a:t>CuSO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+ 2NaOH   </a:t>
            </a:r>
            <a:r>
              <a:rPr lang="en-US" sz="2000" baseline="-25000">
                <a:solidFill>
                  <a:schemeClr val="tx1"/>
                </a:solidFill>
                <a:latin typeface="Times New Roman" panose="02020603050405020304" pitchFamily="18" charset="0"/>
                <a:cs typeface="Times New Roman" panose="02020603050405020304" pitchFamily="18" charset="0"/>
                <a:sym typeface="+mn-ea"/>
              </a:rPr>
              <a:t>      </a:t>
            </a:r>
            <a:r>
              <a:rPr lang="en-US" sz="2000">
                <a:solidFill>
                  <a:schemeClr val="tx1"/>
                </a:solidFill>
                <a:latin typeface="Times New Roman" panose="02020603050405020304" pitchFamily="18" charset="0"/>
                <a:cs typeface="Times New Roman" panose="02020603050405020304" pitchFamily="18" charset="0"/>
                <a:sym typeface="+mn-ea"/>
              </a:rPr>
              <a:t>    Cu(OH)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 Na</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a:t>
            </a:r>
            <a:endParaRPr lang="en-US" sz="2000">
              <a:solidFill>
                <a:schemeClr val="tx1"/>
              </a:solidFill>
              <a:latin typeface="Times New Roman" panose="02020603050405020304" pitchFamily="18" charset="0"/>
              <a:cs typeface="Times New Roman" panose="02020603050405020304" pitchFamily="18" charset="0"/>
              <a:sym typeface="+mn-ea"/>
            </a:endParaRP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p>
            <a:pPr algn="l"/>
            <a:r>
              <a:rPr lang="en-US" sz="2400">
                <a:solidFill>
                  <a:schemeClr val="tx1"/>
                </a:solidFill>
                <a:latin typeface="Times New Roman" panose="02020603050405020304" pitchFamily="18" charset="0"/>
                <a:cs typeface="Times New Roman" panose="02020603050405020304" pitchFamily="18" charset="0"/>
                <a:sym typeface="+mn-ea"/>
              </a:rPr>
              <a:t>BaCl</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tác dụng với Na</a:t>
            </a:r>
            <a:r>
              <a:rPr lang="en-US" sz="2400" baseline="-25000">
                <a:solidFill>
                  <a:schemeClr val="tx1"/>
                </a:solidFill>
                <a:latin typeface="Times New Roman" panose="02020603050405020304" pitchFamily="18" charset="0"/>
                <a:cs typeface="Times New Roman" panose="02020603050405020304" pitchFamily="18" charset="0"/>
                <a:sym typeface="+mn-ea"/>
              </a:rPr>
              <a:t>2</a:t>
            </a:r>
            <a:r>
              <a:rPr lang="en-US" sz="2400">
                <a:solidFill>
                  <a:schemeClr val="tx1"/>
                </a:solidFill>
                <a:latin typeface="Times New Roman" panose="02020603050405020304" pitchFamily="18" charset="0"/>
                <a:cs typeface="Times New Roman" panose="02020603050405020304" pitchFamily="18" charset="0"/>
                <a:sym typeface="+mn-ea"/>
              </a:rPr>
              <a:t>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tạo kết tủa trắng.</a:t>
            </a:r>
            <a:endParaRPr lang="en-US" sz="2400">
              <a:solidFill>
                <a:schemeClr val="tx1"/>
              </a:solidFill>
              <a:latin typeface="Times New Roman" panose="02020603050405020304" pitchFamily="18" charset="0"/>
              <a:cs typeface="Times New Roman" panose="02020603050405020304" pitchFamily="18" charset="0"/>
              <a:sym typeface="+mn-ea"/>
            </a:endParaRP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p>
            <a:pPr algn="ctr"/>
            <a:r>
              <a:rPr lang="en-US" sz="2000">
                <a:solidFill>
                  <a:schemeClr val="tx1"/>
                </a:solidFill>
                <a:latin typeface="Times New Roman" panose="02020603050405020304" pitchFamily="18" charset="0"/>
                <a:cs typeface="Times New Roman" panose="02020603050405020304" pitchFamily="18" charset="0"/>
                <a:sym typeface="+mn-ea"/>
              </a:rPr>
              <a:t>H</a:t>
            </a:r>
            <a:r>
              <a:rPr lang="en-US" sz="2000" baseline="-25000">
                <a:solidFill>
                  <a:schemeClr val="tx1"/>
                </a:solidFill>
                <a:latin typeface="Times New Roman" panose="02020603050405020304" pitchFamily="18" charset="0"/>
                <a:cs typeface="Times New Roman" panose="02020603050405020304" pitchFamily="18" charset="0"/>
                <a:sym typeface="+mn-ea"/>
              </a:rPr>
              <a:t>2</a:t>
            </a:r>
            <a:r>
              <a:rPr lang="en-US" sz="2000">
                <a:solidFill>
                  <a:schemeClr val="tx1"/>
                </a:solidFill>
                <a:latin typeface="Times New Roman" panose="02020603050405020304" pitchFamily="18" charset="0"/>
                <a:cs typeface="Times New Roman" panose="02020603050405020304" pitchFamily="18" charset="0"/>
                <a:sym typeface="+mn-ea"/>
              </a:rPr>
              <a:t>SO</a:t>
            </a:r>
            <a:r>
              <a:rPr lang="en-US" sz="2000" baseline="-25000">
                <a:solidFill>
                  <a:schemeClr val="tx1"/>
                </a:solidFill>
                <a:latin typeface="Times New Roman" panose="02020603050405020304" pitchFamily="18" charset="0"/>
                <a:cs typeface="Times New Roman" panose="02020603050405020304" pitchFamily="18" charset="0"/>
                <a:sym typeface="+mn-ea"/>
              </a:rPr>
              <a:t>4 </a:t>
            </a:r>
            <a:r>
              <a:rPr lang="en-US" sz="2000">
                <a:solidFill>
                  <a:schemeClr val="tx1"/>
                </a:solidFill>
                <a:latin typeface="Times New Roman" panose="02020603050405020304" pitchFamily="18" charset="0"/>
                <a:cs typeface="Times New Roman" panose="02020603050405020304" pitchFamily="18" charset="0"/>
                <a:sym typeface="+mn-ea"/>
              </a:rPr>
              <a:t>+ BaCl</a:t>
            </a:r>
            <a:r>
              <a:rPr lang="en-US" sz="2000" baseline="-25000">
                <a:solidFill>
                  <a:schemeClr val="tx1"/>
                </a:solidFill>
                <a:latin typeface="Times New Roman" panose="02020603050405020304" pitchFamily="18" charset="0"/>
                <a:cs typeface="Times New Roman" panose="02020603050405020304" pitchFamily="18" charset="0"/>
                <a:sym typeface="+mn-ea"/>
              </a:rPr>
              <a:t>2      </a:t>
            </a:r>
            <a:r>
              <a:rPr lang="en-US" sz="2000">
                <a:solidFill>
                  <a:schemeClr val="tx1"/>
                </a:solidFill>
                <a:latin typeface="Times New Roman" panose="02020603050405020304" pitchFamily="18" charset="0"/>
                <a:cs typeface="Times New Roman" panose="02020603050405020304" pitchFamily="18" charset="0"/>
                <a:sym typeface="+mn-ea"/>
              </a:rPr>
              <a:t>BaSO</a:t>
            </a:r>
            <a:r>
              <a:rPr lang="en-US" sz="2000" baseline="-25000">
                <a:solidFill>
                  <a:schemeClr val="tx1"/>
                </a:solidFill>
                <a:latin typeface="Times New Roman" panose="02020603050405020304" pitchFamily="18" charset="0"/>
                <a:cs typeface="Times New Roman" panose="02020603050405020304" pitchFamily="18" charset="0"/>
                <a:sym typeface="+mn-ea"/>
              </a:rPr>
              <a:t>4</a:t>
            </a:r>
            <a:r>
              <a:rPr lang="en-US" sz="2000">
                <a:solidFill>
                  <a:schemeClr val="tx1"/>
                </a:solidFill>
                <a:latin typeface="Times New Roman" panose="02020603050405020304" pitchFamily="18" charset="0"/>
                <a:cs typeface="Times New Roman" panose="02020603050405020304" pitchFamily="18" charset="0"/>
                <a:sym typeface="+mn-ea"/>
              </a:rPr>
              <a:t>+ 2HCl</a:t>
            </a:r>
            <a:endParaRPr lang="en-US" sz="2000">
              <a:solidFill>
                <a:schemeClr val="tx1"/>
              </a:solidFill>
              <a:latin typeface="Times New Roman" panose="02020603050405020304" pitchFamily="18" charset="0"/>
              <a:cs typeface="Times New Roman" panose="02020603050405020304" pitchFamily="18" charset="0"/>
              <a:sym typeface="+mn-ea"/>
            </a:endParaRPr>
          </a:p>
        </p:txBody>
      </p:sp>
      <p:pic>
        <p:nvPicPr>
          <p:cNvPr id="21" name="Picture 20"/>
          <p:cNvPicPr/>
          <p:nvPr/>
        </p:nvPicPr>
        <p:blipFill>
          <a:blip r:embed="rId1"/>
          <a:stretch>
            <a:fillRect/>
          </a:stretch>
        </p:blipFill>
        <p:spPr>
          <a:xfrm>
            <a:off x="9979978" y="5813425"/>
            <a:ext cx="236220" cy="60960"/>
          </a:xfrm>
          <a:prstGeom prst="rect">
            <a:avLst/>
          </a:prstGeom>
          <a:noFill/>
          <a:ln w="9525">
            <a:noFill/>
          </a:ln>
        </p:spPr>
      </p:pic>
      <p:pic>
        <p:nvPicPr>
          <p:cNvPr id="22" name="Picture 21"/>
          <p:cNvPicPr/>
          <p:nvPr/>
        </p:nvPicPr>
        <p:blipFill>
          <a:blip r:embed="rId1"/>
          <a:stretch>
            <a:fillRect/>
          </a:stretch>
        </p:blipFill>
        <p:spPr>
          <a:xfrm>
            <a:off x="10106978" y="4368800"/>
            <a:ext cx="236220" cy="60960"/>
          </a:xfrm>
          <a:prstGeom prst="rect">
            <a:avLst/>
          </a:prstGeom>
          <a:noFill/>
          <a:ln w="9525">
            <a:noFill/>
          </a:ln>
        </p:spPr>
      </p:pic>
      <p:pic>
        <p:nvPicPr>
          <p:cNvPr id="23" name="Picture 22"/>
          <p:cNvPicPr/>
          <p:nvPr/>
        </p:nvPicPr>
        <p:blipFill>
          <a:blip r:embed="rId1"/>
          <a:stretch>
            <a:fillRect/>
          </a:stretch>
        </p:blipFill>
        <p:spPr>
          <a:xfrm>
            <a:off x="9906953" y="3482975"/>
            <a:ext cx="236220" cy="60960"/>
          </a:xfrm>
          <a:prstGeom prst="rect">
            <a:avLst/>
          </a:prstGeom>
          <a:noFill/>
          <a:ln w="9525">
            <a:noFill/>
          </a:ln>
        </p:spPr>
      </p:pic>
      <p:pic>
        <p:nvPicPr>
          <p:cNvPr id="24" name="Picture 23"/>
          <p:cNvPicPr/>
          <p:nvPr/>
        </p:nvPicPr>
        <p:blipFill>
          <a:blip r:embed="rId1"/>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4525" y="946150"/>
            <a:ext cx="11146790" cy="137033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9" name="图片 1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Rectangle 1"/>
          <p:cNvSpPr/>
          <p:nvPr/>
        </p:nvSpPr>
        <p:spPr>
          <a:xfrm>
            <a:off x="553085" y="2729230"/>
            <a:ext cx="11396345" cy="1789430"/>
          </a:xfrm>
          <a:prstGeom prst="rect">
            <a:avLst/>
          </a:prstGeom>
        </p:spPr>
        <p:txBody>
          <a:bodyPr wrap="square">
            <a:spAutoFit/>
          </a:bodyPr>
          <a:lstStyle/>
          <a:p>
            <a:pPr algn="just">
              <a:lnSpc>
                <a:spcPct val="115000"/>
              </a:lnSpc>
              <a:spcAft>
                <a:spcPts val="1000"/>
              </a:spcAft>
            </a:pPr>
            <a:r>
              <a:rPr lang="vi-VN" sz="3200" dirty="0" smtClean="0">
                <a:solidFill>
                  <a:schemeClr val="tx1"/>
                </a:solidFill>
                <a:latin typeface="Times New Roman" panose="02020603050405020304" pitchFamily="18" charset="0"/>
                <a:ea typeface="Times New Roman" panose="02020603050405020304" pitchFamily="18" charset="0"/>
              </a:rPr>
              <a:t>Phản ứng trao đổi</a:t>
            </a:r>
            <a:r>
              <a:rPr lang="en-US" altLang="vi-VN" sz="3200" dirty="0" smtClean="0">
                <a:solidFill>
                  <a:schemeClr val="tx1"/>
                </a:solidFill>
                <a:latin typeface="Times New Roman" panose="02020603050405020304" pitchFamily="18" charset="0"/>
                <a:ea typeface="Times New Roman" panose="02020603050405020304" pitchFamily="18" charset="0"/>
              </a:rPr>
              <a:t> l</a:t>
            </a:r>
            <a:r>
              <a:rPr lang="vi-VN" sz="3200" dirty="0" smtClean="0">
                <a:solidFill>
                  <a:schemeClr val="tx1"/>
                </a:solidFill>
                <a:latin typeface="Times New Roman" panose="02020603050405020304" pitchFamily="18" charset="0"/>
                <a:ea typeface="Times New Roman" panose="02020603050405020304" pitchFamily="18" charset="0"/>
              </a:rPr>
              <a:t>à PƯHH trong đó 2 hợp chất tham gia phản ứng trao đổi với nhau những thành phần cấu tạo của chúng để tạo ra những hợp chất mới.</a:t>
            </a:r>
            <a:endParaRPr lang="vi-VN" sz="3200" dirty="0" smtClean="0">
              <a:solidFill>
                <a:schemeClr val="tx1"/>
              </a:solidFill>
              <a:effectLst/>
              <a:latin typeface="Times New Roman" panose="02020603050405020304" pitchFamily="18" charset="0"/>
              <a:ea typeface="Times New Roman" panose="02020603050405020304" pitchFamily="18" charset="0"/>
            </a:endParaRPr>
          </a:p>
        </p:txBody>
      </p:sp>
      <p:sp>
        <p:nvSpPr>
          <p:cNvPr id="100" name="Text Box 99"/>
          <p:cNvSpPr txBox="1"/>
          <p:nvPr/>
        </p:nvSpPr>
        <p:spPr>
          <a:xfrm>
            <a:off x="774065" y="1084580"/>
            <a:ext cx="10955020" cy="1076325"/>
          </a:xfrm>
          <a:prstGeom prst="rect">
            <a:avLst/>
          </a:prstGeom>
          <a:noFill/>
          <a:ln w="9525">
            <a:noFill/>
          </a:ln>
        </p:spPr>
        <p:txBody>
          <a:bodyPr wrap="square">
            <a:spAutoFit/>
          </a:bodyPr>
          <a:p>
            <a:pPr indent="0"/>
            <a:r>
              <a:rPr lang="en-US" sz="3200" b="0">
                <a:latin typeface="Times New Roman" panose="02020603050405020304" pitchFamily="18" charset="0"/>
              </a:rPr>
              <a:t>HS quan sát, </a:t>
            </a:r>
            <a:r>
              <a:rPr lang="en-US" sz="3200">
                <a:solidFill>
                  <a:srgbClr val="000000"/>
                </a:solidFill>
                <a:latin typeface="Times New Roman" panose="02020603050405020304" pitchFamily="18" charset="0"/>
                <a:sym typeface="+mn-ea"/>
              </a:rPr>
              <a:t>phân tích</a:t>
            </a:r>
            <a:r>
              <a:rPr lang="en-US" sz="3200" b="0">
                <a:latin typeface="Times New Roman" panose="02020603050405020304" pitchFamily="18" charset="0"/>
              </a:rPr>
              <a:t> các PTHH ở các thí nghiệm 2,3,4 và rút ra nhận xét: </a:t>
            </a:r>
            <a:r>
              <a:rPr lang="en-US" sz="3200" b="0">
                <a:solidFill>
                  <a:srgbClr val="000000"/>
                </a:solidFill>
                <a:latin typeface="Times New Roman" panose="02020603050405020304" pitchFamily="18" charset="0"/>
              </a:rPr>
              <a:t>PƯ trao đổi là gì?</a:t>
            </a:r>
            <a:endParaRPr lang="en-US" sz="3200"/>
          </a:p>
        </p:txBody>
      </p:sp>
      <p:sp>
        <p:nvSpPr>
          <p:cNvPr id="4" name="Text Box 3"/>
          <p:cNvSpPr txBox="1"/>
          <p:nvPr/>
        </p:nvSpPr>
        <p:spPr>
          <a:xfrm>
            <a:off x="774065" y="4759325"/>
            <a:ext cx="10447655" cy="583565"/>
          </a:xfrm>
          <a:prstGeom prst="rect">
            <a:avLst/>
          </a:prstGeom>
          <a:noFill/>
          <a:ln w="9525">
            <a:noFill/>
          </a:ln>
        </p:spPr>
        <p:txBody>
          <a:bodyPr wrap="square">
            <a:spAutoFit/>
          </a:bodyPr>
          <a:p>
            <a:pPr indent="0"/>
            <a:r>
              <a:rPr lang="en-US" sz="3200" b="0">
                <a:solidFill>
                  <a:srgbClr val="000000"/>
                </a:solidFill>
                <a:latin typeface="Times New Roman" panose="02020603050405020304" pitchFamily="18" charset="0"/>
              </a:rPr>
              <a:t>* </a:t>
            </a:r>
            <a:r>
              <a:rPr lang="en-US" sz="3200" b="0" u="sng">
                <a:solidFill>
                  <a:srgbClr val="000000"/>
                </a:solidFill>
                <a:latin typeface="Times New Roman" panose="02020603050405020304" pitchFamily="18" charset="0"/>
              </a:rPr>
              <a:t>Lưu ý:</a:t>
            </a:r>
            <a:r>
              <a:rPr lang="en-US" sz="3200" b="0">
                <a:solidFill>
                  <a:srgbClr val="000000"/>
                </a:solidFill>
                <a:latin typeface="Times New Roman" panose="02020603050405020304" pitchFamily="18" charset="0"/>
              </a:rPr>
              <a:t> Phản ứng trung hoà cũng thuộc phản ứng trao đổi                             </a:t>
            </a:r>
            <a:endParaRPr lang="en-US" sz="3200"/>
          </a:p>
        </p:txBody>
      </p:sp>
      <p:sp>
        <p:nvSpPr>
          <p:cNvPr id="6" name="Text Box 5"/>
          <p:cNvSpPr txBox="1"/>
          <p:nvPr/>
        </p:nvSpPr>
        <p:spPr>
          <a:xfrm>
            <a:off x="2673350" y="5342890"/>
            <a:ext cx="7381875" cy="1076325"/>
          </a:xfrm>
          <a:prstGeom prst="rect">
            <a:avLst/>
          </a:prstGeom>
          <a:noFill/>
          <a:ln w="9525">
            <a:noFill/>
          </a:ln>
        </p:spPr>
        <p:txBody>
          <a:bodyPr wrap="square">
            <a:spAutoFit/>
          </a:bodyPr>
          <a:p>
            <a:pPr indent="0"/>
            <a:r>
              <a:rPr lang="en-US" sz="3200" b="0">
                <a:solidFill>
                  <a:srgbClr val="000000"/>
                </a:solidFill>
                <a:latin typeface="Times New Roman" panose="02020603050405020304" pitchFamily="18" charset="0"/>
              </a:rPr>
              <a:t>2NaOH +H</a:t>
            </a:r>
            <a:r>
              <a:rPr lang="en-US" sz="3200" b="0" baseline="-25000">
                <a:solidFill>
                  <a:srgbClr val="000000"/>
                </a:solidFill>
                <a:latin typeface="Times New Roman" panose="02020603050405020304" pitchFamily="18" charset="0"/>
              </a:rPr>
              <a:t>2</a:t>
            </a:r>
            <a:r>
              <a:rPr lang="en-US" sz="3200" b="0">
                <a:solidFill>
                  <a:srgbClr val="000000"/>
                </a:solidFill>
                <a:latin typeface="Times New Roman" panose="02020603050405020304" pitchFamily="18" charset="0"/>
              </a:rPr>
              <a:t>SO</a:t>
            </a:r>
            <a:r>
              <a:rPr lang="en-US" sz="3200" b="0" baseline="-25000">
                <a:solidFill>
                  <a:srgbClr val="000000"/>
                </a:solidFill>
                <a:latin typeface="Times New Roman" panose="02020603050405020304" pitchFamily="18" charset="0"/>
              </a:rPr>
              <a:t>4    -&gt;       </a:t>
            </a:r>
            <a:r>
              <a:rPr lang="en-US" sz="3200">
                <a:solidFill>
                  <a:srgbClr val="000000"/>
                </a:solidFill>
                <a:latin typeface="Times New Roman" panose="02020603050405020304" pitchFamily="18" charset="0"/>
                <a:sym typeface="+mn-ea"/>
              </a:rPr>
              <a:t>Na</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SO</a:t>
            </a:r>
            <a:r>
              <a:rPr lang="en-US" sz="3200" baseline="-25000">
                <a:solidFill>
                  <a:srgbClr val="000000"/>
                </a:solidFill>
                <a:latin typeface="Times New Roman" panose="02020603050405020304" pitchFamily="18" charset="0"/>
                <a:sym typeface="+mn-ea"/>
              </a:rPr>
              <a:t>4</a:t>
            </a:r>
            <a:r>
              <a:rPr lang="en-US" sz="3200">
                <a:solidFill>
                  <a:srgbClr val="000000"/>
                </a:solidFill>
                <a:latin typeface="Times New Roman" panose="02020603050405020304" pitchFamily="18" charset="0"/>
                <a:sym typeface="+mn-ea"/>
              </a:rPr>
              <a:t>+2H</a:t>
            </a:r>
            <a:r>
              <a:rPr lang="en-US" sz="3200" baseline="-25000">
                <a:solidFill>
                  <a:srgbClr val="000000"/>
                </a:solidFill>
                <a:latin typeface="Times New Roman" panose="02020603050405020304" pitchFamily="18" charset="0"/>
                <a:sym typeface="+mn-ea"/>
              </a:rPr>
              <a:t>2</a:t>
            </a:r>
            <a:r>
              <a:rPr lang="en-US" sz="3200">
                <a:solidFill>
                  <a:srgbClr val="000000"/>
                </a:solidFill>
                <a:latin typeface="Times New Roman" panose="02020603050405020304" pitchFamily="18" charset="0"/>
                <a:sym typeface="+mn-ea"/>
              </a:rPr>
              <a:t>O</a:t>
            </a:r>
            <a:endParaRPr lang="en-US" sz="3200"/>
          </a:p>
          <a:p>
            <a:pPr indent="0"/>
            <a:endParaRPr lang="en-US" sz="32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00" grpId="1"/>
      <p:bldP spid="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3" name="TextBox 2"/>
          <p:cNvSpPr txBox="1"/>
          <p:nvPr/>
        </p:nvSpPr>
        <p:spPr>
          <a:xfrm>
            <a:off x="2526197" y="160188"/>
            <a:ext cx="6625389" cy="645160"/>
          </a:xfrm>
          <a:prstGeom prst="rect">
            <a:avLst/>
          </a:prstGeom>
          <a:noFill/>
        </p:spPr>
        <p:txBody>
          <a:bodyPr wrap="square" rtlCol="0">
            <a:spAutoFit/>
          </a:bodyPr>
          <a:p>
            <a:pPr algn="ctr"/>
            <a:r>
              <a:rPr lang="vi-VN" sz="3600" b="1" dirty="0">
                <a:solidFill>
                  <a:srgbClr val="002060"/>
                </a:solidFill>
                <a:latin typeface="Times New Roman" panose="02020603050405020304" pitchFamily="18" charset="0"/>
                <a:cs typeface="Times New Roman" panose="02020603050405020304" pitchFamily="18" charset="0"/>
              </a:rPr>
              <a:t>KẾT LUẬN</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458470" y="848360"/>
            <a:ext cx="11432540" cy="1198880"/>
          </a:xfrm>
          <a:prstGeom prst="rect">
            <a:avLst/>
          </a:prstGeom>
          <a:noFill/>
          <a:ln w="9525">
            <a:noFill/>
          </a:ln>
        </p:spPr>
        <p:txBody>
          <a:bodyPr wrap="square">
            <a:spAutoFit/>
          </a:bodyPr>
          <a:p>
            <a:pPr indent="0"/>
            <a:r>
              <a:rPr lang="en-US" sz="2400" b="1">
                <a:latin typeface="Times New Roman" panose="02020603050405020304" pitchFamily="18" charset="0"/>
              </a:rPr>
              <a:t>1.Tính chất hóa học của muối</a:t>
            </a:r>
            <a:endParaRPr lang="en-US" sz="2400" b="0">
              <a:solidFill>
                <a:srgbClr val="232323"/>
              </a:solidFill>
              <a:latin typeface="Times New Roman" panose="02020603050405020304" pitchFamily="18" charset="0"/>
            </a:endParaRPr>
          </a:p>
          <a:p>
            <a:pPr indent="0"/>
            <a:r>
              <a:rPr lang="en-US" sz="2400" b="1">
                <a:solidFill>
                  <a:srgbClr val="232323"/>
                </a:solidFill>
                <a:latin typeface="Times New Roman" panose="02020603050405020304" pitchFamily="18" charset="0"/>
              </a:rPr>
              <a:t>a.</a:t>
            </a:r>
            <a:r>
              <a:rPr lang="en-US" sz="2400" b="0">
                <a:solidFill>
                  <a:srgbClr val="232323"/>
                </a:solidFill>
                <a:latin typeface="Times New Roman" panose="02020603050405020304" pitchFamily="18" charset="0"/>
              </a:rPr>
              <a:t> </a:t>
            </a:r>
            <a:r>
              <a:rPr lang="en-US" sz="2400" b="1">
                <a:latin typeface="Times New Roman" panose="02020603050405020304" pitchFamily="18" charset="0"/>
                <a:cs typeface="Segoe UI" panose="020B0502040204020203" charset="0"/>
              </a:rPr>
              <a:t>Muối tác dụng với kim loại:</a:t>
            </a:r>
            <a:r>
              <a:rPr lang="en-US" sz="2400" b="0">
                <a:latin typeface="Times New Roman" panose="02020603050405020304" pitchFamily="18" charset="0"/>
                <a:cs typeface="Segoe UI" panose="020B0502040204020203" charset="0"/>
              </a:rPr>
              <a:t> Kim loại mạnh hơn có thể đẩy kim loại yếu hơn ra khỏi dung dịch muối của nó.</a:t>
            </a:r>
            <a:endParaRPr lang="en-US" sz="2400"/>
          </a:p>
        </p:txBody>
      </p:sp>
      <p:sp>
        <p:nvSpPr>
          <p:cNvPr id="9" name="Text Box 8"/>
          <p:cNvSpPr txBox="1"/>
          <p:nvPr/>
        </p:nvSpPr>
        <p:spPr>
          <a:xfrm>
            <a:off x="3493135" y="1714182"/>
            <a:ext cx="5080000" cy="460375"/>
          </a:xfrm>
          <a:prstGeom prst="rect">
            <a:avLst/>
          </a:prstGeom>
          <a:noFill/>
          <a:ln w="9525">
            <a:noFill/>
          </a:ln>
        </p:spPr>
        <p:txBody>
          <a:bodyPr>
            <a:spAutoFit/>
          </a:bodyPr>
          <a:p>
            <a:pPr indent="0"/>
            <a:r>
              <a:rPr lang="en-US" sz="2400" b="0">
                <a:latin typeface="Times New Roman" panose="02020603050405020304" pitchFamily="18" charset="0"/>
                <a:ea typeface="SimSun" panose="02010600030101010101" pitchFamily="2" charset="-122"/>
              </a:rPr>
              <a:t>VD: Fe + CuSO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FeSO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Cu</a:t>
            </a:r>
            <a:endParaRPr lang="en-US" sz="2400"/>
          </a:p>
        </p:txBody>
      </p:sp>
      <p:cxnSp>
        <p:nvCxnSpPr>
          <p:cNvPr id="1967435393" name="Straight Arrow Connector 6"/>
          <p:cNvCxnSpPr/>
          <p:nvPr/>
        </p:nvCxnSpPr>
        <p:spPr>
          <a:xfrm>
            <a:off x="5895023" y="196342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347345" y="2060575"/>
            <a:ext cx="11908155" cy="829945"/>
          </a:xfrm>
          <a:prstGeom prst="rect">
            <a:avLst/>
          </a:prstGeom>
          <a:noFill/>
          <a:ln w="9525">
            <a:noFill/>
          </a:ln>
        </p:spPr>
        <p:txBody>
          <a:bodyPr wrap="square">
            <a:spAutoFit/>
          </a:bodyPr>
          <a:p>
            <a:pPr indent="292100"/>
            <a:r>
              <a:rPr lang="en-US" sz="2400" b="1">
                <a:solidFill>
                  <a:srgbClr val="232323"/>
                </a:solidFill>
                <a:latin typeface="Times New Roman" panose="02020603050405020304" pitchFamily="18" charset="0"/>
              </a:rPr>
              <a:t>b. </a:t>
            </a:r>
            <a:r>
              <a:rPr lang="en-US" sz="2400" b="1">
                <a:latin typeface="Times New Roman" panose="02020603050405020304" pitchFamily="18" charset="0"/>
                <a:cs typeface="Segoe UI" panose="020B0502040204020203" charset="0"/>
              </a:rPr>
              <a:t>Muối tác dụng với dung dịch acid: </a:t>
            </a:r>
            <a:r>
              <a:rPr lang="en-US" sz="2400">
                <a:latin typeface="Times New Roman" panose="02020603050405020304" pitchFamily="18" charset="0"/>
                <a:cs typeface="Segoe UI" panose="020B0502040204020203" charset="0"/>
              </a:rPr>
              <a:t>Acid mạnh hơn đẩy được acid yếu hơn ra khỏi muối của nó. Sản phẩm của phản ứng tạo thành có ít nhất một chất là chất khí/chất ít tan/ không tan</a:t>
            </a:r>
            <a:endParaRPr lang="en-US" sz="2400"/>
          </a:p>
        </p:txBody>
      </p:sp>
      <p:sp>
        <p:nvSpPr>
          <p:cNvPr id="11" name="Text Box 10"/>
          <p:cNvSpPr txBox="1"/>
          <p:nvPr/>
        </p:nvSpPr>
        <p:spPr>
          <a:xfrm>
            <a:off x="2291080" y="2797175"/>
            <a:ext cx="6316345" cy="460375"/>
          </a:xfrm>
          <a:prstGeom prst="rect">
            <a:avLst/>
          </a:prstGeom>
          <a:noFill/>
          <a:ln w="9525">
            <a:noFill/>
          </a:ln>
        </p:spPr>
        <p:txBody>
          <a:bodyPr wrap="square">
            <a:spAutoFit/>
          </a:bodyPr>
          <a:p>
            <a:pPr indent="0"/>
            <a:r>
              <a:rPr lang="en-US" sz="2400" b="0">
                <a:latin typeface="Times New Roman" panose="02020603050405020304" pitchFamily="18" charset="0"/>
                <a:ea typeface="SimSun" panose="02010600030101010101" pitchFamily="2" charset="-122"/>
              </a:rPr>
              <a:t>VD: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+ 2HCl</a:t>
            </a:r>
            <a:endParaRPr lang="en-US" sz="2400"/>
          </a:p>
        </p:txBody>
      </p:sp>
      <p:cxnSp>
        <p:nvCxnSpPr>
          <p:cNvPr id="13" name="Straight Arrow Connector 6"/>
          <p:cNvCxnSpPr/>
          <p:nvPr/>
        </p:nvCxnSpPr>
        <p:spPr>
          <a:xfrm>
            <a:off x="5307648" y="3166745"/>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362585" y="3149600"/>
            <a:ext cx="11419840" cy="829945"/>
          </a:xfrm>
          <a:prstGeom prst="rect">
            <a:avLst/>
          </a:prstGeom>
          <a:noFill/>
          <a:ln w="9525">
            <a:noFill/>
          </a:ln>
        </p:spPr>
        <p:txBody>
          <a:bodyPr wrap="square">
            <a:spAutoFit/>
          </a:bodyPr>
          <a:p>
            <a:pPr indent="292100"/>
            <a:r>
              <a:rPr lang="en-US" sz="2400" b="1">
                <a:solidFill>
                  <a:srgbClr val="232323"/>
                </a:solidFill>
                <a:latin typeface="Times New Roman" panose="02020603050405020304" pitchFamily="18" charset="0"/>
              </a:rPr>
              <a:t>c. </a:t>
            </a:r>
            <a:r>
              <a:rPr lang="en-US" sz="2400" b="1">
                <a:latin typeface="Times New Roman" panose="02020603050405020304" pitchFamily="18" charset="0"/>
                <a:cs typeface="Segoe UI" panose="020B0502040204020203" charset="0"/>
              </a:rPr>
              <a:t>Muối tác dụng với dung dịch base:</a:t>
            </a:r>
            <a:r>
              <a:rPr lang="en-US" sz="2400" b="0">
                <a:latin typeface="Times New Roman" panose="02020603050405020304" pitchFamily="18" charset="0"/>
                <a:cs typeface="Segoe UI" panose="020B0502040204020203" charset="0"/>
              </a:rPr>
              <a:t> Dung dịch muối tác dụng với dung dịch base tạo thành muối mới và base mới.  VD: CuSO4 + 2NaOH          Cu(OH)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 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endParaRPr lang="en-US" sz="2400" b="0" baseline="-25000">
              <a:latin typeface="Times New Roman" panose="02020603050405020304" pitchFamily="18" charset="0"/>
              <a:cs typeface="Segoe UI" panose="020B0502040204020203" charset="0"/>
            </a:endParaRPr>
          </a:p>
        </p:txBody>
      </p:sp>
      <p:cxnSp>
        <p:nvCxnSpPr>
          <p:cNvPr id="15" name="Straight Arrow Connector 6"/>
          <p:cNvCxnSpPr/>
          <p:nvPr/>
        </p:nvCxnSpPr>
        <p:spPr>
          <a:xfrm>
            <a:off x="7253923" y="38747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 Box 17"/>
          <p:cNvSpPr txBox="1"/>
          <p:nvPr/>
        </p:nvSpPr>
        <p:spPr>
          <a:xfrm>
            <a:off x="346710" y="3930650"/>
            <a:ext cx="11616055" cy="829945"/>
          </a:xfrm>
          <a:prstGeom prst="rect">
            <a:avLst/>
          </a:prstGeom>
          <a:noFill/>
          <a:ln w="9525">
            <a:noFill/>
          </a:ln>
        </p:spPr>
        <p:txBody>
          <a:bodyPr wrap="square">
            <a:spAutoFit/>
          </a:bodyPr>
          <a:p>
            <a:pPr indent="292100"/>
            <a:r>
              <a:rPr lang="en-US" sz="2400" b="1">
                <a:solidFill>
                  <a:srgbClr val="232323"/>
                </a:solidFill>
                <a:latin typeface="Times New Roman" panose="02020603050405020304" pitchFamily="18" charset="0"/>
              </a:rPr>
              <a:t>d. </a:t>
            </a:r>
            <a:r>
              <a:rPr lang="en-US" sz="2400" b="1">
                <a:latin typeface="Times New Roman" panose="02020603050405020304" pitchFamily="18" charset="0"/>
                <a:cs typeface="Segoe UI" panose="020B0502040204020203" charset="0"/>
              </a:rPr>
              <a:t>Muối tác dụng với dung dịch muối</a:t>
            </a:r>
            <a:r>
              <a:rPr lang="en-US" sz="2400" b="0">
                <a:latin typeface="Times New Roman" panose="02020603050405020304" pitchFamily="18" charset="0"/>
                <a:cs typeface="Segoe UI" panose="020B0502040204020203" charset="0"/>
              </a:rPr>
              <a:t>: Hai dung dịch muối tác dụng với nhau tạo thành hai muối mới, trong đó ít nhất có một muối không tan hoặc ít tan.</a:t>
            </a:r>
            <a:endParaRPr lang="en-US" sz="2400"/>
          </a:p>
        </p:txBody>
      </p:sp>
      <p:sp>
        <p:nvSpPr>
          <p:cNvPr id="19" name="Text Box 18"/>
          <p:cNvSpPr txBox="1"/>
          <p:nvPr/>
        </p:nvSpPr>
        <p:spPr>
          <a:xfrm>
            <a:off x="2319655" y="4721225"/>
            <a:ext cx="6316345" cy="460375"/>
          </a:xfrm>
          <a:prstGeom prst="rect">
            <a:avLst/>
          </a:prstGeom>
          <a:noFill/>
          <a:ln w="9525">
            <a:noFill/>
          </a:ln>
        </p:spPr>
        <p:txBody>
          <a:bodyPr wrap="square">
            <a:spAutoFit/>
          </a:bodyPr>
          <a:p>
            <a:pPr indent="0"/>
            <a:r>
              <a:rPr lang="en-US" sz="2400" b="0">
                <a:latin typeface="Times New Roman" panose="02020603050405020304" pitchFamily="18" charset="0"/>
                <a:ea typeface="SimSun" panose="02010600030101010101" pitchFamily="2" charset="-122"/>
              </a:rPr>
              <a:t>VD: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   </a:t>
            </a:r>
            <a:r>
              <a:rPr lang="en-US" sz="2400" b="0">
                <a:latin typeface="Times New Roman" panose="02020603050405020304" pitchFamily="18" charset="0"/>
                <a:ea typeface="SimSun" panose="02010600030101010101" pitchFamily="2" charset="-122"/>
              </a:rPr>
              <a:t>+ 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cxnSp>
        <p:nvCxnSpPr>
          <p:cNvPr id="20" name="Straight Arrow Connector 6"/>
          <p:cNvCxnSpPr/>
          <p:nvPr/>
        </p:nvCxnSpPr>
        <p:spPr>
          <a:xfrm>
            <a:off x="5434648" y="4979670"/>
            <a:ext cx="3143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 Box 20"/>
          <p:cNvSpPr txBox="1"/>
          <p:nvPr/>
        </p:nvSpPr>
        <p:spPr>
          <a:xfrm>
            <a:off x="346710" y="5124450"/>
            <a:ext cx="11634470" cy="829945"/>
          </a:xfrm>
          <a:prstGeom prst="rect">
            <a:avLst/>
          </a:prstGeom>
          <a:noFill/>
          <a:ln w="9525">
            <a:noFill/>
          </a:ln>
        </p:spPr>
        <p:txBody>
          <a:bodyPr wrap="square">
            <a:spAutoFit/>
          </a:bodyPr>
          <a:p>
            <a:pPr indent="0"/>
            <a:r>
              <a:rPr lang="en-US" sz="2400" b="1" u="sng">
                <a:solidFill>
                  <a:srgbClr val="000000"/>
                </a:solidFill>
                <a:latin typeface="Times New Roman" panose="02020603050405020304" pitchFamily="18" charset="0"/>
              </a:rPr>
              <a:t>2. Phản ứng trao đổi: </a:t>
            </a:r>
            <a:r>
              <a:rPr lang="en-US" sz="2400" b="0">
                <a:solidFill>
                  <a:srgbClr val="000000"/>
                </a:solidFill>
                <a:latin typeface="Times New Roman" panose="02020603050405020304" pitchFamily="18" charset="0"/>
              </a:rPr>
              <a:t>Là PƯHH trong đó 2 hợp chất tham gia phản ứng trao đổi với nhau những thành phần cấu tạo của chúng để tạo ra những hợp chất mới.</a:t>
            </a:r>
            <a:endParaRPr lang="en-US" sz="2400"/>
          </a:p>
        </p:txBody>
      </p:sp>
      <p:sp>
        <p:nvSpPr>
          <p:cNvPr id="22" name="Text Box 21"/>
          <p:cNvSpPr txBox="1"/>
          <p:nvPr/>
        </p:nvSpPr>
        <p:spPr>
          <a:xfrm>
            <a:off x="346710" y="5923280"/>
            <a:ext cx="11844655" cy="829945"/>
          </a:xfrm>
          <a:prstGeom prst="rect">
            <a:avLst/>
          </a:prstGeom>
          <a:noFill/>
          <a:ln w="9525">
            <a:noFill/>
          </a:ln>
        </p:spPr>
        <p:txBody>
          <a:bodyPr wrap="square">
            <a:spAutoFit/>
          </a:bodyPr>
          <a:p>
            <a:pPr indent="0"/>
            <a:r>
              <a:rPr lang="en-US" sz="2400" b="1" u="sng">
                <a:solidFill>
                  <a:srgbClr val="000000"/>
                </a:solidFill>
                <a:latin typeface="Times New Roman" panose="02020603050405020304" pitchFamily="18" charset="0"/>
              </a:rPr>
              <a:t>3. Điều kiên xảy ra phản ứng trao đổi:</a:t>
            </a:r>
            <a:r>
              <a:rPr lang="en-US" sz="2400" b="0">
                <a:solidFill>
                  <a:srgbClr val="000000"/>
                </a:solidFill>
                <a:latin typeface="Times New Roman" panose="02020603050405020304" pitchFamily="18" charset="0"/>
              </a:rPr>
              <a:t> SP tạo thành có chất dễ bay  hơi, hoặc chất không tan.* </a:t>
            </a:r>
            <a:r>
              <a:rPr lang="en-US" sz="2400" b="0" u="sng">
                <a:solidFill>
                  <a:srgbClr val="000000"/>
                </a:solidFill>
                <a:latin typeface="Times New Roman" panose="02020603050405020304" pitchFamily="18" charset="0"/>
              </a:rPr>
              <a:t>Lưu ý:</a:t>
            </a:r>
            <a:r>
              <a:rPr lang="en-US" sz="2400" b="0">
                <a:solidFill>
                  <a:srgbClr val="000000"/>
                </a:solidFill>
                <a:latin typeface="Times New Roman" panose="02020603050405020304" pitchFamily="18" charset="0"/>
              </a:rPr>
              <a:t> Phản ứng trung hoà cũng thuộc phản ứng trao đổi.</a:t>
            </a:r>
            <a:endParaRPr lang="en-US" sz="24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4" grpId="0"/>
      <p:bldP spid="18" grpId="0"/>
      <p:bldP spid="19" grpId="0"/>
      <p:bldP spid="21"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ChangeAspect="1"/>
          </p:cNvPicPr>
          <p:nvPr>
            <p:ph type="pic" sz="quarter" idx="10"/>
          </p:nvPr>
        </p:nvPicPr>
        <p:blipFill>
          <a:blip r:embed="rId1"/>
          <a:stretch>
            <a:fillRect/>
          </a:stretch>
        </p:blipFill>
        <p:spPr>
          <a:xfrm>
            <a:off x="635" y="-38735"/>
            <a:ext cx="12232005" cy="4208780"/>
          </a:xfrm>
          <a:prstGeom prst="rect">
            <a:avLst/>
          </a:prstGeom>
        </p:spPr>
      </p:pic>
      <p:sp>
        <p:nvSpPr>
          <p:cNvPr id="3" name="Rectangles 2"/>
          <p:cNvSpPr/>
          <p:nvPr/>
        </p:nvSpPr>
        <p:spPr>
          <a:xfrm>
            <a:off x="3244850"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07" name="Text Box 106"/>
          <p:cNvSpPr txBox="1"/>
          <p:nvPr/>
        </p:nvSpPr>
        <p:spPr>
          <a:xfrm>
            <a:off x="3565525" y="217487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Có</a:t>
            </a:r>
            <a:endParaRPr lang="en-US" sz="3200" b="0">
              <a:latin typeface="Times New Roman" panose="02020603050405020304" pitchFamily="18" charset="0"/>
              <a:ea typeface="SimSun" panose="02010600030101010101" pitchFamily="2" charset="-122"/>
            </a:endParaRPr>
          </a:p>
        </p:txBody>
      </p:sp>
      <p:sp>
        <p:nvSpPr>
          <p:cNvPr id="13" name="Rectangles 12"/>
          <p:cNvSpPr/>
          <p:nvPr/>
        </p:nvSpPr>
        <p:spPr>
          <a:xfrm>
            <a:off x="9363075" y="217487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4" name="Text Box 13"/>
          <p:cNvSpPr txBox="1"/>
          <p:nvPr/>
        </p:nvSpPr>
        <p:spPr>
          <a:xfrm>
            <a:off x="9774555" y="214185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16" name="Rectangles 15"/>
          <p:cNvSpPr/>
          <p:nvPr/>
        </p:nvSpPr>
        <p:spPr>
          <a:xfrm>
            <a:off x="9363075" y="2692400"/>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7" name="Text Box 16"/>
          <p:cNvSpPr txBox="1"/>
          <p:nvPr/>
        </p:nvSpPr>
        <p:spPr>
          <a:xfrm>
            <a:off x="9774555" y="2659380"/>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18" name="Rectangles 17"/>
          <p:cNvSpPr/>
          <p:nvPr/>
        </p:nvSpPr>
        <p:spPr>
          <a:xfrm>
            <a:off x="936307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0" name="Text Box 19"/>
          <p:cNvSpPr txBox="1"/>
          <p:nvPr/>
        </p:nvSpPr>
        <p:spPr>
          <a:xfrm>
            <a:off x="9774555" y="320992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24" name="Rectangles 23"/>
          <p:cNvSpPr/>
          <p:nvPr/>
        </p:nvSpPr>
        <p:spPr>
          <a:xfrm>
            <a:off x="7008495" y="214185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5" name="Text Box 24"/>
          <p:cNvSpPr txBox="1"/>
          <p:nvPr/>
        </p:nvSpPr>
        <p:spPr>
          <a:xfrm>
            <a:off x="7419975" y="210883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Có</a:t>
            </a:r>
            <a:endParaRPr lang="en-US" sz="3200" b="0">
              <a:latin typeface="Times New Roman" panose="02020603050405020304" pitchFamily="18" charset="0"/>
              <a:ea typeface="SimSun" panose="02010600030101010101" pitchFamily="2" charset="-122"/>
            </a:endParaRPr>
          </a:p>
        </p:txBody>
      </p:sp>
      <p:sp>
        <p:nvSpPr>
          <p:cNvPr id="26" name="Rectangles 25"/>
          <p:cNvSpPr/>
          <p:nvPr/>
        </p:nvSpPr>
        <p:spPr>
          <a:xfrm>
            <a:off x="7008495"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7" name="Text Box 26"/>
          <p:cNvSpPr txBox="1"/>
          <p:nvPr/>
        </p:nvSpPr>
        <p:spPr>
          <a:xfrm>
            <a:off x="7419975" y="2659380"/>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Có</a:t>
            </a:r>
            <a:endParaRPr lang="en-US" sz="3200" b="0">
              <a:latin typeface="Times New Roman" panose="02020603050405020304" pitchFamily="18" charset="0"/>
              <a:ea typeface="SimSun" panose="02010600030101010101" pitchFamily="2" charset="-122"/>
            </a:endParaRPr>
          </a:p>
        </p:txBody>
      </p:sp>
      <p:sp>
        <p:nvSpPr>
          <p:cNvPr id="28" name="Rectangles 27"/>
          <p:cNvSpPr/>
          <p:nvPr/>
        </p:nvSpPr>
        <p:spPr>
          <a:xfrm>
            <a:off x="7009765" y="324294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9" name="Text Box 28"/>
          <p:cNvSpPr txBox="1"/>
          <p:nvPr/>
        </p:nvSpPr>
        <p:spPr>
          <a:xfrm>
            <a:off x="7421245" y="320992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32" name="Rectangles 31"/>
          <p:cNvSpPr/>
          <p:nvPr/>
        </p:nvSpPr>
        <p:spPr>
          <a:xfrm>
            <a:off x="5540375" y="214185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3" name="Text Box 32"/>
          <p:cNvSpPr txBox="1"/>
          <p:nvPr/>
        </p:nvSpPr>
        <p:spPr>
          <a:xfrm>
            <a:off x="5607685" y="2108835"/>
            <a:ext cx="1489075"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34" name="Rectangles 33"/>
          <p:cNvSpPr/>
          <p:nvPr/>
        </p:nvSpPr>
        <p:spPr>
          <a:xfrm>
            <a:off x="5591175" y="2707005"/>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5" name="Text Box 34"/>
          <p:cNvSpPr txBox="1"/>
          <p:nvPr/>
        </p:nvSpPr>
        <p:spPr>
          <a:xfrm>
            <a:off x="5715635" y="2654300"/>
            <a:ext cx="1337945"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36" name="Rectangles 35"/>
          <p:cNvSpPr/>
          <p:nvPr/>
        </p:nvSpPr>
        <p:spPr>
          <a:xfrm>
            <a:off x="5591175" y="3230880"/>
            <a:ext cx="14516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7" name="Text Box 36"/>
          <p:cNvSpPr txBox="1"/>
          <p:nvPr/>
        </p:nvSpPr>
        <p:spPr>
          <a:xfrm>
            <a:off x="5725160" y="3216910"/>
            <a:ext cx="1489075"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Không</a:t>
            </a:r>
            <a:endParaRPr lang="en-US" sz="3200" b="0">
              <a:latin typeface="Times New Roman" panose="02020603050405020304" pitchFamily="18" charset="0"/>
              <a:ea typeface="SimSun" panose="02010600030101010101" pitchFamily="2" charset="-122"/>
            </a:endParaRPr>
          </a:p>
        </p:txBody>
      </p:sp>
      <p:sp>
        <p:nvSpPr>
          <p:cNvPr id="38" name="Rectangles 37"/>
          <p:cNvSpPr/>
          <p:nvPr/>
        </p:nvSpPr>
        <p:spPr>
          <a:xfrm>
            <a:off x="3238500" y="27019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39" name="Text Box 38"/>
          <p:cNvSpPr txBox="1"/>
          <p:nvPr/>
        </p:nvSpPr>
        <p:spPr>
          <a:xfrm>
            <a:off x="3559175" y="270192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Có</a:t>
            </a:r>
            <a:endParaRPr lang="en-US" sz="3200" b="0">
              <a:latin typeface="Times New Roman" panose="02020603050405020304" pitchFamily="18" charset="0"/>
              <a:ea typeface="SimSun" panose="02010600030101010101" pitchFamily="2" charset="-122"/>
            </a:endParaRPr>
          </a:p>
        </p:txBody>
      </p:sp>
      <p:sp>
        <p:nvSpPr>
          <p:cNvPr id="40" name="Rectangles 39"/>
          <p:cNvSpPr/>
          <p:nvPr/>
        </p:nvSpPr>
        <p:spPr>
          <a:xfrm>
            <a:off x="3238500" y="3235325"/>
            <a:ext cx="2353310" cy="517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41" name="Text Box 40"/>
          <p:cNvSpPr txBox="1"/>
          <p:nvPr/>
        </p:nvSpPr>
        <p:spPr>
          <a:xfrm>
            <a:off x="3559175" y="3216275"/>
            <a:ext cx="1530350" cy="583565"/>
          </a:xfrm>
          <a:prstGeom prst="rect">
            <a:avLst/>
          </a:prstGeom>
          <a:noFill/>
          <a:ln w="9525">
            <a:noFill/>
          </a:ln>
        </p:spPr>
        <p:txBody>
          <a:bodyPr wrap="square">
            <a:spAutoFit/>
          </a:bodyPr>
          <a:p>
            <a:pPr indent="0"/>
            <a:r>
              <a:rPr lang="en-US" sz="3200" b="0">
                <a:latin typeface="Times New Roman" panose="02020603050405020304" pitchFamily="18" charset="0"/>
                <a:ea typeface="SimSun" panose="02010600030101010101" pitchFamily="2" charset="-122"/>
              </a:rPr>
              <a:t>Có</a:t>
            </a:r>
            <a:endParaRPr lang="en-US" sz="3200" b="0">
              <a:latin typeface="Times New Roman" panose="02020603050405020304" pitchFamily="18" charset="0"/>
              <a:ea typeface="SimSun" panose="02010600030101010101" pitchFamily="2" charset="-122"/>
            </a:endParaRPr>
          </a:p>
        </p:txBody>
      </p:sp>
      <p:sp>
        <p:nvSpPr>
          <p:cNvPr id="9" name="Text Box 8"/>
          <p:cNvSpPr txBox="1"/>
          <p:nvPr/>
        </p:nvSpPr>
        <p:spPr>
          <a:xfrm>
            <a:off x="638810" y="6090285"/>
            <a:ext cx="5475605" cy="460375"/>
          </a:xfrm>
          <a:prstGeom prst="rect">
            <a:avLst/>
          </a:prstGeom>
          <a:noFill/>
          <a:ln w="9525">
            <a:noFill/>
          </a:ln>
        </p:spPr>
        <p:txBody>
          <a:bodyPr wrap="square">
            <a:spAutoFit/>
          </a:bodyPr>
          <a:p>
            <a:pPr indent="0"/>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Na</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BaSO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+ 2NaCl</a:t>
            </a:r>
            <a:endParaRPr lang="en-US" sz="2400"/>
          </a:p>
        </p:txBody>
      </p:sp>
      <p:sp>
        <p:nvSpPr>
          <p:cNvPr id="11" name="Text Box 10"/>
          <p:cNvSpPr txBox="1"/>
          <p:nvPr/>
        </p:nvSpPr>
        <p:spPr>
          <a:xfrm>
            <a:off x="553720" y="4095115"/>
            <a:ext cx="5806440" cy="460375"/>
          </a:xfrm>
          <a:prstGeom prst="rect">
            <a:avLst/>
          </a:prstGeom>
          <a:noFill/>
          <a:ln w="9525">
            <a:noFill/>
          </a:ln>
        </p:spPr>
        <p:txBody>
          <a:bodyPr wrap="square">
            <a:spAutoFit/>
          </a:bodyPr>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CaCO</a:t>
            </a:r>
            <a:r>
              <a:rPr lang="en-US" sz="2400" b="0" baseline="-25000">
                <a:latin typeface="Times New Roman" panose="02020603050405020304" pitchFamily="18" charset="0"/>
              </a:rPr>
              <a:t>3</a:t>
            </a:r>
            <a:r>
              <a:rPr lang="en-US" sz="2400" b="0">
                <a:latin typeface="Times New Roman" panose="02020603050405020304" pitchFamily="18" charset="0"/>
              </a:rPr>
              <a:t> </a:t>
            </a:r>
            <a:endParaRPr lang="en-US" sz="2400"/>
          </a:p>
        </p:txBody>
      </p:sp>
      <p:pic>
        <p:nvPicPr>
          <p:cNvPr id="12" name="Picture 11"/>
          <p:cNvPicPr/>
          <p:nvPr/>
        </p:nvPicPr>
        <p:blipFill>
          <a:blip r:embed="rId2"/>
          <a:stretch>
            <a:fillRect/>
          </a:stretch>
        </p:blipFill>
        <p:spPr>
          <a:xfrm>
            <a:off x="3391535" y="5217160"/>
            <a:ext cx="546100" cy="76200"/>
          </a:xfrm>
          <a:prstGeom prst="rect">
            <a:avLst/>
          </a:prstGeom>
          <a:noFill/>
          <a:ln w="9525">
            <a:noFill/>
          </a:ln>
        </p:spPr>
      </p:pic>
      <p:sp>
        <p:nvSpPr>
          <p:cNvPr id="108" name="Text Box 107"/>
          <p:cNvSpPr txBox="1"/>
          <p:nvPr/>
        </p:nvSpPr>
        <p:spPr>
          <a:xfrm>
            <a:off x="488315" y="5070475"/>
            <a:ext cx="7058025" cy="460375"/>
          </a:xfrm>
          <a:prstGeom prst="rect">
            <a:avLst/>
          </a:prstGeom>
          <a:noFill/>
          <a:ln w="9525">
            <a:noFill/>
          </a:ln>
        </p:spPr>
        <p:txBody>
          <a:bodyPr wrap="square">
            <a:spAutoFit/>
          </a:bodyPr>
          <a:p>
            <a:pPr indent="0"/>
            <a:r>
              <a:rPr lang="en-US" sz="2400" b="0">
                <a:latin typeface="Times New Roman" panose="02020603050405020304" pitchFamily="18" charset="0"/>
              </a:rPr>
              <a:t>2HNO</a:t>
            </a:r>
            <a:r>
              <a:rPr lang="en-US" sz="2400" b="0" baseline="-25000">
                <a:latin typeface="Times New Roman" panose="02020603050405020304" pitchFamily="18" charset="0"/>
              </a:rPr>
              <a:t>3</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CO</a:t>
            </a:r>
            <a:r>
              <a:rPr lang="en-US" sz="2400" b="0" baseline="-25000">
                <a:latin typeface="Times New Roman" panose="02020603050405020304" pitchFamily="18" charset="0"/>
              </a:rPr>
              <a:t>3</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CO</a:t>
            </a:r>
            <a:r>
              <a:rPr lang="en-US" sz="2400" b="0" baseline="-25000">
                <a:latin typeface="Times New Roman" panose="02020603050405020304" pitchFamily="18" charset="0"/>
              </a:rPr>
              <a:t>2</a:t>
            </a:r>
            <a:r>
              <a:rPr lang="en-US" sz="2400" b="0">
                <a:latin typeface="Times New Roman" panose="02020603050405020304" pitchFamily="18" charset="0"/>
              </a:rPr>
              <a:t> + H</a:t>
            </a:r>
            <a:r>
              <a:rPr lang="en-US" sz="2400" b="0" baseline="-25000">
                <a:latin typeface="Times New Roman" panose="02020603050405020304" pitchFamily="18" charset="0"/>
              </a:rPr>
              <a:t>2</a:t>
            </a:r>
            <a:r>
              <a:rPr lang="en-US" sz="2400" b="0">
                <a:latin typeface="Times New Roman" panose="02020603050405020304" pitchFamily="18" charset="0"/>
              </a:rPr>
              <a:t>O </a:t>
            </a:r>
            <a:endParaRPr lang="en-US" sz="2400"/>
          </a:p>
        </p:txBody>
      </p:sp>
      <p:pic>
        <p:nvPicPr>
          <p:cNvPr id="15" name="Picture 14"/>
          <p:cNvPicPr/>
          <p:nvPr/>
        </p:nvPicPr>
        <p:blipFill>
          <a:blip r:embed="rId3"/>
          <a:stretch>
            <a:fillRect/>
          </a:stretch>
        </p:blipFill>
        <p:spPr>
          <a:xfrm>
            <a:off x="3082925" y="6336983"/>
            <a:ext cx="320040" cy="60960"/>
          </a:xfrm>
          <a:prstGeom prst="rect">
            <a:avLst/>
          </a:prstGeom>
          <a:noFill/>
          <a:ln w="9525">
            <a:noFill/>
          </a:ln>
        </p:spPr>
      </p:pic>
      <p:pic>
        <p:nvPicPr>
          <p:cNvPr id="22" name="Picture 21"/>
          <p:cNvPicPr/>
          <p:nvPr/>
        </p:nvPicPr>
        <p:blipFill>
          <a:blip r:embed="rId3"/>
          <a:stretch>
            <a:fillRect/>
          </a:stretch>
        </p:blipFill>
        <p:spPr>
          <a:xfrm>
            <a:off x="3181350" y="4799013"/>
            <a:ext cx="320040" cy="60960"/>
          </a:xfrm>
          <a:prstGeom prst="rect">
            <a:avLst/>
          </a:prstGeom>
          <a:noFill/>
          <a:ln w="9525">
            <a:noFill/>
          </a:ln>
        </p:spPr>
      </p:pic>
      <p:pic>
        <p:nvPicPr>
          <p:cNvPr id="23" name="Picture 22"/>
          <p:cNvPicPr/>
          <p:nvPr/>
        </p:nvPicPr>
        <p:blipFill>
          <a:blip r:embed="rId3"/>
          <a:stretch>
            <a:fillRect/>
          </a:stretch>
        </p:blipFill>
        <p:spPr>
          <a:xfrm>
            <a:off x="3296920" y="4328478"/>
            <a:ext cx="320040" cy="60960"/>
          </a:xfrm>
          <a:prstGeom prst="rect">
            <a:avLst/>
          </a:prstGeom>
          <a:noFill/>
          <a:ln w="9525">
            <a:noFill/>
          </a:ln>
        </p:spPr>
      </p:pic>
      <p:sp>
        <p:nvSpPr>
          <p:cNvPr id="31" name="Text Box 30"/>
          <p:cNvSpPr txBox="1"/>
          <p:nvPr/>
        </p:nvSpPr>
        <p:spPr>
          <a:xfrm>
            <a:off x="554355" y="5536565"/>
            <a:ext cx="6865620" cy="460375"/>
          </a:xfrm>
          <a:prstGeom prst="rect">
            <a:avLst/>
          </a:prstGeom>
          <a:noFill/>
          <a:ln w="9525">
            <a:noFill/>
          </a:ln>
        </p:spPr>
        <p:txBody>
          <a:bodyPr wrap="square">
            <a:spAutoFit/>
          </a:bodyPr>
          <a:p>
            <a:pPr indent="0"/>
            <a:r>
              <a:rPr lang="en-US" sz="2400" b="0">
                <a:latin typeface="Times New Roman" panose="02020603050405020304" pitchFamily="18" charset="0"/>
              </a:rPr>
              <a:t>Ca(NO</a:t>
            </a:r>
            <a:r>
              <a:rPr lang="en-US" sz="2400" b="0" baseline="-25000">
                <a:latin typeface="Times New Roman" panose="02020603050405020304" pitchFamily="18" charset="0"/>
              </a:rPr>
              <a:t>3</a:t>
            </a:r>
            <a:r>
              <a:rPr lang="en-US" sz="2400" b="0">
                <a:latin typeface="Times New Roman" panose="02020603050405020304" pitchFamily="18" charset="0"/>
              </a:rPr>
              <a:t>)</a:t>
            </a:r>
            <a:r>
              <a:rPr lang="en-US" sz="2400" b="0" baseline="-25000">
                <a:latin typeface="Times New Roman" panose="02020603050405020304" pitchFamily="18" charset="0"/>
              </a:rPr>
              <a:t>2</a:t>
            </a:r>
            <a:r>
              <a:rPr lang="en-US" sz="2400" b="0">
                <a:latin typeface="Times New Roman" panose="02020603050405020304" pitchFamily="18" charset="0"/>
              </a:rPr>
              <a:t> + Na</a:t>
            </a:r>
            <a:r>
              <a:rPr lang="en-US" sz="2400" b="0" baseline="-25000">
                <a:latin typeface="Times New Roman" panose="02020603050405020304" pitchFamily="18" charset="0"/>
              </a:rPr>
              <a:t>2</a:t>
            </a:r>
            <a:r>
              <a:rPr lang="en-US" sz="2400" b="0">
                <a:latin typeface="Times New Roman" panose="02020603050405020304" pitchFamily="18" charset="0"/>
              </a:rPr>
              <a:t>S</a:t>
            </a:r>
            <a:r>
              <a:rPr lang="en-US" sz="2400" b="0">
                <a:latin typeface="Times New Roman" panose="02020603050405020304" pitchFamily="18" charset="0"/>
              </a:rPr>
              <a:t>O</a:t>
            </a:r>
            <a:r>
              <a:rPr lang="en-US" sz="2400" b="0" baseline="-25000">
                <a:latin typeface="Times New Roman" panose="02020603050405020304" pitchFamily="18" charset="0"/>
              </a:rPr>
              <a:t>4</a:t>
            </a:r>
            <a:r>
              <a:rPr lang="en-US" sz="2400" b="0">
                <a:latin typeface="Times New Roman" panose="02020603050405020304" pitchFamily="18" charset="0"/>
              </a:rPr>
              <a:t>	     2NaNO</a:t>
            </a:r>
            <a:r>
              <a:rPr lang="en-US" sz="2400" b="0" baseline="-25000">
                <a:latin typeface="Times New Roman" panose="02020603050405020304" pitchFamily="18" charset="0"/>
              </a:rPr>
              <a:t>3</a:t>
            </a:r>
            <a:r>
              <a:rPr lang="en-US" sz="2400" b="0">
                <a:latin typeface="Times New Roman" panose="02020603050405020304" pitchFamily="18" charset="0"/>
              </a:rPr>
              <a:t> + CaSO</a:t>
            </a:r>
            <a:r>
              <a:rPr lang="en-US" sz="2400" b="0" baseline="-25000">
                <a:latin typeface="Times New Roman" panose="02020603050405020304" pitchFamily="18" charset="0"/>
              </a:rPr>
              <a:t>4</a:t>
            </a:r>
            <a:r>
              <a:rPr lang="en-US" sz="2400" b="0">
                <a:latin typeface="Times New Roman" panose="02020603050405020304" pitchFamily="18" charset="0"/>
              </a:rPr>
              <a:t> (ít tan)</a:t>
            </a:r>
            <a:endParaRPr lang="en-US" sz="2400"/>
          </a:p>
        </p:txBody>
      </p:sp>
      <p:pic>
        <p:nvPicPr>
          <p:cNvPr id="43" name="Picture 42"/>
          <p:cNvPicPr/>
          <p:nvPr/>
        </p:nvPicPr>
        <p:blipFill>
          <a:blip r:embed="rId3"/>
          <a:stretch>
            <a:fillRect/>
          </a:stretch>
        </p:blipFill>
        <p:spPr>
          <a:xfrm>
            <a:off x="3308350" y="5792788"/>
            <a:ext cx="320040" cy="60960"/>
          </a:xfrm>
          <a:prstGeom prst="rect">
            <a:avLst/>
          </a:prstGeom>
          <a:noFill/>
          <a:ln w="9525">
            <a:noFill/>
          </a:ln>
        </p:spPr>
      </p:pic>
      <p:sp>
        <p:nvSpPr>
          <p:cNvPr id="45" name="Text Box 44"/>
          <p:cNvSpPr txBox="1"/>
          <p:nvPr/>
        </p:nvSpPr>
        <p:spPr>
          <a:xfrm>
            <a:off x="488315" y="4582795"/>
            <a:ext cx="6743065" cy="460375"/>
          </a:xfrm>
          <a:prstGeom prst="rect">
            <a:avLst/>
          </a:prstGeom>
          <a:noFill/>
          <a:ln w="9525">
            <a:noFill/>
          </a:ln>
        </p:spPr>
        <p:txBody>
          <a:bodyPr wrap="square">
            <a:spAutoFit/>
          </a:bodyPr>
          <a:p>
            <a:pPr indent="0"/>
            <a:r>
              <a:rPr lang="en-US" sz="2400">
                <a:latin typeface="Times New Roman" panose="02020603050405020304" pitchFamily="18" charset="0"/>
                <a:ea typeface="SimSun" panose="02010600030101010101" pitchFamily="2" charset="-122"/>
                <a:sym typeface="+mn-ea"/>
              </a:rPr>
              <a:t>Na</a:t>
            </a:r>
            <a:r>
              <a:rPr lang="en-US" sz="2400" baseline="-25000">
                <a:latin typeface="Times New Roman" panose="02020603050405020304" pitchFamily="18" charset="0"/>
                <a:ea typeface="SimSun" panose="02010600030101010101" pitchFamily="2" charset="-122"/>
                <a:sym typeface="+mn-ea"/>
              </a:rPr>
              <a:t>2</a:t>
            </a:r>
            <a:r>
              <a:rPr lang="en-US" sz="2400">
                <a:latin typeface="Times New Roman" panose="02020603050405020304" pitchFamily="18" charset="0"/>
                <a:ea typeface="SimSun" panose="02010600030101010101" pitchFamily="2" charset="-122"/>
                <a:sym typeface="+mn-ea"/>
              </a:rPr>
              <a:t>CO</a:t>
            </a:r>
            <a:r>
              <a:rPr lang="en-US" sz="2400" baseline="-25000">
                <a:latin typeface="Times New Roman" panose="02020603050405020304" pitchFamily="18" charset="0"/>
                <a:ea typeface="SimSun" panose="02010600030101010101" pitchFamily="2" charset="-122"/>
                <a:sym typeface="+mn-ea"/>
              </a:rPr>
              <a:t>3</a:t>
            </a:r>
            <a:r>
              <a:rPr lang="en-US" sz="2400">
                <a:latin typeface="Times New Roman" panose="02020603050405020304" pitchFamily="18" charset="0"/>
                <a:ea typeface="SimSun" panose="02010600030101010101" pitchFamily="2" charset="-122"/>
                <a:sym typeface="+mn-ea"/>
              </a:rPr>
              <a:t>  +  </a:t>
            </a:r>
            <a:r>
              <a:rPr lang="en-US" sz="2400" b="0">
                <a:latin typeface="Times New Roman" panose="02020603050405020304" pitchFamily="18" charset="0"/>
                <a:ea typeface="SimSun" panose="02010600030101010101" pitchFamily="2" charset="-122"/>
              </a:rPr>
              <a:t>BaCl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BaCO</a:t>
            </a:r>
            <a:r>
              <a:rPr lang="en-US" sz="2400" b="0" baseline="-25000">
                <a:latin typeface="Times New Roman" panose="02020603050405020304" pitchFamily="18" charset="0"/>
                <a:ea typeface="SimSun" panose="02010600030101010101" pitchFamily="2" charset="-122"/>
              </a:rPr>
              <a:t>3</a:t>
            </a:r>
            <a:r>
              <a:rPr lang="en-US" sz="2400" b="0">
                <a:latin typeface="Times New Roman" panose="02020603050405020304" pitchFamily="18" charset="0"/>
                <a:ea typeface="SimSun" panose="02010600030101010101" pitchFamily="2" charset="-122"/>
              </a:rPr>
              <a:t> + 2NaCl</a:t>
            </a:r>
            <a:endParaRPr lang="en-US" sz="2400"/>
          </a:p>
        </p:txBody>
      </p:sp>
      <p:pic>
        <p:nvPicPr>
          <p:cNvPr id="46" name="Picture 45"/>
          <p:cNvPicPr/>
          <p:nvPr/>
        </p:nvPicPr>
        <p:blipFill>
          <a:blip r:embed="rId3"/>
          <a:stretch>
            <a:fillRect/>
          </a:stretch>
        </p:blipFill>
        <p:spPr>
          <a:xfrm>
            <a:off x="3175635" y="4812983"/>
            <a:ext cx="320040" cy="6096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ppt_x"/>
                                          </p:val>
                                        </p:tav>
                                        <p:tav tm="100000">
                                          <p:val>
                                            <p:strVal val="#ppt_x"/>
                                          </p:val>
                                        </p:tav>
                                      </p:tavLst>
                                    </p:anim>
                                    <p:anim calcmode="lin" valueType="num">
                                      <p:cBhvr additive="base">
                                        <p:cTn id="18" dur="500" fill="hold"/>
                                        <p:tgtEl>
                                          <p:spTgt spid="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500" fill="hold"/>
                                        <p:tgtEl>
                                          <p:spTgt spid="38"/>
                                        </p:tgtEl>
                                        <p:attrNameLst>
                                          <p:attrName>ppt_x</p:attrName>
                                        </p:attrNameLst>
                                      </p:cBhvr>
                                      <p:tavLst>
                                        <p:tav tm="0">
                                          <p:val>
                                            <p:strVal val="#ppt_x"/>
                                          </p:val>
                                        </p:tav>
                                        <p:tav tm="100000">
                                          <p:val>
                                            <p:strVal val="#ppt_x"/>
                                          </p:val>
                                        </p:tav>
                                      </p:tavLst>
                                    </p:anim>
                                    <p:anim calcmode="lin" valueType="num">
                                      <p:cBhvr additive="base">
                                        <p:cTn id="2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ppt_x"/>
                                          </p:val>
                                        </p:tav>
                                        <p:tav tm="100000">
                                          <p:val>
                                            <p:strVal val="#ppt_x"/>
                                          </p:val>
                                        </p:tav>
                                      </p:tavLst>
                                    </p:anim>
                                    <p:anim calcmode="lin" valueType="num">
                                      <p:cBhvr additive="base">
                                        <p:cTn id="3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 calcmode="lin" valueType="num">
                                      <p:cBhvr additive="base">
                                        <p:cTn id="57" dur="500" fill="hold"/>
                                        <p:tgtEl>
                                          <p:spTgt spid="36"/>
                                        </p:tgtEl>
                                        <p:attrNameLst>
                                          <p:attrName>ppt_x</p:attrName>
                                        </p:attrNameLst>
                                      </p:cBhvr>
                                      <p:tavLst>
                                        <p:tav tm="0">
                                          <p:val>
                                            <p:strVal val="#ppt_x"/>
                                          </p:val>
                                        </p:tav>
                                        <p:tav tm="100000">
                                          <p:val>
                                            <p:strVal val="#ppt_x"/>
                                          </p:val>
                                        </p:tav>
                                      </p:tavLst>
                                    </p:anim>
                                    <p:anim calcmode="lin" valueType="num">
                                      <p:cBhvr additive="base">
                                        <p:cTn id="58" dur="500" fill="hold"/>
                                        <p:tgtEl>
                                          <p:spTgt spid="3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fill="hold"/>
                                        <p:tgtEl>
                                          <p:spTgt spid="37"/>
                                        </p:tgtEl>
                                        <p:attrNameLst>
                                          <p:attrName>ppt_x</p:attrName>
                                        </p:attrNameLst>
                                      </p:cBhvr>
                                      <p:tavLst>
                                        <p:tav tm="0">
                                          <p:val>
                                            <p:strVal val="#ppt_x"/>
                                          </p:val>
                                        </p:tav>
                                        <p:tav tm="100000">
                                          <p:val>
                                            <p:strVal val="#ppt_x"/>
                                          </p:val>
                                        </p:tav>
                                      </p:tavLst>
                                    </p:anim>
                                    <p:anim calcmode="lin" valueType="num">
                                      <p:cBhvr additive="base">
                                        <p:cTn id="6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 calcmode="lin" valueType="num">
                                      <p:cBhvr additive="base">
                                        <p:cTn id="71" dur="500" fill="hold"/>
                                        <p:tgtEl>
                                          <p:spTgt spid="24"/>
                                        </p:tgtEl>
                                        <p:attrNameLst>
                                          <p:attrName>ppt_x</p:attrName>
                                        </p:attrNameLst>
                                      </p:cBhvr>
                                      <p:tavLst>
                                        <p:tav tm="0">
                                          <p:val>
                                            <p:strVal val="#ppt_x"/>
                                          </p:val>
                                        </p:tav>
                                        <p:tav tm="100000">
                                          <p:val>
                                            <p:strVal val="#ppt_x"/>
                                          </p:val>
                                        </p:tav>
                                      </p:tavLst>
                                    </p:anim>
                                    <p:anim calcmode="lin" valueType="num">
                                      <p:cBhvr additive="base">
                                        <p:cTn id="7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 calcmode="lin" valueType="num">
                                      <p:cBhvr additive="base">
                                        <p:cTn id="87" dur="500" fill="hold"/>
                                        <p:tgtEl>
                                          <p:spTgt spid="29"/>
                                        </p:tgtEl>
                                        <p:attrNameLst>
                                          <p:attrName>ppt_x</p:attrName>
                                        </p:attrNameLst>
                                      </p:cBhvr>
                                      <p:tavLst>
                                        <p:tav tm="0">
                                          <p:val>
                                            <p:strVal val="#ppt_x"/>
                                          </p:val>
                                        </p:tav>
                                        <p:tav tm="100000">
                                          <p:val>
                                            <p:strVal val="#ppt_x"/>
                                          </p:val>
                                        </p:tav>
                                      </p:tavLst>
                                    </p:anim>
                                    <p:anim calcmode="lin" valueType="num">
                                      <p:cBhvr additive="base">
                                        <p:cTn id="88" dur="500" fill="hold"/>
                                        <p:tgtEl>
                                          <p:spTgt spid="2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additive="base">
                                        <p:cTn id="97" dur="500" fill="hold"/>
                                        <p:tgtEl>
                                          <p:spTgt spid="14"/>
                                        </p:tgtEl>
                                        <p:attrNameLst>
                                          <p:attrName>ppt_x</p:attrName>
                                        </p:attrNameLst>
                                      </p:cBhvr>
                                      <p:tavLst>
                                        <p:tav tm="0">
                                          <p:val>
                                            <p:strVal val="#ppt_x"/>
                                          </p:val>
                                        </p:tav>
                                        <p:tav tm="100000">
                                          <p:val>
                                            <p:strVal val="#ppt_x"/>
                                          </p:val>
                                        </p:tav>
                                      </p:tavLst>
                                    </p:anim>
                                    <p:anim calcmode="lin" valueType="num">
                                      <p:cBhvr additive="base">
                                        <p:cTn id="98" dur="500" fill="hold"/>
                                        <p:tgtEl>
                                          <p:spTgt spid="14"/>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anim calcmode="lin" valueType="num">
                                      <p:cBhvr additive="base">
                                        <p:cTn id="111" dur="500" fill="hold"/>
                                        <p:tgtEl>
                                          <p:spTgt spid="16"/>
                                        </p:tgtEl>
                                        <p:attrNameLst>
                                          <p:attrName>ppt_x</p:attrName>
                                        </p:attrNameLst>
                                      </p:cBhvr>
                                      <p:tavLst>
                                        <p:tav tm="0">
                                          <p:val>
                                            <p:strVal val="#ppt_x"/>
                                          </p:val>
                                        </p:tav>
                                        <p:tav tm="100000">
                                          <p:val>
                                            <p:strVal val="#ppt_x"/>
                                          </p:val>
                                        </p:tav>
                                      </p:tavLst>
                                    </p:anim>
                                    <p:anim calcmode="lin" valueType="num">
                                      <p:cBhvr additive="base">
                                        <p:cTn id="1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 calcmode="lin" valueType="num">
                                      <p:cBhvr additive="base">
                                        <p:cTn id="117" dur="500" fill="hold"/>
                                        <p:tgtEl>
                                          <p:spTgt spid="20"/>
                                        </p:tgtEl>
                                        <p:attrNameLst>
                                          <p:attrName>ppt_x</p:attrName>
                                        </p:attrNameLst>
                                      </p:cBhvr>
                                      <p:tavLst>
                                        <p:tav tm="0">
                                          <p:val>
                                            <p:strVal val="#ppt_x"/>
                                          </p:val>
                                        </p:tav>
                                        <p:tav tm="100000">
                                          <p:val>
                                            <p:strVal val="#ppt_x"/>
                                          </p:val>
                                        </p:tav>
                                      </p:tavLst>
                                    </p:anim>
                                    <p:anim calcmode="lin" valueType="num">
                                      <p:cBhvr additive="base">
                                        <p:cTn id="118" dur="500" fill="hold"/>
                                        <p:tgtEl>
                                          <p:spTgt spid="20"/>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 calcmode="lin" valueType="num">
                                      <p:cBhvr additive="base">
                                        <p:cTn id="121" dur="500" fill="hold"/>
                                        <p:tgtEl>
                                          <p:spTgt spid="18"/>
                                        </p:tgtEl>
                                        <p:attrNameLst>
                                          <p:attrName>ppt_x</p:attrName>
                                        </p:attrNameLst>
                                      </p:cBhvr>
                                      <p:tavLst>
                                        <p:tav tm="0">
                                          <p:val>
                                            <p:strVal val="#ppt_x"/>
                                          </p:val>
                                        </p:tav>
                                        <p:tav tm="100000">
                                          <p:val>
                                            <p:strVal val="#ppt_x"/>
                                          </p:val>
                                        </p:tav>
                                      </p:tavLst>
                                    </p:anim>
                                    <p:anim calcmode="lin" valueType="num">
                                      <p:cBhvr additive="base">
                                        <p:cTn id="122" dur="500" fill="hold"/>
                                        <p:tgtEl>
                                          <p:spTgt spid="18"/>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additive="base">
                                        <p:cTn id="125" dur="500" fill="hold"/>
                                        <p:tgtEl>
                                          <p:spTgt spid="23"/>
                                        </p:tgtEl>
                                        <p:attrNameLst>
                                          <p:attrName>ppt_x</p:attrName>
                                        </p:attrNameLst>
                                      </p:cBhvr>
                                      <p:tavLst>
                                        <p:tav tm="0">
                                          <p:val>
                                            <p:strVal val="#ppt_x"/>
                                          </p:val>
                                        </p:tav>
                                        <p:tav tm="100000">
                                          <p:val>
                                            <p:strVal val="#ppt_x"/>
                                          </p:val>
                                        </p:tav>
                                      </p:tavLst>
                                    </p:anim>
                                    <p:anim calcmode="lin" valueType="num">
                                      <p:cBhvr additive="base">
                                        <p:cTn id="1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1" nodeType="clickEffect">
                                  <p:stCondLst>
                                    <p:cond delay="0"/>
                                  </p:stCondLst>
                                  <p:childTnLst>
                                    <p:set>
                                      <p:cBhvr>
                                        <p:cTn id="130" dur="1" fill="hold">
                                          <p:stCondLst>
                                            <p:cond delay="0"/>
                                          </p:stCondLst>
                                        </p:cTn>
                                        <p:tgtEl>
                                          <p:spTgt spid="11"/>
                                        </p:tgtEl>
                                        <p:attrNameLst>
                                          <p:attrName>style.visibility</p:attrName>
                                        </p:attrNameLst>
                                      </p:cBhvr>
                                      <p:to>
                                        <p:strVal val="visible"/>
                                      </p:to>
                                    </p:set>
                                    <p:anim calcmode="lin" valueType="num">
                                      <p:cBhvr additive="base">
                                        <p:cTn id="131" dur="500" fill="hold"/>
                                        <p:tgtEl>
                                          <p:spTgt spid="11"/>
                                        </p:tgtEl>
                                        <p:attrNameLst>
                                          <p:attrName>ppt_x</p:attrName>
                                        </p:attrNameLst>
                                      </p:cBhvr>
                                      <p:tavLst>
                                        <p:tav tm="0">
                                          <p:val>
                                            <p:strVal val="#ppt_x"/>
                                          </p:val>
                                        </p:tav>
                                        <p:tav tm="100000">
                                          <p:val>
                                            <p:strVal val="#ppt_x"/>
                                          </p:val>
                                        </p:tav>
                                      </p:tavLst>
                                    </p:anim>
                                    <p:anim calcmode="lin" valueType="num">
                                      <p:cBhvr additive="base">
                                        <p:cTn id="1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45"/>
                                        </p:tgtEl>
                                        <p:attrNameLst>
                                          <p:attrName>style.visibility</p:attrName>
                                        </p:attrNameLst>
                                      </p:cBhvr>
                                      <p:to>
                                        <p:strVal val="visible"/>
                                      </p:to>
                                    </p:set>
                                    <p:anim calcmode="lin" valueType="num">
                                      <p:cBhvr additive="base">
                                        <p:cTn id="137" dur="500" fill="hold"/>
                                        <p:tgtEl>
                                          <p:spTgt spid="45"/>
                                        </p:tgtEl>
                                        <p:attrNameLst>
                                          <p:attrName>ppt_x</p:attrName>
                                        </p:attrNameLst>
                                      </p:cBhvr>
                                      <p:tavLst>
                                        <p:tav tm="0">
                                          <p:val>
                                            <p:strVal val="#ppt_x"/>
                                          </p:val>
                                        </p:tav>
                                        <p:tav tm="100000">
                                          <p:val>
                                            <p:strVal val="#ppt_x"/>
                                          </p:val>
                                        </p:tav>
                                      </p:tavLst>
                                    </p:anim>
                                    <p:anim calcmode="lin" valueType="num">
                                      <p:cBhvr additive="base">
                                        <p:cTn id="138" dur="500" fill="hold"/>
                                        <p:tgtEl>
                                          <p:spTgt spid="45"/>
                                        </p:tgtEl>
                                        <p:attrNameLst>
                                          <p:attrName>ppt_y</p:attrName>
                                        </p:attrNameLst>
                                      </p:cBhvr>
                                      <p:tavLst>
                                        <p:tav tm="0">
                                          <p:val>
                                            <p:strVal val="1+#ppt_h/2"/>
                                          </p:val>
                                        </p:tav>
                                        <p:tav tm="100000">
                                          <p:val>
                                            <p:strVal val="#ppt_y"/>
                                          </p:val>
                                        </p:tav>
                                      </p:tavLst>
                                    </p:anim>
                                  </p:childTnLst>
                                </p:cTn>
                              </p:par>
                              <p:par>
                                <p:cTn id="139" presetID="2" presetClass="entr" presetSubtype="4" fill="hold" nodeType="withEffect">
                                  <p:stCondLst>
                                    <p:cond delay="0"/>
                                  </p:stCondLst>
                                  <p:childTnLst>
                                    <p:set>
                                      <p:cBhvr>
                                        <p:cTn id="140" dur="1" fill="hold">
                                          <p:stCondLst>
                                            <p:cond delay="0"/>
                                          </p:stCondLst>
                                        </p:cTn>
                                        <p:tgtEl>
                                          <p:spTgt spid="46"/>
                                        </p:tgtEl>
                                        <p:attrNameLst>
                                          <p:attrName>style.visibility</p:attrName>
                                        </p:attrNameLst>
                                      </p:cBhvr>
                                      <p:to>
                                        <p:strVal val="visible"/>
                                      </p:to>
                                    </p:set>
                                    <p:anim calcmode="lin" valueType="num">
                                      <p:cBhvr additive="base">
                                        <p:cTn id="141" dur="500" fill="hold"/>
                                        <p:tgtEl>
                                          <p:spTgt spid="46"/>
                                        </p:tgtEl>
                                        <p:attrNameLst>
                                          <p:attrName>ppt_x</p:attrName>
                                        </p:attrNameLst>
                                      </p:cBhvr>
                                      <p:tavLst>
                                        <p:tav tm="0">
                                          <p:val>
                                            <p:strVal val="#ppt_x"/>
                                          </p:val>
                                        </p:tav>
                                        <p:tav tm="100000">
                                          <p:val>
                                            <p:strVal val="#ppt_x"/>
                                          </p:val>
                                        </p:tav>
                                      </p:tavLst>
                                    </p:anim>
                                    <p:anim calcmode="lin" valueType="num">
                                      <p:cBhvr additive="base">
                                        <p:cTn id="14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grpId="0" nodeType="clickEffect">
                                  <p:stCondLst>
                                    <p:cond delay="0"/>
                                  </p:stCondLst>
                                  <p:childTnLst>
                                    <p:set>
                                      <p:cBhvr>
                                        <p:cTn id="146" dur="1" fill="hold">
                                          <p:stCondLst>
                                            <p:cond delay="0"/>
                                          </p:stCondLst>
                                        </p:cTn>
                                        <p:tgtEl>
                                          <p:spTgt spid="108"/>
                                        </p:tgtEl>
                                        <p:attrNameLst>
                                          <p:attrName>style.visibility</p:attrName>
                                        </p:attrNameLst>
                                      </p:cBhvr>
                                      <p:to>
                                        <p:strVal val="visible"/>
                                      </p:to>
                                    </p:set>
                                    <p:anim calcmode="lin" valueType="num">
                                      <p:cBhvr additive="base">
                                        <p:cTn id="147" dur="500" fill="hold"/>
                                        <p:tgtEl>
                                          <p:spTgt spid="108"/>
                                        </p:tgtEl>
                                        <p:attrNameLst>
                                          <p:attrName>ppt_x</p:attrName>
                                        </p:attrNameLst>
                                      </p:cBhvr>
                                      <p:tavLst>
                                        <p:tav tm="0">
                                          <p:val>
                                            <p:strVal val="#ppt_x"/>
                                          </p:val>
                                        </p:tav>
                                        <p:tav tm="100000">
                                          <p:val>
                                            <p:strVal val="#ppt_x"/>
                                          </p:val>
                                        </p:tav>
                                      </p:tavLst>
                                    </p:anim>
                                    <p:anim calcmode="lin" valueType="num">
                                      <p:cBhvr additive="base">
                                        <p:cTn id="14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anim calcmode="lin" valueType="num">
                                      <p:cBhvr additive="base">
                                        <p:cTn id="153" dur="500" fill="hold"/>
                                        <p:tgtEl>
                                          <p:spTgt spid="31"/>
                                        </p:tgtEl>
                                        <p:attrNameLst>
                                          <p:attrName>ppt_x</p:attrName>
                                        </p:attrNameLst>
                                      </p:cBhvr>
                                      <p:tavLst>
                                        <p:tav tm="0">
                                          <p:val>
                                            <p:strVal val="#ppt_x"/>
                                          </p:val>
                                        </p:tav>
                                        <p:tav tm="100000">
                                          <p:val>
                                            <p:strVal val="#ppt_x"/>
                                          </p:val>
                                        </p:tav>
                                      </p:tavLst>
                                    </p:anim>
                                    <p:anim calcmode="lin" valueType="num">
                                      <p:cBhvr additive="base">
                                        <p:cTn id="154" dur="500" fill="hold"/>
                                        <p:tgtEl>
                                          <p:spTgt spid="31"/>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500" fill="hold"/>
                                        <p:tgtEl>
                                          <p:spTgt spid="43"/>
                                        </p:tgtEl>
                                        <p:attrNameLst>
                                          <p:attrName>ppt_x</p:attrName>
                                        </p:attrNameLst>
                                      </p:cBhvr>
                                      <p:tavLst>
                                        <p:tav tm="0">
                                          <p:val>
                                            <p:strVal val="#ppt_x"/>
                                          </p:val>
                                        </p:tav>
                                        <p:tav tm="100000">
                                          <p:val>
                                            <p:strVal val="#ppt_x"/>
                                          </p:val>
                                        </p:tav>
                                      </p:tavLst>
                                    </p:anim>
                                    <p:anim calcmode="lin" valueType="num">
                                      <p:cBhvr additive="base">
                                        <p:cTn id="15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9"/>
                                        </p:tgtEl>
                                        <p:attrNameLst>
                                          <p:attrName>style.visibility</p:attrName>
                                        </p:attrNameLst>
                                      </p:cBhvr>
                                      <p:to>
                                        <p:strVal val="visible"/>
                                      </p:to>
                                    </p:set>
                                    <p:anim calcmode="lin" valueType="num">
                                      <p:cBhvr additive="base">
                                        <p:cTn id="163" dur="500" fill="hold"/>
                                        <p:tgtEl>
                                          <p:spTgt spid="9"/>
                                        </p:tgtEl>
                                        <p:attrNameLst>
                                          <p:attrName>ppt_x</p:attrName>
                                        </p:attrNameLst>
                                      </p:cBhvr>
                                      <p:tavLst>
                                        <p:tav tm="0">
                                          <p:val>
                                            <p:strVal val="#ppt_x"/>
                                          </p:val>
                                        </p:tav>
                                        <p:tav tm="100000">
                                          <p:val>
                                            <p:strVal val="#ppt_x"/>
                                          </p:val>
                                        </p:tav>
                                      </p:tavLst>
                                    </p:anim>
                                    <p:anim calcmode="lin" valueType="num">
                                      <p:cBhvr additive="base">
                                        <p:cTn id="164" dur="500" fill="hold"/>
                                        <p:tgtEl>
                                          <p:spTgt spid="9"/>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additive="base">
                                        <p:cTn id="167" dur="500" fill="hold"/>
                                        <p:tgtEl>
                                          <p:spTgt spid="15"/>
                                        </p:tgtEl>
                                        <p:attrNameLst>
                                          <p:attrName>ppt_x</p:attrName>
                                        </p:attrNameLst>
                                      </p:cBhvr>
                                      <p:tavLst>
                                        <p:tav tm="0">
                                          <p:val>
                                            <p:strVal val="#ppt_x"/>
                                          </p:val>
                                        </p:tav>
                                        <p:tav tm="100000">
                                          <p:val>
                                            <p:strVal val="#ppt_x"/>
                                          </p:val>
                                        </p:tav>
                                      </p:tavLst>
                                    </p:anim>
                                    <p:anim calcmode="lin" valueType="num">
                                      <p:cBhvr additive="base">
                                        <p:cTn id="1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3" grpId="0" bldLvl="0" animBg="1"/>
      <p:bldP spid="39" grpId="0"/>
      <p:bldP spid="38" grpId="0" bldLvl="0" animBg="1"/>
      <p:bldP spid="41" grpId="0"/>
      <p:bldP spid="40" grpId="0" bldLvl="0" animBg="1"/>
      <p:bldP spid="33" grpId="0"/>
      <p:bldP spid="32" grpId="0" bldLvl="0" animBg="1"/>
      <p:bldP spid="35" grpId="0"/>
      <p:bldP spid="34" grpId="0" bldLvl="0" animBg="1"/>
      <p:bldP spid="36" grpId="0" bldLvl="0" animBg="1"/>
      <p:bldP spid="37" grpId="0"/>
      <p:bldP spid="25" grpId="0"/>
      <p:bldP spid="24" grpId="0" bldLvl="0" animBg="1"/>
      <p:bldP spid="27" grpId="0"/>
      <p:bldP spid="26" grpId="0" bldLvl="0" animBg="1"/>
      <p:bldP spid="29" grpId="0"/>
      <p:bldP spid="28" grpId="0" bldLvl="0" animBg="1"/>
      <p:bldP spid="14" grpId="0"/>
      <p:bldP spid="13" grpId="0" bldLvl="0" animBg="1"/>
      <p:bldP spid="17" grpId="0"/>
      <p:bldP spid="16" grpId="0" bldLvl="0" animBg="1"/>
      <p:bldP spid="20" grpId="0"/>
      <p:bldP spid="18" grpId="0" bldLvl="0" animBg="1"/>
      <p:bldP spid="45" grpId="0"/>
      <p:bldP spid="108" grpId="0"/>
      <p:bldP spid="31" grpId="0"/>
      <p:bldP spid="9"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p>
            <a:pPr indent="0"/>
            <a:r>
              <a:rPr lang="en-US" sz="3200" b="1">
                <a:latin typeface="Times New Roman" panose="02020603050405020304" pitchFamily="18" charset="0"/>
              </a:rPr>
              <a:t>IV: Điều chế</a:t>
            </a:r>
            <a:endParaRPr lang="en-US" sz="3200" b="1">
              <a:latin typeface="Times New Roman" panose="02020603050405020304" pitchFamily="18" charset="0"/>
            </a:endParaRPr>
          </a:p>
        </p:txBody>
      </p:sp>
      <p:sp>
        <p:nvSpPr>
          <p:cNvPr id="4" name="Text Box 3"/>
          <p:cNvSpPr txBox="1"/>
          <p:nvPr/>
        </p:nvSpPr>
        <p:spPr>
          <a:xfrm>
            <a:off x="675640" y="1042670"/>
            <a:ext cx="11306810" cy="953135"/>
          </a:xfrm>
          <a:prstGeom prst="rect">
            <a:avLst/>
          </a:prstGeom>
          <a:noFill/>
          <a:ln w="9525">
            <a:noFill/>
          </a:ln>
        </p:spPr>
        <p:txBody>
          <a:bodyPr wrap="square">
            <a:spAutoFit/>
          </a:bodyPr>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2. Ngoài các cách trên, còn cách điều chế muối nào khác hay không? Lấy VD cụ thể và viết PTHH.</a:t>
            </a:r>
            <a:endParaRPr lang="en-US" sz="2800">
              <a:solidFill>
                <a:srgbClr val="000000"/>
              </a:solidFill>
              <a:latin typeface="Times New Roman" panose="02020603050405020304" pitchFamily="18" charset="0"/>
            </a:endParaRPr>
          </a:p>
        </p:txBody>
      </p:sp>
      <p:pic>
        <p:nvPicPr>
          <p:cNvPr id="42"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p>
            <a:pPr algn="ctr"/>
            <a:r>
              <a:rPr lang="vi-VN" sz="3600" b="1" dirty="0">
                <a:solidFill>
                  <a:srgbClr val="002060"/>
                </a:solidFill>
                <a:latin typeface="Times New Roman" panose="02020603050405020304" pitchFamily="18" charset="0"/>
                <a:cs typeface="Times New Roman" panose="02020603050405020304" pitchFamily="18" charset="0"/>
              </a:rPr>
              <a:t>KẾT LUẬN</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7" name="Text Box 106"/>
          <p:cNvSpPr txBox="1"/>
          <p:nvPr/>
        </p:nvSpPr>
        <p:spPr>
          <a:xfrm>
            <a:off x="747395" y="805180"/>
            <a:ext cx="11062970" cy="953135"/>
          </a:xfrm>
          <a:prstGeom prst="rect">
            <a:avLst/>
          </a:prstGeom>
          <a:noFill/>
          <a:ln w="9525">
            <a:noFill/>
          </a:ln>
        </p:spPr>
        <p:txBody>
          <a:bodyPr wrap="square">
            <a:spAutoFit/>
          </a:bodyPr>
          <a:p>
            <a:pPr indent="0"/>
            <a:r>
              <a:rPr lang="en-US" sz="2800">
                <a:solidFill>
                  <a:srgbClr val="000000"/>
                </a:solidFill>
                <a:latin typeface="Times New Roman" panose="02020603050405020304" pitchFamily="18" charset="0"/>
              </a:rPr>
              <a:t>Có thể điều chế muối bằng một số cách:+ Cho kim loại tác dụng với dung dịch muối, dung dịch acid</a:t>
            </a:r>
            <a:endParaRPr lang="en-US" sz="2800">
              <a:solidFill>
                <a:srgbClr val="000000"/>
              </a:solidFill>
              <a:latin typeface="Times New Roman" panose="02020603050405020304" pitchFamily="18" charset="0"/>
            </a:endParaRPr>
          </a:p>
        </p:txBody>
      </p:sp>
      <p:sp>
        <p:nvSpPr>
          <p:cNvPr id="9" name="Text Box 8"/>
          <p:cNvSpPr txBox="1"/>
          <p:nvPr/>
        </p:nvSpPr>
        <p:spPr>
          <a:xfrm>
            <a:off x="1119505" y="2118042"/>
            <a:ext cx="5080000" cy="460375"/>
          </a:xfrm>
          <a:prstGeom prst="rect">
            <a:avLst/>
          </a:prstGeom>
          <a:noFill/>
          <a:ln w="9525">
            <a:noFill/>
          </a:ln>
        </p:spPr>
        <p:txBody>
          <a:bodyPr>
            <a:spAutoFit/>
          </a:bodyPr>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p>
            <a:pPr indent="0"/>
            <a:r>
              <a:rPr lang="en-US" sz="2800">
                <a:solidFill>
                  <a:srgbClr val="000000"/>
                </a:solidFill>
                <a:latin typeface="Times New Roman" panose="02020603050405020304" pitchFamily="18" charset="0"/>
              </a:rPr>
              <a:t>+ Cho dung dịch acid tác dụng với muối, base, oxide base</a:t>
            </a:r>
            <a:endParaRPr lang="en-US" sz="2800">
              <a:solidFill>
                <a:srgbClr val="000000"/>
              </a:solidFill>
              <a:latin typeface="Times New Roman" panose="02020603050405020304" pitchFamily="18" charset="0"/>
            </a:endParaRPr>
          </a:p>
        </p:txBody>
      </p:sp>
      <p:sp>
        <p:nvSpPr>
          <p:cNvPr id="15" name="Text Box 14"/>
          <p:cNvSpPr txBox="1"/>
          <p:nvPr/>
        </p:nvSpPr>
        <p:spPr>
          <a:xfrm>
            <a:off x="1022985" y="2937827"/>
            <a:ext cx="5080000" cy="460375"/>
          </a:xfrm>
          <a:prstGeom prst="rect">
            <a:avLst/>
          </a:prstGeom>
          <a:noFill/>
          <a:ln w="9525">
            <a:noFill/>
          </a:ln>
        </p:spPr>
        <p:txBody>
          <a:bodyPr>
            <a:spAutoFit/>
          </a:bodyPr>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b="0">
              <a:solidFill>
                <a:srgbClr val="000000"/>
              </a:solidFill>
              <a:latin typeface="Times New Roman" panose="02020603050405020304" pitchFamily="18" charset="0"/>
            </a:endParaRPr>
          </a:p>
        </p:txBody>
      </p:sp>
      <p:sp>
        <p:nvSpPr>
          <p:cNvPr id="21" name="Text Box 20"/>
          <p:cNvSpPr txBox="1"/>
          <p:nvPr/>
        </p:nvSpPr>
        <p:spPr>
          <a:xfrm>
            <a:off x="1022985" y="3756342"/>
            <a:ext cx="5080000" cy="460375"/>
          </a:xfrm>
          <a:prstGeom prst="rect">
            <a:avLst/>
          </a:prstGeom>
          <a:noFill/>
          <a:ln w="9525">
            <a:noFill/>
          </a:ln>
        </p:spPr>
        <p:txBody>
          <a:bodyPr>
            <a:spAutoFit/>
          </a:bodyPr>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p>
            <a:pPr indent="0"/>
            <a:r>
              <a:rPr lang="en-US" sz="2800">
                <a:solidFill>
                  <a:srgbClr val="000000"/>
                </a:solidFill>
                <a:latin typeface="Times New Roman" panose="02020603050405020304" pitchFamily="18" charset="0"/>
              </a:rPr>
              <a:t>+ Cho dung dịch muối tác dụng với dung dịch muối, dung dịch base</a:t>
            </a:r>
            <a:endParaRPr lang="en-US" sz="2800">
              <a:solidFill>
                <a:srgbClr val="000000"/>
              </a:solidFill>
              <a:latin typeface="Times New Roman" panose="02020603050405020304" pitchFamily="18" charset="0"/>
            </a:endParaRPr>
          </a:p>
        </p:txBody>
      </p:sp>
      <p:sp>
        <p:nvSpPr>
          <p:cNvPr id="26" name="Text Box 25"/>
          <p:cNvSpPr txBox="1"/>
          <p:nvPr/>
        </p:nvSpPr>
        <p:spPr>
          <a:xfrm>
            <a:off x="1310005" y="4612005"/>
            <a:ext cx="7503160" cy="460375"/>
          </a:xfrm>
          <a:prstGeom prst="rect">
            <a:avLst/>
          </a:prstGeom>
          <a:noFill/>
          <a:ln w="9525">
            <a:noFill/>
          </a:ln>
        </p:spPr>
        <p:txBody>
          <a:bodyPr wrap="square">
            <a:spAutoFit/>
          </a:bodyPr>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p>
            <a:pPr indent="0"/>
            <a:r>
              <a:rPr lang="en-US" sz="2800">
                <a:solidFill>
                  <a:srgbClr val="000000"/>
                </a:solidFill>
                <a:latin typeface="Times New Roman" panose="02020603050405020304" pitchFamily="18" charset="0"/>
              </a:rPr>
              <a:t>+ Cho Oxide acid tác dụng với oxide base.</a:t>
            </a:r>
            <a:endParaRPr lang="en-US" sz="2800">
              <a:solidFill>
                <a:srgbClr val="000000"/>
              </a:solidFill>
              <a:latin typeface="Times New Roman" panose="02020603050405020304" pitchFamily="18" charset="0"/>
            </a:endParaRPr>
          </a:p>
        </p:txBody>
      </p:sp>
      <p:sp>
        <p:nvSpPr>
          <p:cNvPr id="29" name="Text Box 28"/>
          <p:cNvSpPr txBox="1"/>
          <p:nvPr/>
        </p:nvSpPr>
        <p:spPr>
          <a:xfrm>
            <a:off x="1290320" y="6060757"/>
            <a:ext cx="5080000" cy="460375"/>
          </a:xfrm>
          <a:prstGeom prst="rect">
            <a:avLst/>
          </a:prstGeom>
          <a:noFill/>
          <a:ln w="9525">
            <a:noFill/>
          </a:ln>
        </p:spPr>
        <p:txBody>
          <a:bodyPr>
            <a:spAutoFit/>
          </a:bodyPr>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 grpId="0"/>
      <p:bldP spid="9" grpId="0"/>
      <p:bldP spid="14" grpId="0"/>
      <p:bldP spid="15" grpId="0"/>
      <p:bldP spid="20" grpId="0"/>
      <p:bldP spid="21" grpId="0"/>
      <p:bldP spid="25" grpId="0"/>
      <p:bldP spid="26" grpId="0"/>
      <p:bldP spid="27"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a:t>
            </a:r>
            <a:r>
              <a:rPr lang="en-US" sz="2800" b="0">
                <a:latin typeface="Times New Roman" panose="02020603050405020304" pitchFamily="18" charset="0"/>
                <a:cs typeface="Segoe UI" panose="020B0502040204020203" charset="0"/>
              </a:rPr>
              <a:t>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endParaRPr lang="en-US" sz="2800" b="0">
              <a:latin typeface="Times New Roman" panose="02020603050405020304" pitchFamily="18" charset="0"/>
            </a:endParaRP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endParaRPr lang="en-US" sz="2800" b="0">
              <a:latin typeface="Times New Roman" panose="02020603050405020304" pitchFamily="18" charset="0"/>
            </a:endParaRP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p>
            <a:r>
              <a:rPr lang="en-US" sz="3600" b="1">
                <a:solidFill>
                  <a:schemeClr val="accent5"/>
                </a:solidFill>
                <a:latin typeface="Times New Roman" panose="02020603050405020304" pitchFamily="18" charset="0"/>
                <a:sym typeface="+mn-ea"/>
              </a:rPr>
              <a:t>NHIỆM VỤ VỀ NHÀ</a:t>
            </a:r>
            <a:endParaRPr lang="en-US" sz="3600" b="1">
              <a:solidFill>
                <a:schemeClr val="accent5"/>
              </a:solidFill>
              <a:latin typeface="Times New Roman" panose="02020603050405020304" pitchFamily="18" charset="0"/>
              <a:sym typeface="+mn-ea"/>
            </a:endParaRPr>
          </a:p>
        </p:txBody>
      </p:sp>
      <p:pic>
        <p:nvPicPr>
          <p:cNvPr id="42"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2: Công thức hóa học của phosphorus acid là:</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HNO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PO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D</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918845" y="43180"/>
            <a:ext cx="9431020" cy="583565"/>
          </a:xfrm>
          <a:prstGeom prst="rect">
            <a:avLst/>
          </a:prstGeom>
          <a:noFill/>
          <a:ln w="9525">
            <a:noFill/>
          </a:ln>
        </p:spPr>
        <p:txBody>
          <a:bodyPr wrap="square">
            <a:spAutoFit/>
          </a:bodyPr>
          <a:p>
            <a:pPr indent="0"/>
            <a:r>
              <a:rPr lang="en-US" sz="3200" b="1">
                <a:latin typeface="Times New Roman" panose="02020603050405020304" pitchFamily="18" charset="0"/>
              </a:rPr>
              <a:t>V. Mối quan hệ giữa các hợp chất vô cơ</a:t>
            </a:r>
            <a:endParaRPr lang="en-US" sz="3200" b="1">
              <a:latin typeface="Times New Roman" panose="02020603050405020304" pitchFamily="18" charset="0"/>
            </a:endParaRPr>
          </a:p>
        </p:txBody>
      </p:sp>
      <p:sp>
        <p:nvSpPr>
          <p:cNvPr id="2" name="Text Box 1"/>
          <p:cNvSpPr txBox="1"/>
          <p:nvPr/>
        </p:nvSpPr>
        <p:spPr>
          <a:xfrm>
            <a:off x="918845" y="605155"/>
            <a:ext cx="10306685" cy="829945"/>
          </a:xfrm>
          <a:prstGeom prst="rect">
            <a:avLst/>
          </a:prstGeom>
          <a:noFill/>
          <a:ln w="9525">
            <a:noFill/>
          </a:ln>
        </p:spPr>
        <p:txBody>
          <a:bodyPr wrap="square">
            <a:spAutoFit/>
          </a:bodyPr>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endParaRPr lang="en-US" sz="2400" b="0">
              <a:latin typeface="Times New Roman" panose="02020603050405020304" pitchFamily="18" charset="0"/>
            </a:endParaRPr>
          </a:p>
          <a:p>
            <a:pPr indent="0"/>
            <a:r>
              <a:rPr lang="en-US" sz="2400" b="0">
                <a:latin typeface="Times New Roman" panose="02020603050405020304" pitchFamily="18" charset="0"/>
              </a:rPr>
              <a:t>(bằng hình thức </a:t>
            </a:r>
            <a:r>
              <a:rPr lang="en-US" sz="2400" b="0">
                <a:latin typeface="Times New Roman" panose="02020603050405020304" pitchFamily="18" charset="0"/>
              </a:rPr>
              <a:t>bốc thăm thẻ màu)</a:t>
            </a:r>
            <a:endParaRPr lang="en-US" sz="2400" b="0">
              <a:latin typeface="Times New Roman" panose="02020603050405020304" pitchFamily="18" charset="0"/>
            </a:endParaRPr>
          </a:p>
        </p:txBody>
      </p:sp>
      <p:sp>
        <p:nvSpPr>
          <p:cNvPr id="3" name="Text Box 2"/>
          <p:cNvSpPr txBox="1"/>
          <p:nvPr/>
        </p:nvSpPr>
        <p:spPr>
          <a:xfrm>
            <a:off x="797560" y="1493520"/>
            <a:ext cx="11061700" cy="2676525"/>
          </a:xfrm>
          <a:prstGeom prst="rect">
            <a:avLst/>
          </a:prstGeom>
          <a:noFill/>
          <a:ln w="9525">
            <a:noFill/>
          </a:ln>
        </p:spPr>
        <p:txBody>
          <a:bodyPr wrap="square">
            <a:spAutoFit/>
          </a:bodyPr>
          <a:p>
            <a:pPr indent="0"/>
            <a:r>
              <a:rPr lang="en-US" sz="2400" b="0">
                <a:latin typeface="Times New Roman" panose="02020603050405020304" pitchFamily="18" charset="0"/>
              </a:rPr>
              <a:t>- 4 nhóm xếp thành 4 hàng dọc</a:t>
            </a:r>
            <a:endParaRPr lang="en-US" sz="2400" b="0">
              <a:latin typeface="Times New Roman" panose="02020603050405020304" pitchFamily="18" charset="0"/>
            </a:endParaRP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endParaRPr lang="en-US" sz="2400" b="0">
              <a:latin typeface="Times New Roman" panose="02020603050405020304" pitchFamily="18" charset="0"/>
            </a:endParaRP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endParaRPr lang="en-US" sz="2400" b="0">
              <a:latin typeface="Times New Roman" panose="02020603050405020304" pitchFamily="18" charset="0"/>
            </a:endParaRPr>
          </a:p>
          <a:p>
            <a:pPr indent="0"/>
            <a:r>
              <a:rPr lang="en-US" sz="2400" b="0">
                <a:latin typeface="Times New Roman" panose="02020603050405020304" pitchFamily="18" charset="0"/>
              </a:rPr>
              <a:t>- Đội chiến thắng là đội hoàn thành nhanh nhất và đúng nhất.</a:t>
            </a:r>
            <a:endParaRPr lang="en-US" sz="2400" b="0">
              <a:latin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805180" y="15240"/>
            <a:ext cx="10582275" cy="521970"/>
          </a:xfrm>
          <a:prstGeom prst="rect">
            <a:avLst/>
          </a:prstGeom>
          <a:noFill/>
        </p:spPr>
        <p:txBody>
          <a:bodyPr wrap="square" rtlCol="0" anchor="t">
            <a:spAutoFit/>
          </a:bodyPr>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endParaRPr lang="en-US" sz="2800">
              <a:latin typeface="Times New Roman" panose="02020603050405020304" pitchFamily="18" charset="0"/>
              <a:sym typeface="+mn-ea"/>
            </a:endParaRPr>
          </a:p>
        </p:txBody>
      </p:sp>
      <p:sp>
        <p:nvSpPr>
          <p:cNvPr id="100" name="Text Box 99"/>
          <p:cNvSpPr txBox="1"/>
          <p:nvPr/>
        </p:nvSpPr>
        <p:spPr>
          <a:xfrm>
            <a:off x="918210" y="533400"/>
            <a:ext cx="10688955" cy="1383665"/>
          </a:xfrm>
          <a:prstGeom prst="rect">
            <a:avLst/>
          </a:prstGeom>
          <a:noFill/>
          <a:ln w="9525">
            <a:noFill/>
          </a:ln>
        </p:spPr>
        <p:txBody>
          <a:bodyPr wrap="square">
            <a:spAutoFit/>
          </a:bodyPr>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1"/>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758190" y="767715"/>
            <a:ext cx="10869930" cy="1076325"/>
          </a:xfrm>
          <a:prstGeom prst="rect">
            <a:avLst/>
          </a:prstGeom>
          <a:noFill/>
          <a:ln w="9525">
            <a:noFill/>
          </a:ln>
        </p:spPr>
        <p:txBody>
          <a:bodyPr wrap="square">
            <a:spAutoFit/>
          </a:bodyPr>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endParaRPr lang="en-US" sz="3200">
              <a:latin typeface="Times New Roman" panose="02020603050405020304" pitchFamily="18" charset="0"/>
            </a:endParaRPr>
          </a:p>
        </p:txBody>
      </p:sp>
      <p:sp>
        <p:nvSpPr>
          <p:cNvPr id="2" name="Text Box 1"/>
          <p:cNvSpPr txBox="1"/>
          <p:nvPr/>
        </p:nvSpPr>
        <p:spPr>
          <a:xfrm>
            <a:off x="868680" y="1880870"/>
            <a:ext cx="7203440" cy="583565"/>
          </a:xfrm>
          <a:prstGeom prst="rect">
            <a:avLst/>
          </a:prstGeom>
          <a:noFill/>
        </p:spPr>
        <p:txBody>
          <a:bodyPr wrap="none" rtlCol="0" anchor="t">
            <a:spAutoFit/>
          </a:bodyPr>
          <a:p>
            <a:r>
              <a:rPr lang="en-US" sz="3200">
                <a:latin typeface="Times New Roman" panose="02020603050405020304" pitchFamily="18" charset="0"/>
                <a:sym typeface="+mn-ea"/>
              </a:rPr>
              <a:t>(Vẽ sơ đồ và viết PTHH minh họa vào vở).</a:t>
            </a:r>
            <a:endParaRPr lang="en-US" sz="3200">
              <a:latin typeface="Times New Roman" panose="02020603050405020304" pitchFamily="18" charset="0"/>
              <a:sym typeface="+mn-ea"/>
            </a:endParaRP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 - Các phản ứng 6,7,8,9, sản phẩm phải tạo thành chất kết tủa hoặc bay hơi- Khi oxide acid tác dụng với dung dịch kiềm thì tùy theo tỉ lệ số mol sẽ tạo ra muối acid hay muối trung hòa.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r>
              <a:rPr lang="en-US" sz="2800" b="0">
                <a:latin typeface="Times New Roman" panose="02020603050405020304" pitchFamily="18" charset="0"/>
              </a:rPr>
              <a:t>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Box 2"/>
          <p:cNvSpPr txBox="1"/>
          <p:nvPr/>
        </p:nvSpPr>
        <p:spPr>
          <a:xfrm>
            <a:off x="2526197" y="160188"/>
            <a:ext cx="6625389" cy="645160"/>
          </a:xfrm>
          <a:prstGeom prst="rect">
            <a:avLst/>
          </a:prstGeom>
          <a:noFill/>
        </p:spPr>
        <p:txBody>
          <a:bodyPr wrap="square" rtlCol="0">
            <a:spAutoFit/>
          </a:bodyPr>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endParaRPr lang="en-US" sz="2800">
              <a:latin typeface="Times New Roman" panose="02020603050405020304" pitchFamily="18" charset="0"/>
            </a:endParaRPr>
          </a:p>
        </p:txBody>
      </p:sp>
      <p:pic>
        <p:nvPicPr>
          <p:cNvPr id="2" name="Picture 1"/>
          <p:cNvPicPr>
            <a:picLocks noChangeAspect="1"/>
          </p:cNvPicPr>
          <p:nvPr/>
        </p:nvPicPr>
        <p:blipFill>
          <a:blip r:embed="rId1"/>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p>
            <a:pPr indent="0"/>
            <a:r>
              <a:rPr lang="vi-VN" sz="3200" b="1" dirty="0" smtClean="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smtClean="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p>
            <a:pPr indent="0"/>
            <a:r>
              <a:rPr lang="en-US" sz="3200" b="0">
                <a:latin typeface="Times New Roman" panose="02020603050405020304" pitchFamily="18" charset="0"/>
              </a:rPr>
              <a:t>A. 1		     	B. 2			   C. 3		    D. 4</a:t>
            </a:r>
            <a:endParaRPr lang="en-US" sz="3200" b="0">
              <a:latin typeface="Times New Roman" panose="02020603050405020304" pitchFamily="18" charset="0"/>
            </a:endParaRP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endParaRPr lang="en-US" sz="2800" b="0">
              <a:latin typeface="Times New Roman" panose="02020603050405020304" pitchFamily="18" charset="0"/>
            </a:endParaRPr>
          </a:p>
        </p:txBody>
      </p:sp>
      <p:sp>
        <p:nvSpPr>
          <p:cNvPr id="19" name="Text Box 18"/>
          <p:cNvSpPr txBox="1"/>
          <p:nvPr/>
        </p:nvSpPr>
        <p:spPr>
          <a:xfrm>
            <a:off x="4575175" y="3883025"/>
            <a:ext cx="567055" cy="706755"/>
          </a:xfrm>
          <a:prstGeom prst="rect">
            <a:avLst/>
          </a:prstGeom>
          <a:noFill/>
          <a:ln w="9525">
            <a:noFill/>
          </a:ln>
        </p:spPr>
        <p:txBody>
          <a:bodyPr wrap="square">
            <a:spAutoFit/>
          </a:bodyPr>
          <a:p>
            <a:pPr indent="0"/>
            <a:r>
              <a:rPr lang="en-US" sz="4000" b="0">
                <a:latin typeface="Times New Roman" panose="02020603050405020304" pitchFamily="18" charset="0"/>
              </a:rPr>
              <a:t>→</a:t>
            </a:r>
            <a:endParaRPr lang="en-US" sz="4000" b="0">
              <a:latin typeface="Times New Roman" panose="02020603050405020304" pitchFamily="18" charset="0"/>
            </a:endParaRPr>
          </a:p>
        </p:txBody>
      </p:sp>
      <p:sp>
        <p:nvSpPr>
          <p:cNvPr id="20" name="Text Box 19"/>
          <p:cNvSpPr txBox="1"/>
          <p:nvPr/>
        </p:nvSpPr>
        <p:spPr>
          <a:xfrm>
            <a:off x="1730375" y="4535805"/>
            <a:ext cx="9359900" cy="953135"/>
          </a:xfrm>
          <a:prstGeom prst="rect">
            <a:avLst/>
          </a:prstGeom>
          <a:noFill/>
          <a:ln w="9525">
            <a:noFill/>
          </a:ln>
        </p:spPr>
        <p:txBody>
          <a:bodyPr wrap="square">
            <a:spAutoFit/>
          </a:bodyPr>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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endParaRPr lang="en-US" sz="2800" b="0" baseline="-25000">
              <a:solidFill>
                <a:schemeClr val="tx1"/>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5" grpId="0"/>
      <p:bldP spid="18" grpId="0"/>
      <p:bldP spid="19" grpId="0"/>
      <p:bldP spid="20" grpId="0"/>
      <p:bldP spid="1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endParaRPr sz="3200">
              <a:latin typeface="Times New Roman" panose="02020603050405020304" pitchFamily="18" charset="0"/>
            </a:endParaRP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endParaRPr lang="en-US" sz="3200">
              <a:latin typeface="Times New Roman" panose="02020603050405020304" pitchFamily="18" charset="0"/>
            </a:endParaRPr>
          </a:p>
        </p:txBody>
      </p:sp>
      <p:sp>
        <p:nvSpPr>
          <p:cNvPr id="18" name="Text Box 17"/>
          <p:cNvSpPr txBox="1"/>
          <p:nvPr/>
        </p:nvSpPr>
        <p:spPr>
          <a:xfrm>
            <a:off x="1152525" y="3930650"/>
            <a:ext cx="10876915" cy="521970"/>
          </a:xfrm>
          <a:prstGeom prst="rect">
            <a:avLst/>
          </a:prstGeom>
          <a:noFill/>
          <a:ln w="9525">
            <a:noFill/>
          </a:ln>
        </p:spPr>
        <p:txBody>
          <a:bodyPr wrap="square">
            <a:spAutoFit/>
          </a:bodyPr>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endParaRPr lang="en-US" sz="2800" b="0" baseline="-25000">
              <a:latin typeface="Times New Roman" panose="02020603050405020304" pitchFamily="18" charset="0"/>
            </a:endParaRPr>
          </a:p>
        </p:txBody>
      </p:sp>
      <p:sp>
        <p:nvSpPr>
          <p:cNvPr id="101" name="Text Box 100"/>
          <p:cNvSpPr txBox="1"/>
          <p:nvPr/>
        </p:nvSpPr>
        <p:spPr>
          <a:xfrm>
            <a:off x="2065020" y="1161415"/>
            <a:ext cx="8223885" cy="1814830"/>
          </a:xfrm>
          <a:prstGeom prst="rect">
            <a:avLst/>
          </a:prstGeom>
          <a:noFill/>
          <a:ln w="9525">
            <a:noFill/>
          </a:ln>
        </p:spPr>
        <p:txBody>
          <a:bodyPr wrap="square">
            <a:spAutoFit/>
          </a:bodyPr>
          <a:p>
            <a:pPr indent="0"/>
            <a:r>
              <a:rPr lang="en-US" sz="2800" b="0">
                <a:solidFill>
                  <a:schemeClr val="tx1"/>
                </a:solidFill>
                <a:latin typeface="Times New Roman" panose="02020603050405020304" pitchFamily="18" charset="0"/>
              </a:rPr>
              <a:t>A. Base → Muối → Acid → Muối	B. Base → Oxide base → Muối → AcidC. Base → Oxide base → Muối →  Oxide acidD. Base → Muối → Base → Oxide base</a:t>
            </a:r>
            <a:endParaRPr lang="en-US" sz="2800" b="0">
              <a:solidFill>
                <a:schemeClr val="tx1"/>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5" grpId="0"/>
      <p:bldP spid="18" grpId="0"/>
      <p:bldP spid="14" grpId="0" bldLvl="0" animBg="1"/>
      <p:bldP spid="10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endParaRPr sz="3200">
              <a:latin typeface="Times New Roman" panose="02020603050405020304" pitchFamily="18" charset="0"/>
            </a:endParaRP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endParaRPr lang="en-US" sz="3200">
              <a:latin typeface="Times New Roman" panose="02020603050405020304" pitchFamily="18" charset="0"/>
            </a:endParaRPr>
          </a:p>
        </p:txBody>
      </p:sp>
      <p:sp>
        <p:nvSpPr>
          <p:cNvPr id="18" name="Text Box 17"/>
          <p:cNvSpPr txBox="1"/>
          <p:nvPr/>
        </p:nvSpPr>
        <p:spPr>
          <a:xfrm>
            <a:off x="1828800" y="5054600"/>
            <a:ext cx="9775825" cy="953135"/>
          </a:xfrm>
          <a:prstGeom prst="rect">
            <a:avLst/>
          </a:prstGeom>
          <a:noFill/>
          <a:ln w="9525">
            <a:noFill/>
          </a:ln>
        </p:spPr>
        <p:txBody>
          <a:bodyPr wrap="square">
            <a:spAutoFit/>
          </a:bodyPr>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endParaRPr lang="en-US" sz="2800" b="0">
              <a:latin typeface="Times New Roman" panose="02020603050405020304" pitchFamily="18" charset="0"/>
            </a:endParaRPr>
          </a:p>
        </p:txBody>
      </p:sp>
      <p:sp>
        <p:nvSpPr>
          <p:cNvPr id="101" name="Text Box 100"/>
          <p:cNvSpPr txBox="1"/>
          <p:nvPr/>
        </p:nvSpPr>
        <p:spPr>
          <a:xfrm>
            <a:off x="2187575" y="1037590"/>
            <a:ext cx="8223885" cy="2245360"/>
          </a:xfrm>
          <a:prstGeom prst="rect">
            <a:avLst/>
          </a:prstGeom>
          <a:noFill/>
          <a:ln w="9525">
            <a:noFill/>
          </a:ln>
        </p:spPr>
        <p:txBody>
          <a:bodyPr wrap="square">
            <a:spAutoFit/>
          </a:bodyPr>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endParaRPr lang="en-US" sz="2800" b="0">
              <a:latin typeface="Times New Roman" panose="02020603050405020304" pitchFamily="18" charset="0"/>
            </a:endParaRP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endParaRPr lang="en-US" sz="2800" b="0">
              <a:latin typeface="Times New Roman" panose="02020603050405020304" pitchFamily="18" charset="0"/>
            </a:endParaRP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endParaRPr lang="en-US" sz="2800" b="0">
              <a:latin typeface="Times New Roman" panose="02020603050405020304" pitchFamily="18" charset="0"/>
            </a:endParaRPr>
          </a:p>
          <a:p>
            <a:pPr indent="0"/>
            <a:r>
              <a:rPr lang="en-US" sz="2800" b="0">
                <a:latin typeface="Times New Roman" panose="02020603050405020304" pitchFamily="18" charset="0"/>
              </a:rPr>
              <a:t>(5) NaOH + KCl → NaCl + KOH</a:t>
            </a:r>
            <a:endParaRPr lang="en-US" sz="2800" b="0">
              <a:latin typeface="Times New Roman" panose="02020603050405020304" pitchFamily="18" charset="0"/>
            </a:endParaRPr>
          </a:p>
        </p:txBody>
      </p:sp>
      <p:sp>
        <p:nvSpPr>
          <p:cNvPr id="3" name="Text Box 2"/>
          <p:cNvSpPr txBox="1"/>
          <p:nvPr/>
        </p:nvSpPr>
        <p:spPr>
          <a:xfrm>
            <a:off x="2054225" y="3282950"/>
            <a:ext cx="8021955" cy="521970"/>
          </a:xfrm>
          <a:prstGeom prst="rect">
            <a:avLst/>
          </a:prstGeom>
          <a:noFill/>
          <a:ln w="9525">
            <a:noFill/>
          </a:ln>
        </p:spPr>
        <p:txBody>
          <a:bodyPr wrap="square">
            <a:spAutoFit/>
          </a:bodyPr>
          <a:p>
            <a:pPr indent="0"/>
            <a:r>
              <a:rPr lang="en-US" sz="2800" b="0">
                <a:latin typeface="Times New Roman" panose="02020603050405020304" pitchFamily="18" charset="0"/>
              </a:rPr>
              <a:t>A. 2	           B. 3                 	C. 4	               D. 5</a:t>
            </a:r>
            <a:endParaRPr lang="en-US" sz="2800" b="0">
              <a:latin typeface="Times New Roman" panose="02020603050405020304" pitchFamily="18" charset="0"/>
            </a:endParaRPr>
          </a:p>
        </p:txBody>
      </p:sp>
      <p:sp>
        <p:nvSpPr>
          <p:cNvPr id="4" name="Text Box 3"/>
          <p:cNvSpPr txBox="1"/>
          <p:nvPr/>
        </p:nvSpPr>
        <p:spPr>
          <a:xfrm>
            <a:off x="2054225" y="4470082"/>
            <a:ext cx="5080000" cy="521970"/>
          </a:xfrm>
          <a:prstGeom prst="rect">
            <a:avLst/>
          </a:prstGeom>
          <a:noFill/>
          <a:ln w="9525">
            <a:noFill/>
          </a:ln>
        </p:spPr>
        <p:txBody>
          <a:bodyPr>
            <a:spAutoFit/>
          </a:bodyPr>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5" grpId="0"/>
      <p:bldP spid="18" grpId="0"/>
      <p:bldP spid="14" grpId="0" bldLvl="0" animBg="1"/>
      <p:bldP spid="101" grpId="0"/>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smtClean="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endParaRPr sz="3200">
              <a:latin typeface="Times New Roman" panose="02020603050405020304" pitchFamily="18" charset="0"/>
            </a:endParaRP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endParaRPr lang="en-US" sz="3200">
              <a:latin typeface="Times New Roman" panose="02020603050405020304" pitchFamily="18" charset="0"/>
            </a:endParaRPr>
          </a:p>
        </p:txBody>
      </p:sp>
      <p:sp>
        <p:nvSpPr>
          <p:cNvPr id="18" name="Text Box 17"/>
          <p:cNvSpPr txBox="1"/>
          <p:nvPr/>
        </p:nvSpPr>
        <p:spPr>
          <a:xfrm>
            <a:off x="1578610" y="4164330"/>
            <a:ext cx="9775825" cy="953135"/>
          </a:xfrm>
          <a:prstGeom prst="rect">
            <a:avLst/>
          </a:prstGeom>
          <a:noFill/>
          <a:ln w="9525">
            <a:noFill/>
          </a:ln>
        </p:spPr>
        <p:txBody>
          <a:bodyPr wrap="square">
            <a:spAutoFit/>
          </a:bodyPr>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endParaRPr lang="en-US" sz="2800" b="0">
              <a:latin typeface="Times New Roman" panose="02020603050405020304" pitchFamily="18" charset="0"/>
            </a:endParaRP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endParaRPr lang="en-US" sz="2800" b="0">
              <a:latin typeface="Times New Roman" panose="02020603050405020304" pitchFamily="18" charset="0"/>
            </a:endParaRPr>
          </a:p>
        </p:txBody>
      </p:sp>
      <p:sp>
        <p:nvSpPr>
          <p:cNvPr id="101" name="Text Box 100"/>
          <p:cNvSpPr txBox="1"/>
          <p:nvPr/>
        </p:nvSpPr>
        <p:spPr>
          <a:xfrm>
            <a:off x="1507490" y="1718310"/>
            <a:ext cx="8700135" cy="953135"/>
          </a:xfrm>
          <a:prstGeom prst="rect">
            <a:avLst/>
          </a:prstGeom>
          <a:noFill/>
          <a:ln w="9525">
            <a:noFill/>
          </a:ln>
        </p:spPr>
        <p:txBody>
          <a:bodyPr wrap="square">
            <a:spAutoFit/>
          </a:bodyPr>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endParaRPr lang="en-US" sz="2800" b="0" baseline="-25000">
              <a:solidFill>
                <a:schemeClr val="tx1"/>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5" grpId="0"/>
      <p:bldP spid="18" grpId="0"/>
      <p:bldP spid="14" grpId="0" bldLvl="0" animBg="1"/>
      <p:bldP spid="10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Picture 2"/>
          <p:cNvPicPr>
            <a:picLocks noChangeAspect="1"/>
          </p:cNvPicPr>
          <p:nvPr/>
        </p:nvPicPr>
        <p:blipFill>
          <a:blip r:embed="rId1"/>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p:cNvPicPr>
            <a:picLocks noChangeAspect="1"/>
          </p:cNvPicPr>
          <p:nvPr/>
        </p:nvPicPr>
        <p:blipFill>
          <a:blip r:embed="rId1"/>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3: Trong số các chất sau: HCl, Cu(OH)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NaOH,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KOH. Số chất thuộc hợp chất acid là:</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1.			B. 2.			C. 3.			D. 4.</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Text Box 100"/>
          <p:cNvSpPr txBox="1"/>
          <p:nvPr/>
        </p:nvSpPr>
        <p:spPr>
          <a:xfrm>
            <a:off x="217805" y="464185"/>
            <a:ext cx="11633200" cy="953135"/>
          </a:xfrm>
          <a:prstGeom prst="rect">
            <a:avLst/>
          </a:prstGeom>
          <a:noFill/>
          <a:ln w="9525">
            <a:noFill/>
          </a:ln>
        </p:spPr>
        <p:txBody>
          <a:bodyPr wrap="square">
            <a:spAutoFit/>
          </a:bodyPr>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1"/>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p>
            <a:pPr algn="ctr"/>
            <a:r>
              <a:rPr lang="en-US" sz="3600" b="1" dirty="0">
                <a:solidFill>
                  <a:srgbClr val="002060"/>
                </a:solidFill>
                <a:latin typeface="Times New Roman" panose="02020603050405020304" pitchFamily="18" charset="0"/>
                <a:cs typeface="Times New Roman" panose="02020603050405020304" pitchFamily="18" charset="0"/>
              </a:rPr>
              <a:t>VẬN DỤNG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p>
            <a:pPr indent="0"/>
            <a:r>
              <a:rPr lang="en-US" sz="3200" b="0">
                <a:solidFill>
                  <a:srgbClr val="000000"/>
                </a:solidFill>
                <a:latin typeface="Times New Roman" panose="02020603050405020304" pitchFamily="18" charset="0"/>
              </a:rPr>
              <a:t>HS thực hiện nhiệm vụ đã được chuyển giao ở tiết trước</a:t>
            </a:r>
            <a:r>
              <a:rPr lang="en-US" sz="3200" b="0">
                <a:latin typeface="Times New Roman" panose="02020603050405020304" pitchFamily="18" charset="0"/>
              </a:rPr>
              <a:t>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81964186" name="Graphic 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push dir="u"/>
      </p:transition>
    </mc:Choice>
    <mc:Fallback>
      <p:transition spd="slow">
        <p:push dir="u"/>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endParaRPr lang="en-US" altLang="zh-CN" sz="8000" b="1" dirty="0">
              <a:solidFill>
                <a:srgbClr val="9AA4C1"/>
              </a:solidFill>
              <a:latin typeface="Yeseva One" panose="00000500000000000000" charset="0"/>
              <a:ea typeface="Yeseva One" panose="00000500000000000000" charset="0"/>
              <a:sym typeface="Yeseva One" panose="00000500000000000000" charset="0"/>
            </a:endParaRP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endParaRPr sz="1600" dirty="0">
                <a:solidFill>
                  <a:schemeClr val="bg1"/>
                </a:solidFill>
                <a:latin typeface="Yeseva One" panose="00000500000000000000" charset="0"/>
                <a:ea typeface="Yeseva One" panose="00000500000000000000" charset="0"/>
                <a:sym typeface="Yeseva One" panose="00000500000000000000" charset="0"/>
              </a:endParaRPr>
            </a:p>
          </p:txBody>
        </p: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4: Hợp chất Fe(OH)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có tên gọi là:</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Iron (III) hyđroxide.		B. Iron (II) hyđroxide.</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Iron (III) hiđrua.		         D. Iron (II) hyđroxide.</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5: Cho các oxit sau: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Oxit tác dụng với axit để tạo thành muối và nước là</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CaO, BaO              B.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BaO  </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K</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CaO,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CO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BaO, P</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5</a:t>
            </a:r>
            <a:endPar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Câu hỏi 6: PTPƯ khi cho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tác dụng với axit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là</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O</a:t>
            </a: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9" name="文本框 28"/>
          <p:cNvSpPr txBox="1"/>
          <p:nvPr/>
        </p:nvSpPr>
        <p:spPr>
          <a:xfrm>
            <a:off x="1586454" y="2636267"/>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BÀI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11</a:t>
            </a:r>
            <a:r>
              <a:rPr lang="vi-VN" sz="4800" b="1" dirty="0">
                <a:solidFill>
                  <a:srgbClr val="002060"/>
                </a:solidFill>
                <a:latin typeface="Yeseva One" panose="00000500000000000000" charset="0"/>
                <a:ea typeface="Yeseva One" panose="00000500000000000000" charset="0"/>
                <a:sym typeface="Yeseva One" panose="00000500000000000000" charset="0"/>
              </a:rPr>
              <a:t>. </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MUỐI</a:t>
            </a:r>
            <a:endParaRPr lang="en-US" altLang="vi-VN" sz="4800" b="1" dirty="0">
              <a:solidFill>
                <a:srgbClr val="002060"/>
              </a:solidFill>
              <a:latin typeface="Yeseva One" panose="00000500000000000000" charset="0"/>
              <a:ea typeface="Yeseva One" panose="00000500000000000000" charset="0"/>
              <a:sym typeface="Yeseva One" panose="00000500000000000000" charset="0"/>
            </a:endParaRPr>
          </a:p>
        </p:txBody>
      </p:sp>
      <p:pic>
        <p:nvPicPr>
          <p:cNvPr id="30" name="钢琴曲 - 水边的阿狄丽娜 - 理查德 克莱德曼">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5156815" y="-2311179"/>
            <a:ext cx="609600" cy="609600"/>
          </a:xfrm>
          <a:prstGeom prst="rect">
            <a:avLst/>
          </a:prstGeom>
        </p:spPr>
      </p:pic>
      <p:sp>
        <p:nvSpPr>
          <p:cNvPr id="2" name="文本框 28"/>
          <p:cNvSpPr txBox="1"/>
          <p:nvPr/>
        </p:nvSpPr>
        <p:spPr>
          <a:xfrm>
            <a:off x="1713454" y="3372867"/>
            <a:ext cx="9592628" cy="829945"/>
          </a:xfrm>
          <a:prstGeom prst="rect">
            <a:avLst/>
          </a:prstGeom>
          <a:noFill/>
        </p:spPr>
        <p:txBody>
          <a:bodyPr wrap="square" rtlCol="0">
            <a:spAutoFit/>
          </a:bodyPr>
          <a:p>
            <a:pPr algn="ctr"/>
            <a:r>
              <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(6 tiết)</a:t>
            </a:r>
            <a:endPar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gridCol w="1581907"/>
                <a:gridCol w="2963485"/>
                <a:gridCol w="2867188"/>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tr>
              <a:tr h="456984">
                <a:tc vMerge="1">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smtClean="0">
                <a:solidFill>
                  <a:schemeClr val="accent6">
                    <a:lumMod val="50000"/>
                  </a:schemeClr>
                </a:solidFill>
                <a:latin typeface="Arial" panose="020B0604020202020204" pitchFamily="34" charset="0"/>
                <a:cs typeface="Arial" panose="020B0604020202020204" pitchFamily="34" charset="0"/>
              </a:rPr>
              <a:t>2.</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err="1" smtClean="0">
                <a:solidFill>
                  <a:schemeClr val="accent6">
                    <a:lumMod val="50000"/>
                  </a:schemeClr>
                </a:solidFill>
                <a:latin typeface="Arial" panose="020B0604020202020204" pitchFamily="34" charset="0"/>
                <a:cs typeface="Arial" panose="020B0604020202020204" pitchFamily="34" charset="0"/>
              </a:rPr>
              <a:t>Hãy</a:t>
            </a:r>
            <a:r>
              <a:rPr lang="en-US" altLang="vi-VN" sz="2400" dirty="0" smtClean="0">
                <a:solidFill>
                  <a:schemeClr val="accent6">
                    <a:lumMod val="50000"/>
                  </a:schemeClr>
                </a:solidFill>
                <a:latin typeface="Arial" panose="020B0604020202020204" pitchFamily="34" charset="0"/>
                <a:cs typeface="Arial" panose="020B0604020202020204" pitchFamily="34" charset="0"/>
              </a:rPr>
              <a:t> </a:t>
            </a:r>
            <a:r>
              <a:rPr lang="en-US" altLang="vi-VN" sz="2400" dirty="0">
                <a:solidFill>
                  <a:schemeClr val="accent6">
                    <a:lumMod val="50000"/>
                  </a:schemeClr>
                </a:solidFill>
                <a:latin typeface="Arial" panose="020B0604020202020204" pitchFamily="34" charset="0"/>
                <a:cs typeface="Arial" panose="020B0604020202020204" pitchFamily="34" charset="0"/>
              </a:rPr>
              <a:t>so sánh thành phần CTHH của muối với base và acid → tìm đặc điểm giống và khác nhau giữa muối và các loại hợp chất trên từ đó suy ra công thức tổng quát của muối?</a:t>
            </a:r>
            <a:endParaRPr lang="en-US" altLang="vi-VN" sz="2400" dirty="0">
              <a:solidFill>
                <a:schemeClr val="accent6">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smtClean="0">
                <a:solidFill>
                  <a:srgbClr val="FF0000"/>
                </a:solidFill>
                <a:cs typeface="Arial" panose="020B0604020202020204" pitchFamily="34" charset="0"/>
              </a:rPr>
              <a:t>? Em có nhận xét gì về thành phần của các muối trên.</a:t>
            </a:r>
            <a:endParaRPr lang="vi-VN" sz="2400" dirty="0">
              <a:solidFill>
                <a:srgbClr val="FF0000"/>
              </a:solidFill>
              <a:cs typeface="Arial" panose="020B0604020202020204" pitchFamily="34" charset="0"/>
            </a:endParaRP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a:t>
            </a: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sát thành phần CTHH của các muối trong bảng sau và điền những thành phần có đặc trưng giống nhau vào cùng 1 </a:t>
            </a:r>
            <a:r>
              <a:rPr lang="nl-NL"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cột</a:t>
            </a:r>
            <a:r>
              <a:rPr lang="vi-VN" sz="2400" dirty="0" smtClean="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smtClean="0">
                <a:solidFill>
                  <a:schemeClr val="accent6">
                    <a:lumMod val="50000"/>
                  </a:schemeClr>
                </a:solidFill>
                <a:latin typeface="Arial" panose="020B0604020202020204" pitchFamily="34" charset="0"/>
                <a:cs typeface="Arial" panose="020B0604020202020204" pitchFamily="34" charset="0"/>
              </a:rPr>
              <a:t>3. </a:t>
            </a:r>
            <a:r>
              <a:rPr lang="en-US" sz="2400" dirty="0" err="1" smtClean="0">
                <a:solidFill>
                  <a:schemeClr val="accent6">
                    <a:lumMod val="50000"/>
                  </a:schemeClr>
                </a:solidFill>
                <a:latin typeface="Arial" panose="020B0604020202020204" pitchFamily="34" charset="0"/>
                <a:cs typeface="Arial" panose="020B0604020202020204" pitchFamily="34" charset="0"/>
              </a:rPr>
              <a:t>Dựa</a:t>
            </a:r>
            <a:r>
              <a:rPr lang="en-US" sz="2400" dirty="0" smtClean="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endParaRPr lang="en-US" sz="2400" dirty="0">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5" grpId="0"/>
      <p:bldP spid="21" grpId="2" animBg="1"/>
      <p:bldP spid="8" grpId="0" animBg="1"/>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KSO_WM_MEDIACOVER_FLAG" val="1"/>
  <p:tag name="KSO_WM_UNIT_MEDIACOVER_BTN_STATE" val="1"/>
</p:tagLst>
</file>

<file path=ppt/tags/tag4.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11125</Words>
  <Application>WPS Presentation</Application>
  <PresentationFormat>Custom</PresentationFormat>
  <Paragraphs>450</Paragraphs>
  <Slides>43</Slides>
  <Notes>0</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43</vt:i4>
      </vt:variant>
    </vt:vector>
  </HeadingPairs>
  <TitlesOfParts>
    <vt:vector size="65" baseType="lpstr">
      <vt:lpstr>Arial</vt:lpstr>
      <vt:lpstr>SimSun</vt:lpstr>
      <vt:lpstr>Wingdings</vt:lpstr>
      <vt:lpstr>Times New Roman</vt:lpstr>
      <vt:lpstr>Calibri</vt:lpstr>
      <vt:lpstr>Yeseva One</vt:lpstr>
      <vt:lpstr>Segoe Print</vt:lpstr>
      <vt:lpstr>Calibri</vt:lpstr>
      <vt:lpstr>Microsoft YaHei</vt:lpstr>
      <vt:lpstr>Arial Unicode MS</vt:lpstr>
      <vt:lpstr>Calibri Light</vt:lpstr>
      <vt:lpstr>.VnTime</vt:lpstr>
      <vt:lpstr>MS PGothic</vt:lpstr>
      <vt:lpstr>Segoe UI</vt:lpstr>
      <vt:lpstr>Cambria</vt:lpstr>
      <vt:lpstr>Pangolin</vt:lpstr>
      <vt:lpstr>等线</vt:lpstr>
      <vt:lpstr>Barlow Condensed Thin</vt:lpstr>
      <vt:lpstr>Calisto MT</vt:lpstr>
      <vt:lpstr>Broadway</vt:lpstr>
      <vt:lpstr>Algerian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Thang Phan</cp:lastModifiedBy>
  <cp:revision>126</cp:revision>
  <dcterms:created xsi:type="dcterms:W3CDTF">2018-10-29T09:59:00Z</dcterms:created>
  <dcterms:modified xsi:type="dcterms:W3CDTF">2023-07-10T15:06:24Z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