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550" r:id="rId2"/>
    <p:sldId id="503" r:id="rId3"/>
    <p:sldId id="525" r:id="rId4"/>
    <p:sldId id="497" r:id="rId5"/>
    <p:sldId id="548" r:id="rId6"/>
    <p:sldId id="547" r:id="rId7"/>
    <p:sldId id="528" r:id="rId8"/>
    <p:sldId id="530" r:id="rId9"/>
    <p:sldId id="549" r:id="rId10"/>
    <p:sldId id="532" r:id="rId11"/>
    <p:sldId id="515" r:id="rId12"/>
    <p:sldId id="551" r:id="rId13"/>
    <p:sldId id="558" r:id="rId14"/>
    <p:sldId id="521" r:id="rId15"/>
    <p:sldId id="534" r:id="rId16"/>
    <p:sldId id="535" r:id="rId17"/>
    <p:sldId id="536" r:id="rId18"/>
    <p:sldId id="538" r:id="rId19"/>
    <p:sldId id="540" r:id="rId20"/>
    <p:sldId id="556" r:id="rId21"/>
    <p:sldId id="553" r:id="rId22"/>
    <p:sldId id="541" r:id="rId23"/>
    <p:sldId id="544" r:id="rId24"/>
    <p:sldId id="542" r:id="rId25"/>
    <p:sldId id="545" r:id="rId26"/>
    <p:sldId id="543" r:id="rId27"/>
    <p:sldId id="546" r:id="rId28"/>
    <p:sldId id="557" r:id="rId29"/>
    <p:sldId id="527" r:id="rId30"/>
    <p:sldId id="519" r:id="rId31"/>
    <p:sldId id="523" r:id="rId32"/>
    <p:sldId id="53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0" d="100"/>
          <a:sy n="70" d="100"/>
        </p:scale>
        <p:origin x="-1410"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4.xml.rels><?xml version="1.0" encoding="UTF-8" standalone="yes"?>
<Relationships xmlns="http://schemas.openxmlformats.org/package/2006/relationships"><Relationship Id="rId1" Type="http://schemas.openxmlformats.org/officeDocument/2006/relationships/image" Target="../media/image35.png"/></Relationships>
</file>

<file path=ppt/diagrams/_rels/data5.xml.rels><?xml version="1.0" encoding="UTF-8" standalone="yes"?>
<Relationships xmlns="http://schemas.openxmlformats.org/package/2006/relationships"><Relationship Id="rId1" Type="http://schemas.openxmlformats.org/officeDocument/2006/relationships/image" Target="../media/image36.png"/></Relationships>
</file>

<file path=ppt/diagrams/_rels/data6.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Thời</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gian</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từ</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tháng</a:t>
          </a:r>
          <a:r>
            <a:rPr lang="en-US" sz="1600" dirty="0" smtClean="0">
              <a:solidFill>
                <a:schemeClr val="tx1"/>
              </a:solidFill>
              <a:effectLst/>
              <a:latin typeface="Cambria" pitchFamily="18" charset="0"/>
              <a:ea typeface="Cambria" pitchFamily="18" charset="0"/>
              <a:cs typeface="Times New Roman"/>
            </a:rPr>
            <a:t> 11 – 4 </a:t>
          </a:r>
          <a:r>
            <a:rPr lang="en-US" sz="1600" dirty="0" err="1" smtClean="0">
              <a:solidFill>
                <a:schemeClr val="tx1"/>
              </a:solidFill>
              <a:effectLst/>
              <a:latin typeface="Cambria" pitchFamily="18" charset="0"/>
              <a:ea typeface="Cambria" pitchFamily="18" charset="0"/>
              <a:cs typeface="Times New Roman"/>
            </a:rPr>
            <a:t>năm</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sau</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Nguồn</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gốc</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áp</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cao</a:t>
          </a:r>
          <a:r>
            <a:rPr lang="en-US" sz="1600" dirty="0" smtClean="0">
              <a:solidFill>
                <a:schemeClr val="tx1"/>
              </a:solidFill>
              <a:effectLst/>
              <a:latin typeface="Cambria" pitchFamily="18" charset="0"/>
              <a:ea typeface="Cambria" pitchFamily="18" charset="0"/>
              <a:cs typeface="Times New Roman"/>
            </a:rPr>
            <a:t> Xi-</a:t>
          </a:r>
          <a:r>
            <a:rPr lang="en-US" sz="1600" dirty="0" err="1" smtClean="0">
              <a:solidFill>
                <a:schemeClr val="tx1"/>
              </a:solidFill>
              <a:effectLst/>
              <a:latin typeface="Cambria" pitchFamily="18" charset="0"/>
              <a:ea typeface="Cambria" pitchFamily="18" charset="0"/>
              <a:cs typeface="Times New Roman"/>
            </a:rPr>
            <a:t>bia</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Hướng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gió</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đông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Bắc</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đầu</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cuối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ẩm</a:t>
          </a:r>
          <a:r>
            <a:rPr lang="en-US" sz="1600" dirty="0" smtClean="0">
              <a:solidFill>
                <a:schemeClr val="tx1"/>
              </a:solidFill>
              <a:effectLst/>
              <a:latin typeface="Cambria" pitchFamily="18" charset="0"/>
              <a:ea typeface="Cambria" pitchFamily="18" charset="0"/>
              <a:cs typeface="Times New Roman"/>
            </a:rPr>
            <a:t>.</a:t>
          </a:r>
        </a:p>
        <a:p>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Tín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phong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mưa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vùng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biển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Trung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nóng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Nan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và</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Nguyên</a:t>
          </a:r>
          <a:r>
            <a:rPr lang="en-US" sz="16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Nguyên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nhân</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2</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Lào</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22,4</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15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1765mm.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350mm, lượng mưa thấp nhất khoảng 35mm.</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Sa </a:t>
          </a:r>
        </a:p>
        <a:p>
          <a:r>
            <a:rPr lang="en-US" sz="1800" b="1" dirty="0" smtClean="0">
              <a:solidFill>
                <a:schemeClr val="tx1"/>
              </a:solidFill>
              <a:latin typeface="Cambria" pitchFamily="18" charset="0"/>
              <a:ea typeface="Cambria" pitchFamily="18" charset="0"/>
            </a:rPr>
            <a:t>Pa</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15,5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20</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2674mm.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500mm, lượng mưa thấp nhất khoảng 80mm.</a:t>
          </a:r>
          <a:endParaRPr lang="en-US" sz="16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đông</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tây</a:t>
          </a:r>
          <a:r>
            <a:rPr lang="en-US" sz="1800" b="1" dirty="0" smtClean="0">
              <a:latin typeface="Cambria" pitchFamily="18" charset="0"/>
              <a:ea typeface="Cambria" pitchFamily="18" charset="0"/>
            </a:rPr>
            <a:t>:</a:t>
          </a:r>
        </a:p>
        <a:p>
          <a:pPr algn="just"/>
          <a:r>
            <a:rPr lang="nl-NL" sz="1800" dirty="0" smtClean="0">
              <a:effectLst/>
              <a:latin typeface="Cambria" pitchFamily="18" charset="0"/>
              <a:ea typeface="Cambria" pitchFamily="18" charset="0"/>
              <a:cs typeface="Times New Roman"/>
            </a:rPr>
            <a:t>+ Vùng biển và thềm lục địa có khí hậu ôn hoà hơn trong đất liền.</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đồng bằng ven biển có khí hậu nhiệt đới ẩm gió mùa.</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b="0" dirty="0" smtClean="0">
              <a:latin typeface="Cambria" pitchFamily="18" charset="0"/>
              <a:ea typeface="Cambria" pitchFamily="18" charset="0"/>
            </a:rPr>
            <a:t>Địa hình kết hợp với hướng gió làm cho khí hậu nước ta phân hóa Đông – Tây</a:t>
          </a:r>
          <a:r>
            <a:rPr lang="en-US" sz="1800" b="0" dirty="0" smtClean="0">
              <a:latin typeface="Cambria" pitchFamily="18" charset="0"/>
              <a:ea typeface="Cambria" pitchFamily="18" charset="0"/>
            </a:rPr>
            <a:t>.</a:t>
          </a:r>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en-US" sz="1800" b="0" dirty="0" smtClean="0">
              <a:latin typeface="Cambria" pitchFamily="18" charset="0"/>
              <a:ea typeface="Cambria" pitchFamily="18" charset="0"/>
            </a:rPr>
            <a:t>c</a:t>
          </a:r>
          <a:r>
            <a:rPr lang="vi-VN" sz="1800" b="0" dirty="0" smtClean="0">
              <a:latin typeface="Cambria" pitchFamily="18" charset="0"/>
              <a:ea typeface="Cambria" pitchFamily="18" charset="0"/>
            </a:rPr>
            <a:t>àng lên cao nhiệt độ càng giảm (cứ lên cao 100m nhiệt độ giảm 0,6</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a:t>
          </a:r>
          <a:r>
            <a:rPr lang="en-US" sz="1800" b="0" dirty="0" smtClean="0">
              <a:latin typeface="Cambria" pitchFamily="18" charset="0"/>
              <a:ea typeface="Cambria" pitchFamily="18" charset="0"/>
            </a:rPr>
            <a:t>, </a:t>
          </a:r>
          <a:r>
            <a:rPr lang="vi-VN" sz="1800" b="0" dirty="0" smtClean="0">
              <a:latin typeface="Cambria" pitchFamily="18" charset="0"/>
              <a:ea typeface="Cambria" pitchFamily="18" charset="0"/>
            </a:rPr>
            <a:t>độ ẩm và lượng mưa càng tăn</a:t>
          </a:r>
          <a:r>
            <a:rPr lang="en-US" sz="1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F2E87015-7269-43A6-9618-ACF81980643F}"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3/14/2024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15</a:t>
            </a:fld>
            <a:endParaRPr lang="en-US"/>
          </a:p>
        </p:txBody>
      </p:sp>
    </p:spTree>
    <p:extLst>
      <p:ext uri="{BB962C8B-B14F-4D97-AF65-F5344CB8AC3E}">
        <p14:creationId xmlns:p14="http://schemas.microsoft.com/office/powerpoint/2010/main" val="74804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3/14/2024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8.png"/><Relationship Id="rId10" Type="http://schemas.openxmlformats.org/officeDocument/2006/relationships/image" Target="../media/image20.png"/><Relationship Id="rId4" Type="http://schemas.openxmlformats.org/officeDocument/2006/relationships/image" Target="../media/image7.jpeg"/><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microsoft.com/office/2007/relationships/hdphoto" Target="../media/hdphoto7.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1.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2.png"/><Relationship Id="rId4" Type="http://schemas.openxmlformats.org/officeDocument/2006/relationships/image" Target="../media/image7.jpeg"/><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7.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2.png"/><Relationship Id="rId4" Type="http://schemas.openxmlformats.org/officeDocument/2006/relationships/image" Target="../media/image7.jpe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2.pn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7.jpe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jpeg"/><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diagramLayout" Target="../diagrams/layout4.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2.png"/><Relationship Id="rId10" Type="http://schemas.microsoft.com/office/2007/relationships/diagramDrawing" Target="../diagrams/drawing4.xml"/><Relationship Id="rId4" Type="http://schemas.openxmlformats.org/officeDocument/2006/relationships/image" Target="../media/image7.jpeg"/><Relationship Id="rId9" Type="http://schemas.openxmlformats.org/officeDocument/2006/relationships/diagramColors" Target="../diagrams/colors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png"/><Relationship Id="rId7" Type="http://schemas.openxmlformats.org/officeDocument/2006/relationships/diagramLayout" Target="../diagrams/layout5.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2.png"/><Relationship Id="rId10" Type="http://schemas.microsoft.com/office/2007/relationships/diagramDrawing" Target="../diagrams/drawing5.xml"/><Relationship Id="rId4" Type="http://schemas.openxmlformats.org/officeDocument/2006/relationships/image" Target="../media/image7.jpeg"/><Relationship Id="rId9" Type="http://schemas.openxmlformats.org/officeDocument/2006/relationships/diagramColors" Target="../diagrams/colors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4.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38.png"/><Relationship Id="rId5" Type="http://schemas.openxmlformats.org/officeDocument/2006/relationships/image" Target="../media/image22.png"/><Relationship Id="rId10" Type="http://schemas.microsoft.com/office/2007/relationships/diagramDrawing" Target="../diagrams/drawing6.xml"/><Relationship Id="rId4" Type="http://schemas.openxmlformats.org/officeDocument/2006/relationships/image" Target="../media/image7.jpeg"/><Relationship Id="rId9" Type="http://schemas.openxmlformats.org/officeDocument/2006/relationships/diagramColors" Target="../diagrams/colors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38.png"/><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jpe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41.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7.jpeg"/><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12" Type="http://schemas.microsoft.com/office/2007/relationships/hdphoto" Target="../media/hdphoto6.wdp"/><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8.png"/><Relationship Id="rId10" Type="http://schemas.openxmlformats.org/officeDocument/2006/relationships/image" Target="../media/image18.png"/><Relationship Id="rId4" Type="http://schemas.openxmlformats.org/officeDocument/2006/relationships/image" Target="../media/image7.jpeg"/><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SỢI NHỚ SỢI THƯƠNG</a:t>
            </a:r>
            <a:endParaRPr lang="en-US" sz="2400" b="1" dirty="0">
              <a:solidFill>
                <a:srgbClr val="0D30DD"/>
              </a:solidFill>
              <a:latin typeface="Cambria" pitchFamily="18" charset="0"/>
              <a:ea typeface="Cambria" pitchFamily="18" charset="0"/>
            </a:endParaRPr>
          </a:p>
        </p:txBody>
      </p:sp>
      <p:pic>
        <p:nvPicPr>
          <p:cNvPr id="7" name="Bai 6-1">
            <a:hlinkClick r:id="" action="ppaction://media"/>
            <a:extLst>
              <a:ext uri="{FF2B5EF4-FFF2-40B4-BE49-F238E27FC236}">
                <a16:creationId xmlns:a16="http://schemas.microsoft.com/office/drawing/2014/main" xmlns=""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8800"/>
            <a:ext cx="8229600" cy="4343400"/>
          </a:xfrm>
          <a:prstGeom prst="rect">
            <a:avLst/>
          </a:prstGeom>
        </p:spPr>
      </p:pic>
    </p:spTree>
    <p:extLst>
      <p:ext uri="{BB962C8B-B14F-4D97-AF65-F5344CB8AC3E}">
        <p14:creationId xmlns:p14="http://schemas.microsoft.com/office/powerpoint/2010/main" val="29406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ta </a:t>
            </a:r>
            <a:r>
              <a:rPr lang="vi-VN" sz="2300" i="1" dirty="0">
                <a:solidFill>
                  <a:srgbClr val="FF0000"/>
                </a:solidFill>
                <a:latin typeface="Cambria" panose="02040503050406030204" pitchFamily="18" charset="0"/>
                <a:ea typeface="Cambria" panose="02040503050406030204" pitchFamily="18" charset="0"/>
              </a:rPr>
              <a:t>có mấy mùa gió chính? Vì sao nước ta lại có tính </a:t>
            </a:r>
            <a:r>
              <a:rPr lang="vi-VN" sz="2300" i="1" dirty="0" smtClean="0">
                <a:solidFill>
                  <a:srgbClr val="FF0000"/>
                </a:solidFill>
                <a:latin typeface="Cambria" panose="02040503050406030204" pitchFamily="18" charset="0"/>
                <a:ea typeface="Cambria" panose="02040503050406030204" pitchFamily="18" charset="0"/>
              </a:rPr>
              <a:t>chất</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Nước </a:t>
            </a:r>
            <a:r>
              <a:rPr lang="nl-NL" sz="2300" dirty="0">
                <a:latin typeface="Cambria" pitchFamily="18" charset="0"/>
                <a:ea typeface="Cambria" pitchFamily="18" charset="0"/>
              </a:rPr>
              <a:t>ta có 2 mùa gió chính là gió mùa mùa đông và gió mùa mùa hạ.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Do </a:t>
            </a:r>
            <a:r>
              <a:rPr lang="nl-NL" sz="2300" dirty="0">
                <a:latin typeface="Cambria" pitchFamily="18" charset="0"/>
                <a:ea typeface="Cambria" pitchFamily="18" charset="0"/>
              </a:rPr>
              <a:t>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10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3: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Ở miền Bắc: nửa đầu mùa đông thời tiết lạnh khô, nửa sau mùa đông thời tiết lạnh ẩm, có mưa phùn</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a:t>
            </a:r>
            <a:r>
              <a:rPr lang="vi-VN" sz="1850" b="1" dirty="0" smtClean="0">
                <a:solidFill>
                  <a:srgbClr val="00B050"/>
                </a:solidFill>
                <a:latin typeface="Cambria" panose="02040503050406030204" pitchFamily="18" charset="0"/>
                <a:ea typeface="Cambria" panose="02040503050406030204" pitchFamily="18" charset="0"/>
              </a:rPr>
              <a:t>2, 4</a:t>
            </a:r>
            <a:r>
              <a:rPr lang="en-US" sz="1850" b="1" dirty="0" smtClean="0">
                <a:solidFill>
                  <a:srgbClr val="00B05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vi-VN" sz="1850" i="1" dirty="0" smtClean="0">
                <a:solidFill>
                  <a:srgbClr val="FF0000"/>
                </a:solidFill>
                <a:latin typeface="Cambria" panose="02040503050406030204" pitchFamily="18" charset="0"/>
                <a:ea typeface="Cambria" panose="02040503050406030204" pitchFamily="18" charset="0"/>
              </a:rPr>
              <a:t>và </a:t>
            </a:r>
            <a:r>
              <a:rPr lang="vi-VN" sz="1850" i="1" dirty="0">
                <a:solidFill>
                  <a:srgbClr val="FF0000"/>
                </a:solidFill>
                <a:latin typeface="Cambria" panose="02040503050406030204" pitchFamily="18" charset="0"/>
                <a:ea typeface="Cambria" panose="02040503050406030204" pitchFamily="18" charset="0"/>
              </a:rPr>
              <a:t>kênh chữ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a:t>
            </a:r>
          </a:p>
          <a:p>
            <a:pPr algn="just"/>
            <a:r>
              <a:rPr lang="en-US" sz="1850" i="1" dirty="0" smtClean="0">
                <a:solidFill>
                  <a:srgbClr val="FF0000"/>
                </a:solidFill>
                <a:latin typeface="Cambria" panose="02040503050406030204" pitchFamily="18" charset="0"/>
                <a:ea typeface="Cambria" panose="02040503050406030204" pitchFamily="18" charset="0"/>
              </a:rPr>
              <a:t>- C</a:t>
            </a:r>
            <a:r>
              <a:rPr lang="vi-VN" sz="1850" i="1" dirty="0" smtClean="0">
                <a:solidFill>
                  <a:srgbClr val="FF0000"/>
                </a:solidFill>
                <a:latin typeface="Cambria" panose="02040503050406030204" pitchFamily="18" charset="0"/>
                <a:ea typeface="Cambria" panose="02040503050406030204" pitchFamily="18" charset="0"/>
              </a:rPr>
              <a:t>ho </a:t>
            </a:r>
            <a:r>
              <a:rPr lang="vi-VN" sz="1850" i="1" dirty="0">
                <a:solidFill>
                  <a:srgbClr val="FF0000"/>
                </a:solidFill>
                <a:latin typeface="Cambria" panose="02040503050406030204" pitchFamily="18" charset="0"/>
                <a:ea typeface="Cambria" panose="02040503050406030204" pitchFamily="18" charset="0"/>
              </a:rPr>
              <a:t>biết thời gian hoạt động, nguồn gốc, hướng gió và đặc điểm của gió mùa mùa hạ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loại gió này lại có hướng </a:t>
            </a:r>
            <a:r>
              <a:rPr lang="en-US" sz="1850" i="1" dirty="0" err="1" smtClean="0">
                <a:solidFill>
                  <a:srgbClr val="FF0000"/>
                </a:solidFill>
                <a:latin typeface="Cambria" panose="02040503050406030204" pitchFamily="18" charset="0"/>
                <a:ea typeface="Cambria" panose="02040503050406030204" pitchFamily="18" charset="0"/>
              </a:rPr>
              <a:t>đông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nam</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a16="http://schemas.microsoft.com/office/drawing/2014/main" xmlns=""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600" cy="6705600"/>
          </a:xfrm>
          <a:prstGeom prst="rect">
            <a:avLst/>
          </a:prstGeom>
        </p:spPr>
      </p:pic>
    </p:spTree>
    <p:extLst>
      <p:ext uri="{BB962C8B-B14F-4D97-AF65-F5344CB8AC3E}">
        <p14:creationId xmlns:p14="http://schemas.microsoft.com/office/powerpoint/2010/main" val="32552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7800" y="152400"/>
            <a:ext cx="5867400" cy="68720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098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554819"/>
          </a:xfrm>
          <a:prstGeom prst="rect">
            <a:avLst/>
          </a:prstGeom>
        </p:spPr>
        <p:txBody>
          <a:bodyPr wrap="square">
            <a:spAutoFit/>
          </a:bodyPr>
          <a:lstStyle/>
          <a:p>
            <a:pPr algn="just">
              <a:spcBef>
                <a:spcPts val="600"/>
              </a:spcBef>
              <a:spcAft>
                <a:spcPts val="0"/>
              </a:spcAft>
            </a:pPr>
            <a:r>
              <a:rPr lang="nl-NL" sz="1950" b="1" dirty="0">
                <a:latin typeface="Cambria" pitchFamily="18" charset="0"/>
                <a:ea typeface="Cambria" pitchFamily="18" charset="0"/>
              </a:rPr>
              <a:t>* Gió mùa mùa đông: </a:t>
            </a:r>
            <a:endParaRPr lang="en-US" sz="1950" b="1"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Thời gian: từ tháng 11 – 4 năm sau</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Nguồn gốc: áp cao Xi-bia.</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Hướng gió: đ</a:t>
            </a:r>
            <a:r>
              <a:rPr lang="en-US" sz="1950" dirty="0" err="1" smtClean="0">
                <a:latin typeface="Cambria" pitchFamily="18" charset="0"/>
                <a:ea typeface="Cambria" pitchFamily="18" charset="0"/>
              </a:rPr>
              <a:t>ông</a:t>
            </a:r>
            <a:r>
              <a:rPr lang="en-US" sz="1950" dirty="0" smtClean="0">
                <a:latin typeface="Cambria" pitchFamily="18" charset="0"/>
                <a:ea typeface="Cambria" pitchFamily="18" charset="0"/>
              </a:rPr>
              <a:t> </a:t>
            </a:r>
            <a:r>
              <a:rPr lang="en-US" sz="1950" dirty="0" err="1" smtClean="0">
                <a:latin typeface="Cambria" pitchFamily="18" charset="0"/>
                <a:ea typeface="Cambria" pitchFamily="18" charset="0"/>
              </a:rPr>
              <a:t>bắc</a:t>
            </a:r>
            <a:r>
              <a:rPr lang="en-US" sz="1950" dirty="0" smtClean="0">
                <a:latin typeface="Cambria" pitchFamily="18" charset="0"/>
                <a:ea typeface="Cambria" pitchFamily="18" charset="0"/>
              </a:rPr>
              <a:t>.</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Đặc điểm: </a:t>
            </a:r>
            <a:endParaRPr lang="en-US" sz="1950" dirty="0">
              <a:latin typeface="Cambria" pitchFamily="18" charset="0"/>
              <a:ea typeface="Cambria" pitchFamily="18" charset="0"/>
            </a:endParaRPr>
          </a:p>
          <a:p>
            <a:pPr algn="just">
              <a:spcBef>
                <a:spcPts val="600"/>
              </a:spcBef>
              <a:spcAft>
                <a:spcPts val="0"/>
              </a:spcAft>
            </a:pPr>
            <a:r>
              <a:rPr lang="vi-VN" sz="1950" dirty="0" smtClean="0">
                <a:latin typeface="Cambria" pitchFamily="18" charset="0"/>
                <a:ea typeface="Cambria" pitchFamily="18" charset="0"/>
              </a:rPr>
              <a:t>+ </a:t>
            </a:r>
            <a:r>
              <a:rPr lang="vi-VN" sz="1950" dirty="0">
                <a:latin typeface="Cambria" pitchFamily="18" charset="0"/>
                <a:ea typeface="Cambria" pitchFamily="18" charset="0"/>
              </a:rPr>
              <a:t>Ở miền Bắc: nửa đầu mùa đông thời tiết lạnh khô, nửa cuối mùa đông thời tiết lạnh ẩm.</a:t>
            </a:r>
          </a:p>
          <a:p>
            <a:pPr algn="just">
              <a:spcBef>
                <a:spcPts val="600"/>
              </a:spcBef>
              <a:spcAft>
                <a:spcPts val="0"/>
              </a:spcAft>
            </a:pPr>
            <a:r>
              <a:rPr lang="vi-VN" sz="1950" dirty="0">
                <a:latin typeface="Cambria" pitchFamily="18" charset="0"/>
                <a:ea typeface="Cambria" pitchFamily="18" charset="0"/>
              </a:rPr>
              <a:t>+ Ở miền Nam, Tín phong gây mưa cho vùng biển Nam Trung Bộ, gây thời tiết nóng, khô cho </a:t>
            </a:r>
            <a:r>
              <a:rPr lang="vi-VN" sz="1950" dirty="0" smtClean="0">
                <a:latin typeface="Cambria" pitchFamily="18" charset="0"/>
                <a:ea typeface="Cambria" pitchFamily="18" charset="0"/>
              </a:rPr>
              <a:t>Nam Bộ </a:t>
            </a:r>
            <a:r>
              <a:rPr lang="vi-VN" sz="1950" dirty="0">
                <a:latin typeface="Cambria" pitchFamily="18" charset="0"/>
                <a:ea typeface="Cambria" pitchFamily="18" charset="0"/>
              </a:rPr>
              <a:t>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6553198" cy="3477875"/>
          </a:xfrm>
          <a:prstGeom prst="rect">
            <a:avLst/>
          </a:prstGeom>
        </p:spPr>
        <p:txBody>
          <a:bodyPr wrap="square">
            <a:spAutoFit/>
          </a:bodyPr>
          <a:lstStyle/>
          <a:p>
            <a:pPr algn="just">
              <a:spcBef>
                <a:spcPts val="600"/>
              </a:spcBef>
              <a:spcAft>
                <a:spcPts val="0"/>
              </a:spcAft>
            </a:pPr>
            <a:r>
              <a:rPr lang="nl-NL" sz="1900" b="1" dirty="0">
                <a:latin typeface="Cambria" pitchFamily="18" charset="0"/>
                <a:ea typeface="Cambria" pitchFamily="18" charset="0"/>
              </a:rPr>
              <a:t>* Gió mùa mùa </a:t>
            </a:r>
            <a:r>
              <a:rPr lang="nl-NL" sz="1900" b="1" dirty="0" smtClean="0">
                <a:latin typeface="Cambria" pitchFamily="18" charset="0"/>
                <a:ea typeface="Cambria" pitchFamily="18" charset="0"/>
              </a:rPr>
              <a:t>hạ: </a:t>
            </a:r>
            <a:endParaRPr lang="en-US" sz="1900" b="1"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Thời gian: từ tháng 5 – </a:t>
            </a:r>
            <a:r>
              <a:rPr lang="nl-NL" sz="1900" dirty="0" smtClean="0">
                <a:latin typeface="Cambria" pitchFamily="18" charset="0"/>
                <a:ea typeface="Cambria" pitchFamily="18" charset="0"/>
              </a:rPr>
              <a:t>10. </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Nguồn gốc: áp cao Bắc Ấn Độ Dương và áp cao cận chí tuyến Nam bán cầu.</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Hướng gió: </a:t>
            </a:r>
            <a:r>
              <a:rPr lang="nl-NL" sz="1900" dirty="0" smtClean="0">
                <a:latin typeface="Cambria" pitchFamily="18" charset="0"/>
                <a:ea typeface="Cambria" pitchFamily="18" charset="0"/>
              </a:rPr>
              <a:t>tây nam, </a:t>
            </a:r>
            <a:r>
              <a:rPr lang="nl-NL" sz="1900" dirty="0">
                <a:latin typeface="Cambria" pitchFamily="18" charset="0"/>
                <a:ea typeface="Cambria" pitchFamily="18" charset="0"/>
              </a:rPr>
              <a:t>đối với miền Bắc là </a:t>
            </a:r>
            <a:r>
              <a:rPr lang="nl-NL" sz="1900" dirty="0" smtClean="0">
                <a:latin typeface="Cambria" pitchFamily="18" charset="0"/>
                <a:ea typeface="Cambria" pitchFamily="18" charset="0"/>
              </a:rPr>
              <a:t>đông nam.</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Đặc điểm: </a:t>
            </a:r>
            <a:endParaRPr lang="en-US" sz="1900" dirty="0">
              <a:latin typeface="Cambria" pitchFamily="18" charset="0"/>
              <a:ea typeface="Cambria" pitchFamily="18" charset="0"/>
            </a:endParaRPr>
          </a:p>
          <a:p>
            <a:pPr algn="just">
              <a:spcBef>
                <a:spcPts val="600"/>
              </a:spcBef>
              <a:spcAft>
                <a:spcPts val="0"/>
              </a:spcAft>
            </a:pPr>
            <a:r>
              <a:rPr lang="vi-VN" sz="19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1900" dirty="0">
                <a:latin typeface="Cambria" pitchFamily="18" charset="0"/>
                <a:ea typeface="Cambria" pitchFamily="18" charset="0"/>
              </a:rPr>
              <a:t>+ Giữa và cuối mùa hạ: nóng ẩm, mưa nhiều trên phạm vi </a:t>
            </a: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cả </a:t>
            </a:r>
            <a:r>
              <a:rPr lang="vi-VN" sz="1900" dirty="0">
                <a:latin typeface="Cambria" pitchFamily="18" charset="0"/>
                <a:ea typeface="Cambria" pitchFamily="18" charset="0"/>
              </a:rPr>
              <a:t>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3 :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Bắc</a:t>
            </a:r>
            <a:r>
              <a:rPr lang="en-US" sz="2200" i="1" dirty="0" smtClean="0">
                <a:solidFill>
                  <a:srgbClr val="FF0000"/>
                </a:solidFill>
                <a:latin typeface="Cambria" panose="02040503050406030204" pitchFamily="18" charset="0"/>
                <a:ea typeface="Cambria" panose="02040503050406030204" pitchFamily="18" charset="0"/>
              </a:rPr>
              <a:t>-Nam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b="1" dirty="0" smtClean="0">
                <a:solidFill>
                  <a:srgbClr val="00B050"/>
                </a:solidFill>
                <a:latin typeface="Cambria" panose="02040503050406030204" pitchFamily="18" charset="0"/>
                <a:ea typeface="Cambria" panose="02040503050406030204" pitchFamily="18" charset="0"/>
              </a:rPr>
              <a:t>* </a:t>
            </a:r>
            <a:r>
              <a:rPr lang="en-US" sz="2200" b="1" dirty="0">
                <a:solidFill>
                  <a:srgbClr val="00B050"/>
                </a:solidFill>
                <a:latin typeface="Cambria" panose="02040503050406030204" pitchFamily="18" charset="0"/>
                <a:ea typeface="Cambria" panose="02040503050406030204" pitchFamily="18" charset="0"/>
              </a:rPr>
              <a:t>NHÓM 2</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a:solidFill>
                  <a:srgbClr val="00B05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4.1,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a:solidFill>
                  <a:srgbClr val="FF0000"/>
                </a:solidFill>
                <a:latin typeface="Cambria" panose="02040503050406030204" pitchFamily="18" charset="0"/>
                <a:ea typeface="Cambria" panose="02040503050406030204" pitchFamily="18" charset="0"/>
              </a:rPr>
              <a:t>đông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tây</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của 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smtClean="0">
                <a:solidFill>
                  <a:srgbClr val="00B050"/>
                </a:solidFill>
                <a:latin typeface="Cambria" panose="02040503050406030204" pitchFamily="18" charset="0"/>
                <a:ea typeface="Cambria" panose="02040503050406030204" pitchFamily="18" charset="0"/>
              </a:rPr>
              <a:t>* </a:t>
            </a:r>
            <a:r>
              <a:rPr lang="en-US" sz="2200" b="1" dirty="0">
                <a:solidFill>
                  <a:srgbClr val="00B050"/>
                </a:solidFill>
                <a:latin typeface="Cambria" panose="02040503050406030204" pitchFamily="18" charset="0"/>
                <a:ea typeface="Cambria" panose="02040503050406030204" pitchFamily="18" charset="0"/>
              </a:rPr>
              <a:t>NHÓM </a:t>
            </a:r>
            <a:r>
              <a:rPr lang="en-US" sz="2200" b="1" dirty="0" smtClean="0">
                <a:solidFill>
                  <a:srgbClr val="00B050"/>
                </a:solidFill>
                <a:latin typeface="Cambria" panose="02040503050406030204" pitchFamily="18" charset="0"/>
                <a:ea typeface="Cambria" panose="02040503050406030204" pitchFamily="18" charset="0"/>
              </a:rPr>
              <a:t>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theo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Tuyết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rơi</a:t>
            </a:r>
            <a:r>
              <a:rPr lang="en-US" dirty="0" smtClean="0">
                <a:latin typeface="Cambria" pitchFamily="18" charset="0"/>
                <a:ea typeface="Cambria" pitchFamily="18" charset="0"/>
              </a:rPr>
              <a:t> ở Sa Pa</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khô</a:t>
            </a:r>
            <a:r>
              <a:rPr lang="en-US" dirty="0" smtClean="0">
                <a:latin typeface="Cambria" pitchFamily="18" charset="0"/>
                <a:ea typeface="Cambria" pitchFamily="18" charset="0"/>
              </a:rPr>
              <a:t> ở TPHCM</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24" name="Picture 2" descr="C:\Documents and Settings\Welcome\Desktop\chs1348666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sp>
        <p:nvSpPr>
          <p:cNvPr id="9" name="Title 1"/>
          <p:cNvSpPr>
            <a:spLocks noGrp="1"/>
          </p:cNvSpPr>
          <p:nvPr>
            <p:ph type="title"/>
          </p:nvPr>
        </p:nvSpPr>
        <p:spPr>
          <a:xfrm>
            <a:off x="1447800" y="1600200"/>
            <a:ext cx="6934199" cy="1143000"/>
          </a:xfrm>
        </p:spPr>
        <p:txBody>
          <a:bodyPr>
            <a:noAutofit/>
          </a:bodyPr>
          <a:lstStyle/>
          <a:p>
            <a:r>
              <a:rPr lang="en-US" sz="4800" b="1" dirty="0" smtClean="0">
                <a:ln w="10541" cmpd="sng">
                  <a:solidFill>
                    <a:schemeClr val="accent1">
                      <a:shade val="88000"/>
                      <a:satMod val="110000"/>
                    </a:schemeClr>
                  </a:solidFill>
                  <a:prstDash val="solid"/>
                </a:ln>
                <a:solidFill>
                  <a:srgbClr val="FF0000"/>
                </a:solidFill>
                <a:latin typeface="Cambria" pitchFamily="18" charset="0"/>
              </a:rPr>
              <a:t>KHÍ HẬU</a:t>
            </a:r>
            <a:r>
              <a:rPr lang="vi-VN" sz="4800" b="1" dirty="0">
                <a:ln w="10541" cmpd="sng">
                  <a:solidFill>
                    <a:schemeClr val="accent1">
                      <a:shade val="88000"/>
                      <a:satMod val="110000"/>
                    </a:schemeClr>
                  </a:solidFill>
                  <a:prstDash val="solid"/>
                </a:ln>
                <a:solidFill>
                  <a:srgbClr val="FF0000"/>
                </a:solidFill>
                <a:latin typeface="Cambria" pitchFamily="18" charset="0"/>
              </a:rPr>
              <a:t> </a:t>
            </a:r>
            <a:r>
              <a:rPr lang="vi-VN" sz="4800" b="1" dirty="0" smtClean="0">
                <a:ln w="10541" cmpd="sng">
                  <a:solidFill>
                    <a:schemeClr val="accent1">
                      <a:shade val="88000"/>
                      <a:satMod val="110000"/>
                    </a:schemeClr>
                  </a:solidFill>
                  <a:prstDash val="solid"/>
                </a:ln>
                <a:solidFill>
                  <a:srgbClr val="FF0000"/>
                </a:solidFill>
                <a:latin typeface="Cambria" pitchFamily="18" charset="0"/>
              </a:rPr>
              <a:t>VIỆT NAM</a:t>
            </a:r>
            <a:endParaRPr lang="en-US" sz="48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3716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111457" y="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effectLst>
                  <a:outerShdw blurRad="38100" dist="38100" dir="2700000" algn="tl">
                    <a:srgbClr val="000000">
                      <a:alpha val="43137"/>
                    </a:srgbClr>
                  </a:outerShdw>
                </a:effectLst>
                <a:latin typeface="Cambria" pitchFamily="18" charset="0"/>
              </a:rPr>
              <a:t>BÀI 4</a:t>
            </a:r>
            <a:endParaRPr lang="en-US" sz="40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0" nodeType="after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0-ppt_h/2"/>
                                          </p:val>
                                        </p:tav>
                                      </p:tavLst>
                                    </p:anim>
                                    <p:set>
                                      <p:cBhvr>
                                        <p:cTn id="8" dur="1" fill="hold">
                                          <p:stCondLst>
                                            <p:cond delay="499"/>
                                          </p:stCondLst>
                                        </p:cTn>
                                        <p:tgtEl>
                                          <p:spTgt spid="11"/>
                                        </p:tgtEl>
                                        <p:attrNameLst>
                                          <p:attrName>style.visibility</p:attrName>
                                        </p:attrNameLst>
                                      </p:cBhvr>
                                      <p:to>
                                        <p:strVal val="hidden"/>
                                      </p:to>
                                    </p:set>
                                  </p:childTnLst>
                                </p:cTn>
                              </p:par>
                              <p:par>
                                <p:cTn id="9" presetID="2" presetClass="exit" presetSubtype="1"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0-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1" fill="hold" grpId="0" nodeType="withEffect" nodePh="1">
                                  <p:stCondLst>
                                    <p:cond delay="0"/>
                                  </p:stCondLst>
                                  <p:endCondLst>
                                    <p:cond evt="begin" delay="0">
                                      <p:tn val="13"/>
                                    </p:cond>
                                  </p:end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0-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24"/>
                                        </p:tgtEl>
                                        <p:attrNameLst>
                                          <p:attrName>ppt_x</p:attrName>
                                        </p:attrNameLst>
                                      </p:cBhvr>
                                      <p:tavLst>
                                        <p:tav tm="0">
                                          <p:val>
                                            <p:strVal val="ppt_x"/>
                                          </p:val>
                                        </p:tav>
                                        <p:tav tm="100000">
                                          <p:val>
                                            <p:strVal val="ppt_x"/>
                                          </p:val>
                                        </p:tav>
                                      </p:tavLst>
                                    </p:anim>
                                    <p:anim calcmode="lin" valueType="num">
                                      <p:cBhvr additive="base">
                                        <p:cTn id="19" dur="500"/>
                                        <p:tgtEl>
                                          <p:spTgt spid="24"/>
                                        </p:tgtEl>
                                        <p:attrNameLst>
                                          <p:attrName>ppt_y</p:attrName>
                                        </p:attrNameLst>
                                      </p:cBhvr>
                                      <p:tavLst>
                                        <p:tav tm="0">
                                          <p:val>
                                            <p:strVal val="ppt_y"/>
                                          </p:val>
                                        </p:tav>
                                        <p:tav tm="100000">
                                          <p:val>
                                            <p:strVal val="1+ppt_h/2"/>
                                          </p:val>
                                        </p:tav>
                                      </p:tavLst>
                                    </p:anim>
                                    <p:set>
                                      <p:cBhvr>
                                        <p:cTn id="20" dur="1" fill="hold">
                                          <p:stCondLst>
                                            <p:cond delay="499"/>
                                          </p:stCondLst>
                                        </p:cTn>
                                        <p:tgtEl>
                                          <p:spTgt spid="24"/>
                                        </p:tgtEl>
                                        <p:attrNameLst>
                                          <p:attrName>style.visibility</p:attrName>
                                        </p:attrNameLst>
                                      </p:cBhvr>
                                      <p:to>
                                        <p:strVal val="hidden"/>
                                      </p:to>
                                    </p:set>
                                  </p:childTnLst>
                                </p:cTn>
                              </p:par>
                              <p:par>
                                <p:cTn id="21" presetID="2" presetClass="exit" presetSubtype="4" fill="hold" grpId="0" nodeType="withEffect">
                                  <p:stCondLst>
                                    <p:cond delay="0"/>
                                  </p:stCondLst>
                                  <p:iterate type="lt">
                                    <p:tmPct val="0"/>
                                  </p:iterate>
                                  <p:childTnLst>
                                    <p:anim calcmode="lin" valueType="num">
                                      <p:cBhvr additive="base">
                                        <p:cTn id="22" dur="500"/>
                                        <p:tgtEl>
                                          <p:spTgt spid="23"/>
                                        </p:tgtEl>
                                        <p:attrNameLst>
                                          <p:attrName>ppt_x</p:attrName>
                                        </p:attrNameLst>
                                      </p:cBhvr>
                                      <p:tavLst>
                                        <p:tav tm="0">
                                          <p:val>
                                            <p:strVal val="ppt_x"/>
                                          </p:val>
                                        </p:tav>
                                        <p:tav tm="100000">
                                          <p:val>
                                            <p:strVal val="ppt_x"/>
                                          </p:val>
                                        </p:tav>
                                      </p:tavLst>
                                    </p:anim>
                                    <p:anim calcmode="lin" valueType="num">
                                      <p:cBhvr additive="base">
                                        <p:cTn id="23" dur="500"/>
                                        <p:tgtEl>
                                          <p:spTgt spid="23"/>
                                        </p:tgtEl>
                                        <p:attrNameLst>
                                          <p:attrName>ppt_y</p:attrName>
                                        </p:attrNameLst>
                                      </p:cBhvr>
                                      <p:tavLst>
                                        <p:tav tm="0">
                                          <p:val>
                                            <p:strVal val="ppt_y"/>
                                          </p:val>
                                        </p:tav>
                                        <p:tav tm="100000">
                                          <p:val>
                                            <p:strVal val="1+ppt_h/2"/>
                                          </p:val>
                                        </p:tav>
                                      </p:tavLst>
                                    </p:anim>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262" y="1218763"/>
            <a:ext cx="8549937" cy="5319985"/>
          </a:xfrm>
          <a:prstGeom prst="rect">
            <a:avLst/>
          </a:prstGeom>
          <a:noFill/>
          <a:ln>
            <a:solidFill>
              <a:srgbClr val="FF0000"/>
            </a:solidFill>
          </a:ln>
        </p:spPr>
      </p:pic>
    </p:spTree>
    <p:extLst>
      <p:ext uri="{BB962C8B-B14F-4D97-AF65-F5344CB8AC3E}">
        <p14:creationId xmlns:p14="http://schemas.microsoft.com/office/powerpoint/2010/main" val="84578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bắc</a:t>
            </a:r>
            <a:r>
              <a:rPr lang="en-US" sz="2400" b="1" dirty="0" smtClean="0">
                <a:solidFill>
                  <a:srgbClr val="CC0000"/>
                </a:solidFill>
                <a:latin typeface="Times New Roman" pitchFamily="18" charset="0"/>
                <a:cs typeface="Times New Roman" pitchFamily="18" charset="0"/>
              </a:rPr>
              <a:t> </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Vùng biển và thềm lục </a:t>
            </a:r>
            <a:r>
              <a:rPr lang="vi-VN" sz="2200" dirty="0" smtClean="0">
                <a:latin typeface="Cambria" pitchFamily="18" charset="0"/>
                <a:ea typeface="Cambria" pitchFamily="18" charset="0"/>
                <a:cs typeface="Times New Roman"/>
              </a:rPr>
              <a:t>địa</a:t>
            </a:r>
            <a:r>
              <a:rPr lang="en-US" sz="2200" dirty="0" smtClean="0">
                <a:latin typeface="Cambria" pitchFamily="18" charset="0"/>
                <a:ea typeface="Cambria" pitchFamily="18" charset="0"/>
                <a:cs typeface="Times New Roman"/>
              </a:rPr>
              <a:t>:</a:t>
            </a:r>
            <a:r>
              <a:rPr lang="vi-VN" sz="2200" dirty="0" smtClean="0">
                <a:latin typeface="Cambria" pitchFamily="18" charset="0"/>
                <a:ea typeface="Cambria" pitchFamily="18" charset="0"/>
                <a:cs typeface="Times New Roman"/>
              </a:rPr>
              <a:t> khí </a:t>
            </a:r>
            <a:r>
              <a:rPr lang="vi-VN" sz="2200" dirty="0">
                <a:latin typeface="Cambria" pitchFamily="18" charset="0"/>
                <a:ea typeface="Cambria" pitchFamily="18" charset="0"/>
                <a:cs typeface="Times New Roman"/>
              </a:rPr>
              <a:t>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a:t>
            </a:r>
            <a:r>
              <a:rPr lang="vi-VN" sz="2200" dirty="0" smtClean="0">
                <a:latin typeface="Cambria" pitchFamily="18" charset="0"/>
                <a:ea typeface="Cambria" pitchFamily="18" charset="0"/>
                <a:cs typeface="Times New Roman"/>
              </a:rPr>
              <a:t>biển</a:t>
            </a:r>
            <a:r>
              <a:rPr lang="en-US" sz="2200" dirty="0" smtClean="0">
                <a:latin typeface="Cambria" pitchFamily="18" charset="0"/>
                <a:ea typeface="Cambria" pitchFamily="18" charset="0"/>
                <a:cs typeface="Times New Roman"/>
              </a:rPr>
              <a:t>:</a:t>
            </a:r>
            <a:r>
              <a:rPr lang="en-US"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khí </a:t>
            </a:r>
            <a:r>
              <a:rPr lang="vi-VN" sz="2200" dirty="0">
                <a:latin typeface="Cambria" pitchFamily="18" charset="0"/>
                <a:ea typeface="Cambria" pitchFamily="18" charset="0"/>
                <a:cs typeface="Times New Roman"/>
              </a:rPr>
              <a:t>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a:t>
            </a:r>
            <a:r>
              <a:rPr lang="vi-VN" sz="2200" dirty="0" smtClean="0">
                <a:latin typeface="Cambria" pitchFamily="18" charset="0"/>
                <a:ea typeface="Cambria" pitchFamily="18" charset="0"/>
                <a:cs typeface="Times New Roman"/>
              </a:rPr>
              <a:t>tây</a:t>
            </a:r>
            <a:r>
              <a:rPr lang="en-US" sz="2200" dirty="0" smtClean="0">
                <a:latin typeface="Cambria" pitchFamily="18" charset="0"/>
                <a:ea typeface="Cambria" pitchFamily="18" charset="0"/>
                <a:cs typeface="Times New Roman"/>
              </a:rPr>
              <a:t>:</a:t>
            </a: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đông</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tây</a:t>
            </a:r>
            <a:r>
              <a:rPr lang="en-US" sz="2400" b="1" dirty="0" smtClean="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8</a:t>
            </a:r>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316972" y="2855025"/>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2022092"/>
          </a:xfrm>
          <a:prstGeom prst="rect">
            <a:avLst/>
          </a:prstGeom>
        </p:spPr>
        <p:txBody>
          <a:bodyPr wrap="square">
            <a:spAutoFit/>
          </a:bodyPr>
          <a:lstStyle/>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K</a:t>
            </a:r>
            <a:r>
              <a:rPr lang="vi-VN" sz="2400" dirty="0" smtClean="0">
                <a:latin typeface="Cambria" pitchFamily="18" charset="0"/>
                <a:ea typeface="Cambria" pitchFamily="18" charset="0"/>
                <a:cs typeface="Times New Roman"/>
              </a:rPr>
              <a:t>hí </a:t>
            </a:r>
            <a:r>
              <a:rPr lang="vi-VN" sz="2400" dirty="0">
                <a:latin typeface="Cambria" pitchFamily="18" charset="0"/>
                <a:ea typeface="Cambria" pitchFamily="18" charset="0"/>
                <a:cs typeface="Times New Roman"/>
              </a:rPr>
              <a:t>hậu </a:t>
            </a:r>
            <a:r>
              <a:rPr lang="en-US" sz="2400" dirty="0" err="1" smtClean="0">
                <a:latin typeface="Cambria" pitchFamily="18" charset="0"/>
                <a:ea typeface="Cambria" pitchFamily="18" charset="0"/>
                <a:cs typeface="Times New Roman"/>
              </a:rPr>
              <a:t>nước</a:t>
            </a:r>
            <a:r>
              <a:rPr lang="en-US" sz="2400" dirty="0" smtClean="0">
                <a:latin typeface="Cambria" pitchFamily="18" charset="0"/>
                <a:ea typeface="Cambria" pitchFamily="18" charset="0"/>
                <a:cs typeface="Times New Roman"/>
              </a:rPr>
              <a:t> ta</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phân hóa </a:t>
            </a:r>
            <a:r>
              <a:rPr lang="vi-VN" sz="2400" dirty="0" smtClean="0">
                <a:latin typeface="Cambria" pitchFamily="18" charset="0"/>
                <a:ea typeface="Cambria" pitchFamily="18" charset="0"/>
                <a:cs typeface="Times New Roman"/>
              </a:rPr>
              <a:t>th</a:t>
            </a:r>
            <a:r>
              <a:rPr lang="en-US" sz="2400" dirty="0">
                <a:latin typeface="Cambria" pitchFamily="18" charset="0"/>
                <a:ea typeface="Cambria" pitchFamily="18" charset="0"/>
                <a:cs typeface="Times New Roman"/>
              </a:rPr>
              <a:t>à</a:t>
            </a:r>
            <a:r>
              <a:rPr lang="vi-VN" sz="2400" dirty="0" smtClean="0">
                <a:latin typeface="Cambria" pitchFamily="18" charset="0"/>
                <a:ea typeface="Cambria" pitchFamily="18" charset="0"/>
                <a:cs typeface="Times New Roman"/>
              </a:rPr>
              <a:t>nh </a:t>
            </a:r>
            <a:r>
              <a:rPr lang="vi-VN" sz="2400" dirty="0">
                <a:latin typeface="Cambria" pitchFamily="18" charset="0"/>
                <a:ea typeface="Cambria" pitchFamily="18" charset="0"/>
                <a:cs typeface="Times New Roman"/>
              </a:rPr>
              <a:t>3 đai </a:t>
            </a:r>
            <a:r>
              <a:rPr lang="vi-VN" sz="2400" dirty="0" smtClean="0">
                <a:latin typeface="Cambria" pitchFamily="18" charset="0"/>
                <a:ea typeface="Cambria" pitchFamily="18" charset="0"/>
                <a:cs typeface="Times New Roman"/>
              </a:rPr>
              <a:t>cao:</a:t>
            </a:r>
            <a:endParaRPr lang="en-US" sz="2400" dirty="0" smtClean="0">
              <a:latin typeface="Cambria" pitchFamily="18" charset="0"/>
              <a:ea typeface="Cambria" pitchFamily="18" charset="0"/>
              <a:cs typeface="Times New Roman"/>
            </a:endParaRPr>
          </a:p>
          <a:p>
            <a:pPr algn="just">
              <a:lnSpc>
                <a:spcPct val="115000"/>
              </a:lnSpc>
              <a:spcBef>
                <a:spcPts val="600"/>
              </a:spcBef>
              <a:spcAft>
                <a:spcPts val="0"/>
              </a:spcAft>
            </a:pPr>
            <a:r>
              <a:rPr lang="en-US" sz="2400" dirty="0">
                <a:latin typeface="Cambria" pitchFamily="18" charset="0"/>
                <a:ea typeface="Cambria" pitchFamily="18" charset="0"/>
                <a:cs typeface="Times New Roman"/>
              </a:rPr>
              <a:t>+</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đới gió mùa; </a:t>
            </a:r>
            <a:endParaRPr lang="en-US" sz="2400" dirty="0" smtClean="0">
              <a:latin typeface="Cambria" pitchFamily="18" charset="0"/>
              <a:ea typeface="Cambria" pitchFamily="18" charset="0"/>
              <a:cs typeface="Times New Roman"/>
            </a:endParaRPr>
          </a:p>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cận </a:t>
            </a:r>
            <a:r>
              <a:rPr lang="vi-VN" sz="2400" dirty="0">
                <a:latin typeface="Cambria" pitchFamily="18" charset="0"/>
                <a:ea typeface="Cambria" pitchFamily="18" charset="0"/>
                <a:cs typeface="Times New Roman"/>
              </a:rPr>
              <a:t>nhiệt đới gió mùa trên núi </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ôn </a:t>
            </a:r>
            <a:r>
              <a:rPr lang="vi-VN" sz="2400" dirty="0">
                <a:latin typeface="Cambria" pitchFamily="18" charset="0"/>
                <a:ea typeface="Cambria" pitchFamily="18" charset="0"/>
                <a:cs typeface="Times New Roman"/>
              </a:rPr>
              <a:t>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3314"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160" y="1233214"/>
            <a:ext cx="8606040" cy="5442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692486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2816" y="8658"/>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itle 1"/>
          <p:cNvSpPr txBox="1">
            <a:spLocks/>
          </p:cNvSpPr>
          <p:nvPr/>
        </p:nvSpPr>
        <p:spPr>
          <a:xfrm>
            <a:off x="2514600" y="257014"/>
            <a:ext cx="35052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PHẦN ĐỊA LÍ</a:t>
            </a:r>
            <a:endParaRPr lang="en-US" sz="28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itle 1"/>
          <p:cNvSpPr txBox="1">
            <a:spLocks/>
          </p:cNvSpPr>
          <p:nvPr/>
        </p:nvSpPr>
        <p:spPr>
          <a:xfrm>
            <a:off x="304800" y="667547"/>
            <a:ext cx="7924800" cy="9786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vi-VN" sz="2400" b="1" dirty="0" smtClean="0">
              <a:solidFill>
                <a:srgbClr val="FF0000"/>
              </a:solidFill>
              <a:effectLst>
                <a:outerShdw blurRad="38100" dist="38100" dir="2700000" algn="tl">
                  <a:srgbClr val="000000">
                    <a:alpha val="43137"/>
                  </a:srgbClr>
                </a:outerShdw>
              </a:effectLst>
              <a:latin typeface="Cambria" pitchFamily="18" charset="0"/>
            </a:endParaRPr>
          </a:p>
          <a:p>
            <a:endParaRPr lang="vi-VN" sz="2400" b="1" dirty="0">
              <a:solidFill>
                <a:srgbClr val="FF0000"/>
              </a:solidFill>
              <a:effectLst>
                <a:outerShdw blurRad="38100" dist="38100" dir="2700000" algn="tl">
                  <a:srgbClr val="000000">
                    <a:alpha val="43137"/>
                  </a:srgbClr>
                </a:outerShdw>
              </a:effectLst>
              <a:latin typeface="Cambria" pitchFamily="18" charset="0"/>
            </a:endParaRPr>
          </a:p>
          <a:p>
            <a:endParaRPr lang="vi-VN" sz="2400" b="1" dirty="0" smtClean="0">
              <a:solidFill>
                <a:srgbClr val="FF0000"/>
              </a:solidFill>
              <a:effectLst>
                <a:outerShdw blurRad="38100" dist="38100" dir="2700000" algn="tl">
                  <a:srgbClr val="000000">
                    <a:alpha val="43137"/>
                  </a:srgbClr>
                </a:outerShdw>
              </a:effectLst>
              <a:latin typeface="Cambria" pitchFamily="18" charset="0"/>
            </a:endParaRPr>
          </a:p>
          <a:p>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endParaRPr lang="vi-VN" sz="2400" b="1" dirty="0">
              <a:solidFill>
                <a:srgbClr val="00B050"/>
              </a:solidFill>
              <a:effectLst>
                <a:outerShdw blurRad="38100" dist="38100" dir="2700000" algn="tl">
                  <a:srgbClr val="000000">
                    <a:alpha val="43137"/>
                  </a:srgbClr>
                </a:outerShdw>
              </a:effectLst>
              <a:latin typeface="Cambria" pitchFamily="18" charset="0"/>
            </a:endParaRP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smtClean="0">
                <a:latin typeface="Cambria" panose="02040503050406030204" pitchFamily="18" charset="0"/>
                <a:ea typeface="Cambria" panose="02040503050406030204" pitchFamily="18" charset="0"/>
              </a:rPr>
              <a:t>- </a:t>
            </a:r>
            <a:r>
              <a:rPr lang="vi-VN" sz="1900" b="1" dirty="0" smtClean="0">
                <a:latin typeface="Cambria" panose="02040503050406030204" pitchFamily="18" charset="0"/>
                <a:ea typeface="Cambria" panose="02040503050406030204" pitchFamily="18" charset="0"/>
              </a:rPr>
              <a:t>Nhận </a:t>
            </a:r>
            <a:r>
              <a:rPr lang="vi-VN" sz="1900" b="1" dirty="0">
                <a:latin typeface="Cambria" panose="02040503050406030204" pitchFamily="18" charset="0"/>
                <a:ea typeface="Cambria" panose="02040503050406030204" pitchFamily="18" charset="0"/>
              </a:rPr>
              <a:t>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r>
              <a:rPr lang="vi-VN" sz="1900" dirty="0" smtClean="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smtClean="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r>
              <a:rPr lang="vi-VN"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xmlns="" val="20000"/>
                    </a:ext>
                  </a:extLst>
                </a:gridCol>
                <a:gridCol w="1981200">
                  <a:extLst>
                    <a:ext uri="{9D8B030D-6E8A-4147-A177-3AD203B41FA5}">
                      <a16:colId xmlns:a16="http://schemas.microsoft.com/office/drawing/2014/main" xmlns="" val="20001"/>
                    </a:ext>
                  </a:extLst>
                </a:gridCol>
                <a:gridCol w="1905000">
                  <a:extLst>
                    <a:ext uri="{9D8B030D-6E8A-4147-A177-3AD203B41FA5}">
                      <a16:colId xmlns:a16="http://schemas.microsoft.com/office/drawing/2014/main" xmlns=""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ìm </a:t>
            </a:r>
            <a:r>
              <a:rPr lang="vi-VN" sz="2400" i="1" dirty="0">
                <a:solidFill>
                  <a:srgbClr val="FF0000"/>
                </a:solidFill>
                <a:latin typeface="Cambria" panose="02040503050406030204" pitchFamily="18" charset="0"/>
                <a:ea typeface="Cambria" panose="02040503050406030204" pitchFamily="18" charset="0"/>
              </a:rPr>
              <a:t>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smtClean="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ít</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bảng</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nhận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xét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năm</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vì</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a:t>
            </a:r>
            <a:r>
              <a:rPr lang="nl-NL" sz="2100" dirty="0" smtClean="0">
                <a:latin typeface="Cambria" pitchFamily="18" charset="0"/>
                <a:ea typeface="Cambria" pitchFamily="18" charset="0"/>
              </a:rPr>
              <a:t>Nam (Lạng Sơn: 21,5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 Cà Mau: 27,5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về</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giờ</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xạ</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Số </a:t>
            </a:r>
            <a:r>
              <a:rPr lang="nl-NL" sz="2200" dirty="0">
                <a:latin typeface="Cambria" pitchFamily="18" charset="0"/>
                <a:ea typeface="Cambria" pitchFamily="18" charset="0"/>
              </a:rPr>
              <a:t>giờ nắng nhiều, đạt từ 1400 - 3000 giờ/ </a:t>
            </a:r>
            <a:r>
              <a:rPr lang="nl-NL" sz="2200" dirty="0" smtClean="0">
                <a:latin typeface="Cambria" pitchFamily="18" charset="0"/>
                <a:ea typeface="Cambria" pitchFamily="18" charset="0"/>
              </a:rPr>
              <a:t>năm</a:t>
            </a:r>
            <a:r>
              <a:rPr lang="nl-NL" sz="2200" dirty="0">
                <a:latin typeface="Cambria" pitchFamily="18" charset="0"/>
                <a:ea typeface="Cambria" pitchFamily="18" charset="0"/>
              </a:rPr>
              <a:t> </a:t>
            </a:r>
            <a:r>
              <a:rPr lang="nl-NL" sz="2200" dirty="0" smtClean="0">
                <a:latin typeface="Cambria" pitchFamily="18" charset="0"/>
                <a:ea typeface="Cambria" pitchFamily="18" charset="0"/>
              </a:rPr>
              <a:t>(Hà Nội là 1585 giờ, Huế là 1970 giờ, TPHCM là 2489 giờ).</a:t>
            </a:r>
          </a:p>
          <a:p>
            <a:pPr algn="just">
              <a:spcBef>
                <a:spcPts val="600"/>
              </a:spcBef>
              <a:spcAft>
                <a:spcPts val="0"/>
              </a:spcAft>
            </a:pPr>
            <a:r>
              <a:rPr lang="nl-NL" sz="2200" dirty="0" smtClean="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Buổi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a:t>
            </a:r>
            <a:r>
              <a:rPr lang="vi-VN" sz="2400" b="1" dirty="0" smtClean="0">
                <a:solidFill>
                  <a:srgbClr val="CC0000"/>
                </a:solidFill>
                <a:latin typeface="Times New Roman" pitchFamily="18" charset="0"/>
                <a:cs typeface="Times New Roman" pitchFamily="18" charset="0"/>
              </a:rPr>
              <a:t>đới</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nhận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xét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lượng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mưa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trung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năm</a:t>
            </a:r>
            <a:r>
              <a:rPr lang="en-US" sz="2300" i="1" dirty="0" smtClean="0">
                <a:solidFill>
                  <a:srgbClr val="FF0000"/>
                </a:solidFill>
                <a:latin typeface="Cambria" panose="02040503050406030204" pitchFamily="18" charset="0"/>
                <a:ea typeface="Cambria" panose="02040503050406030204" pitchFamily="18" charset="0"/>
              </a:rPr>
              <a:t> ở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KHÍ HẬU NHIỆT ĐỚI ẨM GIÓ MÙA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Lượng </a:t>
            </a:r>
            <a:r>
              <a:rPr lang="nl-NL" sz="2300" dirty="0">
                <a:latin typeface="Cambria" pitchFamily="18" charset="0"/>
                <a:ea typeface="Cambria" pitchFamily="18" charset="0"/>
              </a:rPr>
              <a:t>mưa trung bình năm lớn: từ 1500 - 2000 mm/năm.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Ở </a:t>
            </a:r>
            <a:r>
              <a:rPr lang="nl-NL" sz="2300" dirty="0">
                <a:latin typeface="Cambria" pitchFamily="18" charset="0"/>
                <a:ea typeface="Cambria" pitchFamily="18" charset="0"/>
              </a:rPr>
              <a:t>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bảng</a:t>
            </a:r>
            <a:r>
              <a:rPr lang="en-US" sz="2200" i="1" dirty="0" smtClean="0">
                <a:solidFill>
                  <a:srgbClr val="FF0000"/>
                </a:solidFill>
                <a:latin typeface="Cambria" panose="02040503050406030204" pitchFamily="18" charset="0"/>
                <a:ea typeface="Cambria" panose="02040503050406030204" pitchFamily="18" charset="0"/>
              </a:rPr>
              <a:t> 4.2,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có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mưa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lớn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Độ </a:t>
            </a:r>
            <a:r>
              <a:rPr lang="nl-NL" sz="2200" dirty="0">
                <a:latin typeface="Cambria" pitchFamily="18" charset="0"/>
                <a:ea typeface="Cambria" pitchFamily="18" charset="0"/>
              </a:rPr>
              <a:t>ẩm không khí cao, trên 80</a:t>
            </a:r>
            <a:r>
              <a:rPr lang="nl-NL" sz="2200" dirty="0" smtClean="0">
                <a:latin typeface="Cambria" pitchFamily="18" charset="0"/>
                <a:ea typeface="Cambria" pitchFamily="18" charset="0"/>
              </a:rPr>
              <a:t>%, </a:t>
            </a:r>
            <a:r>
              <a:rPr lang="en-US" sz="2200" dirty="0" smtClean="0">
                <a:latin typeface="Cambria" pitchFamily="18" charset="0"/>
                <a:ea typeface="Cambria" pitchFamily="18" charset="0"/>
              </a:rPr>
              <a:t>c</a:t>
            </a:r>
            <a:r>
              <a:rPr lang="vi-VN" sz="2200" dirty="0" smtClean="0">
                <a:latin typeface="Cambria" pitchFamily="18" charset="0"/>
                <a:ea typeface="Cambria" pitchFamily="18" charset="0"/>
              </a:rPr>
              <a:t>ân </a:t>
            </a:r>
            <a:r>
              <a:rPr lang="vi-VN" sz="2200" dirty="0">
                <a:latin typeface="Cambria" pitchFamily="18" charset="0"/>
                <a:ea typeface="Cambria" pitchFamily="18" charset="0"/>
              </a:rPr>
              <a:t>bằng ẩm luôn </a:t>
            </a:r>
            <a:r>
              <a:rPr lang="vi-VN" sz="2200" dirty="0" smtClean="0">
                <a:latin typeface="Cambria" pitchFamily="18" charset="0"/>
                <a:ea typeface="Cambria" pitchFamily="18" charset="0"/>
              </a:rPr>
              <a:t>dương</a:t>
            </a:r>
            <a:r>
              <a:rPr lang="en-US" sz="2200" dirty="0" smtClean="0">
                <a:latin typeface="Cambria" pitchFamily="18" charset="0"/>
                <a:ea typeface="Cambria" pitchFamily="18" charset="0"/>
              </a:rPr>
              <a:t>.</a:t>
            </a:r>
          </a:p>
          <a:p>
            <a:pPr algn="just">
              <a:spcBef>
                <a:spcPts val="600"/>
              </a:spcBef>
              <a:spcAft>
                <a:spcPts val="0"/>
              </a:spcAft>
            </a:pPr>
            <a:r>
              <a:rPr lang="vi-VN" sz="2200" dirty="0" smtClean="0">
                <a:latin typeface="Cambria" pitchFamily="18" charset="0"/>
                <a:ea typeface="Cambria" pitchFamily="18" charset="0"/>
              </a:rPr>
              <a:t>- </a:t>
            </a:r>
            <a:r>
              <a:rPr lang="vi-VN" sz="2200" dirty="0">
                <a:latin typeface="Cambria" pitchFamily="18" charset="0"/>
                <a:ea typeface="Cambria" pitchFamily="18" charset="0"/>
              </a:rPr>
              <a:t>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5740</TotalTime>
  <Words>2682</Words>
  <Application>Microsoft Office PowerPoint</Application>
  <PresentationFormat>On-screen Show (4:3)</PresentationFormat>
  <Paragraphs>269</Paragraphs>
  <Slides>32</Slides>
  <Notes>3</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KHỞI ĐỘNG</vt:lpstr>
      <vt:lpstr>KHÍ HẬU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425</cp:revision>
  <dcterms:created xsi:type="dcterms:W3CDTF">2016-02-15T14:28:12Z</dcterms:created>
  <dcterms:modified xsi:type="dcterms:W3CDTF">2024-03-14T06:10:01Z</dcterms:modified>
</cp:coreProperties>
</file>