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540" r:id="rId2"/>
    <p:sldId id="503" r:id="rId3"/>
    <p:sldId id="539" r:id="rId4"/>
    <p:sldId id="541" r:id="rId5"/>
    <p:sldId id="542" r:id="rId6"/>
    <p:sldId id="497" r:id="rId7"/>
    <p:sldId id="533" r:id="rId8"/>
    <p:sldId id="528" r:id="rId9"/>
    <p:sldId id="529" r:id="rId10"/>
    <p:sldId id="530" r:id="rId11"/>
    <p:sldId id="515" r:id="rId12"/>
    <p:sldId id="521" r:id="rId13"/>
    <p:sldId id="522" r:id="rId14"/>
    <p:sldId id="534" r:id="rId15"/>
    <p:sldId id="535" r:id="rId16"/>
    <p:sldId id="536" r:id="rId17"/>
    <p:sldId id="537" r:id="rId18"/>
    <p:sldId id="538" r:id="rId19"/>
    <p:sldId id="527" r:id="rId20"/>
    <p:sldId id="519" r:id="rId21"/>
    <p:sldId id="524"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FFCCFF"/>
    <a:srgbClr val="BCFCD4"/>
    <a:srgbClr val="99FF66"/>
    <a:srgbClr val="33CCFF"/>
    <a:srgbClr val="009900"/>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680" autoAdjust="0"/>
  </p:normalViewPr>
  <p:slideViewPr>
    <p:cSldViewPr>
      <p:cViewPr varScale="1">
        <p:scale>
          <a:sx n="70" d="100"/>
          <a:sy n="70" d="100"/>
        </p:scale>
        <p:origin x="-1410"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1" Type="http://schemas.openxmlformats.org/officeDocument/2006/relationships/image" Target="../media/image19.png"/></Relationships>
</file>

<file path=ppt/diagrams/_rels/data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diagrams/_rels/data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diagrams/_rels/drawing2.xml.rels><?xml version="1.0" encoding="UTF-8" standalone="yes"?>
<Relationships xmlns="http://schemas.openxmlformats.org/package/2006/relationships"><Relationship Id="rId1" Type="http://schemas.openxmlformats.org/officeDocument/2006/relationships/image" Target="../media/image1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BBB91E-DAF9-47E3-9C1B-82DE845568D0}"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842A6939-AB67-443F-A238-B1594B14F58A}">
      <dgm:prSet phldrT="[Text]" custT="1"/>
      <dgm:spPr/>
      <dgm:t>
        <a:bodyPr/>
        <a:lstStyle/>
        <a:p>
          <a:r>
            <a:rPr lang="en-US" sz="1800" b="1" dirty="0" err="1" smtClean="0">
              <a:latin typeface="Cambria" pitchFamily="18" charset="0"/>
              <a:ea typeface="Cambria" pitchFamily="18" charset="0"/>
            </a:rPr>
            <a:t>Khí</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hậu</a:t>
          </a:r>
          <a:r>
            <a:rPr lang="en-US" sz="1800" b="1" dirty="0" smtClean="0">
              <a:latin typeface="Cambria" pitchFamily="18" charset="0"/>
              <a:ea typeface="Cambria" pitchFamily="18" charset="0"/>
            </a:rPr>
            <a:t> </a:t>
          </a:r>
          <a:br>
            <a:rPr lang="en-US" sz="1800" b="1" dirty="0" smtClean="0">
              <a:latin typeface="Cambria" pitchFamily="18" charset="0"/>
              <a:ea typeface="Cambria" pitchFamily="18" charset="0"/>
            </a:rPr>
          </a:br>
          <a:r>
            <a:rPr lang="en-US" sz="1800" b="1" dirty="0" err="1" smtClean="0">
              <a:latin typeface="Cambria" pitchFamily="18" charset="0"/>
              <a:ea typeface="Cambria" pitchFamily="18" charset="0"/>
            </a:rPr>
            <a:t>phân</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hóa</a:t>
          </a:r>
          <a:endParaRPr lang="en-US" sz="1800" b="1" dirty="0">
            <a:latin typeface="Cambria" pitchFamily="18" charset="0"/>
            <a:ea typeface="Cambria" pitchFamily="18" charset="0"/>
          </a:endParaRPr>
        </a:p>
      </dgm:t>
    </dgm:pt>
    <dgm:pt modelId="{1E808713-9AEA-4E4B-9042-F201F65702A2}" type="parTrans" cxnId="{CA6D227D-955C-41C5-88CE-BF524022B547}">
      <dgm:prSet/>
      <dgm:spPr/>
      <dgm:t>
        <a:bodyPr/>
        <a:lstStyle/>
        <a:p>
          <a:endParaRPr lang="en-US"/>
        </a:p>
      </dgm:t>
    </dgm:pt>
    <dgm:pt modelId="{B2F25BC8-7F6E-470E-9D72-45A1234FD505}" type="sibTrans" cxnId="{CA6D227D-955C-41C5-88CE-BF524022B547}">
      <dgm:prSet/>
      <dgm:spPr/>
      <dgm:t>
        <a:bodyPr/>
        <a:lstStyle/>
        <a:p>
          <a:endParaRPr lang="en-US"/>
        </a:p>
      </dgm:t>
    </dgm:pt>
    <dgm:pt modelId="{451462FA-6989-408F-BA8F-09E372FDA644}">
      <dgm:prSet phldrT="[Text]" custT="1"/>
      <dgm:spPr/>
      <dgm:t>
        <a:bodyPr/>
        <a:lstStyle/>
        <a:p>
          <a:r>
            <a:rPr lang="en-US" sz="1800" dirty="0" err="1" smtClean="0">
              <a:latin typeface="Cambria" pitchFamily="18" charset="0"/>
              <a:ea typeface="Cambria" pitchFamily="18" charset="0"/>
            </a:rPr>
            <a:t>Tạo</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nên</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sự</a:t>
          </a:r>
          <a:r>
            <a:rPr lang="vi-VN" sz="1800" dirty="0" smtClean="0">
              <a:latin typeface="Cambria" pitchFamily="18" charset="0"/>
              <a:ea typeface="Cambria" pitchFamily="18" charset="0"/>
            </a:rPr>
            <a:t> khác nhau về mùa vụ giữa các vùng và sự</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đa</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dạng</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về</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sản</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phẩm</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nông</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nghiệp</a:t>
          </a:r>
          <a:r>
            <a:rPr lang="en-US" sz="1800" dirty="0" smtClean="0">
              <a:latin typeface="Cambria" pitchFamily="18" charset="0"/>
              <a:ea typeface="Cambria" pitchFamily="18" charset="0"/>
            </a:rPr>
            <a:t>.</a:t>
          </a:r>
        </a:p>
      </dgm:t>
    </dgm:pt>
    <dgm:pt modelId="{910BE239-0CC0-4039-8F15-F7C02DB53481}" type="parTrans" cxnId="{6D917308-4E08-4DA2-9E47-7CADA4CE5D4C}">
      <dgm:prSet/>
      <dgm:spPr/>
      <dgm:t>
        <a:bodyPr/>
        <a:lstStyle/>
        <a:p>
          <a:endParaRPr lang="en-US"/>
        </a:p>
      </dgm:t>
    </dgm:pt>
    <dgm:pt modelId="{97C03107-172C-4F8C-A97B-948CFEDBD233}" type="sibTrans" cxnId="{6D917308-4E08-4DA2-9E47-7CADA4CE5D4C}">
      <dgm:prSet/>
      <dgm:spPr/>
      <dgm:t>
        <a:bodyPr/>
        <a:lstStyle/>
        <a:p>
          <a:endParaRPr lang="en-US"/>
        </a:p>
      </dgm:t>
    </dgm:pt>
    <dgm:pt modelId="{73DCFC18-9660-4A97-A679-C2AEB743C236}">
      <dgm:prSet phldrT="[Text]" custT="1"/>
      <dgm:spPr/>
      <dgm:t>
        <a:bodyPr/>
        <a:lstStyle/>
        <a:p>
          <a:r>
            <a:rPr lang="vi-VN" sz="1800" dirty="0" smtClean="0">
              <a:latin typeface="Cambria" pitchFamily="18" charset="0"/>
              <a:ea typeface="Cambria" pitchFamily="18" charset="0"/>
            </a:rPr>
            <a:t>Trồng cây nhiệt đới như lúa, ngô, cao su, hồ tiêu, sầu riêng,…</a:t>
          </a:r>
          <a:endParaRPr lang="en-US" sz="1800" dirty="0" smtClean="0">
            <a:latin typeface="Cambria" pitchFamily="18" charset="0"/>
            <a:ea typeface="Cambria" pitchFamily="18" charset="0"/>
          </a:endParaRPr>
        </a:p>
      </dgm:t>
    </dgm:pt>
    <dgm:pt modelId="{EDAA19F2-0741-40BC-93A1-46F7CACE9732}" type="parTrans" cxnId="{0076CD47-FB38-4422-8E4F-7BE9A0EF0723}">
      <dgm:prSet/>
      <dgm:spPr/>
      <dgm:t>
        <a:bodyPr/>
        <a:lstStyle/>
        <a:p>
          <a:endParaRPr lang="en-US"/>
        </a:p>
      </dgm:t>
    </dgm:pt>
    <dgm:pt modelId="{F4B52C36-7E79-41C0-8DC0-9A9A390C0DBA}" type="sibTrans" cxnId="{0076CD47-FB38-4422-8E4F-7BE9A0EF0723}">
      <dgm:prSet/>
      <dgm:spPr/>
      <dgm:t>
        <a:bodyPr/>
        <a:lstStyle/>
        <a:p>
          <a:endParaRPr lang="en-US"/>
        </a:p>
      </dgm:t>
    </dgm:pt>
    <dgm:pt modelId="{D148F24E-0727-46F0-BA5A-665DA528FE6A}">
      <dgm:prSet phldrT="[Text]" custT="1"/>
      <dgm:spPr/>
      <dgm:t>
        <a:bodyPr/>
        <a:lstStyle/>
        <a:p>
          <a:r>
            <a:rPr lang="vi-VN" sz="1800" dirty="0" smtClean="0">
              <a:latin typeface="Cambria" pitchFamily="18" charset="0"/>
              <a:ea typeface="Cambria" pitchFamily="18" charset="0"/>
            </a:rPr>
            <a:t>Trồng cây cận nhiệt và ôn đới như chè, quế, hồi, đào, mận, mơ,…</a:t>
          </a:r>
          <a:endParaRPr lang="en-US" sz="1800" dirty="0" smtClean="0">
            <a:latin typeface="Cambria" pitchFamily="18" charset="0"/>
            <a:ea typeface="Cambria" pitchFamily="18" charset="0"/>
          </a:endParaRPr>
        </a:p>
      </dgm:t>
    </dgm:pt>
    <dgm:pt modelId="{86B2F673-F5E6-4A10-B3AF-E2FBBAD76DF3}" type="parTrans" cxnId="{B0683B07-633A-4EB4-A90B-2F6B7E2F51A1}">
      <dgm:prSet/>
      <dgm:spPr/>
      <dgm:t>
        <a:bodyPr/>
        <a:lstStyle/>
        <a:p>
          <a:endParaRPr lang="en-US"/>
        </a:p>
      </dgm:t>
    </dgm:pt>
    <dgm:pt modelId="{819C0AA6-C02F-4FB1-8D79-3E110F6AA701}" type="sibTrans" cxnId="{B0683B07-633A-4EB4-A90B-2F6B7E2F51A1}">
      <dgm:prSet/>
      <dgm:spPr/>
      <dgm:t>
        <a:bodyPr/>
        <a:lstStyle/>
        <a:p>
          <a:endParaRPr lang="en-US"/>
        </a:p>
      </dgm:t>
    </dgm:pt>
    <dgm:pt modelId="{BBF6C64C-7BEA-4E35-B8A5-5E6B3A281518}" type="pres">
      <dgm:prSet presAssocID="{DABBB91E-DAF9-47E3-9C1B-82DE845568D0}" presName="mainComposite" presStyleCnt="0">
        <dgm:presLayoutVars>
          <dgm:chPref val="1"/>
          <dgm:dir/>
          <dgm:animOne val="branch"/>
          <dgm:animLvl val="lvl"/>
          <dgm:resizeHandles val="exact"/>
        </dgm:presLayoutVars>
      </dgm:prSet>
      <dgm:spPr/>
      <dgm:t>
        <a:bodyPr/>
        <a:lstStyle/>
        <a:p>
          <a:endParaRPr lang="en-US"/>
        </a:p>
      </dgm:t>
    </dgm:pt>
    <dgm:pt modelId="{F5252616-4EF5-4B52-B6BE-6E94E5EDAF7F}" type="pres">
      <dgm:prSet presAssocID="{DABBB91E-DAF9-47E3-9C1B-82DE845568D0}" presName="hierFlow" presStyleCnt="0"/>
      <dgm:spPr/>
    </dgm:pt>
    <dgm:pt modelId="{67801FFB-470D-4ED5-9CCF-F2CFCBF26872}" type="pres">
      <dgm:prSet presAssocID="{DABBB91E-DAF9-47E3-9C1B-82DE845568D0}" presName="hierChild1" presStyleCnt="0">
        <dgm:presLayoutVars>
          <dgm:chPref val="1"/>
          <dgm:animOne val="branch"/>
          <dgm:animLvl val="lvl"/>
        </dgm:presLayoutVars>
      </dgm:prSet>
      <dgm:spPr/>
    </dgm:pt>
    <dgm:pt modelId="{230F10DA-5D58-47DA-BA69-54A23D90190D}" type="pres">
      <dgm:prSet presAssocID="{842A6939-AB67-443F-A238-B1594B14F58A}" presName="Name14" presStyleCnt="0"/>
      <dgm:spPr/>
    </dgm:pt>
    <dgm:pt modelId="{647A87F1-B924-42C3-9BFB-B28E010046FA}" type="pres">
      <dgm:prSet presAssocID="{842A6939-AB67-443F-A238-B1594B14F58A}" presName="level1Shape" presStyleLbl="node0" presStyleIdx="0" presStyleCnt="1" custScaleX="194223">
        <dgm:presLayoutVars>
          <dgm:chPref val="3"/>
        </dgm:presLayoutVars>
      </dgm:prSet>
      <dgm:spPr/>
      <dgm:t>
        <a:bodyPr/>
        <a:lstStyle/>
        <a:p>
          <a:endParaRPr lang="en-US"/>
        </a:p>
      </dgm:t>
    </dgm:pt>
    <dgm:pt modelId="{2618DFD7-C4C4-4C93-84FA-4619F663EA20}" type="pres">
      <dgm:prSet presAssocID="{842A6939-AB67-443F-A238-B1594B14F58A}" presName="hierChild2" presStyleCnt="0"/>
      <dgm:spPr/>
    </dgm:pt>
    <dgm:pt modelId="{D51E557A-1553-48DB-9E8F-9F340370401B}" type="pres">
      <dgm:prSet presAssocID="{910BE239-0CC0-4039-8F15-F7C02DB53481}" presName="Name19" presStyleLbl="parChTrans1D2" presStyleIdx="0" presStyleCnt="3"/>
      <dgm:spPr/>
      <dgm:t>
        <a:bodyPr/>
        <a:lstStyle/>
        <a:p>
          <a:endParaRPr lang="en-US"/>
        </a:p>
      </dgm:t>
    </dgm:pt>
    <dgm:pt modelId="{88CD1CA6-17F0-4589-9BF1-D6D33BE6CF03}" type="pres">
      <dgm:prSet presAssocID="{451462FA-6989-408F-BA8F-09E372FDA644}" presName="Name21" presStyleCnt="0"/>
      <dgm:spPr/>
    </dgm:pt>
    <dgm:pt modelId="{8FEB5CAE-D4E7-4A10-87E2-8525D06FCC9D}" type="pres">
      <dgm:prSet presAssocID="{451462FA-6989-408F-BA8F-09E372FDA644}" presName="level2Shape" presStyleLbl="node2" presStyleIdx="0" presStyleCnt="3" custScaleX="127975" custScaleY="457936"/>
      <dgm:spPr/>
      <dgm:t>
        <a:bodyPr/>
        <a:lstStyle/>
        <a:p>
          <a:endParaRPr lang="en-US"/>
        </a:p>
      </dgm:t>
    </dgm:pt>
    <dgm:pt modelId="{1AFBA3D9-207A-44DE-8A1A-6C3CC5CE240C}" type="pres">
      <dgm:prSet presAssocID="{451462FA-6989-408F-BA8F-09E372FDA644}" presName="hierChild3" presStyleCnt="0"/>
      <dgm:spPr/>
    </dgm:pt>
    <dgm:pt modelId="{A4F6A9E5-8942-40B9-B8D0-5D914EFCBCC5}" type="pres">
      <dgm:prSet presAssocID="{EDAA19F2-0741-40BC-93A1-46F7CACE9732}" presName="Name19" presStyleLbl="parChTrans1D2" presStyleIdx="1" presStyleCnt="3"/>
      <dgm:spPr/>
      <dgm:t>
        <a:bodyPr/>
        <a:lstStyle/>
        <a:p>
          <a:endParaRPr lang="en-US"/>
        </a:p>
      </dgm:t>
    </dgm:pt>
    <dgm:pt modelId="{DE69739E-3691-4A44-B5E3-5698CE629D72}" type="pres">
      <dgm:prSet presAssocID="{73DCFC18-9660-4A97-A679-C2AEB743C236}" presName="Name21" presStyleCnt="0"/>
      <dgm:spPr/>
    </dgm:pt>
    <dgm:pt modelId="{6EF5A1E5-00F7-4E6D-AE7E-B9CA6802612E}" type="pres">
      <dgm:prSet presAssocID="{73DCFC18-9660-4A97-A679-C2AEB743C236}" presName="level2Shape" presStyleLbl="node2" presStyleIdx="1" presStyleCnt="3" custScaleX="126029" custScaleY="457936"/>
      <dgm:spPr/>
      <dgm:t>
        <a:bodyPr/>
        <a:lstStyle/>
        <a:p>
          <a:endParaRPr lang="en-US"/>
        </a:p>
      </dgm:t>
    </dgm:pt>
    <dgm:pt modelId="{221F552B-E77C-4D0C-951F-FB9ACA153360}" type="pres">
      <dgm:prSet presAssocID="{73DCFC18-9660-4A97-A679-C2AEB743C236}" presName="hierChild3" presStyleCnt="0"/>
      <dgm:spPr/>
    </dgm:pt>
    <dgm:pt modelId="{EFDB2B31-6276-4322-A4AD-A364E9706971}" type="pres">
      <dgm:prSet presAssocID="{86B2F673-F5E6-4A10-B3AF-E2FBBAD76DF3}" presName="Name19" presStyleLbl="parChTrans1D2" presStyleIdx="2" presStyleCnt="3"/>
      <dgm:spPr/>
      <dgm:t>
        <a:bodyPr/>
        <a:lstStyle/>
        <a:p>
          <a:endParaRPr lang="en-US"/>
        </a:p>
      </dgm:t>
    </dgm:pt>
    <dgm:pt modelId="{29C0D968-802F-4D97-B53E-F9EDF654616F}" type="pres">
      <dgm:prSet presAssocID="{D148F24E-0727-46F0-BA5A-665DA528FE6A}" presName="Name21" presStyleCnt="0"/>
      <dgm:spPr/>
    </dgm:pt>
    <dgm:pt modelId="{EE8A27CF-E668-4A7B-9F92-A2E4B3F27066}" type="pres">
      <dgm:prSet presAssocID="{D148F24E-0727-46F0-BA5A-665DA528FE6A}" presName="level2Shape" presStyleLbl="node2" presStyleIdx="2" presStyleCnt="3" custScaleX="121669" custScaleY="457936"/>
      <dgm:spPr/>
      <dgm:t>
        <a:bodyPr/>
        <a:lstStyle/>
        <a:p>
          <a:endParaRPr lang="en-US"/>
        </a:p>
      </dgm:t>
    </dgm:pt>
    <dgm:pt modelId="{16EAEEB4-C2C0-48A5-A3D2-798E0EB877D8}" type="pres">
      <dgm:prSet presAssocID="{D148F24E-0727-46F0-BA5A-665DA528FE6A}" presName="hierChild3" presStyleCnt="0"/>
      <dgm:spPr/>
    </dgm:pt>
    <dgm:pt modelId="{425CFAFE-0538-415A-B15F-33022646A72E}" type="pres">
      <dgm:prSet presAssocID="{DABBB91E-DAF9-47E3-9C1B-82DE845568D0}" presName="bgShapesFlow" presStyleCnt="0"/>
      <dgm:spPr/>
    </dgm:pt>
  </dgm:ptLst>
  <dgm:cxnLst>
    <dgm:cxn modelId="{6D917308-4E08-4DA2-9E47-7CADA4CE5D4C}" srcId="{842A6939-AB67-443F-A238-B1594B14F58A}" destId="{451462FA-6989-408F-BA8F-09E372FDA644}" srcOrd="0" destOrd="0" parTransId="{910BE239-0CC0-4039-8F15-F7C02DB53481}" sibTransId="{97C03107-172C-4F8C-A97B-948CFEDBD233}"/>
    <dgm:cxn modelId="{0076CD47-FB38-4422-8E4F-7BE9A0EF0723}" srcId="{842A6939-AB67-443F-A238-B1594B14F58A}" destId="{73DCFC18-9660-4A97-A679-C2AEB743C236}" srcOrd="1" destOrd="0" parTransId="{EDAA19F2-0741-40BC-93A1-46F7CACE9732}" sibTransId="{F4B52C36-7E79-41C0-8DC0-9A9A390C0DBA}"/>
    <dgm:cxn modelId="{42CEA3A4-293F-44BB-8401-9D140A68725C}" type="presOf" srcId="{73DCFC18-9660-4A97-A679-C2AEB743C236}" destId="{6EF5A1E5-00F7-4E6D-AE7E-B9CA6802612E}" srcOrd="0" destOrd="0" presId="urn:microsoft.com/office/officeart/2005/8/layout/hierarchy6"/>
    <dgm:cxn modelId="{8B0CA9FE-F333-443A-8213-82999CDF75BC}" type="presOf" srcId="{D148F24E-0727-46F0-BA5A-665DA528FE6A}" destId="{EE8A27CF-E668-4A7B-9F92-A2E4B3F27066}" srcOrd="0" destOrd="0" presId="urn:microsoft.com/office/officeart/2005/8/layout/hierarchy6"/>
    <dgm:cxn modelId="{B0683B07-633A-4EB4-A90B-2F6B7E2F51A1}" srcId="{842A6939-AB67-443F-A238-B1594B14F58A}" destId="{D148F24E-0727-46F0-BA5A-665DA528FE6A}" srcOrd="2" destOrd="0" parTransId="{86B2F673-F5E6-4A10-B3AF-E2FBBAD76DF3}" sibTransId="{819C0AA6-C02F-4FB1-8D79-3E110F6AA701}"/>
    <dgm:cxn modelId="{E2A09871-22AD-4721-9343-40E44308556C}" type="presOf" srcId="{DABBB91E-DAF9-47E3-9C1B-82DE845568D0}" destId="{BBF6C64C-7BEA-4E35-B8A5-5E6B3A281518}" srcOrd="0" destOrd="0" presId="urn:microsoft.com/office/officeart/2005/8/layout/hierarchy6"/>
    <dgm:cxn modelId="{CBD7CA1A-26EF-43A7-887B-79FA3E05713E}" type="presOf" srcId="{EDAA19F2-0741-40BC-93A1-46F7CACE9732}" destId="{A4F6A9E5-8942-40B9-B8D0-5D914EFCBCC5}" srcOrd="0" destOrd="0" presId="urn:microsoft.com/office/officeart/2005/8/layout/hierarchy6"/>
    <dgm:cxn modelId="{21072C2E-0630-4D54-856C-EE63235CD317}" type="presOf" srcId="{451462FA-6989-408F-BA8F-09E372FDA644}" destId="{8FEB5CAE-D4E7-4A10-87E2-8525D06FCC9D}" srcOrd="0" destOrd="0" presId="urn:microsoft.com/office/officeart/2005/8/layout/hierarchy6"/>
    <dgm:cxn modelId="{DD4BC377-C987-49C4-96A6-7F678082B106}" type="presOf" srcId="{86B2F673-F5E6-4A10-B3AF-E2FBBAD76DF3}" destId="{EFDB2B31-6276-4322-A4AD-A364E9706971}" srcOrd="0" destOrd="0" presId="urn:microsoft.com/office/officeart/2005/8/layout/hierarchy6"/>
    <dgm:cxn modelId="{A6397FB7-377B-4069-82D3-31E09B0CA51E}" type="presOf" srcId="{842A6939-AB67-443F-A238-B1594B14F58A}" destId="{647A87F1-B924-42C3-9BFB-B28E010046FA}" srcOrd="0" destOrd="0" presId="urn:microsoft.com/office/officeart/2005/8/layout/hierarchy6"/>
    <dgm:cxn modelId="{CA6D227D-955C-41C5-88CE-BF524022B547}" srcId="{DABBB91E-DAF9-47E3-9C1B-82DE845568D0}" destId="{842A6939-AB67-443F-A238-B1594B14F58A}" srcOrd="0" destOrd="0" parTransId="{1E808713-9AEA-4E4B-9042-F201F65702A2}" sibTransId="{B2F25BC8-7F6E-470E-9D72-45A1234FD505}"/>
    <dgm:cxn modelId="{C6AD9646-26E6-4A70-AC25-1AE105EF44A0}" type="presOf" srcId="{910BE239-0CC0-4039-8F15-F7C02DB53481}" destId="{D51E557A-1553-48DB-9E8F-9F340370401B}" srcOrd="0" destOrd="0" presId="urn:microsoft.com/office/officeart/2005/8/layout/hierarchy6"/>
    <dgm:cxn modelId="{8C7645A5-3ADD-4F17-8215-1DD4A240756D}" type="presParOf" srcId="{BBF6C64C-7BEA-4E35-B8A5-5E6B3A281518}" destId="{F5252616-4EF5-4B52-B6BE-6E94E5EDAF7F}" srcOrd="0" destOrd="0" presId="urn:microsoft.com/office/officeart/2005/8/layout/hierarchy6"/>
    <dgm:cxn modelId="{4A7B651E-48AF-4B42-9B33-9BF232585ED3}" type="presParOf" srcId="{F5252616-4EF5-4B52-B6BE-6E94E5EDAF7F}" destId="{67801FFB-470D-4ED5-9CCF-F2CFCBF26872}" srcOrd="0" destOrd="0" presId="urn:microsoft.com/office/officeart/2005/8/layout/hierarchy6"/>
    <dgm:cxn modelId="{DDEB6FC4-221F-4262-A21E-28720EF7A939}" type="presParOf" srcId="{67801FFB-470D-4ED5-9CCF-F2CFCBF26872}" destId="{230F10DA-5D58-47DA-BA69-54A23D90190D}" srcOrd="0" destOrd="0" presId="urn:microsoft.com/office/officeart/2005/8/layout/hierarchy6"/>
    <dgm:cxn modelId="{EBFBE0C7-F06D-49A8-B5AE-885EF26669E6}" type="presParOf" srcId="{230F10DA-5D58-47DA-BA69-54A23D90190D}" destId="{647A87F1-B924-42C3-9BFB-B28E010046FA}" srcOrd="0" destOrd="0" presId="urn:microsoft.com/office/officeart/2005/8/layout/hierarchy6"/>
    <dgm:cxn modelId="{E7310BB9-357F-4C3D-BF50-AF0071892019}" type="presParOf" srcId="{230F10DA-5D58-47DA-BA69-54A23D90190D}" destId="{2618DFD7-C4C4-4C93-84FA-4619F663EA20}" srcOrd="1" destOrd="0" presId="urn:microsoft.com/office/officeart/2005/8/layout/hierarchy6"/>
    <dgm:cxn modelId="{E6321755-24E5-4536-881C-8A8E94E4B013}" type="presParOf" srcId="{2618DFD7-C4C4-4C93-84FA-4619F663EA20}" destId="{D51E557A-1553-48DB-9E8F-9F340370401B}" srcOrd="0" destOrd="0" presId="urn:microsoft.com/office/officeart/2005/8/layout/hierarchy6"/>
    <dgm:cxn modelId="{D124E01C-B7A8-489D-B8D0-AEF108B1945D}" type="presParOf" srcId="{2618DFD7-C4C4-4C93-84FA-4619F663EA20}" destId="{88CD1CA6-17F0-4589-9BF1-D6D33BE6CF03}" srcOrd="1" destOrd="0" presId="urn:microsoft.com/office/officeart/2005/8/layout/hierarchy6"/>
    <dgm:cxn modelId="{C340C941-059E-4134-B9C9-E44BBCEC03CF}" type="presParOf" srcId="{88CD1CA6-17F0-4589-9BF1-D6D33BE6CF03}" destId="{8FEB5CAE-D4E7-4A10-87E2-8525D06FCC9D}" srcOrd="0" destOrd="0" presId="urn:microsoft.com/office/officeart/2005/8/layout/hierarchy6"/>
    <dgm:cxn modelId="{21F9896A-F95D-4E61-ACD8-0181E90CA50C}" type="presParOf" srcId="{88CD1CA6-17F0-4589-9BF1-D6D33BE6CF03}" destId="{1AFBA3D9-207A-44DE-8A1A-6C3CC5CE240C}" srcOrd="1" destOrd="0" presId="urn:microsoft.com/office/officeart/2005/8/layout/hierarchy6"/>
    <dgm:cxn modelId="{3BEBD2BC-ADC2-4489-BAF2-5EBB6329E5F2}" type="presParOf" srcId="{2618DFD7-C4C4-4C93-84FA-4619F663EA20}" destId="{A4F6A9E5-8942-40B9-B8D0-5D914EFCBCC5}" srcOrd="2" destOrd="0" presId="urn:microsoft.com/office/officeart/2005/8/layout/hierarchy6"/>
    <dgm:cxn modelId="{107AD086-2799-43A5-9D77-9E768F3245A4}" type="presParOf" srcId="{2618DFD7-C4C4-4C93-84FA-4619F663EA20}" destId="{DE69739E-3691-4A44-B5E3-5698CE629D72}" srcOrd="3" destOrd="0" presId="urn:microsoft.com/office/officeart/2005/8/layout/hierarchy6"/>
    <dgm:cxn modelId="{675FD9F6-65E5-4580-B063-F595A1B35EDF}" type="presParOf" srcId="{DE69739E-3691-4A44-B5E3-5698CE629D72}" destId="{6EF5A1E5-00F7-4E6D-AE7E-B9CA6802612E}" srcOrd="0" destOrd="0" presId="urn:microsoft.com/office/officeart/2005/8/layout/hierarchy6"/>
    <dgm:cxn modelId="{E25233E2-1154-4242-8972-17D119140C51}" type="presParOf" srcId="{DE69739E-3691-4A44-B5E3-5698CE629D72}" destId="{221F552B-E77C-4D0C-951F-FB9ACA153360}" srcOrd="1" destOrd="0" presId="urn:microsoft.com/office/officeart/2005/8/layout/hierarchy6"/>
    <dgm:cxn modelId="{F03EA695-1FC2-4A42-AD6A-2F63954A9E28}" type="presParOf" srcId="{2618DFD7-C4C4-4C93-84FA-4619F663EA20}" destId="{EFDB2B31-6276-4322-A4AD-A364E9706971}" srcOrd="4" destOrd="0" presId="urn:microsoft.com/office/officeart/2005/8/layout/hierarchy6"/>
    <dgm:cxn modelId="{DE2861BB-D839-4AF0-BBE8-D8E604FB3311}" type="presParOf" srcId="{2618DFD7-C4C4-4C93-84FA-4619F663EA20}" destId="{29C0D968-802F-4D97-B53E-F9EDF654616F}" srcOrd="5" destOrd="0" presId="urn:microsoft.com/office/officeart/2005/8/layout/hierarchy6"/>
    <dgm:cxn modelId="{6B9FBB15-18E0-4E73-B93A-83CA2BA1FD58}" type="presParOf" srcId="{29C0D968-802F-4D97-B53E-F9EDF654616F}" destId="{EE8A27CF-E668-4A7B-9F92-A2E4B3F27066}" srcOrd="0" destOrd="0" presId="urn:microsoft.com/office/officeart/2005/8/layout/hierarchy6"/>
    <dgm:cxn modelId="{2E9678BC-8ADB-4C4C-85AD-7D1B9EA78827}" type="presParOf" srcId="{29C0D968-802F-4D97-B53E-F9EDF654616F}" destId="{16EAEEB4-C2C0-48A5-A3D2-798E0EB877D8}" srcOrd="1" destOrd="0" presId="urn:microsoft.com/office/officeart/2005/8/layout/hierarchy6"/>
    <dgm:cxn modelId="{618FC848-1E1C-437B-AD00-BB15A3092AE7}" type="presParOf" srcId="{BBF6C64C-7BEA-4E35-B8A5-5E6B3A281518}" destId="{425CFAFE-0538-415A-B15F-33022646A72E}" srcOrd="1" destOrd="0" presId="urn:microsoft.com/office/officeart/2005/8/layout/hierarchy6"/>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427D850-3FF8-4166-BA9E-6A84DDE2FDDE}" type="doc">
      <dgm:prSet loTypeId="urn:microsoft.com/office/officeart/2005/8/layout/pyramid2" loCatId="list" qsTypeId="urn:microsoft.com/office/officeart/2005/8/quickstyle/simple1" qsCatId="simple" csTypeId="urn:microsoft.com/office/officeart/2005/8/colors/accent1_2" csCatId="accent1" phldr="1"/>
      <dgm:spPr/>
    </dgm:pt>
    <dgm:pt modelId="{C6224179-9310-4EF1-BA4E-0A91C529D343}">
      <dgm:prSet custT="1"/>
      <dgm:spPr/>
      <dgm:t>
        <a:bodyPr/>
        <a:lstStyle/>
        <a:p>
          <a:pPr algn="just"/>
          <a:r>
            <a:rPr lang="vi-VN" sz="1800" dirty="0" smtClean="0">
              <a:latin typeface="Cambria" pitchFamily="18" charset="0"/>
              <a:ea typeface="Cambria" pitchFamily="18" charset="0"/>
            </a:rPr>
            <a:t>Miền khí hậu phía Bắc: chè, rau ưa lạnh (su su, su hào, bắp cải,...), cây ăn quả (lê, mận, hồng,...), cá nước lạnh (cá hồi, cá tầm).</a:t>
          </a:r>
          <a:endParaRPr lang="en-US" sz="1800" dirty="0">
            <a:latin typeface="Cambria" pitchFamily="18" charset="0"/>
            <a:ea typeface="Cambria" pitchFamily="18" charset="0"/>
          </a:endParaRPr>
        </a:p>
      </dgm:t>
    </dgm:pt>
    <dgm:pt modelId="{9ECA59FB-A2D8-40CD-8A95-FEF386BBD47C}" type="parTrans" cxnId="{59BF1BC8-6484-401F-A3D9-ED68F7309518}">
      <dgm:prSet/>
      <dgm:spPr/>
      <dgm:t>
        <a:bodyPr/>
        <a:lstStyle/>
        <a:p>
          <a:endParaRPr lang="en-US"/>
        </a:p>
      </dgm:t>
    </dgm:pt>
    <dgm:pt modelId="{43DE3FE6-A3AE-446E-8EF5-ABB3490E3ADF}" type="sibTrans" cxnId="{59BF1BC8-6484-401F-A3D9-ED68F7309518}">
      <dgm:prSet/>
      <dgm:spPr/>
      <dgm:t>
        <a:bodyPr/>
        <a:lstStyle/>
        <a:p>
          <a:endParaRPr lang="en-US"/>
        </a:p>
      </dgm:t>
    </dgm:pt>
    <dgm:pt modelId="{41688481-2984-40F7-8EFD-7551E42FB820}">
      <dgm:prSet custT="1"/>
      <dgm:spPr/>
      <dgm:t>
        <a:bodyPr/>
        <a:lstStyle/>
        <a:p>
          <a:pPr algn="just"/>
          <a:r>
            <a:rPr lang="vi-VN" sz="1800" dirty="0" smtClean="0">
              <a:latin typeface="Cambria" pitchFamily="18" charset="0"/>
              <a:ea typeface="Cambria" pitchFamily="18" charset="0"/>
            </a:rPr>
            <a:t>Miền khí hậu phía Nam: </a:t>
          </a:r>
          <a:r>
            <a:rPr lang="en-US" sz="1800" dirty="0" err="1" smtClean="0">
              <a:latin typeface="Cambria" pitchFamily="18" charset="0"/>
              <a:ea typeface="Cambria" pitchFamily="18" charset="0"/>
            </a:rPr>
            <a:t>lúa</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cà</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phê</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cao</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su</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chôm</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chôm</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sầu</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riêng</a:t>
          </a:r>
          <a:r>
            <a:rPr lang="en-US" sz="1800" dirty="0" smtClean="0">
              <a:latin typeface="Cambria" pitchFamily="18" charset="0"/>
              <a:ea typeface="Cambria" pitchFamily="18" charset="0"/>
            </a:rPr>
            <a:t>,...</a:t>
          </a:r>
          <a:endParaRPr lang="en-US" sz="1800" dirty="0">
            <a:latin typeface="Cambria" pitchFamily="18" charset="0"/>
            <a:ea typeface="Cambria" pitchFamily="18" charset="0"/>
          </a:endParaRPr>
        </a:p>
      </dgm:t>
    </dgm:pt>
    <dgm:pt modelId="{8CFF4083-61C2-416D-B5B3-CBF2C76AB419}" type="parTrans" cxnId="{3CD97CC4-390C-40BB-A24A-52477E8CD0C9}">
      <dgm:prSet/>
      <dgm:spPr/>
      <dgm:t>
        <a:bodyPr/>
        <a:lstStyle/>
        <a:p>
          <a:endParaRPr lang="en-US"/>
        </a:p>
      </dgm:t>
    </dgm:pt>
    <dgm:pt modelId="{5EBE5F15-7983-4CD7-AD30-B6B89AE58100}" type="sibTrans" cxnId="{3CD97CC4-390C-40BB-A24A-52477E8CD0C9}">
      <dgm:prSet/>
      <dgm:spPr/>
      <dgm:t>
        <a:bodyPr/>
        <a:lstStyle/>
        <a:p>
          <a:endParaRPr lang="en-US"/>
        </a:p>
      </dgm:t>
    </dgm:pt>
    <dgm:pt modelId="{0ADBFB34-D9C2-4AFB-957B-B9566E143B0F}" type="pres">
      <dgm:prSet presAssocID="{2427D850-3FF8-4166-BA9E-6A84DDE2FDDE}" presName="compositeShape" presStyleCnt="0">
        <dgm:presLayoutVars>
          <dgm:dir/>
          <dgm:resizeHandles/>
        </dgm:presLayoutVars>
      </dgm:prSet>
      <dgm:spPr/>
    </dgm:pt>
    <dgm:pt modelId="{C4EFDF76-F7B8-4661-AD4A-3B0C8C61F107}" type="pres">
      <dgm:prSet presAssocID="{2427D850-3FF8-4166-BA9E-6A84DDE2FDDE}" presName="pyramid" presStyleLbl="node1" presStyleIdx="0" presStyleCnt="1" custScaleY="91411" custLinFactNeighborX="-4661"/>
      <dgm:spPr>
        <a:blipFill rotWithShape="0">
          <a:blip xmlns:r="http://schemas.openxmlformats.org/officeDocument/2006/relationships" r:embed="rId1"/>
          <a:stretch>
            <a:fillRect/>
          </a:stretch>
        </a:blipFill>
      </dgm:spPr>
    </dgm:pt>
    <dgm:pt modelId="{FC6FF377-320D-4250-B7B2-44B41B2969AF}" type="pres">
      <dgm:prSet presAssocID="{2427D850-3FF8-4166-BA9E-6A84DDE2FDDE}" presName="theList" presStyleCnt="0"/>
      <dgm:spPr/>
    </dgm:pt>
    <dgm:pt modelId="{DB9FAD99-B33B-42B8-AA57-FD25FED0D15E}" type="pres">
      <dgm:prSet presAssocID="{C6224179-9310-4EF1-BA4E-0A91C529D343}" presName="aNode" presStyleLbl="fgAcc1" presStyleIdx="0" presStyleCnt="2" custScaleX="117783" custScaleY="137181">
        <dgm:presLayoutVars>
          <dgm:bulletEnabled val="1"/>
        </dgm:presLayoutVars>
      </dgm:prSet>
      <dgm:spPr/>
      <dgm:t>
        <a:bodyPr/>
        <a:lstStyle/>
        <a:p>
          <a:endParaRPr lang="en-US"/>
        </a:p>
      </dgm:t>
    </dgm:pt>
    <dgm:pt modelId="{7DC7B3E2-2222-48CD-B571-CC1F935A66E2}" type="pres">
      <dgm:prSet presAssocID="{C6224179-9310-4EF1-BA4E-0A91C529D343}" presName="aSpace" presStyleCnt="0"/>
      <dgm:spPr/>
    </dgm:pt>
    <dgm:pt modelId="{CB11A3C2-BD69-4D1C-B307-FCE49CFAB16A}" type="pres">
      <dgm:prSet presAssocID="{41688481-2984-40F7-8EFD-7551E42FB820}" presName="aNode" presStyleLbl="fgAcc1" presStyleIdx="1" presStyleCnt="2" custScaleX="117614" custScaleY="71367">
        <dgm:presLayoutVars>
          <dgm:bulletEnabled val="1"/>
        </dgm:presLayoutVars>
      </dgm:prSet>
      <dgm:spPr/>
      <dgm:t>
        <a:bodyPr/>
        <a:lstStyle/>
        <a:p>
          <a:endParaRPr lang="en-US"/>
        </a:p>
      </dgm:t>
    </dgm:pt>
    <dgm:pt modelId="{742F971E-D32E-43D5-A6B5-89BBB1EE5044}" type="pres">
      <dgm:prSet presAssocID="{41688481-2984-40F7-8EFD-7551E42FB820}" presName="aSpace" presStyleCnt="0"/>
      <dgm:spPr/>
    </dgm:pt>
  </dgm:ptLst>
  <dgm:cxnLst>
    <dgm:cxn modelId="{5A696D00-8C7D-4BEB-87E7-53C46C48A8A5}" type="presOf" srcId="{2427D850-3FF8-4166-BA9E-6A84DDE2FDDE}" destId="{0ADBFB34-D9C2-4AFB-957B-B9566E143B0F}" srcOrd="0" destOrd="0" presId="urn:microsoft.com/office/officeart/2005/8/layout/pyramid2"/>
    <dgm:cxn modelId="{59BF1BC8-6484-401F-A3D9-ED68F7309518}" srcId="{2427D850-3FF8-4166-BA9E-6A84DDE2FDDE}" destId="{C6224179-9310-4EF1-BA4E-0A91C529D343}" srcOrd="0" destOrd="0" parTransId="{9ECA59FB-A2D8-40CD-8A95-FEF386BBD47C}" sibTransId="{43DE3FE6-A3AE-446E-8EF5-ABB3490E3ADF}"/>
    <dgm:cxn modelId="{804C27B7-CD2E-4382-A39B-1BF35DAC4F56}" type="presOf" srcId="{41688481-2984-40F7-8EFD-7551E42FB820}" destId="{CB11A3C2-BD69-4D1C-B307-FCE49CFAB16A}" srcOrd="0" destOrd="0" presId="urn:microsoft.com/office/officeart/2005/8/layout/pyramid2"/>
    <dgm:cxn modelId="{3CD97CC4-390C-40BB-A24A-52477E8CD0C9}" srcId="{2427D850-3FF8-4166-BA9E-6A84DDE2FDDE}" destId="{41688481-2984-40F7-8EFD-7551E42FB820}" srcOrd="1" destOrd="0" parTransId="{8CFF4083-61C2-416D-B5B3-CBF2C76AB419}" sibTransId="{5EBE5F15-7983-4CD7-AD30-B6B89AE58100}"/>
    <dgm:cxn modelId="{B39F32EF-EA41-44A0-9EDD-E1EBB3899301}" type="presOf" srcId="{C6224179-9310-4EF1-BA4E-0A91C529D343}" destId="{DB9FAD99-B33B-42B8-AA57-FD25FED0D15E}" srcOrd="0" destOrd="0" presId="urn:microsoft.com/office/officeart/2005/8/layout/pyramid2"/>
    <dgm:cxn modelId="{1A105544-A41A-4BAF-A13D-E3ED06C6D967}" type="presParOf" srcId="{0ADBFB34-D9C2-4AFB-957B-B9566E143B0F}" destId="{C4EFDF76-F7B8-4661-AD4A-3B0C8C61F107}" srcOrd="0" destOrd="0" presId="urn:microsoft.com/office/officeart/2005/8/layout/pyramid2"/>
    <dgm:cxn modelId="{5A44C9CE-C7C8-4B35-86B7-3E6264CFA2D5}" type="presParOf" srcId="{0ADBFB34-D9C2-4AFB-957B-B9566E143B0F}" destId="{FC6FF377-320D-4250-B7B2-44B41B2969AF}" srcOrd="1" destOrd="0" presId="urn:microsoft.com/office/officeart/2005/8/layout/pyramid2"/>
    <dgm:cxn modelId="{96D21408-91A0-4469-BADF-4F83FD16694C}" type="presParOf" srcId="{FC6FF377-320D-4250-B7B2-44B41B2969AF}" destId="{DB9FAD99-B33B-42B8-AA57-FD25FED0D15E}" srcOrd="0" destOrd="0" presId="urn:microsoft.com/office/officeart/2005/8/layout/pyramid2"/>
    <dgm:cxn modelId="{1B55747D-B03B-463C-B0CF-84ADB08AFF2D}" type="presParOf" srcId="{FC6FF377-320D-4250-B7B2-44B41B2969AF}" destId="{7DC7B3E2-2222-48CD-B571-CC1F935A66E2}" srcOrd="1" destOrd="0" presId="urn:microsoft.com/office/officeart/2005/8/layout/pyramid2"/>
    <dgm:cxn modelId="{5D65C910-46EF-424D-BA95-864B49FF941D}" type="presParOf" srcId="{FC6FF377-320D-4250-B7B2-44B41B2969AF}" destId="{CB11A3C2-BD69-4D1C-B307-FCE49CFAB16A}" srcOrd="2" destOrd="0" presId="urn:microsoft.com/office/officeart/2005/8/layout/pyramid2"/>
    <dgm:cxn modelId="{0416A383-4520-4D9B-AA45-B42AC4FBA548}" type="presParOf" srcId="{FC6FF377-320D-4250-B7B2-44B41B2969AF}" destId="{742F971E-D32E-43D5-A6B5-89BBB1EE5044}" srcOrd="3" destOrd="0" presId="urn:microsoft.com/office/officeart/2005/8/layout/pyramid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0" dirty="0" smtClean="0">
              <a:solidFill>
                <a:schemeClr val="tx1"/>
              </a:solidFill>
              <a:latin typeface="Cambria" pitchFamily="18" charset="0"/>
              <a:ea typeface="Cambria" pitchFamily="18" charset="0"/>
            </a:rPr>
            <a:t>Điều kiện khí hậu có ảnh hưởng đến một số loại hình du lịch như du lịch biển, du lịch nghỉ dưỡng, du lịch khám phá tự nhiên, tác động trực tiếp đến sự hình thành các điểm du lịch, loại hình du lịch, mùa vụ du lịch…</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vi-VN" sz="1800" b="0" dirty="0" smtClean="0">
              <a:solidFill>
                <a:schemeClr val="tx1"/>
              </a:solidFill>
              <a:latin typeface="Cambria" pitchFamily="18" charset="0"/>
              <a:ea typeface="Cambria" pitchFamily="18" charset="0"/>
            </a:rPr>
            <a:t>Ở các khu vực đồi núi, sự phân hoá khí hậu theo độ cao tạo điều kiện phát triển các loại hình du lịch như nghỉ dưỡng, tham quan…</a:t>
          </a:r>
          <a:endParaRPr lang="en-US" sz="1800" b="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vi-VN" sz="1800" dirty="0" smtClean="0">
              <a:solidFill>
                <a:schemeClr val="tx1"/>
              </a:solidFill>
              <a:latin typeface="Cambria" pitchFamily="18" charset="0"/>
              <a:ea typeface="Cambria" pitchFamily="18" charset="0"/>
            </a:rPr>
            <a:t>- Sự phân hoá của khí hậu giữa miền Bắc và miền Nam ảnh hưởng đến mùa vụ du lịch của hai miền. </a:t>
          </a:r>
        </a:p>
        <a:p>
          <a:pPr algn="just"/>
          <a:r>
            <a:rPr lang="vi-VN" sz="1800" dirty="0" smtClean="0">
              <a:solidFill>
                <a:schemeClr val="tx1"/>
              </a:solidFill>
              <a:latin typeface="Cambria" pitchFamily="18" charset="0"/>
              <a:ea typeface="Cambria" pitchFamily="18" charset="0"/>
            </a:rPr>
            <a:t>- Khó khăn: Các hiện tượng thời tiết như mưa lớn, bão,... là trở ngại đối với hoạt động du lịch ngoài trời.</a:t>
          </a:r>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20197">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96530">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25123">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072D405D-73E7-4DF3-80DB-1252449F3E8A}" type="presOf" srcId="{9DA92A08-ED37-48A9-A0DD-F521D2142CD2}" destId="{C7497E28-FAE4-42DA-8D9D-5B4659273D7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F24AF8D7-B66D-4CA6-A059-6418EEE5555E}" type="presOf" srcId="{75A2E02A-7769-4E94-8561-8178449CF35B}" destId="{534504B8-3AD3-4D7F-BA10-772C4BC9F4DA}" srcOrd="0" destOrd="0" presId="urn:microsoft.com/office/officeart/2008/layout/VerticalCurvedList"/>
    <dgm:cxn modelId="{7CC51CEC-1076-4DBA-B2A8-044422D98E55}"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76FE2FB9-A478-43AD-950A-4F15718C4D4F}" type="presOf" srcId="{9B38993F-91D9-4E45-89FE-E7C2053BB052}" destId="{A0E9B536-5134-4AC7-990D-17E1F41843BA}" srcOrd="0" destOrd="0" presId="urn:microsoft.com/office/officeart/2008/layout/VerticalCurvedList"/>
    <dgm:cxn modelId="{A3F5DF76-04EA-4037-8DC9-2B93E7713ADB}" type="presOf" srcId="{A55E36B4-5DBD-4D69-9E07-2ACE1B02C75C}" destId="{287E208B-7CBA-48D9-A845-7C3BA9246006}" srcOrd="0" destOrd="0" presId="urn:microsoft.com/office/officeart/2008/layout/VerticalCurvedList"/>
    <dgm:cxn modelId="{10EF0A21-DAF6-4D43-986E-E649370C0286}" type="presParOf" srcId="{287E208B-7CBA-48D9-A845-7C3BA9246006}" destId="{5A99791D-9E28-4B3D-8ACD-8F48A5C6199A}" srcOrd="0" destOrd="0" presId="urn:microsoft.com/office/officeart/2008/layout/VerticalCurvedList"/>
    <dgm:cxn modelId="{5AFA6E17-22B9-4BED-AEE6-95EF901271A6}" type="presParOf" srcId="{5A99791D-9E28-4B3D-8ACD-8F48A5C6199A}" destId="{9839DEA4-81CC-40F3-A882-992AC1AF75D3}" srcOrd="0" destOrd="0" presId="urn:microsoft.com/office/officeart/2008/layout/VerticalCurvedList"/>
    <dgm:cxn modelId="{63AA6B5D-B597-401F-A586-52479C4C7DD5}" type="presParOf" srcId="{9839DEA4-81CC-40F3-A882-992AC1AF75D3}" destId="{28F6DBF1-E187-4C38-B1F1-C875CC0EEA2D}" srcOrd="0" destOrd="0" presId="urn:microsoft.com/office/officeart/2008/layout/VerticalCurvedList"/>
    <dgm:cxn modelId="{5506CB25-0E96-4E59-BD4E-8C762FB37BD1}" type="presParOf" srcId="{9839DEA4-81CC-40F3-A882-992AC1AF75D3}" destId="{C7497E28-FAE4-42DA-8D9D-5B4659273D7A}" srcOrd="1" destOrd="0" presId="urn:microsoft.com/office/officeart/2008/layout/VerticalCurvedList"/>
    <dgm:cxn modelId="{FE3BEF7F-A6C8-4F3D-BF7E-015C34E14D04}" type="presParOf" srcId="{9839DEA4-81CC-40F3-A882-992AC1AF75D3}" destId="{175AA276-58F2-4DD9-80FC-A508711E986D}" srcOrd="2" destOrd="0" presId="urn:microsoft.com/office/officeart/2008/layout/VerticalCurvedList"/>
    <dgm:cxn modelId="{4C058B27-814F-47B1-AA56-D8F506AEE9C8}" type="presParOf" srcId="{9839DEA4-81CC-40F3-A882-992AC1AF75D3}" destId="{99D1BCB1-BBEC-4020-AF46-9B84DFEEEB12}" srcOrd="3" destOrd="0" presId="urn:microsoft.com/office/officeart/2008/layout/VerticalCurvedList"/>
    <dgm:cxn modelId="{0C3B285F-FEAD-43EC-9D2F-86C6C1A16C43}" type="presParOf" srcId="{5A99791D-9E28-4B3D-8ACD-8F48A5C6199A}" destId="{534504B8-3AD3-4D7F-BA10-772C4BC9F4DA}" srcOrd="1" destOrd="0" presId="urn:microsoft.com/office/officeart/2008/layout/VerticalCurvedList"/>
    <dgm:cxn modelId="{AAD850AC-AD3E-4D69-BEFC-AFE4B5533951}" type="presParOf" srcId="{5A99791D-9E28-4B3D-8ACD-8F48A5C6199A}" destId="{449D8CCB-25E3-4F77-9AA7-F013F49094ED}" srcOrd="2" destOrd="0" presId="urn:microsoft.com/office/officeart/2008/layout/VerticalCurvedList"/>
    <dgm:cxn modelId="{384084EA-E141-4268-AA2D-0BBAB1D388B0}" type="presParOf" srcId="{449D8CCB-25E3-4F77-9AA7-F013F49094ED}" destId="{467C472B-F399-46AE-B017-5DC56BBEA7D7}" srcOrd="0" destOrd="0" presId="urn:microsoft.com/office/officeart/2008/layout/VerticalCurvedList"/>
    <dgm:cxn modelId="{4E1E3035-C694-4EB1-85D6-DC213254F535}" type="presParOf" srcId="{5A99791D-9E28-4B3D-8ACD-8F48A5C6199A}" destId="{DD97E049-4A6C-47F8-8707-C5FFDBF743ED}" srcOrd="3" destOrd="0" presId="urn:microsoft.com/office/officeart/2008/layout/VerticalCurvedList"/>
    <dgm:cxn modelId="{CEBCCFF8-DB19-4336-B532-F1D25BA5FEC6}" type="presParOf" srcId="{5A99791D-9E28-4B3D-8ACD-8F48A5C6199A}" destId="{7DBD23B7-51C8-4591-8906-0B740EFCF017}" srcOrd="4" destOrd="0" presId="urn:microsoft.com/office/officeart/2008/layout/VerticalCurvedList"/>
    <dgm:cxn modelId="{6770415A-A14D-48FC-B16A-BBDB84E9DBB1}" type="presParOf" srcId="{7DBD23B7-51C8-4591-8906-0B740EFCF017}" destId="{9D6C96D5-59F1-4074-AA4E-276172A59D56}" srcOrd="0" destOrd="0" presId="urn:microsoft.com/office/officeart/2008/layout/VerticalCurvedList"/>
    <dgm:cxn modelId="{A20D8FE4-E9B7-467F-9395-2F0577A88176}" type="presParOf" srcId="{5A99791D-9E28-4B3D-8ACD-8F48A5C6199A}" destId="{A0E9B536-5134-4AC7-990D-17E1F41843BA}" srcOrd="5" destOrd="0" presId="urn:microsoft.com/office/officeart/2008/layout/VerticalCurvedList"/>
    <dgm:cxn modelId="{73ED4DE4-A03D-45D4-93D5-C36CF22AB4AF}" type="presParOf" srcId="{5A99791D-9E28-4B3D-8ACD-8F48A5C6199A}" destId="{E6CA5371-E765-4FE6-A6BE-7ECD1C15C765}" srcOrd="6" destOrd="0" presId="urn:microsoft.com/office/officeart/2008/layout/VerticalCurvedList"/>
    <dgm:cxn modelId="{9540B28C-D68E-4359-8D5C-C656F6646683}"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1" dirty="0" smtClean="0">
              <a:solidFill>
                <a:schemeClr val="tx1"/>
              </a:solidFill>
              <a:latin typeface="Cambria" pitchFamily="18" charset="0"/>
              <a:ea typeface="Cambria" pitchFamily="18" charset="0"/>
            </a:rPr>
            <a:t>Khí hậu Sa Pa </a:t>
          </a:r>
          <a:r>
            <a:rPr lang="vi-VN" sz="1800" b="0" dirty="0" smtClean="0">
              <a:solidFill>
                <a:schemeClr val="tx1"/>
              </a:solidFill>
              <a:latin typeface="Cambria" pitchFamily="18" charset="0"/>
              <a:ea typeface="Cambria" pitchFamily="18" charset="0"/>
            </a:rPr>
            <a:t>ôn hòa, mát mẻ quanh năm, nhiệt độ trung bình năm 15,5</a:t>
          </a:r>
          <a:r>
            <a:rPr lang="vi-VN" sz="1800" b="0" baseline="30000" dirty="0" smtClean="0">
              <a:solidFill>
                <a:schemeClr val="tx1"/>
              </a:solidFill>
              <a:latin typeface="Cambria" pitchFamily="18" charset="0"/>
              <a:ea typeface="Cambria" pitchFamily="18" charset="0"/>
            </a:rPr>
            <a:t>0</a:t>
          </a:r>
          <a:r>
            <a:rPr lang="vi-VN" sz="1800" b="0" dirty="0" smtClean="0">
              <a:solidFill>
                <a:schemeClr val="tx1"/>
              </a:solidFill>
              <a:latin typeface="Cambria" pitchFamily="18" charset="0"/>
              <a:ea typeface="Cambria" pitchFamily="18" charset="0"/>
            </a:rPr>
            <a:t>C, thích hợp cho hoạt động nghỉ dưỡng, vào mùa đông có tuyết rơi và băng giá thu hút khách du lịch đến tham quan, trải nghiệm.</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vi-VN" sz="1800" b="1" dirty="0" smtClean="0">
              <a:solidFill>
                <a:schemeClr val="tx1"/>
              </a:solidFill>
              <a:latin typeface="Cambria" pitchFamily="18" charset="0"/>
              <a:ea typeface="Cambria" pitchFamily="18" charset="0"/>
            </a:rPr>
            <a:t>Khí hậu Nha Trang </a:t>
          </a:r>
          <a:r>
            <a:rPr lang="vi-VN" sz="1800" b="0" dirty="0" smtClean="0">
              <a:solidFill>
                <a:schemeClr val="tx1"/>
              </a:solidFill>
              <a:latin typeface="Cambria" pitchFamily="18" charset="0"/>
              <a:ea typeface="Cambria" pitchFamily="18" charset="0"/>
            </a:rPr>
            <a:t>mang tính chất nhiệt đới gió mùa, nóng quanh năm, nhiệt độ trung bình năm 27</a:t>
          </a:r>
          <a:r>
            <a:rPr lang="vi-VN" sz="1800" b="0" baseline="30000" dirty="0" smtClean="0">
              <a:solidFill>
                <a:schemeClr val="tx1"/>
              </a:solidFill>
              <a:latin typeface="Cambria" pitchFamily="18" charset="0"/>
              <a:ea typeface="Cambria" pitchFamily="18" charset="0"/>
            </a:rPr>
            <a:t>0</a:t>
          </a:r>
          <a:r>
            <a:rPr lang="vi-VN" sz="1800" b="0" dirty="0" smtClean="0">
              <a:solidFill>
                <a:schemeClr val="tx1"/>
              </a:solidFill>
              <a:latin typeface="Cambria" pitchFamily="18" charset="0"/>
              <a:ea typeface="Cambria" pitchFamily="18" charset="0"/>
            </a:rPr>
            <a:t>C tạo thuận lợi cho phát triển du lịch biển gần như quanh năm.</a:t>
          </a:r>
          <a:endParaRPr lang="en-US" sz="1800" b="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r>
            <a:rPr lang="vi-VN" sz="1700" b="1" dirty="0" smtClean="0">
              <a:solidFill>
                <a:schemeClr val="tx1"/>
              </a:solidFill>
              <a:latin typeface="Cambria" pitchFamily="18" charset="0"/>
              <a:ea typeface="Cambria" pitchFamily="18" charset="0"/>
            </a:rPr>
            <a:t>Ảnh hưởng đến hoạt động du lịch:</a:t>
          </a:r>
        </a:p>
        <a:p>
          <a:r>
            <a:rPr lang="vi-VN" sz="1700" b="0" dirty="0" smtClean="0">
              <a:solidFill>
                <a:schemeClr val="tx1"/>
              </a:solidFill>
              <a:latin typeface="Cambria" pitchFamily="18" charset="0"/>
              <a:ea typeface="Cambria" pitchFamily="18" charset="0"/>
            </a:rPr>
            <a:t>+ Có thể phát triển nhiều hoạt động du lịch nghỉ dưỡng.</a:t>
          </a:r>
          <a:endParaRPr lang="en-US" sz="1700" b="0" dirty="0" smtClean="0">
            <a:solidFill>
              <a:schemeClr val="tx1"/>
            </a:solidFill>
            <a:latin typeface="Cambria" pitchFamily="18" charset="0"/>
            <a:ea typeface="Cambria" pitchFamily="18" charset="0"/>
          </a:endParaRPr>
        </a:p>
        <a:p>
          <a:r>
            <a:rPr lang="vi-VN" sz="1700" b="0" dirty="0" smtClean="0">
              <a:solidFill>
                <a:schemeClr val="tx1"/>
              </a:solidFill>
              <a:latin typeface="Cambria" pitchFamily="18" charset="0"/>
              <a:ea typeface="Cambria" pitchFamily="18" charset="0"/>
            </a:rPr>
            <a:t>+ Hoạt động du lịch diễn ra quanh năm.</a:t>
          </a:r>
          <a:endParaRPr lang="en-US" sz="1700" b="0" dirty="0" smtClean="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16256">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20689">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10345">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A833F5FE-CFD5-4330-879E-D26D329DF62B}" type="presOf" srcId="{2EA4557B-2359-4BA8-9F14-A6ECB8DAC4AB}" destId="{DD97E049-4A6C-47F8-8707-C5FFDBF743ED}"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8DA36D8C-7D48-415D-AB2E-D4E45E104552}" type="presOf" srcId="{75A2E02A-7769-4E94-8561-8178449CF35B}" destId="{534504B8-3AD3-4D7F-BA10-772C4BC9F4DA}" srcOrd="0" destOrd="0" presId="urn:microsoft.com/office/officeart/2008/layout/VerticalCurvedList"/>
    <dgm:cxn modelId="{5B042E26-4B75-4F6C-AC8F-D8B6184B0825}" type="presOf" srcId="{A55E36B4-5DBD-4D69-9E07-2ACE1B02C75C}" destId="{287E208B-7CBA-48D9-A845-7C3BA9246006}" srcOrd="0" destOrd="0" presId="urn:microsoft.com/office/officeart/2008/layout/VerticalCurvedList"/>
    <dgm:cxn modelId="{90448604-B874-4FFA-B9FD-DE9CC44CBB7A}" type="presOf" srcId="{9B38993F-91D9-4E45-89FE-E7C2053BB052}" destId="{A0E9B536-5134-4AC7-990D-17E1F41843B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DCD3A4C5-FF34-46F2-A96C-832709062924}" type="presOf" srcId="{9DA92A08-ED37-48A9-A0DD-F521D2142CD2}" destId="{C7497E28-FAE4-42DA-8D9D-5B4659273D7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B6B8ABA2-B215-4875-B530-9053D8E82B55}" type="presParOf" srcId="{287E208B-7CBA-48D9-A845-7C3BA9246006}" destId="{5A99791D-9E28-4B3D-8ACD-8F48A5C6199A}" srcOrd="0" destOrd="0" presId="urn:microsoft.com/office/officeart/2008/layout/VerticalCurvedList"/>
    <dgm:cxn modelId="{D77F738A-1166-40D0-B46F-BA8D07E5D67B}" type="presParOf" srcId="{5A99791D-9E28-4B3D-8ACD-8F48A5C6199A}" destId="{9839DEA4-81CC-40F3-A882-992AC1AF75D3}" srcOrd="0" destOrd="0" presId="urn:microsoft.com/office/officeart/2008/layout/VerticalCurvedList"/>
    <dgm:cxn modelId="{42B6A10C-1948-479B-AE5E-AA30DF5545B1}" type="presParOf" srcId="{9839DEA4-81CC-40F3-A882-992AC1AF75D3}" destId="{28F6DBF1-E187-4C38-B1F1-C875CC0EEA2D}" srcOrd="0" destOrd="0" presId="urn:microsoft.com/office/officeart/2008/layout/VerticalCurvedList"/>
    <dgm:cxn modelId="{E09BBA88-8C95-444F-8125-567BB291263C}" type="presParOf" srcId="{9839DEA4-81CC-40F3-A882-992AC1AF75D3}" destId="{C7497E28-FAE4-42DA-8D9D-5B4659273D7A}" srcOrd="1" destOrd="0" presId="urn:microsoft.com/office/officeart/2008/layout/VerticalCurvedList"/>
    <dgm:cxn modelId="{38A9FBFD-A21E-4217-925C-99ECBC41325B}" type="presParOf" srcId="{9839DEA4-81CC-40F3-A882-992AC1AF75D3}" destId="{175AA276-58F2-4DD9-80FC-A508711E986D}" srcOrd="2" destOrd="0" presId="urn:microsoft.com/office/officeart/2008/layout/VerticalCurvedList"/>
    <dgm:cxn modelId="{82A56412-29D9-4F42-B3D4-FBFDF0269381}" type="presParOf" srcId="{9839DEA4-81CC-40F3-A882-992AC1AF75D3}" destId="{99D1BCB1-BBEC-4020-AF46-9B84DFEEEB12}" srcOrd="3" destOrd="0" presId="urn:microsoft.com/office/officeart/2008/layout/VerticalCurvedList"/>
    <dgm:cxn modelId="{A71F6CE4-F46F-42E2-A099-19FFDC447379}" type="presParOf" srcId="{5A99791D-9E28-4B3D-8ACD-8F48A5C6199A}" destId="{534504B8-3AD3-4D7F-BA10-772C4BC9F4DA}" srcOrd="1" destOrd="0" presId="urn:microsoft.com/office/officeart/2008/layout/VerticalCurvedList"/>
    <dgm:cxn modelId="{37D411F1-542A-4A4F-A009-726517BDBF47}" type="presParOf" srcId="{5A99791D-9E28-4B3D-8ACD-8F48A5C6199A}" destId="{449D8CCB-25E3-4F77-9AA7-F013F49094ED}" srcOrd="2" destOrd="0" presId="urn:microsoft.com/office/officeart/2008/layout/VerticalCurvedList"/>
    <dgm:cxn modelId="{7F4A444C-D2B7-4D81-817F-5630B9D12BF7}" type="presParOf" srcId="{449D8CCB-25E3-4F77-9AA7-F013F49094ED}" destId="{467C472B-F399-46AE-B017-5DC56BBEA7D7}" srcOrd="0" destOrd="0" presId="urn:microsoft.com/office/officeart/2008/layout/VerticalCurvedList"/>
    <dgm:cxn modelId="{AF5CEBB2-29EA-454F-89DD-55A5AA023079}" type="presParOf" srcId="{5A99791D-9E28-4B3D-8ACD-8F48A5C6199A}" destId="{DD97E049-4A6C-47F8-8707-C5FFDBF743ED}" srcOrd="3" destOrd="0" presId="urn:microsoft.com/office/officeart/2008/layout/VerticalCurvedList"/>
    <dgm:cxn modelId="{FA37ACF7-0CF0-4D1D-80EB-DDB24BE58087}" type="presParOf" srcId="{5A99791D-9E28-4B3D-8ACD-8F48A5C6199A}" destId="{7DBD23B7-51C8-4591-8906-0B740EFCF017}" srcOrd="4" destOrd="0" presId="urn:microsoft.com/office/officeart/2008/layout/VerticalCurvedList"/>
    <dgm:cxn modelId="{F3F312B9-9A3C-431E-81C3-ACB4F15946B6}" type="presParOf" srcId="{7DBD23B7-51C8-4591-8906-0B740EFCF017}" destId="{9D6C96D5-59F1-4074-AA4E-276172A59D56}" srcOrd="0" destOrd="0" presId="urn:microsoft.com/office/officeart/2008/layout/VerticalCurvedList"/>
    <dgm:cxn modelId="{EF79091B-AE07-4215-8CFE-D534EE8751EE}" type="presParOf" srcId="{5A99791D-9E28-4B3D-8ACD-8F48A5C6199A}" destId="{A0E9B536-5134-4AC7-990D-17E1F41843BA}" srcOrd="5" destOrd="0" presId="urn:microsoft.com/office/officeart/2008/layout/VerticalCurvedList"/>
    <dgm:cxn modelId="{0B75B7D0-187B-4807-B77E-AE79DE0D5559}" type="presParOf" srcId="{5A99791D-9E28-4B3D-8ACD-8F48A5C6199A}" destId="{E6CA5371-E765-4FE6-A6BE-7ECD1C15C765}" srcOrd="6" destOrd="0" presId="urn:microsoft.com/office/officeart/2008/layout/VerticalCurvedList"/>
    <dgm:cxn modelId="{9128A64C-5892-4B4D-8024-D8F0B51C7240}"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7A87F1-B924-42C3-9BFB-B28E010046FA}">
      <dsp:nvSpPr>
        <dsp:cNvPr id="0" name=""/>
        <dsp:cNvSpPr/>
      </dsp:nvSpPr>
      <dsp:spPr>
        <a:xfrm>
          <a:off x="1088588" y="357026"/>
          <a:ext cx="1750806" cy="60096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err="1" smtClean="0">
              <a:latin typeface="Cambria" pitchFamily="18" charset="0"/>
              <a:ea typeface="Cambria" pitchFamily="18" charset="0"/>
            </a:rPr>
            <a:t>Khí</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hậu</a:t>
          </a:r>
          <a:r>
            <a:rPr lang="en-US" sz="1800" b="1" kern="1200" dirty="0" smtClean="0">
              <a:latin typeface="Cambria" pitchFamily="18" charset="0"/>
              <a:ea typeface="Cambria" pitchFamily="18" charset="0"/>
            </a:rPr>
            <a:t> </a:t>
          </a:r>
          <a:br>
            <a:rPr lang="en-US" sz="1800" b="1" kern="1200" dirty="0" smtClean="0">
              <a:latin typeface="Cambria" pitchFamily="18" charset="0"/>
              <a:ea typeface="Cambria" pitchFamily="18" charset="0"/>
            </a:rPr>
          </a:br>
          <a:r>
            <a:rPr lang="en-US" sz="1800" b="1" kern="1200" dirty="0" err="1" smtClean="0">
              <a:latin typeface="Cambria" pitchFamily="18" charset="0"/>
              <a:ea typeface="Cambria" pitchFamily="18" charset="0"/>
            </a:rPr>
            <a:t>phân</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hóa</a:t>
          </a:r>
          <a:endParaRPr lang="en-US" sz="1800" b="1" kern="1200" dirty="0">
            <a:latin typeface="Cambria" pitchFamily="18" charset="0"/>
            <a:ea typeface="Cambria" pitchFamily="18" charset="0"/>
          </a:endParaRPr>
        </a:p>
      </dsp:txBody>
      <dsp:txXfrm>
        <a:off x="1106190" y="374628"/>
        <a:ext cx="1715602" cy="565757"/>
      </dsp:txXfrm>
    </dsp:sp>
    <dsp:sp modelId="{D51E557A-1553-48DB-9E8F-9F340370401B}">
      <dsp:nvSpPr>
        <dsp:cNvPr id="0" name=""/>
        <dsp:cNvSpPr/>
      </dsp:nvSpPr>
      <dsp:spPr>
        <a:xfrm>
          <a:off x="577133" y="957987"/>
          <a:ext cx="1386858" cy="240384"/>
        </a:xfrm>
        <a:custGeom>
          <a:avLst/>
          <a:gdLst/>
          <a:ahLst/>
          <a:cxnLst/>
          <a:rect l="0" t="0" r="0" b="0"/>
          <a:pathLst>
            <a:path>
              <a:moveTo>
                <a:pt x="1386858" y="0"/>
              </a:moveTo>
              <a:lnTo>
                <a:pt x="1386858" y="120192"/>
              </a:lnTo>
              <a:lnTo>
                <a:pt x="0" y="120192"/>
              </a:lnTo>
              <a:lnTo>
                <a:pt x="0" y="24038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EB5CAE-D4E7-4A10-87E2-8525D06FCC9D}">
      <dsp:nvSpPr>
        <dsp:cNvPr id="0" name=""/>
        <dsp:cNvSpPr/>
      </dsp:nvSpPr>
      <dsp:spPr>
        <a:xfrm>
          <a:off x="323" y="1198372"/>
          <a:ext cx="1153619" cy="275201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err="1" smtClean="0">
              <a:latin typeface="Cambria" pitchFamily="18" charset="0"/>
              <a:ea typeface="Cambria" pitchFamily="18" charset="0"/>
            </a:rPr>
            <a:t>Tạo</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nên</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sự</a:t>
          </a:r>
          <a:r>
            <a:rPr lang="vi-VN" sz="1800" kern="1200" dirty="0" smtClean="0">
              <a:latin typeface="Cambria" pitchFamily="18" charset="0"/>
              <a:ea typeface="Cambria" pitchFamily="18" charset="0"/>
            </a:rPr>
            <a:t> khác nhau về mùa vụ giữa các vùng và sự</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đa</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dạng</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về</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sản</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phẩm</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nông</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nghiệp</a:t>
          </a:r>
          <a:r>
            <a:rPr lang="en-US" sz="1800" kern="1200" dirty="0" smtClean="0">
              <a:latin typeface="Cambria" pitchFamily="18" charset="0"/>
              <a:ea typeface="Cambria" pitchFamily="18" charset="0"/>
            </a:rPr>
            <a:t>.</a:t>
          </a:r>
        </a:p>
      </dsp:txBody>
      <dsp:txXfrm>
        <a:off x="34111" y="1232160"/>
        <a:ext cx="1086043" cy="2684441"/>
      </dsp:txXfrm>
    </dsp:sp>
    <dsp:sp modelId="{A4F6A9E5-8942-40B9-B8D0-5D914EFCBCC5}">
      <dsp:nvSpPr>
        <dsp:cNvPr id="0" name=""/>
        <dsp:cNvSpPr/>
      </dsp:nvSpPr>
      <dsp:spPr>
        <a:xfrm>
          <a:off x="1918271" y="957987"/>
          <a:ext cx="91440" cy="240384"/>
        </a:xfrm>
        <a:custGeom>
          <a:avLst/>
          <a:gdLst/>
          <a:ahLst/>
          <a:cxnLst/>
          <a:rect l="0" t="0" r="0" b="0"/>
          <a:pathLst>
            <a:path>
              <a:moveTo>
                <a:pt x="45720" y="0"/>
              </a:moveTo>
              <a:lnTo>
                <a:pt x="45720" y="120192"/>
              </a:lnTo>
              <a:lnTo>
                <a:pt x="74142" y="120192"/>
              </a:lnTo>
              <a:lnTo>
                <a:pt x="74142" y="24038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F5A1E5-00F7-4E6D-AE7E-B9CA6802612E}">
      <dsp:nvSpPr>
        <dsp:cNvPr id="0" name=""/>
        <dsp:cNvSpPr/>
      </dsp:nvSpPr>
      <dsp:spPr>
        <a:xfrm>
          <a:off x="1424375" y="1198372"/>
          <a:ext cx="1136077" cy="275201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vi-VN" sz="1800" kern="1200" dirty="0" smtClean="0">
              <a:latin typeface="Cambria" pitchFamily="18" charset="0"/>
              <a:ea typeface="Cambria" pitchFamily="18" charset="0"/>
            </a:rPr>
            <a:t>Trồng cây nhiệt đới như lúa, ngô, cao su, hồ tiêu, sầu riêng,…</a:t>
          </a:r>
          <a:endParaRPr lang="en-US" sz="1800" kern="1200" dirty="0" smtClean="0">
            <a:latin typeface="Cambria" pitchFamily="18" charset="0"/>
            <a:ea typeface="Cambria" pitchFamily="18" charset="0"/>
          </a:endParaRPr>
        </a:p>
      </dsp:txBody>
      <dsp:txXfrm>
        <a:off x="1457650" y="1231647"/>
        <a:ext cx="1069527" cy="2685467"/>
      </dsp:txXfrm>
    </dsp:sp>
    <dsp:sp modelId="{EFDB2B31-6276-4322-A4AD-A364E9706971}">
      <dsp:nvSpPr>
        <dsp:cNvPr id="0" name=""/>
        <dsp:cNvSpPr/>
      </dsp:nvSpPr>
      <dsp:spPr>
        <a:xfrm>
          <a:off x="1963992" y="957987"/>
          <a:ext cx="1415281" cy="240384"/>
        </a:xfrm>
        <a:custGeom>
          <a:avLst/>
          <a:gdLst/>
          <a:ahLst/>
          <a:cxnLst/>
          <a:rect l="0" t="0" r="0" b="0"/>
          <a:pathLst>
            <a:path>
              <a:moveTo>
                <a:pt x="0" y="0"/>
              </a:moveTo>
              <a:lnTo>
                <a:pt x="0" y="120192"/>
              </a:lnTo>
              <a:lnTo>
                <a:pt x="1415281" y="120192"/>
              </a:lnTo>
              <a:lnTo>
                <a:pt x="1415281" y="24038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E8A27CF-E668-4A7B-9F92-A2E4B3F27066}">
      <dsp:nvSpPr>
        <dsp:cNvPr id="0" name=""/>
        <dsp:cNvSpPr/>
      </dsp:nvSpPr>
      <dsp:spPr>
        <a:xfrm>
          <a:off x="2830885" y="1198372"/>
          <a:ext cx="1096775" cy="275201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vi-VN" sz="1800" kern="1200" dirty="0" smtClean="0">
              <a:latin typeface="Cambria" pitchFamily="18" charset="0"/>
              <a:ea typeface="Cambria" pitchFamily="18" charset="0"/>
            </a:rPr>
            <a:t>Trồng cây cận nhiệt và ôn đới như chè, quế, hồi, đào, mận, mơ,…</a:t>
          </a:r>
          <a:endParaRPr lang="en-US" sz="1800" kern="1200" dirty="0" smtClean="0">
            <a:latin typeface="Cambria" pitchFamily="18" charset="0"/>
            <a:ea typeface="Cambria" pitchFamily="18" charset="0"/>
          </a:endParaRPr>
        </a:p>
      </dsp:txBody>
      <dsp:txXfrm>
        <a:off x="2863008" y="1230495"/>
        <a:ext cx="1032529" cy="26877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EFDF76-F7B8-4661-AD4A-3B0C8C61F107}">
      <dsp:nvSpPr>
        <dsp:cNvPr id="0" name=""/>
        <dsp:cNvSpPr/>
      </dsp:nvSpPr>
      <dsp:spPr>
        <a:xfrm>
          <a:off x="-85768" y="152407"/>
          <a:ext cx="3548896" cy="3244081"/>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B9FAD99-B33B-42B8-AA57-FD25FED0D15E}">
      <dsp:nvSpPr>
        <dsp:cNvPr id="0" name=""/>
        <dsp:cNvSpPr/>
      </dsp:nvSpPr>
      <dsp:spPr>
        <a:xfrm>
          <a:off x="1483571" y="356358"/>
          <a:ext cx="2716997" cy="1665909"/>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vi-VN" sz="1800" kern="1200" dirty="0" smtClean="0">
              <a:latin typeface="Cambria" pitchFamily="18" charset="0"/>
              <a:ea typeface="Cambria" pitchFamily="18" charset="0"/>
            </a:rPr>
            <a:t>Miền khí hậu phía Bắc: chè, rau ưa lạnh (su su, su hào, bắp cải,...), cây ăn quả (lê, mận, hồng,...), cá nước lạnh (cá hồi, cá tầm).</a:t>
          </a:r>
          <a:endParaRPr lang="en-US" sz="1800" kern="1200" dirty="0">
            <a:latin typeface="Cambria" pitchFamily="18" charset="0"/>
            <a:ea typeface="Cambria" pitchFamily="18" charset="0"/>
          </a:endParaRPr>
        </a:p>
      </dsp:txBody>
      <dsp:txXfrm>
        <a:off x="1564894" y="437681"/>
        <a:ext cx="2554351" cy="1503263"/>
      </dsp:txXfrm>
    </dsp:sp>
    <dsp:sp modelId="{CB11A3C2-BD69-4D1C-B307-FCE49CFAB16A}">
      <dsp:nvSpPr>
        <dsp:cNvPr id="0" name=""/>
        <dsp:cNvSpPr/>
      </dsp:nvSpPr>
      <dsp:spPr>
        <a:xfrm>
          <a:off x="1485521" y="2174066"/>
          <a:ext cx="2713099" cy="866672"/>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vi-VN" sz="1800" kern="1200" dirty="0" smtClean="0">
              <a:latin typeface="Cambria" pitchFamily="18" charset="0"/>
              <a:ea typeface="Cambria" pitchFamily="18" charset="0"/>
            </a:rPr>
            <a:t>Miền khí hậu phía Nam: </a:t>
          </a:r>
          <a:r>
            <a:rPr lang="en-US" sz="1800" kern="1200" dirty="0" err="1" smtClean="0">
              <a:latin typeface="Cambria" pitchFamily="18" charset="0"/>
              <a:ea typeface="Cambria" pitchFamily="18" charset="0"/>
            </a:rPr>
            <a:t>lúa</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cà</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phê</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cao</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su</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chôm</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chôm</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sầu</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riêng</a:t>
          </a:r>
          <a:r>
            <a:rPr lang="en-US" sz="1800" kern="1200" dirty="0" smtClean="0">
              <a:latin typeface="Cambria" pitchFamily="18" charset="0"/>
              <a:ea typeface="Cambria" pitchFamily="18" charset="0"/>
            </a:rPr>
            <a:t>,...</a:t>
          </a:r>
          <a:endParaRPr lang="en-US" sz="1800" kern="1200" dirty="0">
            <a:latin typeface="Cambria" pitchFamily="18" charset="0"/>
            <a:ea typeface="Cambria" pitchFamily="18" charset="0"/>
          </a:endParaRPr>
        </a:p>
      </dsp:txBody>
      <dsp:txXfrm>
        <a:off x="1527828" y="2216373"/>
        <a:ext cx="2628485" cy="7820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3/14/2024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2</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3/14/2024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3/14/2024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3/14/2024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3/14/2024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3/14/2024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3/14/2024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3/14/2024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4.png"/><Relationship Id="rId7" Type="http://schemas.openxmlformats.org/officeDocument/2006/relationships/image" Target="../media/image26.jpe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8.jpeg"/><Relationship Id="rId9"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4.png"/><Relationship Id="rId7" Type="http://schemas.openxmlformats.org/officeDocument/2006/relationships/diagramQuickStyle" Target="../diagrams/quickStyle3.xml"/><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32.png"/><Relationship Id="rId4" Type="http://schemas.openxmlformats.org/officeDocument/2006/relationships/image" Target="../media/image8.jpeg"/><Relationship Id="rId9" Type="http://schemas.microsoft.com/office/2007/relationships/diagramDrawing" Target="../diagrams/drawing3.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4.png"/><Relationship Id="rId7" Type="http://schemas.openxmlformats.org/officeDocument/2006/relationships/diagramQuickStyle" Target="../diagrams/quickStyle4.xml"/><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32.png"/><Relationship Id="rId4" Type="http://schemas.openxmlformats.org/officeDocument/2006/relationships/image" Target="../media/image8.jpeg"/><Relationship Id="rId9" Type="http://schemas.microsoft.com/office/2007/relationships/diagramDrawing" Target="../diagrams/drawing4.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12" Type="http://schemas.openxmlformats.org/officeDocument/2006/relationships/image" Target="../media/image37.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1.png"/><Relationship Id="rId10" Type="http://schemas.openxmlformats.org/officeDocument/2006/relationships/image" Target="../media/image36.png"/><Relationship Id="rId4" Type="http://schemas.openxmlformats.org/officeDocument/2006/relationships/image" Target="../media/image8.jpeg"/><Relationship Id="rId9" Type="http://schemas.openxmlformats.org/officeDocument/2006/relationships/image" Target="../media/image13.jpeg"/></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39.png"/><Relationship Id="rId5" Type="http://schemas.openxmlformats.org/officeDocument/2006/relationships/image" Target="../media/image11.png"/><Relationship Id="rId10" Type="http://schemas.openxmlformats.org/officeDocument/2006/relationships/image" Target="../media/image38.png"/><Relationship Id="rId4" Type="http://schemas.openxmlformats.org/officeDocument/2006/relationships/image" Target="../media/image8.jpeg"/><Relationship Id="rId9" Type="http://schemas.openxmlformats.org/officeDocument/2006/relationships/image" Target="../media/image13.jpeg"/></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4.wdp"/><Relationship Id="rId5" Type="http://schemas.openxmlformats.org/officeDocument/2006/relationships/image" Target="../media/image11.png"/><Relationship Id="rId10" Type="http://schemas.openxmlformats.org/officeDocument/2006/relationships/image" Target="../media/image40.png"/><Relationship Id="rId4" Type="http://schemas.openxmlformats.org/officeDocument/2006/relationships/image" Target="../media/image8.jpeg"/><Relationship Id="rId9" Type="http://schemas.openxmlformats.org/officeDocument/2006/relationships/image" Target="../media/image13.jpe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1.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8.jpeg"/><Relationship Id="rId9" Type="http://schemas.openxmlformats.org/officeDocument/2006/relationships/image" Target="../media/image42.jpeg"/></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10" Type="http://schemas.openxmlformats.org/officeDocument/2006/relationships/image" Target="../media/image44.png"/><Relationship Id="rId4" Type="http://schemas.openxmlformats.org/officeDocument/2006/relationships/image" Target="../media/image8.jpeg"/><Relationship Id="rId9" Type="http://schemas.openxmlformats.org/officeDocument/2006/relationships/image" Target="../media/image43.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5.png"/><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8.jpeg"/><Relationship Id="rId9" Type="http://schemas.openxmlformats.org/officeDocument/2006/relationships/image" Target="../media/image13.jpe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1.xml"/><Relationship Id="rId3" Type="http://schemas.openxmlformats.org/officeDocument/2006/relationships/image" Target="../media/image4.png"/><Relationship Id="rId7" Type="http://schemas.openxmlformats.org/officeDocument/2006/relationships/image" Target="../media/image12.png"/><Relationship Id="rId12" Type="http://schemas.openxmlformats.org/officeDocument/2006/relationships/diagramQuickStyle" Target="../diagrams/quickStyle1.xml"/><Relationship Id="rId2" Type="http://schemas.openxmlformats.org/officeDocument/2006/relationships/image" Target="../media/image7.png"/><Relationship Id="rId16" Type="http://schemas.openxmlformats.org/officeDocument/2006/relationships/image" Target="../media/image18.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1.xml"/><Relationship Id="rId5" Type="http://schemas.openxmlformats.org/officeDocument/2006/relationships/image" Target="../media/image11.png"/><Relationship Id="rId15" Type="http://schemas.openxmlformats.org/officeDocument/2006/relationships/image" Target="../media/image17.png"/><Relationship Id="rId10" Type="http://schemas.openxmlformats.org/officeDocument/2006/relationships/diagramData" Target="../diagrams/data1.xml"/><Relationship Id="rId4" Type="http://schemas.openxmlformats.org/officeDocument/2006/relationships/image" Target="../media/image8.jpeg"/><Relationship Id="rId9" Type="http://schemas.openxmlformats.org/officeDocument/2006/relationships/image" Target="../media/image16.jpeg"/><Relationship Id="rId14" Type="http://schemas.microsoft.com/office/2007/relationships/diagramDrawing" Target="../diagrams/drawing1.xml"/></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2.xml"/><Relationship Id="rId3" Type="http://schemas.openxmlformats.org/officeDocument/2006/relationships/image" Target="../media/image4.png"/><Relationship Id="rId7" Type="http://schemas.openxmlformats.org/officeDocument/2006/relationships/image" Target="../media/image12.png"/><Relationship Id="rId12" Type="http://schemas.openxmlformats.org/officeDocument/2006/relationships/diagramQuickStyle" Target="../diagrams/quickStyle2.xml"/><Relationship Id="rId2" Type="http://schemas.openxmlformats.org/officeDocument/2006/relationships/image" Target="../media/image7.png"/><Relationship Id="rId16" Type="http://schemas.openxmlformats.org/officeDocument/2006/relationships/image" Target="../media/image21.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2.xml"/><Relationship Id="rId5" Type="http://schemas.openxmlformats.org/officeDocument/2006/relationships/image" Target="../media/image11.png"/><Relationship Id="rId15" Type="http://schemas.openxmlformats.org/officeDocument/2006/relationships/image" Target="../media/image20.png"/><Relationship Id="rId10" Type="http://schemas.openxmlformats.org/officeDocument/2006/relationships/diagramData" Target="../diagrams/data2.xml"/><Relationship Id="rId4" Type="http://schemas.openxmlformats.org/officeDocument/2006/relationships/image" Target="../media/image8.jpeg"/><Relationship Id="rId9" Type="http://schemas.openxmlformats.org/officeDocument/2006/relationships/image" Target="../media/image13.jpeg"/><Relationship Id="rId14" Type="http://schemas.microsoft.com/office/2007/relationships/diagramDrawing" Target="../diagrams/drawing2.xml"/></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3.png"/><Relationship Id="rId5" Type="http://schemas.openxmlformats.org/officeDocument/2006/relationships/image" Target="../media/image11.png"/><Relationship Id="rId10" Type="http://schemas.openxmlformats.org/officeDocument/2006/relationships/image" Target="../media/image22.png"/><Relationship Id="rId4" Type="http://schemas.openxmlformats.org/officeDocument/2006/relationships/image" Target="../media/image8.jpeg"/><Relationship Id="rId9"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rgbClr val="FF0000"/>
                </a:solidFill>
                <a:latin typeface="Cambria" pitchFamily="18" charset="0"/>
                <a:ea typeface="Cambria" pitchFamily="18" charset="0"/>
              </a:rPr>
              <a:t>KHỞI ĐỘNG</a:t>
            </a:r>
            <a:endParaRPr lang="en-US" b="1" dirty="0">
              <a:solidFill>
                <a:srgbClr val="FF0000"/>
              </a:solidFill>
              <a:latin typeface="Cambria" pitchFamily="18" charset="0"/>
              <a:ea typeface="Cambria" pitchFamily="18" charset="0"/>
            </a:endParaRPr>
          </a:p>
        </p:txBody>
      </p:sp>
      <p:sp>
        <p:nvSpPr>
          <p:cNvPr id="3" name="Content Placeholder 2"/>
          <p:cNvSpPr>
            <a:spLocks noGrp="1"/>
          </p:cNvSpPr>
          <p:nvPr>
            <p:ph idx="1"/>
          </p:nvPr>
        </p:nvSpPr>
        <p:spPr>
          <a:xfrm>
            <a:off x="381000" y="884237"/>
            <a:ext cx="8610600" cy="868363"/>
          </a:xfrm>
        </p:spPr>
        <p:txBody>
          <a:bodyPr>
            <a:normAutofit/>
          </a:bodyPr>
          <a:lstStyle/>
          <a:p>
            <a:pPr marL="0" indent="0">
              <a:buNone/>
            </a:pPr>
            <a:r>
              <a:rPr lang="en-US" sz="2400" i="1" dirty="0" err="1" smtClean="0">
                <a:solidFill>
                  <a:srgbClr val="FF0000"/>
                </a:solidFill>
                <a:latin typeface="Cambria" pitchFamily="18" charset="0"/>
                <a:ea typeface="Cambria" pitchFamily="18" charset="0"/>
              </a:rPr>
              <a:t>Quan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sát</a:t>
            </a:r>
            <a:r>
              <a:rPr lang="en-US" sz="2400" i="1" dirty="0" smtClean="0">
                <a:solidFill>
                  <a:srgbClr val="FF0000"/>
                </a:solidFill>
                <a:latin typeface="Cambria" pitchFamily="18" charset="0"/>
                <a:ea typeface="Cambria" pitchFamily="18" charset="0"/>
              </a:rPr>
              <a:t> video clip, </a:t>
            </a:r>
            <a:r>
              <a:rPr lang="en-US" sz="2400" i="1" dirty="0" err="1" smtClean="0">
                <a:solidFill>
                  <a:srgbClr val="FF0000"/>
                </a:solidFill>
                <a:latin typeface="Cambria" pitchFamily="18" charset="0"/>
                <a:ea typeface="Cambria" pitchFamily="18" charset="0"/>
              </a:rPr>
              <a:t>hãy</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cho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 video clip </a:t>
            </a:r>
            <a:r>
              <a:rPr lang="en-US" sz="2400" i="1" dirty="0" err="1" smtClean="0">
                <a:solidFill>
                  <a:srgbClr val="FF0000"/>
                </a:solidFill>
                <a:latin typeface="Cambria" pitchFamily="18" charset="0"/>
                <a:ea typeface="Cambria" pitchFamily="18" charset="0"/>
              </a:rPr>
              <a:t>nói</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đến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địa</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điểm</a:t>
            </a:r>
            <a:r>
              <a:rPr lang="en-US" sz="2400" i="1" dirty="0" smtClean="0">
                <a:solidFill>
                  <a:srgbClr val="FF0000"/>
                </a:solidFill>
                <a:latin typeface="Cambria" pitchFamily="18" charset="0"/>
                <a:ea typeface="Cambria" pitchFamily="18" charset="0"/>
              </a:rPr>
              <a:t> du </a:t>
            </a:r>
            <a:r>
              <a:rPr lang="en-US" sz="2400" i="1" dirty="0" err="1" smtClean="0">
                <a:solidFill>
                  <a:srgbClr val="FF0000"/>
                </a:solidFill>
                <a:latin typeface="Cambria" pitchFamily="18" charset="0"/>
                <a:ea typeface="Cambria" pitchFamily="18" charset="0"/>
              </a:rPr>
              <a:t>lịch</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nào</a:t>
            </a:r>
            <a:r>
              <a:rPr lang="en-US" sz="2400" i="1" dirty="0" smtClean="0">
                <a:solidFill>
                  <a:srgbClr val="FF0000"/>
                </a:solidFill>
                <a:latin typeface="Cambria" pitchFamily="18" charset="0"/>
                <a:ea typeface="Cambria" pitchFamily="18" charset="0"/>
              </a:rPr>
              <a:t>? Du </a:t>
            </a:r>
            <a:r>
              <a:rPr lang="en-US" sz="2400" i="1" dirty="0" err="1" smtClean="0">
                <a:solidFill>
                  <a:srgbClr val="FF0000"/>
                </a:solidFill>
                <a:latin typeface="Cambria" pitchFamily="18" charset="0"/>
                <a:ea typeface="Cambria" pitchFamily="18" charset="0"/>
              </a:rPr>
              <a:t>lịch</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tại</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địa</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điểm</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này</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đẹp</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nhất</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vào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thời</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gian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nào</a:t>
            </a:r>
            <a:r>
              <a:rPr lang="en-US" sz="2400" i="1" dirty="0" smtClean="0">
                <a:solidFill>
                  <a:srgbClr val="FF0000"/>
                </a:solidFill>
                <a:latin typeface="Cambria" pitchFamily="18" charset="0"/>
                <a:ea typeface="Cambria" pitchFamily="18" charset="0"/>
              </a:rPr>
              <a:t>?</a:t>
            </a:r>
            <a:endParaRPr lang="en-US" sz="2400" i="1" dirty="0">
              <a:solidFill>
                <a:srgbClr val="FF0000"/>
              </a:solidFill>
              <a:latin typeface="Cambria" pitchFamily="18" charset="0"/>
              <a:ea typeface="Cambria" pitchFamily="18" charset="0"/>
            </a:endParaRP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33400" y="6248400"/>
            <a:ext cx="8763000" cy="461665"/>
          </a:xfrm>
          <a:prstGeom prst="rect">
            <a:avLst/>
          </a:prstGeom>
          <a:noFill/>
        </p:spPr>
        <p:txBody>
          <a:bodyPr wrap="square" rtlCol="0">
            <a:spAutoFit/>
          </a:bodyPr>
          <a:lstStyle/>
          <a:p>
            <a:r>
              <a:rPr lang="en-US" sz="2400" b="1" dirty="0" smtClean="0">
                <a:solidFill>
                  <a:srgbClr val="0D30DD"/>
                </a:solidFill>
                <a:latin typeface="Cambria" pitchFamily="18" charset="0"/>
                <a:ea typeface="Cambria" pitchFamily="18" charset="0"/>
              </a:rPr>
              <a:t>DU LỊCH SA PA ĐẸP NHẤT TỪ THÁNG 5 ĐẾN HẾT THÁNG 9</a:t>
            </a:r>
            <a:endParaRPr lang="en-US" sz="2400" b="1" dirty="0">
              <a:solidFill>
                <a:srgbClr val="0D30DD"/>
              </a:solidFill>
              <a:latin typeface="Cambria" pitchFamily="18" charset="0"/>
              <a:ea typeface="Cambria" pitchFamily="18" charset="0"/>
            </a:endParaRPr>
          </a:p>
        </p:txBody>
      </p:sp>
      <p:pic>
        <p:nvPicPr>
          <p:cNvPr id="6" name="Bai 10">
            <a:hlinkClick r:id="" action="ppaction://media"/>
            <a:extLst>
              <a:ext uri="{FF2B5EF4-FFF2-40B4-BE49-F238E27FC236}">
                <a16:creationId xmlns:a16="http://schemas.microsoft.com/office/drawing/2014/main" xmlns="" id="{BA94E80B-A536-A1ED-57F6-86AD53D11BD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81000" y="1828800"/>
            <a:ext cx="8458200" cy="4267200"/>
          </a:xfrm>
          <a:prstGeom prst="rect">
            <a:avLst/>
          </a:prstGeom>
        </p:spPr>
      </p:pic>
    </p:spTree>
    <p:extLst>
      <p:ext uri="{BB962C8B-B14F-4D97-AF65-F5344CB8AC3E}">
        <p14:creationId xmlns:p14="http://schemas.microsoft.com/office/powerpoint/2010/main" val="1265127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6"/>
                </p:tgtEl>
              </p:cMediaNode>
            </p:video>
          </p:childTnLst>
        </p:cTn>
      </p:par>
    </p:tnLst>
    <p:bldLst>
      <p:bldP spid="3" grpId="0" build="p"/>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133600"/>
            <a:ext cx="6792509" cy="3415111"/>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533399" y="2395478"/>
            <a:ext cx="6705599" cy="2862322"/>
          </a:xfrm>
          <a:prstGeom prst="rect">
            <a:avLst/>
          </a:prstGeom>
        </p:spPr>
        <p:txBody>
          <a:bodyPr wrap="square">
            <a:spAutoFit/>
          </a:bodyPr>
          <a:lstStyle/>
          <a:p>
            <a:pPr algn="just">
              <a:spcBef>
                <a:spcPts val="600"/>
              </a:spcBef>
              <a:spcAft>
                <a:spcPts val="0"/>
              </a:spcAft>
            </a:pPr>
            <a:r>
              <a:rPr lang="en-US" sz="2000" b="1" dirty="0">
                <a:latin typeface="Cambria" pitchFamily="18" charset="0"/>
                <a:ea typeface="Cambria" pitchFamily="18" charset="0"/>
              </a:rPr>
              <a:t>- </a:t>
            </a:r>
            <a:r>
              <a:rPr lang="vi-VN" sz="2000" b="1" dirty="0" smtClean="0">
                <a:latin typeface="Cambria" pitchFamily="18" charset="0"/>
                <a:ea typeface="Cambria" pitchFamily="18" charset="0"/>
              </a:rPr>
              <a:t>Thuận lợi</a:t>
            </a:r>
            <a:r>
              <a:rPr lang="en-US" sz="2000" b="1" dirty="0" smtClean="0">
                <a:latin typeface="Cambria" pitchFamily="18" charset="0"/>
                <a:ea typeface="Cambria" pitchFamily="18" charset="0"/>
              </a:rPr>
              <a:t>: </a:t>
            </a:r>
            <a:endParaRPr lang="en-US" sz="2000" b="1" dirty="0">
              <a:latin typeface="Cambria" pitchFamily="18" charset="0"/>
              <a:ea typeface="Cambria" pitchFamily="18" charset="0"/>
            </a:endParaRPr>
          </a:p>
          <a:p>
            <a:pPr algn="just">
              <a:spcBef>
                <a:spcPts val="600"/>
              </a:spcBef>
              <a:spcAft>
                <a:spcPts val="0"/>
              </a:spcAft>
            </a:pPr>
            <a:r>
              <a:rPr lang="vi-VN" sz="2000" dirty="0" smtClean="0">
                <a:latin typeface="Cambria" pitchFamily="18" charset="0"/>
                <a:ea typeface="Cambria" pitchFamily="18" charset="0"/>
              </a:rPr>
              <a:t>+ </a:t>
            </a:r>
            <a:r>
              <a:rPr lang="vi-VN" sz="2000" dirty="0">
                <a:latin typeface="Cambria" pitchFamily="18" charset="0"/>
                <a:ea typeface="Cambria" pitchFamily="18" charset="0"/>
              </a:rPr>
              <a:t>Nhiều sản phẩm nông nghiệp có giá trị kinh tế cao.</a:t>
            </a:r>
          </a:p>
          <a:p>
            <a:pPr algn="just">
              <a:spcBef>
                <a:spcPts val="600"/>
              </a:spcBef>
              <a:spcAft>
                <a:spcPts val="0"/>
              </a:spcAft>
            </a:pPr>
            <a:r>
              <a:rPr lang="vi-VN" sz="2000" dirty="0" smtClean="0">
                <a:latin typeface="Cambria" pitchFamily="18" charset="0"/>
                <a:ea typeface="Cambria" pitchFamily="18" charset="0"/>
              </a:rPr>
              <a:t>+ </a:t>
            </a:r>
            <a:r>
              <a:rPr lang="vi-VN" sz="2000" dirty="0">
                <a:latin typeface="Cambria" pitchFamily="18" charset="0"/>
                <a:ea typeface="Cambria" pitchFamily="18" charset="0"/>
              </a:rPr>
              <a:t>Nguồn nhiệt ẩm dồi dào thuận lợi cho cây trồng vật nuôi phát triển quanh năm, tăng vụ, tăng năng suất</a:t>
            </a:r>
            <a:r>
              <a:rPr lang="vi-VN" sz="2000" dirty="0" smtClean="0">
                <a:latin typeface="Cambria" pitchFamily="18" charset="0"/>
                <a:ea typeface="Cambria" pitchFamily="18" charset="0"/>
              </a:rPr>
              <a:t>.</a:t>
            </a:r>
          </a:p>
          <a:p>
            <a:pPr algn="just">
              <a:spcBef>
                <a:spcPts val="600"/>
              </a:spcBef>
              <a:spcAft>
                <a:spcPts val="0"/>
              </a:spcAft>
            </a:pPr>
            <a:r>
              <a:rPr lang="vi-VN" sz="2000" dirty="0">
                <a:latin typeface="Cambria" pitchFamily="18" charset="0"/>
                <a:ea typeface="Cambria" pitchFamily="18" charset="0"/>
              </a:rPr>
              <a:t>+ Tạo nên sự khác nhau về mùa vụ giữa các vùng và sự đa dạng về sản phẩm nông </a:t>
            </a:r>
            <a:r>
              <a:rPr lang="vi-VN" sz="2000" dirty="0" smtClean="0">
                <a:latin typeface="Cambria" pitchFamily="18" charset="0"/>
                <a:ea typeface="Cambria" pitchFamily="18" charset="0"/>
              </a:rPr>
              <a:t>nghiệp.</a:t>
            </a:r>
            <a:endParaRPr lang="vi-VN" sz="2000" dirty="0">
              <a:latin typeface="Cambria" pitchFamily="18" charset="0"/>
              <a:ea typeface="Cambria" pitchFamily="18" charset="0"/>
            </a:endParaRPr>
          </a:p>
          <a:p>
            <a:pPr algn="just">
              <a:spcBef>
                <a:spcPts val="600"/>
              </a:spcBef>
              <a:spcAft>
                <a:spcPts val="0"/>
              </a:spcAft>
            </a:pPr>
            <a:r>
              <a:rPr lang="en-US" sz="2000" b="1" dirty="0" smtClean="0">
                <a:latin typeface="Cambria" pitchFamily="18" charset="0"/>
                <a:ea typeface="Cambria" pitchFamily="18" charset="0"/>
              </a:rPr>
              <a:t>- </a:t>
            </a:r>
            <a:r>
              <a:rPr lang="vi-VN" sz="2000" b="1" dirty="0" smtClean="0">
                <a:latin typeface="Cambria" pitchFamily="18" charset="0"/>
                <a:ea typeface="Cambria" pitchFamily="18" charset="0"/>
              </a:rPr>
              <a:t>Khó khăn</a:t>
            </a:r>
            <a:r>
              <a:rPr lang="en-US" sz="2000" b="1" dirty="0" smtClean="0">
                <a:latin typeface="Cambria" pitchFamily="18" charset="0"/>
                <a:ea typeface="Cambria" pitchFamily="18" charset="0"/>
              </a:rPr>
              <a:t>: </a:t>
            </a:r>
            <a:r>
              <a:rPr lang="en-US" sz="2000" dirty="0" err="1" smtClean="0">
                <a:latin typeface="Cambria" pitchFamily="18" charset="0"/>
                <a:ea typeface="Cambria" pitchFamily="18" charset="0"/>
              </a:rPr>
              <a:t>Nhiều</a:t>
            </a:r>
            <a:r>
              <a:rPr lang="en-US" sz="2000" dirty="0" smtClean="0">
                <a:latin typeface="Cambria" pitchFamily="18" charset="0"/>
                <a:ea typeface="Cambria" pitchFamily="18" charset="0"/>
              </a:rPr>
              <a:t> </a:t>
            </a:r>
            <a:r>
              <a:rPr lang="en-US" sz="2000" dirty="0" err="1">
                <a:latin typeface="Cambria" pitchFamily="18" charset="0"/>
                <a:ea typeface="Cambria" pitchFamily="18" charset="0"/>
              </a:rPr>
              <a:t>thiên</a:t>
            </a:r>
            <a:r>
              <a:rPr lang="en-US" sz="2000" dirty="0">
                <a:latin typeface="Cambria" pitchFamily="18" charset="0"/>
                <a:ea typeface="Cambria" pitchFamily="18" charset="0"/>
              </a:rPr>
              <a:t> </a:t>
            </a:r>
            <a:r>
              <a:rPr lang="en-US" sz="2000" dirty="0" smtClean="0">
                <a:latin typeface="Cambria" pitchFamily="18" charset="0"/>
                <a:ea typeface="Cambria" pitchFamily="18" charset="0"/>
              </a:rPr>
              <a:t>tai: </a:t>
            </a:r>
            <a:r>
              <a:rPr lang="en-US" sz="2000" dirty="0" err="1" smtClean="0">
                <a:latin typeface="Cambria" pitchFamily="18" charset="0"/>
                <a:ea typeface="Cambria" pitchFamily="18" charset="0"/>
              </a:rPr>
              <a:t>bão</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lũ</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hạn</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hán</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và</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sâu</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bệnh</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phát</a:t>
            </a:r>
            <a:r>
              <a:rPr lang="en-US" sz="2000" dirty="0" smtClean="0">
                <a:latin typeface="Cambria" pitchFamily="18" charset="0"/>
                <a:ea typeface="Cambria" pitchFamily="18" charset="0"/>
              </a:rPr>
              <a:t> </a:t>
            </a:r>
            <a:r>
              <a:rPr lang="en-US" sz="2000" dirty="0" err="1">
                <a:latin typeface="Cambria" pitchFamily="18" charset="0"/>
                <a:ea typeface="Cambria" pitchFamily="18" charset="0"/>
              </a:rPr>
              <a:t>triển</a:t>
            </a:r>
            <a:r>
              <a:rPr lang="en-US" sz="2000" dirty="0">
                <a:latin typeface="Cambria" pitchFamily="18" charset="0"/>
                <a:ea typeface="Cambria" pitchFamily="18" charset="0"/>
              </a:rPr>
              <a:t> </a:t>
            </a:r>
            <a:r>
              <a:rPr lang="vi-VN" sz="2000" dirty="0">
                <a:latin typeface="Cambria" pitchFamily="18" charset="0"/>
                <a:ea typeface="Cambria" pitchFamily="18" charset="0"/>
              </a:rPr>
              <a:t>ảnh hưởng đến sản lượng và chất lượng nông </a:t>
            </a:r>
            <a:r>
              <a:rPr lang="vi-VN" sz="2000" dirty="0" smtClean="0">
                <a:latin typeface="Cambria" pitchFamily="18" charset="0"/>
                <a:ea typeface="Cambria" pitchFamily="18" charset="0"/>
              </a:rPr>
              <a:t>sản.</a:t>
            </a:r>
            <a:endParaRPr lang="en-US" sz="2000" dirty="0">
              <a:effectLst/>
              <a:latin typeface="Cambria" pitchFamily="18" charset="0"/>
              <a:ea typeface="Cambria" pitchFamily="18" charset="0"/>
            </a:endParaRPr>
          </a:p>
        </p:txBody>
      </p:sp>
      <p:sp>
        <p:nvSpPr>
          <p:cNvPr id="2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KHÍ HẬU ĐỐI VỚI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SẢN XUẤT NÔNG NGHIỆP</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2943831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49" dur="500"/>
                                        <p:tgtEl>
                                          <p:spTgt spid="3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vi-VN"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300" b="1" dirty="0" smtClean="0">
                <a:solidFill>
                  <a:srgbClr val="0D30DD"/>
                </a:solidFill>
                <a:latin typeface="Cambria" pitchFamily="18" charset="0"/>
              </a:rPr>
              <a:t>ẢNH HƯỞNG CỦA KHÍ HẬU ĐỐI VỚI HOẠT ĐỘNG </a:t>
            </a:r>
          </a:p>
          <a:p>
            <a:pPr algn="just"/>
            <a:r>
              <a:rPr lang="vi-VN" sz="2300" b="1" dirty="0" smtClean="0">
                <a:solidFill>
                  <a:srgbClr val="0D30DD"/>
                </a:solidFill>
                <a:latin typeface="Cambria" pitchFamily="18" charset="0"/>
              </a:rPr>
              <a:t>DU LỊCH</a:t>
            </a:r>
            <a:endParaRPr lang="en-US" sz="2300" b="1" dirty="0">
              <a:solidFill>
                <a:srgbClr val="0D30DD"/>
              </a:solidFill>
              <a:latin typeface="Cambria" pitchFamily="18" charset="0"/>
            </a:endParaRPr>
          </a:p>
        </p:txBody>
      </p:sp>
      <p:sp>
        <p:nvSpPr>
          <p:cNvPr id="22" name="Rectangle 21"/>
          <p:cNvSpPr/>
          <p:nvPr/>
        </p:nvSpPr>
        <p:spPr>
          <a:xfrm>
            <a:off x="228600" y="1306354"/>
            <a:ext cx="3998335" cy="5170646"/>
          </a:xfrm>
          <a:prstGeom prst="rect">
            <a:avLst/>
          </a:prstGeom>
          <a:solidFill>
            <a:srgbClr val="BCFCD4"/>
          </a:solidFill>
          <a:ln>
            <a:solidFill>
              <a:srgbClr val="00B050"/>
            </a:solidFill>
          </a:ln>
        </p:spPr>
        <p:txBody>
          <a:bodyPr wrap="square">
            <a:spAutoFit/>
          </a:bodyPr>
          <a:lstStyle/>
          <a:p>
            <a:pPr algn="ctr"/>
            <a:r>
              <a:rPr lang="en-US" sz="2200" b="1" dirty="0" smtClean="0">
                <a:solidFill>
                  <a:srgbClr val="00B050"/>
                </a:solidFill>
                <a:latin typeface="Cambria" panose="02040503050406030204" pitchFamily="18" charset="0"/>
                <a:ea typeface="Cambria" panose="02040503050406030204" pitchFamily="18" charset="0"/>
              </a:rPr>
              <a:t>HOẠT ĐỘNG NHÓM</a:t>
            </a:r>
          </a:p>
          <a:p>
            <a:pPr algn="ctr"/>
            <a:r>
              <a:rPr lang="en-US" sz="2200" b="1" dirty="0" err="1" smtClean="0">
                <a:solidFill>
                  <a:srgbClr val="00B050"/>
                </a:solidFill>
                <a:latin typeface="Cambria" panose="02040503050406030204" pitchFamily="18" charset="0"/>
                <a:ea typeface="Cambria" panose="02040503050406030204" pitchFamily="18" charset="0"/>
              </a:rPr>
              <a:t>Thời</a:t>
            </a:r>
            <a:r>
              <a:rPr lang="en-US" sz="2200" b="1" dirty="0" smtClean="0">
                <a:solidFill>
                  <a:srgbClr val="00B050"/>
                </a:solidFill>
                <a:latin typeface="Cambria" panose="02040503050406030204" pitchFamily="18" charset="0"/>
                <a:ea typeface="Cambria" panose="02040503050406030204" pitchFamily="18" charset="0"/>
              </a:rPr>
              <a:t> </a:t>
            </a:r>
            <a:r>
              <a:rPr lang="en-US" sz="2200" b="1" dirty="0" err="1" smtClean="0">
                <a:solidFill>
                  <a:srgbClr val="00B050"/>
                </a:solidFill>
                <a:latin typeface="Cambria" panose="02040503050406030204" pitchFamily="18" charset="0"/>
                <a:ea typeface="Cambria" panose="02040503050406030204" pitchFamily="18" charset="0"/>
              </a:rPr>
              <a:t>gian</a:t>
            </a:r>
            <a:r>
              <a:rPr lang="en-US" sz="2200" b="1" dirty="0" smtClean="0">
                <a:solidFill>
                  <a:srgbClr val="00B050"/>
                </a:solidFill>
                <a:latin typeface="Cambria" panose="02040503050406030204" pitchFamily="18" charset="0"/>
                <a:ea typeface="Cambria" panose="02040503050406030204" pitchFamily="18" charset="0"/>
              </a:rPr>
              <a:t>: 15 </a:t>
            </a:r>
            <a:r>
              <a:rPr lang="en-US" sz="2200" b="1" dirty="0" err="1" smtClean="0">
                <a:solidFill>
                  <a:srgbClr val="00B050"/>
                </a:solidFill>
                <a:latin typeface="Cambria" panose="02040503050406030204" pitchFamily="18" charset="0"/>
                <a:ea typeface="Cambria" panose="02040503050406030204" pitchFamily="18" charset="0"/>
              </a:rPr>
              <a:t>phút</a:t>
            </a:r>
            <a:endParaRPr lang="en-US" sz="2200" b="1" dirty="0">
              <a:solidFill>
                <a:srgbClr val="00B050"/>
              </a:solidFill>
              <a:latin typeface="Cambria" panose="02040503050406030204" pitchFamily="18" charset="0"/>
              <a:ea typeface="Cambria" panose="02040503050406030204" pitchFamily="18" charset="0"/>
            </a:endParaRPr>
          </a:p>
          <a:p>
            <a:pPr algn="ctr"/>
            <a:r>
              <a:rPr lang="en-US" sz="2200" b="1" dirty="0" smtClean="0">
                <a:solidFill>
                  <a:srgbClr val="FF0000"/>
                </a:solidFill>
                <a:latin typeface="Cambria" panose="02040503050406030204" pitchFamily="18" charset="0"/>
                <a:ea typeface="Cambria" panose="02040503050406030204" pitchFamily="18" charset="0"/>
              </a:rPr>
              <a:t>NHIỆM VỤ</a:t>
            </a:r>
          </a:p>
          <a:p>
            <a:pPr algn="just"/>
            <a:r>
              <a:rPr lang="en-US" sz="2200" b="1" dirty="0" smtClean="0">
                <a:solidFill>
                  <a:srgbClr val="00B050"/>
                </a:solidFill>
                <a:latin typeface="Cambria" panose="02040503050406030204" pitchFamily="18" charset="0"/>
                <a:ea typeface="Cambria" panose="02040503050406030204" pitchFamily="18" charset="0"/>
              </a:rPr>
              <a:t>* NHÓM 1, 2, 3 VÀ 4: </a:t>
            </a:r>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sát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vi-VN" sz="2200" i="1" dirty="0" smtClean="0">
                <a:solidFill>
                  <a:srgbClr val="FF0000"/>
                </a:solidFill>
                <a:latin typeface="Cambria" panose="02040503050406030204" pitchFamily="18" charset="0"/>
                <a:ea typeface="Cambria" panose="02040503050406030204" pitchFamily="18" charset="0"/>
              </a:rPr>
              <a:t>phân tích những thuận lợi và khó khăn của khí hậu đối với hoạt động du lịch.</a:t>
            </a:r>
            <a:endParaRPr lang="en-US" sz="2200" i="1" dirty="0" smtClean="0">
              <a:solidFill>
                <a:srgbClr val="FF0000"/>
              </a:solidFill>
              <a:latin typeface="Cambria" panose="02040503050406030204" pitchFamily="18" charset="0"/>
              <a:ea typeface="Cambria" panose="02040503050406030204" pitchFamily="18" charset="0"/>
            </a:endParaRPr>
          </a:p>
          <a:p>
            <a:pPr algn="just"/>
            <a:r>
              <a:rPr lang="en-US" sz="2200" b="1" dirty="0" smtClean="0">
                <a:solidFill>
                  <a:srgbClr val="00B050"/>
                </a:solidFill>
                <a:latin typeface="Cambria" panose="02040503050406030204" pitchFamily="18" charset="0"/>
                <a:ea typeface="Cambria" panose="02040503050406030204" pitchFamily="18" charset="0"/>
              </a:rPr>
              <a:t>* NHÓM 5, 6, 7 VÀ 8: </a:t>
            </a:r>
            <a:r>
              <a:rPr lang="vi-VN" sz="2200" i="1" dirty="0">
                <a:solidFill>
                  <a:srgbClr val="FF0000"/>
                </a:solidFill>
                <a:latin typeface="Cambria" panose="02040503050406030204" pitchFamily="18" charset="0"/>
                <a:ea typeface="Cambria" panose="02040503050406030204" pitchFamily="18" charset="0"/>
              </a:rPr>
              <a:t>Quan sát các hình ảnh và kênh chữ SGK, cho biết </a:t>
            </a:r>
            <a:r>
              <a:rPr lang="vi-VN" sz="2200" i="1" dirty="0" smtClean="0">
                <a:solidFill>
                  <a:srgbClr val="FF0000"/>
                </a:solidFill>
                <a:latin typeface="Cambria" panose="02040503050406030204" pitchFamily="18" charset="0"/>
                <a:ea typeface="Cambria" panose="02040503050406030204" pitchFamily="18" charset="0"/>
              </a:rPr>
              <a:t>tài </a:t>
            </a:r>
            <a:r>
              <a:rPr lang="vi-VN" sz="2200" i="1" dirty="0">
                <a:solidFill>
                  <a:srgbClr val="FF0000"/>
                </a:solidFill>
                <a:latin typeface="Cambria" panose="02040503050406030204" pitchFamily="18" charset="0"/>
                <a:ea typeface="Cambria" panose="02040503050406030204" pitchFamily="18" charset="0"/>
              </a:rPr>
              <a:t>nguyên khí hậu ở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địa</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điểm</a:t>
            </a:r>
            <a:r>
              <a:rPr lang="en-US" sz="2200" i="1" dirty="0" smtClean="0">
                <a:solidFill>
                  <a:srgbClr val="FF0000"/>
                </a:solidFill>
                <a:latin typeface="Cambria" panose="02040503050406030204" pitchFamily="18" charset="0"/>
                <a:ea typeface="Cambria" panose="02040503050406030204" pitchFamily="18" charset="0"/>
              </a:rPr>
              <a:t> du </a:t>
            </a:r>
            <a:r>
              <a:rPr lang="en-US" sz="2200" i="1" dirty="0" err="1" smtClean="0">
                <a:solidFill>
                  <a:srgbClr val="FF0000"/>
                </a:solidFill>
                <a:latin typeface="Cambria" panose="02040503050406030204" pitchFamily="18" charset="0"/>
                <a:ea typeface="Cambria" panose="02040503050406030204" pitchFamily="18" charset="0"/>
              </a:rPr>
              <a:t>lịch</a:t>
            </a:r>
            <a:r>
              <a:rPr lang="en-US" sz="2200" i="1" dirty="0" smtClean="0">
                <a:solidFill>
                  <a:srgbClr val="FF0000"/>
                </a:solidFill>
                <a:latin typeface="Cambria" panose="02040503050406030204" pitchFamily="18" charset="0"/>
                <a:ea typeface="Cambria" panose="02040503050406030204" pitchFamily="18" charset="0"/>
              </a:rPr>
              <a:t>: </a:t>
            </a:r>
            <a:r>
              <a:rPr lang="vi-VN" sz="2200" i="1" dirty="0" smtClean="0">
                <a:solidFill>
                  <a:srgbClr val="FF0000"/>
                </a:solidFill>
                <a:latin typeface="Cambria" panose="02040503050406030204" pitchFamily="18" charset="0"/>
                <a:ea typeface="Cambria" panose="02040503050406030204" pitchFamily="18" charset="0"/>
              </a:rPr>
              <a:t>Sa </a:t>
            </a:r>
            <a:r>
              <a:rPr lang="vi-VN" sz="2200" i="1" dirty="0">
                <a:solidFill>
                  <a:srgbClr val="FF0000"/>
                </a:solidFill>
                <a:latin typeface="Cambria" panose="02040503050406030204" pitchFamily="18" charset="0"/>
                <a:ea typeface="Cambria" panose="02040503050406030204" pitchFamily="18" charset="0"/>
              </a:rPr>
              <a:t>Pa, Nha Trang. Khí hậu ở các địa điểm này ảnh hưởng đến du lịch như thế nào?</a:t>
            </a: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3610" y="1371600"/>
            <a:ext cx="567872" cy="7670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p:cNvSpPr txBox="1"/>
          <p:nvPr/>
        </p:nvSpPr>
        <p:spPr>
          <a:xfrm>
            <a:off x="4267200" y="3547646"/>
            <a:ext cx="2282072" cy="369332"/>
          </a:xfrm>
          <a:prstGeom prst="rect">
            <a:avLst/>
          </a:prstGeom>
          <a:noFill/>
        </p:spPr>
        <p:txBody>
          <a:bodyPr wrap="square" rtlCol="0">
            <a:spAutoFit/>
          </a:bodyPr>
          <a:lstStyle/>
          <a:p>
            <a:pPr algn="ctr"/>
            <a:r>
              <a:rPr lang="en-US" dirty="0" smtClean="0">
                <a:latin typeface="Cambria" pitchFamily="18" charset="0"/>
                <a:ea typeface="Cambria" pitchFamily="18" charset="0"/>
              </a:rPr>
              <a:t>Du </a:t>
            </a:r>
            <a:r>
              <a:rPr lang="en-US" dirty="0" err="1" smtClean="0">
                <a:latin typeface="Cambria" pitchFamily="18" charset="0"/>
                <a:ea typeface="Cambria" pitchFamily="18" charset="0"/>
              </a:rPr>
              <a:t>lịch</a:t>
            </a:r>
            <a:r>
              <a:rPr lang="en-US" dirty="0" smtClean="0">
                <a:latin typeface="Cambria" pitchFamily="18" charset="0"/>
                <a:ea typeface="Cambria" pitchFamily="18" charset="0"/>
              </a:rPr>
              <a:t> </a:t>
            </a:r>
            <a:r>
              <a:rPr lang="en-US" dirty="0" err="1" smtClean="0">
                <a:latin typeface="Cambria" pitchFamily="18" charset="0"/>
                <a:ea typeface="Cambria" pitchFamily="18" charset="0"/>
              </a:rPr>
              <a:t>nghỉ</a:t>
            </a:r>
            <a:r>
              <a:rPr lang="en-US" dirty="0" smtClean="0">
                <a:latin typeface="Cambria" pitchFamily="18" charset="0"/>
                <a:ea typeface="Cambria" pitchFamily="18" charset="0"/>
              </a:rPr>
              <a:t> </a:t>
            </a:r>
            <a:r>
              <a:rPr lang="en-US" dirty="0" err="1" smtClean="0">
                <a:latin typeface="Cambria" pitchFamily="18" charset="0"/>
                <a:ea typeface="Cambria" pitchFamily="18" charset="0"/>
              </a:rPr>
              <a:t>dưỡng</a:t>
            </a:r>
            <a:endParaRPr lang="en-US" dirty="0">
              <a:latin typeface="Cambria" pitchFamily="18" charset="0"/>
              <a:ea typeface="Cambria" pitchFamily="18" charset="0"/>
            </a:endParaRPr>
          </a:p>
        </p:txBody>
      </p:sp>
      <p:sp>
        <p:nvSpPr>
          <p:cNvPr id="25" name="TextBox 24"/>
          <p:cNvSpPr txBox="1"/>
          <p:nvPr/>
        </p:nvSpPr>
        <p:spPr>
          <a:xfrm>
            <a:off x="6324600" y="3547646"/>
            <a:ext cx="2895600" cy="338554"/>
          </a:xfrm>
          <a:prstGeom prst="rect">
            <a:avLst/>
          </a:prstGeom>
          <a:noFill/>
        </p:spPr>
        <p:txBody>
          <a:bodyPr wrap="square" rtlCol="0">
            <a:spAutoFit/>
          </a:bodyPr>
          <a:lstStyle/>
          <a:p>
            <a:pPr algn="ctr"/>
            <a:r>
              <a:rPr lang="vi-VN" sz="1600" dirty="0" smtClean="0">
                <a:latin typeface="Cambria" pitchFamily="18" charset="0"/>
                <a:ea typeface="Cambria" pitchFamily="18" charset="0"/>
              </a:rPr>
              <a:t>Mưa lớn gây ngập lụt ở Huế</a:t>
            </a:r>
            <a:endParaRPr lang="en-US" sz="1600" dirty="0">
              <a:latin typeface="Cambria" pitchFamily="18" charset="0"/>
              <a:ea typeface="Cambria" pitchFamily="18" charset="0"/>
            </a:endParaRPr>
          </a:p>
        </p:txBody>
      </p:sp>
      <p:sp>
        <p:nvSpPr>
          <p:cNvPr id="27" name="TextBox 26"/>
          <p:cNvSpPr txBox="1"/>
          <p:nvPr/>
        </p:nvSpPr>
        <p:spPr>
          <a:xfrm>
            <a:off x="4478338" y="6096000"/>
            <a:ext cx="1846262" cy="369332"/>
          </a:xfrm>
          <a:prstGeom prst="rect">
            <a:avLst/>
          </a:prstGeom>
          <a:noFill/>
        </p:spPr>
        <p:txBody>
          <a:bodyPr wrap="square" rtlCol="0">
            <a:spAutoFit/>
          </a:bodyPr>
          <a:lstStyle/>
          <a:p>
            <a:pPr algn="ctr"/>
            <a:r>
              <a:rPr lang="vi-VN" dirty="0" smtClean="0">
                <a:latin typeface="Cambria" pitchFamily="18" charset="0"/>
                <a:ea typeface="Cambria" pitchFamily="18" charset="0"/>
              </a:rPr>
              <a:t>Sa Pa</a:t>
            </a:r>
            <a:endParaRPr lang="en-US" dirty="0">
              <a:latin typeface="Cambria" pitchFamily="18" charset="0"/>
              <a:ea typeface="Cambria" pitchFamily="18" charset="0"/>
            </a:endParaRPr>
          </a:p>
        </p:txBody>
      </p:sp>
      <p:sp>
        <p:nvSpPr>
          <p:cNvPr id="40" name="TextBox 39"/>
          <p:cNvSpPr txBox="1"/>
          <p:nvPr/>
        </p:nvSpPr>
        <p:spPr>
          <a:xfrm>
            <a:off x="6477000" y="6096000"/>
            <a:ext cx="2743199" cy="369332"/>
          </a:xfrm>
          <a:prstGeom prst="rect">
            <a:avLst/>
          </a:prstGeom>
          <a:noFill/>
        </p:spPr>
        <p:txBody>
          <a:bodyPr wrap="square" rtlCol="0">
            <a:spAutoFit/>
          </a:bodyPr>
          <a:lstStyle/>
          <a:p>
            <a:pPr algn="ctr"/>
            <a:r>
              <a:rPr lang="vi-VN" dirty="0" smtClean="0">
                <a:latin typeface="Cambria" pitchFamily="18" charset="0"/>
                <a:ea typeface="Cambria" pitchFamily="18" charset="0"/>
              </a:rPr>
              <a:t>Nha Trang</a:t>
            </a:r>
            <a:endParaRPr lang="en-US" dirty="0">
              <a:latin typeface="Cambria" pitchFamily="18" charset="0"/>
              <a:ea typeface="Cambria" pitchFamily="18" charset="0"/>
            </a:endParaRPr>
          </a:p>
        </p:txBody>
      </p:sp>
      <p:pic>
        <p:nvPicPr>
          <p:cNvPr id="512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93935" y="1424818"/>
            <a:ext cx="2015067" cy="20803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descr="Sa Pa nghĩa là gì? Sa Pa hay Sap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93935" y="4038599"/>
            <a:ext cx="2015067" cy="1981201"/>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93408" y="4038600"/>
            <a:ext cx="2145792" cy="19812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4" descr="Du lịch mùa mưa bão - BestPrice - BestPric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3"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35959" y="1386166"/>
            <a:ext cx="2203241" cy="211903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1375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5122"/>
                                        </p:tgtEl>
                                        <p:attrNameLst>
                                          <p:attrName>style.visibility</p:attrName>
                                        </p:attrNameLst>
                                      </p:cBhvr>
                                      <p:to>
                                        <p:strVal val="visible"/>
                                      </p:to>
                                    </p:set>
                                    <p:animEffect transition="in" filter="randombar(horizontal)">
                                      <p:cBhvr>
                                        <p:cTn id="33" dur="500"/>
                                        <p:tgtEl>
                                          <p:spTgt spid="5122"/>
                                        </p:tgtEl>
                                      </p:cBhvr>
                                    </p:animEffect>
                                  </p:childTnLst>
                                </p:cTn>
                              </p:par>
                              <p:par>
                                <p:cTn id="34" presetID="14" presetClass="entr" presetSubtype="10" fill="hold" nodeType="withEffect">
                                  <p:stCondLst>
                                    <p:cond delay="0"/>
                                  </p:stCondLst>
                                  <p:childTnLst>
                                    <p:set>
                                      <p:cBhvr>
                                        <p:cTn id="35" dur="1" fill="hold">
                                          <p:stCondLst>
                                            <p:cond delay="0"/>
                                          </p:stCondLst>
                                        </p:cTn>
                                        <p:tgtEl>
                                          <p:spTgt spid="2053"/>
                                        </p:tgtEl>
                                        <p:attrNameLst>
                                          <p:attrName>style.visibility</p:attrName>
                                        </p:attrNameLst>
                                      </p:cBhvr>
                                      <p:to>
                                        <p:strVal val="visible"/>
                                      </p:to>
                                    </p:set>
                                    <p:animEffect transition="in" filter="randombar(horizontal)">
                                      <p:cBhvr>
                                        <p:cTn id="36" dur="500"/>
                                        <p:tgtEl>
                                          <p:spTgt spid="2053"/>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randombar(horizontal)">
                                      <p:cBhvr>
                                        <p:cTn id="39" dur="500"/>
                                        <p:tgtEl>
                                          <p:spTgt spid="25"/>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randombar(horizontal)">
                                      <p:cBhvr>
                                        <p:cTn id="42" dur="500"/>
                                        <p:tgtEl>
                                          <p:spTgt spid="24"/>
                                        </p:tgtEl>
                                      </p:cBhvr>
                                    </p:animEffect>
                                  </p:childTnLst>
                                </p:cTn>
                              </p:par>
                              <p:par>
                                <p:cTn id="43" presetID="14" presetClass="entr" presetSubtype="10" fill="hold" nodeType="withEffect">
                                  <p:stCondLst>
                                    <p:cond delay="0"/>
                                  </p:stCondLst>
                                  <p:childTnLst>
                                    <p:set>
                                      <p:cBhvr>
                                        <p:cTn id="44" dur="1" fill="hold">
                                          <p:stCondLst>
                                            <p:cond delay="0"/>
                                          </p:stCondLst>
                                        </p:cTn>
                                        <p:tgtEl>
                                          <p:spTgt spid="5124"/>
                                        </p:tgtEl>
                                        <p:attrNameLst>
                                          <p:attrName>style.visibility</p:attrName>
                                        </p:attrNameLst>
                                      </p:cBhvr>
                                      <p:to>
                                        <p:strVal val="visible"/>
                                      </p:to>
                                    </p:set>
                                    <p:animEffect transition="in" filter="randombar(horizontal)">
                                      <p:cBhvr>
                                        <p:cTn id="45" dur="500"/>
                                        <p:tgtEl>
                                          <p:spTgt spid="5124"/>
                                        </p:tgtEl>
                                      </p:cBhvr>
                                    </p:animEffect>
                                  </p:childTnLst>
                                </p:cTn>
                              </p:par>
                              <p:par>
                                <p:cTn id="46" presetID="14" presetClass="entr" presetSubtype="10" fill="hold" nodeType="withEffect">
                                  <p:stCondLst>
                                    <p:cond delay="0"/>
                                  </p:stCondLst>
                                  <p:childTnLst>
                                    <p:set>
                                      <p:cBhvr>
                                        <p:cTn id="47" dur="1" fill="hold">
                                          <p:stCondLst>
                                            <p:cond delay="0"/>
                                          </p:stCondLst>
                                        </p:cTn>
                                        <p:tgtEl>
                                          <p:spTgt spid="2050"/>
                                        </p:tgtEl>
                                        <p:attrNameLst>
                                          <p:attrName>style.visibility</p:attrName>
                                        </p:attrNameLst>
                                      </p:cBhvr>
                                      <p:to>
                                        <p:strVal val="visible"/>
                                      </p:to>
                                    </p:set>
                                    <p:animEffect transition="in" filter="randombar(horizontal)">
                                      <p:cBhvr>
                                        <p:cTn id="48" dur="500"/>
                                        <p:tgtEl>
                                          <p:spTgt spid="2050"/>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randombar(horizontal)">
                                      <p:cBhvr>
                                        <p:cTn id="51" dur="500"/>
                                        <p:tgtEl>
                                          <p:spTgt spid="27"/>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randombar(horizontal)">
                                      <p:cBhvr>
                                        <p:cTn id="54" dur="500"/>
                                        <p:tgtEl>
                                          <p:spTgt spid="40"/>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59" dur="500"/>
                                        <p:tgtEl>
                                          <p:spTgt spid="2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p:bldP spid="25" grpId="0"/>
      <p:bldP spid="27" grpId="0"/>
      <p:bldP spid="4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vi-VN"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639616545"/>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3</a:t>
            </a:r>
            <a:endParaRPr lang="en-US" sz="4000" b="1" dirty="0">
              <a:solidFill>
                <a:srgbClr val="FF0000"/>
              </a:solidFill>
              <a:latin typeface="Cambria" pitchFamily="18" charset="0"/>
              <a:ea typeface="Cambria" pitchFamily="18" charset="0"/>
            </a:endParaRPr>
          </a:p>
        </p:txBody>
      </p:sp>
      <p:sp>
        <p:nvSpPr>
          <p:cNvPr id="1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300" b="1" dirty="0" smtClean="0">
                <a:solidFill>
                  <a:srgbClr val="0D30DD"/>
                </a:solidFill>
                <a:latin typeface="Cambria" pitchFamily="18" charset="0"/>
              </a:rPr>
              <a:t>ẢNH HƯỞNG CỦA KHÍ HẬU ĐỐI VỚI HOẠT ĐỘNG </a:t>
            </a:r>
          </a:p>
          <a:p>
            <a:pPr algn="just"/>
            <a:r>
              <a:rPr lang="vi-VN" sz="2300" b="1" dirty="0" smtClean="0">
                <a:solidFill>
                  <a:srgbClr val="0D30DD"/>
                </a:solidFill>
                <a:latin typeface="Cambria" pitchFamily="18" charset="0"/>
              </a:rPr>
              <a:t>DU LỊCH</a:t>
            </a:r>
            <a:endParaRPr lang="en-US" sz="2300" b="1" dirty="0">
              <a:solidFill>
                <a:srgbClr val="0D30DD"/>
              </a:solidFill>
              <a:latin typeface="Cambria" pitchFamily="18" charset="0"/>
            </a:endParaRP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vi-VN"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66057080"/>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77425"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19901"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7</a:t>
            </a:r>
            <a:endParaRPr lang="en-US" sz="4000" b="1" dirty="0">
              <a:solidFill>
                <a:srgbClr val="FF0000"/>
              </a:solidFill>
              <a:latin typeface="Cambria" pitchFamily="18" charset="0"/>
              <a:ea typeface="Cambria" pitchFamily="18" charset="0"/>
            </a:endParaRPr>
          </a:p>
        </p:txBody>
      </p:sp>
      <p:sp>
        <p:nvSpPr>
          <p:cNvPr id="1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300" b="1" dirty="0" smtClean="0">
                <a:solidFill>
                  <a:srgbClr val="0D30DD"/>
                </a:solidFill>
                <a:latin typeface="Cambria" pitchFamily="18" charset="0"/>
              </a:rPr>
              <a:t>ẢNH HƯỞNG CỦA KHÍ HẬU ĐỐI VỚI HOẠT ĐỘNG </a:t>
            </a:r>
          </a:p>
          <a:p>
            <a:pPr algn="just"/>
            <a:r>
              <a:rPr lang="vi-VN" sz="2300" b="1" dirty="0" smtClean="0">
                <a:solidFill>
                  <a:srgbClr val="0D30DD"/>
                </a:solidFill>
                <a:latin typeface="Cambria" pitchFamily="18" charset="0"/>
              </a:rPr>
              <a:t>DU LỊCH</a:t>
            </a:r>
            <a:endParaRPr lang="en-US" sz="2300" b="1" dirty="0">
              <a:solidFill>
                <a:srgbClr val="0D30DD"/>
              </a:solidFill>
              <a:latin typeface="Cambria" pitchFamily="18" charset="0"/>
            </a:endParaRPr>
          </a:p>
        </p:txBody>
      </p:sp>
    </p:spTree>
    <p:extLst>
      <p:ext uri="{BB962C8B-B14F-4D97-AF65-F5344CB8AC3E}">
        <p14:creationId xmlns:p14="http://schemas.microsoft.com/office/powerpoint/2010/main" val="28073658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vi-VN"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600200"/>
            <a:ext cx="6792509" cy="3657601"/>
          </a:xfrm>
          <a:prstGeom prst="wedgeRoundRectCallout">
            <a:avLst>
              <a:gd name="adj1" fmla="val 46681"/>
              <a:gd name="adj2" fmla="val 6818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61416" y="1703725"/>
            <a:ext cx="6553198" cy="3477875"/>
          </a:xfrm>
          <a:prstGeom prst="rect">
            <a:avLst/>
          </a:prstGeom>
        </p:spPr>
        <p:txBody>
          <a:bodyPr wrap="square">
            <a:spAutoFit/>
          </a:bodyPr>
          <a:lstStyle/>
          <a:p>
            <a:pPr algn="just">
              <a:spcBef>
                <a:spcPts val="600"/>
              </a:spcBef>
              <a:spcAft>
                <a:spcPts val="0"/>
              </a:spcAft>
            </a:pPr>
            <a:r>
              <a:rPr lang="vi-VN" sz="2000" b="1" dirty="0">
                <a:latin typeface="Cambria" pitchFamily="18" charset="0"/>
                <a:ea typeface="Cambria" pitchFamily="18" charset="0"/>
              </a:rPr>
              <a:t>- Thuận lợi:</a:t>
            </a:r>
          </a:p>
          <a:p>
            <a:pPr algn="just">
              <a:spcBef>
                <a:spcPts val="600"/>
              </a:spcBef>
              <a:spcAft>
                <a:spcPts val="0"/>
              </a:spcAft>
            </a:pPr>
            <a:r>
              <a:rPr lang="vi-VN" sz="2000" dirty="0">
                <a:latin typeface="Cambria" pitchFamily="18" charset="0"/>
                <a:ea typeface="Cambria" pitchFamily="18" charset="0"/>
              </a:rPr>
              <a:t>+ Ả</a:t>
            </a:r>
            <a:r>
              <a:rPr lang="vi-VN" sz="2000" dirty="0" smtClean="0">
                <a:latin typeface="Cambria" pitchFamily="18" charset="0"/>
                <a:ea typeface="Cambria" pitchFamily="18" charset="0"/>
              </a:rPr>
              <a:t>nh </a:t>
            </a:r>
            <a:r>
              <a:rPr lang="vi-VN" sz="2000" dirty="0">
                <a:latin typeface="Cambria" pitchFamily="18" charset="0"/>
                <a:ea typeface="Cambria" pitchFamily="18" charset="0"/>
              </a:rPr>
              <a:t>hưởng đến một số loại hình du </a:t>
            </a:r>
            <a:r>
              <a:rPr lang="vi-VN" sz="2000" dirty="0" smtClean="0">
                <a:latin typeface="Cambria" pitchFamily="18" charset="0"/>
                <a:ea typeface="Cambria" pitchFamily="18" charset="0"/>
              </a:rPr>
              <a:t>lịch, </a:t>
            </a:r>
            <a:r>
              <a:rPr lang="vi-VN" sz="2000" dirty="0">
                <a:latin typeface="Cambria" pitchFamily="18" charset="0"/>
                <a:ea typeface="Cambria" pitchFamily="18" charset="0"/>
              </a:rPr>
              <a:t>tác động trực tiếp đến sự hình thành các điểm du lịch, loại hình du lịch, mùa vụ du lịch…</a:t>
            </a:r>
          </a:p>
          <a:p>
            <a:pPr algn="just">
              <a:spcBef>
                <a:spcPts val="600"/>
              </a:spcBef>
              <a:spcAft>
                <a:spcPts val="0"/>
              </a:spcAft>
            </a:pPr>
            <a:r>
              <a:rPr lang="vi-VN" sz="2000" dirty="0" smtClean="0">
                <a:latin typeface="Cambria" pitchFamily="18" charset="0"/>
                <a:ea typeface="Cambria" pitchFamily="18" charset="0"/>
              </a:rPr>
              <a:t>+ Tạo </a:t>
            </a:r>
            <a:r>
              <a:rPr lang="vi-VN" sz="2000" dirty="0">
                <a:latin typeface="Cambria" pitchFamily="18" charset="0"/>
                <a:ea typeface="Cambria" pitchFamily="18" charset="0"/>
              </a:rPr>
              <a:t>điều kiện phát triển các loại hình du lịch như nghỉ dưỡng, tham quan…</a:t>
            </a:r>
          </a:p>
          <a:p>
            <a:pPr algn="just">
              <a:spcBef>
                <a:spcPts val="600"/>
              </a:spcBef>
              <a:spcAft>
                <a:spcPts val="0"/>
              </a:spcAft>
            </a:pPr>
            <a:r>
              <a:rPr lang="vi-VN" sz="2000" dirty="0" smtClean="0">
                <a:latin typeface="Cambria" pitchFamily="18" charset="0"/>
                <a:ea typeface="Cambria" pitchFamily="18" charset="0"/>
              </a:rPr>
              <a:t>+ </a:t>
            </a:r>
            <a:r>
              <a:rPr lang="vi-VN" sz="2000" dirty="0">
                <a:latin typeface="Cambria" pitchFamily="18" charset="0"/>
                <a:ea typeface="Cambria" pitchFamily="18" charset="0"/>
              </a:rPr>
              <a:t>Sự phân hoá của khí hậu giữa miền Bắc và miền Nam ảnh hưởng đến mùa vụ du lịch của hai miền.</a:t>
            </a:r>
          </a:p>
          <a:p>
            <a:pPr algn="just">
              <a:spcBef>
                <a:spcPts val="600"/>
              </a:spcBef>
              <a:spcAft>
                <a:spcPts val="0"/>
              </a:spcAft>
            </a:pPr>
            <a:r>
              <a:rPr lang="vi-VN" sz="2000" b="1" dirty="0">
                <a:latin typeface="Cambria" pitchFamily="18" charset="0"/>
                <a:ea typeface="Cambria" pitchFamily="18" charset="0"/>
              </a:rPr>
              <a:t>- Khó khăn: </a:t>
            </a:r>
            <a:r>
              <a:rPr lang="vi-VN" sz="2000" dirty="0">
                <a:latin typeface="Cambria" pitchFamily="18" charset="0"/>
                <a:ea typeface="Cambria" pitchFamily="18" charset="0"/>
              </a:rPr>
              <a:t>Các hiện tượng thời tiết như mưa lớn, bão,... là trở ngại đối với hoạt động du lịch ngoài trời.</a:t>
            </a:r>
          </a:p>
        </p:txBody>
      </p:sp>
      <p:sp>
        <p:nvSpPr>
          <p:cNvPr id="2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300" b="1" dirty="0" smtClean="0">
                <a:solidFill>
                  <a:srgbClr val="0D30DD"/>
                </a:solidFill>
                <a:latin typeface="Cambria" pitchFamily="18" charset="0"/>
              </a:rPr>
              <a:t>ẢNH HƯỞNG CỦA KHÍ HẬU ĐỐI VỚI HOẠT ĐỘNG </a:t>
            </a:r>
          </a:p>
          <a:p>
            <a:pPr algn="just"/>
            <a:r>
              <a:rPr lang="vi-VN" sz="2300" b="1" dirty="0" smtClean="0">
                <a:solidFill>
                  <a:srgbClr val="0D30DD"/>
                </a:solidFill>
                <a:latin typeface="Cambria" pitchFamily="18" charset="0"/>
              </a:rPr>
              <a:t>DU LỊCH</a:t>
            </a:r>
            <a:endParaRPr lang="en-US" sz="2300" b="1" dirty="0">
              <a:solidFill>
                <a:srgbClr val="0D30DD"/>
              </a:solidFill>
              <a:latin typeface="Cambria" pitchFamily="18" charset="0"/>
            </a:endParaRPr>
          </a:p>
        </p:txBody>
      </p:sp>
    </p:spTree>
    <p:extLst>
      <p:ext uri="{BB962C8B-B14F-4D97-AF65-F5344CB8AC3E}">
        <p14:creationId xmlns:p14="http://schemas.microsoft.com/office/powerpoint/2010/main" val="34075110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49" dur="500"/>
                                        <p:tgtEl>
                                          <p:spTgt spid="3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vi-VN"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490008"/>
            <a:ext cx="3657601" cy="1938992"/>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sơ</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đồ</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a:t>
            </a:r>
            <a:r>
              <a:rPr lang="en-US" sz="2400" i="1" dirty="0" err="1" smtClean="0">
                <a:solidFill>
                  <a:srgbClr val="FF0000"/>
                </a:solidFill>
                <a:latin typeface="Cambria" panose="02040503050406030204" pitchFamily="18" charset="0"/>
                <a:ea typeface="Cambria" panose="02040503050406030204" pitchFamily="18" charset="0"/>
              </a:rPr>
              <a:t>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n</a:t>
            </a:r>
            <a:r>
              <a:rPr lang="vi-VN" sz="2400" i="1" dirty="0" smtClean="0">
                <a:solidFill>
                  <a:srgbClr val="FF0000"/>
                </a:solidFill>
                <a:latin typeface="Cambria" panose="02040503050406030204" pitchFamily="18" charset="0"/>
                <a:ea typeface="Cambria" panose="02040503050406030204" pitchFamily="18" charset="0"/>
              </a:rPr>
              <a:t>êu </a:t>
            </a:r>
            <a:r>
              <a:rPr lang="vi-VN" sz="2400" i="1" dirty="0">
                <a:solidFill>
                  <a:srgbClr val="FF0000"/>
                </a:solidFill>
                <a:latin typeface="Cambria" panose="02040503050406030204" pitchFamily="18" charset="0"/>
                <a:ea typeface="Cambria" panose="02040503050406030204" pitchFamily="18" charset="0"/>
              </a:rPr>
              <a:t>mục đích của việc sử dụng tổng hợp tài nguyên nước ở lưu vực sông.</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TẦM QUAN TRỌNG CỦA VIỆC SỬ DỤNG TỔNG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HỢP TÀI NGUYÊN NƯỚC Ở LƯU VỰC SÔNG </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897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43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863876"/>
            <a:ext cx="3657601" cy="2308324"/>
          </a:xfrm>
          <a:prstGeom prst="rect">
            <a:avLst/>
          </a:prstGeom>
          <a:solidFill>
            <a:srgbClr val="FFCCFF"/>
          </a:solidFill>
          <a:ln w="12700">
            <a:solidFill>
              <a:srgbClr val="0070C0"/>
            </a:solidFill>
          </a:ln>
        </p:spPr>
        <p:txBody>
          <a:bodyPr wrap="square">
            <a:spAutoFit/>
          </a:bodyPr>
          <a:lstStyle/>
          <a:p>
            <a:pPr algn="just"/>
            <a:r>
              <a:rPr lang="en-US" sz="2400" dirty="0" err="1">
                <a:latin typeface="Cambria" pitchFamily="18" charset="0"/>
                <a:ea typeface="Cambria" pitchFamily="18" charset="0"/>
              </a:rPr>
              <a:t>Phát</a:t>
            </a:r>
            <a:r>
              <a:rPr lang="en-US" sz="2400" dirty="0">
                <a:latin typeface="Cambria" pitchFamily="18" charset="0"/>
                <a:ea typeface="Cambria" pitchFamily="18" charset="0"/>
              </a:rPr>
              <a:t> </a:t>
            </a:r>
            <a:r>
              <a:rPr lang="en-US" sz="2400" dirty="0" err="1">
                <a:latin typeface="Cambria" pitchFamily="18" charset="0"/>
                <a:ea typeface="Cambria" pitchFamily="18" charset="0"/>
              </a:rPr>
              <a:t>triển</a:t>
            </a:r>
            <a:r>
              <a:rPr lang="en-US" sz="2400" dirty="0">
                <a:latin typeface="Cambria" pitchFamily="18" charset="0"/>
                <a:ea typeface="Cambria" pitchFamily="18" charset="0"/>
              </a:rPr>
              <a:t> </a:t>
            </a:r>
            <a:r>
              <a:rPr lang="en-US" sz="2400" dirty="0" err="1">
                <a:latin typeface="Cambria" pitchFamily="18" charset="0"/>
                <a:ea typeface="Cambria" pitchFamily="18" charset="0"/>
              </a:rPr>
              <a:t>thuỷ</a:t>
            </a:r>
            <a:r>
              <a:rPr lang="en-US" sz="2400" dirty="0">
                <a:latin typeface="Cambria" pitchFamily="18" charset="0"/>
                <a:ea typeface="Cambria" pitchFamily="18" charset="0"/>
              </a:rPr>
              <a:t> </a:t>
            </a:r>
            <a:r>
              <a:rPr lang="en-US" sz="2400" dirty="0" err="1">
                <a:latin typeface="Cambria" pitchFamily="18" charset="0"/>
                <a:ea typeface="Cambria" pitchFamily="18" charset="0"/>
              </a:rPr>
              <a:t>điện</a:t>
            </a:r>
            <a:r>
              <a:rPr lang="en-US" sz="2400" dirty="0">
                <a:latin typeface="Cambria" pitchFamily="18" charset="0"/>
                <a:ea typeface="Cambria" pitchFamily="18" charset="0"/>
              </a:rPr>
              <a:t>, du </a:t>
            </a:r>
            <a:r>
              <a:rPr lang="en-US" sz="2400" dirty="0" err="1">
                <a:latin typeface="Cambria" pitchFamily="18" charset="0"/>
                <a:ea typeface="Cambria" pitchFamily="18" charset="0"/>
              </a:rPr>
              <a:t>lịch</a:t>
            </a:r>
            <a:r>
              <a:rPr lang="en-US" sz="2400" dirty="0">
                <a:latin typeface="Cambria" pitchFamily="18" charset="0"/>
                <a:ea typeface="Cambria" pitchFamily="18" charset="0"/>
              </a:rPr>
              <a:t>, </a:t>
            </a:r>
            <a:r>
              <a:rPr lang="en-US" sz="2400" dirty="0" err="1">
                <a:latin typeface="Cambria" pitchFamily="18" charset="0"/>
                <a:ea typeface="Cambria" pitchFamily="18" charset="0"/>
              </a:rPr>
              <a:t>cung</a:t>
            </a:r>
            <a:r>
              <a:rPr lang="en-US" sz="2400" dirty="0">
                <a:latin typeface="Cambria" pitchFamily="18" charset="0"/>
                <a:ea typeface="Cambria" pitchFamily="18" charset="0"/>
              </a:rPr>
              <a:t> </a:t>
            </a:r>
            <a:r>
              <a:rPr lang="en-US" sz="2400" dirty="0" err="1">
                <a:latin typeface="Cambria" pitchFamily="18" charset="0"/>
                <a:ea typeface="Cambria" pitchFamily="18" charset="0"/>
              </a:rPr>
              <a:t>cấp</a:t>
            </a:r>
            <a:r>
              <a:rPr lang="en-US" sz="2400" dirty="0">
                <a:latin typeface="Cambria" pitchFamily="18" charset="0"/>
                <a:ea typeface="Cambria" pitchFamily="18" charset="0"/>
              </a:rPr>
              <a:t> </a:t>
            </a:r>
            <a:r>
              <a:rPr lang="en-US" sz="2400" dirty="0" err="1">
                <a:latin typeface="Cambria" pitchFamily="18" charset="0"/>
                <a:ea typeface="Cambria" pitchFamily="18" charset="0"/>
              </a:rPr>
              <a:t>nước</a:t>
            </a:r>
            <a:r>
              <a:rPr lang="en-US" sz="2400" dirty="0">
                <a:latin typeface="Cambria" pitchFamily="18" charset="0"/>
                <a:ea typeface="Cambria" pitchFamily="18" charset="0"/>
              </a:rPr>
              <a:t> </a:t>
            </a:r>
            <a:r>
              <a:rPr lang="en-US" sz="2400" dirty="0" err="1">
                <a:latin typeface="Cambria" pitchFamily="18" charset="0"/>
                <a:ea typeface="Cambria" pitchFamily="18" charset="0"/>
              </a:rPr>
              <a:t>sinh</a:t>
            </a:r>
            <a:r>
              <a:rPr lang="en-US" sz="2400" dirty="0">
                <a:latin typeface="Cambria" pitchFamily="18" charset="0"/>
                <a:ea typeface="Cambria" pitchFamily="18" charset="0"/>
              </a:rPr>
              <a:t> </a:t>
            </a:r>
            <a:r>
              <a:rPr lang="en-US" sz="2400" dirty="0" err="1">
                <a:latin typeface="Cambria" pitchFamily="18" charset="0"/>
                <a:ea typeface="Cambria" pitchFamily="18" charset="0"/>
              </a:rPr>
              <a:t>hoạt</a:t>
            </a:r>
            <a:r>
              <a:rPr lang="en-US" sz="2400" dirty="0">
                <a:latin typeface="Cambria" pitchFamily="18" charset="0"/>
                <a:ea typeface="Cambria" pitchFamily="18" charset="0"/>
              </a:rPr>
              <a:t>, </a:t>
            </a:r>
            <a:r>
              <a:rPr lang="en-US" sz="2400" dirty="0" err="1">
                <a:latin typeface="Cambria" pitchFamily="18" charset="0"/>
                <a:ea typeface="Cambria" pitchFamily="18" charset="0"/>
              </a:rPr>
              <a:t>cho</a:t>
            </a:r>
            <a:r>
              <a:rPr lang="en-US" sz="2400" dirty="0">
                <a:latin typeface="Cambria" pitchFamily="18" charset="0"/>
                <a:ea typeface="Cambria" pitchFamily="18" charset="0"/>
              </a:rPr>
              <a:t> </a:t>
            </a:r>
            <a:r>
              <a:rPr lang="en-US" sz="2400" dirty="0" err="1">
                <a:latin typeface="Cambria" pitchFamily="18" charset="0"/>
                <a:ea typeface="Cambria" pitchFamily="18" charset="0"/>
              </a:rPr>
              <a:t>sản</a:t>
            </a:r>
            <a:r>
              <a:rPr lang="en-US" sz="2400" dirty="0">
                <a:latin typeface="Cambria" pitchFamily="18" charset="0"/>
                <a:ea typeface="Cambria" pitchFamily="18" charset="0"/>
              </a:rPr>
              <a:t> </a:t>
            </a:r>
            <a:r>
              <a:rPr lang="en-US" sz="2400" dirty="0" err="1">
                <a:latin typeface="Cambria" pitchFamily="18" charset="0"/>
                <a:ea typeface="Cambria" pitchFamily="18" charset="0"/>
              </a:rPr>
              <a:t>xuất</a:t>
            </a:r>
            <a:r>
              <a:rPr lang="en-US" sz="2400" dirty="0">
                <a:latin typeface="Cambria" pitchFamily="18" charset="0"/>
                <a:ea typeface="Cambria" pitchFamily="18" charset="0"/>
              </a:rPr>
              <a:t> </a:t>
            </a:r>
            <a:r>
              <a:rPr lang="en-US" sz="2400" dirty="0" err="1">
                <a:latin typeface="Cambria" pitchFamily="18" charset="0"/>
                <a:ea typeface="Cambria" pitchFamily="18" charset="0"/>
              </a:rPr>
              <a:t>công</a:t>
            </a:r>
            <a:r>
              <a:rPr lang="en-US" sz="2400" dirty="0">
                <a:latin typeface="Cambria" pitchFamily="18" charset="0"/>
                <a:ea typeface="Cambria" pitchFamily="18" charset="0"/>
              </a:rPr>
              <a:t> </a:t>
            </a:r>
            <a:r>
              <a:rPr lang="en-US" sz="2400" dirty="0" err="1">
                <a:latin typeface="Cambria" pitchFamily="18" charset="0"/>
                <a:ea typeface="Cambria" pitchFamily="18" charset="0"/>
              </a:rPr>
              <a:t>nghiệp</a:t>
            </a:r>
            <a:r>
              <a:rPr lang="en-US" sz="2400" dirty="0">
                <a:latin typeface="Cambria" pitchFamily="18" charset="0"/>
                <a:ea typeface="Cambria" pitchFamily="18" charset="0"/>
              </a:rPr>
              <a:t>, </a:t>
            </a:r>
            <a:r>
              <a:rPr lang="en-US" sz="2400" dirty="0" err="1">
                <a:latin typeface="Cambria" pitchFamily="18" charset="0"/>
                <a:ea typeface="Cambria" pitchFamily="18" charset="0"/>
              </a:rPr>
              <a:t>nông</a:t>
            </a:r>
            <a:r>
              <a:rPr lang="en-US" sz="2400" dirty="0">
                <a:latin typeface="Cambria" pitchFamily="18" charset="0"/>
                <a:ea typeface="Cambria" pitchFamily="18" charset="0"/>
              </a:rPr>
              <a:t> </a:t>
            </a:r>
            <a:r>
              <a:rPr lang="en-US" sz="2400" dirty="0" err="1">
                <a:latin typeface="Cambria" pitchFamily="18" charset="0"/>
                <a:ea typeface="Cambria" pitchFamily="18" charset="0"/>
              </a:rPr>
              <a:t>nghiệp</a:t>
            </a:r>
            <a:r>
              <a:rPr lang="en-US" sz="2400" dirty="0">
                <a:latin typeface="Cambria" pitchFamily="18" charset="0"/>
                <a:ea typeface="Cambria" pitchFamily="18" charset="0"/>
              </a:rPr>
              <a:t>, </a:t>
            </a:r>
            <a:r>
              <a:rPr lang="en-US" sz="2400" dirty="0" err="1">
                <a:latin typeface="Cambria" pitchFamily="18" charset="0"/>
                <a:ea typeface="Cambria" pitchFamily="18" charset="0"/>
              </a:rPr>
              <a:t>phát</a:t>
            </a:r>
            <a:r>
              <a:rPr lang="en-US" sz="2400" dirty="0">
                <a:latin typeface="Cambria" pitchFamily="18" charset="0"/>
                <a:ea typeface="Cambria" pitchFamily="18" charset="0"/>
              </a:rPr>
              <a:t> </a:t>
            </a:r>
            <a:r>
              <a:rPr lang="en-US" sz="2400" dirty="0" err="1">
                <a:latin typeface="Cambria" pitchFamily="18" charset="0"/>
                <a:ea typeface="Cambria" pitchFamily="18" charset="0"/>
              </a:rPr>
              <a:t>triển</a:t>
            </a:r>
            <a:r>
              <a:rPr lang="en-US" sz="2400" dirty="0">
                <a:latin typeface="Cambria" pitchFamily="18" charset="0"/>
                <a:ea typeface="Cambria" pitchFamily="18" charset="0"/>
              </a:rPr>
              <a:t> </a:t>
            </a:r>
            <a:r>
              <a:rPr lang="en-US" sz="2400" dirty="0" err="1">
                <a:latin typeface="Cambria" pitchFamily="18" charset="0"/>
                <a:ea typeface="Cambria" pitchFamily="18" charset="0"/>
              </a:rPr>
              <a:t>giao</a:t>
            </a:r>
            <a:r>
              <a:rPr lang="en-US" sz="2400" dirty="0">
                <a:latin typeface="Cambria" pitchFamily="18" charset="0"/>
                <a:ea typeface="Cambria" pitchFamily="18" charset="0"/>
              </a:rPr>
              <a:t> </a:t>
            </a:r>
            <a:r>
              <a:rPr lang="en-US" sz="2400" dirty="0" err="1">
                <a:latin typeface="Cambria" pitchFamily="18" charset="0"/>
                <a:ea typeface="Cambria" pitchFamily="18" charset="0"/>
              </a:rPr>
              <a:t>thông</a:t>
            </a:r>
            <a:r>
              <a:rPr lang="en-US" sz="2400" dirty="0">
                <a:latin typeface="Cambria" pitchFamily="18" charset="0"/>
                <a:ea typeface="Cambria" pitchFamily="18" charset="0"/>
              </a:rPr>
              <a:t> </a:t>
            </a:r>
            <a:r>
              <a:rPr lang="en-US" sz="2400" dirty="0" err="1">
                <a:latin typeface="Cambria" pitchFamily="18" charset="0"/>
                <a:ea typeface="Cambria" pitchFamily="18" charset="0"/>
              </a:rPr>
              <a:t>đường</a:t>
            </a:r>
            <a:r>
              <a:rPr lang="en-US" sz="2400" dirty="0">
                <a:latin typeface="Cambria" pitchFamily="18" charset="0"/>
                <a:ea typeface="Cambria" pitchFamily="18" charset="0"/>
              </a:rPr>
              <a:t> </a:t>
            </a:r>
            <a:r>
              <a:rPr lang="en-US" sz="2400" dirty="0" err="1">
                <a:latin typeface="Cambria" pitchFamily="18" charset="0"/>
                <a:ea typeface="Cambria" pitchFamily="18" charset="0"/>
              </a:rPr>
              <a:t>thủy</a:t>
            </a:r>
            <a:r>
              <a:rPr lang="en-US" sz="2400" dirty="0">
                <a:latin typeface="Cambria" pitchFamily="18" charset="0"/>
                <a:ea typeface="Cambria" pitchFamily="18" charset="0"/>
              </a:rPr>
              <a:t>, </a:t>
            </a:r>
            <a:r>
              <a:rPr lang="en-US" sz="2400" dirty="0" err="1">
                <a:latin typeface="Cambria" pitchFamily="18" charset="0"/>
                <a:ea typeface="Cambria" pitchFamily="18" charset="0"/>
              </a:rPr>
              <a:t>nuôi</a:t>
            </a:r>
            <a:r>
              <a:rPr lang="en-US" sz="2400" dirty="0">
                <a:latin typeface="Cambria" pitchFamily="18" charset="0"/>
                <a:ea typeface="Cambria" pitchFamily="18" charset="0"/>
              </a:rPr>
              <a:t> </a:t>
            </a:r>
            <a:r>
              <a:rPr lang="en-US" sz="2400" dirty="0" err="1">
                <a:latin typeface="Cambria" pitchFamily="18" charset="0"/>
                <a:ea typeface="Cambria" pitchFamily="18" charset="0"/>
              </a:rPr>
              <a:t>trồng</a:t>
            </a:r>
            <a:r>
              <a:rPr lang="en-US" sz="2400" dirty="0">
                <a:latin typeface="Cambria" pitchFamily="18" charset="0"/>
                <a:ea typeface="Cambria" pitchFamily="18" charset="0"/>
              </a:rPr>
              <a:t> </a:t>
            </a:r>
            <a:r>
              <a:rPr lang="en-US" sz="2400" dirty="0" err="1">
                <a:latin typeface="Cambria" pitchFamily="18" charset="0"/>
                <a:ea typeface="Cambria" pitchFamily="18" charset="0"/>
              </a:rPr>
              <a:t>thủy</a:t>
            </a:r>
            <a:r>
              <a:rPr lang="en-US" sz="2400" dirty="0">
                <a:latin typeface="Cambria" pitchFamily="18" charset="0"/>
                <a:ea typeface="Cambria" pitchFamily="18" charset="0"/>
              </a:rPr>
              <a:t> </a:t>
            </a:r>
            <a:r>
              <a:rPr lang="en-US" sz="2400" dirty="0" err="1">
                <a:latin typeface="Cambria" pitchFamily="18" charset="0"/>
                <a:ea typeface="Cambria" pitchFamily="18" charset="0"/>
              </a:rPr>
              <a:t>sản</a:t>
            </a:r>
            <a:r>
              <a:rPr lang="en-US" sz="2400" dirty="0">
                <a:latin typeface="Cambria" pitchFamily="18" charset="0"/>
                <a:ea typeface="Cambria" pitchFamily="18" charset="0"/>
              </a:rPr>
              <a:t>.</a:t>
            </a:r>
            <a:endParaRPr lang="vi-VN" sz="2100" dirty="0">
              <a:latin typeface="Cambria" panose="02040503050406030204" pitchFamily="18" charset="0"/>
              <a:ea typeface="Cambria" panose="02040503050406030204" pitchFamily="18" charset="0"/>
            </a:endParaRPr>
          </a:p>
        </p:txBody>
      </p:sp>
      <p:pic>
        <p:nvPicPr>
          <p:cNvPr id="27" name="Picture 26" descr="Dựa vào hình 10.4 và thông tin trong bài em hãy lấy ví dụ chứng minh tầm quan trọng"/>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b="7200"/>
          <a:stretch/>
        </p:blipFill>
        <p:spPr bwMode="auto">
          <a:xfrm>
            <a:off x="5387276" y="1371600"/>
            <a:ext cx="3451924" cy="2209800"/>
          </a:xfrm>
          <a:prstGeom prst="rect">
            <a:avLst/>
          </a:prstGeom>
          <a:noFill/>
          <a:ln>
            <a:solidFill>
              <a:srgbClr val="FF0000"/>
            </a:solidFill>
          </a:ln>
        </p:spPr>
      </p:pic>
      <p:pic>
        <p:nvPicPr>
          <p:cNvPr id="7171"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87276" y="3823865"/>
            <a:ext cx="3451924" cy="242453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Box 33"/>
          <p:cNvSpPr txBox="1"/>
          <p:nvPr/>
        </p:nvSpPr>
        <p:spPr>
          <a:xfrm>
            <a:off x="5257800" y="6248400"/>
            <a:ext cx="37338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Giao</a:t>
            </a:r>
            <a:r>
              <a:rPr lang="en-US" dirty="0" smtClean="0">
                <a:latin typeface="Cambria" pitchFamily="18" charset="0"/>
                <a:ea typeface="Cambria" pitchFamily="18" charset="0"/>
              </a:rPr>
              <a:t> </a:t>
            </a:r>
            <a:r>
              <a:rPr lang="en-US" dirty="0" err="1" smtClean="0">
                <a:latin typeface="Cambria" pitchFamily="18" charset="0"/>
                <a:ea typeface="Cambria" pitchFamily="18" charset="0"/>
              </a:rPr>
              <a:t>thông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thủy</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Cửu</a:t>
            </a:r>
            <a:r>
              <a:rPr lang="en-US" dirty="0" smtClean="0">
                <a:latin typeface="Cambria" pitchFamily="18" charset="0"/>
                <a:ea typeface="Cambria" pitchFamily="18" charset="0"/>
              </a:rPr>
              <a:t> Long</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31409928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par>
                                <p:cTn id="16" presetID="14" presetClass="entr" presetSubtype="10" fill="hold" nodeType="withEffect">
                                  <p:stCondLst>
                                    <p:cond delay="0"/>
                                  </p:stCondLst>
                                  <p:childTnLst>
                                    <p:set>
                                      <p:cBhvr>
                                        <p:cTn id="17" dur="1" fill="hold">
                                          <p:stCondLst>
                                            <p:cond delay="0"/>
                                          </p:stCondLst>
                                        </p:cTn>
                                        <p:tgtEl>
                                          <p:spTgt spid="7171"/>
                                        </p:tgtEl>
                                        <p:attrNameLst>
                                          <p:attrName>style.visibility</p:attrName>
                                        </p:attrNameLst>
                                      </p:cBhvr>
                                      <p:to>
                                        <p:strVal val="visible"/>
                                      </p:to>
                                    </p:set>
                                    <p:animEffect transition="in" filter="randombar(horizontal)">
                                      <p:cBhvr>
                                        <p:cTn id="18" dur="500"/>
                                        <p:tgtEl>
                                          <p:spTgt spid="7171"/>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randombar(horizontal)">
                                      <p:cBhvr>
                                        <p:cTn id="21" dur="50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4"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vi-VN"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419761"/>
            <a:ext cx="3657601" cy="1323439"/>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a:t>
            </a:r>
            <a:r>
              <a:rPr lang="en-US" sz="2000" i="1" dirty="0" err="1" smtClean="0">
                <a:solidFill>
                  <a:srgbClr val="FF0000"/>
                </a:solidFill>
                <a:latin typeface="Cambria" panose="02040503050406030204" pitchFamily="18" charset="0"/>
                <a:ea typeface="Cambria" panose="02040503050406030204" pitchFamily="18" charset="0"/>
              </a:rPr>
              <a:t>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n</a:t>
            </a:r>
            <a:r>
              <a:rPr lang="vi-VN" sz="2000" i="1" dirty="0" smtClean="0">
                <a:solidFill>
                  <a:srgbClr val="FF0000"/>
                </a:solidFill>
                <a:latin typeface="Cambria" panose="02040503050406030204" pitchFamily="18" charset="0"/>
                <a:ea typeface="Cambria" panose="02040503050406030204" pitchFamily="18" charset="0"/>
              </a:rPr>
              <a:t>êu </a:t>
            </a:r>
            <a:r>
              <a:rPr lang="vi-VN" sz="2000" i="1" dirty="0">
                <a:solidFill>
                  <a:srgbClr val="FF0000"/>
                </a:solidFill>
                <a:latin typeface="Cambria" panose="02040503050406030204" pitchFamily="18" charset="0"/>
                <a:ea typeface="Cambria" panose="02040503050406030204" pitchFamily="18" charset="0"/>
              </a:rPr>
              <a:t>tầm quan trọng của việc sử dụng tổng hợp tài nguyên nước ở lưu vực sông.</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TẦM QUAN TRỌNG CỦA VIỆC SỬ DỤNG TỔNG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HỢP TÀI NGUYÊN NƯỚC Ở LƯU VỰC SÔNG </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4478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962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076813"/>
            <a:ext cx="3657601" cy="3323987"/>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000" dirty="0">
                <a:latin typeface="Cambria" pitchFamily="18" charset="0"/>
                <a:ea typeface="Cambria" pitchFamily="18" charset="0"/>
              </a:rPr>
              <a:t>- Có vai trò quan trọng trong sản xuất và sinh hoạt.</a:t>
            </a:r>
            <a:endParaRPr lang="en-US" sz="2000" dirty="0">
              <a:latin typeface="Cambria" pitchFamily="18" charset="0"/>
              <a:ea typeface="Cambria" pitchFamily="18" charset="0"/>
            </a:endParaRPr>
          </a:p>
          <a:p>
            <a:pPr algn="just">
              <a:spcBef>
                <a:spcPts val="600"/>
              </a:spcBef>
              <a:spcAft>
                <a:spcPts val="0"/>
              </a:spcAft>
            </a:pPr>
            <a:r>
              <a:rPr lang="nl-NL" sz="2000" dirty="0">
                <a:latin typeface="Cambria" pitchFamily="18" charset="0"/>
                <a:ea typeface="Cambria" pitchFamily="18" charset="0"/>
              </a:rPr>
              <a:t>- Mang lại hiệu quả kinh tế cao, đáp ứng được nhu cầu sử dụng nước của các ngành kinh tế.</a:t>
            </a:r>
            <a:endParaRPr lang="en-US" sz="2000" dirty="0">
              <a:latin typeface="Cambria" pitchFamily="18" charset="0"/>
              <a:ea typeface="Cambria" pitchFamily="18" charset="0"/>
            </a:endParaRPr>
          </a:p>
          <a:p>
            <a:pPr algn="just">
              <a:spcBef>
                <a:spcPts val="600"/>
              </a:spcBef>
              <a:spcAft>
                <a:spcPts val="0"/>
              </a:spcAft>
            </a:pPr>
            <a:r>
              <a:rPr lang="nl-NL" sz="2000" dirty="0">
                <a:latin typeface="Cambria" pitchFamily="18" charset="0"/>
                <a:ea typeface="Cambria" pitchFamily="18" charset="0"/>
              </a:rPr>
              <a:t>- Hạn chế lãng phí nước và bảo vệ tài nguyên nước, bảo vệ hệ sinh thái ở lưu vực sông.</a:t>
            </a:r>
            <a:endParaRPr lang="en-US" sz="2000" dirty="0">
              <a:latin typeface="Cambria" pitchFamily="18" charset="0"/>
              <a:ea typeface="Cambria" pitchFamily="18" charset="0"/>
            </a:endParaRPr>
          </a:p>
          <a:p>
            <a:pPr algn="just"/>
            <a:r>
              <a:rPr lang="nl-NL" sz="2000" dirty="0">
                <a:latin typeface="Cambria" pitchFamily="18" charset="0"/>
                <a:ea typeface="Cambria" pitchFamily="18" charset="0"/>
              </a:rPr>
              <a:t>- Góp phần phòng chống thiên tai bão, lũ.</a:t>
            </a:r>
            <a:endParaRPr lang="vi-VN" sz="2000" dirty="0">
              <a:latin typeface="Cambria" panose="02040503050406030204" pitchFamily="18" charset="0"/>
              <a:ea typeface="Cambria" panose="02040503050406030204" pitchFamily="18" charset="0"/>
            </a:endParaRPr>
          </a:p>
        </p:txBody>
      </p:sp>
      <p:sp>
        <p:nvSpPr>
          <p:cNvPr id="34" name="TextBox 33"/>
          <p:cNvSpPr txBox="1"/>
          <p:nvPr/>
        </p:nvSpPr>
        <p:spPr>
          <a:xfrm>
            <a:off x="5257800" y="3581400"/>
            <a:ext cx="37338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Sử</a:t>
            </a:r>
            <a:r>
              <a:rPr lang="en-US" dirty="0" smtClean="0">
                <a:latin typeface="Cambria" pitchFamily="18" charset="0"/>
                <a:ea typeface="Cambria" pitchFamily="18" charset="0"/>
              </a:rPr>
              <a:t> </a:t>
            </a:r>
            <a:r>
              <a:rPr lang="en-US" dirty="0" err="1" smtClean="0">
                <a:latin typeface="Cambria" pitchFamily="18" charset="0"/>
                <a:ea typeface="Cambria" pitchFamily="18" charset="0"/>
              </a:rPr>
              <a:t>dụng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tiết</a:t>
            </a:r>
            <a:r>
              <a:rPr lang="en-US" dirty="0" smtClean="0">
                <a:latin typeface="Cambria" pitchFamily="18" charset="0"/>
                <a:ea typeface="Cambria" pitchFamily="18" charset="0"/>
              </a:rPr>
              <a:t> </a:t>
            </a:r>
            <a:r>
              <a:rPr lang="en-US" dirty="0" err="1" smtClean="0">
                <a:latin typeface="Cambria" pitchFamily="18" charset="0"/>
                <a:ea typeface="Cambria" pitchFamily="18" charset="0"/>
              </a:rPr>
              <a:t>kiệm</a:t>
            </a:r>
            <a:r>
              <a:rPr lang="en-US" dirty="0" smtClean="0">
                <a:latin typeface="Cambria" pitchFamily="18" charset="0"/>
                <a:ea typeface="Cambria" pitchFamily="18" charset="0"/>
              </a:rPr>
              <a:t> </a:t>
            </a:r>
            <a:r>
              <a:rPr lang="en-US" dirty="0" err="1" smtClean="0">
                <a:latin typeface="Cambria" pitchFamily="18" charset="0"/>
                <a:ea typeface="Cambria" pitchFamily="18" charset="0"/>
              </a:rPr>
              <a:t>nguồn</a:t>
            </a:r>
            <a:r>
              <a:rPr lang="en-US" dirty="0" smtClean="0">
                <a:latin typeface="Cambria" pitchFamily="18" charset="0"/>
                <a:ea typeface="Cambria" pitchFamily="18" charset="0"/>
              </a:rPr>
              <a:t> </a:t>
            </a:r>
            <a:r>
              <a:rPr lang="en-US" dirty="0" err="1" smtClean="0">
                <a:latin typeface="Cambria" pitchFamily="18" charset="0"/>
                <a:ea typeface="Cambria" pitchFamily="18" charset="0"/>
              </a:rPr>
              <a:t>nước</a:t>
            </a:r>
            <a:endParaRPr lang="en-US" dirty="0">
              <a:latin typeface="Cambria" pitchFamily="18" charset="0"/>
              <a:ea typeface="Cambria" pitchFamily="18" charset="0"/>
            </a:endParaRPr>
          </a:p>
        </p:txBody>
      </p:sp>
      <p:pic>
        <p:nvPicPr>
          <p:cNvPr id="819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44603" y="1349079"/>
            <a:ext cx="3494597" cy="223232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44603" y="4073897"/>
            <a:ext cx="3494597" cy="217450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Box 34"/>
          <p:cNvSpPr txBox="1"/>
          <p:nvPr/>
        </p:nvSpPr>
        <p:spPr>
          <a:xfrm>
            <a:off x="5265760" y="6248400"/>
            <a:ext cx="37338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Phòng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chống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lũ</a:t>
            </a:r>
            <a:r>
              <a:rPr lang="en-US" dirty="0" smtClean="0">
                <a:latin typeface="Cambria" pitchFamily="18" charset="0"/>
                <a:ea typeface="Cambria" pitchFamily="18" charset="0"/>
              </a:rPr>
              <a:t> </a:t>
            </a:r>
            <a:r>
              <a:rPr lang="en-US" dirty="0" err="1" smtClean="0">
                <a:latin typeface="Cambria" pitchFamily="18" charset="0"/>
                <a:ea typeface="Cambria" pitchFamily="18" charset="0"/>
              </a:rPr>
              <a:t>lụt</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29372397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8194"/>
                                        </p:tgtEl>
                                        <p:attrNameLst>
                                          <p:attrName>style.visibility</p:attrName>
                                        </p:attrNameLst>
                                      </p:cBhvr>
                                      <p:to>
                                        <p:strVal val="visible"/>
                                      </p:to>
                                    </p:set>
                                    <p:animEffect transition="in" filter="randombar(horizontal)">
                                      <p:cBhvr>
                                        <p:cTn id="15" dur="500"/>
                                        <p:tgtEl>
                                          <p:spTgt spid="819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8195"/>
                                        </p:tgtEl>
                                        <p:attrNameLst>
                                          <p:attrName>style.visibility</p:attrName>
                                        </p:attrNameLst>
                                      </p:cBhvr>
                                      <p:to>
                                        <p:strVal val="visible"/>
                                      </p:to>
                                    </p:set>
                                    <p:animEffect transition="in" filter="randombar(horizontal)">
                                      <p:cBhvr>
                                        <p:cTn id="21" dur="500"/>
                                        <p:tgtEl>
                                          <p:spTgt spid="8195"/>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7" dur="500"/>
                                        <p:tgtEl>
                                          <p:spTgt spid="32">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32">
                                            <p:txEl>
                                              <p:pRg st="3" end="3"/>
                                            </p:txEl>
                                          </p:spTgt>
                                        </p:tgtEl>
                                        <p:attrNameLst>
                                          <p:attrName>style.visibility</p:attrName>
                                        </p:attrNameLst>
                                      </p:cBhvr>
                                      <p:to>
                                        <p:strVal val="visible"/>
                                      </p:to>
                                    </p:set>
                                    <p:animEffect transition="in" filter="randombar(horizontal)">
                                      <p:cBhvr>
                                        <p:cTn id="52" dur="500"/>
                                        <p:tgtEl>
                                          <p:spTgt spid="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4" grpId="0"/>
      <p:bldP spid="3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vi-VN"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71600"/>
            <a:ext cx="3657601" cy="2308324"/>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các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a:t>
            </a:r>
            <a:r>
              <a:rPr lang="en-US" sz="2400" i="1" dirty="0" err="1" smtClean="0">
                <a:solidFill>
                  <a:srgbClr val="FF0000"/>
                </a:solidFill>
                <a:latin typeface="Cambria" panose="02040503050406030204" pitchFamily="18" charset="0"/>
                <a:ea typeface="Cambria" panose="02040503050406030204" pitchFamily="18" charset="0"/>
              </a:rPr>
              <a:t>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l</a:t>
            </a:r>
            <a:r>
              <a:rPr lang="vi-VN" sz="2400" i="1" dirty="0" smtClean="0">
                <a:solidFill>
                  <a:srgbClr val="FF0000"/>
                </a:solidFill>
                <a:latin typeface="Cambria" panose="02040503050406030204" pitchFamily="18" charset="0"/>
                <a:ea typeface="Cambria" panose="02040503050406030204" pitchFamily="18" charset="0"/>
              </a:rPr>
              <a:t>ấy </a:t>
            </a:r>
            <a:r>
              <a:rPr lang="vi-VN" sz="2400" i="1" dirty="0">
                <a:solidFill>
                  <a:srgbClr val="FF0000"/>
                </a:solidFill>
                <a:latin typeface="Cambria" panose="02040503050406030204" pitchFamily="18" charset="0"/>
                <a:ea typeface="Cambria" panose="02040503050406030204" pitchFamily="18" charset="0"/>
              </a:rPr>
              <a:t>ví dụ chứng minh được tầm quan trọng của việc sử dụng tổng hợp tài nguyên nước ở một lưu vực sông.</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TẦM QUAN TRỌNG CỦA VIỆC SỬ DỤNG TỔNG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HỢP TÀI NGUYÊN NƯỚC Ở LƯU VỰC SÔNG </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897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78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863876"/>
            <a:ext cx="3657601" cy="2677656"/>
          </a:xfrm>
          <a:prstGeom prst="rect">
            <a:avLst/>
          </a:prstGeom>
          <a:solidFill>
            <a:srgbClr val="FFCCFF"/>
          </a:solidFill>
          <a:ln w="12700">
            <a:solidFill>
              <a:srgbClr val="0070C0"/>
            </a:solidFill>
          </a:ln>
        </p:spPr>
        <p:txBody>
          <a:bodyPr wrap="square">
            <a:spAutoFit/>
          </a:bodyPr>
          <a:lstStyle/>
          <a:p>
            <a:pPr algn="just"/>
            <a:r>
              <a:rPr lang="vi-VN" sz="2400" dirty="0">
                <a:latin typeface="Cambria" pitchFamily="18" charset="0"/>
                <a:ea typeface="Cambria" pitchFamily="18" charset="0"/>
              </a:rPr>
              <a:t>Ở lưu vực sông Hồng có </a:t>
            </a:r>
            <a:r>
              <a:rPr lang="en-US" sz="2400" dirty="0" err="1" smtClean="0">
                <a:latin typeface="Cambria" pitchFamily="18" charset="0"/>
                <a:ea typeface="Cambria" pitchFamily="18" charset="0"/>
              </a:rPr>
              <a:t>hồ</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Hòa</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Bình</a:t>
            </a:r>
            <a:r>
              <a:rPr lang="en-US" sz="2400" dirty="0" smtClean="0">
                <a:latin typeface="Cambria" pitchFamily="18" charset="0"/>
                <a:ea typeface="Cambria" pitchFamily="18" charset="0"/>
              </a:rPr>
              <a:t> </a:t>
            </a:r>
            <a:r>
              <a:rPr lang="vi-VN" sz="2400" dirty="0" smtClean="0">
                <a:latin typeface="Cambria" pitchFamily="18" charset="0"/>
                <a:ea typeface="Cambria" pitchFamily="18" charset="0"/>
              </a:rPr>
              <a:t>xây </a:t>
            </a:r>
            <a:r>
              <a:rPr lang="vi-VN" sz="2400" dirty="0">
                <a:latin typeface="Cambria" pitchFamily="18" charset="0"/>
                <a:ea typeface="Cambria" pitchFamily="18" charset="0"/>
              </a:rPr>
              <a:t>dựng với nhiều mục đích: phát triển thuỷ điện, </a:t>
            </a:r>
            <a:r>
              <a:rPr lang="en-US" sz="2400" dirty="0" err="1" smtClean="0">
                <a:latin typeface="Cambria" pitchFamily="18" charset="0"/>
                <a:ea typeface="Cambria" pitchFamily="18" charset="0"/>
              </a:rPr>
              <a:t>tham</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quan</a:t>
            </a:r>
            <a:r>
              <a:rPr lang="en-US" sz="2400" dirty="0" smtClean="0">
                <a:latin typeface="Cambria" pitchFamily="18" charset="0"/>
                <a:ea typeface="Cambria" pitchFamily="18" charset="0"/>
              </a:rPr>
              <a:t> du </a:t>
            </a:r>
            <a:r>
              <a:rPr lang="en-US" sz="2400" dirty="0" err="1" smtClean="0">
                <a:latin typeface="Cambria" pitchFamily="18" charset="0"/>
                <a:ea typeface="Cambria" pitchFamily="18" charset="0"/>
              </a:rPr>
              <a:t>lịch</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bằng</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thuyền</a:t>
            </a:r>
            <a:r>
              <a:rPr lang="en-US" sz="2400" dirty="0" smtClean="0">
                <a:latin typeface="Cambria" pitchFamily="18" charset="0"/>
                <a:ea typeface="Cambria" pitchFamily="18" charset="0"/>
              </a:rPr>
              <a:t>, </a:t>
            </a:r>
            <a:r>
              <a:rPr lang="vi-VN" sz="2400" dirty="0" smtClean="0">
                <a:latin typeface="Cambria" pitchFamily="18" charset="0"/>
                <a:ea typeface="Cambria" pitchFamily="18" charset="0"/>
              </a:rPr>
              <a:t>du lịch</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và</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nuôi</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cá</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lồng</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trên</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hồ</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thủy</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điện</a:t>
            </a:r>
            <a:r>
              <a:rPr lang="en-US" sz="2400" dirty="0" smtClean="0">
                <a:latin typeface="Cambria" pitchFamily="18" charset="0"/>
                <a:ea typeface="Cambria" pitchFamily="18" charset="0"/>
              </a:rPr>
              <a:t>.</a:t>
            </a:r>
            <a:endParaRPr lang="vi-VN" sz="2100" dirty="0">
              <a:latin typeface="Cambria" panose="02040503050406030204" pitchFamily="18" charset="0"/>
              <a:ea typeface="Cambria" panose="02040503050406030204" pitchFamily="18" charset="0"/>
            </a:endParaRPr>
          </a:p>
        </p:txBody>
      </p:sp>
      <p:pic>
        <p:nvPicPr>
          <p:cNvPr id="25" name="Picture 24"/>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b="3540"/>
          <a:stretch/>
        </p:blipFill>
        <p:spPr bwMode="auto">
          <a:xfrm>
            <a:off x="5377815" y="1371600"/>
            <a:ext cx="3461385" cy="5169932"/>
          </a:xfrm>
          <a:prstGeom prst="rect">
            <a:avLst/>
          </a:prstGeom>
          <a:noFill/>
          <a:ln>
            <a:solidFill>
              <a:srgbClr val="FF0000"/>
            </a:solidFill>
          </a:ln>
        </p:spPr>
      </p:pic>
    </p:spTree>
    <p:extLst>
      <p:ext uri="{BB962C8B-B14F-4D97-AF65-F5344CB8AC3E}">
        <p14:creationId xmlns:p14="http://schemas.microsoft.com/office/powerpoint/2010/main" val="32859356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randombar(horizontal)">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vi-VN"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828800"/>
            <a:ext cx="6792509" cy="3429001"/>
          </a:xfrm>
          <a:prstGeom prst="wedgeRoundRectCallout">
            <a:avLst>
              <a:gd name="adj1" fmla="val 46681"/>
              <a:gd name="adj2" fmla="val 6818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089055"/>
            <a:ext cx="6553198" cy="2908489"/>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rPr>
              <a:t>- Có vai trò quan trọng trong sản xuất và sinh hoạt.</a:t>
            </a:r>
          </a:p>
          <a:p>
            <a:pPr algn="just">
              <a:spcBef>
                <a:spcPts val="600"/>
              </a:spcBef>
              <a:spcAft>
                <a:spcPts val="0"/>
              </a:spcAft>
            </a:pPr>
            <a:r>
              <a:rPr lang="vi-VN" sz="2400" dirty="0">
                <a:latin typeface="Cambria" pitchFamily="18" charset="0"/>
                <a:ea typeface="Cambria" pitchFamily="18" charset="0"/>
              </a:rPr>
              <a:t>- Mang lại hiệu quả kinh tế cao, đáp ứng được nhu cầu sử dụng nước của các ngành kinh tế.</a:t>
            </a:r>
          </a:p>
          <a:p>
            <a:pPr algn="just">
              <a:spcBef>
                <a:spcPts val="600"/>
              </a:spcBef>
              <a:spcAft>
                <a:spcPts val="0"/>
              </a:spcAft>
            </a:pPr>
            <a:r>
              <a:rPr lang="vi-VN" sz="2400" dirty="0">
                <a:latin typeface="Cambria" pitchFamily="18" charset="0"/>
                <a:ea typeface="Cambria" pitchFamily="18" charset="0"/>
              </a:rPr>
              <a:t>- Hạn chế lãng phí nước và bảo vệ tài nguyên nước, bảo vệ hệ sinh thái ở lưu vực sông.</a:t>
            </a:r>
          </a:p>
          <a:p>
            <a:pPr algn="just">
              <a:spcBef>
                <a:spcPts val="600"/>
              </a:spcBef>
              <a:spcAft>
                <a:spcPts val="0"/>
              </a:spcAft>
            </a:pPr>
            <a:r>
              <a:rPr lang="vi-VN" sz="2400" dirty="0">
                <a:latin typeface="Cambria" pitchFamily="18" charset="0"/>
                <a:ea typeface="Cambria" pitchFamily="18" charset="0"/>
              </a:rPr>
              <a:t>- Góp phần phòng chống thiên tai bão, lũ.</a:t>
            </a: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TẦM QUAN TRỌNG CỦA VIỆC SỬ DỤNG TỔNG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HỢP TÀI NGUYÊN NƯỚC Ở LƯU VỰC SÔNG </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38055582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FF0000"/>
                </a:solidFill>
                <a:latin typeface="Cambria" pitchFamily="18" charset="0"/>
              </a:rPr>
              <a:t>EM CÓ BIẾT?</a:t>
            </a:r>
            <a:endParaRPr lang="en-US" sz="2400" b="1" dirty="0">
              <a:solidFill>
                <a:srgbClr val="FF0000"/>
              </a:solidFill>
              <a:latin typeface="Cambria" pitchFamily="18" charset="0"/>
            </a:endParaRPr>
          </a:p>
        </p:txBody>
      </p:sp>
      <p:sp>
        <p:nvSpPr>
          <p:cNvPr id="22" name="Rectangle 21"/>
          <p:cNvSpPr/>
          <p:nvPr/>
        </p:nvSpPr>
        <p:spPr>
          <a:xfrm>
            <a:off x="446490" y="1174790"/>
            <a:ext cx="6259110" cy="2677656"/>
          </a:xfrm>
          <a:prstGeom prst="rect">
            <a:avLst/>
          </a:prstGeom>
        </p:spPr>
        <p:txBody>
          <a:bodyPr wrap="square">
            <a:spAutoFit/>
          </a:bodyPr>
          <a:lstStyle/>
          <a:p>
            <a:pPr algn="just"/>
            <a:r>
              <a:rPr lang="vi-VN" sz="2100" dirty="0">
                <a:solidFill>
                  <a:srgbClr val="0000FF"/>
                </a:solidFill>
                <a:latin typeface="Cambria" panose="02040503050406030204" pitchFamily="18" charset="0"/>
                <a:ea typeface="Cambria" panose="02040503050406030204" pitchFamily="18" charset="0"/>
              </a:rPr>
              <a:t>Mùa du lịch của thành phố biển Đà Nẵng là vào mùa khô. Thời tiết mùa này ít biến động, không khí có độ ẩn thấp, do ảnh hưởng trực tiếp từ gió Lào nên có cảm giác nóng </a:t>
            </a:r>
            <a:r>
              <a:rPr lang="vi-VN" sz="2100" dirty="0" smtClean="0">
                <a:solidFill>
                  <a:srgbClr val="0000FF"/>
                </a:solidFill>
                <a:latin typeface="Cambria" panose="02040503050406030204" pitchFamily="18" charset="0"/>
                <a:ea typeface="Cambria" panose="02040503050406030204" pitchFamily="18" charset="0"/>
              </a:rPr>
              <a:t>bức</a:t>
            </a:r>
            <a:r>
              <a:rPr lang="en-US" sz="2100" dirty="0" smtClean="0">
                <a:solidFill>
                  <a:srgbClr val="0000FF"/>
                </a:solidFill>
                <a:latin typeface="Cambria" panose="02040503050406030204" pitchFamily="18" charset="0"/>
                <a:ea typeface="Cambria" panose="02040503050406030204" pitchFamily="18" charset="0"/>
              </a:rPr>
              <a:t>, l</a:t>
            </a:r>
            <a:r>
              <a:rPr lang="vi-VN" sz="2100" dirty="0" smtClean="0">
                <a:solidFill>
                  <a:srgbClr val="0000FF"/>
                </a:solidFill>
                <a:latin typeface="Cambria" panose="02040503050406030204" pitchFamily="18" charset="0"/>
                <a:ea typeface="Cambria" panose="02040503050406030204" pitchFamily="18" charset="0"/>
              </a:rPr>
              <a:t>ượng </a:t>
            </a:r>
            <a:r>
              <a:rPr lang="vi-VN" sz="2100" dirty="0">
                <a:solidFill>
                  <a:srgbClr val="0000FF"/>
                </a:solidFill>
                <a:latin typeface="Cambria" panose="02040503050406030204" pitchFamily="18" charset="0"/>
                <a:ea typeface="Cambria" panose="02040503050406030204" pitchFamily="18" charset="0"/>
              </a:rPr>
              <a:t>mưa của mùa khô rất </a:t>
            </a:r>
            <a:r>
              <a:rPr lang="vi-VN" sz="2100" dirty="0" smtClean="0">
                <a:solidFill>
                  <a:srgbClr val="0000FF"/>
                </a:solidFill>
                <a:latin typeface="Cambria" panose="02040503050406030204" pitchFamily="18" charset="0"/>
                <a:ea typeface="Cambria" panose="02040503050406030204" pitchFamily="18" charset="0"/>
              </a:rPr>
              <a:t>ít</a:t>
            </a:r>
            <a:r>
              <a:rPr lang="en-US" sz="2100" dirty="0" smtClean="0">
                <a:solidFill>
                  <a:srgbClr val="0000FF"/>
                </a:solidFill>
                <a:latin typeface="Cambria" panose="02040503050406030204" pitchFamily="18" charset="0"/>
                <a:ea typeface="Cambria" panose="02040503050406030204" pitchFamily="18" charset="0"/>
              </a:rPr>
              <a:t>, </a:t>
            </a:r>
            <a:r>
              <a:rPr lang="vi-VN" sz="2100" dirty="0" smtClean="0">
                <a:solidFill>
                  <a:srgbClr val="0000FF"/>
                </a:solidFill>
                <a:latin typeface="Cambria" panose="02040503050406030204" pitchFamily="18" charset="0"/>
                <a:ea typeface="Cambria" panose="02040503050406030204" pitchFamily="18" charset="0"/>
              </a:rPr>
              <a:t>khô </a:t>
            </a:r>
            <a:r>
              <a:rPr lang="vi-VN" sz="2100" dirty="0">
                <a:solidFill>
                  <a:srgbClr val="0000FF"/>
                </a:solidFill>
                <a:latin typeface="Cambria" panose="02040503050406030204" pitchFamily="18" charset="0"/>
                <a:ea typeface="Cambria" panose="02040503050406030204" pitchFamily="18" charset="0"/>
              </a:rPr>
              <a:t>ráo phù hợp cho các hoạt động tắm biển, vãn cảnh, leo núi. Tuy nhiên để tham gia các hoạt động ngoài trời bạn cần phải có biện pháp chống nắng, giảm thiểu những tác hại của nắng nóng. </a:t>
            </a:r>
            <a:endParaRPr lang="en-US" sz="2100" dirty="0">
              <a:solidFill>
                <a:srgbClr val="0000FF"/>
              </a:solidFill>
              <a:latin typeface="Cambria" panose="02040503050406030204" pitchFamily="18" charset="0"/>
              <a:ea typeface="Cambria" panose="02040503050406030204" pitchFamily="18" charset="0"/>
            </a:endParaRPr>
          </a:p>
        </p:txBody>
      </p:sp>
      <p:pic>
        <p:nvPicPr>
          <p:cNvPr id="921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3963067"/>
            <a:ext cx="6096000" cy="2437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93309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9219"/>
                                        </p:tgtEl>
                                        <p:attrNameLst>
                                          <p:attrName>style.visibility</p:attrName>
                                        </p:attrNameLst>
                                      </p:cBhvr>
                                      <p:to>
                                        <p:strVal val="visible"/>
                                      </p:to>
                                    </p:set>
                                    <p:animEffect transition="in" filter="fade">
                                      <p:cBhvr>
                                        <p:cTn id="26" dur="1000"/>
                                        <p:tgtEl>
                                          <p:spTgt spid="9219"/>
                                        </p:tgtEl>
                                      </p:cBhvr>
                                    </p:animEffect>
                                    <p:anim calcmode="lin" valueType="num">
                                      <p:cBhvr>
                                        <p:cTn id="27" dur="1000" fill="hold"/>
                                        <p:tgtEl>
                                          <p:spTgt spid="9219"/>
                                        </p:tgtEl>
                                        <p:attrNameLst>
                                          <p:attrName>ppt_x</p:attrName>
                                        </p:attrNameLst>
                                      </p:cBhvr>
                                      <p:tavLst>
                                        <p:tav tm="0">
                                          <p:val>
                                            <p:strVal val="#ppt_x"/>
                                          </p:val>
                                        </p:tav>
                                        <p:tav tm="100000">
                                          <p:val>
                                            <p:strVal val="#ppt_x"/>
                                          </p:val>
                                        </p:tav>
                                      </p:tavLst>
                                    </p:anim>
                                    <p:anim calcmode="lin" valueType="num">
                                      <p:cBhvr>
                                        <p:cTn id="28" dur="1000" fill="hold"/>
                                        <p:tgtEl>
                                          <p:spTgt spid="92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32084" y="0"/>
            <a:ext cx="9214184" cy="6858000"/>
          </a:xfrm>
          <a:prstGeom prst="rect">
            <a:avLst/>
          </a:prstGeom>
          <a:blipFill>
            <a:blip r:embed="rId4"/>
            <a:stretch>
              <a:fillRect/>
            </a:stretch>
          </a:blipFill>
          <a:ln>
            <a:noFill/>
          </a:ln>
          <a:effectLst/>
        </p:spPr>
      </p:pic>
      <p:pic>
        <p:nvPicPr>
          <p:cNvPr id="24" name="Picture 2" descr="C:\Documents and Settings\Welcome\Desktop\chs134866696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sp>
        <p:nvSpPr>
          <p:cNvPr id="9" name="Title 1"/>
          <p:cNvSpPr>
            <a:spLocks noGrp="1"/>
          </p:cNvSpPr>
          <p:nvPr>
            <p:ph type="title"/>
          </p:nvPr>
        </p:nvSpPr>
        <p:spPr>
          <a:xfrm>
            <a:off x="228599" y="1145274"/>
            <a:ext cx="8915399" cy="2055125"/>
          </a:xfrm>
        </p:spPr>
        <p:txBody>
          <a:bodyPr>
            <a:noAutofit/>
          </a:bodyPr>
          <a:lstStyle/>
          <a:p>
            <a:r>
              <a:rPr lang="en-US" sz="3600" b="1" dirty="0" smtClean="0">
                <a:ln w="10541" cmpd="sng">
                  <a:solidFill>
                    <a:schemeClr val="accent1">
                      <a:shade val="88000"/>
                      <a:satMod val="110000"/>
                    </a:schemeClr>
                  </a:solidFill>
                  <a:prstDash val="solid"/>
                </a:ln>
                <a:solidFill>
                  <a:srgbClr val="FF0000"/>
                </a:solidFill>
                <a:latin typeface="Cambria" pitchFamily="18" charset="0"/>
              </a:rPr>
              <a:t>VAI TRÒ CỦA TÀI NGUYÊN </a:t>
            </a:r>
            <a:br>
              <a:rPr lang="en-US" sz="3600" b="1" dirty="0" smtClean="0">
                <a:ln w="10541" cmpd="sng">
                  <a:solidFill>
                    <a:schemeClr val="accent1">
                      <a:shade val="88000"/>
                      <a:satMod val="110000"/>
                    </a:schemeClr>
                  </a:solidFill>
                  <a:prstDash val="solid"/>
                </a:ln>
                <a:solidFill>
                  <a:srgbClr val="FF0000"/>
                </a:solidFill>
                <a:latin typeface="Cambria" pitchFamily="18" charset="0"/>
              </a:rPr>
            </a:br>
            <a:r>
              <a:rPr lang="en-US" sz="3600" b="1" dirty="0" smtClean="0">
                <a:ln w="10541" cmpd="sng">
                  <a:solidFill>
                    <a:schemeClr val="accent1">
                      <a:shade val="88000"/>
                      <a:satMod val="110000"/>
                    </a:schemeClr>
                  </a:solidFill>
                  <a:prstDash val="solid"/>
                </a:ln>
                <a:solidFill>
                  <a:srgbClr val="FF0000"/>
                </a:solidFill>
                <a:latin typeface="Cambria" pitchFamily="18" charset="0"/>
              </a:rPr>
              <a:t>KHÍ HẬU VÀ TÀI NGUYÊN NƯỚC ĐỐI VỚI SỰ PHÁT TRIỂN </a:t>
            </a:r>
            <a:br>
              <a:rPr lang="en-US" sz="3600" b="1" dirty="0" smtClean="0">
                <a:ln w="10541" cmpd="sng">
                  <a:solidFill>
                    <a:schemeClr val="accent1">
                      <a:shade val="88000"/>
                      <a:satMod val="110000"/>
                    </a:schemeClr>
                  </a:solidFill>
                  <a:prstDash val="solid"/>
                </a:ln>
                <a:solidFill>
                  <a:srgbClr val="FF0000"/>
                </a:solidFill>
                <a:latin typeface="Cambria" pitchFamily="18" charset="0"/>
              </a:rPr>
            </a:br>
            <a:r>
              <a:rPr lang="en-US" sz="3600" b="1" dirty="0" smtClean="0">
                <a:ln w="10541" cmpd="sng">
                  <a:solidFill>
                    <a:schemeClr val="accent1">
                      <a:shade val="88000"/>
                      <a:satMod val="110000"/>
                    </a:schemeClr>
                  </a:solidFill>
                  <a:prstDash val="solid"/>
                </a:ln>
                <a:solidFill>
                  <a:srgbClr val="FF0000"/>
                </a:solidFill>
                <a:latin typeface="Cambria" pitchFamily="18" charset="0"/>
              </a:rPr>
              <a:t>KINH TẾ - XÃ HỘI CỦA NƯỚC TA</a:t>
            </a:r>
            <a:endParaRPr lang="en-US" sz="3600" b="1" dirty="0">
              <a:ln w="10541" cmpd="sng">
                <a:solidFill>
                  <a:schemeClr val="accent1">
                    <a:shade val="88000"/>
                    <a:satMod val="110000"/>
                  </a:schemeClr>
                </a:solidFill>
                <a:prstDash val="solid"/>
              </a:ln>
              <a:solidFill>
                <a:srgbClr val="FF0000"/>
              </a:solidFill>
              <a:latin typeface="Cambria" pitchFamily="18" charset="0"/>
            </a:endParaRP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304800" y="114869"/>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effectLst>
                  <a:outerShdw blurRad="38100" dist="38100" dir="2700000" algn="tl">
                    <a:srgbClr val="000000">
                      <a:alpha val="43137"/>
                    </a:srgbClr>
                  </a:outerShdw>
                </a:effectLst>
                <a:latin typeface="Cambria" pitchFamily="18" charset="0"/>
              </a:rPr>
              <a:t>BÀI 7</a:t>
            </a:r>
            <a:endParaRPr lang="en-US" sz="3600" b="1" dirty="0">
              <a:effectLst>
                <a:outerShdw blurRad="38100" dist="38100" dir="2700000" algn="tl">
                  <a:srgbClr val="000000">
                    <a:alpha val="43137"/>
                  </a:srgbClr>
                </a:outerShdw>
              </a:effectLst>
              <a:latin typeface="Cambria" pitchFamily="18" charset="0"/>
            </a:endParaRPr>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1" fill="hold" grpId="0" nodeType="afterEffect">
                                  <p:stCondLst>
                                    <p:cond delay="0"/>
                                  </p:stCondLst>
                                  <p:childTnLst>
                                    <p:anim calcmode="lin" valueType="num">
                                      <p:cBhvr additive="base">
                                        <p:cTn id="6" dur="500"/>
                                        <p:tgtEl>
                                          <p:spTgt spid="11"/>
                                        </p:tgtEl>
                                        <p:attrNameLst>
                                          <p:attrName>ppt_x</p:attrName>
                                        </p:attrNameLst>
                                      </p:cBhvr>
                                      <p:tavLst>
                                        <p:tav tm="0">
                                          <p:val>
                                            <p:strVal val="ppt_x"/>
                                          </p:val>
                                        </p:tav>
                                        <p:tav tm="100000">
                                          <p:val>
                                            <p:strVal val="ppt_x"/>
                                          </p:val>
                                        </p:tav>
                                      </p:tavLst>
                                    </p:anim>
                                    <p:anim calcmode="lin" valueType="num">
                                      <p:cBhvr additive="base">
                                        <p:cTn id="7" dur="500"/>
                                        <p:tgtEl>
                                          <p:spTgt spid="11"/>
                                        </p:tgtEl>
                                        <p:attrNameLst>
                                          <p:attrName>ppt_y</p:attrName>
                                        </p:attrNameLst>
                                      </p:cBhvr>
                                      <p:tavLst>
                                        <p:tav tm="0">
                                          <p:val>
                                            <p:strVal val="ppt_y"/>
                                          </p:val>
                                        </p:tav>
                                        <p:tav tm="100000">
                                          <p:val>
                                            <p:strVal val="0-ppt_h/2"/>
                                          </p:val>
                                        </p:tav>
                                      </p:tavLst>
                                    </p:anim>
                                    <p:set>
                                      <p:cBhvr>
                                        <p:cTn id="8" dur="1" fill="hold">
                                          <p:stCondLst>
                                            <p:cond delay="499"/>
                                          </p:stCondLst>
                                        </p:cTn>
                                        <p:tgtEl>
                                          <p:spTgt spid="11"/>
                                        </p:tgtEl>
                                        <p:attrNameLst>
                                          <p:attrName>style.visibility</p:attrName>
                                        </p:attrNameLst>
                                      </p:cBhvr>
                                      <p:to>
                                        <p:strVal val="hidden"/>
                                      </p:to>
                                    </p:set>
                                  </p:childTnLst>
                                </p:cTn>
                              </p:par>
                              <p:par>
                                <p:cTn id="9" presetID="2" presetClass="exit" presetSubtype="1" fill="hold" grpId="0" nodeType="withEffect">
                                  <p:stCondLst>
                                    <p:cond delay="0"/>
                                  </p:stCondLst>
                                  <p:childTnLst>
                                    <p:anim calcmode="lin" valueType="num">
                                      <p:cBhvr additive="base">
                                        <p:cTn id="10" dur="500"/>
                                        <p:tgtEl>
                                          <p:spTgt spid="9"/>
                                        </p:tgtEl>
                                        <p:attrNameLst>
                                          <p:attrName>ppt_x</p:attrName>
                                        </p:attrNameLst>
                                      </p:cBhvr>
                                      <p:tavLst>
                                        <p:tav tm="0">
                                          <p:val>
                                            <p:strVal val="ppt_x"/>
                                          </p:val>
                                        </p:tav>
                                        <p:tav tm="100000">
                                          <p:val>
                                            <p:strVal val="ppt_x"/>
                                          </p:val>
                                        </p:tav>
                                      </p:tavLst>
                                    </p:anim>
                                    <p:anim calcmode="lin" valueType="num">
                                      <p:cBhvr additive="base">
                                        <p:cTn id="11" dur="500"/>
                                        <p:tgtEl>
                                          <p:spTgt spid="9"/>
                                        </p:tgtEl>
                                        <p:attrNameLst>
                                          <p:attrName>ppt_y</p:attrName>
                                        </p:attrNameLst>
                                      </p:cBhvr>
                                      <p:tavLst>
                                        <p:tav tm="0">
                                          <p:val>
                                            <p:strVal val="ppt_y"/>
                                          </p:val>
                                        </p:tav>
                                        <p:tav tm="100000">
                                          <p:val>
                                            <p:strVal val="0-ppt_h/2"/>
                                          </p:val>
                                        </p:tav>
                                      </p:tavLst>
                                    </p:anim>
                                    <p:set>
                                      <p:cBhvr>
                                        <p:cTn id="12" dur="1" fill="hold">
                                          <p:stCondLst>
                                            <p:cond delay="499"/>
                                          </p:stCondLst>
                                        </p:cTn>
                                        <p:tgtEl>
                                          <p:spTgt spid="9"/>
                                        </p:tgtEl>
                                        <p:attrNameLst>
                                          <p:attrName>style.visibility</p:attrName>
                                        </p:attrNameLst>
                                      </p:cBhvr>
                                      <p:to>
                                        <p:strVal val="hidden"/>
                                      </p:to>
                                    </p:set>
                                  </p:childTnLst>
                                </p:cTn>
                              </p:par>
                              <p:par>
                                <p:cTn id="13" presetID="2" presetClass="exit" presetSubtype="1" fill="hold" grpId="0" nodeType="withEffect" nodePh="1">
                                  <p:stCondLst>
                                    <p:cond delay="0"/>
                                  </p:stCondLst>
                                  <p:endCondLst>
                                    <p:cond evt="begin" delay="0">
                                      <p:tn val="13"/>
                                    </p:cond>
                                  </p:endCondLst>
                                  <p:childTnLst>
                                    <p:anim calcmode="lin" valueType="num">
                                      <p:cBhvr additive="base">
                                        <p:cTn id="14" dur="500"/>
                                        <p:tgtEl>
                                          <p:spTgt spid="10"/>
                                        </p:tgtEl>
                                        <p:attrNameLst>
                                          <p:attrName>ppt_x</p:attrName>
                                        </p:attrNameLst>
                                      </p:cBhvr>
                                      <p:tavLst>
                                        <p:tav tm="0">
                                          <p:val>
                                            <p:strVal val="ppt_x"/>
                                          </p:val>
                                        </p:tav>
                                        <p:tav tm="100000">
                                          <p:val>
                                            <p:strVal val="ppt_x"/>
                                          </p:val>
                                        </p:tav>
                                      </p:tavLst>
                                    </p:anim>
                                    <p:anim calcmode="lin" valueType="num">
                                      <p:cBhvr additive="base">
                                        <p:cTn id="15" dur="500"/>
                                        <p:tgtEl>
                                          <p:spTgt spid="10"/>
                                        </p:tgtEl>
                                        <p:attrNameLst>
                                          <p:attrName>ppt_y</p:attrName>
                                        </p:attrNameLst>
                                      </p:cBhvr>
                                      <p:tavLst>
                                        <p:tav tm="0">
                                          <p:val>
                                            <p:strVal val="ppt_y"/>
                                          </p:val>
                                        </p:tav>
                                        <p:tav tm="100000">
                                          <p:val>
                                            <p:strVal val="0-ppt_h/2"/>
                                          </p:val>
                                        </p:tav>
                                      </p:tavLst>
                                    </p:anim>
                                    <p:set>
                                      <p:cBhvr>
                                        <p:cTn id="16" dur="1" fill="hold">
                                          <p:stCondLst>
                                            <p:cond delay="499"/>
                                          </p:stCondLst>
                                        </p:cTn>
                                        <p:tgtEl>
                                          <p:spTgt spid="10"/>
                                        </p:tgtEl>
                                        <p:attrNameLst>
                                          <p:attrName>style.visibility</p:attrName>
                                        </p:attrNameLst>
                                      </p:cBhvr>
                                      <p:to>
                                        <p:strVal val="hidden"/>
                                      </p:to>
                                    </p:set>
                                  </p:childTnLst>
                                </p:cTn>
                              </p:par>
                              <p:par>
                                <p:cTn id="17" presetID="2" presetClass="exit" presetSubtype="4" fill="hold" nodeType="withEffect">
                                  <p:stCondLst>
                                    <p:cond delay="0"/>
                                  </p:stCondLst>
                                  <p:childTnLst>
                                    <p:anim calcmode="lin" valueType="num">
                                      <p:cBhvr additive="base">
                                        <p:cTn id="18" dur="500"/>
                                        <p:tgtEl>
                                          <p:spTgt spid="24"/>
                                        </p:tgtEl>
                                        <p:attrNameLst>
                                          <p:attrName>ppt_x</p:attrName>
                                        </p:attrNameLst>
                                      </p:cBhvr>
                                      <p:tavLst>
                                        <p:tav tm="0">
                                          <p:val>
                                            <p:strVal val="ppt_x"/>
                                          </p:val>
                                        </p:tav>
                                        <p:tav tm="100000">
                                          <p:val>
                                            <p:strVal val="ppt_x"/>
                                          </p:val>
                                        </p:tav>
                                      </p:tavLst>
                                    </p:anim>
                                    <p:anim calcmode="lin" valueType="num">
                                      <p:cBhvr additive="base">
                                        <p:cTn id="19" dur="500"/>
                                        <p:tgtEl>
                                          <p:spTgt spid="24"/>
                                        </p:tgtEl>
                                        <p:attrNameLst>
                                          <p:attrName>ppt_y</p:attrName>
                                        </p:attrNameLst>
                                      </p:cBhvr>
                                      <p:tavLst>
                                        <p:tav tm="0">
                                          <p:val>
                                            <p:strVal val="ppt_y"/>
                                          </p:val>
                                        </p:tav>
                                        <p:tav tm="100000">
                                          <p:val>
                                            <p:strVal val="1+ppt_h/2"/>
                                          </p:val>
                                        </p:tav>
                                      </p:tavLst>
                                    </p:anim>
                                    <p:set>
                                      <p:cBhvr>
                                        <p:cTn id="20" dur="1" fill="hold">
                                          <p:stCondLst>
                                            <p:cond delay="499"/>
                                          </p:stCondLst>
                                        </p:cTn>
                                        <p:tgtEl>
                                          <p:spTgt spid="24"/>
                                        </p:tgtEl>
                                        <p:attrNameLst>
                                          <p:attrName>style.visibility</p:attrName>
                                        </p:attrNameLst>
                                      </p:cBhvr>
                                      <p:to>
                                        <p:strVal val="hidden"/>
                                      </p:to>
                                    </p:set>
                                  </p:childTnLst>
                                </p:cTn>
                              </p:par>
                              <p:par>
                                <p:cTn id="21" presetID="2" presetClass="exit" presetSubtype="4" fill="hold" grpId="0" nodeType="withEffect">
                                  <p:stCondLst>
                                    <p:cond delay="0"/>
                                  </p:stCondLst>
                                  <p:iterate type="lt">
                                    <p:tmPct val="0"/>
                                  </p:iterate>
                                  <p:childTnLst>
                                    <p:anim calcmode="lin" valueType="num">
                                      <p:cBhvr additive="base">
                                        <p:cTn id="22" dur="500"/>
                                        <p:tgtEl>
                                          <p:spTgt spid="23"/>
                                        </p:tgtEl>
                                        <p:attrNameLst>
                                          <p:attrName>ppt_x</p:attrName>
                                        </p:attrNameLst>
                                      </p:cBhvr>
                                      <p:tavLst>
                                        <p:tav tm="0">
                                          <p:val>
                                            <p:strVal val="ppt_x"/>
                                          </p:val>
                                        </p:tav>
                                        <p:tav tm="100000">
                                          <p:val>
                                            <p:strVal val="ppt_x"/>
                                          </p:val>
                                        </p:tav>
                                      </p:tavLst>
                                    </p:anim>
                                    <p:anim calcmode="lin" valueType="num">
                                      <p:cBhvr additive="base">
                                        <p:cTn id="23" dur="500"/>
                                        <p:tgtEl>
                                          <p:spTgt spid="23"/>
                                        </p:tgtEl>
                                        <p:attrNameLst>
                                          <p:attrName>ppt_y</p:attrName>
                                        </p:attrNameLst>
                                      </p:cBhvr>
                                      <p:tavLst>
                                        <p:tav tm="0">
                                          <p:val>
                                            <p:strVal val="ppt_y"/>
                                          </p:val>
                                        </p:tav>
                                        <p:tav tm="100000">
                                          <p:val>
                                            <p:strVal val="1+ppt_h/2"/>
                                          </p:val>
                                        </p:tav>
                                      </p:tavLst>
                                    </p:anim>
                                    <p:set>
                                      <p:cBhvr>
                                        <p:cTn id="24"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vi-VN"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443238" y="1905000"/>
            <a:ext cx="7239001" cy="738664"/>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Dựa</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vào</a:t>
            </a:r>
            <a:r>
              <a:rPr lang="en-US" sz="2100" i="1" dirty="0" smtClean="0">
                <a:solidFill>
                  <a:srgbClr val="FF0000"/>
                </a:solidFill>
                <a:latin typeface="Cambria" panose="02040503050406030204" pitchFamily="18" charset="0"/>
                <a:ea typeface="Cambria" panose="02040503050406030204" pitchFamily="18" charset="0"/>
              </a:rPr>
              <a:t> </a:t>
            </a:r>
            <a:r>
              <a:rPr lang="vi-VN" sz="2100" i="1" dirty="0">
                <a:solidFill>
                  <a:srgbClr val="FF0000"/>
                </a:solidFill>
                <a:latin typeface="Cambria" panose="02040503050406030204" pitchFamily="18" charset="0"/>
                <a:ea typeface="Cambria" panose="02040503050406030204" pitchFamily="18" charset="0"/>
              </a:rPr>
              <a:t>kiến thức đã học, em hãy cho </a:t>
            </a:r>
            <a:r>
              <a:rPr lang="vi-VN" sz="2100" i="1" dirty="0" smtClean="0">
                <a:solidFill>
                  <a:srgbClr val="FF0000"/>
                </a:solidFill>
                <a:latin typeface="Cambria" panose="02040503050406030204" pitchFamily="18" charset="0"/>
                <a:ea typeface="Cambria" panose="02040503050406030204" pitchFamily="18" charset="0"/>
              </a:rPr>
              <a:t>biết sự </a:t>
            </a:r>
            <a:r>
              <a:rPr lang="vi-VN" sz="2100" i="1" dirty="0">
                <a:solidFill>
                  <a:srgbClr val="FF0000"/>
                </a:solidFill>
                <a:latin typeface="Cambria" panose="02040503050406030204" pitchFamily="18" charset="0"/>
                <a:ea typeface="Cambria" panose="02040503050406030204" pitchFamily="18" charset="0"/>
              </a:rPr>
              <a:t>phân hoá khí hậu ở nước ta có ảnh hưởng như thế nào đến hoạt động du lịch? </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0330" y="1843600"/>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402898" y="4191000"/>
            <a:ext cx="951368" cy="818167"/>
            <a:chOff x="328593" y="3144943"/>
            <a:chExt cx="1256547" cy="1340780"/>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144943"/>
              <a:ext cx="1167903" cy="13407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 name="Rectangle 2"/>
          <p:cNvSpPr/>
          <p:nvPr/>
        </p:nvSpPr>
        <p:spPr>
          <a:xfrm>
            <a:off x="1520951" y="2876014"/>
            <a:ext cx="7161288" cy="3600986"/>
          </a:xfrm>
          <a:prstGeom prst="rect">
            <a:avLst/>
          </a:prstGeom>
          <a:solidFill>
            <a:srgbClr val="FFCCFF"/>
          </a:solidFill>
          <a:ln>
            <a:solidFill>
              <a:srgbClr val="0D30DD"/>
            </a:solidFill>
          </a:ln>
        </p:spPr>
        <p:txBody>
          <a:bodyPr wrap="square">
            <a:spAutoFit/>
          </a:bodyPr>
          <a:lstStyle/>
          <a:p>
            <a:pPr algn="just"/>
            <a:r>
              <a:rPr lang="vi-VN" sz="1900" b="1" dirty="0">
                <a:latin typeface="Cambria" pitchFamily="18" charset="0"/>
                <a:ea typeface="Cambria" pitchFamily="18" charset="0"/>
              </a:rPr>
              <a:t>- Thuận lợi:</a:t>
            </a:r>
          </a:p>
          <a:p>
            <a:pPr algn="just"/>
            <a:r>
              <a:rPr lang="vi-VN" sz="1900" dirty="0">
                <a:latin typeface="Cambria" pitchFamily="18" charset="0"/>
                <a:ea typeface="Cambria" pitchFamily="18" charset="0"/>
              </a:rPr>
              <a:t>+ Ảnh hưởng đến đến một số loại hình du lịch như du lịch biển, du lịch nghỉ dưỡng, du lịch khám phá tự nhiên, tác động trực tiếp đến sự hình thành các điểm du lịch, loại hình du lịch, mùa vụ du lịch…</a:t>
            </a:r>
          </a:p>
          <a:p>
            <a:pPr algn="just"/>
            <a:r>
              <a:rPr lang="vi-VN" sz="1900" dirty="0" smtClean="0">
                <a:latin typeface="Cambria" pitchFamily="18" charset="0"/>
                <a:ea typeface="Cambria" pitchFamily="18" charset="0"/>
              </a:rPr>
              <a:t>+ Ở </a:t>
            </a:r>
            <a:r>
              <a:rPr lang="vi-VN" sz="1900" dirty="0">
                <a:latin typeface="Cambria" pitchFamily="18" charset="0"/>
                <a:ea typeface="Cambria" pitchFamily="18" charset="0"/>
              </a:rPr>
              <a:t>các khu vực đồi núi, sự phân hoá khí hậu theo độ cao tạo điều kiện phát triển các loại hình du lịch như nghỉ dưỡng, tham quan…</a:t>
            </a:r>
          </a:p>
          <a:p>
            <a:pPr algn="just"/>
            <a:r>
              <a:rPr lang="vi-VN" sz="1900" dirty="0" smtClean="0">
                <a:latin typeface="Cambria" pitchFamily="18" charset="0"/>
                <a:ea typeface="Cambria" pitchFamily="18" charset="0"/>
              </a:rPr>
              <a:t>+ </a:t>
            </a:r>
            <a:r>
              <a:rPr lang="vi-VN" sz="1900" dirty="0">
                <a:latin typeface="Cambria" pitchFamily="18" charset="0"/>
                <a:ea typeface="Cambria" pitchFamily="18" charset="0"/>
              </a:rPr>
              <a:t>Sự phân hoá của khí hậu giữa miền Bắc và miền Nam ảnh hưởng đến mùa vụ du lịch của hai miền. Các hoạt động du lịch biển ở miền Bắc hầu như chỉ diễn ra vào mùa hạ còn ở miền Nam có thể diễn ra quanh năm.</a:t>
            </a:r>
          </a:p>
          <a:p>
            <a:pPr algn="just"/>
            <a:r>
              <a:rPr lang="vi-VN" sz="1900" b="1" dirty="0" smtClean="0">
                <a:latin typeface="Cambria" pitchFamily="18" charset="0"/>
                <a:ea typeface="Cambria" pitchFamily="18" charset="0"/>
              </a:rPr>
              <a:t>- </a:t>
            </a:r>
            <a:r>
              <a:rPr lang="vi-VN" sz="1900" b="1" dirty="0">
                <a:latin typeface="Cambria" pitchFamily="18" charset="0"/>
                <a:ea typeface="Cambria" pitchFamily="18" charset="0"/>
              </a:rPr>
              <a:t>Khó khăn: </a:t>
            </a:r>
            <a:r>
              <a:rPr lang="vi-VN" sz="1900" dirty="0">
                <a:latin typeface="Cambria" pitchFamily="18" charset="0"/>
                <a:ea typeface="Cambria" pitchFamily="18" charset="0"/>
              </a:rPr>
              <a:t>Các hiện tượng thời tiết như mưa lớn, bão,... là trở ngại đối với hoạt động du lịch ngoài trời.</a:t>
            </a:r>
          </a:p>
        </p:txBody>
      </p:sp>
    </p:spTree>
    <p:extLst>
      <p:ext uri="{BB962C8B-B14F-4D97-AF65-F5344CB8AC3E}">
        <p14:creationId xmlns:p14="http://schemas.microsoft.com/office/powerpoint/2010/main" val="6819509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vi-VN" sz="3000" b="1"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443238" y="1981200"/>
            <a:ext cx="7239001" cy="738664"/>
          </a:xfrm>
          <a:prstGeom prst="rect">
            <a:avLst/>
          </a:prstGeom>
          <a:solidFill>
            <a:srgbClr val="BCFCD4"/>
          </a:solidFill>
          <a:ln w="12700">
            <a:solidFill>
              <a:srgbClr val="009900"/>
            </a:solidFill>
          </a:ln>
        </p:spPr>
        <p:txBody>
          <a:bodyPr wrap="square">
            <a:spAutoFit/>
          </a:bodyPr>
          <a:lstStyle/>
          <a:p>
            <a:pPr algn="just"/>
            <a:r>
              <a:rPr lang="vi-VN" sz="2100" i="1" dirty="0">
                <a:solidFill>
                  <a:srgbClr val="FF0000"/>
                </a:solidFill>
                <a:latin typeface="Cambria" panose="02040503050406030204" pitchFamily="18" charset="0"/>
                <a:ea typeface="Cambria" panose="02040503050406030204" pitchFamily="18" charset="0"/>
              </a:rPr>
              <a:t>Tìm hiểu việc sử dụng tổng hợp tài nguyên nước ở một lưu vực sông của nước ta.</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7826" y="1957937"/>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369770" y="4347641"/>
            <a:ext cx="1004711" cy="977375"/>
            <a:chOff x="328593" y="3259179"/>
            <a:chExt cx="1256547" cy="1465221"/>
          </a:xfrm>
        </p:grpSpPr>
        <p:pic>
          <p:nvPicPr>
            <p:cNvPr id="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1443238" y="2882692"/>
            <a:ext cx="4572000" cy="3647152"/>
          </a:xfrm>
          <a:prstGeom prst="rect">
            <a:avLst/>
          </a:prstGeom>
          <a:solidFill>
            <a:srgbClr val="FFCCFF"/>
          </a:solidFill>
          <a:ln>
            <a:solidFill>
              <a:srgbClr val="0D30DD"/>
            </a:solidFill>
          </a:ln>
        </p:spPr>
        <p:txBody>
          <a:bodyPr>
            <a:spAutoFit/>
          </a:bodyPr>
          <a:lstStyle/>
          <a:p>
            <a:pPr algn="just"/>
            <a:r>
              <a:rPr lang="vi-VN" sz="2100" dirty="0">
                <a:latin typeface="Cambria" pitchFamily="18" charset="0"/>
                <a:ea typeface="Cambria" pitchFamily="18" charset="0"/>
              </a:rPr>
              <a:t>Ở lưu vực sông Cửu Long có tình trạng thiếu nước cho sản xuất và sinh hoạt vào mùa khô và tình trạng hạn hán, xâm nhập mặn ngày càng trầm trọng, để khắc phục tình trạng đó, việc sử dụng tổng hợp tài nguyên nước thông qua các biện pháp mở rộng và cải tạo hệ thống kênh rạch để cung cấp nước cho sản xuất và sinh hoạt, phòng chống thiên tai và bảo vệ chất lượng nguồn nước.</a:t>
            </a:r>
            <a:endParaRPr lang="en-US" sz="2100" dirty="0">
              <a:latin typeface="Cambria" pitchFamily="18" charset="0"/>
              <a:ea typeface="Cambria" pitchFamily="18" charset="0"/>
            </a:endParaRPr>
          </a:p>
        </p:txBody>
      </p:sp>
      <p:pic>
        <p:nvPicPr>
          <p:cNvPr id="717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72200" y="2882692"/>
            <a:ext cx="2510039" cy="364715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4448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7170"/>
                                        </p:tgtEl>
                                        <p:attrNameLst>
                                          <p:attrName>style.visibility</p:attrName>
                                        </p:attrNameLst>
                                      </p:cBhvr>
                                      <p:to>
                                        <p:strVal val="visible"/>
                                      </p:to>
                                    </p:set>
                                    <p:animEffect transition="in" filter="fade">
                                      <p:cBhvr>
                                        <p:cTn id="20" dur="1000"/>
                                        <p:tgtEl>
                                          <p:spTgt spid="7170"/>
                                        </p:tgtEl>
                                      </p:cBhvr>
                                    </p:animEffect>
                                    <p:anim calcmode="lin" valueType="num">
                                      <p:cBhvr>
                                        <p:cTn id="21" dur="1000" fill="hold"/>
                                        <p:tgtEl>
                                          <p:spTgt spid="7170"/>
                                        </p:tgtEl>
                                        <p:attrNameLst>
                                          <p:attrName>ppt_x</p:attrName>
                                        </p:attrNameLst>
                                      </p:cBhvr>
                                      <p:tavLst>
                                        <p:tav tm="0">
                                          <p:val>
                                            <p:strVal val="#ppt_x"/>
                                          </p:val>
                                        </p:tav>
                                        <p:tav tm="100000">
                                          <p:val>
                                            <p:strVal val="#ppt_x"/>
                                          </p:val>
                                        </p:tav>
                                      </p:tavLst>
                                    </p:anim>
                                    <p:anim calcmode="lin" valueType="num">
                                      <p:cBhvr>
                                        <p:cTn id="22" dur="1000" fill="hold"/>
                                        <p:tgtEl>
                                          <p:spTgt spid="717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9" name="Rounded Rectangle 8"/>
          <p:cNvSpPr/>
          <p:nvPr/>
        </p:nvSpPr>
        <p:spPr>
          <a:xfrm>
            <a:off x="3920358" y="152400"/>
            <a:ext cx="876300" cy="746311"/>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91889"/>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13" name="Title 1"/>
          <p:cNvSpPr txBox="1">
            <a:spLocks/>
          </p:cNvSpPr>
          <p:nvPr/>
        </p:nvSpPr>
        <p:spPr>
          <a:xfrm>
            <a:off x="609600" y="13335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dirty="0" smtClean="0">
                <a:solidFill>
                  <a:srgbClr val="FF0000"/>
                </a:solidFill>
                <a:effectLst>
                  <a:outerShdw blurRad="38100" dist="38100" dir="2700000" algn="tl">
                    <a:srgbClr val="000000">
                      <a:alpha val="43137"/>
                    </a:srgbClr>
                  </a:outerShdw>
                </a:effectLst>
                <a:latin typeface="Cambria" pitchFamily="18" charset="0"/>
              </a:rPr>
              <a:t>BÀI 7. </a:t>
            </a:r>
            <a:r>
              <a:rPr lang="vi-VN" sz="2200" b="1" dirty="0">
                <a:solidFill>
                  <a:srgbClr val="FF0000"/>
                </a:solidFill>
                <a:effectLst>
                  <a:outerShdw blurRad="38100" dist="38100" dir="2700000" algn="tl">
                    <a:srgbClr val="000000">
                      <a:alpha val="43137"/>
                    </a:srgbClr>
                  </a:outerShdw>
                </a:effectLst>
                <a:latin typeface="Cambria" pitchFamily="18" charset="0"/>
              </a:rPr>
              <a:t>VAI TRÒ CỦA TÀI NGUYÊN </a:t>
            </a:r>
            <a:br>
              <a:rPr lang="vi-VN" sz="2200" b="1" dirty="0">
                <a:solidFill>
                  <a:srgbClr val="FF0000"/>
                </a:solidFill>
                <a:effectLst>
                  <a:outerShdw blurRad="38100" dist="38100" dir="2700000" algn="tl">
                    <a:srgbClr val="000000">
                      <a:alpha val="43137"/>
                    </a:srgbClr>
                  </a:outerShdw>
                </a:effectLst>
                <a:latin typeface="Cambria" pitchFamily="18" charset="0"/>
              </a:rPr>
            </a:br>
            <a:r>
              <a:rPr lang="vi-VN" sz="2200" b="1" dirty="0">
                <a:solidFill>
                  <a:srgbClr val="FF0000"/>
                </a:solidFill>
                <a:effectLst>
                  <a:outerShdw blurRad="38100" dist="38100" dir="2700000" algn="tl">
                    <a:srgbClr val="000000">
                      <a:alpha val="43137"/>
                    </a:srgbClr>
                  </a:outerShdw>
                </a:effectLst>
                <a:latin typeface="Cambria" pitchFamily="18" charset="0"/>
              </a:rPr>
              <a:t>KHÍ HẬU VÀ TÀI NGUYÊN NƯỚC ĐỐI VỚI SỰ PHÁT TRIỂN </a:t>
            </a:r>
            <a:br>
              <a:rPr lang="vi-VN" sz="2200" b="1" dirty="0">
                <a:solidFill>
                  <a:srgbClr val="FF0000"/>
                </a:solidFill>
                <a:effectLst>
                  <a:outerShdw blurRad="38100" dist="38100" dir="2700000" algn="tl">
                    <a:srgbClr val="000000">
                      <a:alpha val="43137"/>
                    </a:srgbClr>
                  </a:outerShdw>
                </a:effectLst>
                <a:latin typeface="Cambria" pitchFamily="18" charset="0"/>
              </a:rPr>
            </a:br>
            <a:r>
              <a:rPr lang="vi-VN" sz="2200" b="1" dirty="0">
                <a:solidFill>
                  <a:srgbClr val="FF0000"/>
                </a:solidFill>
                <a:effectLst>
                  <a:outerShdw blurRad="38100" dist="38100" dir="2700000" algn="tl">
                    <a:srgbClr val="000000">
                      <a:alpha val="43137"/>
                    </a:srgbClr>
                  </a:outerShdw>
                </a:effectLst>
                <a:latin typeface="Cambria" pitchFamily="18" charset="0"/>
              </a:rPr>
              <a:t>KINH TẾ - XÃ HỘI CỦA NƯỚC </a:t>
            </a:r>
            <a:r>
              <a:rPr lang="vi-VN" sz="2200" b="1" dirty="0" smtClean="0">
                <a:solidFill>
                  <a:srgbClr val="FF0000"/>
                </a:solidFill>
                <a:effectLst>
                  <a:outerShdw blurRad="38100" dist="38100" dir="2700000" algn="tl">
                    <a:srgbClr val="000000">
                      <a:alpha val="43137"/>
                    </a:srgbClr>
                  </a:outerShdw>
                </a:effectLst>
                <a:latin typeface="Cambria" pitchFamily="18" charset="0"/>
              </a:rPr>
              <a:t>TA</a:t>
            </a:r>
            <a:endParaRPr lang="en-US" sz="2200" b="1" dirty="0" smtClean="0">
              <a:solidFill>
                <a:srgbClr val="FF0000"/>
              </a:solidFill>
              <a:effectLst>
                <a:outerShdw blurRad="38100" dist="38100" dir="2700000" algn="tl">
                  <a:srgbClr val="000000">
                    <a:alpha val="43137"/>
                  </a:srgbClr>
                </a:outerShdw>
              </a:effectLst>
              <a:latin typeface="Cambria" pitchFamily="18" charset="0"/>
            </a:endParaRPr>
          </a:p>
          <a:p>
            <a:r>
              <a:rPr lang="en-US" sz="22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2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ẢNH HƯỞNG CỦA KHÍ HẬU ĐỐI VỚI SẢN XUẤT NÔNG NGHIỆP</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300" b="1" dirty="0" smtClean="0">
                <a:solidFill>
                  <a:srgbClr val="0D30DD"/>
                </a:solidFill>
                <a:effectLst>
                  <a:outerShdw blurRad="38100" dist="38100" dir="2700000" algn="tl">
                    <a:srgbClr val="000000">
                      <a:alpha val="43137"/>
                    </a:srgbClr>
                  </a:outerShdw>
                </a:effectLst>
                <a:latin typeface="Cambria" pitchFamily="18" charset="0"/>
              </a:rPr>
              <a:t>ẢNH HƯỞNG CỦA KHÍ HẬU ĐỐI VỚI HOẠT ĐỘNG       DU LỊCH</a:t>
            </a:r>
            <a:endParaRPr lang="en-US" sz="2300" b="1" dirty="0">
              <a:solidFill>
                <a:srgbClr val="0D30DD"/>
              </a:solidFill>
              <a:effectLst>
                <a:outerShdw blurRad="38100" dist="38100" dir="2700000" algn="tl">
                  <a:srgbClr val="000000">
                    <a:alpha val="43137"/>
                  </a:srgbClr>
                </a:outerShdw>
              </a:effectLst>
              <a:latin typeface="Cambria" pitchFamily="18" charset="0"/>
            </a:endParaRP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TẦM QUAN TRỌNG CỦA VIỆC SỬ DỤNG TỔNG </a:t>
            </a:r>
            <a:r>
              <a:rPr lang="vi-VN" sz="2400" b="1" dirty="0" smtClean="0">
                <a:solidFill>
                  <a:srgbClr val="0D30DD"/>
                </a:solidFill>
                <a:effectLst>
                  <a:outerShdw blurRad="38100" dist="38100" dir="2700000" algn="tl">
                    <a:srgbClr val="000000">
                      <a:alpha val="43137"/>
                    </a:srgbClr>
                  </a:outerShdw>
                </a:effectLst>
                <a:latin typeface="Cambria" pitchFamily="18" charset="0"/>
              </a:rPr>
              <a:t>HỢP </a:t>
            </a:r>
            <a:r>
              <a:rPr lang="vi-VN" sz="2400" b="1" dirty="0">
                <a:solidFill>
                  <a:srgbClr val="0D30DD"/>
                </a:solidFill>
                <a:effectLst>
                  <a:outerShdw blurRad="38100" dist="38100" dir="2700000" algn="tl">
                    <a:srgbClr val="000000">
                      <a:alpha val="43137"/>
                    </a:srgbClr>
                  </a:outerShdw>
                </a:effectLst>
                <a:latin typeface="Cambria" pitchFamily="18" charset="0"/>
              </a:rPr>
              <a:t>TÀI NGUYÊN NƯỚC Ở LƯU VỰC SÔNG </a:t>
            </a: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LUYỆN TẬP VÀ VẬN DỤNG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3" name="Rounded Rectangle 32"/>
          <p:cNvSpPr/>
          <p:nvPr/>
        </p:nvSpPr>
        <p:spPr>
          <a:xfrm>
            <a:off x="507769" y="2362200"/>
            <a:ext cx="8102831" cy="42585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239590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133600"/>
            <a:ext cx="6792509" cy="3415111"/>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533399" y="2395478"/>
            <a:ext cx="6705599" cy="2862322"/>
          </a:xfrm>
          <a:prstGeom prst="rect">
            <a:avLst/>
          </a:prstGeom>
        </p:spPr>
        <p:txBody>
          <a:bodyPr wrap="square">
            <a:spAutoFit/>
          </a:bodyPr>
          <a:lstStyle/>
          <a:p>
            <a:pPr algn="just">
              <a:spcBef>
                <a:spcPts val="600"/>
              </a:spcBef>
              <a:spcAft>
                <a:spcPts val="0"/>
              </a:spcAft>
            </a:pPr>
            <a:r>
              <a:rPr lang="en-US" sz="2000" b="1" dirty="0">
                <a:latin typeface="Cambria" pitchFamily="18" charset="0"/>
                <a:ea typeface="Cambria" pitchFamily="18" charset="0"/>
              </a:rPr>
              <a:t>- </a:t>
            </a:r>
            <a:r>
              <a:rPr lang="vi-VN" sz="2000" b="1" dirty="0" smtClean="0">
                <a:latin typeface="Cambria" pitchFamily="18" charset="0"/>
                <a:ea typeface="Cambria" pitchFamily="18" charset="0"/>
              </a:rPr>
              <a:t>Thuận lợi</a:t>
            </a:r>
            <a:r>
              <a:rPr lang="en-US" sz="2000" b="1" dirty="0" smtClean="0">
                <a:latin typeface="Cambria" pitchFamily="18" charset="0"/>
                <a:ea typeface="Cambria" pitchFamily="18" charset="0"/>
              </a:rPr>
              <a:t>: </a:t>
            </a:r>
            <a:endParaRPr lang="en-US" sz="2000" b="1" dirty="0">
              <a:latin typeface="Cambria" pitchFamily="18" charset="0"/>
              <a:ea typeface="Cambria" pitchFamily="18" charset="0"/>
            </a:endParaRPr>
          </a:p>
          <a:p>
            <a:pPr algn="just">
              <a:spcBef>
                <a:spcPts val="600"/>
              </a:spcBef>
              <a:spcAft>
                <a:spcPts val="0"/>
              </a:spcAft>
            </a:pPr>
            <a:r>
              <a:rPr lang="vi-VN" sz="2000" dirty="0" smtClean="0">
                <a:latin typeface="Cambria" pitchFamily="18" charset="0"/>
                <a:ea typeface="Cambria" pitchFamily="18" charset="0"/>
              </a:rPr>
              <a:t>+ </a:t>
            </a:r>
            <a:r>
              <a:rPr lang="vi-VN" sz="2000" dirty="0">
                <a:latin typeface="Cambria" pitchFamily="18" charset="0"/>
                <a:ea typeface="Cambria" pitchFamily="18" charset="0"/>
              </a:rPr>
              <a:t>Nhiều sản phẩm nông nghiệp có giá trị kinh tế cao.</a:t>
            </a:r>
          </a:p>
          <a:p>
            <a:pPr algn="just">
              <a:spcBef>
                <a:spcPts val="600"/>
              </a:spcBef>
              <a:spcAft>
                <a:spcPts val="0"/>
              </a:spcAft>
            </a:pPr>
            <a:r>
              <a:rPr lang="vi-VN" sz="2000" dirty="0" smtClean="0">
                <a:latin typeface="Cambria" pitchFamily="18" charset="0"/>
                <a:ea typeface="Cambria" pitchFamily="18" charset="0"/>
              </a:rPr>
              <a:t>+ </a:t>
            </a:r>
            <a:r>
              <a:rPr lang="vi-VN" sz="2000" dirty="0">
                <a:latin typeface="Cambria" pitchFamily="18" charset="0"/>
                <a:ea typeface="Cambria" pitchFamily="18" charset="0"/>
              </a:rPr>
              <a:t>Nguồn nhiệt ẩm dồi dào thuận lợi cho cây trồng vật nuôi phát triển quanh năm, tăng vụ, tăng năng suất</a:t>
            </a:r>
            <a:r>
              <a:rPr lang="vi-VN" sz="2000" dirty="0" smtClean="0">
                <a:latin typeface="Cambria" pitchFamily="18" charset="0"/>
                <a:ea typeface="Cambria" pitchFamily="18" charset="0"/>
              </a:rPr>
              <a:t>.</a:t>
            </a:r>
          </a:p>
          <a:p>
            <a:pPr algn="just">
              <a:spcBef>
                <a:spcPts val="600"/>
              </a:spcBef>
              <a:spcAft>
                <a:spcPts val="0"/>
              </a:spcAft>
            </a:pPr>
            <a:r>
              <a:rPr lang="vi-VN" sz="2000" dirty="0">
                <a:latin typeface="Cambria" pitchFamily="18" charset="0"/>
                <a:ea typeface="Cambria" pitchFamily="18" charset="0"/>
              </a:rPr>
              <a:t>+ Tạo nên sự khác nhau về mùa vụ giữa các vùng và sự đa dạng về sản phẩm nông </a:t>
            </a:r>
            <a:r>
              <a:rPr lang="vi-VN" sz="2000" dirty="0" smtClean="0">
                <a:latin typeface="Cambria" pitchFamily="18" charset="0"/>
                <a:ea typeface="Cambria" pitchFamily="18" charset="0"/>
              </a:rPr>
              <a:t>nghiệp.</a:t>
            </a:r>
            <a:endParaRPr lang="vi-VN" sz="2000" dirty="0">
              <a:latin typeface="Cambria" pitchFamily="18" charset="0"/>
              <a:ea typeface="Cambria" pitchFamily="18" charset="0"/>
            </a:endParaRPr>
          </a:p>
          <a:p>
            <a:pPr algn="just">
              <a:spcBef>
                <a:spcPts val="600"/>
              </a:spcBef>
              <a:spcAft>
                <a:spcPts val="0"/>
              </a:spcAft>
            </a:pPr>
            <a:r>
              <a:rPr lang="en-US" sz="2000" b="1" dirty="0" smtClean="0">
                <a:latin typeface="Cambria" pitchFamily="18" charset="0"/>
                <a:ea typeface="Cambria" pitchFamily="18" charset="0"/>
              </a:rPr>
              <a:t>- </a:t>
            </a:r>
            <a:r>
              <a:rPr lang="vi-VN" sz="2000" b="1" dirty="0" smtClean="0">
                <a:latin typeface="Cambria" pitchFamily="18" charset="0"/>
                <a:ea typeface="Cambria" pitchFamily="18" charset="0"/>
              </a:rPr>
              <a:t>Khó khăn</a:t>
            </a:r>
            <a:r>
              <a:rPr lang="en-US" sz="2000" b="1" dirty="0" smtClean="0">
                <a:latin typeface="Cambria" pitchFamily="18" charset="0"/>
                <a:ea typeface="Cambria" pitchFamily="18" charset="0"/>
              </a:rPr>
              <a:t>: </a:t>
            </a:r>
            <a:r>
              <a:rPr lang="en-US" sz="2000" dirty="0" err="1" smtClean="0">
                <a:latin typeface="Cambria" pitchFamily="18" charset="0"/>
                <a:ea typeface="Cambria" pitchFamily="18" charset="0"/>
              </a:rPr>
              <a:t>Nhiều</a:t>
            </a:r>
            <a:r>
              <a:rPr lang="en-US" sz="2000" dirty="0" smtClean="0">
                <a:latin typeface="Cambria" pitchFamily="18" charset="0"/>
                <a:ea typeface="Cambria" pitchFamily="18" charset="0"/>
              </a:rPr>
              <a:t> </a:t>
            </a:r>
            <a:r>
              <a:rPr lang="en-US" sz="2000" dirty="0" err="1">
                <a:latin typeface="Cambria" pitchFamily="18" charset="0"/>
                <a:ea typeface="Cambria" pitchFamily="18" charset="0"/>
              </a:rPr>
              <a:t>thiên</a:t>
            </a:r>
            <a:r>
              <a:rPr lang="en-US" sz="2000" dirty="0">
                <a:latin typeface="Cambria" pitchFamily="18" charset="0"/>
                <a:ea typeface="Cambria" pitchFamily="18" charset="0"/>
              </a:rPr>
              <a:t> </a:t>
            </a:r>
            <a:r>
              <a:rPr lang="en-US" sz="2000" dirty="0" smtClean="0">
                <a:latin typeface="Cambria" pitchFamily="18" charset="0"/>
                <a:ea typeface="Cambria" pitchFamily="18" charset="0"/>
              </a:rPr>
              <a:t>tai: </a:t>
            </a:r>
            <a:r>
              <a:rPr lang="en-US" sz="2000" dirty="0" err="1" smtClean="0">
                <a:latin typeface="Cambria" pitchFamily="18" charset="0"/>
                <a:ea typeface="Cambria" pitchFamily="18" charset="0"/>
              </a:rPr>
              <a:t>bão</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lũ</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hạn</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hán</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và</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sâu</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bệnh</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phát</a:t>
            </a:r>
            <a:r>
              <a:rPr lang="en-US" sz="2000" dirty="0" smtClean="0">
                <a:latin typeface="Cambria" pitchFamily="18" charset="0"/>
                <a:ea typeface="Cambria" pitchFamily="18" charset="0"/>
              </a:rPr>
              <a:t> </a:t>
            </a:r>
            <a:r>
              <a:rPr lang="en-US" sz="2000" dirty="0" err="1">
                <a:latin typeface="Cambria" pitchFamily="18" charset="0"/>
                <a:ea typeface="Cambria" pitchFamily="18" charset="0"/>
              </a:rPr>
              <a:t>triển</a:t>
            </a:r>
            <a:r>
              <a:rPr lang="en-US" sz="2000" dirty="0">
                <a:latin typeface="Cambria" pitchFamily="18" charset="0"/>
                <a:ea typeface="Cambria" pitchFamily="18" charset="0"/>
              </a:rPr>
              <a:t> </a:t>
            </a:r>
            <a:r>
              <a:rPr lang="vi-VN" sz="2000" dirty="0">
                <a:latin typeface="Cambria" pitchFamily="18" charset="0"/>
                <a:ea typeface="Cambria" pitchFamily="18" charset="0"/>
              </a:rPr>
              <a:t>ảnh hưởng đến sản lượng và chất lượng nông </a:t>
            </a:r>
            <a:r>
              <a:rPr lang="vi-VN" sz="2000" dirty="0" smtClean="0">
                <a:latin typeface="Cambria" pitchFamily="18" charset="0"/>
                <a:ea typeface="Cambria" pitchFamily="18" charset="0"/>
              </a:rPr>
              <a:t>sản.</a:t>
            </a:r>
            <a:endParaRPr lang="en-US" sz="2000" dirty="0">
              <a:effectLst/>
              <a:latin typeface="Cambria" pitchFamily="18" charset="0"/>
              <a:ea typeface="Cambria" pitchFamily="18" charset="0"/>
            </a:endParaRPr>
          </a:p>
        </p:txBody>
      </p:sp>
      <p:sp>
        <p:nvSpPr>
          <p:cNvPr id="2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KHÍ HẬU ĐỐI VỚI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SẢN XUẤT NÔNG NGHIỆP</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27904445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49" dur="500"/>
                                        <p:tgtEl>
                                          <p:spTgt spid="3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vi-VN"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600200"/>
            <a:ext cx="6792509" cy="3657601"/>
          </a:xfrm>
          <a:prstGeom prst="wedgeRoundRectCallout">
            <a:avLst>
              <a:gd name="adj1" fmla="val 46681"/>
              <a:gd name="adj2" fmla="val 6818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61416" y="1703725"/>
            <a:ext cx="6553198" cy="3477875"/>
          </a:xfrm>
          <a:prstGeom prst="rect">
            <a:avLst/>
          </a:prstGeom>
        </p:spPr>
        <p:txBody>
          <a:bodyPr wrap="square">
            <a:spAutoFit/>
          </a:bodyPr>
          <a:lstStyle/>
          <a:p>
            <a:pPr algn="just">
              <a:spcBef>
                <a:spcPts val="600"/>
              </a:spcBef>
              <a:spcAft>
                <a:spcPts val="0"/>
              </a:spcAft>
            </a:pPr>
            <a:r>
              <a:rPr lang="vi-VN" sz="2000" b="1" dirty="0">
                <a:latin typeface="Cambria" pitchFamily="18" charset="0"/>
                <a:ea typeface="Cambria" pitchFamily="18" charset="0"/>
              </a:rPr>
              <a:t>- Thuận lợi:</a:t>
            </a:r>
          </a:p>
          <a:p>
            <a:pPr algn="just">
              <a:spcBef>
                <a:spcPts val="600"/>
              </a:spcBef>
              <a:spcAft>
                <a:spcPts val="0"/>
              </a:spcAft>
            </a:pPr>
            <a:r>
              <a:rPr lang="vi-VN" sz="2000" dirty="0">
                <a:latin typeface="Cambria" pitchFamily="18" charset="0"/>
                <a:ea typeface="Cambria" pitchFamily="18" charset="0"/>
              </a:rPr>
              <a:t>+ Ả</a:t>
            </a:r>
            <a:r>
              <a:rPr lang="vi-VN" sz="2000" dirty="0" smtClean="0">
                <a:latin typeface="Cambria" pitchFamily="18" charset="0"/>
                <a:ea typeface="Cambria" pitchFamily="18" charset="0"/>
              </a:rPr>
              <a:t>nh </a:t>
            </a:r>
            <a:r>
              <a:rPr lang="vi-VN" sz="2000" dirty="0">
                <a:latin typeface="Cambria" pitchFamily="18" charset="0"/>
                <a:ea typeface="Cambria" pitchFamily="18" charset="0"/>
              </a:rPr>
              <a:t>hưởng đến một số loại hình du </a:t>
            </a:r>
            <a:r>
              <a:rPr lang="vi-VN" sz="2000" dirty="0" smtClean="0">
                <a:latin typeface="Cambria" pitchFamily="18" charset="0"/>
                <a:ea typeface="Cambria" pitchFamily="18" charset="0"/>
              </a:rPr>
              <a:t>lịch, </a:t>
            </a:r>
            <a:r>
              <a:rPr lang="vi-VN" sz="2000" dirty="0">
                <a:latin typeface="Cambria" pitchFamily="18" charset="0"/>
                <a:ea typeface="Cambria" pitchFamily="18" charset="0"/>
              </a:rPr>
              <a:t>tác động trực tiếp đến sự hình thành các điểm du lịch, loại hình du lịch, mùa vụ du lịch…</a:t>
            </a:r>
          </a:p>
          <a:p>
            <a:pPr algn="just">
              <a:spcBef>
                <a:spcPts val="600"/>
              </a:spcBef>
              <a:spcAft>
                <a:spcPts val="0"/>
              </a:spcAft>
            </a:pPr>
            <a:r>
              <a:rPr lang="vi-VN" sz="2000" dirty="0" smtClean="0">
                <a:latin typeface="Cambria" pitchFamily="18" charset="0"/>
                <a:ea typeface="Cambria" pitchFamily="18" charset="0"/>
              </a:rPr>
              <a:t>+ Tạo </a:t>
            </a:r>
            <a:r>
              <a:rPr lang="vi-VN" sz="2000" dirty="0">
                <a:latin typeface="Cambria" pitchFamily="18" charset="0"/>
                <a:ea typeface="Cambria" pitchFamily="18" charset="0"/>
              </a:rPr>
              <a:t>điều kiện phát triển các loại hình du lịch như nghỉ dưỡng, tham quan…</a:t>
            </a:r>
          </a:p>
          <a:p>
            <a:pPr algn="just">
              <a:spcBef>
                <a:spcPts val="600"/>
              </a:spcBef>
              <a:spcAft>
                <a:spcPts val="0"/>
              </a:spcAft>
            </a:pPr>
            <a:r>
              <a:rPr lang="vi-VN" sz="2000" dirty="0" smtClean="0">
                <a:latin typeface="Cambria" pitchFamily="18" charset="0"/>
                <a:ea typeface="Cambria" pitchFamily="18" charset="0"/>
              </a:rPr>
              <a:t>+ </a:t>
            </a:r>
            <a:r>
              <a:rPr lang="vi-VN" sz="2000" dirty="0">
                <a:latin typeface="Cambria" pitchFamily="18" charset="0"/>
                <a:ea typeface="Cambria" pitchFamily="18" charset="0"/>
              </a:rPr>
              <a:t>Sự phân hoá của khí hậu giữa miền Bắc và miền Nam ảnh hưởng đến mùa vụ du lịch của hai miền.</a:t>
            </a:r>
          </a:p>
          <a:p>
            <a:pPr algn="just">
              <a:spcBef>
                <a:spcPts val="600"/>
              </a:spcBef>
              <a:spcAft>
                <a:spcPts val="0"/>
              </a:spcAft>
            </a:pPr>
            <a:r>
              <a:rPr lang="vi-VN" sz="2000" b="1" dirty="0">
                <a:latin typeface="Cambria" pitchFamily="18" charset="0"/>
                <a:ea typeface="Cambria" pitchFamily="18" charset="0"/>
              </a:rPr>
              <a:t>- Khó khăn: </a:t>
            </a:r>
            <a:r>
              <a:rPr lang="vi-VN" sz="2000" dirty="0">
                <a:latin typeface="Cambria" pitchFamily="18" charset="0"/>
                <a:ea typeface="Cambria" pitchFamily="18" charset="0"/>
              </a:rPr>
              <a:t>Các hiện tượng thời tiết như mưa lớn, bão,... là trở ngại đối với hoạt động du lịch ngoài trời.</a:t>
            </a:r>
          </a:p>
        </p:txBody>
      </p:sp>
      <p:sp>
        <p:nvSpPr>
          <p:cNvPr id="2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300" b="1" dirty="0" smtClean="0">
                <a:solidFill>
                  <a:srgbClr val="0D30DD"/>
                </a:solidFill>
                <a:latin typeface="Cambria" pitchFamily="18" charset="0"/>
              </a:rPr>
              <a:t>ẢNH HƯỞNG CỦA KHÍ HẬU ĐỐI VỚI HOẠT ĐỘNG </a:t>
            </a:r>
          </a:p>
          <a:p>
            <a:pPr algn="just"/>
            <a:r>
              <a:rPr lang="vi-VN" sz="2300" b="1" dirty="0" smtClean="0">
                <a:solidFill>
                  <a:srgbClr val="0D30DD"/>
                </a:solidFill>
                <a:latin typeface="Cambria" pitchFamily="18" charset="0"/>
              </a:rPr>
              <a:t>DU LỊCH</a:t>
            </a:r>
            <a:endParaRPr lang="en-US" sz="2300" b="1" dirty="0">
              <a:solidFill>
                <a:srgbClr val="0D30DD"/>
              </a:solidFill>
              <a:latin typeface="Cambria" pitchFamily="18" charset="0"/>
            </a:endParaRPr>
          </a:p>
        </p:txBody>
      </p:sp>
    </p:spTree>
    <p:extLst>
      <p:ext uri="{BB962C8B-B14F-4D97-AF65-F5344CB8AC3E}">
        <p14:creationId xmlns:p14="http://schemas.microsoft.com/office/powerpoint/2010/main" val="5594701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49" dur="500"/>
                                        <p:tgtEl>
                                          <p:spTgt spid="3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71235" y="1311233"/>
            <a:ext cx="3657601" cy="1938992"/>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các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a:t>
            </a:r>
            <a:r>
              <a:rPr lang="en-US" sz="2400" i="1" dirty="0" err="1" smtClean="0">
                <a:solidFill>
                  <a:srgbClr val="FF0000"/>
                </a:solidFill>
                <a:latin typeface="Cambria" panose="02040503050406030204" pitchFamily="18" charset="0"/>
                <a:ea typeface="Cambria" panose="02040503050406030204" pitchFamily="18" charset="0"/>
              </a:rPr>
              <a:t>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chứng</a:t>
            </a:r>
            <a:r>
              <a:rPr lang="en-US" sz="2400" i="1" dirty="0" smtClean="0">
                <a:solidFill>
                  <a:srgbClr val="FF0000"/>
                </a:solidFill>
                <a:latin typeface="Cambria" panose="02040503050406030204" pitchFamily="18" charset="0"/>
                <a:ea typeface="Cambria" panose="02040503050406030204" pitchFamily="18" charset="0"/>
              </a:rPr>
              <a:t> minh </a:t>
            </a:r>
            <a:r>
              <a:rPr lang="en-US" sz="2400" i="1" dirty="0" err="1" smtClean="0">
                <a:solidFill>
                  <a:srgbClr val="FF0000"/>
                </a:solidFill>
                <a:latin typeface="Cambria" panose="02040503050406030204" pitchFamily="18" charset="0"/>
                <a:ea typeface="Cambria" panose="02040503050406030204" pitchFamily="18" charset="0"/>
              </a:rPr>
              <a:t>khí</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hậu</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nước</a:t>
            </a:r>
            <a:r>
              <a:rPr lang="en-US" sz="2400" i="1" dirty="0" smtClean="0">
                <a:solidFill>
                  <a:srgbClr val="FF0000"/>
                </a:solidFill>
                <a:latin typeface="Cambria" panose="02040503050406030204" pitchFamily="18" charset="0"/>
                <a:ea typeface="Cambria" panose="02040503050406030204" pitchFamily="18" charset="0"/>
              </a:rPr>
              <a:t> ta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phép</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phát</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triển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nền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nông</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nghiệp</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nhiệt</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đới</a:t>
            </a:r>
            <a:r>
              <a:rPr lang="en-US" sz="2400" i="1" dirty="0" smtClean="0">
                <a:solidFill>
                  <a:srgbClr val="FF0000"/>
                </a:solidFill>
                <a:latin typeface="Cambria" panose="02040503050406030204" pitchFamily="18" charset="0"/>
                <a:ea typeface="Cambria" panose="02040503050406030204" pitchFamily="18" charset="0"/>
              </a:rPr>
              <a:t>.</a:t>
            </a:r>
            <a:endParaRPr lang="vi-VN" sz="24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KHÍ HẬU ĐỐI VỚI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SẢN XUẤT NÔNG NGHIỆP</a:t>
            </a:r>
            <a:endParaRPr lang="vi-VN"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668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259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71234" y="3429000"/>
            <a:ext cx="3657601" cy="3046988"/>
          </a:xfrm>
          <a:prstGeom prst="rect">
            <a:avLst/>
          </a:prstGeom>
          <a:solidFill>
            <a:srgbClr val="FFCCFF"/>
          </a:solidFill>
          <a:ln w="12700">
            <a:solidFill>
              <a:srgbClr val="0070C0"/>
            </a:solidFill>
          </a:ln>
        </p:spPr>
        <p:txBody>
          <a:bodyPr wrap="square">
            <a:spAutoFit/>
          </a:bodyPr>
          <a:lstStyle/>
          <a:p>
            <a:pPr algn="just"/>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Nhiều</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sản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phẩm</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nông</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nghiệp</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có</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giá</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trị</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kinh</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tế</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cao</a:t>
            </a:r>
            <a:r>
              <a:rPr lang="en-US" sz="2400" dirty="0" smtClean="0">
                <a:latin typeface="Cambria" panose="02040503050406030204" pitchFamily="18" charset="0"/>
                <a:ea typeface="Cambria" panose="02040503050406030204" pitchFamily="18" charset="0"/>
              </a:rPr>
              <a:t>.</a:t>
            </a:r>
            <a:endParaRPr lang="vi-VN" sz="2400" dirty="0">
              <a:latin typeface="Cambria" panose="02040503050406030204" pitchFamily="18" charset="0"/>
              <a:ea typeface="Cambria" panose="02040503050406030204" pitchFamily="18" charset="0"/>
            </a:endParaRPr>
          </a:p>
          <a:p>
            <a:pPr algn="just"/>
            <a:r>
              <a:rPr lang="vi-VN" sz="2400" dirty="0">
                <a:latin typeface="Cambria" panose="02040503050406030204" pitchFamily="18" charset="0"/>
                <a:ea typeface="Cambria" panose="02040503050406030204" pitchFamily="18" charset="0"/>
              </a:rPr>
              <a:t>- Nguồn nhiệt ẩm dồi dào thuận lợi cho cây trồng vật nuôi phát triển quanh năm, tăng vụ, tăng năng suất.</a:t>
            </a:r>
          </a:p>
        </p:txBody>
      </p:sp>
      <p:sp>
        <p:nvSpPr>
          <p:cNvPr id="38" name="TextBox 37"/>
          <p:cNvSpPr txBox="1"/>
          <p:nvPr/>
        </p:nvSpPr>
        <p:spPr>
          <a:xfrm>
            <a:off x="5410200" y="3516868"/>
            <a:ext cx="3276600" cy="369332"/>
          </a:xfrm>
          <a:prstGeom prst="rect">
            <a:avLst/>
          </a:prstGeom>
          <a:noFill/>
        </p:spPr>
        <p:txBody>
          <a:bodyPr wrap="square" rtlCol="0">
            <a:spAutoFit/>
          </a:bodyPr>
          <a:lstStyle/>
          <a:p>
            <a:pPr algn="ctr"/>
            <a:r>
              <a:rPr lang="en-US" dirty="0" smtClean="0">
                <a:latin typeface="Cambria" pitchFamily="18" charset="0"/>
                <a:ea typeface="Cambria" pitchFamily="18" charset="0"/>
              </a:rPr>
              <a:t>Thu </a:t>
            </a:r>
            <a:r>
              <a:rPr lang="en-US" dirty="0" err="1" smtClean="0">
                <a:latin typeface="Cambria" pitchFamily="18" charset="0"/>
                <a:ea typeface="Cambria" pitchFamily="18" charset="0"/>
              </a:rPr>
              <a:t>hoạch</a:t>
            </a:r>
            <a:r>
              <a:rPr lang="en-US" dirty="0" smtClean="0">
                <a:latin typeface="Cambria" pitchFamily="18" charset="0"/>
                <a:ea typeface="Cambria" pitchFamily="18" charset="0"/>
              </a:rPr>
              <a:t> </a:t>
            </a:r>
            <a:r>
              <a:rPr lang="en-US" dirty="0" err="1" smtClean="0">
                <a:latin typeface="Cambria" pitchFamily="18" charset="0"/>
                <a:ea typeface="Cambria" pitchFamily="18" charset="0"/>
              </a:rPr>
              <a:t>lúa</a:t>
            </a:r>
            <a:r>
              <a:rPr lang="en-US" dirty="0" smtClean="0">
                <a:latin typeface="Cambria" pitchFamily="18" charset="0"/>
                <a:ea typeface="Cambria" pitchFamily="18" charset="0"/>
              </a:rPr>
              <a:t> </a:t>
            </a:r>
            <a:r>
              <a:rPr lang="en-US" dirty="0" err="1" smtClean="0">
                <a:latin typeface="Cambria" pitchFamily="18" charset="0"/>
                <a:ea typeface="Cambria" pitchFamily="18" charset="0"/>
              </a:rPr>
              <a:t>hè</a:t>
            </a:r>
            <a:r>
              <a:rPr lang="en-US" dirty="0" smtClean="0">
                <a:latin typeface="Cambria" pitchFamily="18" charset="0"/>
                <a:ea typeface="Cambria" pitchFamily="18" charset="0"/>
              </a:rPr>
              <a:t> </a:t>
            </a:r>
            <a:r>
              <a:rPr lang="en-US" dirty="0" err="1" smtClean="0">
                <a:latin typeface="Cambria" pitchFamily="18" charset="0"/>
                <a:ea typeface="Cambria" pitchFamily="18" charset="0"/>
              </a:rPr>
              <a:t>thu</a:t>
            </a:r>
            <a:endParaRPr lang="en-US" dirty="0">
              <a:latin typeface="Cambria" pitchFamily="18" charset="0"/>
              <a:ea typeface="Cambria" pitchFamily="18" charset="0"/>
            </a:endParaRPr>
          </a:p>
        </p:txBody>
      </p:sp>
      <p:sp>
        <p:nvSpPr>
          <p:cNvPr id="55" name="TextBox 54"/>
          <p:cNvSpPr txBox="1"/>
          <p:nvPr/>
        </p:nvSpPr>
        <p:spPr>
          <a:xfrm>
            <a:off x="5327206" y="6260068"/>
            <a:ext cx="3664394" cy="369332"/>
          </a:xfrm>
          <a:prstGeom prst="rect">
            <a:avLst/>
          </a:prstGeom>
          <a:noFill/>
        </p:spPr>
        <p:txBody>
          <a:bodyPr wrap="square" rtlCol="0">
            <a:spAutoFit/>
          </a:bodyPr>
          <a:lstStyle/>
          <a:p>
            <a:pPr algn="ctr"/>
            <a:r>
              <a:rPr lang="vi-VN" dirty="0" smtClean="0">
                <a:latin typeface="Cambria" pitchFamily="18" charset="0"/>
                <a:ea typeface="Cambria" pitchFamily="18" charset="0"/>
              </a:rPr>
              <a:t>Sầu riêng – cây ăn quả có giá trị cao</a:t>
            </a:r>
            <a:endParaRPr lang="en-US" dirty="0">
              <a:latin typeface="Cambria" pitchFamily="18" charset="0"/>
              <a:ea typeface="Cambria" pitchFamily="18" charset="0"/>
            </a:endParaRPr>
          </a:p>
        </p:txBody>
      </p:sp>
      <p:pic>
        <p:nvPicPr>
          <p:cNvPr id="102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62890" y="1295399"/>
            <a:ext cx="3476309" cy="222146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62889" y="3965548"/>
            <a:ext cx="3476309" cy="229451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randombar(horizontal)">
                                      <p:cBhvr>
                                        <p:cTn id="15" dur="500"/>
                                        <p:tgtEl>
                                          <p:spTgt spid="102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randombar(horizontal)">
                                      <p:cBhvr>
                                        <p:cTn id="18" dur="500"/>
                                        <p:tgtEl>
                                          <p:spTgt spid="38"/>
                                        </p:tgtEl>
                                      </p:cBhvr>
                                    </p:animEffect>
                                  </p:childTnLst>
                                </p:cTn>
                              </p:par>
                              <p:par>
                                <p:cTn id="19" presetID="14" presetClass="entr" presetSubtype="1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randombar(horizontal)">
                                      <p:cBhvr>
                                        <p:cTn id="24" dur="500"/>
                                        <p:tgtEl>
                                          <p:spTgt spid="5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8" grpId="0"/>
      <p:bldP spid="5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95400"/>
            <a:ext cx="3657601" cy="1384995"/>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Quan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các</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hình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ả</a:t>
            </a:r>
            <a:r>
              <a:rPr lang="en-US" sz="2100" i="1" dirty="0" err="1" smtClean="0">
                <a:solidFill>
                  <a:srgbClr val="FF0000"/>
                </a:solidFill>
                <a:latin typeface="Cambria" panose="02040503050406030204" pitchFamily="18" charset="0"/>
                <a:ea typeface="Cambria" panose="02040503050406030204" pitchFamily="18" charset="0"/>
              </a:rPr>
              <a:t>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và</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kênh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chữ</a:t>
            </a:r>
            <a:r>
              <a:rPr lang="en-US" sz="2100" i="1" dirty="0" smtClean="0">
                <a:solidFill>
                  <a:srgbClr val="FF0000"/>
                </a:solidFill>
                <a:latin typeface="Cambria" panose="02040503050406030204" pitchFamily="18" charset="0"/>
                <a:ea typeface="Cambria" panose="02040503050406030204" pitchFamily="18" charset="0"/>
              </a:rPr>
              <a:t> SGK, </a:t>
            </a:r>
            <a:r>
              <a:rPr lang="en-US" sz="2100" i="1" dirty="0" err="1" smtClean="0">
                <a:solidFill>
                  <a:srgbClr val="FF0000"/>
                </a:solidFill>
                <a:latin typeface="Cambria" panose="02040503050406030204" pitchFamily="18" charset="0"/>
                <a:ea typeface="Cambria" panose="02040503050406030204" pitchFamily="18" charset="0"/>
              </a:rPr>
              <a:t>cho</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biết</a:t>
            </a:r>
            <a:r>
              <a:rPr lang="en-US" sz="2100" i="1" dirty="0" smtClean="0">
                <a:solidFill>
                  <a:srgbClr val="FF0000"/>
                </a:solidFill>
                <a:latin typeface="Cambria" panose="02040503050406030204" pitchFamily="18" charset="0"/>
                <a:ea typeface="Cambria" panose="02040503050406030204" pitchFamily="18" charset="0"/>
              </a:rPr>
              <a:t> </a:t>
            </a:r>
            <a:r>
              <a:rPr lang="vi-VN" sz="2100" i="1" dirty="0" smtClean="0">
                <a:solidFill>
                  <a:srgbClr val="FF0000"/>
                </a:solidFill>
                <a:latin typeface="Cambria" panose="02040503050406030204" pitchFamily="18" charset="0"/>
                <a:ea typeface="Cambria" panose="02040503050406030204" pitchFamily="18" charset="0"/>
              </a:rPr>
              <a:t>khí </a:t>
            </a:r>
            <a:r>
              <a:rPr lang="vi-VN" sz="2100" i="1" dirty="0">
                <a:solidFill>
                  <a:srgbClr val="FF0000"/>
                </a:solidFill>
                <a:latin typeface="Cambria" panose="02040503050406030204" pitchFamily="18" charset="0"/>
                <a:ea typeface="Cambria" panose="02040503050406030204" pitchFamily="18" charset="0"/>
              </a:rPr>
              <a:t>hậu phân hóa ảnh hưởng như thế nào đến sản </a:t>
            </a:r>
            <a:r>
              <a:rPr lang="vi-VN" sz="2100" i="1" dirty="0" smtClean="0">
                <a:solidFill>
                  <a:srgbClr val="FF0000"/>
                </a:solidFill>
                <a:latin typeface="Cambria" panose="02040503050406030204" pitchFamily="18" charset="0"/>
                <a:ea typeface="Cambria" panose="02040503050406030204" pitchFamily="18" charset="0"/>
              </a:rPr>
              <a:t>xuất </a:t>
            </a:r>
            <a:r>
              <a:rPr lang="vi-VN" sz="2100" i="1" dirty="0">
                <a:solidFill>
                  <a:srgbClr val="FF0000"/>
                </a:solidFill>
                <a:latin typeface="Cambria" panose="02040503050406030204" pitchFamily="18" charset="0"/>
                <a:ea typeface="Cambria" panose="02040503050406030204" pitchFamily="18" charset="0"/>
              </a:rPr>
              <a:t>nông nghiệp?</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78548" y="1521507"/>
            <a:ext cx="887797" cy="9327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2665" y="4038600"/>
            <a:ext cx="1027946" cy="1111906"/>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8" name="TextBox 37"/>
          <p:cNvSpPr txBox="1"/>
          <p:nvPr/>
        </p:nvSpPr>
        <p:spPr>
          <a:xfrm>
            <a:off x="5410200" y="35168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Cây</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hồ</a:t>
            </a:r>
            <a:r>
              <a:rPr lang="en-US" dirty="0" smtClean="0">
                <a:latin typeface="Cambria" pitchFamily="18" charset="0"/>
                <a:ea typeface="Cambria" pitchFamily="18" charset="0"/>
              </a:rPr>
              <a:t> </a:t>
            </a:r>
            <a:r>
              <a:rPr lang="en-US" dirty="0" err="1" smtClean="0">
                <a:latin typeface="Cambria" pitchFamily="18" charset="0"/>
                <a:ea typeface="Cambria" pitchFamily="18" charset="0"/>
              </a:rPr>
              <a:t>tiêu</a:t>
            </a:r>
            <a:endParaRPr lang="en-US" dirty="0">
              <a:latin typeface="Cambria" pitchFamily="18" charset="0"/>
              <a:ea typeface="Cambria" pitchFamily="18" charset="0"/>
            </a:endParaRPr>
          </a:p>
        </p:txBody>
      </p:sp>
      <p:sp>
        <p:nvSpPr>
          <p:cNvPr id="55" name="TextBox 54"/>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Cây</a:t>
            </a:r>
            <a:r>
              <a:rPr lang="en-US" dirty="0" smtClean="0">
                <a:latin typeface="Cambria" pitchFamily="18" charset="0"/>
                <a:ea typeface="Cambria" pitchFamily="18" charset="0"/>
              </a:rPr>
              <a:t> </a:t>
            </a:r>
            <a:r>
              <a:rPr lang="en-US" dirty="0" err="1" smtClean="0">
                <a:latin typeface="Cambria" pitchFamily="18" charset="0"/>
                <a:ea typeface="Cambria" pitchFamily="18" charset="0"/>
              </a:rPr>
              <a:t>mận</a:t>
            </a:r>
            <a:endParaRPr lang="en-US" dirty="0">
              <a:latin typeface="Cambria" pitchFamily="18" charset="0"/>
              <a:ea typeface="Cambria" pitchFamily="18" charset="0"/>
            </a:endParaRPr>
          </a:p>
        </p:txBody>
      </p:sp>
      <p:graphicFrame>
        <p:nvGraphicFramePr>
          <p:cNvPr id="27" name="Diagram 26"/>
          <p:cNvGraphicFramePr/>
          <p:nvPr>
            <p:extLst>
              <p:ext uri="{D42A27DB-BD31-4B8C-83A1-F6EECF244321}">
                <p14:modId xmlns:p14="http://schemas.microsoft.com/office/powerpoint/2010/main" val="1982385568"/>
              </p:ext>
            </p:extLst>
          </p:nvPr>
        </p:nvGraphicFramePr>
        <p:xfrm>
          <a:off x="1295400" y="2550584"/>
          <a:ext cx="3927984" cy="4307416"/>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4098"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311074" y="1311232"/>
            <a:ext cx="3528125" cy="220563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338507" y="4038600"/>
            <a:ext cx="3500692" cy="22214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KHÍ HẬU ĐỐI VỚI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SẢN XUẤT NÔNG NGHIỆP</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32354037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randombar(horizontal)">
                                      <p:cBhvr>
                                        <p:cTn id="12" dur="500"/>
                                        <p:tgtEl>
                                          <p:spTgt spid="4098"/>
                                        </p:tgtEl>
                                      </p:cBhvr>
                                    </p:animEffect>
                                  </p:childTnLst>
                                </p:cTn>
                              </p:par>
                              <p:par>
                                <p:cTn id="13" presetID="14" presetClass="entr" presetSubtype="10" fill="hold" nodeType="withEffect">
                                  <p:stCondLst>
                                    <p:cond delay="0"/>
                                  </p:stCondLst>
                                  <p:childTnLst>
                                    <p:set>
                                      <p:cBhvr>
                                        <p:cTn id="14" dur="1" fill="hold">
                                          <p:stCondLst>
                                            <p:cond delay="0"/>
                                          </p:stCondLst>
                                        </p:cTn>
                                        <p:tgtEl>
                                          <p:spTgt spid="4099"/>
                                        </p:tgtEl>
                                        <p:attrNameLst>
                                          <p:attrName>style.visibility</p:attrName>
                                        </p:attrNameLst>
                                      </p:cBhvr>
                                      <p:to>
                                        <p:strVal val="visible"/>
                                      </p:to>
                                    </p:set>
                                    <p:animEffect transition="in" filter="randombar(horizontal)">
                                      <p:cBhvr>
                                        <p:cTn id="15" dur="500"/>
                                        <p:tgtEl>
                                          <p:spTgt spid="409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randombar(horizontal)">
                                      <p:cBhvr>
                                        <p:cTn id="18" dur="500"/>
                                        <p:tgtEl>
                                          <p:spTgt spid="3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randombar(horizontal)">
                                      <p:cBhvr>
                                        <p:cTn id="21" dur="500"/>
                                        <p:tgtEl>
                                          <p:spTgt spid="55"/>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randombar(horizont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1000"/>
                                        <p:tgtEl>
                                          <p:spTgt spid="27"/>
                                        </p:tgtEl>
                                      </p:cBhvr>
                                    </p:animEffect>
                                    <p:anim calcmode="lin" valueType="num">
                                      <p:cBhvr>
                                        <p:cTn id="35" dur="1000" fill="hold"/>
                                        <p:tgtEl>
                                          <p:spTgt spid="27"/>
                                        </p:tgtEl>
                                        <p:attrNameLst>
                                          <p:attrName>ppt_x</p:attrName>
                                        </p:attrNameLst>
                                      </p:cBhvr>
                                      <p:tavLst>
                                        <p:tav tm="0">
                                          <p:val>
                                            <p:strVal val="#ppt_x"/>
                                          </p:val>
                                        </p:tav>
                                        <p:tav tm="100000">
                                          <p:val>
                                            <p:strVal val="#ppt_x"/>
                                          </p:val>
                                        </p:tav>
                                      </p:tavLst>
                                    </p:anim>
                                    <p:anim calcmode="lin" valueType="num">
                                      <p:cBhvr>
                                        <p:cTn id="3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8" grpId="0"/>
      <p:bldP spid="55" grpId="0"/>
      <p:bldGraphic spid="27"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651356"/>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63640" y="3639234"/>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8" name="TextBox 37"/>
          <p:cNvSpPr txBox="1"/>
          <p:nvPr/>
        </p:nvSpPr>
        <p:spPr>
          <a:xfrm>
            <a:off x="5410200" y="3316069"/>
            <a:ext cx="3276600" cy="646331"/>
          </a:xfrm>
          <a:prstGeom prst="rect">
            <a:avLst/>
          </a:prstGeom>
          <a:noFill/>
        </p:spPr>
        <p:txBody>
          <a:bodyPr wrap="square" rtlCol="0">
            <a:spAutoFit/>
          </a:bodyPr>
          <a:lstStyle/>
          <a:p>
            <a:pPr algn="ctr"/>
            <a:r>
              <a:rPr lang="en-US" dirty="0" err="1" smtClean="0">
                <a:latin typeface="Cambria" pitchFamily="18" charset="0"/>
                <a:ea typeface="Cambria" pitchFamily="18" charset="0"/>
              </a:rPr>
              <a:t>Trồng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chè</a:t>
            </a:r>
            <a:r>
              <a:rPr lang="en-US" dirty="0" smtClean="0">
                <a:latin typeface="Cambria" pitchFamily="18" charset="0"/>
                <a:ea typeface="Cambria" pitchFamily="18" charset="0"/>
              </a:rPr>
              <a:t> ở </a:t>
            </a:r>
            <a:r>
              <a:rPr lang="en-US" dirty="0" err="1" smtClean="0">
                <a:latin typeface="Cambria" pitchFamily="18" charset="0"/>
                <a:ea typeface="Cambria" pitchFamily="18" charset="0"/>
              </a:rPr>
              <a:t>Trung</a:t>
            </a:r>
            <a:r>
              <a:rPr lang="en-US" dirty="0" smtClean="0">
                <a:latin typeface="Cambria" pitchFamily="18" charset="0"/>
                <a:ea typeface="Cambria" pitchFamily="18" charset="0"/>
              </a:rPr>
              <a:t> du </a:t>
            </a:r>
            <a:r>
              <a:rPr lang="en-US" dirty="0" err="1" smtClean="0">
                <a:latin typeface="Cambria" pitchFamily="18" charset="0"/>
                <a:ea typeface="Cambria" pitchFamily="18" charset="0"/>
              </a:rPr>
              <a:t>và</a:t>
            </a:r>
            <a:r>
              <a:rPr lang="en-US" dirty="0" smtClean="0">
                <a:latin typeface="Cambria" pitchFamily="18" charset="0"/>
                <a:ea typeface="Cambria" pitchFamily="18" charset="0"/>
              </a:rPr>
              <a:t> </a:t>
            </a:r>
            <a:br>
              <a:rPr lang="en-US" dirty="0" smtClean="0">
                <a:latin typeface="Cambria" pitchFamily="18" charset="0"/>
                <a:ea typeface="Cambria" pitchFamily="18" charset="0"/>
              </a:rPr>
            </a:br>
            <a:r>
              <a:rPr lang="en-US" dirty="0" err="1" smtClean="0">
                <a:latin typeface="Cambria" pitchFamily="18" charset="0"/>
                <a:ea typeface="Cambria" pitchFamily="18" charset="0"/>
              </a:rPr>
              <a:t>miền</a:t>
            </a:r>
            <a:r>
              <a:rPr lang="en-US" dirty="0" smtClean="0">
                <a:latin typeface="Cambria" pitchFamily="18" charset="0"/>
                <a:ea typeface="Cambria" pitchFamily="18" charset="0"/>
              </a:rPr>
              <a:t> </a:t>
            </a:r>
            <a:r>
              <a:rPr lang="en-US" dirty="0" err="1" smtClean="0">
                <a:latin typeface="Cambria" pitchFamily="18" charset="0"/>
                <a:ea typeface="Cambria" pitchFamily="18" charset="0"/>
              </a:rPr>
              <a:t>núi</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Bắc</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Bộ</a:t>
            </a:r>
            <a:endParaRPr lang="en-US" dirty="0">
              <a:latin typeface="Cambria" pitchFamily="18" charset="0"/>
              <a:ea typeface="Cambria" pitchFamily="18" charset="0"/>
            </a:endParaRPr>
          </a:p>
        </p:txBody>
      </p:sp>
      <p:sp>
        <p:nvSpPr>
          <p:cNvPr id="55" name="TextBox 54"/>
          <p:cNvSpPr txBox="1"/>
          <p:nvPr/>
        </p:nvSpPr>
        <p:spPr>
          <a:xfrm>
            <a:off x="5433373" y="6059269"/>
            <a:ext cx="3276600" cy="646331"/>
          </a:xfrm>
          <a:prstGeom prst="rect">
            <a:avLst/>
          </a:prstGeom>
          <a:noFill/>
        </p:spPr>
        <p:txBody>
          <a:bodyPr wrap="square" rtlCol="0">
            <a:spAutoFit/>
          </a:bodyPr>
          <a:lstStyle/>
          <a:p>
            <a:pPr algn="ctr"/>
            <a:r>
              <a:rPr lang="en-US" dirty="0" err="1" smtClean="0">
                <a:latin typeface="Cambria" pitchFamily="18" charset="0"/>
                <a:ea typeface="Cambria" pitchFamily="18" charset="0"/>
              </a:rPr>
              <a:t>Trồng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lúa</a:t>
            </a:r>
            <a:r>
              <a:rPr lang="en-US" dirty="0" smtClean="0">
                <a:latin typeface="Cambria" pitchFamily="18" charset="0"/>
                <a:ea typeface="Cambria" pitchFamily="18" charset="0"/>
              </a:rPr>
              <a:t> ở </a:t>
            </a:r>
            <a:r>
              <a:rPr lang="en-US" dirty="0" err="1" smtClean="0">
                <a:latin typeface="Cambria" pitchFamily="18" charset="0"/>
                <a:ea typeface="Cambria" pitchFamily="18" charset="0"/>
              </a:rPr>
              <a:t>Đồng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bằng</a:t>
            </a:r>
            <a:r>
              <a:rPr lang="en-US" dirty="0" smtClean="0">
                <a:latin typeface="Cambria" pitchFamily="18" charset="0"/>
                <a:ea typeface="Cambria" pitchFamily="18" charset="0"/>
              </a:rPr>
              <a:t> </a:t>
            </a:r>
          </a:p>
          <a:p>
            <a:pPr algn="ct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Cử</a:t>
            </a:r>
            <a:r>
              <a:rPr lang="en-US" dirty="0" smtClean="0">
                <a:latin typeface="Cambria" pitchFamily="18" charset="0"/>
                <a:ea typeface="Cambria" pitchFamily="18" charset="0"/>
              </a:rPr>
              <a:t> Long</a:t>
            </a:r>
            <a:endParaRPr lang="en-US" dirty="0">
              <a:latin typeface="Cambria" pitchFamily="18" charset="0"/>
              <a:ea typeface="Cambria" pitchFamily="18" charset="0"/>
            </a:endParaRPr>
          </a:p>
        </p:txBody>
      </p:sp>
      <p:graphicFrame>
        <p:nvGraphicFramePr>
          <p:cNvPr id="27" name="Diagram 26"/>
          <p:cNvGraphicFramePr/>
          <p:nvPr>
            <p:extLst>
              <p:ext uri="{D42A27DB-BD31-4B8C-83A1-F6EECF244321}">
                <p14:modId xmlns:p14="http://schemas.microsoft.com/office/powerpoint/2010/main" val="1044459788"/>
              </p:ext>
            </p:extLst>
          </p:nvPr>
        </p:nvGraphicFramePr>
        <p:xfrm>
          <a:off x="990599" y="3156704"/>
          <a:ext cx="4114801" cy="3548896"/>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2050"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314122" y="1295399"/>
            <a:ext cx="3525077" cy="20574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14121" y="4038599"/>
            <a:ext cx="3525077" cy="202066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Rectangle 31"/>
          <p:cNvSpPr/>
          <p:nvPr/>
        </p:nvSpPr>
        <p:spPr>
          <a:xfrm>
            <a:off x="1523999" y="1295400"/>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a:t>
            </a:r>
            <a:r>
              <a:rPr lang="en-US" sz="2200" i="1" dirty="0" err="1" smtClean="0">
                <a:solidFill>
                  <a:srgbClr val="FF0000"/>
                </a:solidFill>
                <a:latin typeface="Cambria" panose="02040503050406030204" pitchFamily="18" charset="0"/>
                <a:ea typeface="Cambria" panose="02040503050406030204" pitchFamily="18" charset="0"/>
              </a:rPr>
              <a:t>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cho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biết</a:t>
            </a:r>
            <a:r>
              <a:rPr lang="en-US" sz="2200" i="1" dirty="0" smtClean="0">
                <a:solidFill>
                  <a:srgbClr val="FF0000"/>
                </a:solidFill>
                <a:latin typeface="Cambria" panose="02040503050406030204" pitchFamily="18" charset="0"/>
                <a:ea typeface="Cambria" panose="02040503050406030204" pitchFamily="18" charset="0"/>
              </a:rPr>
              <a:t> </a:t>
            </a:r>
            <a:r>
              <a:rPr lang="vi-VN" sz="2200" i="1" dirty="0" smtClean="0">
                <a:solidFill>
                  <a:srgbClr val="FF0000"/>
                </a:solidFill>
                <a:latin typeface="Cambria" panose="02040503050406030204" pitchFamily="18" charset="0"/>
                <a:ea typeface="Cambria" panose="02040503050406030204" pitchFamily="18" charset="0"/>
              </a:rPr>
              <a:t>sự khác biệt về sản phẩm nông nghiệp giữa miền khí hậu phía Bắc và phía Nam.</a:t>
            </a:r>
            <a:endParaRPr lang="vi-VN" sz="2200" i="1" dirty="0">
              <a:solidFill>
                <a:srgbClr val="FF0000"/>
              </a:solidFill>
              <a:latin typeface="Cambria" panose="02040503050406030204" pitchFamily="18" charset="0"/>
              <a:ea typeface="Cambria" panose="02040503050406030204" pitchFamily="18" charset="0"/>
            </a:endParaRPr>
          </a:p>
        </p:txBody>
      </p:sp>
      <p:sp>
        <p:nvSpPr>
          <p:cNvPr id="34"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KHÍ HẬU ĐỐI VỚI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SẢN XUẤT NÔNG NGHIỆP</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40200302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randombar(horizontal)">
                                      <p:cBhvr>
                                        <p:cTn id="12" dur="500"/>
                                        <p:tgtEl>
                                          <p:spTgt spid="2050"/>
                                        </p:tgtEl>
                                      </p:cBhvr>
                                    </p:animEffect>
                                  </p:childTnLst>
                                </p:cTn>
                              </p:par>
                              <p:par>
                                <p:cTn id="13" presetID="14" presetClass="entr" presetSubtype="10" fill="hold" nodeType="withEffect">
                                  <p:stCondLst>
                                    <p:cond delay="0"/>
                                  </p:stCondLst>
                                  <p:childTnLst>
                                    <p:set>
                                      <p:cBhvr>
                                        <p:cTn id="14" dur="1" fill="hold">
                                          <p:stCondLst>
                                            <p:cond delay="0"/>
                                          </p:stCondLst>
                                        </p:cTn>
                                        <p:tgtEl>
                                          <p:spTgt spid="2051"/>
                                        </p:tgtEl>
                                        <p:attrNameLst>
                                          <p:attrName>style.visibility</p:attrName>
                                        </p:attrNameLst>
                                      </p:cBhvr>
                                      <p:to>
                                        <p:strVal val="visible"/>
                                      </p:to>
                                    </p:set>
                                    <p:animEffect transition="in" filter="randombar(horizontal)">
                                      <p:cBhvr>
                                        <p:cTn id="15" dur="500"/>
                                        <p:tgtEl>
                                          <p:spTgt spid="205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randombar(horizontal)">
                                      <p:cBhvr>
                                        <p:cTn id="18" dur="500"/>
                                        <p:tgtEl>
                                          <p:spTgt spid="3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randombar(horizontal)">
                                      <p:cBhvr>
                                        <p:cTn id="21" dur="500"/>
                                        <p:tgtEl>
                                          <p:spTgt spid="55"/>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1000"/>
                                        <p:tgtEl>
                                          <p:spTgt spid="27"/>
                                        </p:tgtEl>
                                      </p:cBhvr>
                                    </p:animEffect>
                                    <p:anim calcmode="lin" valueType="num">
                                      <p:cBhvr>
                                        <p:cTn id="32" dur="1000" fill="hold"/>
                                        <p:tgtEl>
                                          <p:spTgt spid="27"/>
                                        </p:tgtEl>
                                        <p:attrNameLst>
                                          <p:attrName>ppt_x</p:attrName>
                                        </p:attrNameLst>
                                      </p:cBhvr>
                                      <p:tavLst>
                                        <p:tav tm="0">
                                          <p:val>
                                            <p:strVal val="#ppt_x"/>
                                          </p:val>
                                        </p:tav>
                                        <p:tav tm="100000">
                                          <p:val>
                                            <p:strVal val="#ppt_x"/>
                                          </p:val>
                                        </p:tav>
                                      </p:tavLst>
                                    </p:anim>
                                    <p:anim calcmode="lin" valueType="num">
                                      <p:cBhvr>
                                        <p:cTn id="33" dur="1000" fill="hold"/>
                                        <p:tgtEl>
                                          <p:spTgt spid="27"/>
                                        </p:tgtEl>
                                        <p:attrNameLst>
                                          <p:attrName>ppt_y</p:attrName>
                                        </p:attrNameLst>
                                      </p:cBhvr>
                                      <p:tavLst>
                                        <p:tav tm="0">
                                          <p:val>
                                            <p:strVal val="#ppt_y+.1"/>
                                          </p:val>
                                        </p:tav>
                                        <p:tav tm="100000">
                                          <p:val>
                                            <p:strVal val="#ppt_y"/>
                                          </p:val>
                                        </p:tav>
                                      </p:tavLst>
                                    </p:anim>
                                  </p:childTnLst>
                                </p:cTn>
                              </p:par>
                              <p:par>
                                <p:cTn id="34" presetID="14" presetClass="entr" presetSubtype="10" fill="hold" grpId="0"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randombar(horizontal)">
                                      <p:cBhvr>
                                        <p:cTn id="3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55" grpId="0"/>
      <p:bldGraphic spid="27" grpId="0">
        <p:bldAsOne/>
      </p:bldGraphic>
      <p:bldP spid="3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600200"/>
            <a:ext cx="3657601" cy="1446550"/>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a:t>
            </a:r>
            <a:r>
              <a:rPr lang="en-US" sz="2200" i="1" dirty="0" err="1" smtClean="0">
                <a:solidFill>
                  <a:srgbClr val="FF0000"/>
                </a:solidFill>
                <a:latin typeface="Cambria" panose="02040503050406030204" pitchFamily="18" charset="0"/>
                <a:ea typeface="Cambria" panose="02040503050406030204" pitchFamily="18" charset="0"/>
              </a:rPr>
              <a:t>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cho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biết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khí</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hậu</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gây</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ra</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những</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khó</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khăn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gì</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sản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xuất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nông</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nghiệp</a:t>
            </a:r>
            <a:r>
              <a:rPr lang="en-US" sz="2200" i="1" dirty="0" smtClean="0">
                <a:solidFill>
                  <a:srgbClr val="FF0000"/>
                </a:solidFill>
                <a:latin typeface="Cambria" panose="02040503050406030204" pitchFamily="18" charset="0"/>
                <a:ea typeface="Cambria" panose="02040503050406030204" pitchFamily="18" charset="0"/>
              </a:rPr>
              <a:t>?</a:t>
            </a:r>
            <a:endParaRPr lang="vi-VN" sz="2200"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681915"/>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54946"/>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505200"/>
            <a:ext cx="3657601" cy="2800767"/>
          </a:xfrm>
          <a:prstGeom prst="rect">
            <a:avLst/>
          </a:prstGeom>
          <a:solidFill>
            <a:srgbClr val="FFCCFF"/>
          </a:solidFill>
          <a:ln w="12700">
            <a:solidFill>
              <a:srgbClr val="0070C0"/>
            </a:solidFill>
          </a:ln>
        </p:spPr>
        <p:txBody>
          <a:bodyPr wrap="square">
            <a:spAutoFit/>
          </a:bodyPr>
          <a:lstStyle/>
          <a:p>
            <a:pPr algn="just">
              <a:spcBef>
                <a:spcPts val="600"/>
              </a:spcBef>
            </a:pP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Nhiều</a:t>
            </a:r>
            <a:r>
              <a:rPr lang="en-US" sz="2200" dirty="0" smtClean="0">
                <a:latin typeface="Cambria" pitchFamily="18" charset="0"/>
                <a:ea typeface="Cambria" pitchFamily="18" charset="0"/>
              </a:rPr>
              <a:t> </a:t>
            </a:r>
            <a:r>
              <a:rPr lang="en-US" sz="2200" dirty="0" err="1">
                <a:latin typeface="Cambria" pitchFamily="18" charset="0"/>
                <a:ea typeface="Cambria" pitchFamily="18" charset="0"/>
              </a:rPr>
              <a:t>thiên</a:t>
            </a:r>
            <a:r>
              <a:rPr lang="en-US" sz="2200" dirty="0">
                <a:latin typeface="Cambria" pitchFamily="18" charset="0"/>
                <a:ea typeface="Cambria" pitchFamily="18" charset="0"/>
              </a:rPr>
              <a:t> tai </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bão</a:t>
            </a:r>
            <a:r>
              <a:rPr lang="en-US" sz="2200" dirty="0">
                <a:latin typeface="Cambria" pitchFamily="18" charset="0"/>
                <a:ea typeface="Cambria" pitchFamily="18" charset="0"/>
              </a:rPr>
              <a:t>, </a:t>
            </a:r>
            <a:r>
              <a:rPr lang="en-US" sz="2200" dirty="0" err="1">
                <a:latin typeface="Cambria" pitchFamily="18" charset="0"/>
                <a:ea typeface="Cambria" pitchFamily="18" charset="0"/>
              </a:rPr>
              <a:t>lũ</a:t>
            </a:r>
            <a:r>
              <a:rPr lang="en-US" sz="2200" dirty="0">
                <a:latin typeface="Cambria" pitchFamily="18" charset="0"/>
                <a:ea typeface="Cambria" pitchFamily="18" charset="0"/>
              </a:rPr>
              <a:t> </a:t>
            </a:r>
            <a:r>
              <a:rPr lang="en-US" sz="2200" dirty="0" err="1">
                <a:latin typeface="Cambria" pitchFamily="18" charset="0"/>
                <a:ea typeface="Cambria" pitchFamily="18" charset="0"/>
              </a:rPr>
              <a:t>lụt</a:t>
            </a:r>
            <a:r>
              <a:rPr lang="en-US" sz="2200" dirty="0">
                <a:latin typeface="Cambria" pitchFamily="18" charset="0"/>
                <a:ea typeface="Cambria" pitchFamily="18" charset="0"/>
              </a:rPr>
              <a:t>, </a:t>
            </a:r>
            <a:r>
              <a:rPr lang="en-US" sz="2200" dirty="0" err="1">
                <a:latin typeface="Cambria" pitchFamily="18" charset="0"/>
                <a:ea typeface="Cambria" pitchFamily="18" charset="0"/>
              </a:rPr>
              <a:t>hạn</a:t>
            </a:r>
            <a:r>
              <a:rPr lang="en-US" sz="2200" dirty="0">
                <a:latin typeface="Cambria" pitchFamily="18" charset="0"/>
                <a:ea typeface="Cambria" pitchFamily="18" charset="0"/>
              </a:rPr>
              <a:t> </a:t>
            </a:r>
            <a:r>
              <a:rPr lang="en-US" sz="2200" dirty="0" err="1" smtClean="0">
                <a:latin typeface="Cambria" pitchFamily="18" charset="0"/>
                <a:ea typeface="Cambria" pitchFamily="18" charset="0"/>
              </a:rPr>
              <a:t>hán</a:t>
            </a:r>
            <a:r>
              <a:rPr lang="en-US" sz="2200" dirty="0" smtClean="0">
                <a:latin typeface="Cambria" pitchFamily="18" charset="0"/>
                <a:ea typeface="Cambria" pitchFamily="18" charset="0"/>
              </a:rPr>
              <a:t>, </a:t>
            </a:r>
            <a:r>
              <a:rPr lang="en-US" sz="2200" dirty="0" err="1">
                <a:latin typeface="Cambria" pitchFamily="18" charset="0"/>
                <a:ea typeface="Cambria" pitchFamily="18" charset="0"/>
              </a:rPr>
              <a:t>sương</a:t>
            </a:r>
            <a:r>
              <a:rPr lang="en-US" sz="2200" dirty="0">
                <a:latin typeface="Cambria" pitchFamily="18" charset="0"/>
                <a:ea typeface="Cambria" pitchFamily="18" charset="0"/>
              </a:rPr>
              <a:t> </a:t>
            </a:r>
            <a:r>
              <a:rPr lang="en-US" sz="2200" dirty="0" err="1">
                <a:latin typeface="Cambria" pitchFamily="18" charset="0"/>
                <a:ea typeface="Cambria" pitchFamily="18" charset="0"/>
              </a:rPr>
              <a:t>muối</a:t>
            </a:r>
            <a:r>
              <a:rPr lang="en-US" sz="2200" dirty="0" smtClean="0">
                <a:latin typeface="Cambria" pitchFamily="18" charset="0"/>
                <a:ea typeface="Cambria" pitchFamily="18" charset="0"/>
              </a:rPr>
              <a:t>,…</a:t>
            </a:r>
            <a:r>
              <a:rPr lang="en-US" sz="2200" dirty="0" err="1" smtClean="0">
                <a:latin typeface="Cambria" pitchFamily="18" charset="0"/>
                <a:ea typeface="Cambria" pitchFamily="18" charset="0"/>
              </a:rPr>
              <a:t>gây</a:t>
            </a:r>
            <a:r>
              <a:rPr lang="en-US" sz="2200" dirty="0" smtClean="0">
                <a:latin typeface="Cambria" pitchFamily="18" charset="0"/>
                <a:ea typeface="Cambria" pitchFamily="18" charset="0"/>
              </a:rPr>
              <a:t> </a:t>
            </a:r>
            <a:r>
              <a:rPr lang="en-US" sz="2200" dirty="0" err="1">
                <a:latin typeface="Cambria" pitchFamily="18" charset="0"/>
                <a:ea typeface="Cambria" pitchFamily="18" charset="0"/>
              </a:rPr>
              <a:t>thiệt</a:t>
            </a:r>
            <a:r>
              <a:rPr lang="en-US" sz="2200" dirty="0">
                <a:latin typeface="Cambria" pitchFamily="18" charset="0"/>
                <a:ea typeface="Cambria" pitchFamily="18" charset="0"/>
              </a:rPr>
              <a:t> </a:t>
            </a:r>
            <a:r>
              <a:rPr lang="en-US" sz="2200" dirty="0" err="1">
                <a:latin typeface="Cambria" pitchFamily="18" charset="0"/>
                <a:ea typeface="Cambria" pitchFamily="18" charset="0"/>
              </a:rPr>
              <a:t>hại</a:t>
            </a:r>
            <a:r>
              <a:rPr lang="en-US" sz="2200" dirty="0">
                <a:latin typeface="Cambria" pitchFamily="18" charset="0"/>
                <a:ea typeface="Cambria" pitchFamily="18" charset="0"/>
              </a:rPr>
              <a:t> </a:t>
            </a:r>
            <a:r>
              <a:rPr lang="en-US" sz="2200" dirty="0" err="1">
                <a:latin typeface="Cambria" pitchFamily="18" charset="0"/>
                <a:ea typeface="Cambria" pitchFamily="18" charset="0"/>
              </a:rPr>
              <a:t>cho</a:t>
            </a:r>
            <a:r>
              <a:rPr lang="en-US" sz="2200" dirty="0">
                <a:latin typeface="Cambria" pitchFamily="18" charset="0"/>
                <a:ea typeface="Cambria" pitchFamily="18" charset="0"/>
              </a:rPr>
              <a:t> </a:t>
            </a:r>
            <a:r>
              <a:rPr lang="en-US" sz="2200" dirty="0" err="1">
                <a:latin typeface="Cambria" pitchFamily="18" charset="0"/>
                <a:ea typeface="Cambria" pitchFamily="18" charset="0"/>
              </a:rPr>
              <a:t>sản</a:t>
            </a:r>
            <a:r>
              <a:rPr lang="en-US" sz="2200" dirty="0">
                <a:latin typeface="Cambria" pitchFamily="18" charset="0"/>
                <a:ea typeface="Cambria" pitchFamily="18" charset="0"/>
              </a:rPr>
              <a:t> </a:t>
            </a:r>
            <a:r>
              <a:rPr lang="en-US" sz="2200" dirty="0" err="1">
                <a:latin typeface="Cambria" pitchFamily="18" charset="0"/>
                <a:ea typeface="Cambria" pitchFamily="18" charset="0"/>
              </a:rPr>
              <a:t>xuất</a:t>
            </a:r>
            <a:r>
              <a:rPr lang="en-US" sz="2200" dirty="0">
                <a:latin typeface="Cambria" pitchFamily="18" charset="0"/>
                <a:ea typeface="Cambria" pitchFamily="18" charset="0"/>
              </a:rPr>
              <a:t> </a:t>
            </a:r>
            <a:r>
              <a:rPr lang="en-US" sz="2200" dirty="0" err="1">
                <a:latin typeface="Cambria" pitchFamily="18" charset="0"/>
                <a:ea typeface="Cambria" pitchFamily="18" charset="0"/>
              </a:rPr>
              <a:t>nông</a:t>
            </a:r>
            <a:r>
              <a:rPr lang="en-US" sz="2200" dirty="0">
                <a:latin typeface="Cambria" pitchFamily="18" charset="0"/>
                <a:ea typeface="Cambria" pitchFamily="18" charset="0"/>
              </a:rPr>
              <a:t> </a:t>
            </a:r>
            <a:r>
              <a:rPr lang="en-US" sz="2200" dirty="0" err="1">
                <a:latin typeface="Cambria" pitchFamily="18" charset="0"/>
                <a:ea typeface="Cambria" pitchFamily="18" charset="0"/>
              </a:rPr>
              <a:t>nghiệp</a:t>
            </a:r>
            <a:r>
              <a:rPr lang="en-US" sz="2200" dirty="0">
                <a:latin typeface="Cambria" pitchFamily="18" charset="0"/>
                <a:ea typeface="Cambria" pitchFamily="18" charset="0"/>
              </a:rPr>
              <a:t>.</a:t>
            </a:r>
          </a:p>
          <a:p>
            <a:pPr algn="just"/>
            <a:r>
              <a:rPr lang="en-US" sz="2200" dirty="0">
                <a:latin typeface="Cambria" pitchFamily="18" charset="0"/>
                <a:ea typeface="Cambria" pitchFamily="18" charset="0"/>
              </a:rPr>
              <a:t>- </a:t>
            </a:r>
            <a:r>
              <a:rPr lang="en-US" sz="2200" dirty="0" err="1">
                <a:latin typeface="Cambria" pitchFamily="18" charset="0"/>
                <a:ea typeface="Cambria" pitchFamily="18" charset="0"/>
              </a:rPr>
              <a:t>Khí</a:t>
            </a:r>
            <a:r>
              <a:rPr lang="en-US" sz="2200" dirty="0">
                <a:latin typeface="Cambria" pitchFamily="18" charset="0"/>
                <a:ea typeface="Cambria" pitchFamily="18" charset="0"/>
              </a:rPr>
              <a:t> </a:t>
            </a:r>
            <a:r>
              <a:rPr lang="en-US" sz="2200" dirty="0" err="1">
                <a:latin typeface="Cambria" pitchFamily="18" charset="0"/>
                <a:ea typeface="Cambria" pitchFamily="18" charset="0"/>
              </a:rPr>
              <a:t>hậu</a:t>
            </a:r>
            <a:r>
              <a:rPr lang="en-US" sz="2200" dirty="0">
                <a:latin typeface="Cambria" pitchFamily="18" charset="0"/>
                <a:ea typeface="Cambria" pitchFamily="18" charset="0"/>
              </a:rPr>
              <a:t> </a:t>
            </a:r>
            <a:r>
              <a:rPr lang="en-US" sz="2200" dirty="0" err="1">
                <a:latin typeface="Cambria" pitchFamily="18" charset="0"/>
                <a:ea typeface="Cambria" pitchFamily="18" charset="0"/>
              </a:rPr>
              <a:t>nóng</a:t>
            </a:r>
            <a:r>
              <a:rPr lang="en-US" sz="2200" dirty="0">
                <a:latin typeface="Cambria" pitchFamily="18" charset="0"/>
                <a:ea typeface="Cambria" pitchFamily="18" charset="0"/>
              </a:rPr>
              <a:t> </a:t>
            </a:r>
            <a:r>
              <a:rPr lang="en-US" sz="2200" dirty="0" err="1">
                <a:latin typeface="Cambria" pitchFamily="18" charset="0"/>
                <a:ea typeface="Cambria" pitchFamily="18" charset="0"/>
              </a:rPr>
              <a:t>ẩm</a:t>
            </a:r>
            <a:r>
              <a:rPr lang="en-US" sz="2200" dirty="0">
                <a:latin typeface="Cambria" pitchFamily="18" charset="0"/>
                <a:ea typeface="Cambria" pitchFamily="18" charset="0"/>
              </a:rPr>
              <a:t> </a:t>
            </a:r>
            <a:r>
              <a:rPr lang="en-US" sz="2200" dirty="0" err="1">
                <a:latin typeface="Cambria" pitchFamily="18" charset="0"/>
                <a:ea typeface="Cambria" pitchFamily="18" charset="0"/>
              </a:rPr>
              <a:t>tạo</a:t>
            </a:r>
            <a:r>
              <a:rPr lang="en-US" sz="2200" dirty="0">
                <a:latin typeface="Cambria" pitchFamily="18" charset="0"/>
                <a:ea typeface="Cambria" pitchFamily="18" charset="0"/>
              </a:rPr>
              <a:t> </a:t>
            </a:r>
            <a:r>
              <a:rPr lang="en-US" sz="2200" dirty="0" err="1">
                <a:latin typeface="Cambria" pitchFamily="18" charset="0"/>
                <a:ea typeface="Cambria" pitchFamily="18" charset="0"/>
              </a:rPr>
              <a:t>điều</a:t>
            </a:r>
            <a:r>
              <a:rPr lang="en-US" sz="2200" dirty="0">
                <a:latin typeface="Cambria" pitchFamily="18" charset="0"/>
                <a:ea typeface="Cambria" pitchFamily="18" charset="0"/>
              </a:rPr>
              <a:t> </a:t>
            </a:r>
            <a:r>
              <a:rPr lang="en-US" sz="2200" dirty="0" err="1">
                <a:latin typeface="Cambria" pitchFamily="18" charset="0"/>
                <a:ea typeface="Cambria" pitchFamily="18" charset="0"/>
              </a:rPr>
              <a:t>kiện</a:t>
            </a:r>
            <a:r>
              <a:rPr lang="en-US" sz="2200" dirty="0">
                <a:latin typeface="Cambria" pitchFamily="18" charset="0"/>
                <a:ea typeface="Cambria" pitchFamily="18" charset="0"/>
              </a:rPr>
              <a:t> </a:t>
            </a:r>
            <a:r>
              <a:rPr lang="en-US" sz="2200" dirty="0" err="1">
                <a:latin typeface="Cambria" pitchFamily="18" charset="0"/>
                <a:ea typeface="Cambria" pitchFamily="18" charset="0"/>
              </a:rPr>
              <a:t>cho</a:t>
            </a:r>
            <a:r>
              <a:rPr lang="en-US" sz="2200" dirty="0">
                <a:latin typeface="Cambria" pitchFamily="18" charset="0"/>
                <a:ea typeface="Cambria" pitchFamily="18" charset="0"/>
              </a:rPr>
              <a:t> </a:t>
            </a:r>
            <a:r>
              <a:rPr lang="en-US" sz="2200" dirty="0" err="1">
                <a:latin typeface="Cambria" pitchFamily="18" charset="0"/>
                <a:ea typeface="Cambria" pitchFamily="18" charset="0"/>
              </a:rPr>
              <a:t>sâu</a:t>
            </a:r>
            <a:r>
              <a:rPr lang="en-US" sz="2200" dirty="0">
                <a:latin typeface="Cambria" pitchFamily="18" charset="0"/>
                <a:ea typeface="Cambria" pitchFamily="18" charset="0"/>
              </a:rPr>
              <a:t> </a:t>
            </a:r>
            <a:r>
              <a:rPr lang="en-US" sz="2200" dirty="0" err="1" smtClean="0">
                <a:latin typeface="Cambria" pitchFamily="18" charset="0"/>
                <a:ea typeface="Cambria" pitchFamily="18" charset="0"/>
              </a:rPr>
              <a:t>bệnh</a:t>
            </a:r>
            <a:r>
              <a:rPr lang="en-US" sz="2200" dirty="0" smtClean="0">
                <a:latin typeface="Cambria" pitchFamily="18" charset="0"/>
                <a:ea typeface="Cambria" pitchFamily="18" charset="0"/>
              </a:rPr>
              <a:t> </a:t>
            </a:r>
            <a:r>
              <a:rPr lang="vi-VN" sz="2200" dirty="0" smtClean="0">
                <a:latin typeface="Cambria" pitchFamily="18" charset="0"/>
                <a:ea typeface="Cambria" pitchFamily="18" charset="0"/>
              </a:rPr>
              <a:t>phát triển ảnh hưởng đến sản lượng và chất lượng nông sản.</a:t>
            </a:r>
            <a:endParaRPr lang="vi-VN" sz="2200" dirty="0">
              <a:latin typeface="Cambria" panose="02040503050406030204" pitchFamily="18" charset="0"/>
              <a:ea typeface="Cambria" panose="02040503050406030204" pitchFamily="18" charset="0"/>
            </a:endParaRPr>
          </a:p>
        </p:txBody>
      </p:sp>
      <p:sp>
        <p:nvSpPr>
          <p:cNvPr id="38" name="TextBox 37"/>
          <p:cNvSpPr txBox="1"/>
          <p:nvPr/>
        </p:nvSpPr>
        <p:spPr>
          <a:xfrm>
            <a:off x="5410200" y="35168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Lũ</a:t>
            </a:r>
            <a:r>
              <a:rPr lang="en-US" dirty="0" smtClean="0">
                <a:latin typeface="Cambria" pitchFamily="18" charset="0"/>
                <a:ea typeface="Cambria" pitchFamily="18" charset="0"/>
              </a:rPr>
              <a:t> </a:t>
            </a:r>
            <a:r>
              <a:rPr lang="en-US" dirty="0" err="1" smtClean="0">
                <a:latin typeface="Cambria" pitchFamily="18" charset="0"/>
                <a:ea typeface="Cambria" pitchFamily="18" charset="0"/>
              </a:rPr>
              <a:t>lụt</a:t>
            </a:r>
            <a:r>
              <a:rPr lang="en-US" dirty="0" smtClean="0">
                <a:latin typeface="Cambria" pitchFamily="18" charset="0"/>
                <a:ea typeface="Cambria" pitchFamily="18" charset="0"/>
              </a:rPr>
              <a:t> </a:t>
            </a:r>
            <a:r>
              <a:rPr lang="en-US" dirty="0" err="1" smtClean="0">
                <a:latin typeface="Cambria" pitchFamily="18" charset="0"/>
                <a:ea typeface="Cambria" pitchFamily="18" charset="0"/>
              </a:rPr>
              <a:t>gây</a:t>
            </a:r>
            <a:r>
              <a:rPr lang="en-US" dirty="0" smtClean="0">
                <a:latin typeface="Cambria" pitchFamily="18" charset="0"/>
                <a:ea typeface="Cambria" pitchFamily="18" charset="0"/>
              </a:rPr>
              <a:t> </a:t>
            </a:r>
            <a:r>
              <a:rPr lang="en-US" dirty="0" err="1" smtClean="0">
                <a:latin typeface="Cambria" pitchFamily="18" charset="0"/>
                <a:ea typeface="Cambria" pitchFamily="18" charset="0"/>
              </a:rPr>
              <a:t>ngập</a:t>
            </a:r>
            <a:r>
              <a:rPr lang="en-US" dirty="0" smtClean="0">
                <a:latin typeface="Cambria" pitchFamily="18" charset="0"/>
                <a:ea typeface="Cambria" pitchFamily="18" charset="0"/>
              </a:rPr>
              <a:t> </a:t>
            </a:r>
            <a:r>
              <a:rPr lang="en-US" dirty="0" err="1" smtClean="0">
                <a:latin typeface="Cambria" pitchFamily="18" charset="0"/>
                <a:ea typeface="Cambria" pitchFamily="18" charset="0"/>
              </a:rPr>
              <a:t>úng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cây</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trồng</a:t>
            </a:r>
            <a:endParaRPr lang="en-US" dirty="0">
              <a:latin typeface="Cambria" pitchFamily="18" charset="0"/>
              <a:ea typeface="Cambria" pitchFamily="18" charset="0"/>
            </a:endParaRPr>
          </a:p>
        </p:txBody>
      </p:sp>
      <p:sp>
        <p:nvSpPr>
          <p:cNvPr id="55" name="TextBox 54"/>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Sâu</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bệnh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hại</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cây</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trồng</a:t>
            </a:r>
            <a:endParaRPr lang="en-US" dirty="0">
              <a:latin typeface="Cambria" pitchFamily="18" charset="0"/>
              <a:ea typeface="Cambria" pitchFamily="18" charset="0"/>
            </a:endParaRPr>
          </a:p>
        </p:txBody>
      </p:sp>
      <p:pic>
        <p:nvPicPr>
          <p:cNvPr id="307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22241" y="1295399"/>
            <a:ext cx="3516959" cy="222146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46624" y="4038600"/>
            <a:ext cx="3492575" cy="220611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KHÍ HẬU ĐỐI VỚI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SẢN XUẤT NÔNG NGHIỆP</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22920973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randombar(horizontal)">
                                      <p:cBhvr>
                                        <p:cTn id="15" dur="500"/>
                                        <p:tgtEl>
                                          <p:spTgt spid="307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randombar(horizontal)">
                                      <p:cBhvr>
                                        <p:cTn id="18" dur="500"/>
                                        <p:tgtEl>
                                          <p:spTgt spid="38"/>
                                        </p:tgtEl>
                                      </p:cBhvr>
                                    </p:animEffect>
                                  </p:childTnLst>
                                </p:cTn>
                              </p:par>
                              <p:par>
                                <p:cTn id="19" presetID="14" presetClass="entr" presetSubtype="10" fill="hold" nodeType="withEffect">
                                  <p:stCondLst>
                                    <p:cond delay="0"/>
                                  </p:stCondLst>
                                  <p:childTnLst>
                                    <p:set>
                                      <p:cBhvr>
                                        <p:cTn id="20" dur="1" fill="hold">
                                          <p:stCondLst>
                                            <p:cond delay="0"/>
                                          </p:stCondLst>
                                        </p:cTn>
                                        <p:tgtEl>
                                          <p:spTgt spid="3075"/>
                                        </p:tgtEl>
                                        <p:attrNameLst>
                                          <p:attrName>style.visibility</p:attrName>
                                        </p:attrNameLst>
                                      </p:cBhvr>
                                      <p:to>
                                        <p:strVal val="visible"/>
                                      </p:to>
                                    </p:set>
                                    <p:animEffect transition="in" filter="randombar(horizontal)">
                                      <p:cBhvr>
                                        <p:cTn id="21" dur="500"/>
                                        <p:tgtEl>
                                          <p:spTgt spid="3075"/>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randombar(horizontal)">
                                      <p:cBhvr>
                                        <p:cTn id="24" dur="500"/>
                                        <p:tgtEl>
                                          <p:spTgt spid="5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8" grpId="0"/>
      <p:bldP spid="5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5587</TotalTime>
  <Words>2242</Words>
  <Application>Microsoft Office PowerPoint</Application>
  <PresentationFormat>On-screen Show (4:3)</PresentationFormat>
  <Paragraphs>179</Paragraphs>
  <Slides>21</Slides>
  <Notes>2</Notes>
  <HiddenSlides>0</HiddenSlides>
  <MMClips>1</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KHỞI ĐỘNG</vt:lpstr>
      <vt:lpstr>VAI TRÒ CỦA TÀI NGUYÊN  KHÍ HẬU VÀ TÀI NGUYÊN NƯỚC ĐỐI VỚI SỰ PHÁT TRIỂN  KINH TẾ - XÃ HỘI CỦA NƯỚC 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ADMIN</cp:lastModifiedBy>
  <cp:revision>413</cp:revision>
  <dcterms:created xsi:type="dcterms:W3CDTF">2016-02-15T14:28:12Z</dcterms:created>
  <dcterms:modified xsi:type="dcterms:W3CDTF">2024-03-14T07:16:05Z</dcterms:modified>
</cp:coreProperties>
</file>