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8" r:id="rId4"/>
    <p:sldId id="267" r:id="rId5"/>
    <p:sldId id="266" r:id="rId6"/>
    <p:sldId id="265" r:id="rId7"/>
    <p:sldId id="264" r:id="rId8"/>
    <p:sldId id="263" r:id="rId9"/>
    <p:sldId id="262" r:id="rId10"/>
    <p:sldId id="261" r:id="rId11"/>
    <p:sldId id="260" r:id="rId12"/>
    <p:sldId id="259" r:id="rId13"/>
    <p:sldId id="272" r:id="rId14"/>
    <p:sldId id="258"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633961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37586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41015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37324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4BF69-E773-4DE4-A9DE-73A585BF59BD}"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59818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74BF69-E773-4DE4-A9DE-73A585BF59BD}" type="datetimeFigureOut">
              <a:rPr lang="en-US" smtClean="0"/>
              <a:t>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58570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74BF69-E773-4DE4-A9DE-73A585BF59BD}" type="datetimeFigureOut">
              <a:rPr lang="en-US" smtClean="0"/>
              <a:t>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44393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74BF69-E773-4DE4-A9DE-73A585BF59BD}" type="datetimeFigureOut">
              <a:rPr lang="en-US" smtClean="0"/>
              <a:t>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40765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t>1/27/2024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402117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32508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81587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t>1/27/2024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t>‹#›</a:t>
            </a:fld>
            <a:endParaRPr lang="en-US"/>
          </a:p>
        </p:txBody>
      </p:sp>
    </p:spTree>
    <p:extLst>
      <p:ext uri="{BB962C8B-B14F-4D97-AF65-F5344CB8AC3E}">
        <p14:creationId xmlns:p14="http://schemas.microsoft.com/office/powerpoint/2010/main" val="3735511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image" Target="../media/image4.jfif"/><Relationship Id="rId4" Type="http://schemas.openxmlformats.org/officeDocument/2006/relationships/image" Target="../media/image3.jf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p>
        </p:txBody>
      </p:sp>
      <p:sp>
        <p:nvSpPr>
          <p:cNvPr id="6" name="Rectangle 5"/>
          <p:cNvSpPr/>
          <p:nvPr/>
        </p:nvSpPr>
        <p:spPr>
          <a:xfrm>
            <a:off x="251520" y="5445224"/>
            <a:ext cx="8424936" cy="461665"/>
          </a:xfrm>
          <a:prstGeom prst="rect">
            <a:avLst/>
          </a:prstGeom>
        </p:spPr>
        <p:txBody>
          <a:bodyPr wrap="square">
            <a:spAutoFit/>
          </a:bodyPr>
          <a:lstStyle/>
          <a:p>
            <a:r>
              <a:rPr lang="en-US" sz="2400" dirty="0" err="1">
                <a:solidFill>
                  <a:srgbClr val="00B050"/>
                </a:solidFill>
                <a:latin typeface="Times New Roman" panose="02020603050405020304" pitchFamily="18" charset="0"/>
                <a:cs typeface="Times New Roman" panose="02020603050405020304" pitchFamily="18" charset="0"/>
              </a:rPr>
              <a:t>Chăn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vai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trò</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như</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thế</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đối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với</a:t>
            </a:r>
            <a:r>
              <a:rPr lang="en-US" sz="2400" dirty="0">
                <a:solidFill>
                  <a:srgbClr val="00B050"/>
                </a:solidFill>
                <a:latin typeface="Times New Roman" panose="02020603050405020304" pitchFamily="18" charset="0"/>
                <a:cs typeface="Times New Roman" panose="02020603050405020304" pitchFamily="18" charset="0"/>
              </a:rPr>
              <a:t> con </a:t>
            </a:r>
            <a:r>
              <a:rPr lang="en-US" sz="2400" dirty="0" err="1">
                <a:solidFill>
                  <a:srgbClr val="00B050"/>
                </a:solidFill>
                <a:latin typeface="Times New Roman" panose="02020603050405020304" pitchFamily="18" charset="0"/>
                <a:cs typeface="Times New Roman" panose="02020603050405020304" pitchFamily="18" charset="0"/>
              </a:rPr>
              <a:t>người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nẻn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kinh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cs typeface="Times New Roman" panose="02020603050405020304" pitchFamily="18" charset="0"/>
              </a:rPr>
              <a:t>tế</a:t>
            </a:r>
            <a:r>
              <a:rPr lang="en-US" sz="2400" dirty="0" smtClean="0">
                <a:solidFill>
                  <a:srgbClr val="00B050"/>
                </a:solidFill>
                <a:latin typeface="Times New Roman" panose="02020603050405020304" pitchFamily="18" charset="0"/>
                <a:cs typeface="Times New Roman" panose="02020603050405020304" pitchFamily="18" charset="0"/>
              </a:rPr>
              <a:t>? </a:t>
            </a:r>
            <a:endParaRPr lang="en-US" sz="2400" dirty="0">
              <a:solidFill>
                <a:srgbClr val="00B050"/>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extLst>
      <p:ext uri="{BB962C8B-B14F-4D97-AF65-F5344CB8AC3E}">
        <p14:creationId xmlns:p14="http://schemas.microsoft.com/office/powerpoint/2010/main" val="235048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phảp phố biển trong xừ li chất thài chăn </a:t>
            </a:r>
            <a:r>
              <a:rPr lang="en-US" sz="2400" i="1" smtClean="0">
                <a:solidFill>
                  <a:srgbClr val="00B0F0"/>
                </a:solidFill>
                <a:latin typeface="Times New Roman" panose="02020603050405020304" pitchFamily="18" charset="0"/>
                <a:cs typeface="Times New Roman" panose="02020603050405020304" pitchFamily="18" charset="0"/>
              </a:rPr>
              <a:t>nuôi?</a:t>
            </a:r>
            <a:endParaRPr lang="en-US" sz="2400" i="1">
              <a:solidFill>
                <a:srgbClr val="00B0F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95536" y="1772816"/>
            <a:ext cx="8424936" cy="4524315"/>
          </a:xfrm>
          <a:prstGeom prst="rect">
            <a:avLst/>
          </a:prstGeom>
        </p:spPr>
        <p:txBody>
          <a:bodyPr wrap="square">
            <a:spAutoFit/>
          </a:bodyPr>
          <a:lstStyle/>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Vệ sinh khu vực chuồng trại</a:t>
            </a: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đù ánh sáng, thoáng mát về mùa hè, ấm về mùa đông.</a:t>
            </a:r>
          </a:p>
          <a:p>
            <a:r>
              <a:rPr lang="en-US" sz="2400" b="1">
                <a:solidFill>
                  <a:srgbClr val="FF0000"/>
                </a:solidFill>
                <a:latin typeface="Times New Roman" panose="02020603050405020304" pitchFamily="18" charset="0"/>
                <a:cs typeface="Times New Roman" panose="02020603050405020304" pitchFamily="18" charset="0"/>
              </a:rPr>
              <a:t>2. Thu gom và xừ lí chất thài chăn nuôi</a:t>
            </a:r>
          </a:p>
          <a:p>
            <a:r>
              <a:rPr lang="en-US" sz="2400">
                <a:latin typeface="Times New Roman" panose="02020603050405020304" pitchFamily="18" charset="0"/>
                <a:cs typeface="Times New Roman" panose="02020603050405020304" pitchFamily="18" charset="0"/>
              </a:rPr>
              <a:t>Chất thải chan nuôi bao gồm phân, nưởc tiều, xác vật nuôi chết, nưởc thải,... Nếu chất thải khổng được thu gom vã xử li đủng cách sẽ gây ô nhiễm môi trường, ảnh hưởng đến sửc khoẻ con người và vật nuôi.</a:t>
            </a:r>
          </a:p>
          <a:p>
            <a:r>
              <a:rPr lang="en-US" sz="2400">
                <a:latin typeface="Times New Roman" panose="02020603050405020304" pitchFamily="18" charset="0"/>
                <a:cs typeface="Times New Roman" panose="02020603050405020304" pitchFamily="18" charset="0"/>
              </a:rPr>
              <a:t>Chất thải chăn nuôi phài được thu gom triệt đẻ càng sớm câng tốt, bảo quàn và lưu trữ đúng nơi quy định, không đề chúng phát tán ra môi trường.</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1. Nêu mối quan hệ giữa trồng trọt vả chăn nuôi.</a:t>
            </a: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58955141"/>
              </p:ext>
            </p:extLst>
          </p:nvPr>
        </p:nvGraphicFramePr>
        <p:xfrm>
          <a:off x="323528" y="1268760"/>
          <a:ext cx="8136903" cy="2103120"/>
        </p:xfrm>
        <a:graphic>
          <a:graphicData uri="http://schemas.openxmlformats.org/drawingml/2006/table">
            <a:tbl>
              <a:tblPr firstRow="1" firstCol="1" bandRow="1">
                <a:tableStyleId>{5C22544A-7EE6-4342-B048-85BDC9FD1C3A}</a:tableStyleId>
              </a:tblPr>
              <a:tblGrid>
                <a:gridCol w="1465983">
                  <a:extLst>
                    <a:ext uri="{9D8B030D-6E8A-4147-A177-3AD203B41FA5}">
                      <a16:colId xmlns:a16="http://schemas.microsoft.com/office/drawing/2014/main" val="20000"/>
                    </a:ext>
                  </a:extLst>
                </a:gridCol>
                <a:gridCol w="3335460">
                  <a:extLst>
                    <a:ext uri="{9D8B030D-6E8A-4147-A177-3AD203B41FA5}">
                      <a16:colId xmlns:a16="http://schemas.microsoft.com/office/drawing/2014/main" val="20001"/>
                    </a:ext>
                  </a:extLst>
                </a:gridCol>
                <a:gridCol w="3335460">
                  <a:extLst>
                    <a:ext uri="{9D8B030D-6E8A-4147-A177-3AD203B41FA5}">
                      <a16:colId xmlns:a16="http://schemas.microsoft.com/office/drawing/2014/main" val="20002"/>
                    </a:ext>
                  </a:extLst>
                </a:gridCol>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h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trỏ</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0"/>
                  </a:ext>
                </a:extLst>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1"/>
                  </a:ext>
                </a:extLst>
              </a:tr>
              <a:tr h="24765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2"/>
                  </a:ext>
                </a:extLst>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cẩm</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3"/>
                  </a:ext>
                </a:extLst>
              </a:tr>
              <a:tr h="25273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4"/>
                  </a:ext>
                </a:extLst>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smtClean="0">
              <a:ln>
                <a:noFill/>
              </a:ln>
              <a:solidFill>
                <a:srgbClr val="FF0000"/>
              </a:solidFill>
              <a:effectLst/>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smtClean="0">
              <a:ln>
                <a:noFill/>
              </a:ln>
              <a:solidFill>
                <a:srgbClr val="FF0000"/>
              </a:solidFill>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3323294155"/>
              </p:ext>
            </p:extLst>
          </p:nvPr>
        </p:nvGraphicFramePr>
        <p:xfrm>
          <a:off x="107504" y="1052736"/>
          <a:ext cx="8712967" cy="5057588"/>
        </p:xfrm>
        <a:graphic>
          <a:graphicData uri="http://schemas.openxmlformats.org/drawingml/2006/table">
            <a:tbl>
              <a:tblPr firstRow="1" firstCol="1" bandRow="1">
                <a:tableStyleId>{5C22544A-7EE6-4342-B048-85BDC9FD1C3A}</a:tableStyleId>
              </a:tblPr>
              <a:tblGrid>
                <a:gridCol w="1010373">
                  <a:extLst>
                    <a:ext uri="{9D8B030D-6E8A-4147-A177-3AD203B41FA5}">
                      <a16:colId xmlns:a16="http://schemas.microsoft.com/office/drawing/2014/main" val="20000"/>
                    </a:ext>
                  </a:extLst>
                </a:gridCol>
                <a:gridCol w="1581915">
                  <a:extLst>
                    <a:ext uri="{9D8B030D-6E8A-4147-A177-3AD203B41FA5}">
                      <a16:colId xmlns:a16="http://schemas.microsoft.com/office/drawing/2014/main" val="20001"/>
                    </a:ext>
                  </a:extLst>
                </a:gridCol>
                <a:gridCol w="6120679">
                  <a:extLst>
                    <a:ext uri="{9D8B030D-6E8A-4147-A177-3AD203B41FA5}">
                      <a16:colId xmlns:a16="http://schemas.microsoft.com/office/drawing/2014/main" val="20002"/>
                    </a:ext>
                  </a:extLst>
                </a:gridCol>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h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ngoài ra còn canh gác, giữ nhà.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621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ràng chất thải chân nuôi là một nguổn tài nguyên rất có giá trị. Em cho biết ý kiên trén đúng hay sai. Tại sao?</a:t>
            </a:r>
          </a:p>
          <a:p>
            <a:r>
              <a:rPr lang="en-US" sz="2400">
                <a:solidFill>
                  <a:srgbClr val="FF000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467544" y="1921789"/>
            <a:ext cx="8280920" cy="1200329"/>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Theo </a:t>
            </a:r>
            <a:r>
              <a:rPr lang="en-US" sz="2400">
                <a:latin typeface="Times New Roman" panose="02020603050405020304" pitchFamily="18" charset="0"/>
                <a:cs typeface="Times New Roman" panose="02020603050405020304" pitchFamily="18" charset="0"/>
              </a:rPr>
              <a:t>em ý kiến trên đúng. Vì chất thải chăn nuôi có thể được tái sử dụng gom lại phục vụ nông nghiệp và nhu cầu của từng địa phương</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30997"/>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não sau đày là nên hoặc không nén làm đẻ bào vê môi trường?</a:t>
            </a:r>
          </a:p>
        </p:txBody>
      </p:sp>
      <p:sp>
        <p:nvSpPr>
          <p:cNvPr id="3" name="Rectangle 2"/>
          <p:cNvSpPr/>
          <p:nvPr/>
        </p:nvSpPr>
        <p:spPr>
          <a:xfrm>
            <a:off x="323528" y="1124744"/>
            <a:ext cx="8424936" cy="4893647"/>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 </a:t>
            </a:r>
            <a:r>
              <a:rPr lang="en-US" sz="2400">
                <a:latin typeface="Times New Roman" panose="02020603050405020304" pitchFamily="18" charset="0"/>
                <a:cs typeface="Times New Roman" panose="02020603050405020304" pitchFamily="18" charset="0"/>
              </a:rPr>
              <a:t>Các biện pháp nên làm:</a:t>
            </a:r>
          </a:p>
          <a:p>
            <a:r>
              <a:rPr lang="en-US" sz="2400" smtClean="0">
                <a:latin typeface="Times New Roman" panose="02020603050405020304" pitchFamily="18" charset="0"/>
                <a:cs typeface="Times New Roman" panose="02020603050405020304" pitchFamily="18" charset="0"/>
              </a:rPr>
              <a:t>1. </a:t>
            </a:r>
            <a:r>
              <a:rPr lang="en-US" sz="2400">
                <a:latin typeface="Times New Roman" panose="02020603050405020304" pitchFamily="18" charset="0"/>
                <a:cs typeface="Times New Roman" panose="02020603050405020304" pitchFamily="18" charset="0"/>
              </a:rPr>
              <a:t>Thường xuyên vệ sinh chuồng nuôi sạch sẽ</a:t>
            </a:r>
          </a:p>
          <a:p>
            <a:r>
              <a:rPr lang="en-US" sz="2400" smtClean="0">
                <a:latin typeface="Times New Roman" panose="02020603050405020304" pitchFamily="18" charset="0"/>
                <a:cs typeface="Times New Roman" panose="02020603050405020304" pitchFamily="18" charset="0"/>
              </a:rPr>
              <a:t>2. </a:t>
            </a:r>
            <a:r>
              <a:rPr lang="en-US" sz="2400">
                <a:latin typeface="Times New Roman" panose="02020603050405020304" pitchFamily="18" charset="0"/>
                <a:cs typeface="Times New Roman" panose="02020603050405020304" pitchFamily="18" charset="0"/>
              </a:rPr>
              <a:t>Thu gom chất thải triệt để và sớm nhất có thể</a:t>
            </a:r>
          </a:p>
          <a:p>
            <a:r>
              <a:rPr lang="en-US" sz="2400" smtClean="0">
                <a:latin typeface="Times New Roman" panose="02020603050405020304" pitchFamily="18" charset="0"/>
                <a:cs typeface="Times New Roman" panose="02020603050405020304" pitchFamily="18" charset="0"/>
              </a:rPr>
              <a:t>3. </a:t>
            </a:r>
            <a:r>
              <a:rPr lang="en-US" sz="2400">
                <a:latin typeface="Times New Roman" panose="02020603050405020304" pitchFamily="18" charset="0"/>
                <a:cs typeface="Times New Roman" panose="02020603050405020304" pitchFamily="18" charset="0"/>
              </a:rPr>
              <a:t>Thu phân để ủ làm bón phân hữu cơ</a:t>
            </a:r>
          </a:p>
          <a:p>
            <a:r>
              <a:rPr lang="en-US" sz="2400" smtClean="0">
                <a:latin typeface="Times New Roman" panose="02020603050405020304" pitchFamily="18" charset="0"/>
                <a:cs typeface="Times New Roman" panose="02020603050405020304" pitchFamily="18" charset="0"/>
              </a:rPr>
              <a:t>4. </a:t>
            </a:r>
            <a:r>
              <a:rPr lang="en-US" sz="2400">
                <a:latin typeface="Times New Roman" panose="02020603050405020304" pitchFamily="18" charset="0"/>
                <a:cs typeface="Times New Roman" panose="02020603050405020304" pitchFamily="18" charset="0"/>
              </a:rPr>
              <a:t>Xây hầm biogas để xử lí chất thải cho trại chăn nuôi</a:t>
            </a:r>
          </a:p>
          <a:p>
            <a:r>
              <a:rPr lang="en-US" sz="2400">
                <a:latin typeface="Times New Roman" panose="02020603050405020304" pitchFamily="18" charset="0"/>
                <a:cs typeface="Times New Roman" panose="02020603050405020304" pitchFamily="18" charset="0"/>
              </a:rPr>
              <a:t>- Các biện pháp không nên làm:</a:t>
            </a:r>
          </a:p>
          <a:p>
            <a:r>
              <a:rPr lang="en-US" sz="2400">
                <a:latin typeface="Times New Roman" panose="02020603050405020304" pitchFamily="18" charset="0"/>
                <a:cs typeface="Times New Roman" panose="02020603050405020304" pitchFamily="18" charset="0"/>
              </a:rPr>
              <a:t>1. Thả rông vật nuôi, cho vật nuôi đi vệ sinh bừa bãi.</a:t>
            </a:r>
          </a:p>
          <a:p>
            <a:r>
              <a:rPr lang="en-US" sz="2400">
                <a:latin typeface="Times New Roman" panose="02020603050405020304" pitchFamily="18" charset="0"/>
                <a:cs typeface="Times New Roman" panose="02020603050405020304" pitchFamily="18" charset="0"/>
              </a:rPr>
              <a:t>2. Nuôi vật nuôi dưới gầm nhà sàn hay quá gần nơi ở</a:t>
            </a: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p>
          <a:p>
            <a:r>
              <a:rPr lang="en-US" sz="2400">
                <a:latin typeface="Times New Roman" panose="02020603050405020304" pitchFamily="18" charset="0"/>
                <a:cs typeface="Times New Roman" panose="02020603050405020304" pitchFamily="18" charset="0"/>
              </a:rPr>
              <a:t>4. Xả thẳng chất thải chăn nuôi ra ao, hồ, sông , suối..</a:t>
            </a:r>
          </a:p>
          <a:p>
            <a:r>
              <a:rPr lang="en-US" sz="2400">
                <a:latin typeface="Times New Roman" panose="02020603050405020304" pitchFamily="18" charset="0"/>
                <a:cs typeface="Times New Roman" panose="02020603050405020304" pitchFamily="18" charset="0"/>
              </a:rPr>
              <a:t>5. Vứt rác vật nuôi chết xuống ao, hồ, sông, suối,..</a:t>
            </a:r>
          </a:p>
          <a:p>
            <a:r>
              <a:rPr lang="en-US" sz="2400" smtClean="0">
                <a:latin typeface="Times New Roman" panose="02020603050405020304" pitchFamily="18" charset="0"/>
                <a:cs typeface="Times New Roman" panose="02020603050405020304" pitchFamily="18" charset="0"/>
              </a:rPr>
              <a:t>6. </a:t>
            </a:r>
            <a:r>
              <a:rPr lang="en-US" sz="2400">
                <a:latin typeface="Times New Roman" panose="02020603050405020304" pitchFamily="18" charset="0"/>
                <a:cs typeface="Times New Roman" panose="02020603050405020304" pitchFamily="18" charset="0"/>
              </a:rPr>
              <a:t>Cho người lạ, chó, mèo,, tự do ra vào khu chăn nuôi</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052736"/>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smtClean="0">
                <a:solidFill>
                  <a:srgbClr val="7030A0"/>
                </a:solidFill>
                <a:latin typeface="Times New Roman" panose="02020603050405020304" pitchFamily="18" charset="0"/>
                <a:cs typeface="Times New Roman" panose="02020603050405020304" pitchFamily="18" charset="0"/>
              </a:rPr>
              <a:t>Quan </a:t>
            </a:r>
            <a:r>
              <a:rPr lang="en-US" sz="2400">
                <a:solidFill>
                  <a:srgbClr val="7030A0"/>
                </a:solidFill>
                <a:latin typeface="Times New Roman" panose="02020603050405020304" pitchFamily="18" charset="0"/>
                <a:cs typeface="Times New Roman" panose="02020603050405020304" pitchFamily="18" charset="0"/>
              </a:rPr>
              <a:t>sát Hình 9.1 </a:t>
            </a:r>
            <a:r>
              <a:rPr lang="en-US" sz="2400" smtClean="0">
                <a:solidFill>
                  <a:srgbClr val="7030A0"/>
                </a:solidFill>
                <a:latin typeface="Times New Roman" panose="02020603050405020304" pitchFamily="18" charset="0"/>
                <a:cs typeface="Times New Roman" panose="02020603050405020304" pitchFamily="18" charset="0"/>
              </a:rPr>
              <a:t>– Thảo luận nhóm 2,  </a:t>
            </a:r>
            <a:r>
              <a:rPr lang="en-US" sz="2400">
                <a:solidFill>
                  <a:srgbClr val="7030A0"/>
                </a:solidFill>
                <a:latin typeface="Times New Roman" panose="02020603050405020304" pitchFamily="18" charset="0"/>
                <a:cs typeface="Times New Roman" panose="02020603050405020304" pitchFamily="18" charset="0"/>
              </a:rPr>
              <a:t>nêu một </a:t>
            </a:r>
            <a:r>
              <a:rPr lang="en-US" sz="2400" smtClean="0">
                <a:solidFill>
                  <a:srgbClr val="7030A0"/>
                </a:solidFill>
                <a:latin typeface="Times New Roman" panose="02020603050405020304" pitchFamily="18" charset="0"/>
                <a:cs typeface="Times New Roman" panose="02020603050405020304" pitchFamily="18" charset="0"/>
              </a:rPr>
              <a:t>số </a:t>
            </a:r>
            <a:r>
              <a:rPr lang="en-US" sz="2400">
                <a:solidFill>
                  <a:srgbClr val="7030A0"/>
                </a:solidFill>
                <a:latin typeface="Times New Roman" panose="02020603050405020304" pitchFamily="18" charset="0"/>
                <a:cs typeface="Times New Roman" panose="02020603050405020304" pitchFamily="18" charset="0"/>
              </a:rPr>
              <a:t>vai trò </a:t>
            </a:r>
            <a:r>
              <a:rPr lang="en-US" sz="2400" smtClean="0">
                <a:solidFill>
                  <a:srgbClr val="7030A0"/>
                </a:solidFill>
                <a:latin typeface="Times New Roman" panose="02020603050405020304" pitchFamily="18" charset="0"/>
                <a:cs typeface="Times New Roman" panose="02020603050405020304" pitchFamily="18" charset="0"/>
              </a:rPr>
              <a:t>của </a:t>
            </a:r>
            <a:r>
              <a:rPr lang="en-US" sz="2400">
                <a:solidFill>
                  <a:srgbClr val="7030A0"/>
                </a:solidFill>
                <a:latin typeface="Times New Roman" panose="02020603050405020304" pitchFamily="18" charset="0"/>
                <a:cs typeface="Times New Roman" panose="02020603050405020304" pitchFamily="18" charset="0"/>
              </a:rPr>
              <a:t>chăn </a:t>
            </a:r>
            <a:r>
              <a:rPr lang="en-US" sz="2400" smtClean="0">
                <a:solidFill>
                  <a:srgbClr val="7030A0"/>
                </a:solidFill>
                <a:latin typeface="Times New Roman" panose="02020603050405020304" pitchFamily="18" charset="0"/>
                <a:cs typeface="Times New Roman" panose="02020603050405020304" pitchFamily="18" charset="0"/>
              </a:rPr>
              <a:t>nuôi?</a:t>
            </a:r>
            <a:endParaRPr lang="en-US" sz="2400" i="1">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648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692696"/>
            <a:ext cx="7992888" cy="5078313"/>
          </a:xfrm>
          <a:prstGeom prst="rect">
            <a:avLst/>
          </a:prstGeom>
        </p:spPr>
        <p:txBody>
          <a:bodyPr wrap="square">
            <a:spAutoFit/>
          </a:bodyPr>
          <a:lstStyle/>
          <a:p>
            <a:pPr>
              <a:lnSpc>
                <a:spcPct val="150000"/>
              </a:lnSpc>
            </a:pP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Chăn</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trò</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trọng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sống</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bón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hữu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trọng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trồng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trọt</a:t>
            </a:r>
            <a:r>
              <a:rPr lang="en-US" sz="2400" dirty="0">
                <a:latin typeface="Times New Roman" panose="02020603050405020304" pitchFamily="18" charset="0"/>
                <a:cs typeface="Times New Roman" panose="02020603050405020304" pitchFamily="18" charset="0"/>
              </a:rPr>
              <a:t>,...</a:t>
            </a:r>
          </a:p>
          <a:p>
            <a:pPr>
              <a:lnSpc>
                <a:spcPct val="150000"/>
              </a:lnSpc>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nay, </a:t>
            </a:r>
            <a:r>
              <a:rPr lang="en-US" sz="2400" dirty="0" err="1" smtClean="0">
                <a:latin typeface="Times New Roman" panose="02020603050405020304" pitchFamily="18" charset="0"/>
                <a:cs typeface="Times New Roman" panose="02020603050405020304" pitchFamily="18" charset="0"/>
              </a:rPr>
              <a:t>chăn</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đang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tới</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chăn</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vững</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để</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ngày</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phầm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toàn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nước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p>
          <a:p>
            <a:r>
              <a:rPr lang="vi-VN" sz="2400" b="1">
                <a:solidFill>
                  <a:srgbClr val="FF0000"/>
                </a:solidFill>
                <a:latin typeface="+mj-lt"/>
              </a:rPr>
              <a:t>1. Một số vật nuôi phổ biến ở nước ta</a:t>
            </a:r>
          </a:p>
        </p:txBody>
      </p:sp>
      <p:sp>
        <p:nvSpPr>
          <p:cNvPr id="4" name="Rectangle 3"/>
          <p:cNvSpPr/>
          <p:nvPr/>
        </p:nvSpPr>
        <p:spPr>
          <a:xfrm>
            <a:off x="323528" y="1340768"/>
            <a:ext cx="8640960"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a:t>
            </a:r>
            <a:r>
              <a:rPr lang="en-US" sz="2400" smtClean="0">
                <a:solidFill>
                  <a:srgbClr val="00B050"/>
                </a:solidFill>
                <a:latin typeface="Times New Roman" panose="02020603050405020304" pitchFamily="18" charset="0"/>
                <a:cs typeface="Times New Roman" panose="02020603050405020304" pitchFamily="18" charset="0"/>
              </a:rPr>
              <a:t>Quan </a:t>
            </a:r>
            <a:r>
              <a:rPr lang="en-US" sz="2400">
                <a:solidFill>
                  <a:srgbClr val="00B050"/>
                </a:solidFill>
                <a:latin typeface="Times New Roman" panose="02020603050405020304" pitchFamily="18" charset="0"/>
                <a:cs typeface="Times New Roman" panose="02020603050405020304" pitchFamily="18" charset="0"/>
              </a:rPr>
              <a:t>sát Hình hình </a:t>
            </a:r>
            <a:r>
              <a:rPr lang="en-US" sz="2400" smtClean="0">
                <a:solidFill>
                  <a:srgbClr val="00B050"/>
                </a:solidFill>
                <a:latin typeface="Times New Roman" panose="02020603050405020304" pitchFamily="18" charset="0"/>
                <a:cs typeface="Times New Roman" panose="02020603050405020304" pitchFamily="18" charset="0"/>
              </a:rPr>
              <a:t>9.2/sgk, </a:t>
            </a:r>
            <a:r>
              <a:rPr lang="en-US" sz="2400">
                <a:solidFill>
                  <a:srgbClr val="00B050"/>
                </a:solidFill>
                <a:latin typeface="Times New Roman" panose="02020603050405020304" pitchFamily="18" charset="0"/>
                <a:cs typeface="Times New Roman" panose="02020603050405020304" pitchFamily="18" charset="0"/>
              </a:rPr>
              <a:t>thảo luận nhóm 2 trả lời câu hỏi:  Cho biết những vật nuôi nào là gia súc, vật nuôi nào là gia cẩm. Mục đích nuôi từng loại vật nuôi đó là gì</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sao</a:t>
            </a:r>
            <a:r>
              <a:rPr lang="en-US" sz="2400" smtClean="0">
                <a:solidFill>
                  <a:srgbClr val="7030A0"/>
                </a:solidFill>
                <a:latin typeface="Times New Roman" panose="02020603050405020304" pitchFamily="18" charset="0"/>
                <a:cs typeface="Times New Roman" panose="02020603050405020304" pitchFamily="18" charset="0"/>
              </a:rPr>
              <a:t>?</a:t>
            </a:r>
            <a:endParaRPr lang="en-US" sz="2400">
              <a:solidFill>
                <a:srgbClr val="7030A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81438" y="4149080"/>
            <a:ext cx="8424936" cy="830997"/>
          </a:xfrm>
          <a:prstGeom prst="rect">
            <a:avLst/>
          </a:prstGeom>
        </p:spPr>
        <p:txBody>
          <a:bodyPr wrap="square">
            <a:spAutoFit/>
          </a:bodyPr>
          <a:lstStyle/>
          <a:p>
            <a:r>
              <a:rPr lang="en-US" sz="2400">
                <a:solidFill>
                  <a:srgbClr val="FFC000"/>
                </a:solidFill>
                <a:latin typeface="Times New Roman" panose="02020603050405020304" pitchFamily="18" charset="0"/>
                <a:cs typeface="Times New Roman" panose="02020603050405020304" pitchFamily="18" charset="0"/>
              </a:rPr>
              <a:t>- NV 3. Kể tên một loại vật nuôi đặc trưng vùng miến mà em biết và mô tả đặc điểm cùa loại vật nuôi đó.</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332656"/>
            <a:ext cx="7992888" cy="3785652"/>
          </a:xfrm>
          <a:prstGeom prst="rect">
            <a:avLst/>
          </a:prstGeom>
        </p:spPr>
        <p:txBody>
          <a:bodyPr wrap="square">
            <a:spAutoFit/>
          </a:bodyPr>
          <a:lstStyle/>
          <a:p>
            <a:r>
              <a:rPr lang="en-US" sz="2400" b="1" dirty="0">
                <a:solidFill>
                  <a:srgbClr val="FF0000"/>
                </a:solidFill>
                <a:latin typeface="Times New Roman" panose="02020603050405020304" pitchFamily="18" charset="0"/>
                <a:cs typeface="Times New Roman" panose="02020603050405020304" pitchFamily="18" charset="0"/>
              </a:rPr>
              <a:t>I</a:t>
            </a:r>
            <a:r>
              <a:rPr lang="en-US" sz="2400" b="1" dirty="0" smtClean="0">
                <a:solidFill>
                  <a:srgbClr val="FF0000"/>
                </a:solidFill>
                <a:latin typeface="Times New Roman" panose="02020603050405020304" pitchFamily="18" charset="0"/>
                <a:cs typeface="Times New Roman" panose="02020603050405020304" pitchFamily="18" charset="0"/>
              </a:rPr>
              <a:t>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Vật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endParaRPr lang="en-US" sz="2400" b="1" dirty="0">
              <a:solidFill>
                <a:srgbClr val="FF0000"/>
              </a:solidFill>
              <a:latin typeface="Times New Roman" panose="02020603050405020304" pitchFamily="18" charset="0"/>
              <a:cs typeface="Times New Roman" panose="02020603050405020304" pitchFamily="18" charset="0"/>
            </a:endParaRPr>
          </a:p>
          <a:p>
            <a:r>
              <a:rPr lang="en-US" sz="2400" b="1" dirty="0">
                <a:solidFill>
                  <a:srgbClr val="FF0000"/>
                </a:solidFill>
                <a:latin typeface="Times New Roman" panose="02020603050405020304" pitchFamily="18" charset="0"/>
                <a:cs typeface="Times New Roman" panose="02020603050405020304" pitchFamily="18" charset="0"/>
              </a:rPr>
              <a:t>1. </a:t>
            </a:r>
            <a:r>
              <a:rPr lang="en-US" sz="2400" b="1" dirty="0" err="1">
                <a:solidFill>
                  <a:srgbClr val="FF0000"/>
                </a:solidFill>
                <a:latin typeface="Times New Roman" panose="02020603050405020304" pitchFamily="18" charset="0"/>
                <a:cs typeface="Times New Roman" panose="02020603050405020304" pitchFamily="18" charset="0"/>
              </a:rPr>
              <a:t>Một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số</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vật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phổ</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biến</a:t>
            </a:r>
            <a:r>
              <a:rPr lang="en-US" sz="2400" b="1" dirty="0">
                <a:solidFill>
                  <a:srgbClr val="FF0000"/>
                </a:solidFill>
                <a:latin typeface="Times New Roman" panose="02020603050405020304" pitchFamily="18" charset="0"/>
                <a:cs typeface="Times New Roman" panose="02020603050405020304" pitchFamily="18" charset="0"/>
              </a:rPr>
              <a:t> ở </a:t>
            </a:r>
            <a:r>
              <a:rPr lang="en-US" sz="2400" b="1" dirty="0" err="1">
                <a:solidFill>
                  <a:srgbClr val="FF0000"/>
                </a:solidFill>
                <a:latin typeface="Times New Roman" panose="02020603050405020304" pitchFamily="18" charset="0"/>
                <a:cs typeface="Times New Roman" panose="02020603050405020304" pitchFamily="18" charset="0"/>
              </a:rPr>
              <a:t>nước</a:t>
            </a:r>
            <a:r>
              <a:rPr lang="en-US" sz="2400" b="1" dirty="0">
                <a:solidFill>
                  <a:srgbClr val="FF0000"/>
                </a:solidFill>
                <a:latin typeface="Times New Roman" panose="02020603050405020304" pitchFamily="18" charset="0"/>
                <a:cs typeface="Times New Roman" panose="02020603050405020304" pitchFamily="18" charset="0"/>
              </a:rPr>
              <a:t> ta</a:t>
            </a:r>
          </a:p>
          <a:p>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ở </a:t>
            </a:r>
            <a:r>
              <a:rPr lang="en-US" sz="2400" smtClean="0">
                <a:latin typeface="Times New Roman" panose="02020603050405020304" pitchFamily="18" charset="0"/>
                <a:cs typeface="Times New Roman" panose="02020603050405020304" pitchFamily="18" charset="0"/>
              </a:rPr>
              <a:t>khắp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nước</a:t>
            </a:r>
            <a:r>
              <a:rPr lang="en-US" sz="2400" dirty="0">
                <a:latin typeface="Times New Roman" panose="02020603050405020304" pitchFamily="18" charset="0"/>
                <a:cs typeface="Times New Roman" panose="02020603050405020304" pitchFamily="18" charset="0"/>
              </a:rPr>
              <a:t> ta. </a:t>
            </a:r>
            <a:r>
              <a:rPr lang="en-US" sz="2400" dirty="0" err="1">
                <a:latin typeface="Times New Roman" panose="02020603050405020304" pitchFamily="18" charset="0"/>
                <a:cs typeface="Times New Roman" panose="02020603050405020304" pitchFamily="18" charset="0"/>
              </a:rPr>
              <a:t>Chúng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chia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súc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cằm</a:t>
            </a:r>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en-US" sz="2400" b="1" dirty="0">
                <a:solidFill>
                  <a:srgbClr val="FF0000"/>
                </a:solidFill>
                <a:latin typeface="Times New Roman" panose="02020603050405020304" pitchFamily="18" charset="0"/>
                <a:cs typeface="Times New Roman" panose="02020603050405020304" pitchFamily="18" charset="0"/>
              </a:rPr>
              <a:t>2. </a:t>
            </a:r>
            <a:r>
              <a:rPr lang="en-US" sz="2400" b="1" dirty="0" err="1">
                <a:solidFill>
                  <a:srgbClr val="FF0000"/>
                </a:solidFill>
                <a:latin typeface="Times New Roman" panose="02020603050405020304" pitchFamily="18" charset="0"/>
                <a:cs typeface="Times New Roman" panose="02020603050405020304" pitchFamily="18" charset="0"/>
              </a:rPr>
              <a:t>Vặt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đặc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trưng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vùng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miền</a:t>
            </a:r>
            <a:endParaRPr lang="en-US" sz="2400" b="1" dirty="0">
              <a:solidFill>
                <a:srgbClr val="FF0000"/>
              </a:solidFill>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giống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nhiều</a:t>
            </a:r>
            <a:r>
              <a:rPr lang="en-US" sz="2400" dirty="0">
                <a:latin typeface="Times New Roman" panose="02020603050405020304" pitchFamily="18" charset="0"/>
                <a:cs typeface="Times New Roman" panose="02020603050405020304" pitchFamily="18" charset="0"/>
              </a:rPr>
              <a:t> ờ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sồ</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chúng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riêng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biệt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461665"/>
          </a:xfrm>
          <a:prstGeom prst="rect">
            <a:avLst/>
          </a:prstGeom>
        </p:spPr>
        <p:txBody>
          <a:bodyPr wrap="square">
            <a:spAutoFit/>
          </a:bodyPr>
          <a:lstStyle/>
          <a:p>
            <a:r>
              <a:rPr lang="vi-VN" sz="2400" b="1">
                <a:solidFill>
                  <a:srgbClr val="FF0000"/>
                </a:solidFill>
                <a:latin typeface="+mj-lt"/>
              </a:rPr>
              <a:t>III. Một số phương thức chăn nuôi phổ biến ở Việt </a:t>
            </a:r>
            <a:r>
              <a:rPr lang="vi-VN" sz="2400" b="1" smtClean="0">
                <a:solidFill>
                  <a:srgbClr val="FF0000"/>
                </a:solidFill>
                <a:latin typeface="+mj-lt"/>
              </a:rPr>
              <a:t>Nam</a:t>
            </a:r>
            <a:endParaRPr lang="vi-VN" sz="2400" b="1">
              <a:solidFill>
                <a:srgbClr val="FF0000"/>
              </a:solidFill>
              <a:latin typeface="+mj-lt"/>
            </a:endParaRPr>
          </a:p>
        </p:txBody>
      </p:sp>
      <p:sp>
        <p:nvSpPr>
          <p:cNvPr id="4" name="Rectangle 3"/>
          <p:cNvSpPr/>
          <p:nvPr/>
        </p:nvSpPr>
        <p:spPr>
          <a:xfrm>
            <a:off x="544826" y="1484784"/>
            <a:ext cx="8347654"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Đọc nội dung mục III kết họp vói quan sát Hình 9.4, nêu đặc díểm cùa từng phương thức chăn nuôi</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544826" y="2828836"/>
            <a:ext cx="8347654" cy="1200329"/>
          </a:xfrm>
          <a:prstGeom prst="rect">
            <a:avLst/>
          </a:prstGeom>
        </p:spPr>
        <p:txBody>
          <a:bodyPr wrap="square">
            <a:spAutoFit/>
          </a:bodyPr>
          <a:lstStyle/>
          <a:p>
            <a:r>
              <a:rPr lang="en-US" sz="2400">
                <a:solidFill>
                  <a:schemeClr val="accent6">
                    <a:lumMod val="75000"/>
                  </a:schemeClr>
                </a:solidFill>
                <a:latin typeface="Times New Roman" panose="02020603050405020304" pitchFamily="18" charset="0"/>
                <a:cs typeface="Times New Roman" panose="02020603050405020304" pitchFamily="18" charset="0"/>
              </a:rPr>
              <a:t>- NV 2. Tìm hiểu </a:t>
            </a:r>
            <a:r>
              <a:rPr lang="en-US" sz="2400" smtClean="0">
                <a:solidFill>
                  <a:schemeClr val="accent6">
                    <a:lumMod val="75000"/>
                  </a:schemeClr>
                </a:solidFill>
                <a:latin typeface="Times New Roman" panose="02020603050405020304" pitchFamily="18" charset="0"/>
                <a:cs typeface="Times New Roman" panose="02020603050405020304" pitchFamily="18" charset="0"/>
              </a:rPr>
              <a:t>thêm về </a:t>
            </a:r>
            <a:r>
              <a:rPr lang="en-US" sz="2400">
                <a:solidFill>
                  <a:schemeClr val="accent6">
                    <a:lumMod val="75000"/>
                  </a:schemeClr>
                </a:solidFill>
                <a:latin typeface="Times New Roman" panose="02020603050405020304" pitchFamily="18" charset="0"/>
                <a:cs typeface="Times New Roman" panose="02020603050405020304" pitchFamily="18" charset="0"/>
              </a:rPr>
              <a:t>phương thức chăn nuôi nông hộ và phương thức chăn nuôi trang trại. Cho biết ưu điểm, hạn chế, khà năng phát then trong tương lai của từng phương thức.</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5632311"/>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III. Một số phương thức chăn nuôi phố biến ở Việt Nam</a:t>
            </a:r>
          </a:p>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Chăn nuôi nông hộ</a:t>
            </a:r>
          </a:p>
          <a:p>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nông hộ là phương thức chan nuôi khả phồ biến ở Việt Nam, người dãn chán nuôi tại hộ gia đinh, vởi số lượng vật nuôi it. Phương thửc chán nuôi nãy cò chi phi đầu tư chuồng trại thấp, tuy nhiên năng suất chan nuôi không cao, biện pháp xử lí chất thài chưa tốt nên nguy cơ dịch bệnh cao, ảnh hưởng đến sức khoẻ vật nuôi, con người và môi trường.</a:t>
            </a:r>
          </a:p>
          <a:p>
            <a:r>
              <a:rPr lang="en-US" sz="2400" b="1">
                <a:solidFill>
                  <a:srgbClr val="FF0000"/>
                </a:solidFill>
                <a:latin typeface="Times New Roman" panose="02020603050405020304" pitchFamily="18" charset="0"/>
                <a:cs typeface="Times New Roman" panose="02020603050405020304" pitchFamily="18" charset="0"/>
              </a:rPr>
              <a:t>2. Chăn nuôi trang trại</a:t>
            </a:r>
          </a:p>
          <a:p>
            <a:r>
              <a:rPr lang="en-US" sz="2400">
                <a:latin typeface="Times New Roman" panose="02020603050405020304" pitchFamily="18" charset="0"/>
                <a:cs typeface="Times New Roman" panose="02020603050405020304" pitchFamily="18" charset="0"/>
              </a:rPr>
              <a:t>Chăn nuôi trang trại là phương thức chăn nuôi tập trung tại khu vực riêng biệt xa khu vực dân cư. với số lượng vật nuôi lớn. Phương thức chăn nuôi này có sự đầu tư lởn về chuồng trại, thức an, vệ sinh phòng bệnh,... nên chan nuôi có nang suất cao, vật nuôi it bị dịch bệnh; có biện pháp xừ li chất thải tốt nên ít ành hưởng tởi mói trưởng vã sức khoẻ con người.</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mục </a:t>
            </a:r>
            <a:r>
              <a:rPr lang="en-US" sz="2400" smtClean="0">
                <a:solidFill>
                  <a:srgbClr val="00B050"/>
                </a:solidFill>
                <a:latin typeface="Times New Roman" panose="02020603050405020304" pitchFamily="18" charset="0"/>
                <a:cs typeface="Times New Roman" panose="02020603050405020304" pitchFamily="18" charset="0"/>
              </a:rPr>
              <a:t>2/sgk và </a:t>
            </a:r>
            <a:r>
              <a:rPr lang="en-US" sz="2400">
                <a:solidFill>
                  <a:srgbClr val="00B050"/>
                </a:solidFill>
                <a:latin typeface="Times New Roman" panose="02020603050405020304" pitchFamily="18" charset="0"/>
                <a:cs typeface="Times New Roman" panose="02020603050405020304" pitchFamily="18" charset="0"/>
              </a:rPr>
              <a:t>cho biết tương lai nghề đó. em thích hay càm thấy phù họp với nghề nào hơn. Tại sao?</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4315"/>
          </a:xfrm>
          <a:prstGeom prst="rect">
            <a:avLst/>
          </a:prstGeom>
        </p:spPr>
        <p:txBody>
          <a:bodyPr wrap="square">
            <a:spAutoFit/>
          </a:bodyPr>
          <a:lstStyle/>
          <a:p>
            <a:r>
              <a:rPr lang="en-US" sz="2400" b="1" dirty="0">
                <a:solidFill>
                  <a:srgbClr val="FF0000"/>
                </a:solidFill>
                <a:latin typeface="Times New Roman" panose="02020603050405020304" pitchFamily="18" charset="0"/>
                <a:cs typeface="Times New Roman" panose="02020603050405020304" pitchFamily="18" charset="0"/>
              </a:rPr>
              <a:t>IV. </a:t>
            </a:r>
            <a:r>
              <a:rPr lang="en-US" sz="2400" b="1" dirty="0" err="1">
                <a:solidFill>
                  <a:srgbClr val="FF0000"/>
                </a:solidFill>
                <a:latin typeface="Times New Roman" panose="02020603050405020304" pitchFamily="18" charset="0"/>
                <a:cs typeface="Times New Roman" panose="02020603050405020304" pitchFamily="18" charset="0"/>
              </a:rPr>
              <a:t>Một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số</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ngành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nghề</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phổ</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biến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trong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chăn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endParaRPr lang="en-US" sz="2400" b="1" dirty="0">
              <a:solidFill>
                <a:srgbClr val="FF0000"/>
              </a:solidFill>
              <a:latin typeface="Times New Roman" panose="02020603050405020304" pitchFamily="18" charset="0"/>
              <a:cs typeface="Times New Roman" panose="02020603050405020304" pitchFamily="18" charset="0"/>
            </a:endParaRPr>
          </a:p>
          <a:p>
            <a:r>
              <a:rPr lang="en-US" sz="2400" b="1" dirty="0">
                <a:solidFill>
                  <a:srgbClr val="FF0000"/>
                </a:solidFill>
                <a:latin typeface="Times New Roman" panose="02020603050405020304" pitchFamily="18" charset="0"/>
                <a:cs typeface="Times New Roman" panose="02020603050405020304" pitchFamily="18" charset="0"/>
              </a:rPr>
              <a:t>1. </a:t>
            </a:r>
            <a:r>
              <a:rPr lang="en-US" sz="2400" b="1" dirty="0" err="1">
                <a:solidFill>
                  <a:srgbClr val="FF0000"/>
                </a:solidFill>
                <a:latin typeface="Times New Roman" panose="02020603050405020304" pitchFamily="18" charset="0"/>
                <a:cs typeface="Times New Roman" panose="02020603050405020304" pitchFamily="18" charset="0"/>
              </a:rPr>
              <a:t>Bác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sĩ</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thú</a:t>
            </a:r>
            <a:r>
              <a:rPr lang="en-US" sz="2400" b="1" dirty="0">
                <a:solidFill>
                  <a:srgbClr val="FF0000"/>
                </a:solidFill>
                <a:latin typeface="Times New Roman" panose="02020603050405020304" pitchFamily="18" charset="0"/>
                <a:cs typeface="Times New Roman" panose="02020603050405020304" pitchFamily="18" charset="0"/>
              </a:rPr>
              <a:t> y</a:t>
            </a:r>
          </a:p>
          <a:p>
            <a:r>
              <a:rPr lang="en-US" sz="2400" dirty="0" err="1">
                <a:latin typeface="Times New Roman" panose="02020603050405020304" pitchFamily="18" charset="0"/>
                <a:cs typeface="Times New Roman" panose="02020603050405020304" pitchFamily="18" charset="0"/>
              </a:rPr>
              <a:t>Bảc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thú</a:t>
            </a:r>
            <a:r>
              <a:rPr lang="en-US" sz="2400" dirty="0">
                <a:latin typeface="Times New Roman" panose="02020603050405020304" pitchFamily="18" charset="0"/>
                <a:cs typeface="Times New Roman" panose="02020603050405020304" pitchFamily="18" charset="0"/>
              </a:rPr>
              <a:t> y </a:t>
            </a:r>
            <a:r>
              <a:rPr lang="en-US" sz="2400" dirty="0" err="1">
                <a:latin typeface="Times New Roman" panose="02020603050405020304" pitchFamily="18" charset="0"/>
                <a:cs typeface="Times New Roman" panose="02020603050405020304" pitchFamily="18" charset="0"/>
              </a:rPr>
              <a:t>lả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nhũ</a:t>
            </a:r>
            <a:r>
              <a:rPr lang="en-US" sz="2400" dirty="0">
                <a:latin typeface="Times New Roman" panose="02020603050405020304" pitchFamily="18" charset="0"/>
                <a:cs typeface="Times New Roman" panose="02020603050405020304" pitchFamily="18" charset="0"/>
              </a:rPr>
              <a:t> ng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nhiệm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bệnh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chữa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bệnh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góp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nghiệm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loại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thuốc</a:t>
            </a:r>
            <a:r>
              <a:rPr lang="en-US" sz="2400" dirty="0">
                <a:latin typeface="Times New Roman" panose="02020603050405020304" pitchFamily="18" charset="0"/>
                <a:cs typeface="Times New Roman" panose="02020603050405020304" pitchFamily="18" charset="0"/>
              </a:rPr>
              <a:t>, vaccine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chẩt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cẩn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cùa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thú</a:t>
            </a:r>
            <a:r>
              <a:rPr lang="en-US" sz="2400" dirty="0">
                <a:latin typeface="Times New Roman" panose="02020603050405020304" pitchFamily="18" charset="0"/>
                <a:cs typeface="Times New Roman" panose="02020603050405020304" pitchFamily="18" charset="0"/>
              </a:rPr>
              <a:t> y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khéo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tay</a:t>
            </a:r>
            <a:r>
              <a:rPr lang="en-US" sz="2400" dirty="0">
                <a:latin typeface="Times New Roman" panose="02020603050405020304" pitchFamily="18" charset="0"/>
                <a:cs typeface="Times New Roman" panose="02020603050405020304" pitchFamily="18" charset="0"/>
              </a:rPr>
              <a:t>.</a:t>
            </a:r>
          </a:p>
          <a:p>
            <a:r>
              <a:rPr lang="en-US" sz="2400" b="1" dirty="0">
                <a:solidFill>
                  <a:srgbClr val="FF0000"/>
                </a:solidFill>
                <a:latin typeface="Times New Roman" panose="02020603050405020304" pitchFamily="18" charset="0"/>
                <a:cs typeface="Times New Roman" panose="02020603050405020304" pitchFamily="18" charset="0"/>
              </a:rPr>
              <a:t>2. </a:t>
            </a:r>
            <a:r>
              <a:rPr lang="en-US" sz="2400" b="1" dirty="0" err="1">
                <a:solidFill>
                  <a:srgbClr val="FF0000"/>
                </a:solidFill>
                <a:latin typeface="Times New Roman" panose="02020603050405020304" pitchFamily="18" charset="0"/>
                <a:cs typeface="Times New Roman" panose="02020603050405020304" pitchFamily="18" charset="0"/>
              </a:rPr>
              <a:t>Kĩ</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sư</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chăn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endParaRPr lang="en-US" sz="2400" b="1" dirty="0">
              <a:solidFill>
                <a:srgbClr val="FF0000"/>
              </a:solidFill>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Kĩ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nhiệm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chọn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giống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sóc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bệnh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p>
          <a:p>
            <a:r>
              <a:rPr lang="en-US" sz="2400" dirty="0" err="1">
                <a:latin typeface="Times New Roman" panose="02020603050405020304" pitchFamily="18" charset="0"/>
                <a:cs typeface="Times New Roman" panose="02020603050405020304" pitchFamily="18" charset="0"/>
              </a:rPr>
              <a:t>Phầm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cẩn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thích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thích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sóc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529534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arn(inVertical)">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1489</Words>
  <Application>Microsoft Office PowerPoint</Application>
  <PresentationFormat>On-screen Show (4:3)</PresentationFormat>
  <Paragraphs>88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Admin</cp:lastModifiedBy>
  <cp:revision>26</cp:revision>
  <dcterms:created xsi:type="dcterms:W3CDTF">2022-07-01T08:39:21Z</dcterms:created>
  <dcterms:modified xsi:type="dcterms:W3CDTF">2024-01-27T09:25:49Z</dcterms:modified>
</cp:coreProperties>
</file>