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</p:sldMasterIdLst>
  <p:notesMasterIdLst>
    <p:notesMasterId r:id="rId31"/>
  </p:notesMasterIdLst>
  <p:sldIdLst>
    <p:sldId id="256" r:id="rId7"/>
    <p:sldId id="257" r:id="rId8"/>
    <p:sldId id="258" r:id="rId9"/>
    <p:sldId id="264" r:id="rId10"/>
    <p:sldId id="265" r:id="rId11"/>
    <p:sldId id="266" r:id="rId12"/>
    <p:sldId id="283" r:id="rId13"/>
    <p:sldId id="284" r:id="rId14"/>
    <p:sldId id="267" r:id="rId15"/>
    <p:sldId id="268" r:id="rId16"/>
    <p:sldId id="269" r:id="rId17"/>
    <p:sldId id="285" r:id="rId18"/>
    <p:sldId id="295" r:id="rId19"/>
    <p:sldId id="294" r:id="rId20"/>
    <p:sldId id="270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79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33CC"/>
    <a:srgbClr val="1F4E79"/>
    <a:srgbClr val="15142A"/>
    <a:srgbClr val="FAED3B"/>
    <a:srgbClr val="70AD47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4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6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5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3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2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8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65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9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08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1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8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86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27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33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0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6.gif"/><Relationship Id="rId17" Type="http://schemas.openxmlformats.org/officeDocument/2006/relationships/image" Target="../media/image24.gif"/><Relationship Id="rId2" Type="http://schemas.openxmlformats.org/officeDocument/2006/relationships/audio" Target="../media/media2.mp3"/><Relationship Id="rId16" Type="http://schemas.openxmlformats.org/officeDocument/2006/relationships/image" Target="../media/image23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1.xml"/><Relationship Id="rId5" Type="http://schemas.microsoft.com/office/2007/relationships/media" Target="../media/media4.mp3"/><Relationship Id="rId15" Type="http://schemas.openxmlformats.org/officeDocument/2006/relationships/image" Target="../media/image22.gif"/><Relationship Id="rId10" Type="http://schemas.openxmlformats.org/officeDocument/2006/relationships/audio" Target="../media/media6.mp3"/><Relationship Id="rId19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7.gif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2.xml"/><Relationship Id="rId7" Type="http://schemas.openxmlformats.org/officeDocument/2006/relationships/audio" Target="../media/audio4.wav"/><Relationship Id="rId12" Type="http://schemas.openxmlformats.org/officeDocument/2006/relationships/image" Target="../media/image24.gif"/><Relationship Id="rId17" Type="http://schemas.openxmlformats.org/officeDocument/2006/relationships/image" Target="../media/image29.gif"/><Relationship Id="rId2" Type="http://schemas.microsoft.com/office/2007/relationships/media" Target="../media/media7.mp4"/><Relationship Id="rId16" Type="http://schemas.openxmlformats.org/officeDocument/2006/relationships/image" Target="../media/image19.png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6.gif"/><Relationship Id="rId5" Type="http://schemas.openxmlformats.org/officeDocument/2006/relationships/audio" Target="../media/audio2.wav"/><Relationship Id="rId15" Type="http://schemas.microsoft.com/office/2007/relationships/hdphoto" Target="../media/hdphoto1.wdp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6.gif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1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2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4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2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6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6.gif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24.gif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6.gif"/><Relationship Id="rId17" Type="http://schemas.microsoft.com/office/2007/relationships/hdphoto" Target="../media/hdphoto1.wdp"/><Relationship Id="rId2" Type="http://schemas.microsoft.com/office/2007/relationships/media" Target="../media/media7.mp4"/><Relationship Id="rId16" Type="http://schemas.openxmlformats.org/officeDocument/2006/relationships/image" Target="../media/image28.png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5.gif"/><Relationship Id="rId5" Type="http://schemas.openxmlformats.org/officeDocument/2006/relationships/audio" Target="../media/audio1.wav"/><Relationship Id="rId15" Type="http://schemas.openxmlformats.org/officeDocument/2006/relationships/image" Target="../media/image19.png"/><Relationship Id="rId10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1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2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994074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CHUNG VÀ ƯỚC CHUNG </a:t>
            </a:r>
            <a:b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NHẤT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633049" y="212252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618916" y="1213335"/>
            <a:ext cx="839416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4" y="930005"/>
            <a:ext cx="1406948" cy="1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214049" y="3032593"/>
            <a:ext cx="9043580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3251396" y="2384574"/>
            <a:ext cx="839416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339309" y="5715000"/>
            <a:ext cx="744210" cy="374073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297" y="983994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253"/>
            <a:ext cx="2664297" cy="2389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81625"/>
            <a:ext cx="266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i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42049"/>
              </p:ext>
            </p:extLst>
          </p:nvPr>
        </p:nvGraphicFramePr>
        <p:xfrm>
          <a:off x="2182706" y="4064555"/>
          <a:ext cx="8761182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3740"/>
                <a:gridCol w="677357"/>
                <a:gridCol w="627794"/>
                <a:gridCol w="677357"/>
                <a:gridCol w="726919"/>
                <a:gridCol w="726919"/>
                <a:gridCol w="759961"/>
                <a:gridCol w="768222"/>
                <a:gridCol w="759961"/>
                <a:gridCol w="662952"/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9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55" y="1750160"/>
            <a:ext cx="79227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ƯC(24,36).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ƯCLN(24,36).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ƯCLN(24,36)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029" y="1237841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5" y="1449958"/>
            <a:ext cx="2664297" cy="2389929"/>
          </a:xfrm>
          <a:prstGeom prst="rect">
            <a:avLst/>
          </a:prstGeom>
        </p:spPr>
      </p:pic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290" y="2544610"/>
            <a:ext cx="792273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ƯC(24,36) = {1;2;3;4;6;12}.</a:t>
            </a:r>
          </a:p>
          <a:p>
            <a:pPr marL="514350" indent="-514350"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ƯCLN(24,36) = 12.</a:t>
            </a:r>
          </a:p>
          <a:p>
            <a:pPr marL="514350" indent="-514350">
              <a:buFontTx/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Ư(12) =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{1;2;3;4;6;12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619" y="4643748"/>
            <a:ext cx="849856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535" y="187861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1304286" y="4800600"/>
            <a:ext cx="849192" cy="41253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4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6929" y="1490270"/>
            <a:ext cx="90013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85" y="4272082"/>
            <a:ext cx="2676858" cy="21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5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35" y="127158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x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thầy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N*).</a:t>
                </a:r>
              </a:p>
              <a:p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30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x, 48 </a:t>
                </a:r>
                <a14:m>
                  <m:oMath xmlns:m="http://schemas.openxmlformats.org/officeDocument/2006/math">
                    <m:r>
                      <a:rPr lang="en-US" sz="3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x, x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= ƯCLN(30,48).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ƯCLN(30,48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= 6.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blipFill rotWithShape="0">
                <a:blip r:embed="rId3"/>
                <a:stretch>
                  <a:fillRect l="-1696" t="-2435" r="-1454" b="-4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413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085991"/>
            <a:ext cx="26789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00" y="4211146"/>
            <a:ext cx="1206438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10, 16, 20, 40, 80.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875868"/>
            <a:ext cx="952550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80.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787" y="3188966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0" y="837769"/>
            <a:ext cx="2161649" cy="21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  <p:sp>
        <p:nvSpPr>
          <p:cNvPr id="21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2" name="Horizontal Scroll 21"/>
          <p:cNvSpPr/>
          <p:nvPr/>
        </p:nvSpPr>
        <p:spPr>
          <a:xfrm>
            <a:off x="3504463" y="454145"/>
            <a:ext cx="8046720" cy="49682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NHỔ CÀ RỐT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959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315287" y="161781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{1;5}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ƯC(15,20)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444574" y="161513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{1;3;5}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429498" y="225259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{5}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444574" y="2321014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{1;5;15;20}</a:t>
            </a:r>
          </a:p>
        </p:txBody>
      </p:sp>
      <p:pic>
        <p:nvPicPr>
          <p:cNvPr id="29" name="15s">
            <a:hlinkClick r:id="" action="ppaction://media"/>
            <a:extLst>
              <a:ext uri="{FF2B5EF4-FFF2-40B4-BE49-F238E27FC236}">
                <a16:creationId xmlns=""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681555" y="5880416"/>
            <a:ext cx="1228671" cy="788423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6753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ƯCLN(12,36)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=""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7033" y="5788246"/>
            <a:ext cx="1379460" cy="885182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30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830" y="1339944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2723" y="4120411"/>
            <a:ext cx="79872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" y="3994034"/>
            <a:ext cx="1896036" cy="22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5830" y="1327906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60"/>
            <a:ext cx="7055223" cy="12256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44181" y="150217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42413" y="150186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44181" y="2314855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42413" y="231396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18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=""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77904" y="5655144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278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05409" y="1591440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44598" y="162347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05409" y="237413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44598" y="235447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=""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588326" y="5769513"/>
            <a:ext cx="1395936" cy="895755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8287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ƯCLN(8,12,15)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=""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78027" y="5720069"/>
            <a:ext cx="1477216" cy="947911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8653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E530CE9-79B6-4A34-9DE8-7F769B44A120}"/>
              </a:ext>
            </a:extLst>
          </p:cNvPr>
          <p:cNvSpPr txBox="1"/>
          <p:nvPr/>
        </p:nvSpPr>
        <p:spPr>
          <a:xfrm>
            <a:off x="2202180" y="2158084"/>
            <a:ext cx="9601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</a:t>
            </a:r>
            <a:r>
              <a:rPr lang="nl-NL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1;2 SGK trang 51.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phần còn lại của bài, tiết sau học </a:t>
            </a:r>
            <a:r>
              <a:rPr lang="vi-VN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6010" y="726308"/>
            <a:ext cx="101271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nay: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9" y="2936026"/>
            <a:ext cx="3783373" cy="31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53" y="403644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21433" y="18232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245" y="1212136"/>
            <a:ext cx="5557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695" y="2040644"/>
            <a:ext cx="797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80686"/>
              </p:ext>
            </p:extLst>
          </p:nvPr>
        </p:nvGraphicFramePr>
        <p:xfrm>
          <a:off x="1669799" y="3383441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/>
                <a:gridCol w="677357"/>
                <a:gridCol w="627794"/>
                <a:gridCol w="677357"/>
                <a:gridCol w="726919"/>
                <a:gridCol w="726919"/>
                <a:gridCol w="759961"/>
                <a:gridCol w="768222"/>
                <a:gridCol w="759961"/>
                <a:gridCol w="662952"/>
                <a:gridCol w="662952"/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66311"/>
              </p:ext>
            </p:extLst>
          </p:nvPr>
        </p:nvGraphicFramePr>
        <p:xfrm>
          <a:off x="1746119" y="3421518"/>
          <a:ext cx="9756055" cy="195058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1070"/>
                <a:gridCol w="675876"/>
                <a:gridCol w="626422"/>
                <a:gridCol w="675876"/>
                <a:gridCol w="725331"/>
                <a:gridCol w="725331"/>
                <a:gridCol w="758300"/>
                <a:gridCol w="766543"/>
                <a:gridCol w="758300"/>
                <a:gridCol w="661503"/>
                <a:gridCol w="661503"/>
              </a:tblGrid>
              <a:tr h="971225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979356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0346"/>
              </p:ext>
            </p:extLst>
          </p:nvPr>
        </p:nvGraphicFramePr>
        <p:xfrm>
          <a:off x="1724748" y="3392372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/>
                <a:gridCol w="677357"/>
                <a:gridCol w="627794"/>
                <a:gridCol w="677357"/>
                <a:gridCol w="726919"/>
                <a:gridCol w="726919"/>
                <a:gridCol w="759961"/>
                <a:gridCol w="768222"/>
                <a:gridCol w="759961"/>
                <a:gridCol w="662952"/>
                <a:gridCol w="662952"/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sp>
        <p:nvSpPr>
          <p:cNvPr id="12" name="Flowchart: Terminator 11"/>
          <p:cNvSpPr/>
          <p:nvPr/>
        </p:nvSpPr>
        <p:spPr>
          <a:xfrm rot="16200000">
            <a:off x="6479119" y="3972588"/>
            <a:ext cx="2064388" cy="813628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700117" y="2421410"/>
            <a:ext cx="108610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ƯCLN(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597043" y="542191"/>
            <a:ext cx="10817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87" y="373312"/>
            <a:ext cx="1923562" cy="1445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700117" y="1510863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2353226" y="1363477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2299882" y="2568892"/>
            <a:ext cx="815095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5062845"/>
            <a:ext cx="2423795" cy="16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2437050" y="1308752"/>
            <a:ext cx="30285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2341793" y="2853372"/>
            <a:ext cx="815095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5797625" y="1961839"/>
            <a:ext cx="11554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8695" y="1586662"/>
            <a:ext cx="2532753" cy="2532753"/>
          </a:xfrm>
          <a:prstGeom prst="rect">
            <a:avLst/>
          </a:prstGeom>
        </p:spPr>
      </p:pic>
      <p:pic>
        <p:nvPicPr>
          <p:cNvPr id="20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6524" y="2182387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2437050" y="1282352"/>
            <a:ext cx="31472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922010" y="2112109"/>
            <a:ext cx="1037441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1159426" y="5260642"/>
            <a:ext cx="99361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c.</a:t>
            </a:r>
            <a:endParaRPr lang="en-US" sz="3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70565" y="5430710"/>
            <a:ext cx="627370" cy="286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66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2264071" y="853200"/>
            <a:ext cx="25978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1445905" y="1356669"/>
            <a:ext cx="105230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ƯC(12,20).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ƯCLN(12,20).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1337846" y="3461130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90037"/>
              </p:ext>
            </p:extLst>
          </p:nvPr>
        </p:nvGraphicFramePr>
        <p:xfrm>
          <a:off x="2119837" y="4097615"/>
          <a:ext cx="888413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6156"/>
                <a:gridCol w="931308"/>
                <a:gridCol w="949217"/>
                <a:gridCol w="1029812"/>
                <a:gridCol w="1020856"/>
                <a:gridCol w="985037"/>
                <a:gridCol w="10217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/>
                        <a:t>Ước</a:t>
                      </a:r>
                      <a:r>
                        <a:rPr lang="en-US" sz="3400" baseline="0" dirty="0" smtClean="0"/>
                        <a:t> </a:t>
                      </a:r>
                      <a:r>
                        <a:rPr lang="en-US" sz="3400" baseline="0" dirty="0" err="1" smtClean="0"/>
                        <a:t>của</a:t>
                      </a:r>
                      <a:r>
                        <a:rPr lang="en-US" sz="3400" baseline="0" dirty="0" smtClean="0"/>
                        <a:t> 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3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6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/>
                        <a:t>Ước</a:t>
                      </a:r>
                      <a:r>
                        <a:rPr lang="en-US" sz="3400" baseline="0" dirty="0" smtClean="0"/>
                        <a:t> </a:t>
                      </a:r>
                      <a:r>
                        <a:rPr lang="en-US" sz="3400" baseline="0" dirty="0" err="1" smtClean="0"/>
                        <a:t>của</a:t>
                      </a:r>
                      <a:r>
                        <a:rPr lang="en-US" sz="3400" baseline="0" dirty="0" smtClean="0"/>
                        <a:t> 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5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1420083" y="5436653"/>
            <a:ext cx="1037441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ƯC(12,20)= {1;2;4}.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ƯCLN(12,20)= 4.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-3471025" y="4076683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777</TotalTime>
  <Words>1310</Words>
  <Application>Microsoft Office PowerPoint</Application>
  <PresentationFormat>Custom</PresentationFormat>
  <Paragraphs>233</Paragraphs>
  <Slides>24</Slides>
  <Notes>10</Notes>
  <HiddenSlides>0</HiddenSlides>
  <MMClips>11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2_Office Theme</vt:lpstr>
      <vt:lpstr> ƯỚC CHUNG VÀ ƯỚC CHUNG  LỚN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44</cp:revision>
  <dcterms:created xsi:type="dcterms:W3CDTF">2021-06-07T13:44:30Z</dcterms:created>
  <dcterms:modified xsi:type="dcterms:W3CDTF">2021-08-19T11:46:24Z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