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0" r:id="rId5"/>
    <p:sldMasterId id="214748372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6" y="116792"/>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126800" y="980808"/>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25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587916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942136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C6853C-5B23-4B1A-84DD-088BD0F8FEB7}"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71495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8629946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36799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187878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127155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2033930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933210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27789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9045241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42593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240640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4584309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4120889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6" y="116792"/>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126800" y="980808"/>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3764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6619278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8204904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653923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3621560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775119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483562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530469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42461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660366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9082706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5402818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816341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1993605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3384988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257838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7443642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823537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638347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0523826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4179318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393575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2808555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328773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8994491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6" y="116792"/>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1126800" y="980808"/>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9102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832184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9927706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5759161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724638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722305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7470997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133187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5138757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4991601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7619164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4040258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4962492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164770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67252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4992457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6895869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7845799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8" name="页脚占位符 7"/>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0521857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4" name="页脚占位符 3"/>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5652808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634376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7750724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30557130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2148453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80" y="6356351"/>
            <a:ext cx="2845170" cy="365125"/>
          </a:xfrm>
          <a:prstGeom prst="rect">
            <a:avLst/>
          </a:prstGeom>
        </p:spPr>
        <p:txBody>
          <a:bodyPr/>
          <a:lstStyle/>
          <a:p>
            <a:fld id="{B083E17A-3E3A-4852-B37D-C2A50307F22C}" type="datetimeFigureOut">
              <a:rPr lang="zh-CN" altLang="en-US" smtClean="0"/>
              <a:pPr/>
              <a:t>2022/7/5</a:t>
            </a:fld>
            <a:endParaRPr lang="zh-CN" altLang="en-US"/>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p14="http://schemas.microsoft.com/office/powerpoint/2010/main" val="13635680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3" name="页脚占位符 2"/>
          <p:cNvSpPr>
            <a:spLocks noGrp="1"/>
          </p:cNvSpPr>
          <p:nvPr>
            <p:ph type="ftr" sz="quarter" idx="11"/>
          </p:nvPr>
        </p:nvSpPr>
        <p:spPr>
          <a:xfrm>
            <a:off x="4166143" y="6356351"/>
            <a:ext cx="3859715" cy="365125"/>
          </a:xfrm>
          <a:prstGeom prst="rect">
            <a:avLst/>
          </a:prstGeom>
        </p:spPr>
        <p:txBody>
          <a:bodyPr/>
          <a:lstStyle/>
          <a:p>
            <a:endParaRPr lang="en-US"/>
          </a:p>
        </p:txBody>
      </p:sp>
      <p:sp>
        <p:nvSpPr>
          <p:cNvPr id="4" name="灯片编号占位符 3"/>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33391026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0172691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fld id="{43C6853C-5B23-4B1A-84DD-088BD0F8FEB7}" type="datetimeFigureOut">
              <a:rPr lang="en-US" smtClean="0"/>
              <a:t>7/5/2022</a:t>
            </a:fld>
            <a:endParaRPr lang="en-US"/>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endParaRPr lang="en-US"/>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fld id="{9B9C990E-A081-4897-B090-DD78180A8B21}" type="slidenum">
              <a:rPr lang="en-US" smtClean="0"/>
              <a:t>‹#›</a:t>
            </a:fld>
            <a:endParaRPr lang="en-US"/>
          </a:p>
        </p:txBody>
      </p:sp>
    </p:spTree>
    <p:extLst>
      <p:ext uri="{BB962C8B-B14F-4D97-AF65-F5344CB8AC3E}">
        <p14:creationId xmlns:p14="http://schemas.microsoft.com/office/powerpoint/2010/main" val="2240055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1" y="-19050"/>
            <a:ext cx="12241223"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65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6187" y="-15974"/>
            <a:ext cx="12358188" cy="6936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626" y="42448"/>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910748" y="906464"/>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4873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1" y="-19050"/>
            <a:ext cx="12241223"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776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6187" y="-15974"/>
            <a:ext cx="12358188" cy="6936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626" y="42448"/>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910748" y="906464"/>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6011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1" y="-19050"/>
            <a:ext cx="12241223"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918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6187" y="-15974"/>
            <a:ext cx="12358188" cy="6936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8626" y="42448"/>
            <a:ext cx="1171777" cy="17280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910748" y="906464"/>
            <a:ext cx="3960956"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63757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0410" y="2426380"/>
            <a:ext cx="11068595" cy="1655762"/>
          </a:xfrm>
        </p:spPr>
        <p:txBody>
          <a:bodyPr/>
          <a:lstStyle/>
          <a:p>
            <a:r>
              <a:rPr lang="en-US" sz="3600" dirty="0" err="1" smtClean="0">
                <a:solidFill>
                  <a:schemeClr val="tx1"/>
                </a:solidFill>
                <a:latin typeface="Arial" panose="020B0604020202020204" pitchFamily="34" charset="0"/>
                <a:cs typeface="Arial" panose="020B0604020202020204" pitchFamily="34" charset="0"/>
              </a:rPr>
              <a:t>Em</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hãy</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kể</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tên</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những</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món</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ăn</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được</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làm</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từ</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thịt</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gà</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mà</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em</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biết</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hoặc</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đã</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từng</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ăn</a:t>
            </a:r>
            <a:r>
              <a:rPr lang="en-US" sz="3600" dirty="0" smtClean="0">
                <a:solidFill>
                  <a:schemeClr val="tx1"/>
                </a:solidFill>
                <a:latin typeface="Arial" panose="020B0604020202020204" pitchFamily="34" charset="0"/>
                <a:cs typeface="Arial" panose="020B0604020202020204" pitchFamily="34" charset="0"/>
              </a:rPr>
              <a:t>. </a:t>
            </a:r>
            <a:endParaRPr lang="en-US" sz="3600" dirty="0">
              <a:solidFill>
                <a:schemeClr val="tx1"/>
              </a:solidFill>
              <a:latin typeface="Arial" panose="020B0604020202020204" pitchFamily="34" charset="0"/>
              <a:cs typeface="Arial" panose="020B0604020202020204" pitchFamily="34" charset="0"/>
            </a:endParaRPr>
          </a:p>
        </p:txBody>
      </p:sp>
      <p:pic>
        <p:nvPicPr>
          <p:cNvPr id="1026" name="Picture 2" descr=" Bài giảng điện tử công nghệ 7 kết nối tri thức bài 12: Chăn nuôi gà thịt trong nông hộ"/>
          <p:cNvPicPr>
            <a:picLocks noChangeAspect="1" noChangeArrowheads="1"/>
          </p:cNvPicPr>
          <p:nvPr/>
        </p:nvPicPr>
        <p:blipFill rotWithShape="1">
          <a:blip r:embed="rId2">
            <a:extLst>
              <a:ext uri="{28A0092B-C50C-407E-A947-70E740481C1C}">
                <a14:useLocalDpi xmlns:a14="http://schemas.microsoft.com/office/drawing/2010/main" val="0"/>
              </a:ext>
            </a:extLst>
          </a:blip>
          <a:srcRect b="76667"/>
          <a:stretch/>
        </p:blipFill>
        <p:spPr bwMode="auto">
          <a:xfrm>
            <a:off x="2438400" y="712016"/>
            <a:ext cx="6667500" cy="1129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7165" y="4337056"/>
            <a:ext cx="11329851" cy="1077218"/>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Thịt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nguồn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phẩm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phổ</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dinh</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dưỡng</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cao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Vậy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thế</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nào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để</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chăn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nuôi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đúng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cách</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5705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latin typeface="Arial" panose="020B0604020202020204" pitchFamily="34" charset="0"/>
                <a:cs typeface="Arial" panose="020B0604020202020204" pitchFamily="34" charset="0"/>
              </a:rPr>
              <a:t>Vai</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trò</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lớp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sàn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thoáng</a:t>
            </a:r>
            <a:endParaRPr lang="en-US" dirty="0"/>
          </a:p>
        </p:txBody>
      </p:sp>
      <p:pic>
        <p:nvPicPr>
          <p:cNvPr id="8194" name="Picture 2" descr=" Bài giảng điện tử công nghệ 7 kết nối tri thức bài 12: Chăn nuôi gà thịt trong nông hộ"/>
          <p:cNvPicPr>
            <a:picLocks noChangeAspect="1" noChangeArrowheads="1"/>
          </p:cNvPicPr>
          <p:nvPr/>
        </p:nvPicPr>
        <p:blipFill rotWithShape="1">
          <a:blip r:embed="rId2">
            <a:extLst>
              <a:ext uri="{28A0092B-C50C-407E-A947-70E740481C1C}">
                <a14:useLocalDpi xmlns:a14="http://schemas.microsoft.com/office/drawing/2010/main" val="0"/>
              </a:ext>
            </a:extLst>
          </a:blip>
          <a:srcRect l="8015" t="46357" r="4246" b="4706"/>
          <a:stretch/>
        </p:blipFill>
        <p:spPr bwMode="auto">
          <a:xfrm>
            <a:off x="609680" y="2325189"/>
            <a:ext cx="11126313" cy="37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611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77" y="0"/>
            <a:ext cx="6792686" cy="822642"/>
          </a:xfrm>
          <a:solidFill>
            <a:srgbClr val="FFFF00"/>
          </a:solidFill>
        </p:spPr>
        <p:txBody>
          <a:bodyPr/>
          <a:lstStyle/>
          <a:p>
            <a:pPr algn="l"/>
            <a:r>
              <a:rPr lang="en-US" b="1" dirty="0" smtClean="0">
                <a:latin typeface="Arial" panose="020B0604020202020204" pitchFamily="34" charset="0"/>
                <a:cs typeface="Arial" panose="020B0604020202020204" pitchFamily="34" charset="0"/>
              </a:rPr>
              <a:t>II. THỨC ĂN VÀ CHO ĂN</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816423" y="910131"/>
            <a:ext cx="6407337" cy="4113860"/>
          </a:xfrm>
          <a:prstGeom prst="rect">
            <a:avLst/>
          </a:prstGeom>
        </p:spPr>
      </p:pic>
      <p:pic>
        <p:nvPicPr>
          <p:cNvPr id="5" name="Picture 4"/>
          <p:cNvPicPr>
            <a:picLocks noChangeAspect="1"/>
          </p:cNvPicPr>
          <p:nvPr/>
        </p:nvPicPr>
        <p:blipFill>
          <a:blip r:embed="rId3"/>
          <a:stretch>
            <a:fillRect/>
          </a:stretch>
        </p:blipFill>
        <p:spPr>
          <a:xfrm>
            <a:off x="992777" y="4838418"/>
            <a:ext cx="6230983" cy="2019582"/>
          </a:xfrm>
          <a:prstGeom prst="rect">
            <a:avLst/>
          </a:prstGeom>
        </p:spPr>
      </p:pic>
      <p:sp>
        <p:nvSpPr>
          <p:cNvPr id="6" name="Rectangle 5"/>
          <p:cNvSpPr/>
          <p:nvPr/>
        </p:nvSpPr>
        <p:spPr>
          <a:xfrm>
            <a:off x="7019109" y="1273837"/>
            <a:ext cx="4946468" cy="3945696"/>
          </a:xfrm>
          <a:prstGeom prst="rect">
            <a:avLst/>
          </a:prstGeom>
        </p:spPr>
        <p:txBody>
          <a:bodyPr wrap="square">
            <a:spAutoFit/>
          </a:bodyPr>
          <a:lstStyle/>
          <a:p>
            <a:pPr marL="514350" indent="-514350" algn="just">
              <a:lnSpc>
                <a:spcPct val="120000"/>
              </a:lnSpc>
              <a:spcBef>
                <a:spcPts val="600"/>
              </a:spcBef>
              <a:spcAft>
                <a:spcPts val="600"/>
              </a:spcAft>
              <a:buAutoNum type="arabicPeriod"/>
            </a:pPr>
            <a:r>
              <a:rPr lang="en-US" sz="3200" b="1" dirty="0" err="1" smtClean="0">
                <a:latin typeface="Arial" panose="020B0604020202020204" pitchFamily="34" charset="0"/>
                <a:ea typeface="Calibri" panose="020F0502020204030204" pitchFamily="34" charset="0"/>
                <a:cs typeface="Arial" panose="020B0604020202020204" pitchFamily="34" charset="0"/>
              </a:rPr>
              <a:t>Thức</a:t>
            </a:r>
            <a:r>
              <a:rPr lang="en-US" sz="3200" b="1" dirty="0" smtClean="0">
                <a:latin typeface="Arial" panose="020B0604020202020204" pitchFamily="34" charset="0"/>
                <a:ea typeface="Calibri" panose="020F0502020204030204" pitchFamily="34" charset="0"/>
                <a:cs typeface="Arial" panose="020B0604020202020204" pitchFamily="34" charset="0"/>
              </a:rPr>
              <a:t> </a:t>
            </a:r>
            <a:r>
              <a:rPr lang="en-US" sz="3200" b="1" dirty="0" err="1" smtClean="0">
                <a:latin typeface="Arial" panose="020B0604020202020204" pitchFamily="34" charset="0"/>
                <a:ea typeface="Calibri" panose="020F0502020204030204" pitchFamily="34" charset="0"/>
                <a:cs typeface="Arial" panose="020B0604020202020204" pitchFamily="34" charset="0"/>
              </a:rPr>
              <a:t>ăn</a:t>
            </a:r>
            <a:endParaRPr lang="en-US" sz="32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3200" b="1" dirty="0" smtClean="0">
                <a:latin typeface="Arial" panose="020B0604020202020204" pitchFamily="34" charset="0"/>
                <a:ea typeface="Calibri" panose="020F0502020204030204" pitchFamily="34" charset="0"/>
                <a:cs typeface="Arial" panose="020B0604020202020204" pitchFamily="34" charset="0"/>
              </a:rPr>
              <a:t>?1</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Có</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mấy</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loại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thức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ăn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gà</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3200" b="1" dirty="0" smtClean="0">
                <a:latin typeface="Arial" panose="020B0604020202020204" pitchFamily="34" charset="0"/>
                <a:ea typeface="Calibri" panose="020F0502020204030204" pitchFamily="34" charset="0"/>
                <a:cs typeface="Arial" panose="020B0604020202020204" pitchFamily="34" charset="0"/>
              </a:rPr>
              <a:t>?2</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Trong</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mỗi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loại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thức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ăn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bao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gồm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những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thành</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phần</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dinh</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dưỡng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nào</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42996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chia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nghiệp</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just"/>
            <a:r>
              <a:rPr lang="en-US" dirty="0" err="1" smtClean="0">
                <a:latin typeface="Arial" panose="020B0604020202020204" pitchFamily="34" charset="0"/>
                <a:cs typeface="Arial" panose="020B0604020202020204" pitchFamily="34" charset="0"/>
              </a:rPr>
              <a:t>Dù</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bốn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dưỡng</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nhóm</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béo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r>
              <a:rPr lang="en-US" dirty="0">
                <a:latin typeface="Arial" panose="020B0604020202020204" pitchFamily="34" charset="0"/>
                <a:cs typeface="Arial" panose="020B0604020202020204" pitchFamily="34" charset="0"/>
              </a:rPr>
              <a:t> vitamin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khoáng</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69909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79" y="1154657"/>
            <a:ext cx="10676629" cy="600073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73830" y="2297657"/>
            <a:ext cx="5956662" cy="2880359"/>
          </a:xfrm>
          <a:solidFill>
            <a:srgbClr val="FFFF00"/>
          </a:solidFill>
        </p:spPr>
        <p:txBody>
          <a:bodyPr/>
          <a:lstStyle/>
          <a:p>
            <a:pPr algn="just"/>
            <a:r>
              <a:rPr lang="en-US" dirty="0">
                <a:latin typeface="Arial" panose="020B0604020202020204" pitchFamily="34" charset="0"/>
                <a:cs typeface="Arial" panose="020B0604020202020204" pitchFamily="34" charset="0"/>
              </a:rPr>
              <a:t>Ở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địa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thường</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thịt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nhiên</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biết</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7736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81" y="274638"/>
            <a:ext cx="3870880" cy="1143000"/>
          </a:xfrm>
          <a:solidFill>
            <a:srgbClr val="FFFF00"/>
          </a:solidFill>
        </p:spPr>
        <p:txBody>
          <a:bodyPr/>
          <a:lstStyle/>
          <a:p>
            <a:pPr algn="l"/>
            <a:r>
              <a:rPr lang="en-US" b="1" dirty="0" smtClean="0">
                <a:latin typeface="Arial" panose="020B0604020202020204" pitchFamily="34" charset="0"/>
                <a:cs typeface="Arial" panose="020B0604020202020204" pitchFamily="34" charset="0"/>
              </a:rPr>
              <a:t>2. Cho </a:t>
            </a:r>
            <a:r>
              <a:rPr lang="en-US" b="1" dirty="0" err="1" smtClean="0">
                <a:latin typeface="Arial" panose="020B0604020202020204" pitchFamily="34" charset="0"/>
                <a:cs typeface="Arial" panose="020B0604020202020204" pitchFamily="34" charset="0"/>
              </a:rPr>
              <a:t>ăn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80" y="1600201"/>
            <a:ext cx="10972641" cy="1325879"/>
          </a:xfrm>
        </p:spPr>
        <p:txBody>
          <a:bodyPr/>
          <a:lstStyle/>
          <a:p>
            <a:pPr marL="0" indent="0">
              <a:buNone/>
            </a:pPr>
            <a:r>
              <a:rPr lang="en-US" dirty="0" smtClean="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Cho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tốt</a:t>
            </a:r>
            <a:r>
              <a:rPr lang="en-US" dirty="0" smtClean="0">
                <a:latin typeface="Arial" panose="020B0604020202020204" pitchFamily="34" charset="0"/>
                <a:cs typeface="Arial" panose="020B0604020202020204" pitchFamily="34" charset="0"/>
              </a:rPr>
              <a:t>.</a:t>
            </a:r>
          </a:p>
          <a:p>
            <a:pPr marL="0" indent="0">
              <a:buNone/>
            </a:pPr>
            <a:r>
              <a:rPr lang="en-US" dirty="0" smtClean="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tuổi</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cần</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p>
        </p:txBody>
      </p:sp>
      <p:sp>
        <p:nvSpPr>
          <p:cNvPr id="4" name="Rectangle 3"/>
          <p:cNvSpPr/>
          <p:nvPr/>
        </p:nvSpPr>
        <p:spPr>
          <a:xfrm>
            <a:off x="346205" y="2926080"/>
            <a:ext cx="11499589" cy="3480568"/>
          </a:xfrm>
          <a:prstGeom prst="rect">
            <a:avLst/>
          </a:prstGeom>
        </p:spPr>
        <p:txBody>
          <a:bodyPr wrap="square">
            <a:spAutoFit/>
          </a:bodyPr>
          <a:lstStyle/>
          <a:p>
            <a:pPr marL="342900" lvl="0" indent="-342900" algn="just">
              <a:lnSpc>
                <a:spcPct val="116000"/>
              </a:lnSpc>
              <a:spcAft>
                <a:spcPts val="500"/>
              </a:spcAft>
              <a:buFont typeface="Sitka Text" panose="02000505000000020004" pitchFamily="2" charset="0"/>
              <a:buChar char="-"/>
              <a:tabLst>
                <a:tab pos="415925" algn="l"/>
              </a:tabLst>
            </a:pP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Gà</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dưới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một</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tuồi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cần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thức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giàu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đạm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tự</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do,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thức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luôn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cỏ</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trong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để</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gà</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liên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tục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3200" i="1" dirty="0" smtClean="0">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500"/>
              </a:spcAft>
              <a:buFont typeface="Sitka Text" panose="02000505000000020004" pitchFamily="2" charset="0"/>
              <a:buChar char="-"/>
              <a:tabLst>
                <a:tab pos="415925" algn="l"/>
              </a:tabLst>
            </a:pP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Từ</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một</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đến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tuồi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ăn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từ</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3 </a:t>
            </a:r>
            <a:r>
              <a:rPr lang="en-US" sz="3200" i="1" dirty="0" err="1" smtClean="0">
                <a:solidFill>
                  <a:srgbClr val="000000"/>
                </a:solidFill>
                <a:latin typeface="Arial" panose="020B0604020202020204" pitchFamily="34" charset="0"/>
                <a:ea typeface="Arial" panose="020B0604020202020204" pitchFamily="34" charset="0"/>
                <a:cs typeface="Arial" panose="020B0604020202020204" pitchFamily="34" charset="0"/>
              </a:rPr>
              <a:t>đến</a:t>
            </a:r>
            <a:r>
              <a:rPr lang="en-US" sz="3200" i="1"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4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lần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ngày</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mỗi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lần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cách</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nhau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khoảng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3-4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giờ</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3200" i="1" dirty="0" smtClean="0">
              <a:effectLst/>
              <a:latin typeface="Arial" panose="020B0604020202020204" pitchFamily="34" charset="0"/>
              <a:ea typeface="Arial" panose="020B0604020202020204" pitchFamily="34" charset="0"/>
              <a:cs typeface="Arial" panose="020B0604020202020204" pitchFamily="34" charset="0"/>
            </a:endParaRPr>
          </a:p>
          <a:p>
            <a:pPr algn="just"/>
            <a:r>
              <a:rPr lang="en-US" sz="3200" i="1" dirty="0" smtClean="0">
                <a:latin typeface="Arial" panose="020B0604020202020204" pitchFamily="34" charset="0"/>
                <a:ea typeface="Calibri" panose="020F0502020204030204" pitchFamily="34" charset="0"/>
                <a:cs typeface="Arial" panose="020B0604020202020204" pitchFamily="34" charset="0"/>
              </a:rPr>
              <a:t>- </a:t>
            </a:r>
            <a:r>
              <a:rPr lang="en-US" sz="3200" i="1" dirty="0" err="1" smtClean="0">
                <a:latin typeface="Arial" panose="020B0604020202020204" pitchFamily="34" charset="0"/>
                <a:ea typeface="Calibri" panose="020F0502020204030204" pitchFamily="34" charset="0"/>
                <a:cs typeface="Arial" panose="020B0604020202020204" pitchFamily="34" charset="0"/>
              </a:rPr>
              <a:t>Gà</a:t>
            </a:r>
            <a:r>
              <a:rPr lang="en-US" sz="3200" i="1" dirty="0" smtClean="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trên</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ba</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tháng</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tuổi</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cho</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ăn</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tự</a:t>
            </a:r>
            <a:r>
              <a:rPr lang="en-US" sz="3200" i="1" dirty="0">
                <a:latin typeface="Arial" panose="020B0604020202020204" pitchFamily="34" charset="0"/>
                <a:ea typeface="Calibri" panose="020F0502020204030204" pitchFamily="34" charset="0"/>
                <a:cs typeface="Arial" panose="020B0604020202020204" pitchFamily="34" charset="0"/>
              </a:rPr>
              <a:t> do </a:t>
            </a:r>
            <a:r>
              <a:rPr lang="en-US" sz="3200" i="1" dirty="0" err="1">
                <a:latin typeface="Arial" panose="020B0604020202020204" pitchFamily="34" charset="0"/>
                <a:ea typeface="Calibri" panose="020F0502020204030204" pitchFamily="34" charset="0"/>
                <a:cs typeface="Arial" panose="020B0604020202020204" pitchFamily="34" charset="0"/>
              </a:rPr>
              <a:t>để</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gà</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lớn</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nhanh</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chóng</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được</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xuất</a:t>
            </a:r>
            <a:r>
              <a:rPr lang="en-US" sz="3200" i="1" dirty="0">
                <a:latin typeface="Arial" panose="020B0604020202020204" pitchFamily="34" charset="0"/>
                <a:ea typeface="Calibri" panose="020F0502020204030204" pitchFamily="34" charset="0"/>
                <a:cs typeface="Arial" panose="020B0604020202020204" pitchFamily="34" charset="0"/>
              </a:rPr>
              <a:t> </a:t>
            </a:r>
            <a:r>
              <a:rPr lang="en-US" sz="3200" i="1" dirty="0" err="1">
                <a:latin typeface="Arial" panose="020B0604020202020204" pitchFamily="34" charset="0"/>
                <a:ea typeface="Calibri" panose="020F0502020204030204" pitchFamily="34" charset="0"/>
                <a:cs typeface="Arial" panose="020B0604020202020204" pitchFamily="34" charset="0"/>
              </a:rPr>
              <a:t>bán</a:t>
            </a:r>
            <a:r>
              <a:rPr lang="en-US" sz="3200" i="1" dirty="0">
                <a:latin typeface="Arial" panose="020B0604020202020204" pitchFamily="34" charset="0"/>
                <a:ea typeface="Calibri" panose="020F0502020204030204" pitchFamily="34" charset="0"/>
                <a:cs typeface="Arial" panose="020B0604020202020204" pitchFamily="34" charset="0"/>
              </a:rPr>
              <a:t>.</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644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337" y="339952"/>
            <a:ext cx="7558961" cy="1143000"/>
          </a:xfrm>
          <a:solidFill>
            <a:srgbClr val="FFFF00"/>
          </a:solidFill>
        </p:spPr>
        <p:txBody>
          <a:bodyPr/>
          <a:lstStyle/>
          <a:p>
            <a:r>
              <a:rPr lang="en-US" b="1" dirty="0" smtClean="0">
                <a:latin typeface="Arial" panose="020B0604020202020204" pitchFamily="34" charset="0"/>
                <a:cs typeface="Arial" panose="020B0604020202020204" pitchFamily="34" charset="0"/>
              </a:rPr>
              <a:t>III. CHĂM SÓC CHO GÀ</a:t>
            </a:r>
            <a:endParaRPr lang="en-US" b="1" dirty="0">
              <a:latin typeface="Arial" panose="020B0604020202020204" pitchFamily="34" charset="0"/>
              <a:cs typeface="Arial" panose="020B0604020202020204" pitchFamily="34" charset="0"/>
            </a:endParaRPr>
          </a:p>
        </p:txBody>
      </p:sp>
      <p:sp>
        <p:nvSpPr>
          <p:cNvPr id="4" name="AutoShape 2" descr="30 hình ảnh con gà trống, gà mái, gà con đẹp nhất Thế Giới"/>
          <p:cNvSpPr>
            <a:spLocks noGrp="1" noChangeAspect="1" noChangeArrowheads="1"/>
          </p:cNvSpPr>
          <p:nvPr>
            <p:ph idx="1"/>
          </p:nvPr>
        </p:nvSpPr>
        <p:spPr bwMode="auto">
          <a:xfrm>
            <a:off x="609680" y="1600201"/>
            <a:ext cx="4367269"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latin typeface="Arial" panose="020B0604020202020204" pitchFamily="34" charset="0"/>
                <a:cs typeface="Arial" panose="020B0604020202020204" pitchFamily="34" charset="0"/>
              </a:rPr>
              <a:t>Qua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tivi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584507" y="1752192"/>
            <a:ext cx="3654327" cy="2702242"/>
          </a:xfrm>
          <a:prstGeom prst="rect">
            <a:avLst/>
          </a:prstGeom>
        </p:spPr>
      </p:pic>
    </p:spTree>
    <p:extLst>
      <p:ext uri="{BB962C8B-B14F-4D97-AF65-F5344CB8AC3E}">
        <p14:creationId xmlns:p14="http://schemas.microsoft.com/office/powerpoint/2010/main" val="242755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80" y="1103812"/>
            <a:ext cx="10972641" cy="4525963"/>
          </a:xfrm>
        </p:spPr>
        <p:txBody>
          <a:bodyPr/>
          <a:lstStyle/>
          <a:p>
            <a:pPr algn="just"/>
            <a:r>
              <a:rPr lang="en-US" dirty="0" err="1" smtClean="0">
                <a:latin typeface="Arial" panose="020B0604020202020204" pitchFamily="34" charset="0"/>
                <a:cs typeface="Arial" panose="020B0604020202020204" pitchFamily="34" charset="0"/>
              </a:rPr>
              <a:t>Gà</a:t>
            </a:r>
            <a:r>
              <a:rPr lang="en-US" dirty="0" smtClean="0">
                <a:latin typeface="Arial" panose="020B0604020202020204" pitchFamily="34" charset="0"/>
                <a:cs typeface="Arial" panose="020B0604020202020204" pitchFamily="34" charset="0"/>
              </a:rPr>
              <a:t> con </a:t>
            </a:r>
            <a:r>
              <a:rPr lang="en-US" dirty="0" err="1" smtClean="0">
                <a:latin typeface="Arial" panose="020B0604020202020204" pitchFamily="34" charset="0"/>
                <a:cs typeface="Arial" panose="020B0604020202020204" pitchFamily="34" charset="0"/>
              </a:rPr>
              <a:t>cơ</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sóc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khoẻ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biệt</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giai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ủ </a:t>
            </a:r>
            <a:r>
              <a:rPr lang="en-US" dirty="0" err="1">
                <a:latin typeface="Arial" panose="020B0604020202020204" pitchFamily="34" charset="0"/>
                <a:cs typeface="Arial" panose="020B0604020202020204" pitchFamily="34" charset="0"/>
              </a:rPr>
              <a:t>ấm</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894114" y="3885216"/>
            <a:ext cx="6799611" cy="2423511"/>
          </a:xfrm>
          <a:prstGeom prst="rect">
            <a:avLst/>
          </a:prstGeom>
        </p:spPr>
      </p:pic>
    </p:spTree>
    <p:extLst>
      <p:ext uri="{BB962C8B-B14F-4D97-AF65-F5344CB8AC3E}">
        <p14:creationId xmlns:p14="http://schemas.microsoft.com/office/powerpoint/2010/main" val="3072316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b="4069"/>
          <a:stretch/>
        </p:blipFill>
        <p:spPr>
          <a:xfrm>
            <a:off x="7330352" y="1852422"/>
            <a:ext cx="4355372" cy="3781696"/>
          </a:xfrm>
          <a:prstGeom prst="rect">
            <a:avLst/>
          </a:prstGeom>
        </p:spPr>
      </p:pic>
      <p:sp>
        <p:nvSpPr>
          <p:cNvPr id="5" name="Rectangle 4"/>
          <p:cNvSpPr/>
          <p:nvPr/>
        </p:nvSpPr>
        <p:spPr>
          <a:xfrm>
            <a:off x="814252" y="1852422"/>
            <a:ext cx="6096000" cy="2062103"/>
          </a:xfrm>
          <a:prstGeom prst="rect">
            <a:avLst/>
          </a:prstGeom>
        </p:spPr>
        <p:txBody>
          <a:bodyPr>
            <a:spAutoFit/>
          </a:bodyPr>
          <a:lstStyle/>
          <a:p>
            <a:pPr algn="just"/>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ý</a:t>
            </a:r>
            <a:r>
              <a:rPr lang="en-US" sz="3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chăm</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sóc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gà</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giai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mới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nở</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tháng</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tuổi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giai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đoạn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tháng</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tuổi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140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ấm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đúng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phòng</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lứa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nền</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7787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81" y="274638"/>
            <a:ext cx="8782514" cy="1143000"/>
          </a:xfrm>
          <a:solidFill>
            <a:srgbClr val="FFFF00"/>
          </a:solidFill>
        </p:spPr>
        <p:txBody>
          <a:bodyPr/>
          <a:lstStyle/>
          <a:p>
            <a:r>
              <a:rPr lang="en-US" b="1" dirty="0" smtClean="0">
                <a:latin typeface="Arial" panose="020B0604020202020204" pitchFamily="34" charset="0"/>
                <a:cs typeface="Arial" panose="020B0604020202020204" pitchFamily="34" charset="0"/>
              </a:rPr>
              <a:t>IV. PHÒNG, TRỊ BỆNH CHO GÀ</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just">
              <a:buNone/>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Trong</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luôn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trọng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11. </a:t>
            </a:r>
            <a:r>
              <a:rPr lang="en-US" dirty="0" err="1">
                <a:latin typeface="Arial" panose="020B0604020202020204" pitchFamily="34" charset="0"/>
                <a:cs typeface="Arial" panose="020B0604020202020204" pitchFamily="34" charset="0"/>
              </a:rPr>
              <a:t>Vậy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6186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 Bài giảng điện tử công nghệ 7 kết nối tri thức bài 12: Chăn nuôi gà thịt trong nông h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20" y="774746"/>
            <a:ext cx="10463229" cy="557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567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6618" y="1051560"/>
            <a:ext cx="10972641" cy="4525963"/>
          </a:xfrm>
        </p:spPr>
        <p:txBody>
          <a:bodyPr/>
          <a:lstStyle/>
          <a:p>
            <a:pPr algn="just"/>
            <a:r>
              <a:rPr lang="vi-VN" sz="2800" b="1" dirty="0" smtClean="0">
                <a:latin typeface="Arial" panose="020B0604020202020204" pitchFamily="34" charset="0"/>
                <a:cs typeface="Arial" panose="020B0604020202020204" pitchFamily="34" charset="0"/>
              </a:rPr>
              <a:t>Phòng </a:t>
            </a:r>
            <a:r>
              <a:rPr lang="vi-VN" sz="2800" b="1" dirty="0">
                <a:latin typeface="Arial" panose="020B0604020202020204" pitchFamily="34" charset="0"/>
                <a:cs typeface="Arial" panose="020B0604020202020204" pitchFamily="34" charset="0"/>
              </a:rPr>
              <a:t>bệnh</a:t>
            </a:r>
            <a:r>
              <a:rPr lang="vi-VN" sz="2800" dirty="0">
                <a:latin typeface="Arial" panose="020B0604020202020204" pitchFamily="34" charset="0"/>
                <a:cs typeface="Arial" panose="020B0604020202020204" pitchFamily="34" charset="0"/>
              </a:rPr>
              <a:t>: Cần thường xuyên vệ sinh chuồng trại sạch sẽ. đảm bảo ba sạch: ăn sạch, ở sạch, uống sạch. Bên cạnh đó. cần đảm bào mật độ chăn nuôi hợp lí, tiêm vaccine đầy đủ và kịp thời.</a:t>
            </a:r>
          </a:p>
          <a:p>
            <a:pPr algn="just"/>
            <a:r>
              <a:rPr lang="vi-VN" sz="2800" b="1" dirty="0" smtClean="0">
                <a:latin typeface="Arial" panose="020B0604020202020204" pitchFamily="34" charset="0"/>
                <a:cs typeface="Arial" panose="020B0604020202020204" pitchFamily="34" charset="0"/>
              </a:rPr>
              <a:t>Trị </a:t>
            </a:r>
            <a:r>
              <a:rPr lang="vi-VN" sz="2800" b="1" dirty="0">
                <a:latin typeface="Arial" panose="020B0604020202020204" pitchFamily="34" charset="0"/>
                <a:cs typeface="Arial" panose="020B0604020202020204" pitchFamily="34" charset="0"/>
              </a:rPr>
              <a:t>bệnh</a:t>
            </a:r>
            <a:r>
              <a:rPr lang="vi-VN" sz="2800" dirty="0">
                <a:latin typeface="Arial" panose="020B0604020202020204" pitchFamily="34" charset="0"/>
                <a:cs typeface="Arial" panose="020B0604020202020204" pitchFamily="34" charset="0"/>
              </a:rPr>
              <a:t>: Khi gà bị bệnh cần tuân thủ nguyên tắc sau:</a:t>
            </a:r>
          </a:p>
          <a:p>
            <a:pPr marL="0" indent="0" algn="just">
              <a:buNone/>
            </a:pPr>
            <a:r>
              <a:rPr lang="vi-VN" sz="2800" dirty="0">
                <a:latin typeface="Arial" panose="020B0604020202020204" pitchFamily="34" charset="0"/>
                <a:cs typeface="Arial" panose="020B0604020202020204" pitchFamily="34" charset="0"/>
              </a:rPr>
              <a:t>+ Đúng thuốc: Mỗi loại thuốc chi có tác dụng điều tri với một hoặc một vãi loại bệnh nhất định, vì vậy cần sử dụng thuốc phù hợp cho từng loại bệnh thì việc điều trị mới có hiệu quà.</a:t>
            </a:r>
          </a:p>
          <a:p>
            <a:pPr marL="0" indent="0" algn="just">
              <a:buNone/>
            </a:pPr>
            <a:r>
              <a:rPr lang="vi-VN" sz="2800" dirty="0">
                <a:latin typeface="Arial" panose="020B0604020202020204" pitchFamily="34" charset="0"/>
                <a:cs typeface="Arial" panose="020B0604020202020204" pitchFamily="34" charset="0"/>
              </a:rPr>
              <a:t>+ Đúng thời điểm: Khi gà có dấu hiệu bi bệnh, cẩn cho gà dùng thuốc càng sớm càng tốt.</a:t>
            </a:r>
          </a:p>
          <a:p>
            <a:pPr marL="0" indent="0" algn="just">
              <a:buNone/>
            </a:pPr>
            <a:r>
              <a:rPr lang="vi-VN" sz="2800" dirty="0">
                <a:latin typeface="Arial" panose="020B0604020202020204" pitchFamily="34" charset="0"/>
                <a:cs typeface="Arial" panose="020B0604020202020204" pitchFamily="34" charset="0"/>
              </a:rPr>
              <a:t>+ Đúng liều lượng: sử dụng thuốc đúng liều lượng theo hướng dẫn sử dụng.</a:t>
            </a:r>
          </a:p>
          <a:p>
            <a:pPr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087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514" y="170135"/>
            <a:ext cx="9775291" cy="1143000"/>
          </a:xfrm>
          <a:solidFill>
            <a:srgbClr val="FFFF00"/>
          </a:solidFill>
        </p:spPr>
        <p:txBody>
          <a:bodyPr/>
          <a:lstStyle/>
          <a:p>
            <a:r>
              <a:rPr lang="en-US" b="1" dirty="0" smtClean="0">
                <a:latin typeface="Arial" panose="020B0604020202020204" pitchFamily="34" charset="0"/>
                <a:cs typeface="Arial" panose="020B0604020202020204" pitchFamily="34" charset="0"/>
              </a:rPr>
              <a:t>V. MỘT SỐ BỆNH PHỔ BIẾN Ở GÀ</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en-US" dirty="0" err="1" smtClean="0">
                <a:latin typeface="Arial" panose="020B0604020202020204" pitchFamily="34" charset="0"/>
                <a:cs typeface="Arial" panose="020B0604020202020204" pitchFamily="34" charset="0"/>
              </a:rPr>
              <a:t>Ngày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nay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mặt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nhiễm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nhau</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trọng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mắc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cúm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cầm</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9550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astel Portfolio presentation templa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80" y="600513"/>
            <a:ext cx="11131103" cy="62574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92D050"/>
          </a:solidFill>
        </p:spPr>
        <p:txBody>
          <a:bodyPr/>
          <a:lstStyle/>
          <a:p>
            <a:r>
              <a:rPr lang="en-US" dirty="0" smtClean="0"/>
              <a:t>HOẠT ĐỘNG TỰ HỌC</a:t>
            </a:r>
            <a:endParaRPr lang="en-US" dirty="0"/>
          </a:p>
        </p:txBody>
      </p:sp>
      <p:sp>
        <p:nvSpPr>
          <p:cNvPr id="3" name="Content Placeholder 2"/>
          <p:cNvSpPr>
            <a:spLocks noGrp="1"/>
          </p:cNvSpPr>
          <p:nvPr>
            <p:ph idx="1"/>
          </p:nvPr>
        </p:nvSpPr>
        <p:spPr>
          <a:xfrm>
            <a:off x="2225199" y="2452868"/>
            <a:ext cx="7545817" cy="2119132"/>
          </a:xfrm>
          <a:solidFill>
            <a:srgbClr val="FFFF00"/>
          </a:solidFill>
        </p:spPr>
        <p:txBody>
          <a:bodyPr/>
          <a:lstStyle/>
          <a:p>
            <a:pPr marL="0" indent="0" algn="just">
              <a:buNone/>
            </a:pPr>
            <a:r>
              <a:rPr lang="en-US" dirty="0" err="1">
                <a:latin typeface="Arial" panose="020B0604020202020204" pitchFamily="34" charset="0"/>
                <a:cs typeface="Arial" panose="020B0604020202020204" pitchFamily="34" charset="0"/>
              </a:rPr>
              <a:t>V</a:t>
            </a:r>
            <a:r>
              <a:rPr lang="en-US" dirty="0" err="1" smtClean="0">
                <a:latin typeface="Arial" panose="020B0604020202020204" pitchFamily="34" charset="0"/>
                <a:cs typeface="Arial" panose="020B0604020202020204" pitchFamily="34" charset="0"/>
              </a:rPr>
              <a:t>ề</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hãy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tìm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hiểu</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phòng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bệnh</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bệnh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trên</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4720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 Bài giảng điện tử công nghệ 7 kết nối tri thức bài 12: Chăn nuôi gà thịt trong nông h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80" y="301082"/>
            <a:ext cx="10972641" cy="620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647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137" y="771027"/>
            <a:ext cx="7027818" cy="1143000"/>
          </a:xfrm>
        </p:spPr>
        <p:txBody>
          <a:bodyPr/>
          <a:lstStyle/>
          <a:p>
            <a:r>
              <a:rPr lang="en-US" b="1" dirty="0" err="1" smtClean="0">
                <a:latin typeface="Arial" panose="020B0604020202020204" pitchFamily="34" charset="0"/>
                <a:cs typeface="Arial" panose="020B0604020202020204" pitchFamily="34" charset="0"/>
              </a:rPr>
              <a:t>Đọc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thông</a:t>
            </a:r>
            <a:r>
              <a:rPr lang="en-US" b="1" dirty="0" smtClean="0">
                <a:latin typeface="Arial" panose="020B0604020202020204" pitchFamily="34" charset="0"/>
                <a:cs typeface="Arial" panose="020B0604020202020204" pitchFamily="34" charset="0"/>
              </a:rPr>
              <a:t> tin </a:t>
            </a:r>
            <a:r>
              <a:rPr lang="en-US" b="1" dirty="0" err="1">
                <a:latin typeface="Arial" panose="020B0604020202020204" pitchFamily="34" charset="0"/>
                <a:cs typeface="Arial" panose="020B0604020202020204" pitchFamily="34" charset="0"/>
              </a:rPr>
              <a:t>mục</a:t>
            </a:r>
            <a:r>
              <a:rPr lang="en-US" b="1" dirty="0">
                <a:latin typeface="Arial" panose="020B0604020202020204" pitchFamily="34" charset="0"/>
                <a:cs typeface="Arial" panose="020B0604020202020204" pitchFamily="34" charset="0"/>
              </a:rPr>
              <a:t> I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SGK </a:t>
            </a:r>
            <a:r>
              <a:rPr lang="en-US" b="1" dirty="0" err="1" smtClean="0">
                <a:latin typeface="Arial" panose="020B0604020202020204" pitchFamily="34" charset="0"/>
                <a:cs typeface="Arial" panose="020B0604020202020204" pitchFamily="34" charset="0"/>
              </a:rPr>
              <a:t>và</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trả</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lời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câu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hỏi</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09680" y="960438"/>
            <a:ext cx="3867690" cy="2876951"/>
          </a:xfrm>
          <a:prstGeom prst="rect">
            <a:avLst/>
          </a:prstGeom>
        </p:spPr>
      </p:pic>
      <p:pic>
        <p:nvPicPr>
          <p:cNvPr id="5" name="Picture 4"/>
          <p:cNvPicPr>
            <a:picLocks noChangeAspect="1"/>
          </p:cNvPicPr>
          <p:nvPr/>
        </p:nvPicPr>
        <p:blipFill>
          <a:blip r:embed="rId3"/>
          <a:stretch>
            <a:fillRect/>
          </a:stretch>
        </p:blipFill>
        <p:spPr>
          <a:xfrm>
            <a:off x="514417" y="3981049"/>
            <a:ext cx="3962953" cy="2876951"/>
          </a:xfrm>
          <a:prstGeom prst="rect">
            <a:avLst/>
          </a:prstGeom>
        </p:spPr>
      </p:pic>
      <p:sp>
        <p:nvSpPr>
          <p:cNvPr id="6" name="Rectangle 5"/>
          <p:cNvSpPr/>
          <p:nvPr/>
        </p:nvSpPr>
        <p:spPr>
          <a:xfrm>
            <a:off x="5190308" y="2593972"/>
            <a:ext cx="6096000" cy="3737498"/>
          </a:xfrm>
          <a:prstGeom prst="rect">
            <a:avLst/>
          </a:prstGeom>
        </p:spPr>
        <p:txBody>
          <a:bodyPr>
            <a:spAutoFit/>
          </a:bodyPr>
          <a:lstStyle/>
          <a:p>
            <a:pPr algn="just">
              <a:lnSpc>
                <a:spcPct val="120000"/>
              </a:lnSpc>
              <a:spcBef>
                <a:spcPts val="600"/>
              </a:spcBef>
              <a:spcAft>
                <a:spcPts val="600"/>
              </a:spcAft>
            </a:pPr>
            <a:r>
              <a:rPr lang="en-US" sz="3200" dirty="0">
                <a:latin typeface="Arial" panose="020B0604020202020204" pitchFamily="34" charset="0"/>
                <a:ea typeface="Calibri" panose="020F0502020204030204" pitchFamily="34" charset="0"/>
                <a:cs typeface="Arial" panose="020B0604020202020204" pitchFamily="34" charset="0"/>
              </a:rPr>
              <a:t>?1. </a:t>
            </a:r>
            <a:r>
              <a:rPr lang="en-US" sz="3200" dirty="0" err="1" smtClean="0">
                <a:latin typeface="Arial" panose="020B0604020202020204" pitchFamily="34" charset="0"/>
                <a:ea typeface="Calibri" panose="020F0502020204030204" pitchFamily="34" charset="0"/>
                <a:cs typeface="Arial" panose="020B0604020202020204" pitchFamily="34" charset="0"/>
              </a:rPr>
              <a:t>Hãy</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cho</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biết</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những</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tiêu</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chuẩn</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kĩ</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thuật</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của</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chuồng</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nuôi</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gà</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thịt</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trong</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nông</a:t>
            </a:r>
            <a:r>
              <a:rPr lang="en-US" sz="3200" dirty="0" smtClean="0">
                <a:latin typeface="Arial" panose="020B0604020202020204" pitchFamily="34" charset="0"/>
                <a:ea typeface="Calibri" panose="020F0502020204030204" pitchFamily="34" charset="0"/>
                <a:cs typeface="Arial" panose="020B0604020202020204" pitchFamily="34" charset="0"/>
              </a:rPr>
              <a:t> </a:t>
            </a:r>
            <a:r>
              <a:rPr lang="en-US" sz="3200" dirty="0" err="1" smtClean="0">
                <a:latin typeface="Arial" panose="020B0604020202020204" pitchFamily="34" charset="0"/>
                <a:ea typeface="Calibri" panose="020F0502020204030204" pitchFamily="34" charset="0"/>
                <a:cs typeface="Arial" panose="020B0604020202020204" pitchFamily="34" charset="0"/>
              </a:rPr>
              <a:t>hộ</a:t>
            </a:r>
            <a:r>
              <a:rPr lang="en-US" sz="3200" dirty="0" smtClean="0">
                <a:latin typeface="Arial" panose="020B0604020202020204" pitchFamily="34" charset="0"/>
                <a:ea typeface="Calibri" panose="020F0502020204030204" pitchFamily="34" charset="0"/>
                <a:cs typeface="Arial" panose="020B0604020202020204" pitchFamily="34" charset="0"/>
              </a:rPr>
              <a:t>. </a:t>
            </a:r>
            <a:endParaRPr lang="en-US" sz="32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600"/>
              </a:spcAft>
            </a:pPr>
            <a:r>
              <a:rPr lang="en-US" sz="3200" dirty="0">
                <a:latin typeface="Arial" panose="020B0604020202020204" pitchFamily="34" charset="0"/>
                <a:ea typeface="Calibri" panose="020F0502020204030204" pitchFamily="34" charset="0"/>
                <a:cs typeface="Arial" panose="020B0604020202020204" pitchFamily="34" charset="0"/>
              </a:rPr>
              <a:t>?2. </a:t>
            </a:r>
            <a:r>
              <a:rPr lang="en-US" sz="3200" dirty="0" err="1">
                <a:latin typeface="Arial" panose="020B0604020202020204" pitchFamily="34" charset="0"/>
                <a:ea typeface="Calibri" panose="020F0502020204030204" pitchFamily="34" charset="0"/>
                <a:cs typeface="Arial" panose="020B0604020202020204" pitchFamily="34" charset="0"/>
              </a:rPr>
              <a:t>Tại</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sao</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người</a:t>
            </a:r>
            <a:r>
              <a:rPr lang="en-US" sz="3200" dirty="0">
                <a:latin typeface="Arial" panose="020B0604020202020204" pitchFamily="34" charset="0"/>
                <a:ea typeface="Calibri" panose="020F0502020204030204" pitchFamily="34" charset="0"/>
                <a:cs typeface="Arial" panose="020B0604020202020204" pitchFamily="34" charset="0"/>
              </a:rPr>
              <a:t> ta </a:t>
            </a:r>
            <a:r>
              <a:rPr lang="en-US" sz="3200" dirty="0" err="1">
                <a:latin typeface="Arial" panose="020B0604020202020204" pitchFamily="34" charset="0"/>
                <a:ea typeface="Calibri" panose="020F0502020204030204" pitchFamily="34" charset="0"/>
                <a:cs typeface="Arial" panose="020B0604020202020204" pitchFamily="34" charset="0"/>
              </a:rPr>
              <a:t>thường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bố</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trí</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hướng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chuồng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về</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phía</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nam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hoặc</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đông</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nam</a:t>
            </a:r>
            <a:r>
              <a:rPr lang="en-US" sz="3200" dirty="0">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956388" y="103778"/>
            <a:ext cx="3863806" cy="584775"/>
          </a:xfrm>
          <a:prstGeom prst="rect">
            <a:avLst/>
          </a:prstGeom>
          <a:solidFill>
            <a:srgbClr val="FFFF00"/>
          </a:solidFill>
        </p:spPr>
        <p:txBody>
          <a:bodyPr wrap="square" rtlCol="0">
            <a:spAutoFit/>
          </a:bodyPr>
          <a:lstStyle/>
          <a:p>
            <a:r>
              <a:rPr lang="en-US" sz="3200" b="1" dirty="0" smtClean="0">
                <a:latin typeface="Arial" panose="020B0604020202020204" pitchFamily="34" charset="0"/>
                <a:cs typeface="Arial" panose="020B0604020202020204" pitchFamily="34" charset="0"/>
              </a:rPr>
              <a:t>I. CHUỒNG NUÔI</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9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 Bài giảng điện tử công nghệ 7 kết nối tri thức bài 12: Chăn nuôi gà thịt trong nông h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80" y="274637"/>
            <a:ext cx="10698376" cy="602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108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 Bài giảng điện tử công nghệ 7 kết nối tri thức bài 12: Chăn nuôi gà thịt trong nông h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838" y="470263"/>
            <a:ext cx="10466862" cy="589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817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 Bài giảng điện tử công nghệ 7 kết nối tri thức bài 12: Chăn nuôi gà thịt trong nông h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79" y="274638"/>
            <a:ext cx="10480687" cy="621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38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 Bài giảng điện tử công nghệ 7 kết nối tri thức bài 12: Chăn nuôi gà thịt trong nông h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2387" y="274638"/>
            <a:ext cx="10559131" cy="594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999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222" y="1317024"/>
            <a:ext cx="8503920" cy="1143000"/>
          </a:xfrm>
        </p:spPr>
        <p:txBody>
          <a:bodyPr/>
          <a:lstStyle/>
          <a:p>
            <a:r>
              <a:rPr lang="en-US" b="1" dirty="0" err="1" smtClean="0">
                <a:latin typeface="Arial" panose="020B0604020202020204" pitchFamily="34" charset="0"/>
                <a:cs typeface="Arial" panose="020B0604020202020204" pitchFamily="34" charset="0"/>
              </a:rPr>
              <a:t>Hãy</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tìm</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hiểu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về</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vai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trò</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của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lớp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độn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chuồng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và</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lớp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sàn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thoáng</a:t>
            </a:r>
            <a:endParaRPr lang="en-US"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92520" y="919277"/>
            <a:ext cx="3771742" cy="2728798"/>
          </a:xfrm>
          <a:prstGeom prst="rect">
            <a:avLst/>
          </a:prstGeom>
        </p:spPr>
      </p:pic>
      <p:sp>
        <p:nvSpPr>
          <p:cNvPr id="4" name="AutoShape 2" descr="Ứng dụng phương thức tổ chức thiết kế công việc theo trường phái quản lý cổ  điển trong bối cảnh quản lý hiện nay | Tạp chí Quản lý nhà nướ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91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C849D29-E987-4D0B-A4B1-A63F8921516D}" vid="{FA6F3085-0DD9-4CE8-ABC9-03E5B3829630}"/>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C849D29-E987-4D0B-A4B1-A63F8921516D}" vid="{FA6F3085-0DD9-4CE8-ABC9-03E5B3829630}"/>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C849D29-E987-4D0B-A4B1-A63F8921516D}" vid="{FA6F3085-0DD9-4CE8-ABC9-03E5B3829630}"/>
    </a:ext>
  </a:ext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79</TotalTime>
  <Words>873</Words>
  <Application>Microsoft Office PowerPoint</Application>
  <PresentationFormat>Widescreen</PresentationFormat>
  <Paragraphs>38</Paragraphs>
  <Slides>22</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22</vt:i4>
      </vt:variant>
    </vt:vector>
  </HeadingPairs>
  <TitlesOfParts>
    <vt:vector size="32" baseType="lpstr">
      <vt:lpstr>SimSun</vt:lpstr>
      <vt:lpstr>Arial</vt:lpstr>
      <vt:lpstr>Calibri</vt:lpstr>
      <vt:lpstr>Sitka Text</vt:lpstr>
      <vt:lpstr>Theme1</vt:lpstr>
      <vt:lpstr>1_自定义设计方案</vt:lpstr>
      <vt:lpstr>1_Theme1</vt:lpstr>
      <vt:lpstr>2_自定义设计方案</vt:lpstr>
      <vt:lpstr>2_Theme1</vt:lpstr>
      <vt:lpstr>3_自定义设计方案</vt:lpstr>
      <vt:lpstr>PowerPoint Presentation</vt:lpstr>
      <vt:lpstr>PowerPoint Presentation</vt:lpstr>
      <vt:lpstr>PowerPoint Presentation</vt:lpstr>
      <vt:lpstr>Đọc thông tin mục I trong SGK và trả lời câu hỏi</vt:lpstr>
      <vt:lpstr>PowerPoint Presentation</vt:lpstr>
      <vt:lpstr>PowerPoint Presentation</vt:lpstr>
      <vt:lpstr>PowerPoint Presentation</vt:lpstr>
      <vt:lpstr>PowerPoint Presentation</vt:lpstr>
      <vt:lpstr>Hãy tìm hiểu về vai trò của lớp độn chuồng và lớp sàn thoáng</vt:lpstr>
      <vt:lpstr>PowerPoint Presentation</vt:lpstr>
      <vt:lpstr>II. THỨC ĂN VÀ CHO ĂN </vt:lpstr>
      <vt:lpstr>PowerPoint Presentation</vt:lpstr>
      <vt:lpstr>PowerPoint Presentation</vt:lpstr>
      <vt:lpstr>2. Cho ăn</vt:lpstr>
      <vt:lpstr>III. CHĂM SÓC CHO GÀ</vt:lpstr>
      <vt:lpstr>PowerPoint Presentation</vt:lpstr>
      <vt:lpstr>PowerPoint Presentation</vt:lpstr>
      <vt:lpstr>PowerPoint Presentation</vt:lpstr>
      <vt:lpstr>IV. PHÒNG, TRỊ BỆNH CHO GÀ</vt:lpstr>
      <vt:lpstr>PowerPoint Presentation</vt:lpstr>
      <vt:lpstr>V. MỘT SỐ BỆNH PHỔ BIẾN Ở GÀ</vt:lpstr>
      <vt:lpstr>HOẠT ĐỘNG TỰ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2022-07-05T06:04:43Z</dcterms:created>
  <dcterms:modified xsi:type="dcterms:W3CDTF">2022-07-05T07:24:14Z</dcterms:modified>
</cp:coreProperties>
</file>