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8"/>
  </p:notesMasterIdLst>
  <p:sldIdLst>
    <p:sldId id="359" r:id="rId2"/>
    <p:sldId id="396" r:id="rId3"/>
    <p:sldId id="361" r:id="rId4"/>
    <p:sldId id="394" r:id="rId5"/>
    <p:sldId id="393" r:id="rId6"/>
    <p:sldId id="3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58CA9F-71B9-419A-8BD6-1C2C464D90A3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652A3D-2171-4FDB-B7A4-E0B64E6EE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320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2EF329-B509-4345-B944-05EFA6578F3C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BB80ED7-0770-4545-8E79-BA143412EF0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61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F329-B509-4345-B944-05EFA6578F3C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0ED7-0770-4545-8E79-BA143412E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1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F329-B509-4345-B944-05EFA6578F3C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0ED7-0770-4545-8E79-BA143412E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95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F329-B509-4345-B944-05EFA6578F3C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0ED7-0770-4545-8E79-BA143412E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624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F329-B509-4345-B944-05EFA6578F3C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0ED7-0770-4545-8E79-BA143412EF0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6233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F329-B509-4345-B944-05EFA6578F3C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0ED7-0770-4545-8E79-BA143412E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5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F329-B509-4345-B944-05EFA6578F3C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0ED7-0770-4545-8E79-BA143412E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691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F329-B509-4345-B944-05EFA6578F3C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0ED7-0770-4545-8E79-BA143412E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32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F329-B509-4345-B944-05EFA6578F3C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0ED7-0770-4545-8E79-BA143412E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700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F329-B509-4345-B944-05EFA6578F3C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0ED7-0770-4545-8E79-BA143412E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462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F329-B509-4345-B944-05EFA6578F3C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0ED7-0770-4545-8E79-BA143412E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735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52EF329-B509-4345-B944-05EFA6578F3C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2BB80ED7-0770-4545-8E79-BA143412E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9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D72B654-1D8E-733C-3A24-686CC687DB0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465174" y="4691063"/>
            <a:ext cx="1466850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380BC9C-4B68-F146-B4C8-F2BBDB67ACF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964" y="4800241"/>
            <a:ext cx="1485900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5F57F21B-C322-E28F-E78C-69F3B71E9D6B}"/>
              </a:ext>
            </a:extLst>
          </p:cNvPr>
          <p:cNvSpPr>
            <a:spLocks noGrp="1"/>
          </p:cNvSpPr>
          <p:nvPr/>
        </p:nvSpPr>
        <p:spPr bwMode="auto">
          <a:xfrm>
            <a:off x="1949824" y="130785"/>
            <a:ext cx="77724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en-US" altLang="en-US" sz="4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Hexagon 5">
            <a:hlinkClick r:id="" action="ppaction://noaction"/>
            <a:extLst>
              <a:ext uri="{FF2B5EF4-FFF2-40B4-BE49-F238E27FC236}">
                <a16:creationId xmlns:a16="http://schemas.microsoft.com/office/drawing/2014/main" id="{F94B260C-A19F-167F-38D8-4897BF6706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812" y="1641606"/>
            <a:ext cx="1752600" cy="1447800"/>
          </a:xfrm>
          <a:prstGeom prst="hexagon">
            <a:avLst>
              <a:gd name="adj" fmla="val 26082"/>
              <a:gd name="vf" fmla="val 115470"/>
            </a:avLst>
          </a:prstGeom>
          <a:solidFill>
            <a:srgbClr val="00FF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CTHH</a:t>
            </a:r>
          </a:p>
        </p:txBody>
      </p:sp>
      <p:sp>
        <p:nvSpPr>
          <p:cNvPr id="7" name="Hexagon 6">
            <a:hlinkClick r:id="" action="ppaction://noaction"/>
            <a:extLst>
              <a:ext uri="{FF2B5EF4-FFF2-40B4-BE49-F238E27FC236}">
                <a16:creationId xmlns:a16="http://schemas.microsoft.com/office/drawing/2014/main" id="{FC4526E5-DB6C-C343-1106-358DAA102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9724" y="1641606"/>
            <a:ext cx="1752600" cy="1447800"/>
          </a:xfrm>
          <a:prstGeom prst="hexagon">
            <a:avLst>
              <a:gd name="adj" fmla="val 26082"/>
              <a:gd name="vf" fmla="val 115470"/>
            </a:avLst>
          </a:prstGeom>
          <a:solidFill>
            <a:srgbClr val="00FF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gọi</a:t>
            </a:r>
            <a:endParaRPr lang="en-US" altLang="en-US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Hexagon 7">
            <a:hlinkClick r:id="" action="ppaction://noaction"/>
            <a:extLst>
              <a:ext uri="{FF2B5EF4-FFF2-40B4-BE49-F238E27FC236}">
                <a16:creationId xmlns:a16="http://schemas.microsoft.com/office/drawing/2014/main" id="{3B2266D2-B9DB-342A-9FBA-58FB5CA1F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2085" y="1612472"/>
            <a:ext cx="1752600" cy="1447800"/>
          </a:xfrm>
          <a:prstGeom prst="hexagon">
            <a:avLst>
              <a:gd name="adj" fmla="val 26082"/>
              <a:gd name="vf" fmla="val 115470"/>
            </a:avLst>
          </a:prstGeom>
          <a:ln>
            <a:headEnd/>
            <a:tailEnd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loại</a:t>
            </a:r>
            <a:endParaRPr lang="en-US" altLang="en-US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6654335-B470-AB9E-1545-A5AABDA2843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373" y="1997956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676610D-4595-996D-60EB-04FF3B757D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5003" y="1997956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0701129-BE9D-7294-8CD9-73DEA52E545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582" y="1997956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F69FBD1-7B7F-653F-8B0E-C765595F2D9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53" y="1997956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AutoShape 22">
            <a:extLst>
              <a:ext uri="{FF2B5EF4-FFF2-40B4-BE49-F238E27FC236}">
                <a16:creationId xmlns:a16="http://schemas.microsoft.com/office/drawing/2014/main" id="{40C6EE14-5F4B-172A-28E9-FC6931C32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374" y="3342921"/>
            <a:ext cx="797859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6" name="AutoShape 22">
            <a:extLst>
              <a:ext uri="{FF2B5EF4-FFF2-40B4-BE49-F238E27FC236}">
                <a16:creationId xmlns:a16="http://schemas.microsoft.com/office/drawing/2014/main" id="{C6B86C9C-C16C-8DFB-3326-3526E9C7D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374" y="3865390"/>
            <a:ext cx="797859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AutoShape 22">
            <a:extLst>
              <a:ext uri="{FF2B5EF4-FFF2-40B4-BE49-F238E27FC236}">
                <a16:creationId xmlns:a16="http://schemas.microsoft.com/office/drawing/2014/main" id="{ABBE912B-332B-E8B1-A0F9-A526040AF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374" y="4387859"/>
            <a:ext cx="797859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ZnO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AutoShape 22">
            <a:extLst>
              <a:ext uri="{FF2B5EF4-FFF2-40B4-BE49-F238E27FC236}">
                <a16:creationId xmlns:a16="http://schemas.microsoft.com/office/drawing/2014/main" id="{2CF585AE-C0A7-09EB-5ACA-A92DB3933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374" y="4910328"/>
            <a:ext cx="797859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AutoShape 22">
            <a:extLst>
              <a:ext uri="{FF2B5EF4-FFF2-40B4-BE49-F238E27FC236}">
                <a16:creationId xmlns:a16="http://schemas.microsoft.com/office/drawing/2014/main" id="{79D019E0-64E5-53B6-3181-63D032B34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374" y="5432797"/>
            <a:ext cx="797859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0" name="AutoShape 22">
            <a:extLst>
              <a:ext uri="{FF2B5EF4-FFF2-40B4-BE49-F238E27FC236}">
                <a16:creationId xmlns:a16="http://schemas.microsoft.com/office/drawing/2014/main" id="{E4457417-7A48-1221-B8D5-32BAA69D8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7597" y="3342921"/>
            <a:ext cx="797859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</a:p>
        </p:txBody>
      </p:sp>
      <p:sp>
        <p:nvSpPr>
          <p:cNvPr id="21" name="AutoShape 22">
            <a:extLst>
              <a:ext uri="{FF2B5EF4-FFF2-40B4-BE49-F238E27FC236}">
                <a16:creationId xmlns:a16="http://schemas.microsoft.com/office/drawing/2014/main" id="{C4AA84BC-C2FA-9945-F2E6-7D42AFCA6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7597" y="3865390"/>
            <a:ext cx="797859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2" name="AutoShape 22">
            <a:extLst>
              <a:ext uri="{FF2B5EF4-FFF2-40B4-BE49-F238E27FC236}">
                <a16:creationId xmlns:a16="http://schemas.microsoft.com/office/drawing/2014/main" id="{7AAA7413-FB37-2B11-CAA4-915F10DE0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7597" y="4387859"/>
            <a:ext cx="797859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23" name="AutoShape 22">
            <a:extLst>
              <a:ext uri="{FF2B5EF4-FFF2-40B4-BE49-F238E27FC236}">
                <a16:creationId xmlns:a16="http://schemas.microsoft.com/office/drawing/2014/main" id="{2181F6CC-76FF-6DD4-9DB0-3B60A0418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7597" y="4910328"/>
            <a:ext cx="797859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AutoShape 22">
            <a:extLst>
              <a:ext uri="{FF2B5EF4-FFF2-40B4-BE49-F238E27FC236}">
                <a16:creationId xmlns:a16="http://schemas.microsoft.com/office/drawing/2014/main" id="{3C73E8CF-DA1C-5D1E-BB84-47C2671F6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7597" y="5432797"/>
            <a:ext cx="797859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7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FD008C40-7401-CB32-A310-5BCE4CAAD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7481" y="3332207"/>
            <a:ext cx="1369686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</a:rPr>
              <a:t>Zinc 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1E94F01F-A9E4-C3CD-050D-845DA5DA9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1833" y="3324867"/>
            <a:ext cx="2334191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</a:rPr>
              <a:t>Di Nitrogen mono Oxide</a:t>
            </a:r>
            <a:endParaRPr lang="en-US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FF1FDA9A-0E7D-258E-F072-7F25659C1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2621" y="4986784"/>
            <a:ext cx="1966637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</a:rPr>
              <a:t>Nitrogen dioxide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A2ED798E-44FB-F482-FE79-17A7FA445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2628" y="4412432"/>
            <a:ext cx="2334191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</a:rPr>
              <a:t>Chromium (II)oxide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B9F23F74-4934-F8FC-7512-7DFC6D26A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956" y="5549132"/>
            <a:ext cx="1923448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ffectLst/>
              </a:rPr>
              <a:t>Alumium</a:t>
            </a:r>
            <a:r>
              <a:rPr lang="en-US" sz="2000" dirty="0">
                <a:effectLst/>
              </a:rPr>
              <a:t> 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2E6E903E-DA5E-C34E-EF20-7AA7B6E52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0194" y="4436738"/>
            <a:ext cx="1643909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</a:rPr>
              <a:t>Barium 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A2CFA4AB-3901-505D-3850-C84AA38AB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1730" y="3850084"/>
            <a:ext cx="1752600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</a:rPr>
              <a:t>Sulfur di 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15CF064B-2ADD-F475-3384-8A53C7E37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5708" y="3861738"/>
            <a:ext cx="2033232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</a:rPr>
              <a:t>Potassium 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38382351-C2A6-5F59-6DF4-AFE7403F4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7271" y="5006857"/>
            <a:ext cx="2413711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</a:rPr>
              <a:t>Carbon mono 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7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FB79FEC5-88BB-CE7E-9B8F-1AE578DA1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5708" y="5626097"/>
            <a:ext cx="3226875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</a:rPr>
              <a:t>di Phosphorus Pentoxide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Rounded Rectangle 5">
            <a:extLst>
              <a:ext uri="{FF2B5EF4-FFF2-40B4-BE49-F238E27FC236}">
                <a16:creationId xmlns:a16="http://schemas.microsoft.com/office/drawing/2014/main" id="{F4072CBC-B8A0-D910-E717-DF96CE3F0C63}"/>
              </a:ext>
            </a:extLst>
          </p:cNvPr>
          <p:cNvSpPr/>
          <p:nvPr/>
        </p:nvSpPr>
        <p:spPr>
          <a:xfrm>
            <a:off x="8574741" y="3324868"/>
            <a:ext cx="1671918" cy="46454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Oxide Acid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ounded Rectangle 5">
            <a:extLst>
              <a:ext uri="{FF2B5EF4-FFF2-40B4-BE49-F238E27FC236}">
                <a16:creationId xmlns:a16="http://schemas.microsoft.com/office/drawing/2014/main" id="{C248FE06-5F1B-AD55-2710-1599475C6DF1}"/>
              </a:ext>
            </a:extLst>
          </p:cNvPr>
          <p:cNvSpPr/>
          <p:nvPr/>
        </p:nvSpPr>
        <p:spPr>
          <a:xfrm>
            <a:off x="8581073" y="3861738"/>
            <a:ext cx="1671918" cy="46454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Oxide Base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ounded Rectangle 5">
            <a:extLst>
              <a:ext uri="{FF2B5EF4-FFF2-40B4-BE49-F238E27FC236}">
                <a16:creationId xmlns:a16="http://schemas.microsoft.com/office/drawing/2014/main" id="{473899A8-093D-0350-9837-32B15EB0FDED}"/>
              </a:ext>
            </a:extLst>
          </p:cNvPr>
          <p:cNvSpPr/>
          <p:nvPr/>
        </p:nvSpPr>
        <p:spPr>
          <a:xfrm>
            <a:off x="8587404" y="4398608"/>
            <a:ext cx="2266221" cy="46454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Oxide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ounded Rectangle 5">
            <a:extLst>
              <a:ext uri="{FF2B5EF4-FFF2-40B4-BE49-F238E27FC236}">
                <a16:creationId xmlns:a16="http://schemas.microsoft.com/office/drawing/2014/main" id="{3B226EB2-55FB-6C5D-B201-5B0C04D2F955}"/>
              </a:ext>
            </a:extLst>
          </p:cNvPr>
          <p:cNvSpPr/>
          <p:nvPr/>
        </p:nvSpPr>
        <p:spPr>
          <a:xfrm>
            <a:off x="8593735" y="4935478"/>
            <a:ext cx="2413711" cy="46454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Oxide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lưỡng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912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1" grpId="0" animBg="1"/>
      <p:bldP spid="4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D72B654-1D8E-733C-3A24-686CC687DB0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465174" y="4691063"/>
            <a:ext cx="1466850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380BC9C-4B68-F146-B4C8-F2BBDB67ACF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84" y="4691063"/>
            <a:ext cx="1485900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5F57F21B-C322-E28F-E78C-69F3B71E9D6B}"/>
              </a:ext>
            </a:extLst>
          </p:cNvPr>
          <p:cNvSpPr>
            <a:spLocks noGrp="1"/>
          </p:cNvSpPr>
          <p:nvPr/>
        </p:nvSpPr>
        <p:spPr bwMode="auto">
          <a:xfrm>
            <a:off x="1949824" y="130785"/>
            <a:ext cx="77724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endParaRPr lang="en-US" altLang="en-US" sz="4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6654335-B470-AB9E-1545-A5AABDA2843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233" y="361255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676610D-4595-996D-60EB-04FF3B757D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174" y="427537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0701129-BE9D-7294-8CD9-73DEA52E545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4169" y="424812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F69FBD1-7B7F-653F-8B0E-C765595F2D9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26" y="397485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AutoShape 22">
            <a:extLst>
              <a:ext uri="{FF2B5EF4-FFF2-40B4-BE49-F238E27FC236}">
                <a16:creationId xmlns:a16="http://schemas.microsoft.com/office/drawing/2014/main" id="{40C6EE14-5F4B-172A-28E9-FC6931C32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3130" y="1336944"/>
            <a:ext cx="797859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6" name="AutoShape 22">
            <a:extLst>
              <a:ext uri="{FF2B5EF4-FFF2-40B4-BE49-F238E27FC236}">
                <a16:creationId xmlns:a16="http://schemas.microsoft.com/office/drawing/2014/main" id="{C6B86C9C-C16C-8DFB-3326-3526E9C7D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3130" y="1823710"/>
            <a:ext cx="797859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AutoShape 22">
            <a:extLst>
              <a:ext uri="{FF2B5EF4-FFF2-40B4-BE49-F238E27FC236}">
                <a16:creationId xmlns:a16="http://schemas.microsoft.com/office/drawing/2014/main" id="{ABBE912B-332B-E8B1-A0F9-A526040AF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5312" y="2344367"/>
            <a:ext cx="797859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ZnO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AutoShape 22">
            <a:extLst>
              <a:ext uri="{FF2B5EF4-FFF2-40B4-BE49-F238E27FC236}">
                <a16:creationId xmlns:a16="http://schemas.microsoft.com/office/drawing/2014/main" id="{2CF585AE-C0A7-09EB-5ACA-A92DB3933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5865" y="2866062"/>
            <a:ext cx="797859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AutoShape 22">
            <a:extLst>
              <a:ext uri="{FF2B5EF4-FFF2-40B4-BE49-F238E27FC236}">
                <a16:creationId xmlns:a16="http://schemas.microsoft.com/office/drawing/2014/main" id="{79D019E0-64E5-53B6-3181-63D032B34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5311" y="3391458"/>
            <a:ext cx="797859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0" name="AutoShape 22">
            <a:extLst>
              <a:ext uri="{FF2B5EF4-FFF2-40B4-BE49-F238E27FC236}">
                <a16:creationId xmlns:a16="http://schemas.microsoft.com/office/drawing/2014/main" id="{E4457417-7A48-1221-B8D5-32BAA69D8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6136" y="3898594"/>
            <a:ext cx="759325" cy="31061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</a:p>
        </p:txBody>
      </p:sp>
      <p:sp>
        <p:nvSpPr>
          <p:cNvPr id="21" name="AutoShape 22">
            <a:extLst>
              <a:ext uri="{FF2B5EF4-FFF2-40B4-BE49-F238E27FC236}">
                <a16:creationId xmlns:a16="http://schemas.microsoft.com/office/drawing/2014/main" id="{C4AA84BC-C2FA-9945-F2E6-7D42AFCA6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6136" y="4421063"/>
            <a:ext cx="759325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2" name="AutoShape 22">
            <a:extLst>
              <a:ext uri="{FF2B5EF4-FFF2-40B4-BE49-F238E27FC236}">
                <a16:creationId xmlns:a16="http://schemas.microsoft.com/office/drawing/2014/main" id="{7AAA7413-FB37-2B11-CAA4-915F10DE0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6136" y="4943532"/>
            <a:ext cx="759325" cy="41238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23" name="AutoShape 22">
            <a:extLst>
              <a:ext uri="{FF2B5EF4-FFF2-40B4-BE49-F238E27FC236}">
                <a16:creationId xmlns:a16="http://schemas.microsoft.com/office/drawing/2014/main" id="{2181F6CC-76FF-6DD4-9DB0-3B60A0418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6136" y="5466001"/>
            <a:ext cx="759325" cy="432316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AutoShape 22">
            <a:extLst>
              <a:ext uri="{FF2B5EF4-FFF2-40B4-BE49-F238E27FC236}">
                <a16:creationId xmlns:a16="http://schemas.microsoft.com/office/drawing/2014/main" id="{3C73E8CF-DA1C-5D1E-BB84-47C2671F6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6137" y="5988470"/>
            <a:ext cx="747588" cy="45720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0" hangingPunct="0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400" b="1" baseline="-25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7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FD008C40-7401-CB32-A310-5BCE4CAAD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6049" y="2311983"/>
            <a:ext cx="1369686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</a:rPr>
              <a:t>Zinc 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1E94F01F-A9E4-C3CD-050D-845DA5DA9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3797" y="1314535"/>
            <a:ext cx="2334191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</a:rPr>
              <a:t>Di Nitrogen mono Oxide</a:t>
            </a:r>
            <a:endParaRPr lang="en-US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FF1FDA9A-0E7D-258E-F072-7F25659C14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7630" y="2830985"/>
            <a:ext cx="1966637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</a:rPr>
              <a:t>Nitrogen dioxide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A2ED798E-44FB-F482-FE79-17A7FA445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852" y="3351768"/>
            <a:ext cx="2334191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</a:rPr>
              <a:t>Chromium (III)oxide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B9F23F74-4934-F8FC-7512-7DFC6D26A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4592" y="6020836"/>
            <a:ext cx="1923448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ffectLst/>
              </a:rPr>
              <a:t>Alumium</a:t>
            </a:r>
            <a:r>
              <a:rPr lang="en-US" sz="2000" dirty="0">
                <a:effectLst/>
              </a:rPr>
              <a:t> 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2E6E903E-DA5E-C34E-EF20-7AA7B6E52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8937" y="1815040"/>
            <a:ext cx="1643909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</a:rPr>
              <a:t>Barium 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A2CFA4AB-3901-505D-3850-C84AA38AB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2315" y="5441117"/>
            <a:ext cx="1752600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</a:rPr>
              <a:t>Sulfur di 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15CF064B-2ADD-F475-3384-8A53C7E37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999" y="4943532"/>
            <a:ext cx="2033232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</a:rPr>
              <a:t>Potassium 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38382351-C2A6-5F59-6DF4-AFE7403F4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9460" y="3867484"/>
            <a:ext cx="2413711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</a:rPr>
              <a:t>Carbon mono 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7" name="AutoShape 13">
            <a:hlinkClick r:id="" action="ppaction://noaction"/>
            <a:extLst>
              <a:ext uri="{FF2B5EF4-FFF2-40B4-BE49-F238E27FC236}">
                <a16:creationId xmlns:a16="http://schemas.microsoft.com/office/drawing/2014/main" id="{FB79FEC5-88BB-CE7E-9B8F-1AE578DA1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7100" y="4406399"/>
            <a:ext cx="3226875" cy="457200"/>
          </a:xfrm>
          <a:prstGeom prst="flowChartAlternateProcess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</a:rPr>
              <a:t>di Phosphorus Pentoxide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Rounded Rectangle 5">
            <a:extLst>
              <a:ext uri="{FF2B5EF4-FFF2-40B4-BE49-F238E27FC236}">
                <a16:creationId xmlns:a16="http://schemas.microsoft.com/office/drawing/2014/main" id="{F4072CBC-B8A0-D910-E717-DF96CE3F0C63}"/>
              </a:ext>
            </a:extLst>
          </p:cNvPr>
          <p:cNvSpPr/>
          <p:nvPr/>
        </p:nvSpPr>
        <p:spPr>
          <a:xfrm>
            <a:off x="7144964" y="1307195"/>
            <a:ext cx="1671918" cy="46454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Oxide Acid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ounded Rectangle 5">
            <a:extLst>
              <a:ext uri="{FF2B5EF4-FFF2-40B4-BE49-F238E27FC236}">
                <a16:creationId xmlns:a16="http://schemas.microsoft.com/office/drawing/2014/main" id="{C248FE06-5F1B-AD55-2710-1599475C6DF1}"/>
              </a:ext>
            </a:extLst>
          </p:cNvPr>
          <p:cNvSpPr/>
          <p:nvPr/>
        </p:nvSpPr>
        <p:spPr>
          <a:xfrm>
            <a:off x="7144964" y="1807700"/>
            <a:ext cx="1671918" cy="46454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Oxide Base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ounded Rectangle 5">
            <a:extLst>
              <a:ext uri="{FF2B5EF4-FFF2-40B4-BE49-F238E27FC236}">
                <a16:creationId xmlns:a16="http://schemas.microsoft.com/office/drawing/2014/main" id="{473899A8-093D-0350-9837-32B15EB0FDED}"/>
              </a:ext>
            </a:extLst>
          </p:cNvPr>
          <p:cNvSpPr/>
          <p:nvPr/>
        </p:nvSpPr>
        <p:spPr>
          <a:xfrm>
            <a:off x="7057328" y="3897668"/>
            <a:ext cx="2266221" cy="46454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Oxide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ounded Rectangle 5">
            <a:extLst>
              <a:ext uri="{FF2B5EF4-FFF2-40B4-BE49-F238E27FC236}">
                <a16:creationId xmlns:a16="http://schemas.microsoft.com/office/drawing/2014/main" id="{3B226EB2-55FB-6C5D-B201-5B0C04D2F955}"/>
              </a:ext>
            </a:extLst>
          </p:cNvPr>
          <p:cNvSpPr/>
          <p:nvPr/>
        </p:nvSpPr>
        <p:spPr>
          <a:xfrm>
            <a:off x="6843021" y="2316431"/>
            <a:ext cx="2413711" cy="46454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Oxide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lưỡng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5">
            <a:extLst>
              <a:ext uri="{FF2B5EF4-FFF2-40B4-BE49-F238E27FC236}">
                <a16:creationId xmlns:a16="http://schemas.microsoft.com/office/drawing/2014/main" id="{7CBD7D2D-76F1-B84A-23A1-16F08A40F23A}"/>
              </a:ext>
            </a:extLst>
          </p:cNvPr>
          <p:cNvSpPr/>
          <p:nvPr/>
        </p:nvSpPr>
        <p:spPr>
          <a:xfrm>
            <a:off x="7144964" y="2825162"/>
            <a:ext cx="1671918" cy="46454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Oxide Acid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5">
            <a:extLst>
              <a:ext uri="{FF2B5EF4-FFF2-40B4-BE49-F238E27FC236}">
                <a16:creationId xmlns:a16="http://schemas.microsoft.com/office/drawing/2014/main" id="{945DED78-C50A-5BE8-DCA2-187DA13A3B11}"/>
              </a:ext>
            </a:extLst>
          </p:cNvPr>
          <p:cNvSpPr/>
          <p:nvPr/>
        </p:nvSpPr>
        <p:spPr>
          <a:xfrm>
            <a:off x="7270483" y="4936192"/>
            <a:ext cx="1671918" cy="46454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Oxide Base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ounded Rectangle 5">
            <a:extLst>
              <a:ext uri="{FF2B5EF4-FFF2-40B4-BE49-F238E27FC236}">
                <a16:creationId xmlns:a16="http://schemas.microsoft.com/office/drawing/2014/main" id="{D159C763-4B32-574E-71B0-1F489B5611E7}"/>
              </a:ext>
            </a:extLst>
          </p:cNvPr>
          <p:cNvSpPr/>
          <p:nvPr/>
        </p:nvSpPr>
        <p:spPr>
          <a:xfrm>
            <a:off x="7307674" y="4406399"/>
            <a:ext cx="1671918" cy="46454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Oxide Acid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ounded Rectangle 5">
            <a:extLst>
              <a:ext uri="{FF2B5EF4-FFF2-40B4-BE49-F238E27FC236}">
                <a16:creationId xmlns:a16="http://schemas.microsoft.com/office/drawing/2014/main" id="{8BCD8F68-CBFE-06CF-3EA3-727A22621ED8}"/>
              </a:ext>
            </a:extLst>
          </p:cNvPr>
          <p:cNvSpPr/>
          <p:nvPr/>
        </p:nvSpPr>
        <p:spPr>
          <a:xfrm>
            <a:off x="6921100" y="6039991"/>
            <a:ext cx="2413711" cy="46454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Oxide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lưỡng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ounded Rectangle 5">
            <a:extLst>
              <a:ext uri="{FF2B5EF4-FFF2-40B4-BE49-F238E27FC236}">
                <a16:creationId xmlns:a16="http://schemas.microsoft.com/office/drawing/2014/main" id="{7624BEC3-8B6D-5E24-E010-DC95800FD2C4}"/>
              </a:ext>
            </a:extLst>
          </p:cNvPr>
          <p:cNvSpPr/>
          <p:nvPr/>
        </p:nvSpPr>
        <p:spPr>
          <a:xfrm>
            <a:off x="6936777" y="3374294"/>
            <a:ext cx="2413711" cy="46454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Oxide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lưỡng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ounded Rectangle 5">
            <a:extLst>
              <a:ext uri="{FF2B5EF4-FFF2-40B4-BE49-F238E27FC236}">
                <a16:creationId xmlns:a16="http://schemas.microsoft.com/office/drawing/2014/main" id="{D7883E50-68D3-E78B-6E98-3EF7C1881036}"/>
              </a:ext>
            </a:extLst>
          </p:cNvPr>
          <p:cNvSpPr/>
          <p:nvPr/>
        </p:nvSpPr>
        <p:spPr>
          <a:xfrm>
            <a:off x="7270483" y="5482730"/>
            <a:ext cx="1671918" cy="46454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Oxide Acid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465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1" grpId="0" animBg="1"/>
      <p:bldP spid="42" grpId="0" animBg="1"/>
      <p:bldP spid="5" grpId="0" animBg="1"/>
      <p:bldP spid="11" grpId="0" animBg="1"/>
      <p:bldP spid="14" grpId="0" animBg="1"/>
      <p:bldP spid="25" grpId="0" animBg="1"/>
      <p:bldP spid="26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E99EDFB-37B5-4C74-C439-06092B7F85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29917213"/>
                  </p:ext>
                </p:extLst>
              </p:nvPr>
            </p:nvGraphicFramePr>
            <p:xfrm>
              <a:off x="1015999" y="1158240"/>
              <a:ext cx="10160001" cy="4693920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2224631">
                      <a:extLst>
                        <a:ext uri="{9D8B030D-6E8A-4147-A177-3AD203B41FA5}">
                          <a16:colId xmlns:a16="http://schemas.microsoft.com/office/drawing/2014/main" val="4149708783"/>
                        </a:ext>
                      </a:extLst>
                    </a:gridCol>
                    <a:gridCol w="2415801">
                      <a:extLst>
                        <a:ext uri="{9D8B030D-6E8A-4147-A177-3AD203B41FA5}">
                          <a16:colId xmlns:a16="http://schemas.microsoft.com/office/drawing/2014/main" val="124486551"/>
                        </a:ext>
                      </a:extLst>
                    </a:gridCol>
                    <a:gridCol w="2759176">
                      <a:extLst>
                        <a:ext uri="{9D8B030D-6E8A-4147-A177-3AD203B41FA5}">
                          <a16:colId xmlns:a16="http://schemas.microsoft.com/office/drawing/2014/main" val="3538382217"/>
                        </a:ext>
                      </a:extLst>
                    </a:gridCol>
                    <a:gridCol w="2760393">
                      <a:extLst>
                        <a:ext uri="{9D8B030D-6E8A-4147-A177-3AD203B41FA5}">
                          <a16:colId xmlns:a16="http://schemas.microsoft.com/office/drawing/2014/main" val="3465654814"/>
                        </a:ext>
                      </a:extLst>
                    </a:gridCol>
                  </a:tblGrid>
                  <a:tr h="487680">
                    <a:tc gridSpan="4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Câu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1: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Viết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CTHH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của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Base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và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Acid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tương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ứng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của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các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Oxide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sau</a:t>
                          </a:r>
                          <a:endParaRPr lang="en-US" sz="2400" dirty="0">
                            <a:solidFill>
                              <a:srgbClr val="FF0000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45519912"/>
                      </a:ext>
                    </a:extLst>
                  </a:tr>
                  <a:tr h="39031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Oxide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Base</a:t>
                          </a:r>
                          <a:endParaRPr lang="en-US" sz="240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Oxide Acid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Acid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93531970"/>
                      </a:ext>
                    </a:extLst>
                  </a:tr>
                  <a:tr h="390314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Al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SO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46627642"/>
                      </a:ext>
                    </a:extLst>
                  </a:tr>
                  <a:tr h="390314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7946731"/>
                      </a:ext>
                    </a:extLst>
                  </a:tr>
                  <a:tr h="390314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CaO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SO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92314945"/>
                      </a:ext>
                    </a:extLst>
                  </a:tr>
                  <a:tr h="0">
                    <a:tc gridSpan="4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Câu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2:  Hoàn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thành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các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phản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ứng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sau</a:t>
                          </a:r>
                          <a:endParaRPr lang="en-US" sz="2400" dirty="0">
                            <a:solidFill>
                              <a:srgbClr val="FF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21114738"/>
                      </a:ext>
                    </a:extLst>
                  </a:tr>
                  <a:tr h="2057161">
                    <a:tc gridSpan="4">
                      <a:txBody>
                        <a:bodyPr/>
                        <a:lstStyle/>
                        <a:p>
                          <a:pPr marL="342900" marR="0" lvl="0" indent="-34290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+mj-lt"/>
                            <a:buAutoNum type="arabicPeriod"/>
                          </a:pP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Na +  O</a:t>
                          </a:r>
                          <a:r>
                            <a:rPr lang="en-US" sz="2400" baseline="-25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400">
                                  <a:effectLst/>
                                  <a:latin typeface="Cambria Math" panose="02040503050406030204" pitchFamily="18" charset="0"/>
                                </a:rPr>
                                <m:t>−−−−−−−</m:t>
                              </m:r>
                            </m:oMath>
                          </a14:m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  <a:sym typeface="Wingdings" panose="05000000000000000000" pitchFamily="2" charset="2"/>
                            </a:rPr>
                            <a:t></a:t>
                          </a:r>
                          <a:endParaRPr lang="en-US" sz="2400" dirty="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342900" marR="0" lvl="0" indent="-34290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+mj-lt"/>
                            <a:buAutoNum type="arabicPeriod"/>
                          </a:pP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    +    </a:t>
                          </a:r>
                          <a14:m>
                            <m:oMath xmlns:m="http://schemas.openxmlformats.org/officeDocument/2006/math">
                              <m:r>
                                <a:rPr lang="en-US" sz="2400">
                                  <a:effectLst/>
                                  <a:latin typeface="Cambria Math" panose="02040503050406030204" pitchFamily="18" charset="0"/>
                                </a:rPr>
                                <m:t>…………−−</m:t>
                              </m:r>
                            </m:oMath>
                          </a14:m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  <a:sym typeface="Wingdings" panose="05000000000000000000" pitchFamily="2" charset="2"/>
                            </a:rPr>
                            <a:t></a:t>
                          </a: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 P</a:t>
                          </a:r>
                          <a:r>
                            <a:rPr lang="en-US" sz="2400" baseline="-25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lang="en-US" sz="2400" baseline="-25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en-US" sz="2400" dirty="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342900" marR="0" lvl="0" indent="-34290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+mj-lt"/>
                            <a:buAutoNum type="arabicPeriod"/>
                          </a:pPr>
                          <a:r>
                            <a:rPr lang="en-US" sz="2400" dirty="0" err="1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BaO</a:t>
                          </a: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  +   </a:t>
                          </a:r>
                          <a14:m>
                            <m:oMath xmlns:m="http://schemas.openxmlformats.org/officeDocument/2006/math">
                              <m:r>
                                <a:rPr lang="en-US" sz="2400">
                                  <a:effectLst/>
                                  <a:latin typeface="Cambria Math" panose="02040503050406030204" pitchFamily="18" charset="0"/>
                                </a:rPr>
                                <m:t>……………..−−</m:t>
                              </m:r>
                            </m:oMath>
                          </a14:m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  <a:sym typeface="Wingdings" panose="05000000000000000000" pitchFamily="2" charset="2"/>
                            </a:rPr>
                            <a:t></a:t>
                          </a: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 BaCl</a:t>
                          </a:r>
                          <a:r>
                            <a:rPr lang="en-US" sz="2400" baseline="-25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  +  ……</a:t>
                          </a:r>
                        </a:p>
                        <a:p>
                          <a:pPr marL="342900" marR="0" lvl="0" indent="-34290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+mj-lt"/>
                            <a:buAutoNum type="arabicPeriod"/>
                          </a:pP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SO</a:t>
                          </a:r>
                          <a:r>
                            <a:rPr lang="en-US" sz="2400" baseline="-25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  +     Ca(OH)</a:t>
                          </a:r>
                          <a:r>
                            <a:rPr lang="en-US" sz="2400" baseline="-25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14:m>
                            <m:oMath xmlns:m="http://schemas.openxmlformats.org/officeDocument/2006/math">
                              <m:r>
                                <a:rPr lang="en-US" sz="2400">
                                  <a:effectLst/>
                                  <a:latin typeface="Cambria Math" panose="02040503050406030204" pitchFamily="18" charset="0"/>
                                </a:rPr>
                                <m:t>    −−</m:t>
                              </m:r>
                            </m:oMath>
                          </a14:m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  <a:sym typeface="Wingdings" panose="05000000000000000000" pitchFamily="2" charset="2"/>
                            </a:rPr>
                            <a:t></a:t>
                          </a: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   ---------   + H</a:t>
                          </a:r>
                          <a:r>
                            <a:rPr lang="en-US" sz="2400" baseline="-25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</a:t>
                          </a:r>
                        </a:p>
                        <a:p>
                          <a:pPr marL="342900" marR="0" lvl="0" indent="-34290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+mj-lt"/>
                            <a:buAutoNum type="arabicPeriod"/>
                          </a:pPr>
                          <a:r>
                            <a:rPr lang="en-US" sz="2400" dirty="0" err="1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FeO</a:t>
                          </a: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  +      H</a:t>
                          </a:r>
                          <a:r>
                            <a:rPr lang="en-US" sz="2400" baseline="-25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SO</a:t>
                          </a:r>
                          <a:r>
                            <a:rPr lang="en-US" sz="2400" baseline="-25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</a:t>
                          </a: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       </a:t>
                          </a:r>
                          <a14:m>
                            <m:oMath xmlns:m="http://schemas.openxmlformats.org/officeDocument/2006/math">
                              <m:r>
                                <a:rPr lang="en-US" sz="2400">
                                  <a:effectLst/>
                                  <a:latin typeface="Cambria Math" panose="02040503050406030204" pitchFamily="18" charset="0"/>
                                </a:rPr>
                                <m:t>−−</m:t>
                              </m:r>
                            </m:oMath>
                          </a14:m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  <a:sym typeface="Wingdings" panose="05000000000000000000" pitchFamily="2" charset="2"/>
                            </a:rPr>
                            <a:t></a:t>
                          </a: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   ---------   + H</a:t>
                          </a:r>
                          <a:r>
                            <a:rPr lang="en-US" sz="2400" baseline="-25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endParaRPr lang="en-US" sz="240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4212712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E99EDFB-37B5-4C74-C439-06092B7F85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29917213"/>
                  </p:ext>
                </p:extLst>
              </p:nvPr>
            </p:nvGraphicFramePr>
            <p:xfrm>
              <a:off x="1015999" y="1158240"/>
              <a:ext cx="10160001" cy="4504863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2224631">
                      <a:extLst>
                        <a:ext uri="{9D8B030D-6E8A-4147-A177-3AD203B41FA5}">
                          <a16:colId xmlns:a16="http://schemas.microsoft.com/office/drawing/2014/main" val="4149708783"/>
                        </a:ext>
                      </a:extLst>
                    </a:gridCol>
                    <a:gridCol w="2415801">
                      <a:extLst>
                        <a:ext uri="{9D8B030D-6E8A-4147-A177-3AD203B41FA5}">
                          <a16:colId xmlns:a16="http://schemas.microsoft.com/office/drawing/2014/main" val="124486551"/>
                        </a:ext>
                      </a:extLst>
                    </a:gridCol>
                    <a:gridCol w="2759176">
                      <a:extLst>
                        <a:ext uri="{9D8B030D-6E8A-4147-A177-3AD203B41FA5}">
                          <a16:colId xmlns:a16="http://schemas.microsoft.com/office/drawing/2014/main" val="3538382217"/>
                        </a:ext>
                      </a:extLst>
                    </a:gridCol>
                    <a:gridCol w="2760393">
                      <a:extLst>
                        <a:ext uri="{9D8B030D-6E8A-4147-A177-3AD203B41FA5}">
                          <a16:colId xmlns:a16="http://schemas.microsoft.com/office/drawing/2014/main" val="3465654814"/>
                        </a:ext>
                      </a:extLst>
                    </a:gridCol>
                  </a:tblGrid>
                  <a:tr h="487680">
                    <a:tc gridSpan="4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Câu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1: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Viết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CTHH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của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Base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và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Acid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tương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ứng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của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các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Oxide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sau</a:t>
                          </a:r>
                          <a:endParaRPr lang="en-US" sz="2400" dirty="0">
                            <a:solidFill>
                              <a:srgbClr val="FF0000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45519912"/>
                      </a:ext>
                    </a:extLst>
                  </a:tr>
                  <a:tr h="39031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Oxide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Base</a:t>
                          </a:r>
                          <a:endParaRPr lang="en-US" sz="240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Oxide Acid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Acid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93531970"/>
                      </a:ext>
                    </a:extLst>
                  </a:tr>
                  <a:tr h="390314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Al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SO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46627642"/>
                      </a:ext>
                    </a:extLst>
                  </a:tr>
                  <a:tr h="390314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7946731"/>
                      </a:ext>
                    </a:extLst>
                  </a:tr>
                  <a:tr h="390314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CaO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SO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92314945"/>
                      </a:ext>
                    </a:extLst>
                  </a:tr>
                  <a:tr h="386906">
                    <a:tc gridSpan="4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Câu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2:  Hoàn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thành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các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phản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ứng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sau</a:t>
                          </a:r>
                          <a:endParaRPr lang="en-US" sz="2400" dirty="0">
                            <a:solidFill>
                              <a:srgbClr val="FF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21114738"/>
                      </a:ext>
                    </a:extLst>
                  </a:tr>
                  <a:tr h="2069021"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60" t="-121239" r="-120" b="-914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4212712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9CD06493-9CB6-2E3E-8258-8532182E8FE5}"/>
              </a:ext>
            </a:extLst>
          </p:cNvPr>
          <p:cNvSpPr txBox="1"/>
          <p:nvPr/>
        </p:nvSpPr>
        <p:spPr>
          <a:xfrm>
            <a:off x="4114800" y="376837"/>
            <a:ext cx="3302000" cy="54809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PHIẾU HỌC TẬP 1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Picture 2" descr="Học Tập, Giáo Dục, Trẻ Em, Học Bài, Tải hình PNG 103 - Free.Vector6.com">
            <a:extLst>
              <a:ext uri="{FF2B5EF4-FFF2-40B4-BE49-F238E27FC236}">
                <a16:creationId xmlns:a16="http://schemas.microsoft.com/office/drawing/2014/main" id="{4630E507-35D9-E533-D50F-0565F8D6B9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1420" y="4378959"/>
            <a:ext cx="2580579" cy="2528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8179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E99EDFB-37B5-4C74-C439-06092B7F85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25308584"/>
                  </p:ext>
                </p:extLst>
              </p:nvPr>
            </p:nvGraphicFramePr>
            <p:xfrm>
              <a:off x="1015999" y="1158240"/>
              <a:ext cx="10160001" cy="4651121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2224631">
                      <a:extLst>
                        <a:ext uri="{9D8B030D-6E8A-4147-A177-3AD203B41FA5}">
                          <a16:colId xmlns:a16="http://schemas.microsoft.com/office/drawing/2014/main" val="4149708783"/>
                        </a:ext>
                      </a:extLst>
                    </a:gridCol>
                    <a:gridCol w="2415801">
                      <a:extLst>
                        <a:ext uri="{9D8B030D-6E8A-4147-A177-3AD203B41FA5}">
                          <a16:colId xmlns:a16="http://schemas.microsoft.com/office/drawing/2014/main" val="124486551"/>
                        </a:ext>
                      </a:extLst>
                    </a:gridCol>
                    <a:gridCol w="2759176">
                      <a:extLst>
                        <a:ext uri="{9D8B030D-6E8A-4147-A177-3AD203B41FA5}">
                          <a16:colId xmlns:a16="http://schemas.microsoft.com/office/drawing/2014/main" val="3538382217"/>
                        </a:ext>
                      </a:extLst>
                    </a:gridCol>
                    <a:gridCol w="2760393">
                      <a:extLst>
                        <a:ext uri="{9D8B030D-6E8A-4147-A177-3AD203B41FA5}">
                          <a16:colId xmlns:a16="http://schemas.microsoft.com/office/drawing/2014/main" val="3465654814"/>
                        </a:ext>
                      </a:extLst>
                    </a:gridCol>
                  </a:tblGrid>
                  <a:tr h="487680">
                    <a:tc gridSpan="4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Câu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1: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Viết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CTHH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của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Base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và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Acid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tương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ứng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của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các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Oxide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sau</a:t>
                          </a:r>
                          <a:endParaRPr lang="en-US" sz="2400" dirty="0">
                            <a:solidFill>
                              <a:srgbClr val="FF0000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45519912"/>
                      </a:ext>
                    </a:extLst>
                  </a:tr>
                  <a:tr h="39031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Oxide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Base</a:t>
                          </a:r>
                          <a:endParaRPr lang="en-US" sz="240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Oxide Acid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Acid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93531970"/>
                      </a:ext>
                    </a:extLst>
                  </a:tr>
                  <a:tr h="390314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Al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SO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46627642"/>
                      </a:ext>
                    </a:extLst>
                  </a:tr>
                  <a:tr h="390314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7946731"/>
                      </a:ext>
                    </a:extLst>
                  </a:tr>
                  <a:tr h="390314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CaO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SO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92314945"/>
                      </a:ext>
                    </a:extLst>
                  </a:tr>
                  <a:tr h="0">
                    <a:tc gridSpan="4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Câu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2:  Hoàn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thành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các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phản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ứng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sau</a:t>
                          </a:r>
                          <a:endParaRPr lang="en-US" sz="2400" dirty="0">
                            <a:solidFill>
                              <a:srgbClr val="FF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21114738"/>
                      </a:ext>
                    </a:extLst>
                  </a:tr>
                  <a:tr h="2057161">
                    <a:tc gridSpan="4">
                      <a:txBody>
                        <a:bodyPr/>
                        <a:lstStyle/>
                        <a:p>
                          <a:pPr marL="342900" marR="0" lvl="0" indent="-34290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Font typeface="+mj-lt"/>
                            <a:buAutoNum type="arabicPeriod"/>
                          </a:pPr>
                          <a:endParaRPr lang="en-US" sz="2400" dirty="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lvl="0"/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2. 4P    +    5O</a:t>
                          </a:r>
                          <a:r>
                            <a:rPr lang="en-US" sz="2400" kern="1200" baseline="-250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box>
                                <m:boxPr>
                                  <m:ctrlPr>
                                    <a:rPr lang="en-US" sz="2400" i="1" kern="12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boxPr>
                                <m:e>
                                  <m:groupChr>
                                    <m:groupChrPr>
                                      <m:chr m:val="→"/>
                                      <m:vertJc m:val="bot"/>
                                      <m:ctrlPr>
                                        <a:rPr lang="en-US" sz="2400" i="1" kern="1200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groupChrPr>
                                    <m:e>
                                      <m:sSup>
                                        <m:sSupPr>
                                          <m:ctrlPr>
                                            <a:rPr lang="en-US" sz="2400" i="1" kern="1200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400" i="1" kern="1200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𝑡</m:t>
                                          </m:r>
                                        </m:e>
                                        <m:sup>
                                          <m:r>
                                            <a:rPr lang="en-US" sz="2400" i="1" kern="1200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0</m:t>
                                          </m:r>
                                        </m:sup>
                                      </m:sSup>
                                    </m:e>
                                  </m:groupChr>
                                </m:e>
                              </m:box>
                              <m:r>
                                <a:rPr lang="en-US" sz="2400" i="1" kern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 2P</a:t>
                          </a:r>
                          <a:r>
                            <a:rPr lang="en-US" sz="2400" kern="1200" baseline="-250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lang="en-US" sz="2400" kern="1200" baseline="-250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en-US" sz="2400" kern="12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  <a:p>
                          <a:pPr lvl="0"/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3. </a:t>
                          </a:r>
                          <a:r>
                            <a:rPr lang="en-US" sz="2400" kern="1200" dirty="0" err="1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BaO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   +  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i="1" kern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</m:t>
                              </m:r>
                              <m:r>
                                <a:rPr lang="en-US" sz="2400" i="1" kern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𝐻𝐶𝑙</m:t>
                              </m:r>
                            </m:oMath>
                          </a14:m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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 BaCl</a:t>
                          </a:r>
                          <a:r>
                            <a:rPr lang="en-US" sz="2400" kern="1200" baseline="-250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   +  H</a:t>
                          </a:r>
                          <a:r>
                            <a:rPr lang="en-US" sz="2400" kern="1200" baseline="-250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O</a:t>
                          </a:r>
                        </a:p>
                        <a:p>
                          <a:pPr lvl="0"/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4. SO</a:t>
                          </a:r>
                          <a:r>
                            <a:rPr lang="en-US" sz="2400" kern="1200" baseline="-250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3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   +     Ca(OH)</a:t>
                          </a:r>
                          <a:r>
                            <a:rPr lang="en-US" sz="2400" kern="1200" baseline="-250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2</a:t>
                          </a:r>
                          <a14:m>
                            <m:oMath xmlns:m="http://schemas.openxmlformats.org/officeDocument/2006/math">
                              <m:r>
                                <a:rPr lang="en-US" sz="2400" i="1" kern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     </m:t>
                              </m:r>
                            </m:oMath>
                          </a14:m>
                          <a:r>
                            <a:rPr lang="en-US" sz="2400" i="1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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   CaSO</a:t>
                          </a:r>
                          <a:r>
                            <a:rPr lang="en-US" sz="2400" kern="1200" baseline="-250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4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  + 2H</a:t>
                          </a:r>
                          <a:r>
                            <a:rPr lang="en-US" sz="2400" kern="1200" baseline="-250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O</a:t>
                          </a:r>
                        </a:p>
                        <a:p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5. </a:t>
                          </a:r>
                          <a:r>
                            <a:rPr lang="en-US" sz="2400" kern="1200" dirty="0" err="1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FeO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   +      H</a:t>
                          </a:r>
                          <a:r>
                            <a:rPr lang="en-US" sz="2400" kern="1200" baseline="-250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SO</a:t>
                          </a:r>
                          <a:r>
                            <a:rPr lang="en-US" sz="2400" kern="1200" baseline="-250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4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        </a:t>
                          </a:r>
                          <a:r>
                            <a:rPr lang="en-US" sz="2400" i="1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a:t>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    FeSO</a:t>
                          </a:r>
                          <a:r>
                            <a:rPr lang="en-US" sz="2400" kern="1200" baseline="-250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4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  + H</a:t>
                          </a:r>
                          <a:r>
                            <a:rPr lang="en-US" sz="2400" kern="1200" baseline="-250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 kern="12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O</a:t>
                          </a:r>
                          <a:endParaRPr lang="en-US" sz="240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4212712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E99EDFB-37B5-4C74-C439-06092B7F85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25308584"/>
                  </p:ext>
                </p:extLst>
              </p:nvPr>
            </p:nvGraphicFramePr>
            <p:xfrm>
              <a:off x="1015999" y="1158240"/>
              <a:ext cx="10160001" cy="4508927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2224631">
                      <a:extLst>
                        <a:ext uri="{9D8B030D-6E8A-4147-A177-3AD203B41FA5}">
                          <a16:colId xmlns:a16="http://schemas.microsoft.com/office/drawing/2014/main" val="4149708783"/>
                        </a:ext>
                      </a:extLst>
                    </a:gridCol>
                    <a:gridCol w="2415801">
                      <a:extLst>
                        <a:ext uri="{9D8B030D-6E8A-4147-A177-3AD203B41FA5}">
                          <a16:colId xmlns:a16="http://schemas.microsoft.com/office/drawing/2014/main" val="124486551"/>
                        </a:ext>
                      </a:extLst>
                    </a:gridCol>
                    <a:gridCol w="2759176">
                      <a:extLst>
                        <a:ext uri="{9D8B030D-6E8A-4147-A177-3AD203B41FA5}">
                          <a16:colId xmlns:a16="http://schemas.microsoft.com/office/drawing/2014/main" val="3538382217"/>
                        </a:ext>
                      </a:extLst>
                    </a:gridCol>
                    <a:gridCol w="2760393">
                      <a:extLst>
                        <a:ext uri="{9D8B030D-6E8A-4147-A177-3AD203B41FA5}">
                          <a16:colId xmlns:a16="http://schemas.microsoft.com/office/drawing/2014/main" val="3465654814"/>
                        </a:ext>
                      </a:extLst>
                    </a:gridCol>
                  </a:tblGrid>
                  <a:tr h="487680">
                    <a:tc gridSpan="4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Câu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1: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Viết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CTHH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của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Base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và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Acid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tương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ứng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của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các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Oxide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sau</a:t>
                          </a:r>
                          <a:endParaRPr lang="en-US" sz="2400" dirty="0">
                            <a:solidFill>
                              <a:srgbClr val="FF0000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45519912"/>
                      </a:ext>
                    </a:extLst>
                  </a:tr>
                  <a:tr h="39031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Oxide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Base</a:t>
                          </a:r>
                          <a:endParaRPr lang="en-US" sz="240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Oxide Acid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Acid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93531970"/>
                      </a:ext>
                    </a:extLst>
                  </a:tr>
                  <a:tr h="390314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Al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SO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46627642"/>
                      </a:ext>
                    </a:extLst>
                  </a:tr>
                  <a:tr h="390314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7946731"/>
                      </a:ext>
                    </a:extLst>
                  </a:tr>
                  <a:tr h="390314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CaO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SO</a:t>
                          </a:r>
                          <a:r>
                            <a:rPr lang="en-US" sz="2400" baseline="-250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240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92314945"/>
                      </a:ext>
                    </a:extLst>
                  </a:tr>
                  <a:tr h="386906">
                    <a:tc gridSpan="4"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Câu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2:  Hoàn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thành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các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phản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ứng</a:t>
                          </a:r>
                          <a:r>
                            <a:rPr lang="en-US" sz="2400" dirty="0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sau</a:t>
                          </a:r>
                          <a:endParaRPr lang="en-US" sz="2400" dirty="0">
                            <a:solidFill>
                              <a:srgbClr val="FF0000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21114738"/>
                      </a:ext>
                    </a:extLst>
                  </a:tr>
                  <a:tr h="2073085"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60" t="-120882" r="-120" b="-911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4212712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9CD06493-9CB6-2E3E-8258-8532182E8FE5}"/>
              </a:ext>
            </a:extLst>
          </p:cNvPr>
          <p:cNvSpPr txBox="1"/>
          <p:nvPr/>
        </p:nvSpPr>
        <p:spPr>
          <a:xfrm>
            <a:off x="4114800" y="376837"/>
            <a:ext cx="3302000" cy="54809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PHIẾU HỌC TẬP 1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Picture 2" descr="Học Tập, Giáo Dục, Trẻ Em, Học Bài, Tải hình PNG 103 - Free.Vector6.com">
            <a:extLst>
              <a:ext uri="{FF2B5EF4-FFF2-40B4-BE49-F238E27FC236}">
                <a16:creationId xmlns:a16="http://schemas.microsoft.com/office/drawing/2014/main" id="{4630E507-35D9-E533-D50F-0565F8D6B9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1420" y="4378959"/>
            <a:ext cx="2580579" cy="2528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23C93AE-3CF9-0F37-8D53-84A5F0ED443A}"/>
                  </a:ext>
                </a:extLst>
              </p:cNvPr>
              <p:cNvSpPr txBox="1"/>
              <p:nvPr/>
            </p:nvSpPr>
            <p:spPr>
              <a:xfrm>
                <a:off x="1015999" y="3532132"/>
                <a:ext cx="6096000" cy="6363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marR="0" lvl="0" indent="-34290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Font typeface="+mj-lt"/>
                  <a:buAutoNum type="arabicPeriod"/>
                </a:pPr>
                <a:r>
                  <a:rPr lang="en-US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4Na +  O</a:t>
                </a:r>
                <a:r>
                  <a:rPr lang="en-US" sz="24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sz="2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en-US" sz="24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groupChrPr>
                          <m:e>
                            <m:sSup>
                              <m:sSupPr>
                                <m:ctrlPr>
                                  <a:rPr lang="en-US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sz="24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</a:rPr>
                                  <m:t>0</m:t>
                                </m:r>
                              </m:sup>
                            </m:sSup>
                          </m:e>
                        </m:groupChr>
                      </m:e>
                    </m:box>
                    <m:r>
                      <a:rPr lang="en-US" sz="2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 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2Na</a:t>
                </a:r>
                <a:r>
                  <a:rPr lang="en-US" sz="24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O</a:t>
                </a:r>
                <a:endParaRPr lang="en-US" sz="2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23C93AE-3CF9-0F37-8D53-84A5F0ED44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999" y="3532132"/>
                <a:ext cx="6096000" cy="636393"/>
              </a:xfrm>
              <a:prstGeom prst="rect">
                <a:avLst/>
              </a:prstGeom>
              <a:blipFill>
                <a:blip r:embed="rId4"/>
                <a:stretch>
                  <a:fillRect l="-1400" b="-209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86992347-87A3-C520-2F5E-C3975EDE8C39}"/>
              </a:ext>
            </a:extLst>
          </p:cNvPr>
          <p:cNvSpPr txBox="1"/>
          <p:nvPr/>
        </p:nvSpPr>
        <p:spPr>
          <a:xfrm>
            <a:off x="3708399" y="1993408"/>
            <a:ext cx="6096000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Al(OH)</a:t>
            </a:r>
            <a:r>
              <a:rPr lang="en-US" sz="2400" baseline="-250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en-US" sz="24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C53F02-C680-AB56-C69B-552137BD3B54}"/>
              </a:ext>
            </a:extLst>
          </p:cNvPr>
          <p:cNvSpPr txBox="1"/>
          <p:nvPr/>
        </p:nvSpPr>
        <p:spPr>
          <a:xfrm>
            <a:off x="3708399" y="2377382"/>
            <a:ext cx="6096000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7BE90D-9EA3-A3F8-6BA7-CCDDFF00085C}"/>
              </a:ext>
            </a:extLst>
          </p:cNvPr>
          <p:cNvSpPr txBox="1"/>
          <p:nvPr/>
        </p:nvSpPr>
        <p:spPr>
          <a:xfrm>
            <a:off x="3708399" y="2761356"/>
            <a:ext cx="6096000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Ca(OH)</a:t>
            </a:r>
            <a:r>
              <a:rPr lang="en-US" sz="2400" baseline="-250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sz="24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A720AD-49AE-E206-67B8-B005E6EF924C}"/>
              </a:ext>
            </a:extLst>
          </p:cNvPr>
          <p:cNvSpPr txBox="1"/>
          <p:nvPr/>
        </p:nvSpPr>
        <p:spPr>
          <a:xfrm>
            <a:off x="9072879" y="1996509"/>
            <a:ext cx="1310641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en-US" sz="2400" baseline="-250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en-US" sz="24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A473C7-AF77-F16D-257D-CC26CD43076C}"/>
              </a:ext>
            </a:extLst>
          </p:cNvPr>
          <p:cNvSpPr txBox="1"/>
          <p:nvPr/>
        </p:nvSpPr>
        <p:spPr>
          <a:xfrm>
            <a:off x="9179558" y="2345791"/>
            <a:ext cx="1310641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2400" baseline="-250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</a:t>
            </a:r>
            <a:r>
              <a:rPr lang="en-US" sz="2400" baseline="-250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FCF301-648C-E473-F876-A92B3604B9A3}"/>
              </a:ext>
            </a:extLst>
          </p:cNvPr>
          <p:cNvSpPr txBox="1"/>
          <p:nvPr/>
        </p:nvSpPr>
        <p:spPr>
          <a:xfrm>
            <a:off x="9255757" y="2756253"/>
            <a:ext cx="1310641" cy="483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2400" baseline="-25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</a:t>
            </a:r>
            <a:r>
              <a:rPr lang="en-US" sz="2400" baseline="-250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10962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B69DE8-DEA3-61F5-2BB3-FE79CC89D685}"/>
              </a:ext>
            </a:extLst>
          </p:cNvPr>
          <p:cNvSpPr txBox="1"/>
          <p:nvPr/>
        </p:nvSpPr>
        <p:spPr>
          <a:xfrm>
            <a:off x="3391877" y="424173"/>
            <a:ext cx="5181600" cy="74347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nl-NL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Nhiệm vụ giao về nhà</a:t>
            </a:r>
            <a:endParaRPr lang="en-US" sz="4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40DF62-EC79-818D-4939-1526CE3DC397}"/>
              </a:ext>
            </a:extLst>
          </p:cNvPr>
          <p:cNvSpPr txBox="1"/>
          <p:nvPr/>
        </p:nvSpPr>
        <p:spPr>
          <a:xfrm>
            <a:off x="292610" y="2693804"/>
            <a:ext cx="11606780" cy="33499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dung:</a:t>
            </a:r>
          </a:p>
          <a:p>
            <a:pPr indent="457200" algn="just">
              <a:lnSpc>
                <a:spcPct val="15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kính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457200" algn="just">
              <a:lnSpc>
                <a:spcPct val="15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kính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rõ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PTHH</a:t>
            </a:r>
          </a:p>
          <a:p>
            <a:pPr indent="457200" algn="just">
              <a:lnSpc>
                <a:spcPct val="15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ít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457200" algn="just">
              <a:lnSpc>
                <a:spcPct val="150000"/>
              </a:lnSpc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Sạch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word, Power point, Video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EC5C910-8C5C-3B62-BDB9-E9098B446CE2}"/>
              </a:ext>
            </a:extLst>
          </p:cNvPr>
          <p:cNvGrpSpPr/>
          <p:nvPr/>
        </p:nvGrpSpPr>
        <p:grpSpPr>
          <a:xfrm>
            <a:off x="8371840" y="2261713"/>
            <a:ext cx="3312160" cy="2613393"/>
            <a:chOff x="10068560" y="180607"/>
            <a:chExt cx="3749040" cy="2892028"/>
          </a:xfrm>
        </p:grpSpPr>
        <p:sp>
          <p:nvSpPr>
            <p:cNvPr id="14" name="Explosion: 14 Points 13">
              <a:extLst>
                <a:ext uri="{FF2B5EF4-FFF2-40B4-BE49-F238E27FC236}">
                  <a16:creationId xmlns:a16="http://schemas.microsoft.com/office/drawing/2014/main" id="{0586C319-D371-9AF0-C8F6-2C80E85E157F}"/>
                </a:ext>
              </a:extLst>
            </p:cNvPr>
            <p:cNvSpPr/>
            <p:nvPr/>
          </p:nvSpPr>
          <p:spPr>
            <a:xfrm>
              <a:off x="10068560" y="180607"/>
              <a:ext cx="3749040" cy="2892028"/>
            </a:xfrm>
            <a:prstGeom prst="irregularSeal2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6E1DB7D-D90B-31A6-E052-ED12B475EDAE}"/>
                </a:ext>
              </a:extLst>
            </p:cNvPr>
            <p:cNvSpPr txBox="1"/>
            <p:nvPr/>
          </p:nvSpPr>
          <p:spPr>
            <a:xfrm>
              <a:off x="10870519" y="1241900"/>
              <a:ext cx="198052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>
                  <a:solidFill>
                    <a:srgbClr val="FF0000"/>
                  </a:solidFill>
                </a:rPr>
                <a:t>NHÓM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064E90BD-1B60-52A8-5DFA-3CB2E3F3EC6C}"/>
              </a:ext>
            </a:extLst>
          </p:cNvPr>
          <p:cNvSpPr txBox="1"/>
          <p:nvPr/>
        </p:nvSpPr>
        <p:spPr>
          <a:xfrm>
            <a:off x="279585" y="1400441"/>
            <a:ext cx="11177715" cy="1141146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spc="3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hân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kính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giảm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thiểu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3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kính</a:t>
            </a:r>
            <a:r>
              <a:rPr lang="en-US" sz="2400" spc="3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37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51E9E64-004D-4F36-907A-A81B77C8A9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5872242"/>
              </p:ext>
            </p:extLst>
          </p:nvPr>
        </p:nvGraphicFramePr>
        <p:xfrm>
          <a:off x="624840" y="409192"/>
          <a:ext cx="10942319" cy="603961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46635">
                  <a:extLst>
                    <a:ext uri="{9D8B030D-6E8A-4147-A177-3AD203B41FA5}">
                      <a16:colId xmlns:a16="http://schemas.microsoft.com/office/drawing/2014/main" val="1348208428"/>
                    </a:ext>
                  </a:extLst>
                </a:gridCol>
                <a:gridCol w="5507525">
                  <a:extLst>
                    <a:ext uri="{9D8B030D-6E8A-4147-A177-3AD203B41FA5}">
                      <a16:colId xmlns:a16="http://schemas.microsoft.com/office/drawing/2014/main" val="4181637250"/>
                    </a:ext>
                  </a:extLst>
                </a:gridCol>
                <a:gridCol w="1788159">
                  <a:extLst>
                    <a:ext uri="{9D8B030D-6E8A-4147-A177-3AD203B41FA5}">
                      <a16:colId xmlns:a16="http://schemas.microsoft.com/office/drawing/2014/main" val="1791489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 tiêu chí</a:t>
                      </a:r>
                      <a:endParaRPr lang="en-US" sz="240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 cầu</a:t>
                      </a:r>
                      <a:endParaRPr lang="en-US" sz="240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tối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0712670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khoa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đầy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379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-Nêu được khái quát về hiện tượng hiệu ứng nhà kính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75229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Nêu được nguyên nhân gây ra hiệu ứng nhà kính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997821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 xuất được giải pháp giảm thiểu hiệu nhứng nhà kính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007613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ràng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sạch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khoa hoc,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0004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-Có sử dụng nhiều hình ảnh tư liệu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-Sử dụng it hình ảnh tư liệu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 có hình ảnh, tư liệu</a:t>
                      </a:r>
                      <a:endParaRPr lang="en-US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87874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9311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02201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466</TotalTime>
  <Words>453</Words>
  <Application>Microsoft Office PowerPoint</Application>
  <PresentationFormat>Widescreen</PresentationFormat>
  <Paragraphs>147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Cambria Math</vt:lpstr>
      <vt:lpstr>Corbel</vt:lpstr>
      <vt:lpstr>Symbol</vt:lpstr>
      <vt:lpstr>Times New Roman</vt:lpstr>
      <vt:lpstr>Wingdings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Sang Sang</dc:creator>
  <cp:lastModifiedBy>David</cp:lastModifiedBy>
  <cp:revision>12</cp:revision>
  <dcterms:created xsi:type="dcterms:W3CDTF">2023-07-17T06:01:02Z</dcterms:created>
  <dcterms:modified xsi:type="dcterms:W3CDTF">2024-03-14T11:26:14Z</dcterms:modified>
</cp:coreProperties>
</file>