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65" r:id="rId2"/>
    <p:sldId id="666" r:id="rId3"/>
    <p:sldId id="503" r:id="rId4"/>
    <p:sldId id="682" r:id="rId5"/>
    <p:sldId id="642" r:id="rId6"/>
    <p:sldId id="668" r:id="rId7"/>
    <p:sldId id="683" r:id="rId8"/>
    <p:sldId id="684" r:id="rId9"/>
    <p:sldId id="670" r:id="rId10"/>
    <p:sldId id="671" r:id="rId11"/>
    <p:sldId id="672" r:id="rId12"/>
    <p:sldId id="673" r:id="rId13"/>
    <p:sldId id="622" r:id="rId14"/>
    <p:sldId id="626" r:id="rId15"/>
    <p:sldId id="677" r:id="rId16"/>
    <p:sldId id="678" r:id="rId17"/>
    <p:sldId id="679" r:id="rId18"/>
    <p:sldId id="680" r:id="rId19"/>
    <p:sldId id="685" r:id="rId20"/>
    <p:sldId id="688" r:id="rId21"/>
    <p:sldId id="689" r:id="rId22"/>
    <p:sldId id="690" r:id="rId23"/>
    <p:sldId id="687" r:id="rId24"/>
    <p:sldId id="691" r:id="rId25"/>
    <p:sldId id="692" r:id="rId26"/>
    <p:sldId id="693" r:id="rId27"/>
    <p:sldId id="664" r:id="rId28"/>
    <p:sldId id="694" r:id="rId29"/>
    <p:sldId id="6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p:scale>
          <a:sx n="68" d="100"/>
          <a:sy n="68" d="100"/>
        </p:scale>
        <p:origin x="-1530"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Diện tích khoảng 40000km</a:t>
          </a:r>
          <a:r>
            <a:rPr lang="vi-VN" sz="1800" b="0" baseline="30000" dirty="0" smtClean="0">
              <a:solidFill>
                <a:schemeClr val="tx1"/>
              </a:solidFill>
              <a:latin typeface="Cambria" pitchFamily="18" charset="0"/>
              <a:ea typeface="Cambria" pitchFamily="18" charset="0"/>
            </a:rPr>
            <a:t>2</a:t>
          </a:r>
          <a:r>
            <a:rPr lang="vi-VN" sz="1800" b="0" dirty="0" smtClean="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dòng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chính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Tiền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Các ô trũng lớn: Đồng Tháp Mười, Tứ giác Long Xuyên, bán đảo Cà Mau.</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Mùa lũ </a:t>
          </a:r>
          <a:r>
            <a:rPr lang="vi-VN" sz="1800" b="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Mùa cạn </a:t>
          </a:r>
          <a:r>
            <a:rPr lang="vi-VN" sz="1800" b="0" dirty="0" smtClean="0">
              <a:solidFill>
                <a:schemeClr val="tx1"/>
              </a:solidFill>
              <a:latin typeface="Cambria" pitchFamily="18" charset="0"/>
              <a:ea typeface="Cambria" pitchFamily="18" charset="0"/>
            </a:rPr>
            <a:t>từ tháng 1 đến tháng 6 năm sau, chiếm khoảng 2</a:t>
          </a:r>
          <a:r>
            <a:rPr lang="en-US" sz="1800" b="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 lưu lượng dòng chảy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Sông chảy ra biển qua 9 cửa nên lũ thoát nhanh hơn.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Địa hình sông chảy qua thấp, mạng lưới kênh rạch dày đặc.</a:t>
          </a:r>
          <a:endParaRPr lang="en-US" sz="18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6.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emf"/><Relationship Id="rId5" Type="http://schemas.openxmlformats.org/officeDocument/2006/relationships/image" Target="../media/image7.png"/><Relationship Id="rId10" Type="http://schemas.openxmlformats.org/officeDocument/2006/relationships/image" Target="../media/image20.emf"/><Relationship Id="rId4" Type="http://schemas.openxmlformats.org/officeDocument/2006/relationships/image" Target="../media/image6.jpeg"/><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image" Target="../media/image6.jpe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1.png"/><Relationship Id="rId4" Type="http://schemas.openxmlformats.org/officeDocument/2006/relationships/image" Target="../media/image6.jpe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jpeg"/><Relationship Id="rId9"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emf"/><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6.jpeg"/><Relationship Id="rId9" Type="http://schemas.openxmlformats.org/officeDocument/2006/relationships/image" Target="../media/image9.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image" Target="../media/image6.jpeg"/><Relationship Id="rId9"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image" Target="../media/image6.jpeg"/><Relationship Id="rId9"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jpeg"/><Relationship Id="rId9"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jpeg"/><Relationship Id="rId9"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0.jpeg"/><Relationship Id="rId5" Type="http://schemas.openxmlformats.org/officeDocument/2006/relationships/image" Target="../media/image7.png"/><Relationship Id="rId10" Type="http://schemas.openxmlformats.org/officeDocument/2006/relationships/image" Target="../media/image39.jpeg"/><Relationship Id="rId4" Type="http://schemas.openxmlformats.org/officeDocument/2006/relationships/image" Target="../media/image6.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emf"/><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image" Target="../media/image6.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image" Target="../media/image6.jpe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a:t>
            </a:r>
            <a:r>
              <a:rPr lang="en-US" sz="2400" b="1" dirty="0" smtClean="0">
                <a:solidFill>
                  <a:srgbClr val="0D30DD"/>
                </a:solidFill>
                <a:latin typeface="Cambria" panose="02040503050406030204" pitchFamily="18" charset="0"/>
                <a:ea typeface="Cambria" panose="02040503050406030204" pitchFamily="18" charset="0"/>
              </a:rPr>
              <a:t>3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 </a:t>
            </a:r>
            <a:r>
              <a:rPr lang="vi-VN" sz="1900" i="1" dirty="0">
                <a:solidFill>
                  <a:srgbClr val="FF0000"/>
                </a:solidFill>
                <a:latin typeface="Cambria" panose="02040503050406030204" pitchFamily="18" charset="0"/>
                <a:ea typeface="Cambria" panose="02040503050406030204" pitchFamily="18" charset="0"/>
              </a:rPr>
              <a:t>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sông </a:t>
            </a:r>
            <a:r>
              <a:rPr lang="vi-VN" sz="2200" i="1" dirty="0">
                <a:solidFill>
                  <a:srgbClr val="FF0000"/>
                </a:solidFill>
                <a:latin typeface="Cambria" panose="02040503050406030204" pitchFamily="18" charset="0"/>
                <a:ea typeface="Cambria" panose="02040503050406030204" pitchFamily="18" charset="0"/>
              </a:rPr>
              <a:t>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Nguồn </a:t>
            </a:r>
            <a:r>
              <a:rPr lang="vi-VN" sz="2200" dirty="0">
                <a:latin typeface="Cambria" pitchFamily="18" charset="0"/>
                <a:ea typeface="Cambria" pitchFamily="18" charset="0"/>
              </a:rPr>
              <a:t>cung cấp nước cho sông Hồng chủ yếu là mưa nên thời gian mùa lũ cũng theo sát mùa mưa.</a:t>
            </a:r>
          </a:p>
          <a:p>
            <a:pPr algn="just">
              <a:spcBef>
                <a:spcPts val="600"/>
              </a:spcBef>
              <a:spcAft>
                <a:spcPts val="0"/>
              </a:spcAft>
            </a:pPr>
            <a:r>
              <a:rPr lang="en-US" sz="2200" dirty="0" smtClean="0">
                <a:latin typeface="Cambria" pitchFamily="18" charset="0"/>
                <a:ea typeface="Cambria" pitchFamily="18" charset="0"/>
              </a:rPr>
              <a:t>-</a:t>
            </a:r>
            <a:r>
              <a:rPr lang="vi-VN" sz="2200" dirty="0" smtClean="0">
                <a:latin typeface="Cambria" pitchFamily="18" charset="0"/>
                <a:ea typeface="Cambria" pitchFamily="18" charset="0"/>
              </a:rPr>
              <a:t> </a:t>
            </a:r>
            <a:r>
              <a:rPr lang="vi-VN" sz="2200" dirty="0">
                <a:latin typeface="Cambria" pitchFamily="18" charset="0"/>
                <a:ea typeface="Cambria" pitchFamily="18" charset="0"/>
              </a:rPr>
              <a:t>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smtClean="0">
                <a:solidFill>
                  <a:srgbClr val="00B050"/>
                </a:solidFill>
                <a:latin typeface="Cambria" panose="02040503050406030204" pitchFamily="18" charset="0"/>
                <a:ea typeface="Cambria" panose="02040503050406030204" pitchFamily="18" charset="0"/>
              </a:rPr>
              <a:t>: 10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4: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Châu </a:t>
            </a:r>
            <a:r>
              <a:rPr lang="vi-VN" sz="2400" i="1" dirty="0">
                <a:solidFill>
                  <a:srgbClr val="FF0000"/>
                </a:solidFill>
                <a:latin typeface="Cambria" panose="02040503050406030204" pitchFamily="18" charset="0"/>
                <a:ea typeface="Cambria" panose="02040503050406030204" pitchFamily="18" charset="0"/>
              </a:rPr>
              <a:t>thổ sông Cửu Long có diện tích bao nhiêu? Do sông nào bồi đắp</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Kể </a:t>
            </a:r>
            <a:r>
              <a:rPr lang="vi-VN" sz="2400" i="1" dirty="0">
                <a:solidFill>
                  <a:srgbClr val="FF0000"/>
                </a:solidFill>
                <a:latin typeface="Cambria" panose="02040503050406030204" pitchFamily="18" charset="0"/>
                <a:ea typeface="Cambria" panose="02040503050406030204" pitchFamily="18" charset="0"/>
              </a:rPr>
              <a:t>tên các dòng sông chính, các ô trũng lớn bị ngập nước của châu thổ. Vì sao nhiều nơi ven biển của châu thổ bị sạt lở</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Mô </a:t>
            </a:r>
            <a:r>
              <a:rPr lang="vi-VN" sz="2400" i="1" dirty="0">
                <a:solidFill>
                  <a:srgbClr val="FF0000"/>
                </a:solidFill>
                <a:latin typeface="Cambria" panose="02040503050406030204" pitchFamily="18" charset="0"/>
                <a:ea typeface="Cambria" panose="02040503050406030204" pitchFamily="18" charset="0"/>
              </a:rPr>
              <a:t>tả chế độ nước của sông Cửu Long.</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Vĩnh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Tế</a:t>
            </a:r>
            <a:r>
              <a:rPr lang="en-US" dirty="0" smtClean="0">
                <a:latin typeface="Cambria" pitchFamily="18" charset="0"/>
                <a:ea typeface="Cambria" pitchFamily="18" charset="0"/>
              </a:rPr>
              <a:t> (An </a:t>
            </a:r>
            <a:r>
              <a:rPr lang="en-US" dirty="0" err="1" smtClean="0">
                <a:latin typeface="Cambria" pitchFamily="18" charset="0"/>
                <a:ea typeface="Cambria" pitchFamily="18" charset="0"/>
              </a:rPr>
              <a:t>Giang</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Hiện </a:t>
            </a:r>
            <a:r>
              <a:rPr lang="vi-VN" sz="2400" dirty="0">
                <a:latin typeface="Cambria" pitchFamily="18" charset="0"/>
                <a:ea typeface="Cambria" pitchFamily="18" charset="0"/>
              </a:rPr>
              <a:t>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Qúa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châu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a:t>
            </a:r>
            <a:r>
              <a:rPr lang="vi-VN" dirty="0"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Cát </a:t>
            </a:r>
            <a:r>
              <a:rPr lang="vi-VN" sz="1900" dirty="0" smtClean="0">
                <a:latin typeface="Cambria" panose="02040503050406030204" pitchFamily="18" charset="0"/>
                <a:ea typeface="Cambria" panose="02040503050406030204" pitchFamily="18" charset="0"/>
              </a:rPr>
              <a:t>Bà</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Bạch Long </a:t>
            </a:r>
            <a:r>
              <a:rPr lang="vi-VN" sz="1900" dirty="0" smtClean="0">
                <a:latin typeface="Cambria" panose="02040503050406030204" pitchFamily="18" charset="0"/>
                <a:ea typeface="Cambria" panose="02040503050406030204" pitchFamily="18" charset="0"/>
              </a:rPr>
              <a:t>Vĩ</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smtClean="0">
                <a:solidFill>
                  <a:srgbClr val="FF0000"/>
                </a:solidFill>
                <a:latin typeface="Cambria" panose="02040503050406030204" pitchFamily="18" charset="0"/>
                <a:ea typeface="Cambria" panose="02040503050406030204" pitchFamily="18" charset="0"/>
              </a:rPr>
              <a:t>Nhiệt </a:t>
            </a:r>
            <a:r>
              <a:rPr lang="vi-VN" sz="1900" dirty="0">
                <a:solidFill>
                  <a:srgbClr val="FF0000"/>
                </a:solidFill>
                <a:latin typeface="Cambria" panose="02040503050406030204" pitchFamily="18" charset="0"/>
                <a:ea typeface="Cambria" panose="02040503050406030204" pitchFamily="18" charset="0"/>
              </a:rPr>
              <a:t>độ nước biển trên Biển Đông trên bao nhiêu 0C?</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1</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0</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             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3</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2</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000</a:t>
            </a:r>
            <a:r>
              <a:rPr lang="vi-VN" sz="1900" dirty="0" smtClean="0">
                <a:latin typeface="Cambria" panose="02040503050406030204" pitchFamily="18" charset="0"/>
                <a:ea typeface="Cambria" panose="02040503050406030204" pitchFamily="18" charset="0"/>
              </a:rPr>
              <a:t>mm</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1100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mm           </a:t>
            </a:r>
            <a:endParaRPr lang="vi-VN" sz="1900" dirty="0">
              <a:latin typeface="Cambria" panose="02040503050406030204" pitchFamily="18" charset="0"/>
              <a:ea typeface="Cambria" panose="02040503050406030204" pitchFamily="18" charset="0"/>
            </a:endParaRPr>
          </a:p>
          <a:p>
            <a:r>
              <a:rPr lang="vi-VN" sz="1900" dirty="0">
                <a:latin typeface="Cambria" panose="02040503050406030204" pitchFamily="18" charset="0"/>
                <a:ea typeface="Cambria" panose="02040503050406030204" pitchFamily="18" charset="0"/>
              </a:rPr>
              <a:t>C.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9</a:t>
            </a:r>
            <a:r>
              <a:rPr lang="vi-VN" sz="1900" dirty="0" smtClean="0">
                <a:latin typeface="Cambria" panose="02040503050406030204" pitchFamily="18" charset="0"/>
                <a:ea typeface="Cambria" panose="02040503050406030204" pitchFamily="18" charset="0"/>
              </a:rPr>
              <a:t>00mm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-33%</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-35%</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-34%</a:t>
            </a:r>
            <a:r>
              <a:rPr lang="vi-VN" sz="1900" baseline="-25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-36%</a:t>
            </a:r>
            <a:r>
              <a:rPr lang="vi-VN" sz="1900" baseline="-25000" dirty="0" smtClean="0">
                <a:latin typeface="Cambria" panose="02040503050406030204" pitchFamily="18" charset="0"/>
                <a:ea typeface="Cambria" panose="02040503050406030204" pitchFamily="18" charset="0"/>
              </a:rPr>
              <a:t>0</a:t>
            </a:r>
            <a:endParaRPr lang="vi-VN" sz="1900" baseline="-250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2000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1500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Hà </a:t>
            </a:r>
            <a:r>
              <a:rPr lang="vi-VN" sz="1900" dirty="0" smtClean="0">
                <a:latin typeface="Cambria" panose="02040503050406030204" pitchFamily="18" charset="0"/>
                <a:ea typeface="Cambria" panose="02040503050406030204" pitchFamily="18" charset="0"/>
              </a:rPr>
              <a:t>Nội</a:t>
            </a:r>
            <a:r>
              <a:rPr lang="en-US" sz="1900" dirty="0" smtClean="0">
                <a:latin typeface="Cambria" panose="02040503050406030204" pitchFamily="18" charset="0"/>
                <a:ea typeface="Cambria" panose="02040503050406030204" pitchFamily="18" charset="0"/>
              </a:rPr>
              <a:t>          C</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Quảng Ngãi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Nha Trang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Vũng </a:t>
            </a:r>
            <a:r>
              <a:rPr lang="vi-VN" sz="1900" dirty="0" smtClean="0">
                <a:latin typeface="Cambria" panose="02040503050406030204" pitchFamily="18" charset="0"/>
                <a:ea typeface="Cambria" panose="02040503050406030204" pitchFamily="18" charset="0"/>
              </a:rPr>
              <a:t>Tàu</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ừ </a:t>
            </a:r>
            <a:r>
              <a:rPr lang="vi-VN" sz="2100" i="1" dirty="0">
                <a:solidFill>
                  <a:srgbClr val="FF0000"/>
                </a:solidFill>
                <a:latin typeface="Cambria" panose="02040503050406030204" pitchFamily="18" charset="0"/>
                <a:ea typeface="Cambria" panose="02040503050406030204" pitchFamily="18" charset="0"/>
              </a:rPr>
              <a:t>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rPr>
              <a:t>N</a:t>
            </a:r>
            <a:r>
              <a:rPr lang="vi-VN" sz="2100" dirty="0" smtClean="0">
                <a:latin typeface="Cambria" pitchFamily="18" charset="0"/>
                <a:ea typeface="Cambria" pitchFamily="18" charset="0"/>
              </a:rPr>
              <a:t>gười </a:t>
            </a:r>
            <a:r>
              <a:rPr lang="vi-VN" sz="2100" dirty="0">
                <a:latin typeface="Cambria" pitchFamily="18" charset="0"/>
                <a:ea typeface="Cambria" pitchFamily="18" charset="0"/>
              </a:rPr>
              <a:t>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a:t>
            </a:r>
            <a:r>
              <a:rPr lang="en-US" sz="1700" i="1" dirty="0" err="1" smtClean="0">
                <a:solidFill>
                  <a:srgbClr val="FF0000"/>
                </a:solidFill>
                <a:latin typeface="Cambria" panose="02040503050406030204" pitchFamily="18" charset="0"/>
                <a:ea typeface="Cambria" panose="02040503050406030204" pitchFamily="18" charset="0"/>
              </a:rPr>
              <a:t>Lê</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nhà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Nguyễn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Đắp</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a:solidFill>
                  <a:srgbClr val="FF0000"/>
                </a:solidFill>
                <a:latin typeface="Cambria" panose="02040503050406030204" pitchFamily="18" charset="0"/>
                <a:ea typeface="Cambria" panose="02040503050406030204" pitchFamily="18" charset="0"/>
              </a:rPr>
              <a:t>c</a:t>
            </a:r>
            <a:r>
              <a:rPr lang="vi-VN" i="1" dirty="0" smtClean="0">
                <a:solidFill>
                  <a:srgbClr val="FF0000"/>
                </a:solidFill>
                <a:latin typeface="Cambria" panose="02040503050406030204" pitchFamily="18" charset="0"/>
                <a:ea typeface="Cambria" panose="02040503050406030204" pitchFamily="18" charset="0"/>
              </a:rPr>
              <a:t>hứng </a:t>
            </a:r>
            <a:r>
              <a:rPr lang="vi-VN" i="1" dirty="0">
                <a:solidFill>
                  <a:srgbClr val="FF0000"/>
                </a:solidFill>
                <a:latin typeface="Cambria" panose="02040503050406030204" pitchFamily="18" charset="0"/>
                <a:ea typeface="Cambria" panose="02040503050406030204" pitchFamily="18" charset="0"/>
              </a:rPr>
              <a:t>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smtClean="0">
                <a:latin typeface="Cambria" pitchFamily="18" charset="0"/>
                <a:ea typeface="Cambria" pitchFamily="18" charset="0"/>
              </a:rPr>
              <a:t>(</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1.8) </a:t>
            </a:r>
            <a:r>
              <a:rPr lang="vi-VN" dirty="0" smtClean="0">
                <a:latin typeface="Cambria" pitchFamily="18" charset="0"/>
                <a:ea typeface="Cambria" pitchFamily="18" charset="0"/>
              </a:rPr>
              <a:t>được </a:t>
            </a:r>
            <a:r>
              <a:rPr lang="vi-VN" dirty="0">
                <a:latin typeface="Cambria" pitchFamily="18" charset="0"/>
                <a:ea typeface="Cambria" pitchFamily="18" charset="0"/>
              </a:rPr>
              <a:t>đào và đưa vào khai thác. </a:t>
            </a:r>
          </a:p>
          <a:p>
            <a:pPr algn="just">
              <a:spcBef>
                <a:spcPts val="600"/>
              </a:spcBef>
              <a:spcAft>
                <a:spcPts val="0"/>
              </a:spcAft>
            </a:pPr>
            <a:r>
              <a:rPr lang="vi-VN" dirty="0">
                <a:latin typeface="Cambria" pitchFamily="18" charset="0"/>
                <a:ea typeface="Cambria" pitchFamily="18" charset="0"/>
              </a:rPr>
              <a:t>- Chợ </a:t>
            </a:r>
            <a:r>
              <a:rPr lang="vi-VN" dirty="0" smtClean="0">
                <a:latin typeface="Cambria" pitchFamily="18" charset="0"/>
                <a:ea typeface="Cambria" pitchFamily="18" charset="0"/>
              </a:rPr>
              <a:t>nổi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1.9)</a:t>
            </a:r>
            <a:r>
              <a:rPr lang="vi-VN" dirty="0" smtClean="0">
                <a:latin typeface="Cambria" pitchFamily="18" charset="0"/>
                <a:ea typeface="Cambria" pitchFamily="18" charset="0"/>
              </a:rPr>
              <a:t>, </a:t>
            </a:r>
            <a:r>
              <a:rPr lang="vi-VN" dirty="0">
                <a:latin typeface="Cambria" pitchFamily="18" charset="0"/>
                <a:ea typeface="Cambria" pitchFamily="18" charset="0"/>
              </a:rPr>
              <a:t>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gridCol w="3048000"/>
                <a:gridCol w="31242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Mùa</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gridCol w="2895600"/>
                <a:gridCol w="34290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097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Giống</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Khác</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9165"/>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152400" y="1371600"/>
            <a:ext cx="8991600" cy="1143000"/>
          </a:xfrm>
        </p:spPr>
        <p:txBody>
          <a:bodyPr>
            <a:noAutofit/>
          </a:bodyPr>
          <a:lstStyle/>
          <a:p>
            <a:r>
              <a:rPr lang="en-US" sz="4800" b="1" dirty="0">
                <a:ln w="10541" cmpd="sng">
                  <a:solidFill>
                    <a:schemeClr val="accent1">
                      <a:shade val="88000"/>
                      <a:satMod val="110000"/>
                    </a:schemeClr>
                  </a:solidFill>
                  <a:prstDash val="solid"/>
                </a:ln>
                <a:solidFill>
                  <a:srgbClr val="FF0000"/>
                </a:solidFill>
                <a:latin typeface="Cambria" pitchFamily="18" charset="0"/>
              </a:rPr>
              <a:t>VĂN MINH CHÂU THỔ </a:t>
            </a:r>
            <a:r>
              <a:rPr lang="en-US" sz="4800" b="1" dirty="0" smtClean="0">
                <a:ln w="10541" cmpd="sng">
                  <a:solidFill>
                    <a:schemeClr val="accent1">
                      <a:shade val="88000"/>
                      <a:satMod val="110000"/>
                    </a:schemeClr>
                  </a:solidFill>
                  <a:prstDash val="solid"/>
                </a:ln>
                <a:solidFill>
                  <a:srgbClr val="FF0000"/>
                </a:solidFill>
                <a:latin typeface="Cambria" pitchFamily="18" charset="0"/>
              </a:rPr>
              <a:t>SÔNG </a:t>
            </a:r>
            <a:r>
              <a:rPr lang="en-US" sz="4800" b="1" dirty="0">
                <a:ln w="10541" cmpd="sng">
                  <a:solidFill>
                    <a:schemeClr val="accent1">
                      <a:shade val="88000"/>
                      <a:satMod val="110000"/>
                    </a:schemeClr>
                  </a:solidFill>
                  <a:prstDash val="solid"/>
                </a:ln>
                <a:solidFill>
                  <a:srgbClr val="FF0000"/>
                </a:solidFill>
                <a:latin typeface="Cambria" pitchFamily="18" charset="0"/>
              </a:rPr>
              <a:t>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latin typeface="Cambria" pitchFamily="18" charset="0"/>
              </a:rPr>
              <a:t>CHỦ ĐỀ 1</a:t>
            </a:r>
            <a:endParaRPr lang="en-US" sz="36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CHỦ ĐỀ 1. </a:t>
            </a:r>
            <a:r>
              <a:rPr lang="en-US" sz="2400" b="1" dirty="0">
                <a:solidFill>
                  <a:srgbClr val="FF0000"/>
                </a:solidFill>
                <a:effectLst>
                  <a:outerShdw blurRad="38100" dist="38100" dir="2700000" algn="tl">
                    <a:srgbClr val="000000">
                      <a:alpha val="43137"/>
                    </a:srgbClr>
                  </a:outerShdw>
                </a:effectLst>
                <a:latin typeface="Cambria"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hâu </a:t>
            </a:r>
            <a:r>
              <a:rPr lang="vi-VN" sz="2400" i="1" dirty="0">
                <a:solidFill>
                  <a:srgbClr val="FF0000"/>
                </a:solidFill>
                <a:latin typeface="Cambria" panose="02040503050406030204" pitchFamily="18" charset="0"/>
                <a:ea typeface="Cambria" panose="02040503050406030204" pitchFamily="18" charset="0"/>
              </a:rPr>
              <a:t>thổ sông Hồng có diện tích bao nhiêu? Do sông nào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bồi </a:t>
            </a:r>
            <a:r>
              <a:rPr lang="vi-VN" sz="2400" i="1" dirty="0">
                <a:solidFill>
                  <a:srgbClr val="FF0000"/>
                </a:solidFill>
                <a:latin typeface="Cambria" panose="02040503050406030204" pitchFamily="18" charset="0"/>
                <a:ea typeface="Cambria" panose="02040503050406030204" pitchFamily="18" charset="0"/>
              </a:rPr>
              <a:t>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Atlat</a:t>
            </a:r>
            <a:r>
              <a:rPr lang="en-US" sz="2000" i="1" dirty="0" smtClean="0">
                <a:solidFill>
                  <a:srgbClr val="FF0000"/>
                </a:solidFill>
                <a:latin typeface="Cambria" panose="02040503050406030204" pitchFamily="18" charset="0"/>
                <a:ea typeface="Cambria" panose="02040503050406030204" pitchFamily="18" charset="0"/>
              </a:rPr>
              <a:t> tr10,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các phụ lưu và chi lưu của hệ thống sông Hồng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sông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Bình</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trên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smtClean="0">
                <a:latin typeface="Cambria" pitchFamily="18" charset="0"/>
                <a:ea typeface="Cambria" pitchFamily="18" charset="0"/>
              </a:rPr>
              <a:t>- Sông Hồng:</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Đà, sông Lô,...</a:t>
            </a:r>
          </a:p>
          <a:p>
            <a:pPr algn="just">
              <a:spcBef>
                <a:spcPts val="600"/>
              </a:spcBef>
              <a:spcAft>
                <a:spcPts val="0"/>
              </a:spcAft>
            </a:pPr>
            <a:r>
              <a:rPr lang="en-US" sz="2000" dirty="0" smtClean="0">
                <a:latin typeface="Cambria" pitchFamily="18" charset="0"/>
                <a:ea typeface="Cambria" pitchFamily="18" charset="0"/>
              </a:rPr>
              <a:t>+ C</a:t>
            </a:r>
            <a:r>
              <a:rPr lang="vi-VN" sz="2000" dirty="0" smtClean="0">
                <a:latin typeface="Cambria" pitchFamily="18" charset="0"/>
                <a:ea typeface="Cambria" pitchFamily="18" charset="0"/>
              </a:rPr>
              <a:t>hi </a:t>
            </a:r>
            <a:r>
              <a:rPr lang="vi-VN" sz="2000" dirty="0">
                <a:latin typeface="Cambria" pitchFamily="18" charset="0"/>
                <a:ea typeface="Cambria" pitchFamily="18" charset="0"/>
              </a:rPr>
              <a:t>lưu: </a:t>
            </a:r>
            <a:r>
              <a:rPr lang="vi-VN" sz="2000" dirty="0" smtClean="0">
                <a:latin typeface="Cambria" pitchFamily="18" charset="0"/>
                <a:ea typeface="Cambria" pitchFamily="18" charset="0"/>
              </a:rPr>
              <a:t>sông </a:t>
            </a:r>
            <a:r>
              <a:rPr lang="vi-VN" sz="2000" dirty="0">
                <a:latin typeface="Cambria" pitchFamily="18" charset="0"/>
                <a:ea typeface="Cambria" pitchFamily="18" charset="0"/>
              </a:rPr>
              <a:t>Luộc, sông Đáy,...</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Cầu, sông </a:t>
            </a:r>
            <a:r>
              <a:rPr lang="vi-VN" sz="2000" dirty="0" smtClean="0">
                <a:latin typeface="Cambria" pitchFamily="18" charset="0"/>
                <a:ea typeface="Cambria" pitchFamily="18" charset="0"/>
              </a:rPr>
              <a:t>Thương</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Chi </a:t>
            </a:r>
            <a:r>
              <a:rPr lang="vi-VN" sz="2000" dirty="0">
                <a:latin typeface="Cambria" pitchFamily="18" charset="0"/>
                <a:ea typeface="Cambria" pitchFamily="18" charset="0"/>
              </a:rPr>
              <a:t>lưu: sông Kinh Thầy, sông Bạch </a:t>
            </a:r>
            <a:r>
              <a:rPr lang="vi-VN" sz="2000" dirty="0" smtClean="0">
                <a:latin typeface="Cambria" pitchFamily="18" charset="0"/>
                <a:ea typeface="Cambria" pitchFamily="18" charset="0"/>
              </a:rPr>
              <a:t>Đằng</a:t>
            </a:r>
            <a:r>
              <a:rPr lang="en-US" sz="2000" dirty="0" smtClean="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6960"/>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Kinh</a:t>
            </a:r>
            <a:r>
              <a:rPr lang="en-US" sz="1000" b="1" dirty="0" smtClean="0"/>
              <a:t> </a:t>
            </a:r>
            <a:r>
              <a:rPr lang="en-US" sz="1000" b="1" dirty="0" err="1" smtClean="0"/>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Bạch</a:t>
            </a:r>
            <a:r>
              <a:rPr lang="en-US" sz="1000" b="1" dirty="0" smtClean="0"/>
              <a:t> </a:t>
            </a:r>
            <a:r>
              <a:rPr lang="en-US" sz="1000" b="1" dirty="0" err="1" smtClean="0"/>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ho </a:t>
            </a:r>
            <a:r>
              <a:rPr lang="vi-VN" sz="2400" i="1" dirty="0">
                <a:solidFill>
                  <a:srgbClr val="FF0000"/>
                </a:solidFill>
                <a:latin typeface="Cambria" panose="02040503050406030204" pitchFamily="18" charset="0"/>
                <a:ea typeface="Cambria" panose="02040503050406030204" pitchFamily="18" charset="0"/>
              </a:rPr>
              <a:t>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T</a:t>
            </a:r>
            <a:r>
              <a:rPr lang="vi-VN" sz="2400" dirty="0" smtClean="0">
                <a:latin typeface="Cambria" pitchFamily="18" charset="0"/>
                <a:ea typeface="Cambria" pitchFamily="18" charset="0"/>
              </a:rPr>
              <a:t>ổng </a:t>
            </a:r>
            <a:r>
              <a:rPr lang="vi-VN" sz="2400" dirty="0">
                <a:latin typeface="Cambria" pitchFamily="18" charset="0"/>
                <a:ea typeface="Cambria" pitchFamily="18" charset="0"/>
              </a:rPr>
              <a:t>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a:t>
            </a:r>
            <a:r>
              <a:rPr lang="vi-VN" sz="2200" i="1" dirty="0">
                <a:solidFill>
                  <a:srgbClr val="FF0000"/>
                </a:solidFill>
                <a:latin typeface="Cambria" panose="02040503050406030204" pitchFamily="18" charset="0"/>
                <a:ea typeface="Cambria" panose="02040503050406030204" pitchFamily="18" charset="0"/>
              </a:rPr>
              <a:t>biết </a:t>
            </a:r>
            <a:r>
              <a:rPr lang="en-US" sz="2200" i="1" dirty="0" smtClean="0">
                <a:solidFill>
                  <a:srgbClr val="FF0000"/>
                </a:solidFill>
                <a:latin typeface="Cambria" panose="02040503050406030204" pitchFamily="18" charset="0"/>
                <a:ea typeface="Cambria" panose="02040503050406030204" pitchFamily="18" charset="0"/>
              </a:rPr>
              <a:t>đ</a:t>
            </a:r>
            <a:r>
              <a:rPr lang="vi-VN" sz="2200" i="1" dirty="0" smtClean="0">
                <a:solidFill>
                  <a:srgbClr val="FF0000"/>
                </a:solidFill>
                <a:latin typeface="Cambria" panose="02040503050406030204" pitchFamily="18" charset="0"/>
                <a:ea typeface="Cambria" panose="02040503050406030204" pitchFamily="18" charset="0"/>
              </a:rPr>
              <a:t>ê </a:t>
            </a:r>
            <a:r>
              <a:rPr lang="vi-VN" sz="2200" i="1" dirty="0">
                <a:solidFill>
                  <a:srgbClr val="FF0000"/>
                </a:solidFill>
                <a:latin typeface="Cambria" panose="02040503050406030204" pitchFamily="18" charset="0"/>
                <a:ea typeface="Cambria" panose="02040503050406030204" pitchFamily="18" charset="0"/>
              </a:rPr>
              <a:t>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smtClean="0">
                <a:latin typeface="Cambria" pitchFamily="18" charset="0"/>
                <a:ea typeface="Cambria" pitchFamily="18" charset="0"/>
              </a:rPr>
              <a:t>Xây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dựng</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từ </a:t>
            </a:r>
            <a:r>
              <a:rPr lang="vi-VN" sz="2200" dirty="0">
                <a:latin typeface="Cambria" pitchFamily="18" charset="0"/>
                <a:ea typeface="Cambria" pitchFamily="18" charset="0"/>
              </a:rPr>
              <a:t>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6741</TotalTime>
  <Words>3582</Words>
  <Application>Microsoft Office PowerPoint</Application>
  <PresentationFormat>On-screen Show (4:3)</PresentationFormat>
  <Paragraphs>298</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509</cp:revision>
  <dcterms:created xsi:type="dcterms:W3CDTF">2016-02-15T14:28:12Z</dcterms:created>
  <dcterms:modified xsi:type="dcterms:W3CDTF">2024-03-15T15:07:40Z</dcterms:modified>
</cp:coreProperties>
</file>