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83" r:id="rId2"/>
    <p:sldId id="256" r:id="rId3"/>
    <p:sldId id="257" r:id="rId4"/>
    <p:sldId id="263" r:id="rId5"/>
    <p:sldId id="284" r:id="rId6"/>
    <p:sldId id="285" r:id="rId7"/>
    <p:sldId id="286" r:id="rId8"/>
    <p:sldId id="287" r:id="rId9"/>
    <p:sldId id="288" r:id="rId10"/>
    <p:sldId id="294" r:id="rId11"/>
    <p:sldId id="291" r:id="rId12"/>
    <p:sldId id="326" r:id="rId13"/>
    <p:sldId id="289" r:id="rId14"/>
    <p:sldId id="290" r:id="rId15"/>
    <p:sldId id="295" r:id="rId16"/>
    <p:sldId id="292" r:id="rId17"/>
    <p:sldId id="258" r:id="rId18"/>
    <p:sldId id="324" r:id="rId19"/>
    <p:sldId id="325" r:id="rId20"/>
    <p:sldId id="296" r:id="rId21"/>
    <p:sldId id="321" r:id="rId22"/>
    <p:sldId id="297" r:id="rId23"/>
    <p:sldId id="298" r:id="rId24"/>
    <p:sldId id="300" r:id="rId25"/>
    <p:sldId id="299" r:id="rId26"/>
    <p:sldId id="301" r:id="rId27"/>
    <p:sldId id="302" r:id="rId28"/>
    <p:sldId id="303" r:id="rId29"/>
    <p:sldId id="304" r:id="rId30"/>
    <p:sldId id="332" r:id="rId31"/>
    <p:sldId id="306" r:id="rId32"/>
    <p:sldId id="305" r:id="rId33"/>
    <p:sldId id="308" r:id="rId34"/>
    <p:sldId id="309" r:id="rId35"/>
    <p:sldId id="318" r:id="rId36"/>
    <p:sldId id="319" r:id="rId37"/>
    <p:sldId id="327" r:id="rId38"/>
    <p:sldId id="293" r:id="rId39"/>
    <p:sldId id="328" r:id="rId40"/>
    <p:sldId id="329" r:id="rId41"/>
    <p:sldId id="259" r:id="rId42"/>
    <p:sldId id="331" r:id="rId43"/>
    <p:sldId id="310" r:id="rId44"/>
    <p:sldId id="311" r:id="rId45"/>
    <p:sldId id="320" r:id="rId46"/>
    <p:sldId id="260" r:id="rId47"/>
    <p:sldId id="262" r:id="rId48"/>
    <p:sldId id="270" r:id="rId49"/>
    <p:sldId id="322" r:id="rId50"/>
    <p:sldId id="323" r:id="rId51"/>
  </p:sldIdLst>
  <p:sldSz cx="18288000" cy="10287000"/>
  <p:notesSz cx="6858000" cy="9144000"/>
  <p:embeddedFontLs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000" autoAdjust="0"/>
  </p:normalViewPr>
  <p:slideViewPr>
    <p:cSldViewPr>
      <p:cViewPr varScale="1">
        <p:scale>
          <a:sx n="50" d="100"/>
          <a:sy n="50" d="100"/>
        </p:scale>
        <p:origin x="516"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Lý</a:t>
            </a:r>
            <a:r>
              <a:rPr lang="en-US" baseline="0" dirty="0"/>
              <a:t> </a:t>
            </a:r>
            <a:r>
              <a:rPr lang="en-US" baseline="0" dirty="0" err="1"/>
              <a:t>Nhân</a:t>
            </a:r>
            <a:r>
              <a:rPr lang="en-US" baseline="0" dirty="0"/>
              <a:t> </a:t>
            </a:r>
            <a:r>
              <a:rPr lang="en-US" baseline="0" dirty="0" err="1"/>
              <a:t>Tông</a:t>
            </a:r>
            <a:endParaRPr lang="en-US" baseline="0" dirty="0"/>
          </a:p>
          <a:p>
            <a:r>
              <a:rPr lang="en-US" dirty="0"/>
              <a:t>- </a:t>
            </a:r>
            <a:r>
              <a:rPr lang="en-US"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dirty="0"/>
              <a:t>-</a:t>
            </a:r>
            <a:r>
              <a:rPr lang="en-US" baseline="0" dirty="0"/>
              <a:t> </a:t>
            </a:r>
            <a:r>
              <a:rPr lang="en-US" baseline="0" dirty="0" err="1"/>
              <a:t>Lê</a:t>
            </a:r>
            <a:r>
              <a:rPr lang="en-US" baseline="0" dirty="0"/>
              <a:t> </a:t>
            </a:r>
            <a:r>
              <a:rPr lang="en-US" baseline="0" dirty="0" err="1"/>
              <a:t>Thái</a:t>
            </a:r>
            <a:r>
              <a:rPr lang="en-US" baseline="0" dirty="0"/>
              <a:t> </a:t>
            </a:r>
            <a:r>
              <a:rPr lang="en-US" baseline="0" dirty="0" err="1"/>
              <a:t>Tông</a:t>
            </a:r>
            <a:endParaRPr lang="en-US" baseline="0" dirty="0"/>
          </a:p>
          <a:p>
            <a:r>
              <a:rPr lang="en-US" dirty="0"/>
              <a:t>- </a:t>
            </a:r>
            <a:r>
              <a:rPr lang="en-US" dirty="0" err="1"/>
              <a:t>Nguyễn</a:t>
            </a:r>
            <a:r>
              <a:rPr lang="en-US" baseline="0" dirty="0"/>
              <a:t> </a:t>
            </a:r>
            <a:r>
              <a:rPr lang="en-US" baseline="0" dirty="0" err="1"/>
              <a:t>Hiền</a:t>
            </a:r>
            <a:endParaRPr lang="en-US" baseline="0" dirty="0"/>
          </a:p>
          <a:p>
            <a:r>
              <a:rPr lang="en-US" dirty="0"/>
              <a:t>- </a:t>
            </a:r>
            <a:r>
              <a:rPr lang="en-US" dirty="0" err="1"/>
              <a:t>Duy</a:t>
            </a:r>
            <a:r>
              <a:rPr lang="en-US" dirty="0"/>
              <a:t> </a:t>
            </a:r>
            <a:r>
              <a:rPr lang="en-US" dirty="0" err="1"/>
              <a:t>Tân</a:t>
            </a:r>
            <a:br>
              <a:rPr lang="en-US" dirty="0"/>
            </a:br>
            <a:r>
              <a:rPr lang="en-US" dirty="0" err="1"/>
              <a:t>Bổ</a:t>
            </a:r>
            <a:r>
              <a:rPr lang="en-US" baseline="0" dirty="0"/>
              <a:t> sung: </a:t>
            </a:r>
            <a:r>
              <a:rPr lang="vi-VN" sz="1200" b="1" i="0" kern="1200" dirty="0">
                <a:solidFill>
                  <a:schemeClr val="tx1"/>
                </a:solidFill>
                <a:effectLst/>
                <a:latin typeface="+mn-lt"/>
                <a:ea typeface="+mn-ea"/>
                <a:cs typeface="+mn-cs"/>
              </a:rPr>
              <a:t>Lý Nhân Tông:</a:t>
            </a:r>
            <a:r>
              <a:rPr lang="vi-VN" sz="1200" b="0" i="0" kern="1200" dirty="0">
                <a:solidFill>
                  <a:schemeClr val="tx1"/>
                </a:solidFill>
                <a:effectLst/>
                <a:latin typeface="+mn-lt"/>
                <a:ea typeface="+mn-ea"/>
                <a:cs typeface="+mn-cs"/>
              </a:rPr>
              <a:t> Ông tên thật là Lý Càn Đức (1066-1128), con trai đầu của vua Lý Nhân Tông. Lên ngôi khi mới 7 tuổi, dưới sự nhiếp chính của mẹ (Nguyên phi Ỷ Lan), Lý Nhân Tông không ngừng hoàn thiện bản thân, trở thành minh quân. Dưới thời trị vì của Lý Nhân Tông, triều đình cho thành lập Văn Miếu - Quốc Tử Giám, mở kỳ thi Nho học đầu tiên, đánh tan quân Tống xâm lược vào các năm 1075, 1077 cùng nhiều thành tựu kinh bang tế thế khác.</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Nguyễn Hiền</a:t>
            </a:r>
            <a:r>
              <a:rPr lang="vi-VN" sz="1200" b="0" i="0" kern="1200" dirty="0">
                <a:solidFill>
                  <a:schemeClr val="tx1"/>
                </a:solidFill>
                <a:effectLst/>
                <a:latin typeface="+mn-lt"/>
                <a:ea typeface="+mn-ea"/>
                <a:cs typeface="+mn-cs"/>
              </a:rPr>
              <a:t> chính là trạng nguyên trẻ nhất trong nghìn năm khoa bảng nước nhà. Tại kỳ thi năm 1247 thời vua Trần Thái Tông, Nguyễn Hiền (1234-1256) đỗ trạng nguyên khi 13 tuổi. Vua Trần Thái Tông cho Nguyễn Hiền về quê tu dưỡng thêm 3 năm vì còn quá nhỏ. Về sau, trạng nguyên trẻ tuổi làm quan đến chức Thượng thư bộ Công. Tiếc rằng, cái chết ở tuổi 22 của Nguyễn Hiền khiến nước ta mất đi một nhân tài khoa bảng.</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Trần Quốc Toản:</a:t>
            </a:r>
            <a:r>
              <a:rPr lang="vi-VN" sz="1200" b="0" i="0" kern="1200" dirty="0">
                <a:solidFill>
                  <a:schemeClr val="tx1"/>
                </a:solidFill>
                <a:effectLst/>
                <a:latin typeface="+mn-lt"/>
                <a:ea typeface="+mn-ea"/>
                <a:cs typeface="+mn-cs"/>
              </a:rPr>
              <a:t> Câu chuyện về thiếu niên anh hùng Trần Quốc Toản đã trở thành cảm hứng thi ca, tấm gương sáng cho nhiều thế hệ thanh thiếu niên người Việt noi theo. Không được vua Trần cho dự hội nghị bàn kế đánh giặc ở bến Bình Than vì còn quá nhỏ, với tinh thần yêu nước sôi sục, Trần Quốc Toản về nhà, tụ tập gia nô, xung phong ra trận, giết giặc lập công. Câu chuyện về lá cờ thêu 6 chữ vàng “Phá cường địch, báo hoàng ân” đã trở thành một trong những hình ảnh điển hình về tinh thần yêu nước của người Việt.</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Lê Thái Tông:</a:t>
            </a:r>
            <a:r>
              <a:rPr lang="vi-VN" sz="1200" b="0" i="0" kern="1200" dirty="0">
                <a:solidFill>
                  <a:schemeClr val="tx1"/>
                </a:solidFill>
                <a:effectLst/>
                <a:latin typeface="+mn-lt"/>
                <a:ea typeface="+mn-ea"/>
                <a:cs typeface="+mn-cs"/>
              </a:rPr>
              <a:t> Lên ngôi khi mới 11 tuổi, Lê Thái Tông nắm quyền điều hành chính sự. Trong thời gian trị vì, ông đã ổn định xã hội, nghiêm trị tham ô, hoàn thiện hệ thống nghi thức, lễ nhạc của triều đình, tăng cường chỉnh đốn quân đội, chấn hưng giáo dục. Đại Việt dưới thời trị vì của ông được đánh giá cường thịnh, như chính câu ca dao xuất hiện trong dân gian: "Đời vua Thái Tổ, Thái Tông / Thóc lúa đầy đồng, trâu chẳng buồn ăn".</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Duy Tân:</a:t>
            </a:r>
            <a:r>
              <a:rPr lang="vi-VN" sz="1200" b="0" i="0" kern="1200" dirty="0">
                <a:solidFill>
                  <a:schemeClr val="tx1"/>
                </a:solidFill>
                <a:effectLst/>
                <a:latin typeface="+mn-lt"/>
                <a:ea typeface="+mn-ea"/>
                <a:cs typeface="+mn-cs"/>
              </a:rPr>
              <a:t> Vua có tên thật Nguyễn Phúc Vĩnh San (1900-1945). Khi đồng ý để ông lên ngôi, người Pháp hy vọng vua 7 tuổi như Duy Tân sẽ giúp chúng dễ bề thao túng triều chính. Thế nhưng, vua Duy Tân sớm bộc lộ tinh thần yêu nước và quyết tâm đánh đuổi thực dân Pháp để giành độc lập. Hiếm có vị vua nào như Duy Tân, dám từ bỏ ngôi báu để dấn thân vào cuộc đấu tranh giải phóng dân tộc. Sau này, khi bị thực dân Pháp phế truất, vua chỉ cười mỉa mai khinh bỉ, rời bỏ ngai vàng không hề tiếc nuối.</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145558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075473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207228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123044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1638444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3549066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104336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2148285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316728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2348651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449807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2127401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2685381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338573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469789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123832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30</a:t>
            </a:fld>
            <a:endParaRPr lang="en-US"/>
          </a:p>
        </p:txBody>
      </p:sp>
    </p:spTree>
    <p:extLst>
      <p:ext uri="{BB962C8B-B14F-4D97-AF65-F5344CB8AC3E}">
        <p14:creationId xmlns:p14="http://schemas.microsoft.com/office/powerpoint/2010/main" val="3036188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31</a:t>
            </a:fld>
            <a:endParaRPr lang="en-US"/>
          </a:p>
        </p:txBody>
      </p:sp>
    </p:spTree>
    <p:extLst>
      <p:ext uri="{BB962C8B-B14F-4D97-AF65-F5344CB8AC3E}">
        <p14:creationId xmlns:p14="http://schemas.microsoft.com/office/powerpoint/2010/main" val="2541723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32</a:t>
            </a:fld>
            <a:endParaRPr lang="en-US"/>
          </a:p>
        </p:txBody>
      </p:sp>
    </p:spTree>
    <p:extLst>
      <p:ext uri="{BB962C8B-B14F-4D97-AF65-F5344CB8AC3E}">
        <p14:creationId xmlns:p14="http://schemas.microsoft.com/office/powerpoint/2010/main" val="2270283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33</a:t>
            </a:fld>
            <a:endParaRPr lang="en-US"/>
          </a:p>
        </p:txBody>
      </p:sp>
    </p:spTree>
    <p:extLst>
      <p:ext uri="{BB962C8B-B14F-4D97-AF65-F5344CB8AC3E}">
        <p14:creationId xmlns:p14="http://schemas.microsoft.com/office/powerpoint/2010/main" val="1638085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34</a:t>
            </a:fld>
            <a:endParaRPr lang="en-US"/>
          </a:p>
        </p:txBody>
      </p:sp>
    </p:spTree>
    <p:extLst>
      <p:ext uri="{BB962C8B-B14F-4D97-AF65-F5344CB8AC3E}">
        <p14:creationId xmlns:p14="http://schemas.microsoft.com/office/powerpoint/2010/main" val="3131939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35</a:t>
            </a:fld>
            <a:endParaRPr lang="en-US"/>
          </a:p>
        </p:txBody>
      </p:sp>
    </p:spTree>
    <p:extLst>
      <p:ext uri="{BB962C8B-B14F-4D97-AF65-F5344CB8AC3E}">
        <p14:creationId xmlns:p14="http://schemas.microsoft.com/office/powerpoint/2010/main" val="1113106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36</a:t>
            </a:fld>
            <a:endParaRPr lang="en-US"/>
          </a:p>
        </p:txBody>
      </p:sp>
    </p:spTree>
    <p:extLst>
      <p:ext uri="{BB962C8B-B14F-4D97-AF65-F5344CB8AC3E}">
        <p14:creationId xmlns:p14="http://schemas.microsoft.com/office/powerpoint/2010/main" val="3478272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37</a:t>
            </a:fld>
            <a:endParaRPr lang="en-US"/>
          </a:p>
        </p:txBody>
      </p:sp>
    </p:spTree>
    <p:extLst>
      <p:ext uri="{BB962C8B-B14F-4D97-AF65-F5344CB8AC3E}">
        <p14:creationId xmlns:p14="http://schemas.microsoft.com/office/powerpoint/2010/main" val="2123884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38</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39</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40</a:t>
            </a:fld>
            <a:endParaRPr lang="en-US"/>
          </a:p>
        </p:txBody>
      </p:sp>
    </p:spTree>
    <p:extLst>
      <p:ext uri="{BB962C8B-B14F-4D97-AF65-F5344CB8AC3E}">
        <p14:creationId xmlns:p14="http://schemas.microsoft.com/office/powerpoint/2010/main" val="1283412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41</a:t>
            </a:fld>
            <a:endParaRPr lang="en-US"/>
          </a:p>
        </p:txBody>
      </p:sp>
    </p:spTree>
    <p:extLst>
      <p:ext uri="{BB962C8B-B14F-4D97-AF65-F5344CB8AC3E}">
        <p14:creationId xmlns:p14="http://schemas.microsoft.com/office/powerpoint/2010/main" val="3563823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42</a:t>
            </a:fld>
            <a:endParaRPr lang="en-US"/>
          </a:p>
        </p:txBody>
      </p:sp>
    </p:spTree>
    <p:extLst>
      <p:ext uri="{BB962C8B-B14F-4D97-AF65-F5344CB8AC3E}">
        <p14:creationId xmlns:p14="http://schemas.microsoft.com/office/powerpoint/2010/main" val="537033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43</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44</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45</a:t>
            </a:fld>
            <a:endParaRPr lang="en-US"/>
          </a:p>
        </p:txBody>
      </p:sp>
    </p:spTree>
    <p:extLst>
      <p:ext uri="{BB962C8B-B14F-4D97-AF65-F5344CB8AC3E}">
        <p14:creationId xmlns:p14="http://schemas.microsoft.com/office/powerpoint/2010/main" val="434831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46</a:t>
            </a:fld>
            <a:endParaRPr lang="en-US"/>
          </a:p>
        </p:txBody>
      </p:sp>
    </p:spTree>
    <p:extLst>
      <p:ext uri="{BB962C8B-B14F-4D97-AF65-F5344CB8AC3E}">
        <p14:creationId xmlns:p14="http://schemas.microsoft.com/office/powerpoint/2010/main" val="10984019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47</a:t>
            </a:fld>
            <a:endParaRPr lang="en-US"/>
          </a:p>
        </p:txBody>
      </p:sp>
    </p:spTree>
    <p:extLst>
      <p:ext uri="{BB962C8B-B14F-4D97-AF65-F5344CB8AC3E}">
        <p14:creationId xmlns:p14="http://schemas.microsoft.com/office/powerpoint/2010/main" val="4274717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48</a:t>
            </a:fld>
            <a:endParaRPr lang="en-US"/>
          </a:p>
        </p:txBody>
      </p:sp>
    </p:spTree>
    <p:extLst>
      <p:ext uri="{BB962C8B-B14F-4D97-AF65-F5344CB8AC3E}">
        <p14:creationId xmlns:p14="http://schemas.microsoft.com/office/powerpoint/2010/main" val="320801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49</a:t>
            </a:fld>
            <a:endParaRPr lang="en-US"/>
          </a:p>
        </p:txBody>
      </p:sp>
    </p:spTree>
    <p:extLst>
      <p:ext uri="{BB962C8B-B14F-4D97-AF65-F5344CB8AC3E}">
        <p14:creationId xmlns:p14="http://schemas.microsoft.com/office/powerpoint/2010/main" val="104033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7893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50</a:t>
            </a:fld>
            <a:endParaRPr lang="en-US"/>
          </a:p>
        </p:txBody>
      </p:sp>
    </p:spTree>
    <p:extLst>
      <p:ext uri="{BB962C8B-B14F-4D97-AF65-F5344CB8AC3E}">
        <p14:creationId xmlns:p14="http://schemas.microsoft.com/office/powerpoint/2010/main" val="348127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Nhân</a:t>
            </a:r>
            <a:r>
              <a:rPr lang="en-US" baseline="0" dirty="0"/>
              <a:t> </a:t>
            </a:r>
            <a:r>
              <a:rPr lang="en-US" baseline="0" dirty="0" err="1"/>
              <a:t>vật</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là</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r>
              <a:rPr lang="en-US" baseline="0" dirty="0"/>
              <a:t>, </a:t>
            </a:r>
            <a:r>
              <a:rPr lang="en-US" baseline="0" dirty="0" err="1"/>
              <a:t>một</a:t>
            </a:r>
            <a:r>
              <a:rPr lang="en-US" baseline="0" dirty="0"/>
              <a:t> </a:t>
            </a:r>
            <a:r>
              <a:rPr lang="en-US" baseline="0" dirty="0" err="1"/>
              <a:t>thiếu</a:t>
            </a:r>
            <a:r>
              <a:rPr lang="en-US" baseline="0" dirty="0"/>
              <a:t> </a:t>
            </a:r>
            <a:r>
              <a:rPr lang="en-US" baseline="0" dirty="0" err="1"/>
              <a:t>niên</a:t>
            </a:r>
            <a:r>
              <a:rPr lang="en-US" baseline="0" dirty="0"/>
              <a:t> </a:t>
            </a:r>
            <a:r>
              <a:rPr lang="en-US" baseline="0" dirty="0" err="1"/>
              <a:t>thuộc</a:t>
            </a:r>
            <a:r>
              <a:rPr lang="en-US" baseline="0" dirty="0"/>
              <a:t> </a:t>
            </a:r>
            <a:r>
              <a:rPr lang="en-US" baseline="0" dirty="0" err="1"/>
              <a:t>dòng</a:t>
            </a:r>
            <a:r>
              <a:rPr lang="en-US" baseline="0" dirty="0"/>
              <a:t> </a:t>
            </a:r>
            <a:r>
              <a:rPr lang="en-US" baseline="0" dirty="0" err="1"/>
              <a:t>dõi</a:t>
            </a:r>
            <a:r>
              <a:rPr lang="en-US" baseline="0" dirty="0"/>
              <a:t> </a:t>
            </a:r>
            <a:r>
              <a:rPr lang="en-US" baseline="0" dirty="0" err="1"/>
              <a:t>nhà</a:t>
            </a:r>
            <a:r>
              <a:rPr lang="en-US" baseline="0" dirty="0"/>
              <a:t> </a:t>
            </a:r>
            <a:r>
              <a:rPr lang="en-US" baseline="0" dirty="0" err="1"/>
              <a:t>Trần</a:t>
            </a:r>
            <a:r>
              <a:rPr lang="en-US" baseline="0" dirty="0"/>
              <a:t>, </a:t>
            </a:r>
            <a:r>
              <a:rPr lang="en-US" baseline="0" dirty="0" err="1"/>
              <a:t>sớm</a:t>
            </a:r>
            <a:r>
              <a:rPr lang="en-US" baseline="0" dirty="0"/>
              <a:t> </a:t>
            </a:r>
            <a:r>
              <a:rPr lang="en-US" baseline="0" dirty="0" err="1"/>
              <a:t>mồ</a:t>
            </a:r>
            <a:r>
              <a:rPr lang="en-US" baseline="0" dirty="0"/>
              <a:t> </a:t>
            </a:r>
            <a:r>
              <a:rPr lang="en-US" baseline="0" dirty="0" err="1"/>
              <a:t>côi</a:t>
            </a:r>
            <a:r>
              <a:rPr lang="en-US" baseline="0" dirty="0"/>
              <a:t> cha. </a:t>
            </a:r>
            <a:r>
              <a:rPr lang="en-US" baseline="0" dirty="0" err="1"/>
              <a:t>Khi</a:t>
            </a:r>
            <a:r>
              <a:rPr lang="en-US" baseline="0" dirty="0"/>
              <a:t> </a:t>
            </a:r>
            <a:r>
              <a:rPr lang="en-US" baseline="0" dirty="0" err="1"/>
              <a:t>quân</a:t>
            </a:r>
            <a:r>
              <a:rPr lang="en-US" baseline="0" dirty="0"/>
              <a:t> </a:t>
            </a:r>
            <a:r>
              <a:rPr lang="en-US" baseline="0" dirty="0" err="1"/>
              <a:t>Nguyên</a:t>
            </a:r>
            <a:r>
              <a:rPr lang="en-US" baseline="0" dirty="0"/>
              <a:t> </a:t>
            </a:r>
            <a:r>
              <a:rPr lang="en-US" baseline="0" dirty="0" err="1"/>
              <a:t>lăm</a:t>
            </a:r>
            <a:r>
              <a:rPr lang="en-US" baseline="0" dirty="0"/>
              <a:t> le sang </a:t>
            </a:r>
            <a:r>
              <a:rPr lang="en-US" baseline="0" dirty="0" err="1"/>
              <a:t>cướp</a:t>
            </a:r>
            <a:r>
              <a:rPr lang="en-US" baseline="0" dirty="0"/>
              <a:t> </a:t>
            </a:r>
            <a:r>
              <a:rPr lang="en-US" baseline="0" dirty="0" err="1"/>
              <a:t>nước</a:t>
            </a:r>
            <a:r>
              <a:rPr lang="en-US" baseline="0" dirty="0"/>
              <a:t> ta, do </a:t>
            </a:r>
            <a:r>
              <a:rPr lang="en-US" baseline="0" dirty="0" err="1"/>
              <a:t>chưa</a:t>
            </a:r>
            <a:r>
              <a:rPr lang="en-US" baseline="0" dirty="0"/>
              <a:t> </a:t>
            </a:r>
            <a:r>
              <a:rPr lang="en-US" baseline="0" dirty="0" err="1"/>
              <a:t>đến</a:t>
            </a:r>
            <a:r>
              <a:rPr lang="en-US" baseline="0" dirty="0"/>
              <a:t> </a:t>
            </a:r>
            <a:r>
              <a:rPr lang="en-US" baseline="0" dirty="0" err="1"/>
              <a:t>tuổi</a:t>
            </a:r>
            <a:r>
              <a:rPr lang="en-US" baseline="0" dirty="0"/>
              <a:t> </a:t>
            </a:r>
            <a:r>
              <a:rPr lang="en-US" baseline="0" dirty="0" err="1"/>
              <a:t>trưởng</a:t>
            </a:r>
            <a:r>
              <a:rPr lang="en-US" baseline="0" dirty="0"/>
              <a:t> </a:t>
            </a:r>
            <a:r>
              <a:rPr lang="en-US" baseline="0" dirty="0" err="1"/>
              <a:t>thành</a:t>
            </a:r>
            <a:r>
              <a:rPr lang="en-US" baseline="0" dirty="0"/>
              <a:t>, </a:t>
            </a:r>
            <a:r>
              <a:rPr lang="en-US" baseline="0" dirty="0" err="1"/>
              <a:t>không</a:t>
            </a:r>
            <a:r>
              <a:rPr lang="en-US" baseline="0" dirty="0"/>
              <a:t> </a:t>
            </a:r>
            <a:r>
              <a:rPr lang="en-US" baseline="0" dirty="0" err="1"/>
              <a:t>được</a:t>
            </a:r>
            <a:r>
              <a:rPr lang="en-US" baseline="0" dirty="0"/>
              <a:t> </a:t>
            </a:r>
            <a:r>
              <a:rPr lang="en-US" baseline="0" dirty="0" err="1"/>
              <a:t>cùng</a:t>
            </a:r>
            <a:r>
              <a:rPr lang="en-US" baseline="0" dirty="0"/>
              <a:t> </a:t>
            </a:r>
            <a:r>
              <a:rPr lang="en-US" baseline="0" dirty="0" err="1"/>
              <a:t>vua</a:t>
            </a:r>
            <a:r>
              <a:rPr lang="en-US" baseline="0" dirty="0"/>
              <a:t> </a:t>
            </a:r>
            <a:r>
              <a:rPr lang="en-US" baseline="0" dirty="0" err="1"/>
              <a:t>và</a:t>
            </a:r>
            <a:r>
              <a:rPr lang="en-US" baseline="0" dirty="0"/>
              <a:t> </a:t>
            </a:r>
            <a:r>
              <a:rPr lang="en-US" baseline="0" dirty="0" err="1"/>
              <a:t>các</a:t>
            </a:r>
            <a:r>
              <a:rPr lang="en-US" baseline="0" dirty="0"/>
              <a:t> </a:t>
            </a:r>
            <a:r>
              <a:rPr lang="en-US" baseline="0" dirty="0" err="1"/>
              <a:t>vương</a:t>
            </a:r>
            <a:r>
              <a:rPr lang="en-US" baseline="0" dirty="0"/>
              <a:t> </a:t>
            </a:r>
            <a:r>
              <a:rPr lang="en-US" baseline="0" dirty="0" err="1"/>
              <a:t>hầu</a:t>
            </a:r>
            <a:r>
              <a:rPr lang="en-US" baseline="0" dirty="0"/>
              <a:t> </a:t>
            </a:r>
            <a:r>
              <a:rPr lang="en-US" baseline="0" dirty="0" err="1"/>
              <a:t>dự</a:t>
            </a:r>
            <a:r>
              <a:rPr lang="en-US" baseline="0" dirty="0"/>
              <a:t> </a:t>
            </a:r>
            <a:r>
              <a:rPr lang="en-US" baseline="0" dirty="0" err="1"/>
              <a:t>bàn</a:t>
            </a:r>
            <a:r>
              <a:rPr lang="en-US" baseline="0" dirty="0"/>
              <a:t> </a:t>
            </a:r>
            <a:r>
              <a:rPr lang="en-US" baseline="0" dirty="0" err="1"/>
              <a:t>việc</a:t>
            </a:r>
            <a:r>
              <a:rPr lang="en-US" baseline="0" dirty="0"/>
              <a:t> </a:t>
            </a:r>
            <a:r>
              <a:rPr lang="en-US" baseline="0" dirty="0" err="1"/>
              <a:t>đánh</a:t>
            </a:r>
            <a:r>
              <a:rPr lang="en-US" baseline="0" dirty="0"/>
              <a:t> </a:t>
            </a:r>
            <a:r>
              <a:rPr lang="en-US" baseline="0" dirty="0" err="1"/>
              <a:t>giặc</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r>
              <a:rPr lang="en-US" baseline="0" dirty="0"/>
              <a:t> </a:t>
            </a:r>
            <a:r>
              <a:rPr lang="en-US" baseline="0" dirty="0" err="1"/>
              <a:t>đã</a:t>
            </a:r>
            <a:r>
              <a:rPr lang="en-US" baseline="0" dirty="0"/>
              <a:t> </a:t>
            </a:r>
            <a:r>
              <a:rPr lang="en-US" baseline="0" dirty="0" err="1"/>
              <a:t>về</a:t>
            </a:r>
            <a:r>
              <a:rPr lang="en-US" baseline="0" dirty="0"/>
              <a:t> </a:t>
            </a:r>
            <a:r>
              <a:rPr lang="en-US" baseline="0" dirty="0" err="1"/>
              <a:t>xin</a:t>
            </a:r>
            <a:r>
              <a:rPr lang="en-US" baseline="0" dirty="0"/>
              <a:t> </a:t>
            </a:r>
            <a:r>
              <a:rPr lang="en-US" baseline="0" dirty="0" err="1"/>
              <a:t>mẹ</a:t>
            </a:r>
            <a:r>
              <a:rPr lang="en-US" baseline="0" dirty="0"/>
              <a:t> </a:t>
            </a:r>
            <a:r>
              <a:rPr lang="en-US" baseline="0" dirty="0" err="1"/>
              <a:t>được</a:t>
            </a:r>
            <a:r>
              <a:rPr lang="en-US" baseline="0" dirty="0"/>
              <a:t> </a:t>
            </a:r>
            <a:r>
              <a:rPr lang="en-US" baseline="0" dirty="0" err="1"/>
              <a:t>chiêu</a:t>
            </a:r>
            <a:r>
              <a:rPr lang="en-US" baseline="0" dirty="0"/>
              <a:t> </a:t>
            </a:r>
            <a:r>
              <a:rPr lang="en-US" baseline="0" dirty="0" err="1"/>
              <a:t>mộ</a:t>
            </a:r>
            <a:r>
              <a:rPr lang="en-US" baseline="0" dirty="0"/>
              <a:t> </a:t>
            </a:r>
            <a:r>
              <a:rPr lang="en-US" baseline="0" dirty="0" err="1"/>
              <a:t>binh</a:t>
            </a:r>
            <a:r>
              <a:rPr lang="en-US" baseline="0" dirty="0"/>
              <a:t> </a:t>
            </a:r>
            <a:r>
              <a:rPr lang="en-US" baseline="0" dirty="0" err="1"/>
              <a:t>lính</a:t>
            </a:r>
            <a:r>
              <a:rPr lang="en-US" baseline="0" dirty="0"/>
              <a:t>, </a:t>
            </a:r>
            <a:r>
              <a:rPr lang="en-US" baseline="0" dirty="0" err="1"/>
              <a:t>huấn</a:t>
            </a:r>
            <a:r>
              <a:rPr lang="en-US" baseline="0" dirty="0"/>
              <a:t> </a:t>
            </a:r>
            <a:r>
              <a:rPr lang="en-US" baseline="0" dirty="0" err="1"/>
              <a:t>luyện</a:t>
            </a:r>
            <a:r>
              <a:rPr lang="en-US" baseline="0" dirty="0"/>
              <a:t> </a:t>
            </a:r>
            <a:r>
              <a:rPr lang="en-US" baseline="0" dirty="0" err="1"/>
              <a:t>quân</a:t>
            </a:r>
            <a:r>
              <a:rPr lang="en-US" baseline="0" dirty="0"/>
              <a:t> </a:t>
            </a:r>
            <a:r>
              <a:rPr lang="en-US" baseline="0" dirty="0" err="1"/>
              <a:t>sĩ</a:t>
            </a:r>
            <a:r>
              <a:rPr lang="en-US" baseline="0" dirty="0"/>
              <a:t>, </a:t>
            </a:r>
            <a:r>
              <a:rPr lang="en-US" baseline="0" dirty="0" err="1"/>
              <a:t>dựng</a:t>
            </a:r>
            <a:r>
              <a:rPr lang="en-US" baseline="0" dirty="0"/>
              <a:t> </a:t>
            </a:r>
            <a:r>
              <a:rPr lang="en-US" baseline="0" dirty="0" err="1"/>
              <a:t>cờ</a:t>
            </a:r>
            <a:r>
              <a:rPr lang="en-US" baseline="0" dirty="0"/>
              <a:t> </a:t>
            </a:r>
            <a:r>
              <a:rPr lang="en-US" baseline="0" dirty="0" err="1"/>
              <a:t>lớn</a:t>
            </a:r>
            <a:r>
              <a:rPr lang="en-US" baseline="0" dirty="0"/>
              <a:t> </a:t>
            </a:r>
            <a:r>
              <a:rPr lang="en-US" baseline="0" dirty="0" err="1"/>
              <a:t>để</a:t>
            </a:r>
            <a:r>
              <a:rPr lang="en-US" baseline="0" dirty="0"/>
              <a:t> </a:t>
            </a:r>
            <a:r>
              <a:rPr lang="en-US" baseline="0" dirty="0" err="1"/>
              <a:t>sáu</a:t>
            </a:r>
            <a:r>
              <a:rPr lang="en-US" baseline="0" dirty="0"/>
              <a:t> </a:t>
            </a:r>
            <a:r>
              <a:rPr lang="en-US" baseline="0" dirty="0" err="1"/>
              <a:t>chứ</a:t>
            </a:r>
            <a:r>
              <a:rPr lang="en-US" baseline="0" dirty="0"/>
              <a:t> “</a:t>
            </a:r>
            <a:r>
              <a:rPr lang="en-US" baseline="0" dirty="0" err="1"/>
              <a:t>Phá</a:t>
            </a:r>
            <a:r>
              <a:rPr lang="en-US" baseline="0" dirty="0"/>
              <a:t> </a:t>
            </a:r>
            <a:r>
              <a:rPr lang="en-US" baseline="0" dirty="0" err="1"/>
              <a:t>cường</a:t>
            </a:r>
            <a:r>
              <a:rPr lang="en-US" baseline="0" dirty="0"/>
              <a:t> </a:t>
            </a:r>
            <a:r>
              <a:rPr lang="en-US" baseline="0" dirty="0" err="1"/>
              <a:t>địch</a:t>
            </a:r>
            <a:r>
              <a:rPr lang="en-US" baseline="0" dirty="0"/>
              <a:t> </a:t>
            </a:r>
            <a:r>
              <a:rPr lang="en-US" baseline="0" dirty="0" err="1"/>
              <a:t>báo</a:t>
            </a:r>
            <a:r>
              <a:rPr lang="en-US" baseline="0" dirty="0"/>
              <a:t> </a:t>
            </a:r>
            <a:r>
              <a:rPr lang="en-US" baseline="0" dirty="0" err="1"/>
              <a:t>hoàng</a:t>
            </a:r>
            <a:r>
              <a:rPr lang="en-US" baseline="0" dirty="0"/>
              <a:t> </a:t>
            </a:r>
            <a:r>
              <a:rPr lang="en-US" baseline="0" dirty="0" err="1"/>
              <a:t>ân</a:t>
            </a:r>
            <a:r>
              <a:rPr lang="en-US" baseline="0" dirty="0"/>
              <a:t>” (</a:t>
            </a:r>
            <a:r>
              <a:rPr lang="en-US" baseline="0" dirty="0" err="1"/>
              <a:t>Diệt</a:t>
            </a:r>
            <a:r>
              <a:rPr lang="en-US" baseline="0" dirty="0"/>
              <a:t> </a:t>
            </a:r>
            <a:r>
              <a:rPr lang="en-US" baseline="0" dirty="0" err="1"/>
              <a:t>giặc</a:t>
            </a:r>
            <a:r>
              <a:rPr lang="en-US" baseline="0" dirty="0"/>
              <a:t> </a:t>
            </a:r>
            <a:r>
              <a:rPr lang="en-US" baseline="0" dirty="0" err="1"/>
              <a:t>mạnh</a:t>
            </a:r>
            <a:r>
              <a:rPr lang="en-US" baseline="0" dirty="0"/>
              <a:t> </a:t>
            </a:r>
            <a:r>
              <a:rPr lang="en-US" baseline="0" dirty="0" err="1"/>
              <a:t>báo</a:t>
            </a:r>
            <a:r>
              <a:rPr lang="en-US" baseline="0" dirty="0"/>
              <a:t> </a:t>
            </a:r>
            <a:r>
              <a:rPr lang="en-US" baseline="0" dirty="0" err="1"/>
              <a:t>ơn</a:t>
            </a:r>
            <a:r>
              <a:rPr lang="en-US" baseline="0" dirty="0"/>
              <a:t> </a:t>
            </a:r>
            <a:r>
              <a:rPr lang="en-US" baseline="0" dirty="0" err="1"/>
              <a:t>vua</a:t>
            </a:r>
            <a:r>
              <a:rPr lang="en-US" baseline="0" dirty="0"/>
              <a:t>), </a:t>
            </a:r>
            <a:r>
              <a:rPr lang="en-US" baseline="0" dirty="0" err="1"/>
              <a:t>ra</a:t>
            </a:r>
            <a:r>
              <a:rPr lang="en-US" baseline="0" dirty="0"/>
              <a:t> </a:t>
            </a:r>
            <a:r>
              <a:rPr lang="en-US" baseline="0" dirty="0" err="1"/>
              <a:t>trận</a:t>
            </a:r>
            <a:r>
              <a:rPr lang="en-US" baseline="0" dirty="0"/>
              <a:t> </a:t>
            </a:r>
            <a:r>
              <a:rPr lang="en-US" baseline="0" dirty="0" err="1"/>
              <a:t>diệt</a:t>
            </a:r>
            <a:r>
              <a:rPr lang="en-US" baseline="0" dirty="0"/>
              <a:t> </a:t>
            </a:r>
            <a:r>
              <a:rPr lang="en-US" baseline="0" dirty="0" err="1"/>
              <a:t>giặc</a:t>
            </a:r>
            <a:r>
              <a:rPr lang="en-US" baseline="0" dirty="0"/>
              <a:t>, </a:t>
            </a:r>
            <a:r>
              <a:rPr lang="en-US" baseline="0" dirty="0" err="1"/>
              <a:t>lập</a:t>
            </a:r>
            <a:r>
              <a:rPr lang="en-US" baseline="0" dirty="0"/>
              <a:t> </a:t>
            </a:r>
            <a:r>
              <a:rPr lang="en-US" baseline="0" dirty="0" err="1"/>
              <a:t>nhiều</a:t>
            </a:r>
            <a:r>
              <a:rPr lang="en-US" baseline="0" dirty="0"/>
              <a:t> </a:t>
            </a:r>
            <a:r>
              <a:rPr lang="en-US" baseline="0" dirty="0" err="1"/>
              <a:t>chiến</a:t>
            </a:r>
            <a:r>
              <a:rPr lang="en-US" baseline="0" dirty="0"/>
              <a:t> </a:t>
            </a:r>
            <a:r>
              <a:rPr lang="en-US" baseline="0" dirty="0" err="1"/>
              <a:t>công</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15626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2.png"/><Relationship Id="rId5" Type="http://schemas.openxmlformats.org/officeDocument/2006/relationships/image" Target="../media/image26.png"/><Relationship Id="rId10" Type="http://schemas.openxmlformats.org/officeDocument/2006/relationships/image" Target="../media/image53.svg"/><Relationship Id="rId4" Type="http://schemas.openxmlformats.org/officeDocument/2006/relationships/image" Target="../media/image21.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2.png"/><Relationship Id="rId3" Type="http://schemas.openxmlformats.org/officeDocument/2006/relationships/image" Target="../media/image54.png"/><Relationship Id="rId7" Type="http://schemas.openxmlformats.org/officeDocument/2006/relationships/image" Target="../media/image26.png"/><Relationship Id="rId12"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1.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8.png"/><Relationship Id="rId7" Type="http://schemas.openxmlformats.org/officeDocument/2006/relationships/image" Target="../media/image5.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24.png"/><Relationship Id="rId4" Type="http://schemas.openxmlformats.org/officeDocument/2006/relationships/image" Target="../media/image59.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1.png"/><Relationship Id="rId7" Type="http://schemas.openxmlformats.org/officeDocument/2006/relationships/image" Target="../media/image5.svg"/><Relationship Id="rId12" Type="http://schemas.openxmlformats.org/officeDocument/2006/relationships/image" Target="../media/image7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9.png"/><Relationship Id="rId5" Type="http://schemas.openxmlformats.org/officeDocument/2006/relationships/image" Target="../media/image67.png"/><Relationship Id="rId10" Type="http://schemas.openxmlformats.org/officeDocument/2006/relationships/image" Target="../media/image15.png"/><Relationship Id="rId4" Type="http://schemas.openxmlformats.org/officeDocument/2006/relationships/image" Target="../media/image58.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gif"/><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2.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7.png"/><Relationship Id="rId4" Type="http://schemas.openxmlformats.org/officeDocument/2006/relationships/image" Target="../media/image76.sv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image" Target="../media/image76.sv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78.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9.png"/><Relationship Id="rId10" Type="http://schemas.openxmlformats.org/officeDocument/2006/relationships/image" Target="../media/image81.svg"/><Relationship Id="rId4" Type="http://schemas.microsoft.com/office/2007/relationships/hdphoto" Target="../media/hdphoto3.wdp"/><Relationship Id="rId9"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2.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85.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2.pn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10" Type="http://schemas.openxmlformats.org/officeDocument/2006/relationships/image" Target="../media/image81.svg"/><Relationship Id="rId4" Type="http://schemas.openxmlformats.org/officeDocument/2006/relationships/image" Target="../media/image53.sv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78.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87.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8.png"/><Relationship Id="rId7"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78.png"/><Relationship Id="rId7"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8.png"/><Relationship Id="rId7"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8.png"/><Relationship Id="rId7"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101.png"/><Relationship Id="rId7"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02.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10" Type="http://schemas.openxmlformats.org/officeDocument/2006/relationships/image" Target="../media/image100.svg"/><Relationship Id="rId4" Type="http://schemas.microsoft.com/office/2007/relationships/hdphoto" Target="../media/hdphoto11.wdp"/><Relationship Id="rId9"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78.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03.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99.png"/><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99.png"/><Relationship Id="rId4" Type="http://schemas.microsoft.com/office/2007/relationships/hdphoto" Target="../media/hdphoto14.wdp"/></Relationships>
</file>

<file path=ppt/slides/_rels/slide3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58.pn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0.png"/><Relationship Id="rId10" Type="http://schemas.openxmlformats.org/officeDocument/2006/relationships/image" Target="../media/image107.png"/><Relationship Id="rId4" Type="http://schemas.openxmlformats.org/officeDocument/2006/relationships/image" Target="../media/image59.png"/><Relationship Id="rId9"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81.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sv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0.png"/><Relationship Id="rId7"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81.svg"/></Relationships>
</file>

<file path=ppt/slides/_rels/slide4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15.png"/><Relationship Id="rId7"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09.svg"/><Relationship Id="rId4" Type="http://schemas.openxmlformats.org/officeDocument/2006/relationships/image" Target="../media/image2.png"/><Relationship Id="rId9" Type="http://schemas.openxmlformats.org/officeDocument/2006/relationships/image" Target="../media/image108.png"/></Relationships>
</file>

<file path=ppt/slides/_rels/slide42.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5.png"/><Relationship Id="rId7"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111.svg"/><Relationship Id="rId4" Type="http://schemas.openxmlformats.org/officeDocument/2006/relationships/image" Target="../media/image2.png"/><Relationship Id="rId9" Type="http://schemas.openxmlformats.org/officeDocument/2006/relationships/image" Target="../media/image110.png"/></Relationships>
</file>

<file path=ppt/slides/_rels/slide4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41.png"/><Relationship Id="rId7" Type="http://schemas.openxmlformats.org/officeDocument/2006/relationships/image" Target="../media/image53.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114.png"/></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115.png"/><Relationship Id="rId4" Type="http://schemas.openxmlformats.org/officeDocument/2006/relationships/image" Target="../media/image35.svg"/><Relationship Id="rId9"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18.png"/><Relationship Id="rId10" Type="http://schemas.openxmlformats.org/officeDocument/2006/relationships/image" Target="../media/image89.svg"/><Relationship Id="rId4" Type="http://schemas.openxmlformats.org/officeDocument/2006/relationships/image" Target="../media/image117.png"/><Relationship Id="rId9" Type="http://schemas.openxmlformats.org/officeDocument/2006/relationships/image" Target="../media/image88.png"/></Relationships>
</file>

<file path=ppt/slides/_rels/slide4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59.png"/><Relationship Id="rId7" Type="http://schemas.openxmlformats.org/officeDocument/2006/relationships/image" Target="../media/image94.png"/><Relationship Id="rId12"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43.png"/><Relationship Id="rId10" Type="http://schemas.openxmlformats.org/officeDocument/2006/relationships/image" Target="../media/image15.png"/><Relationship Id="rId4" Type="http://schemas.openxmlformats.org/officeDocument/2006/relationships/image" Target="../media/image58.png"/><Relationship Id="rId9" Type="http://schemas.openxmlformats.org/officeDocument/2006/relationships/image" Target="../media/image117.png"/></Relationships>
</file>

<file path=ppt/slides/_rels/slide4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2.png"/><Relationship Id="rId3" Type="http://schemas.openxmlformats.org/officeDocument/2006/relationships/image" Target="../media/image2.png"/><Relationship Id="rId7" Type="http://schemas.openxmlformats.org/officeDocument/2006/relationships/image" Target="../media/image37.png"/><Relationship Id="rId12"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13.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5.sv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9.wdp"/><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0.png"/><Relationship Id="rId4" Type="http://schemas.openxmlformats.org/officeDocument/2006/relationships/image" Target="../media/image70.sv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42.png"/><Relationship Id="rId4" Type="http://schemas.openxmlformats.org/officeDocument/2006/relationships/image" Target="../media/image21.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1.png"/><Relationship Id="rId7" Type="http://schemas.openxmlformats.org/officeDocument/2006/relationships/image" Target="../media/image43.png"/><Relationship Id="rId12" Type="http://schemas.openxmlformats.org/officeDocument/2006/relationships/image" Target="../media/image48.jpeg"/><Relationship Id="rId2" Type="http://schemas.openxmlformats.org/officeDocument/2006/relationships/notesSlide" Target="../notesSlides/notesSlide8.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7.png"/><Relationship Id="rId5" Type="http://schemas.openxmlformats.org/officeDocument/2006/relationships/image" Target="../media/image4.png"/><Relationship Id="rId1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45.jpe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8" name="Picture 7"/>
          <p:cNvPicPr>
            <a:picLocks noChangeAspect="1"/>
          </p:cNvPicPr>
          <p:nvPr/>
        </p:nvPicPr>
        <p:blipFill>
          <a:blip r:embed="rId4"/>
          <a:srcRect/>
          <a:stretch>
            <a:fillRect/>
          </a:stretch>
        </p:blipFill>
        <p:spPr>
          <a:xfrm rot="437804" flipH="1">
            <a:off x="10519195" y="-2553405"/>
            <a:ext cx="10292474" cy="3711724"/>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6173" y="-322580"/>
            <a:ext cx="1288173" cy="1298237"/>
          </a:xfrm>
          <a:prstGeom prst="rect">
            <a:avLst/>
          </a:prstGeom>
        </p:spPr>
      </p:pic>
      <p:pic>
        <p:nvPicPr>
          <p:cNvPr id="2" name="Picture 1"/>
          <p:cNvPicPr>
            <a:picLocks noChangeAspect="1"/>
          </p:cNvPicPr>
          <p:nvPr/>
        </p:nvPicPr>
        <p:blipFill rotWithShape="1">
          <a:blip r:embed="rId8"/>
          <a:srcRect l="30674" r="30674"/>
          <a:stretch/>
        </p:blipFill>
        <p:spPr>
          <a:xfrm>
            <a:off x="8153400" y="-3086100"/>
            <a:ext cx="9601200" cy="13965382"/>
          </a:xfrm>
          <a:prstGeom prst="rect">
            <a:avLst/>
          </a:prstGeom>
        </p:spPr>
      </p:pic>
      <p:sp>
        <p:nvSpPr>
          <p:cNvPr id="5" name="TextBox 4"/>
          <p:cNvSpPr txBox="1"/>
          <p:nvPr/>
        </p:nvSpPr>
        <p:spPr>
          <a:xfrm>
            <a:off x="762000" y="3314700"/>
            <a:ext cx="6442025" cy="5909310"/>
          </a:xfrm>
          <a:prstGeom prst="rect">
            <a:avLst/>
          </a:prstGeom>
          <a:noFill/>
        </p:spPr>
        <p:txBody>
          <a:bodyPr wrap="square" rtlCol="0">
            <a:spAutoFit/>
          </a:bodyPr>
          <a:lstStyle/>
          <a:p>
            <a:pPr algn="just"/>
            <a:r>
              <a:rPr lang="en-US" sz="4200" dirty="0">
                <a:solidFill>
                  <a:prstClr val="black"/>
                </a:solidFill>
                <a:latin typeface="Times New Roman" panose="02020603050405020304" pitchFamily="18" charset="0"/>
                <a:cs typeface="Times New Roman" panose="02020603050405020304" pitchFamily="18" charset="0"/>
              </a:rPr>
              <a:t>- GV chia </a:t>
            </a:r>
            <a:r>
              <a:rPr lang="en-US" sz="4200" dirty="0" err="1">
                <a:solidFill>
                  <a:prstClr val="black"/>
                </a:solidFill>
                <a:latin typeface="Times New Roman" panose="02020603050405020304" pitchFamily="18" charset="0"/>
                <a:cs typeface="Times New Roman" panose="02020603050405020304" pitchFamily="18" charset="0"/>
              </a:rPr>
              <a:t>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2 </a:t>
            </a:r>
            <a:r>
              <a:rPr lang="en-US" sz="4200" dirty="0" err="1">
                <a:solidFill>
                  <a:prstClr val="black"/>
                </a:solidFill>
                <a:latin typeface="Times New Roman" panose="02020603050405020304" pitchFamily="18" charset="0"/>
                <a:cs typeface="Times New Roman" panose="02020603050405020304" pitchFamily="18" charset="0"/>
              </a:rPr>
              <a:t>nhóm</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HS </a:t>
            </a:r>
            <a:r>
              <a:rPr lang="en-US" sz="4200" dirty="0" err="1">
                <a:solidFill>
                  <a:prstClr val="black"/>
                </a:solidFill>
                <a:latin typeface="Times New Roman" panose="02020603050405020304" pitchFamily="18" charset="0"/>
                <a:cs typeface="Times New Roman" panose="02020603050405020304" pitchFamily="18" charset="0"/>
              </a:rPr>
              <a:t>khoanh</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ra</a:t>
            </a:r>
            <a:r>
              <a:rPr lang="en-US" sz="4200" dirty="0">
                <a:solidFill>
                  <a:prstClr val="black"/>
                </a:solidFill>
                <a:latin typeface="Times New Roman" panose="02020603050405020304" pitchFamily="18" charset="0"/>
                <a:cs typeface="Times New Roman" panose="02020603050405020304" pitchFamily="18" charset="0"/>
              </a:rPr>
              <a:t> 5 </a:t>
            </a:r>
            <a:r>
              <a:rPr lang="en-US" sz="4200" dirty="0" err="1">
                <a:solidFill>
                  <a:prstClr val="black"/>
                </a:solidFill>
                <a:latin typeface="Times New Roman" panose="02020603050405020304" pitchFamily="18" charset="0"/>
                <a:cs typeface="Times New Roman" panose="02020603050405020304" pitchFamily="18" charset="0"/>
              </a:rPr>
              <a:t>tên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gọi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thiếu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hùng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sử</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Việt</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sát</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1 </a:t>
            </a:r>
            <a:r>
              <a:rPr lang="en-US" sz="4200" dirty="0" err="1">
                <a:solidFill>
                  <a:prstClr val="black"/>
                </a:solidFill>
                <a:latin typeface="Times New Roman" panose="02020603050405020304" pitchFamily="18" charset="0"/>
                <a:cs typeface="Times New Roman" panose="02020603050405020304" pitchFamily="18" charset="0"/>
              </a:rPr>
              <a:t>phút</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khoanh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vào</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1 </a:t>
            </a:r>
            <a:r>
              <a:rPr lang="en-US" sz="4200" dirty="0" err="1">
                <a:solidFill>
                  <a:prstClr val="black"/>
                </a:solidFill>
                <a:latin typeface="Times New Roman" panose="02020603050405020304" pitchFamily="18" charset="0"/>
                <a:cs typeface="Times New Roman" panose="02020603050405020304" pitchFamily="18" charset="0"/>
              </a:rPr>
              <a:t>phút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12" name="Oval 11"/>
          <p:cNvSpPr/>
          <p:nvPr/>
        </p:nvSpPr>
        <p:spPr>
          <a:xfrm>
            <a:off x="9619655" y="9111662"/>
            <a:ext cx="707637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742635" y="2084735"/>
            <a:ext cx="838200" cy="427796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954328" y="5821931"/>
            <a:ext cx="719263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002000" y="1871174"/>
            <a:ext cx="895478" cy="82728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505264" y="3848101"/>
            <a:ext cx="6944535"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9"/>
          <a:stretch>
            <a:fillRect/>
          </a:stretch>
        </p:blipFill>
        <p:spPr>
          <a:xfrm>
            <a:off x="-369428" y="118992"/>
            <a:ext cx="9461812" cy="2566638"/>
          </a:xfrm>
          <a:prstGeom prst="rect">
            <a:avLst/>
          </a:prstGeom>
        </p:spPr>
      </p:pic>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120391" y="3086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25327" y="3304349"/>
            <a:ext cx="676526" cy="624941"/>
          </a:xfrm>
          <a:prstGeom prst="rect">
            <a:avLst/>
          </a:prstGeom>
        </p:spPr>
      </p:pic>
      <p:sp>
        <p:nvSpPr>
          <p:cNvPr id="22" name="TextBox 4"/>
          <p:cNvSpPr txBox="1"/>
          <p:nvPr/>
        </p:nvSpPr>
        <p:spPr>
          <a:xfrm>
            <a:off x="2120391" y="5280412"/>
            <a:ext cx="5906150"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2111733" y="4314834"/>
            <a:ext cx="615955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4" name="Picture 9"/>
          <p:cNvPicPr>
            <a:picLocks noChangeAspect="1"/>
          </p:cNvPicPr>
          <p:nvPr/>
        </p:nvPicPr>
        <p:blipFill>
          <a:blip r:embed="rId7"/>
          <a:srcRect/>
          <a:stretch>
            <a:fillRect/>
          </a:stretch>
        </p:blipFill>
        <p:spPr>
          <a:xfrm>
            <a:off x="1133863" y="5485695"/>
            <a:ext cx="676526" cy="624941"/>
          </a:xfrm>
          <a:prstGeom prst="rect">
            <a:avLst/>
          </a:prstGeom>
        </p:spPr>
      </p:pic>
      <p:sp>
        <p:nvSpPr>
          <p:cNvPr id="35" name="TextBox 4"/>
          <p:cNvSpPr txBox="1"/>
          <p:nvPr/>
        </p:nvSpPr>
        <p:spPr>
          <a:xfrm>
            <a:off x="2122474" y="6405384"/>
            <a:ext cx="9764726"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ở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5" name="Picture 2"/>
          <p:cNvPicPr>
            <a:picLocks noChangeAspect="1"/>
          </p:cNvPicPr>
          <p:nvPr/>
        </p:nvPicPr>
        <p:blipFill>
          <a:blip r:embed="rId8"/>
          <a:srcRect l="16027" t="8272" r="20680" b="7755"/>
          <a:stretch>
            <a:fillRect/>
          </a:stretch>
        </p:blipFill>
        <p:spPr>
          <a:xfrm>
            <a:off x="12497455" y="2876659"/>
            <a:ext cx="5303906" cy="7036937"/>
          </a:xfrm>
          <a:prstGeom prst="rect">
            <a:avLst/>
          </a:prstGeom>
        </p:spPr>
      </p:pic>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2548" y="7667042"/>
            <a:ext cx="3567292" cy="4114800"/>
          </a:xfrm>
          <a:prstGeom prst="rect">
            <a:avLst/>
          </a:prstGeom>
        </p:spPr>
      </p:pic>
      <p:pic>
        <p:nvPicPr>
          <p:cNvPr id="2" name="Picture 1"/>
          <p:cNvPicPr>
            <a:picLocks noChangeAspect="1"/>
          </p:cNvPicPr>
          <p:nvPr/>
        </p:nvPicPr>
        <p:blipFill>
          <a:blip r:embed="rId11"/>
          <a:stretch>
            <a:fillRect/>
          </a:stretch>
        </p:blipFill>
        <p:spPr>
          <a:xfrm>
            <a:off x="5835774" y="138548"/>
            <a:ext cx="6486706" cy="2139881"/>
          </a:xfrm>
          <a:prstGeom prst="rect">
            <a:avLst/>
          </a:prstGeom>
        </p:spPr>
      </p:pic>
    </p:spTree>
    <p:extLst>
      <p:ext uri="{BB962C8B-B14F-4D97-AF65-F5344CB8AC3E}">
        <p14:creationId xmlns:p14="http://schemas.microsoft.com/office/powerpoint/2010/main" val="11098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9"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5800" y="3130757"/>
            <a:ext cx="7429080" cy="7275801"/>
            <a:chOff x="2120391" y="2721605"/>
            <a:chExt cx="7772400" cy="7772400"/>
          </a:xfrm>
        </p:grpSpPr>
        <p:pic>
          <p:nvPicPr>
            <p:cNvPr id="2" name="Picture 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2050" name="Picture 2" descr="Phác họa nhân vật Trần Quốc Toản-Bìa trước quyển &quot;Lá cờ thêu sáu chữ vàng&quot;"/>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pic>
        <p:nvPicPr>
          <p:cNvPr id="13" name="Picture 13"/>
          <p:cNvPicPr>
            <a:picLocks noChangeAspect="1"/>
          </p:cNvPicPr>
          <p:nvPr/>
        </p:nvPicPr>
        <p:blipFill>
          <a:blip r:embed="rId5"/>
          <a:srcRect/>
          <a:stretch>
            <a:fillRect/>
          </a:stretch>
        </p:blipFill>
        <p:spPr>
          <a:xfrm>
            <a:off x="-3724746" y="9014282"/>
            <a:ext cx="7262848" cy="1272718"/>
          </a:xfrm>
          <a:prstGeom prst="rect">
            <a:avLst/>
          </a:prstGeom>
        </p:spPr>
      </p:pic>
      <p:pic>
        <p:nvPicPr>
          <p:cNvPr id="8" name="Picture 8"/>
          <p:cNvPicPr>
            <a:picLocks noChangeAspect="1"/>
          </p:cNvPicPr>
          <p:nvPr/>
        </p:nvPicPr>
        <p:blipFill>
          <a:blip r:embed="rId6"/>
          <a:srcRect/>
          <a:stretch>
            <a:fillRect/>
          </a:stretch>
        </p:blipFill>
        <p:spPr>
          <a:xfrm rot="902477">
            <a:off x="-2881717" y="8775089"/>
            <a:ext cx="8137257" cy="2939584"/>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6"/>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7"/>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8"/>
          <a:srcRect/>
          <a:stretch>
            <a:fillRect/>
          </a:stretch>
        </p:blipFill>
        <p:spPr>
          <a:xfrm rot="4272541">
            <a:off x="3095755" y="422004"/>
            <a:ext cx="895930" cy="924831"/>
          </a:xfrm>
          <a:prstGeom prst="rect">
            <a:avLst/>
          </a:prstGeom>
        </p:spPr>
      </p:pic>
      <p:sp>
        <p:nvSpPr>
          <p:cNvPr id="20" name="TextBox 4"/>
          <p:cNvSpPr txBox="1"/>
          <p:nvPr/>
        </p:nvSpPr>
        <p:spPr>
          <a:xfrm>
            <a:off x="2705149" y="3125075"/>
            <a:ext cx="284127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1720742" y="3380495"/>
            <a:ext cx="676526" cy="624941"/>
          </a:xfrm>
          <a:prstGeom prst="rect">
            <a:avLst/>
          </a:prstGeom>
        </p:spPr>
      </p:pic>
      <p:sp>
        <p:nvSpPr>
          <p:cNvPr id="25" name="TextBox 4"/>
          <p:cNvSpPr txBox="1"/>
          <p:nvPr/>
        </p:nvSpPr>
        <p:spPr>
          <a:xfrm>
            <a:off x="7923516" y="2548016"/>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chẳng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hỏi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653658" y="3502475"/>
            <a:ext cx="806432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7" name="TextBox 4"/>
          <p:cNvSpPr txBox="1"/>
          <p:nvPr/>
        </p:nvSpPr>
        <p:spPr>
          <a:xfrm>
            <a:off x="7923516" y="4584629"/>
            <a:ext cx="9868320"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Tiếp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ta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quả</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653658" y="6057900"/>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9" name="TextBox 4"/>
          <p:cNvSpPr txBox="1"/>
          <p:nvPr/>
        </p:nvSpPr>
        <p:spPr>
          <a:xfrm>
            <a:off x="7923516" y="7689467"/>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3: </a:t>
            </a:r>
            <a:r>
              <a:rPr lang="en-US" sz="4400" b="1" dirty="0" err="1">
                <a:solidFill>
                  <a:srgbClr val="000000"/>
                </a:solidFill>
                <a:latin typeface="Times New Roman" panose="02020603050405020304" pitchFamily="18" charset="0"/>
                <a:cs typeface="Times New Roman" panose="02020603050405020304" pitchFamily="18" charset="0"/>
              </a:rPr>
              <a:t>Còn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0" name="TextBox 4"/>
          <p:cNvSpPr txBox="1"/>
          <p:nvPr/>
        </p:nvSpPr>
        <p:spPr>
          <a:xfrm>
            <a:off x="8653658" y="8437725"/>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ban cam </a:t>
            </a:r>
            <a:r>
              <a:rPr lang="en-US" sz="4400" dirty="0" err="1">
                <a:solidFill>
                  <a:srgbClr val="000000"/>
                </a:solidFill>
                <a:latin typeface="Times New Roman" panose="02020603050405020304" pitchFamily="18" charset="0"/>
                <a:cs typeface="Times New Roman" panose="02020603050405020304" pitchFamily="18" charset="0"/>
              </a:rPr>
              <a:t>quý</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41" name="Picture 2"/>
          <p:cNvPicPr>
            <a:picLocks noChangeAspect="1"/>
          </p:cNvPicPr>
          <p:nvPr/>
        </p:nvPicPr>
        <p:blipFill>
          <a:blip r:embed="rId10"/>
          <a:srcRect/>
          <a:stretch>
            <a:fillRect/>
          </a:stretch>
        </p:blipFill>
        <p:spPr>
          <a:xfrm flipH="1">
            <a:off x="7188199" y="2600900"/>
            <a:ext cx="196539" cy="649715"/>
          </a:xfrm>
          <a:prstGeom prst="rect">
            <a:avLst/>
          </a:prstGeom>
        </p:spPr>
      </p:pic>
      <p:pic>
        <p:nvPicPr>
          <p:cNvPr id="42" name="Picture 2"/>
          <p:cNvPicPr>
            <a:picLocks noChangeAspect="1"/>
          </p:cNvPicPr>
          <p:nvPr/>
        </p:nvPicPr>
        <p:blipFill>
          <a:blip r:embed="rId10"/>
          <a:srcRect/>
          <a:stretch>
            <a:fillRect/>
          </a:stretch>
        </p:blipFill>
        <p:spPr>
          <a:xfrm flipH="1">
            <a:off x="7188199" y="4549222"/>
            <a:ext cx="196539" cy="649715"/>
          </a:xfrm>
          <a:prstGeom prst="rect">
            <a:avLst/>
          </a:prstGeom>
        </p:spPr>
      </p:pic>
      <p:pic>
        <p:nvPicPr>
          <p:cNvPr id="43" name="Picture 2"/>
          <p:cNvPicPr>
            <a:picLocks noChangeAspect="1"/>
          </p:cNvPicPr>
          <p:nvPr/>
        </p:nvPicPr>
        <p:blipFill>
          <a:blip r:embed="rId10"/>
          <a:srcRect/>
          <a:stretch>
            <a:fillRect/>
          </a:stretch>
        </p:blipFill>
        <p:spPr>
          <a:xfrm flipH="1">
            <a:off x="7188199" y="7689467"/>
            <a:ext cx="196539" cy="649715"/>
          </a:xfrm>
          <a:prstGeom prst="rect">
            <a:avLst/>
          </a:prstGeom>
        </p:spPr>
      </p:pic>
      <p:pic>
        <p:nvPicPr>
          <p:cNvPr id="2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21000" y="-1525050"/>
            <a:ext cx="3560795" cy="3489579"/>
          </a:xfrm>
          <a:prstGeom prst="rect">
            <a:avLst/>
          </a:prstGeom>
        </p:spPr>
      </p:pic>
      <p:pic>
        <p:nvPicPr>
          <p:cNvPr id="6" name="Picture 5"/>
          <p:cNvPicPr>
            <a:picLocks noChangeAspect="1"/>
          </p:cNvPicPr>
          <p:nvPr/>
        </p:nvPicPr>
        <p:blipFill>
          <a:blip r:embed="rId13"/>
          <a:stretch>
            <a:fillRect/>
          </a:stretch>
        </p:blipFill>
        <p:spPr>
          <a:xfrm>
            <a:off x="5733993" y="110370"/>
            <a:ext cx="6486706" cy="2139881"/>
          </a:xfrm>
          <a:prstGeom prst="rect">
            <a:avLst/>
          </a:prstGeom>
        </p:spPr>
      </p:pic>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sp>
        <p:nvSpPr>
          <p:cNvPr id="20" name="TextBox 4"/>
          <p:cNvSpPr txBox="1"/>
          <p:nvPr/>
        </p:nvSpPr>
        <p:spPr>
          <a:xfrm>
            <a:off x="8389511" y="291066"/>
            <a:ext cx="2841274"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4"/>
          <a:srcRect/>
          <a:stretch>
            <a:fillRect/>
          </a:stretch>
        </p:blipFill>
        <p:spPr>
          <a:xfrm>
            <a:off x="7405104" y="546486"/>
            <a:ext cx="676526" cy="624941"/>
          </a:xfrm>
          <a:prstGeom prst="rect">
            <a:avLst/>
          </a:prstGeom>
        </p:spPr>
      </p:pic>
      <p:pic>
        <p:nvPicPr>
          <p:cNvPr id="2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49600" y="-2488711"/>
            <a:ext cx="3560795" cy="3489579"/>
          </a:xfrm>
          <a:prstGeom prst="rect">
            <a:avLst/>
          </a:prstGeom>
        </p:spPr>
      </p:pic>
      <p:sp>
        <p:nvSpPr>
          <p:cNvPr id="3" name="Rectangle 2"/>
          <p:cNvSpPr/>
          <p:nvPr/>
        </p:nvSpPr>
        <p:spPr>
          <a:xfrm>
            <a:off x="444246" y="1333500"/>
            <a:ext cx="17386553" cy="1446550"/>
          </a:xfrm>
          <a:prstGeom prst="rect">
            <a:avLst/>
          </a:prstGeom>
        </p:spPr>
        <p:txBody>
          <a:bodyPr wrap="square">
            <a:spAutoFit/>
          </a:bodyPr>
          <a:lstStyle/>
          <a:p>
            <a:pPr algn="just"/>
            <a:r>
              <a:rPr lang="vi-VN" sz="4400" dirty="0">
                <a:latin typeface="+mj-lt"/>
              </a:rPr>
              <a:t>+ Tại bến Bình Than, vua Trần và các vương hầu họp bàn kế sách đối phó với quần xâm lược.</a:t>
            </a:r>
            <a:endParaRPr lang="en-US" sz="4400" dirty="0">
              <a:latin typeface="+mj-lt"/>
            </a:endParaRPr>
          </a:p>
        </p:txBody>
      </p:sp>
      <p:sp>
        <p:nvSpPr>
          <p:cNvPr id="28" name="Rectangle 27"/>
          <p:cNvSpPr/>
          <p:nvPr/>
        </p:nvSpPr>
        <p:spPr>
          <a:xfrm>
            <a:off x="444246" y="2780050"/>
            <a:ext cx="17386553" cy="2123658"/>
          </a:xfrm>
          <a:prstGeom prst="rect">
            <a:avLst/>
          </a:prstGeom>
        </p:spPr>
        <p:txBody>
          <a:bodyPr wrap="square">
            <a:spAutoFit/>
          </a:bodyPr>
          <a:lstStyle/>
          <a:p>
            <a:pPr algn="just"/>
            <a:r>
              <a:rPr lang="vi-VN" sz="4400" dirty="0">
                <a:latin typeface="+mj-lt"/>
              </a:rPr>
              <a:t>+ Vì chưa đủ tuổi, không được dự họp, Trần Quốc T</a:t>
            </a:r>
            <a:r>
              <a:rPr lang="en-US" sz="4400" dirty="0" err="1">
                <a:latin typeface="Times New Roman" panose="02020603050405020304" pitchFamily="18" charset="0"/>
                <a:cs typeface="Times New Roman" panose="02020603050405020304" pitchFamily="18" charset="0"/>
              </a:rPr>
              <a:t>oản</a:t>
            </a:r>
            <a:r>
              <a:rPr lang="vi-VN" sz="4400" dirty="0">
                <a:latin typeface="+mj-lt"/>
              </a:rPr>
              <a:t> cảm thấy nhục nhã, chỉ muốn gặp vua để bày tỏ chủ kiến của mình là không chấp nhận hoà hoãn.</a:t>
            </a:r>
            <a:endParaRPr lang="en-US" sz="4400" dirty="0">
              <a:latin typeface="+mj-lt"/>
            </a:endParaRPr>
          </a:p>
        </p:txBody>
      </p:sp>
      <p:sp>
        <p:nvSpPr>
          <p:cNvPr id="29" name="Rectangle 28"/>
          <p:cNvSpPr/>
          <p:nvPr/>
        </p:nvSpPr>
        <p:spPr>
          <a:xfrm>
            <a:off x="444246" y="4903708"/>
            <a:ext cx="17386553" cy="1446550"/>
          </a:xfrm>
          <a:prstGeom prst="rect">
            <a:avLst/>
          </a:prstGeom>
        </p:spPr>
        <p:txBody>
          <a:bodyPr wrap="square">
            <a:spAutoFit/>
          </a:bodyPr>
          <a:lstStyle/>
          <a:p>
            <a:pPr algn="just"/>
            <a:r>
              <a:rPr lang="vi-VN" sz="4400" dirty="0">
                <a:latin typeface="+mj-lt"/>
              </a:rPr>
              <a:t>+ Do nóng lòng muốn gặp vua, Trần Quốc Toản định vượt qua hàng rào quân cấm vệ để đến nơi vua quan họp bàn; bị ngăn cản, đã xảy ra xung đột.</a:t>
            </a:r>
            <a:endParaRPr lang="en-US" sz="4400" dirty="0">
              <a:latin typeface="+mj-lt"/>
            </a:endParaRPr>
          </a:p>
        </p:txBody>
      </p:sp>
      <p:sp>
        <p:nvSpPr>
          <p:cNvPr id="30" name="Rectangle 29"/>
          <p:cNvSpPr/>
          <p:nvPr/>
        </p:nvSpPr>
        <p:spPr>
          <a:xfrm>
            <a:off x="444246" y="6510358"/>
            <a:ext cx="17386553" cy="144655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mj-lt"/>
              </a:rPr>
              <a:t>Khi được gặp vua, Trần Quốc Toản nói to câu xin đánh. Vua Trần biết nỗi lòng vì nước của chàng, đã không trách phạt, còn ban thưởng một quả cam.</a:t>
            </a:r>
            <a:endParaRPr lang="en-US" sz="4400" dirty="0">
              <a:latin typeface="+mj-lt"/>
            </a:endParaRPr>
          </a:p>
        </p:txBody>
      </p:sp>
      <p:sp>
        <p:nvSpPr>
          <p:cNvPr id="31" name="Rectangle 30"/>
          <p:cNvSpPr/>
          <p:nvPr/>
        </p:nvSpPr>
        <p:spPr>
          <a:xfrm>
            <a:off x="444246" y="8117008"/>
            <a:ext cx="17386553"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cam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endParaRPr lang="en-US" sz="4400" dirty="0">
              <a:latin typeface="+mj-lt"/>
            </a:endParaRPr>
          </a:p>
        </p:txBody>
      </p:sp>
    </p:spTree>
    <p:extLst>
      <p:ext uri="{BB962C8B-B14F-4D97-AF65-F5344CB8AC3E}">
        <p14:creationId xmlns:p14="http://schemas.microsoft.com/office/powerpoint/2010/main" val="9487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a:p>
        </p:txBody>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1901452"/>
            <a:ext cx="11479763" cy="4444369"/>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txBody>
            <a:bodyPr/>
            <a:lstStyle/>
            <a:p>
              <a:endParaRPr lang="en-US"/>
            </a:p>
          </p:txBody>
        </p:sp>
      </p:grpSp>
      <p:pic>
        <p:nvPicPr>
          <p:cNvPr id="14" name="Picture 14"/>
          <p:cNvPicPr>
            <a:picLocks noChangeAspect="1"/>
          </p:cNvPicPr>
          <p:nvPr/>
        </p:nvPicPr>
        <p:blipFill>
          <a:blip r:embed="rId9"/>
          <a:srcRect/>
          <a:stretch>
            <a:fillRect/>
          </a:stretch>
        </p:blipFill>
        <p:spPr>
          <a:xfrm>
            <a:off x="1160916" y="1426438"/>
            <a:ext cx="3164472" cy="565649"/>
          </a:xfrm>
          <a:prstGeom prst="rect">
            <a:avLst/>
          </a:prstGeom>
        </p:spPr>
      </p:pic>
      <p:pic>
        <p:nvPicPr>
          <p:cNvPr id="2" name="Picture 1"/>
          <p:cNvPicPr>
            <a:picLocks noChangeAspect="1"/>
          </p:cNvPicPr>
          <p:nvPr/>
        </p:nvPicPr>
        <p:blipFill>
          <a:blip r:embed="rId10"/>
          <a:stretch>
            <a:fillRect/>
          </a:stretch>
        </p:blipFill>
        <p:spPr>
          <a:xfrm>
            <a:off x="6223491" y="2919981"/>
            <a:ext cx="11479763" cy="4444369"/>
          </a:xfrm>
          <a:prstGeom prst="rect">
            <a:avLst/>
          </a:prstGeom>
        </p:spPr>
      </p:pic>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10"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16" name="Picture 16"/>
          <p:cNvPicPr>
            <a:picLocks noChangeAspect="1"/>
          </p:cNvPicPr>
          <p:nvPr/>
        </p:nvPicPr>
        <p:blipFill>
          <a:blip r:embed="rId4"/>
          <a:srcRect/>
          <a:stretch>
            <a:fillRect/>
          </a:stretch>
        </p:blipFill>
        <p:spPr>
          <a:xfrm rot="-2150263">
            <a:off x="12397070" y="-38721"/>
            <a:ext cx="1390903" cy="1532675"/>
          </a:xfrm>
          <a:prstGeom prst="rect">
            <a:avLst/>
          </a:prstGeom>
        </p:spPr>
      </p:pic>
      <p:pic>
        <p:nvPicPr>
          <p:cNvPr id="18" name="Picture 2"/>
          <p:cNvPicPr>
            <a:picLocks noChangeAspect="1"/>
          </p:cNvPicPr>
          <p:nvPr/>
        </p:nvPicPr>
        <p:blipFill>
          <a:blip r:embed="rId5"/>
          <a:srcRect l="16027" t="8272" r="20680" b="7755"/>
          <a:stretch>
            <a:fillRect/>
          </a:stretch>
        </p:blipFill>
        <p:spPr>
          <a:xfrm rot="209348">
            <a:off x="14408861" y="48598"/>
            <a:ext cx="3345290" cy="4438351"/>
          </a:xfrm>
          <a:prstGeom prst="rect">
            <a:avLst/>
          </a:prstGeom>
        </p:spPr>
      </p:pic>
      <p:sp>
        <p:nvSpPr>
          <p:cNvPr id="14" name="Freeform 14"/>
          <p:cNvSpPr/>
          <p:nvPr/>
        </p:nvSpPr>
        <p:spPr>
          <a:xfrm rot="264873">
            <a:off x="14102739" y="27278"/>
            <a:ext cx="3949326" cy="4560464"/>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6"/>
            <a:stretch>
              <a:fillRect l="-8" r="-8"/>
            </a:stretch>
          </a:blipFill>
        </p:spPr>
        <p:txBody>
          <a:bodyPr/>
          <a:lstStyle/>
          <a:p>
            <a:endParaRPr lang="en-US"/>
          </a:p>
        </p:txBody>
      </p:sp>
      <p:pic>
        <p:nvPicPr>
          <p:cNvPr id="15" name="Picture 15"/>
          <p:cNvPicPr>
            <a:picLocks noChangeAspect="1"/>
          </p:cNvPicPr>
          <p:nvPr/>
        </p:nvPicPr>
        <p:blipFill>
          <a:blip r:embed="rId7"/>
          <a:srcRect/>
          <a:stretch>
            <a:fillRect/>
          </a:stretch>
        </p:blipFill>
        <p:spPr>
          <a:xfrm>
            <a:off x="15204330" y="-412998"/>
            <a:ext cx="2123466" cy="926048"/>
          </a:xfrm>
          <a:prstGeom prst="rect">
            <a:avLst/>
          </a:prstGeom>
        </p:spPr>
      </p:pic>
      <p:sp>
        <p:nvSpPr>
          <p:cNvPr id="24" name="TextBox 4"/>
          <p:cNvSpPr txBox="1"/>
          <p:nvPr/>
        </p:nvSpPr>
        <p:spPr>
          <a:xfrm>
            <a:off x="940089" y="2662209"/>
            <a:ext cx="986832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1685475" y="3561380"/>
            <a:ext cx="11875494" cy="2708434"/>
          </a:xfrm>
          <a:prstGeom prst="rect">
            <a:avLst/>
          </a:prstGeom>
        </p:spPr>
        <p:txBody>
          <a:bodyPr wrap="square" lIns="0" tIns="0" rIns="0" bIns="0" rtlCol="0" anchor="t">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C</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chuyện được kể xảy ra vào thời nhà Trần (thế kỉ XIII). Lúc bấy giờ, nước ta phải đối mặt với quân Nguyên - một đội quần xâm lược hết sức hùng mạnh.</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1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4098" name="Picture 2" descr="Em học được điều gì sau khi đọc xong bài Bóp nát quả cam? Xem"/>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6984" y="2075557"/>
            <a:ext cx="9354784" cy="80830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p:cNvPicPr>
            <a:picLocks noChangeAspect="1"/>
          </p:cNvPicPr>
          <p:nvPr/>
        </p:nvPicPr>
        <p:blipFill>
          <a:blip r:embed="rId10"/>
          <a:srcRect/>
          <a:stretch>
            <a:fillRect/>
          </a:stretch>
        </p:blipFill>
        <p:spPr>
          <a:xfrm>
            <a:off x="2263991" y="1792732"/>
            <a:ext cx="3164472" cy="565649"/>
          </a:xfrm>
          <a:prstGeom prst="rect">
            <a:avLst/>
          </a:prstGeom>
        </p:spPr>
      </p:pic>
      <p:pic>
        <p:nvPicPr>
          <p:cNvPr id="2" name="Picture 1"/>
          <p:cNvPicPr>
            <a:picLocks noChangeAspect="1"/>
          </p:cNvPicPr>
          <p:nvPr/>
        </p:nvPicPr>
        <p:blipFill>
          <a:blip r:embed="rId11"/>
          <a:stretch>
            <a:fillRect/>
          </a:stretch>
        </p:blipFill>
        <p:spPr>
          <a:xfrm>
            <a:off x="6148183" y="3010754"/>
            <a:ext cx="12564945" cy="4359018"/>
          </a:xfrm>
          <a:prstGeom prst="rect">
            <a:avLst/>
          </a:prstGeom>
        </p:spPr>
      </p:pic>
    </p:spTree>
    <p:extLst>
      <p:ext uri="{BB962C8B-B14F-4D97-AF65-F5344CB8AC3E}">
        <p14:creationId xmlns:p14="http://schemas.microsoft.com/office/powerpoint/2010/main" val="165682174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3"/>
          <a:srcRect l="16027" t="8272" r="20680" b="7755"/>
          <a:stretch>
            <a:fillRect/>
          </a:stretch>
        </p:blipFill>
        <p:spPr>
          <a:xfrm>
            <a:off x="-18219" y="-35328"/>
            <a:ext cx="3768859" cy="5000319"/>
          </a:xfrm>
          <a:prstGeom prst="rect">
            <a:avLst/>
          </a:prstGeom>
        </p:spPr>
      </p:pic>
      <p:pic>
        <p:nvPicPr>
          <p:cNvPr id="3" name="Picture 3"/>
          <p:cNvPicPr>
            <a:picLocks noChangeAspect="1"/>
          </p:cNvPicPr>
          <p:nvPr/>
        </p:nvPicPr>
        <p:blipFill>
          <a:blip r:embed="rId4"/>
          <a:srcRect/>
          <a:stretch>
            <a:fillRect/>
          </a:stretch>
        </p:blipFill>
        <p:spPr>
          <a:xfrm>
            <a:off x="3750640" y="5256598"/>
            <a:ext cx="4897345" cy="3623754"/>
          </a:xfrm>
          <a:prstGeom prst="rect">
            <a:avLst/>
          </a:prstGeom>
        </p:spPr>
      </p:pic>
      <p:pic>
        <p:nvPicPr>
          <p:cNvPr id="4" name="Picture 4"/>
          <p:cNvPicPr>
            <a:picLocks noChangeAspect="1"/>
          </p:cNvPicPr>
          <p:nvPr/>
        </p:nvPicPr>
        <p:blipFill>
          <a:blip r:embed="rId5">
            <a:alphaModFix amt="51000"/>
          </a:blip>
          <a:srcRect t="19791"/>
          <a:stretch>
            <a:fillRect/>
          </a:stretch>
        </p:blipFill>
        <p:spPr>
          <a:xfrm>
            <a:off x="1028700" y="2536611"/>
            <a:ext cx="7091918" cy="5676802"/>
          </a:xfrm>
          <a:prstGeom prst="rect">
            <a:avLst/>
          </a:prstGeom>
        </p:spPr>
      </p:pic>
      <p:sp>
        <p:nvSpPr>
          <p:cNvPr id="5" name="AutoShape 5"/>
          <p:cNvSpPr/>
          <p:nvPr/>
        </p:nvSpPr>
        <p:spPr>
          <a:xfrm>
            <a:off x="1159693" y="2536611"/>
            <a:ext cx="6760628" cy="5439973"/>
          </a:xfrm>
          <a:prstGeom prst="rect">
            <a:avLst/>
          </a:prstGeom>
          <a:solidFill>
            <a:srgbClr val="EFE5CD"/>
          </a:solidFill>
        </p:spPr>
        <p:txBody>
          <a:bodyPr/>
          <a:lstStyle/>
          <a:p>
            <a:endParaRPr lang="en-US"/>
          </a:p>
        </p:txBody>
      </p:sp>
      <p:sp>
        <p:nvSpPr>
          <p:cNvPr id="8" name="AutoShape 8"/>
          <p:cNvSpPr/>
          <p:nvPr/>
        </p:nvSpPr>
        <p:spPr>
          <a:xfrm>
            <a:off x="9458271" y="3762275"/>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9" name="TextBox 9"/>
          <p:cNvSpPr txBox="1"/>
          <p:nvPr/>
        </p:nvSpPr>
        <p:spPr>
          <a:xfrm>
            <a:off x="9458272" y="2859845"/>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458272" y="4129156"/>
            <a:ext cx="7570143" cy="507383"/>
          </a:xfrm>
          <a:prstGeom prst="rect">
            <a:avLst/>
          </a:prstGeom>
        </p:spPr>
        <p:txBody>
          <a:bodyPr lIns="0" tIns="0" rIns="0" bIns="0" rtlCol="0" anchor="t">
            <a:spAutoFit/>
          </a:bodyPr>
          <a:lstStyle/>
          <a:p>
            <a:pPr>
              <a:lnSpc>
                <a:spcPts val="3920"/>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AutoShape 12"/>
          <p:cNvSpPr/>
          <p:nvPr/>
        </p:nvSpPr>
        <p:spPr>
          <a:xfrm>
            <a:off x="9458271" y="4982056"/>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05443" y="6975427"/>
            <a:ext cx="1382786" cy="1393589"/>
          </a:xfrm>
          <a:prstGeom prst="rect">
            <a:avLst/>
          </a:prstGeom>
        </p:spPr>
      </p:pic>
      <p:pic>
        <p:nvPicPr>
          <p:cNvPr id="18" name="Picture 17"/>
          <p:cNvPicPr>
            <a:picLocks noChangeAspect="1"/>
          </p:cNvPicPr>
          <p:nvPr/>
        </p:nvPicPr>
        <p:blipFill rotWithShape="1">
          <a:blip r:embed="rId8"/>
          <a:srcRect l="6521" t="13550" r="3202" b="7078"/>
          <a:stretch/>
        </p:blipFill>
        <p:spPr>
          <a:xfrm>
            <a:off x="1468874" y="2769223"/>
            <a:ext cx="6074925" cy="4778942"/>
          </a:xfrm>
          <a:prstGeom prst="rect">
            <a:avLst/>
          </a:prstGeom>
        </p:spPr>
      </p:pic>
      <p:pic>
        <p:nvPicPr>
          <p:cNvPr id="6" name="Picture 6"/>
          <p:cNvPicPr>
            <a:picLocks noChangeAspect="1"/>
          </p:cNvPicPr>
          <p:nvPr/>
        </p:nvPicPr>
        <p:blipFill>
          <a:blip r:embed="rId9"/>
          <a:srcRect/>
          <a:stretch>
            <a:fillRect/>
          </a:stretch>
        </p:blipFill>
        <p:spPr>
          <a:xfrm>
            <a:off x="3478274" y="2073587"/>
            <a:ext cx="2123466" cy="926048"/>
          </a:xfrm>
          <a:prstGeom prst="rect">
            <a:avLst/>
          </a:prstGeom>
        </p:spPr>
      </p:pic>
      <p:pic>
        <p:nvPicPr>
          <p:cNvPr id="19" name="Picture 5"/>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14"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21000" y="-1736548"/>
            <a:ext cx="4707997" cy="4114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2" name="Picture 1"/>
          <p:cNvPicPr>
            <a:picLocks noChangeAspect="1"/>
          </p:cNvPicPr>
          <p:nvPr/>
        </p:nvPicPr>
        <p:blipFill rotWithShape="1">
          <a:blip r:embed="rId4"/>
          <a:srcRect l="30064" r="30892"/>
          <a:stretch/>
        </p:blipFill>
        <p:spPr>
          <a:xfrm>
            <a:off x="457200" y="-992208"/>
            <a:ext cx="7983408" cy="12114373"/>
          </a:xfrm>
          <a:prstGeom prst="rect">
            <a:avLst/>
          </a:prstGeom>
        </p:spPr>
      </p:pic>
      <p:pic>
        <p:nvPicPr>
          <p:cNvPr id="3" name="Picture 2"/>
          <p:cNvPicPr>
            <a:picLocks noChangeAspect="1"/>
          </p:cNvPicPr>
          <p:nvPr/>
        </p:nvPicPr>
        <p:blipFill rotWithShape="1">
          <a:blip r:embed="rId5"/>
          <a:srcRect l="30675" r="30868"/>
          <a:stretch/>
        </p:blipFill>
        <p:spPr>
          <a:xfrm>
            <a:off x="9144000" y="-1004908"/>
            <a:ext cx="8128000" cy="11882559"/>
          </a:xfrm>
          <a:prstGeom prst="rect">
            <a:avLst/>
          </a:prstGeom>
        </p:spPr>
      </p:pic>
    </p:spTree>
    <p:extLst>
      <p:ext uri="{BB962C8B-B14F-4D97-AF65-F5344CB8AC3E}">
        <p14:creationId xmlns:p14="http://schemas.microsoft.com/office/powerpoint/2010/main" val="105584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4" name="Picture 3"/>
          <p:cNvPicPr>
            <a:picLocks noChangeAspect="1"/>
          </p:cNvPicPr>
          <p:nvPr/>
        </p:nvPicPr>
        <p:blipFill rotWithShape="1">
          <a:blip r:embed="rId4"/>
          <a:srcRect l="30674" r="30674"/>
          <a:stretch/>
        </p:blipFill>
        <p:spPr>
          <a:xfrm>
            <a:off x="571500" y="-1004058"/>
            <a:ext cx="8258904" cy="12030403"/>
          </a:xfrm>
          <a:prstGeom prst="rect">
            <a:avLst/>
          </a:prstGeom>
        </p:spPr>
      </p:pic>
      <p:pic>
        <p:nvPicPr>
          <p:cNvPr id="7" name="Picture 6"/>
          <p:cNvPicPr>
            <a:picLocks noChangeAspect="1"/>
          </p:cNvPicPr>
          <p:nvPr/>
        </p:nvPicPr>
        <p:blipFill rotWithShape="1">
          <a:blip r:embed="rId5"/>
          <a:srcRect l="30088" r="30673"/>
          <a:stretch/>
        </p:blipFill>
        <p:spPr>
          <a:xfrm>
            <a:off x="9448800" y="-976384"/>
            <a:ext cx="8153400" cy="11682484"/>
          </a:xfrm>
          <a:prstGeom prst="rect">
            <a:avLst/>
          </a:prstGeom>
        </p:spPr>
      </p:pic>
    </p:spTree>
    <p:extLst>
      <p:ext uri="{BB962C8B-B14F-4D97-AF65-F5344CB8AC3E}">
        <p14:creationId xmlns:p14="http://schemas.microsoft.com/office/powerpoint/2010/main" val="17035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7" name="Picture 7"/>
          <p:cNvPicPr>
            <a:picLocks noChangeAspect="1"/>
          </p:cNvPicPr>
          <p:nvPr/>
        </p:nvPicPr>
        <p:blipFill>
          <a:blip r:embed="rId10"/>
          <a:srcRect t="29150"/>
          <a:stretch>
            <a:fillRect/>
          </a:stretch>
        </p:blipFill>
        <p:spPr>
          <a:xfrm>
            <a:off x="-114267" y="205798"/>
            <a:ext cx="9810876" cy="10936218"/>
          </a:xfrm>
          <a:prstGeom prst="rect">
            <a:avLst/>
          </a:prstGeom>
        </p:spPr>
      </p:pic>
      <p:pic>
        <p:nvPicPr>
          <p:cNvPr id="8" name="Picture 8"/>
          <p:cNvPicPr>
            <a:picLocks noChangeAspect="1"/>
          </p:cNvPicPr>
          <p:nvPr/>
        </p:nvPicPr>
        <p:blipFill>
          <a:blip r:embed="rId11"/>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14906" y="6096626"/>
            <a:ext cx="7315200" cy="6400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696609" y="7106176"/>
            <a:ext cx="7315200" cy="64008"/>
          </a:xfrm>
          <a:prstGeom prst="rect">
            <a:avLst/>
          </a:prstGeom>
        </p:spPr>
      </p:pic>
      <p:pic>
        <p:nvPicPr>
          <p:cNvPr id="16" name="Picture 15"/>
          <p:cNvPicPr>
            <a:picLocks noChangeAspect="1"/>
          </p:cNvPicPr>
          <p:nvPr/>
        </p:nvPicPr>
        <p:blipFill>
          <a:blip r:embed="rId16"/>
          <a:stretch>
            <a:fillRect/>
          </a:stretch>
        </p:blipFill>
        <p:spPr>
          <a:xfrm>
            <a:off x="7817264" y="669926"/>
            <a:ext cx="9595936" cy="6559865"/>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447800" y="2009118"/>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3250257" y="3023884"/>
            <a:ext cx="7570143" cy="2031325"/>
          </a:xfrm>
          <a:prstGeom prst="rect">
            <a:avLst/>
          </a:prstGeom>
        </p:spPr>
        <p:txBody>
          <a:bodyPr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C</a:t>
            </a:r>
            <a:r>
              <a:rPr lang="vi-VN" sz="4400" dirty="0">
                <a:solidFill>
                  <a:srgbClr val="000000"/>
                </a:solidFill>
                <a:latin typeface="Times New Roman" panose="02020603050405020304" pitchFamily="18" charset="0"/>
                <a:cs typeface="Times New Roman" panose="02020603050405020304" pitchFamily="18" charset="0"/>
              </a:rPr>
              <a:t>hàng thiếu niên trẻ tuổi thuộc dòng dõi nhà Trần, cháu ruột của Chiêu Thành Vương.</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7"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1790700"/>
            <a:ext cx="7315200" cy="2304288"/>
          </a:xfrm>
          <a:prstGeom prst="rect">
            <a:avLst/>
          </a:prstGeom>
        </p:spPr>
      </p:pic>
      <p:sp>
        <p:nvSpPr>
          <p:cNvPr id="8" name="TextBox 9"/>
          <p:cNvSpPr txBox="1"/>
          <p:nvPr/>
        </p:nvSpPr>
        <p:spPr>
          <a:xfrm>
            <a:off x="3505200" y="2705100"/>
            <a:ext cx="5943600" cy="500137"/>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Trước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4381500"/>
            <a:ext cx="7315200" cy="2304288"/>
          </a:xfrm>
          <a:prstGeom prst="rect">
            <a:avLst/>
          </a:prstGeom>
        </p:spPr>
      </p:pic>
      <p:sp>
        <p:nvSpPr>
          <p:cNvPr id="10" name="TextBox 9"/>
          <p:cNvSpPr txBox="1"/>
          <p:nvPr/>
        </p:nvSpPr>
        <p:spPr>
          <a:xfrm>
            <a:off x="3505200" y="52959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1"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7200900"/>
            <a:ext cx="7315200" cy="2304288"/>
          </a:xfrm>
          <a:prstGeom prst="rect">
            <a:avLst/>
          </a:prstGeom>
        </p:spPr>
      </p:pic>
      <p:sp>
        <p:nvSpPr>
          <p:cNvPr id="12" name="TextBox 11"/>
          <p:cNvSpPr txBox="1"/>
          <p:nvPr/>
        </p:nvSpPr>
        <p:spPr>
          <a:xfrm>
            <a:off x="3505200" y="81153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Sau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5867400" y="3628189"/>
            <a:ext cx="3459085"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7239001" y="6297016"/>
            <a:ext cx="8806944"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thẫn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Than</a:t>
            </a:r>
          </a:p>
        </p:txBody>
      </p:sp>
      <p:sp>
        <p:nvSpPr>
          <p:cNvPr id="9" name="TextBox 9"/>
          <p:cNvSpPr txBox="1"/>
          <p:nvPr/>
        </p:nvSpPr>
        <p:spPr>
          <a:xfrm>
            <a:off x="7238999" y="7228352"/>
            <a:ext cx="9789999"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nhìn những lá cờ trên thuyên của các vương hầu đến “rách mắt”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823" b="89974" l="9883" r="91362"/>
                    </a14:imgEffect>
                  </a14:imgLayer>
                </a14:imgProps>
              </a:ext>
            </a:extLst>
          </a:blip>
          <a:stretch>
            <a:fillRect/>
          </a:stretch>
        </p:blipFill>
        <p:spPr>
          <a:xfrm>
            <a:off x="-1273191" y="4980297"/>
            <a:ext cx="8512190" cy="4785770"/>
          </a:xfrm>
          <a:prstGeom prst="rect">
            <a:avLst/>
          </a:prstGeom>
        </p:spPr>
      </p:pic>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6"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45601" y="-589707"/>
            <a:ext cx="3560795" cy="3489579"/>
          </a:xfrm>
          <a:prstGeom prst="rect">
            <a:avLst/>
          </a:prstGeom>
        </p:spPr>
      </p:pic>
      <p:pic>
        <p:nvPicPr>
          <p:cNvPr id="17"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63076" y="7268082"/>
            <a:ext cx="3556828" cy="4114800"/>
          </a:xfrm>
          <a:prstGeom prst="rect">
            <a:avLst/>
          </a:prstGeom>
        </p:spPr>
      </p:pic>
      <p:sp>
        <p:nvSpPr>
          <p:cNvPr id="18" name="TextBox 9"/>
          <p:cNvSpPr txBox="1"/>
          <p:nvPr/>
        </p:nvSpPr>
        <p:spPr>
          <a:xfrm>
            <a:off x="7239000" y="4846184"/>
            <a:ext cx="9789998"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Nằn nì quân Thánh Dực mà vẫn không được xuống bến</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3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9883" r="100000"/>
                    </a14:imgEffect>
                  </a14:imgLayer>
                </a14:imgProps>
              </a:ext>
            </a:extLst>
          </a:blip>
          <a:stretch>
            <a:fillRect/>
          </a:stretch>
        </p:blipFill>
        <p:spPr>
          <a:xfrm>
            <a:off x="10887440" y="3077091"/>
            <a:ext cx="11010898" cy="7226634"/>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1219200" y="3337570"/>
            <a:ext cx="2971800"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524000" y="4647330"/>
            <a:ext cx="14160062"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ước ao được xuống thuyển rồng dự bàn việc nước và quỳ trước vua t</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một câu xin đánh</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24000" y="6072409"/>
            <a:ext cx="135636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muốn xô mấy người lính Thánh Dực để chạy xuống bến, nhưng sợ tội chém đầu</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978900" y="8098929"/>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24000" y="7496481"/>
            <a:ext cx="11353800"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so </a:t>
            </a:r>
            <a:r>
              <a:rPr lang="en-US" sz="4400" dirty="0" err="1">
                <a:solidFill>
                  <a:srgbClr val="000000"/>
                </a:solidFill>
                <a:latin typeface="Times New Roman" panose="02020603050405020304" pitchFamily="18" charset="0"/>
                <a:cs typeface="Times New Roman" panose="02020603050405020304" pitchFamily="18" charset="0"/>
              </a:rPr>
              <a:t>sánh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746103">
            <a:off x="16436729" y="-1448804"/>
            <a:ext cx="4708942" cy="4114800"/>
          </a:xfrm>
          <a:prstGeom prst="rect">
            <a:avLst/>
          </a:prstGeom>
        </p:spPr>
      </p:pic>
      <p:sp>
        <p:nvSpPr>
          <p:cNvPr id="17" name="TextBox 16"/>
          <p:cNvSpPr txBox="1"/>
          <p:nvPr/>
        </p:nvSpPr>
        <p:spPr>
          <a:xfrm>
            <a:off x="1524000" y="3951891"/>
            <a:ext cx="14554200"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cảm thấy nhục nhã khi phải đứng rìa, không được dự họp</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8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ý thuyết tập đọc: bóp nát quả cam tiếng việt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1" b="97838" l="9961" r="100000">
                        <a14:foregroundMark x1="53516" y1="13243" x2="67383" y2="6486"/>
                        <a14:foregroundMark x1="80273" y1="17027" x2="85938" y2="9730"/>
                        <a14:foregroundMark x1="91992" y1="19730" x2="98828" y2="16216"/>
                        <a14:foregroundMark x1="87891" y1="14595" x2="87891" y2="25405"/>
                        <a14:foregroundMark x1="66211" y1="9189" x2="65430" y2="40811"/>
                        <a14:backgroundMark x1="67188" y1="41622" x2="67188" y2="38378"/>
                        <a14:backgroundMark x1="67188" y1="31081" x2="67188" y2="26757"/>
                        <a14:backgroundMark x1="66211" y1="38919" x2="66602" y2="34054"/>
                        <a14:backgroundMark x1="90820" y1="24324" x2="92383" y2="24324"/>
                      </a14:backgroundRemoval>
                    </a14:imgEffect>
                  </a14:imgLayer>
                </a14:imgProps>
              </a:ext>
              <a:ext uri="{28A0092B-C50C-407E-A947-70E740481C1C}">
                <a14:useLocalDpi xmlns:a14="http://schemas.microsoft.com/office/drawing/2010/main" val="0"/>
              </a:ext>
            </a:extLst>
          </a:blip>
          <a:srcRect l="38910"/>
          <a:stretch/>
        </p:blipFill>
        <p:spPr bwMode="auto">
          <a:xfrm>
            <a:off x="10439400" y="2067861"/>
            <a:ext cx="7848600" cy="9284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114722"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8" name="TextBox 9"/>
          <p:cNvSpPr txBox="1"/>
          <p:nvPr/>
        </p:nvSpPr>
        <p:spPr>
          <a:xfrm>
            <a:off x="2696926" y="4152900"/>
            <a:ext cx="6337853" cy="4739759"/>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ao ước được bàn việc nước đến cháy bỏng; có chút “ganh tị” với những người anh em chỉ hơn mình mấy tuổi mà được dự họp; bức xúc vì phải đứng ngoài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3"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4"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90800" y="7913221"/>
            <a:ext cx="4707997" cy="4114800"/>
          </a:xfrm>
          <a:prstGeom prst="rect">
            <a:avLst/>
          </a:prstGeom>
        </p:spPr>
      </p:pic>
    </p:spTree>
    <p:extLst>
      <p:ext uri="{BB962C8B-B14F-4D97-AF65-F5344CB8AC3E}">
        <p14:creationId xmlns:p14="http://schemas.microsoft.com/office/powerpoint/2010/main" val="4958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7212" y="6695771"/>
            <a:ext cx="3567292" cy="41148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8077200" y="3871680"/>
            <a:ext cx="11539061"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8458200" y="5145978"/>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buông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chém</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9829801" y="6445703"/>
            <a:ext cx="6172200"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Đe</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doạ</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quyết</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81000" y="3728016"/>
            <a:ext cx="8458200" cy="7789041"/>
            <a:chOff x="-381000" y="4688337"/>
            <a:chExt cx="7325341" cy="6720204"/>
          </a:xfrm>
        </p:grpSpPr>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r="36805"/>
            <a:stretch/>
          </p:blipFill>
          <p:spPr>
            <a:xfrm>
              <a:off x="-381000" y="4688337"/>
              <a:ext cx="6324600" cy="5626798"/>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l="72258"/>
            <a:stretch/>
          </p:blipFill>
          <p:spPr>
            <a:xfrm>
              <a:off x="4167871" y="5781743"/>
              <a:ext cx="2776470" cy="5626798"/>
            </a:xfrm>
            <a:prstGeom prst="rect">
              <a:avLst/>
            </a:prstGeom>
          </p:spPr>
        </p:pic>
      </p:grpSp>
      <p:sp>
        <p:nvSpPr>
          <p:cNvPr id="13"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21"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8327" y="-1404212"/>
            <a:ext cx="3556828" cy="4114800"/>
          </a:xfrm>
          <a:prstGeom prst="rect">
            <a:avLst/>
          </a:prstGeom>
        </p:spPr>
      </p:pic>
    </p:spTree>
    <p:extLst>
      <p:ext uri="{BB962C8B-B14F-4D97-AF65-F5344CB8AC3E}">
        <p14:creationId xmlns:p14="http://schemas.microsoft.com/office/powerpoint/2010/main" val="25444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932110" y="3583017"/>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1371601" y="4606444"/>
            <a:ext cx="95250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2" name="TextBox 9"/>
          <p:cNvSpPr txBox="1"/>
          <p:nvPr/>
        </p:nvSpPr>
        <p:spPr>
          <a:xfrm>
            <a:off x="1371599" y="6323801"/>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8534400" y="3708621"/>
            <a:ext cx="11107866" cy="6245125"/>
          </a:xfrm>
          <a:prstGeom prst="rect">
            <a:avLst/>
          </a:prstGeom>
        </p:spPr>
      </p:pic>
      <p:sp>
        <p:nvSpPr>
          <p:cNvPr id="17" name="TextBox 9"/>
          <p:cNvSpPr txBox="1"/>
          <p:nvPr/>
        </p:nvSpPr>
        <p:spPr>
          <a:xfrm>
            <a:off x="1371600" y="7375925"/>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8" name="TextBox 9"/>
          <p:cNvSpPr txBox="1"/>
          <p:nvPr/>
        </p:nvSpPr>
        <p:spPr>
          <a:xfrm>
            <a:off x="1371599" y="8418968"/>
            <a:ext cx="792480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giằng</a:t>
            </a:r>
            <a:r>
              <a:rPr lang="en-US" sz="4400" dirty="0">
                <a:solidFill>
                  <a:srgbClr val="000000"/>
                </a:solidFill>
                <a:latin typeface="Times New Roman" panose="02020603050405020304" pitchFamily="18" charset="0"/>
                <a:cs typeface="Times New Roman" panose="02020603050405020304" pitchFamily="18" charset="0"/>
              </a:rPr>
              <a:t> co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20"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21"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47457" y="-1673588"/>
            <a:ext cx="4994809" cy="4114800"/>
          </a:xfrm>
          <a:prstGeom prst="rect">
            <a:avLst/>
          </a:prstGeom>
        </p:spPr>
      </p:pic>
    </p:spTree>
    <p:extLst>
      <p:ext uri="{BB962C8B-B14F-4D97-AF65-F5344CB8AC3E}">
        <p14:creationId xmlns:p14="http://schemas.microsoft.com/office/powerpoint/2010/main" val="9718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barn(inVertical)">
                                      <p:cBhvr>
                                        <p:cTn id="3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95788" y="0"/>
            <a:ext cx="1692212" cy="4114800"/>
          </a:xfrm>
          <a:prstGeom prst="rect">
            <a:avLst/>
          </a:prstGeom>
        </p:spPr>
      </p:pic>
      <p:sp>
        <p:nvSpPr>
          <p:cNvPr id="20" name="TextBox 9"/>
          <p:cNvSpPr txBox="1"/>
          <p:nvPr/>
        </p:nvSpPr>
        <p:spPr>
          <a:xfrm>
            <a:off x="10257935" y="4927448"/>
            <a:ext cx="6337853" cy="2708434"/>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Trần Quốc Toản bộc lộ sự bức xúc, nóng nảy, thiếu kiềm chế, điểu có thể dẫn đến nguy hiểm.</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2037334" y="727071"/>
            <a:ext cx="11486134" cy="11486134"/>
            <a:chOff x="-2636361" y="739283"/>
            <a:chExt cx="11486134" cy="11486134"/>
          </a:xfrm>
        </p:grpSpPr>
        <p:pic>
          <p:nvPicPr>
            <p:cNvPr id="7" name="Picture 6"/>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rot="1096752">
              <a:off x="-2636361" y="739283"/>
              <a:ext cx="11486134" cy="11486134"/>
            </a:xfrm>
            <a:prstGeom prst="rect">
              <a:avLst/>
            </a:prstGeom>
          </p:spPr>
        </p:pic>
        <p:pic>
          <p:nvPicPr>
            <p:cNvPr id="25" name="Picture 24"/>
            <p:cNvPicPr>
              <a:picLocks noChangeAspect="1"/>
            </p:cNvPicPr>
            <p:nvPr/>
          </p:nvPicPr>
          <p:blipFill rotWithShape="1">
            <a:blip r:embed="rId8"/>
            <a:srcRect l="10289" t="12088" r="4646" b="11042"/>
            <a:stretch/>
          </p:blipFill>
          <p:spPr>
            <a:xfrm rot="134656">
              <a:off x="-1147458" y="5109758"/>
              <a:ext cx="8774691" cy="4458109"/>
            </a:xfrm>
            <a:prstGeom prst="rect">
              <a:avLst/>
            </a:prstGeom>
            <a:effectLst>
              <a:softEdge rad="711200"/>
            </a:effectLst>
          </p:spPr>
        </p:pic>
      </p:grpSp>
      <p:sp>
        <p:nvSpPr>
          <p:cNvPr id="11"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2"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55364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Chiêu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Vương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728835" y="2451272"/>
            <a:ext cx="7604093" cy="7603946"/>
            <a:chOff x="1981200" y="1169681"/>
            <a:chExt cx="10880693" cy="9760622"/>
          </a:xfrm>
        </p:grpSpPr>
        <p:pic>
          <p:nvPicPr>
            <p:cNvPr id="7" name="Picture 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6" name="Picture 5"/>
            <p:cNvPicPr>
              <a:picLocks noChangeAspect="1"/>
            </p:cNvPicPr>
            <p:nvPr/>
          </p:nvPicPr>
          <p:blipFill rotWithShape="1">
            <a:blip r:embed="rId6"/>
            <a:srcRect l="12885" t="19360" r="27965" b="8334"/>
            <a:stretch/>
          </p:blipFill>
          <p:spPr>
            <a:xfrm>
              <a:off x="4030647" y="4134962"/>
              <a:ext cx="7696200" cy="5289404"/>
            </a:xfrm>
            <a:prstGeom prst="rect">
              <a:avLst/>
            </a:prstGeom>
            <a:effectLst>
              <a:softEdge rad="901700"/>
            </a:effectLst>
          </p:spPr>
        </p:pic>
      </p:grpSp>
      <p:sp>
        <p:nvSpPr>
          <p:cNvPr id="12" name="TextBox 9"/>
          <p:cNvSpPr txBox="1"/>
          <p:nvPr/>
        </p:nvSpPr>
        <p:spPr>
          <a:xfrm>
            <a:off x="3759218" y="3372926"/>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5573284" y="4321857"/>
            <a:ext cx="5399518"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cúi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5570099" y="5225044"/>
            <a:ext cx="7612501"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dậy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95499" y="62066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5873605" y="6821691"/>
            <a:ext cx="7022775" cy="3385542"/>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Gấp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trường</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nó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ư?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1"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0" name="Right Brace 19"/>
          <p:cNvSpPr/>
          <p:nvPr/>
        </p:nvSpPr>
        <p:spPr>
          <a:xfrm>
            <a:off x="13032149" y="3506997"/>
            <a:ext cx="838200" cy="5725281"/>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2" name="TextBox 9"/>
          <p:cNvSpPr txBox="1"/>
          <p:nvPr/>
        </p:nvSpPr>
        <p:spPr>
          <a:xfrm>
            <a:off x="14268077" y="3876094"/>
            <a:ext cx="3488334" cy="541686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ự suy nghĩ chín chắn của Trần Quốc Toản trước tình thế đất nước đối diện với hoạ ngoại xâm.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2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2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98279" y="-2025620"/>
            <a:ext cx="3878138" cy="4114800"/>
          </a:xfrm>
          <a:prstGeom prst="rect">
            <a:avLst/>
          </a:prstGeom>
        </p:spPr>
      </p:pic>
    </p:spTree>
    <p:extLst>
      <p:ext uri="{BB962C8B-B14F-4D97-AF65-F5344CB8AC3E}">
        <p14:creationId xmlns:p14="http://schemas.microsoft.com/office/powerpoint/2010/main" val="16659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7" grpId="0"/>
      <p:bldP spid="18" grpId="0"/>
      <p:bldP spid="20"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711200" y="3435893"/>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140868" y="4229100"/>
            <a:ext cx="8523717"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1137684" y="5132287"/>
            <a:ext cx="7079101"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1137683" y="6033986"/>
            <a:ext cx="10584303"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xin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749186" y="6897585"/>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137683" y="7622743"/>
            <a:ext cx="9530317" cy="1354217"/>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Tiếng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thét</a:t>
            </a:r>
            <a:r>
              <a:rPr lang="en-US" sz="4400" dirty="0">
                <a:solidFill>
                  <a:srgbClr val="000000"/>
                </a:solidFill>
                <a:latin typeface="Times New Roman" panose="02020603050405020304" pitchFamily="18" charset="0"/>
                <a:cs typeface="Times New Roman" panose="02020603050405020304" pitchFamily="18" charset="0"/>
              </a:rPr>
              <a:t> “Xin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20"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căm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thù</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giặc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37359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7"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133661"/>
            <a:ext cx="11479763" cy="4444369"/>
          </a:xfrm>
          <a:prstGeom prst="rect">
            <a:avLst/>
          </a:prstGeom>
        </p:spPr>
      </p:pic>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15409" y="5295900"/>
            <a:ext cx="10185991" cy="2031325"/>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00000"/>
                </a:solidFill>
                <a:latin typeface="Times New Roman" panose="02020603050405020304" pitchFamily="18" charset="0"/>
                <a:cs typeface="Times New Roman" panose="02020603050405020304" pitchFamily="18" charset="0"/>
              </a:rPr>
              <a:t>Trần Quốc Toản mạnh mẽ, ngay thẳng, dám làm dám chịu, đặt vận mệnh đất nước cao hơn tính mạng bản th</a:t>
            </a:r>
            <a:r>
              <a:rPr lang="en-US" sz="4400" b="1" dirty="0">
                <a:solidFill>
                  <a:srgbClr val="000000"/>
                </a:solidFill>
                <a:latin typeface="Times New Roman" panose="02020603050405020304" pitchFamily="18" charset="0"/>
                <a:cs typeface="Times New Roman" panose="02020603050405020304" pitchFamily="18" charset="0"/>
              </a:rPr>
              <a:t>â</a:t>
            </a:r>
            <a:r>
              <a:rPr lang="vi-VN" sz="4400" b="1" dirty="0">
                <a:solidFill>
                  <a:srgbClr val="000000"/>
                </a:solidFill>
                <a:latin typeface="Times New Roman" panose="02020603050405020304" pitchFamily="18" charset="0"/>
                <a:cs typeface="Times New Roman" panose="02020603050405020304" pitchFamily="18" charset="0"/>
              </a:rPr>
              <a:t>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16048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563" b="89974" l="9956" r="89971"/>
                    </a14:imgEffect>
                  </a14:imgLayer>
                </a14:imgProps>
              </a:ext>
            </a:extLst>
          </a:blip>
          <a:stretch>
            <a:fillRect/>
          </a:stretch>
        </p:blipFill>
        <p:spPr>
          <a:xfrm>
            <a:off x="-2895600" y="3794191"/>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600200" y="25017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6038211" y="394744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6038208" y="588128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rung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dữ</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6038209" y="488705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9" name="TextBox 9"/>
          <p:cNvSpPr txBox="1"/>
          <p:nvPr/>
        </p:nvSpPr>
        <p:spPr>
          <a:xfrm>
            <a:off x="6038207" y="827576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0" name="TextBox 9"/>
          <p:cNvSpPr txBox="1"/>
          <p:nvPr/>
        </p:nvSpPr>
        <p:spPr>
          <a:xfrm>
            <a:off x="6038207" y="6680479"/>
            <a:ext cx="1148779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6038211" y="3009161"/>
            <a:ext cx="11487789"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tạ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bờ</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8"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47586" y="6821500"/>
            <a:ext cx="3556828" cy="4114800"/>
          </a:xfrm>
          <a:prstGeom prst="rect">
            <a:avLst/>
          </a:prstGeom>
        </p:spPr>
      </p:pic>
    </p:spTree>
    <p:extLst>
      <p:ext uri="{BB962C8B-B14F-4D97-AF65-F5344CB8AC3E}">
        <p14:creationId xmlns:p14="http://schemas.microsoft.com/office/powerpoint/2010/main" val="27736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9" grpId="0"/>
      <p:bldP spid="2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865" b="100000" l="9883" r="89971"/>
                    </a14:imgEffect>
                  </a14:imgLayer>
                </a14:imgProps>
              </a:ext>
            </a:extLst>
          </a:blip>
          <a:stretch>
            <a:fillRect/>
          </a:stretch>
        </p:blipFill>
        <p:spPr>
          <a:xfrm>
            <a:off x="10901917" y="3066377"/>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557246" y="1815793"/>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081746" y="2628897"/>
            <a:ext cx="14005854"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rìa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7246" y="4405669"/>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053161" y="5106912"/>
            <a:ext cx="1240933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ta.”</a:t>
            </a:r>
          </a:p>
        </p:txBody>
      </p:sp>
      <p:sp>
        <p:nvSpPr>
          <p:cNvPr id="10" name="TextBox 9"/>
          <p:cNvSpPr txBox="1"/>
          <p:nvPr/>
        </p:nvSpPr>
        <p:spPr>
          <a:xfrm>
            <a:off x="1081747" y="6723977"/>
            <a:ext cx="12409333"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ban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đem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mẫu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1"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cam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hờn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tủi</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507602" y="-1001306"/>
            <a:ext cx="3560795" cy="3489579"/>
          </a:xfrm>
          <a:prstGeom prst="rect">
            <a:avLst/>
          </a:prstGeom>
        </p:spPr>
      </p:pic>
      <p:pic>
        <p:nvPicPr>
          <p:cNvPr id="1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95040" y="-1970750"/>
            <a:ext cx="3590079" cy="4114800"/>
          </a:xfrm>
          <a:prstGeom prst="rect">
            <a:avLst/>
          </a:prstGeom>
        </p:spPr>
      </p:pic>
    </p:spTree>
    <p:extLst>
      <p:ext uri="{BB962C8B-B14F-4D97-AF65-F5344CB8AC3E}">
        <p14:creationId xmlns:p14="http://schemas.microsoft.com/office/powerpoint/2010/main" val="42251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59339" y="29900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961937" y="3877299"/>
            <a:ext cx="6521664" cy="677108"/>
          </a:xfrm>
          <a:prstGeom prst="rect">
            <a:avLst/>
          </a:prstGeom>
        </p:spPr>
        <p:txBody>
          <a:bodyPr wrap="square" lIns="0" tIns="0" rIns="0" bIns="0" rtlCol="0" anchor="t">
            <a:spAutoFit/>
          </a:bodyPr>
          <a:lstStyle/>
          <a:p>
            <a:pPr algn="ctr">
              <a:spcBef>
                <a:spcPct val="0"/>
              </a:spcBef>
            </a:pPr>
            <a:r>
              <a:rPr lang="en-US" sz="4400" b="1" i="1" dirty="0" err="1">
                <a:solidFill>
                  <a:srgbClr val="000000"/>
                </a:solidFill>
                <a:latin typeface="Times New Roman" panose="02020603050405020304" pitchFamily="18" charset="0"/>
                <a:cs typeface="Times New Roman" panose="02020603050405020304" pitchFamily="18" charset="0"/>
              </a:rPr>
              <a:t>Bóp</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nát</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quả</a:t>
            </a:r>
            <a:r>
              <a:rPr lang="en-US" sz="4400" b="1" i="1" dirty="0">
                <a:solidFill>
                  <a:srgbClr val="000000"/>
                </a:solidFill>
                <a:latin typeface="Times New Roman" panose="02020603050405020304" pitchFamily="18" charset="0"/>
                <a:cs typeface="Times New Roman" panose="02020603050405020304" pitchFamily="18" charset="0"/>
              </a:rPr>
              <a:t> cam</a:t>
            </a: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2214" b="100000" l="9883" r="98170"/>
                    </a14:imgEffect>
                  </a14:imgLayer>
                </a14:imgProps>
              </a:ext>
            </a:extLst>
          </a:blip>
          <a:stretch>
            <a:fillRect/>
          </a:stretch>
        </p:blipFill>
        <p:spPr>
          <a:xfrm>
            <a:off x="6803469" y="2932041"/>
            <a:ext cx="13011150" cy="7315200"/>
          </a:xfrm>
          <a:prstGeom prst="rect">
            <a:avLst/>
          </a:prstGeom>
        </p:spPr>
      </p:pic>
      <p:sp>
        <p:nvSpPr>
          <p:cNvPr id="18" name="TextBox 9"/>
          <p:cNvSpPr txBox="1"/>
          <p:nvPr/>
        </p:nvSpPr>
        <p:spPr>
          <a:xfrm>
            <a:off x="1059338" y="4866270"/>
            <a:ext cx="689086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mẽ</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1" name="TextBox 9"/>
          <p:cNvSpPr txBox="1"/>
          <p:nvPr/>
        </p:nvSpPr>
        <p:spPr>
          <a:xfrm>
            <a:off x="1059338" y="6720624"/>
            <a:ext cx="6890861"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47327" y="-1409699"/>
            <a:ext cx="3567292" cy="4114800"/>
          </a:xfrm>
          <a:prstGeom prst="rect">
            <a:avLst/>
          </a:prstGeom>
        </p:spPr>
      </p:pic>
    </p:spTree>
    <p:extLst>
      <p:ext uri="{BB962C8B-B14F-4D97-AF65-F5344CB8AC3E}">
        <p14:creationId xmlns:p14="http://schemas.microsoft.com/office/powerpoint/2010/main" val="25798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barn(inVertical)">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1409100" y="275431"/>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066800" y="2335000"/>
            <a:ext cx="10134600" cy="6093976"/>
          </a:xfrm>
          <a:prstGeom prst="rect">
            <a:avLst/>
          </a:prstGeom>
        </p:spPr>
        <p:txBody>
          <a:bodyPr wrap="square" lIns="0" tIns="0" rIns="0" bIns="0" rtlCol="0" anchor="t">
            <a:spAutoFit/>
          </a:bodyPr>
          <a:lstStyle/>
          <a:p>
            <a:pPr algn="just">
              <a:spcBef>
                <a:spcPct val="0"/>
              </a:spcBef>
            </a:pPr>
            <a:r>
              <a:rPr lang="vi-VN" sz="4400" i="1" dirty="0">
                <a:solidFill>
                  <a:srgbClr val="000000"/>
                </a:solidFill>
                <a:latin typeface="Times New Roman" panose="02020603050405020304" pitchFamily="18" charset="0"/>
                <a:cs typeface="Times New Roman" panose="02020603050405020304" pitchFamily="18" charset="0"/>
              </a:rPr>
              <a:t>Tác giả sử dụng nghệ thuật độc thoại, đối thoại, ngôn ngữ mang đậm chất lịch sử, làm nổi bật tính cách, hình tượng nhân vật Trần Quốc Toản với khát khao cống hiến, đánh giặc, một lòng yêu nước nồng nàn cháy bỏng. Biết r</a:t>
            </a:r>
            <a:r>
              <a:rPr lang="en-US" sz="4400" i="1" dirty="0">
                <a:solidFill>
                  <a:srgbClr val="000000"/>
                </a:solidFill>
                <a:latin typeface="Times New Roman" panose="02020603050405020304" pitchFamily="18" charset="0"/>
                <a:cs typeface="Times New Roman" panose="02020603050405020304" pitchFamily="18" charset="0"/>
              </a:rPr>
              <a:t>ằ</a:t>
            </a:r>
            <a:r>
              <a:rPr lang="vi-VN" sz="4400" i="1" dirty="0">
                <a:solidFill>
                  <a:srgbClr val="000000"/>
                </a:solidFill>
                <a:latin typeface="Times New Roman" panose="02020603050405020304" pitchFamily="18" charset="0"/>
                <a:cs typeface="Times New Roman" panose="02020603050405020304" pitchFamily="18" charset="0"/>
              </a:rPr>
              <a:t>ng phạm th</a:t>
            </a:r>
            <a:r>
              <a:rPr lang="en-US" sz="4400" i="1" dirty="0" err="1">
                <a:solidFill>
                  <a:srgbClr val="000000"/>
                </a:solidFill>
                <a:latin typeface="Times New Roman" panose="02020603050405020304" pitchFamily="18" charset="0"/>
                <a:cs typeface="Times New Roman" panose="02020603050405020304" pitchFamily="18" charset="0"/>
              </a:rPr>
              <a:t>ượng</a:t>
            </a:r>
            <a:r>
              <a:rPr lang="vi-VN" sz="4400" i="1" dirty="0">
                <a:solidFill>
                  <a:srgbClr val="000000"/>
                </a:solidFill>
                <a:latin typeface="Times New Roman" panose="02020603050405020304" pitchFamily="18" charset="0"/>
                <a:cs typeface="Times New Roman" panose="02020603050405020304" pitchFamily="18" charset="0"/>
              </a:rPr>
              <a:t> sẽ gánh tội chết nhưng vẫn rất dũng cảm bày tỏ ước muốn đánh giặc của mình. Đó là tâm trạng của một người tu</a:t>
            </a:r>
            <a:r>
              <a:rPr lang="en-US" sz="4400" i="1" dirty="0">
                <a:solidFill>
                  <a:srgbClr val="000000"/>
                </a:solidFill>
                <a:latin typeface="Times New Roman" panose="02020603050405020304" pitchFamily="18" charset="0"/>
                <a:cs typeface="Times New Roman" panose="02020603050405020304" pitchFamily="18" charset="0"/>
              </a:rPr>
              <a:t>ổ</a:t>
            </a:r>
            <a:r>
              <a:rPr lang="vi-VN" sz="4400" i="1" dirty="0">
                <a:solidFill>
                  <a:srgbClr val="000000"/>
                </a:solidFill>
                <a:latin typeface="Times New Roman" panose="02020603050405020304" pitchFamily="18" charset="0"/>
                <a:cs typeface="Times New Roman" panose="02020603050405020304" pitchFamily="18" charset="0"/>
              </a:rPr>
              <a:t>i nhỏ mà chí lớn.</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18628" y="6819900"/>
            <a:ext cx="3556828" cy="4114800"/>
          </a:xfrm>
          <a:prstGeom prst="rect">
            <a:avLst/>
          </a:prstGeom>
        </p:spPr>
      </p:pic>
    </p:spTree>
    <p:extLst>
      <p:ext uri="{BB962C8B-B14F-4D97-AF65-F5344CB8AC3E}">
        <p14:creationId xmlns:p14="http://schemas.microsoft.com/office/powerpoint/2010/main" val="127868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883" r="95827"/>
                    </a14:imgEffect>
                  </a14:imgLayer>
                </a14:imgProps>
              </a:ext>
            </a:extLst>
          </a:blip>
          <a:stretch>
            <a:fillRect/>
          </a:stretch>
        </p:blipFill>
        <p:spPr>
          <a:xfrm>
            <a:off x="7391400" y="2857500"/>
            <a:ext cx="13011150" cy="7315200"/>
          </a:xfrm>
          <a:prstGeom prst="rect">
            <a:avLst/>
          </a:prstGeom>
        </p:spPr>
      </p:pic>
      <p:sp>
        <p:nvSpPr>
          <p:cNvPr id="8" name="TextBox 9"/>
          <p:cNvSpPr txBox="1"/>
          <p:nvPr/>
        </p:nvSpPr>
        <p:spPr>
          <a:xfrm>
            <a:off x="1657640" y="2067010"/>
            <a:ext cx="9924759"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huống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giữa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lý</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p>
        </p:txBody>
      </p:sp>
      <p:sp>
        <p:nvSpPr>
          <p:cNvPr id="11" name="TextBox 9"/>
          <p:cNvSpPr txBox="1"/>
          <p:nvPr/>
        </p:nvSpPr>
        <p:spPr>
          <a:xfrm>
            <a:off x="2133601" y="3272732"/>
            <a:ext cx="9144000"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lý</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2133599" y="4775481"/>
            <a:ext cx="9924759"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a:latin typeface="Times New Roman" panose="02020603050405020304" pitchFamily="18" charset="0"/>
                <a:cs typeface="Times New Roman" panose="02020603050405020304" pitchFamily="18" charset="0"/>
              </a:rPr>
              <a:t>khinh thường phép nước, phạm vào trọng tội, có thể bị chém đầu</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2133599" y="6278230"/>
            <a:ext cx="9144001"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lo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2137143" y="7975764"/>
            <a:ext cx="7628436"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khen</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ngợi</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78414" y="6780769"/>
            <a:ext cx="3556828" cy="4114800"/>
          </a:xfrm>
          <a:prstGeom prst="rect">
            <a:avLst/>
          </a:prstGeom>
        </p:spPr>
      </p:pic>
    </p:spTree>
    <p:extLst>
      <p:ext uri="{BB962C8B-B14F-4D97-AF65-F5344CB8AC3E}">
        <p14:creationId xmlns:p14="http://schemas.microsoft.com/office/powerpoint/2010/main" val="26763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219200" y="1384563"/>
            <a:ext cx="11982160"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Thái</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độ</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cách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xử</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của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nhà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vua</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1219200" y="2417533"/>
            <a:ext cx="10201349" cy="6771084"/>
          </a:xfrm>
          <a:prstGeom prst="rect">
            <a:avLst/>
          </a:prstGeom>
        </p:spPr>
        <p:txBody>
          <a:bodyPr wrap="square" lIns="0" tIns="0" rIns="0" bIns="0" rtlCol="0" anchor="t">
            <a:spAutoFit/>
          </a:bodyPr>
          <a:lstStyle/>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Mỉm cười gật đầu vì nhận thấy ý nguyện đánh giặc của Trần Quốc Toản hợp ý mình.</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Biết tội làm trái phép nước của Hoài Văn H</a:t>
            </a:r>
            <a:r>
              <a:rPr lang="en-US" sz="4400" dirty="0">
                <a:solidFill>
                  <a:srgbClr val="000000"/>
                </a:solidFill>
                <a:latin typeface="Times New Roman" panose="02020603050405020304" pitchFamily="18" charset="0"/>
                <a:cs typeface="Times New Roman" panose="02020603050405020304" pitchFamily="18" charset="0"/>
              </a:rPr>
              <a:t>ầ</a:t>
            </a:r>
            <a:r>
              <a:rPr lang="vi-VN" sz="4400" dirty="0">
                <a:solidFill>
                  <a:srgbClr val="000000"/>
                </a:solidFill>
                <a:latin typeface="Times New Roman" panose="02020603050405020304" pitchFamily="18" charset="0"/>
                <a:cs typeface="Times New Roman" panose="02020603050405020304" pitchFamily="18" charset="0"/>
              </a:rPr>
              <a:t>u, nhưng tha thứ cho hành động nóng nảy. Đặc biệt nhà vua thấy chí khí đáng trọng của một người còn trẻ mà biết lo cho vua, cho nước.</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Vua khuyên giải, động viên Hoài V</a:t>
            </a:r>
            <a:r>
              <a:rPr lang="en-US" sz="4400" dirty="0">
                <a:solidFill>
                  <a:srgbClr val="000000"/>
                </a:solidFill>
                <a:latin typeface="Times New Roman" panose="02020603050405020304" pitchFamily="18" charset="0"/>
                <a:cs typeface="Times New Roman" panose="02020603050405020304" pitchFamily="18" charset="0"/>
              </a:rPr>
              <a:t>ă</a:t>
            </a:r>
            <a:r>
              <a:rPr lang="vi-VN" sz="4400" dirty="0">
                <a:solidFill>
                  <a:srgbClr val="000000"/>
                </a:solidFill>
                <a:latin typeface="Times New Roman" panose="02020603050405020304" pitchFamily="18" charset="0"/>
                <a:cs typeface="Times New Roman" panose="02020603050405020304" pitchFamily="18" charset="0"/>
              </a:rPr>
              <a:t>n Hầu một cách nhẹ nhàng, ôn tồn, lại còn ban thưởng cam quý.</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25404"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23381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875414" y="2797609"/>
            <a:ext cx="10185400" cy="4739759"/>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ua vừa nghiêm minh, vừa khoan dung, độ lượng, thể hiện tư cách của đấng quần vương, đồng thời cũng là tư cách của người anh đối với đứa em họ chưa đến tuổi trưởng thành. Trên tất cả, nhà vua nhận ra phẩm chất đáng quý của một chàng trai trẻ trước hoạ đất nước bị xâm lăng.</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46669"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84536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9" name="Group 2"/>
          <p:cNvGrpSpPr>
            <a:grpSpLocks noChangeAspect="1"/>
          </p:cNvGrpSpPr>
          <p:nvPr/>
        </p:nvGrpSpPr>
        <p:grpSpPr>
          <a:xfrm>
            <a:off x="-396590" y="1971015"/>
            <a:ext cx="9817829" cy="7201523"/>
            <a:chOff x="0" y="0"/>
            <a:chExt cx="4198620" cy="3079750"/>
          </a:xfrm>
        </p:grpSpPr>
        <p:sp>
          <p:nvSpPr>
            <p:cNvPr id="10"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8"/>
              <a:stretch>
                <a:fillRect l="-3076" r="-3076"/>
              </a:stretch>
            </a:blipFill>
          </p:spPr>
          <p:txBody>
            <a:bodyPr/>
            <a:lstStyle/>
            <a:p>
              <a:endParaRPr lang="en-US"/>
            </a:p>
          </p:txBody>
        </p:sp>
      </p:grpSp>
      <p:pic>
        <p:nvPicPr>
          <p:cNvPr id="14" name="Picture 14"/>
          <p:cNvPicPr>
            <a:picLocks noChangeAspect="1"/>
          </p:cNvPicPr>
          <p:nvPr/>
        </p:nvPicPr>
        <p:blipFill>
          <a:blip r:embed="rId9"/>
          <a:srcRect/>
          <a:stretch>
            <a:fillRect/>
          </a:stretch>
        </p:blipFill>
        <p:spPr>
          <a:xfrm>
            <a:off x="3011298" y="1882755"/>
            <a:ext cx="3164472" cy="565649"/>
          </a:xfrm>
          <a:prstGeom prst="rect">
            <a:avLst/>
          </a:prstGeom>
        </p:spPr>
      </p:pic>
      <p:pic>
        <p:nvPicPr>
          <p:cNvPr id="2" name="Picture 1"/>
          <p:cNvPicPr>
            <a:picLocks noChangeAspect="1"/>
          </p:cNvPicPr>
          <p:nvPr/>
        </p:nvPicPr>
        <p:blipFill>
          <a:blip r:embed="rId10"/>
          <a:stretch>
            <a:fillRect/>
          </a:stretch>
        </p:blipFill>
        <p:spPr>
          <a:xfrm>
            <a:off x="6706881" y="2900273"/>
            <a:ext cx="12564945" cy="4359018"/>
          </a:xfrm>
          <a:prstGeom prst="rect">
            <a:avLst/>
          </a:prstGeom>
        </p:spPr>
      </p:pic>
    </p:spTree>
    <p:extLst>
      <p:ext uri="{BB962C8B-B14F-4D97-AF65-F5344CB8AC3E}">
        <p14:creationId xmlns:p14="http://schemas.microsoft.com/office/powerpoint/2010/main" val="17942280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 </a:t>
            </a:r>
            <a:r>
              <a:rPr lang="en-US" sz="4400" dirty="0">
                <a:latin typeface="Times New Roman" panose="02020603050405020304" pitchFamily="18" charset="0"/>
                <a:cs typeface="Times New Roman" panose="02020603050405020304" pitchFamily="18" charset="0"/>
              </a:rPr>
              <a:t>ở</a:t>
            </a:r>
            <a:r>
              <a:rPr lang="vi-VN" sz="4400" dirty="0">
                <a:latin typeface="+mj-lt"/>
              </a:rPr>
              <a:t> ngôi thứ nhất, hoặc nghe một giọng khác lạ cất lên, không thuộc giọng kể</a:t>
            </a:r>
            <a:r>
              <a:rPr lang="en-US" sz="4400" dirty="0">
                <a:latin typeface="+mj-lt"/>
              </a:rPr>
              <a:t>.</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6186309"/>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Ví dụ, những câu in đậm sau đây là lời nói thầm kín trong lòng của Trần Quốc Toản xen vào giữa lời của người kể chuyện ngôi thứ ba: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Thì ra các con trai của Hưng Đạo Vương đều đủ mặt. Những người em họ ấy, chẳng qua chỉ hơn Hoài Văn dăm sáu tuổi!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 ta mất sớm, n</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ê</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ta mới phải đứng rìa nhục nhã th</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ế</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này</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Mắt Hoài Văn giương to đến rách, nhìn những lá cờ bay múa trên những đoàn thuyền đẹp như gấm như hoa.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Nó giả tiếng mượn đường, kỉ thực là để</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44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ướp</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ố</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 lấy nước Nam</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 có việc đánh, làm gì phải kéo ra tận đây mà bàn đi bàn lại?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Chao </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ô</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i! L</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ú</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 này mà Hoài Văn được xuống thuyền rồng và được bàn việc nước!</a:t>
            </a: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Đọc</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572446" y="1906959"/>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1256918" y="3249216"/>
            <a:ext cx="12611481" cy="6771084"/>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GV </a:t>
            </a:r>
            <a:r>
              <a:rPr lang="en-US" sz="4400" dirty="0" err="1">
                <a:solidFill>
                  <a:srgbClr val="000000"/>
                </a:solidFill>
                <a:latin typeface="Times New Roman" panose="02020603050405020304" pitchFamily="18" charset="0"/>
                <a:cs typeface="Times New Roman" panose="02020603050405020304" pitchFamily="18" charset="0"/>
              </a:rPr>
              <a:t>tổ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vai</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theo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dõi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đoán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chiếu</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12"/>
          <a:stretch>
            <a:fillRect/>
          </a:stretch>
        </p:blipFill>
        <p:spPr>
          <a:xfrm>
            <a:off x="6029389" y="138548"/>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 ỗ ngôi thứ nhất, hoặc nghe một giọng khác lạ cất lên, không thuộc giọng kể</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2123658"/>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 đan xen này chứng tỏ người kể chuyện ngôi thứ ba đồng điệu, đổng cảm với nhân vật. Những ước vọng, tâm tư của nhân vật cũng chính là điểu mà người kể chuyện mong muốn</a:t>
            </a:r>
          </a:p>
        </p:txBody>
      </p:sp>
      <p:pic>
        <p:nvPicPr>
          <p:cNvPr id="11" name="Picture 5"/>
          <p:cNvPicPr>
            <a:picLocks noChangeAspect="1"/>
          </p:cNvPicPr>
          <p:nvPr/>
        </p:nvPicPr>
        <p:blipFill>
          <a:blip r:embed="rId7"/>
          <a:srcRect/>
          <a:stretch>
            <a:fillRect/>
          </a:stretch>
        </p:blipFill>
        <p:spPr>
          <a:xfrm rot="-286929">
            <a:off x="8579774" y="9028655"/>
            <a:ext cx="10975547" cy="2116713"/>
          </a:xfrm>
          <a:prstGeom prst="rect">
            <a:avLst/>
          </a:prstGeom>
        </p:spPr>
      </p:pic>
      <p:pic>
        <p:nvPicPr>
          <p:cNvPr id="12" name="Picture 6"/>
          <p:cNvPicPr>
            <a:picLocks noChangeAspect="1"/>
          </p:cNvPicPr>
          <p:nvPr/>
        </p:nvPicPr>
        <p:blipFill>
          <a:blip r:embed="rId8"/>
          <a:srcRect/>
          <a:stretch>
            <a:fillRect/>
          </a:stretch>
        </p:blipFill>
        <p:spPr>
          <a:xfrm>
            <a:off x="-2819400" y="7888301"/>
            <a:ext cx="12193884" cy="4397420"/>
          </a:xfrm>
          <a:prstGeom prst="rect">
            <a:avLst/>
          </a:prstGeom>
        </p:spPr>
      </p:pic>
    </p:spTree>
    <p:extLst>
      <p:ext uri="{BB962C8B-B14F-4D97-AF65-F5344CB8AC3E}">
        <p14:creationId xmlns:p14="http://schemas.microsoft.com/office/powerpoint/2010/main" val="1458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2" name="TextBox 9"/>
          <p:cNvSpPr txBox="1"/>
          <p:nvPr/>
        </p:nvSpPr>
        <p:spPr>
          <a:xfrm>
            <a:off x="380999" y="1779968"/>
            <a:ext cx="8129645" cy="6771084"/>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 </a:t>
            </a:r>
            <a:r>
              <a:rPr lang="vi-VN" sz="4400" i="1" dirty="0">
                <a:latin typeface="+mj-lt"/>
              </a:rPr>
              <a:t>quan gia, đấng thiên tử, vương hầu, Hưng Đạo Vương, Chiêu Minh Vương, Chiêu Quốc Vương, Hoài Văn Hầu, quân Thánh Dực, thuyền ngự, đồ nghi trượng, ngươi nội thị,... </a:t>
            </a:r>
            <a:r>
              <a:rPr lang="en-US" sz="4400" i="1" dirty="0">
                <a:latin typeface="+mj-lt"/>
                <a:sym typeface="Wingdings" panose="05000000000000000000" pitchFamily="2" charset="2"/>
              </a:rPr>
              <a:t> </a:t>
            </a:r>
            <a:r>
              <a:rPr lang="vi-VN" sz="4400" dirty="0">
                <a:latin typeface="+mj-lt"/>
              </a:rPr>
              <a:t>Đ</a:t>
            </a:r>
            <a:r>
              <a:rPr lang="en-US" sz="4400" dirty="0">
                <a:latin typeface="Times New Roman" panose="02020603050405020304" pitchFamily="18" charset="0"/>
                <a:cs typeface="Times New Roman" panose="02020603050405020304" pitchFamily="18" charset="0"/>
              </a:rPr>
              <a:t>â</a:t>
            </a:r>
            <a:r>
              <a:rPr lang="vi-VN" sz="4400" dirty="0">
                <a:latin typeface="+mj-lt"/>
              </a:rPr>
              <a:t>y là ngôn ngữ thuộc v</a:t>
            </a:r>
            <a:r>
              <a:rPr lang="en-US" sz="4400" dirty="0">
                <a:latin typeface="Times New Roman" panose="02020603050405020304" pitchFamily="18" charset="0"/>
                <a:cs typeface="Times New Roman" panose="02020603050405020304" pitchFamily="18" charset="0"/>
              </a:rPr>
              <a:t>ề</a:t>
            </a:r>
            <a:r>
              <a:rPr lang="vi-VN" sz="4400" dirty="0">
                <a:latin typeface="+mj-lt"/>
              </a:rPr>
              <a:t> một thời xa xưa trong lịch sử.</a:t>
            </a:r>
            <a:endParaRPr lang="en-US" sz="4400" b="1" dirty="0">
              <a:solidFill>
                <a:srgbClr val="000000"/>
              </a:solidFill>
              <a:latin typeface="+mj-lt"/>
              <a:cs typeface="Times New Roman" panose="02020603050405020304" pitchFamily="18" charset="0"/>
            </a:endParaRPr>
          </a:p>
        </p:txBody>
      </p:sp>
      <p:sp>
        <p:nvSpPr>
          <p:cNvPr id="23" name="TextBox 9"/>
          <p:cNvSpPr txBox="1"/>
          <p:nvPr/>
        </p:nvSpPr>
        <p:spPr>
          <a:xfrm>
            <a:off x="9439620" y="1773706"/>
            <a:ext cx="7933980" cy="7448193"/>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nó</a:t>
            </a:r>
            <a:r>
              <a:rPr lang="en-US" sz="4400" dirty="0" err="1">
                <a:latin typeface="Times New Roman" panose="02020603050405020304" pitchFamily="18" charset="0"/>
                <a:cs typeface="Times New Roman" panose="02020603050405020304" pitchFamily="18" charset="0"/>
              </a:rPr>
              <a:t>i</a:t>
            </a:r>
            <a:r>
              <a:rPr lang="vi-VN" sz="4400" dirty="0">
                <a:latin typeface="Times New Roman" panose="02020603050405020304" pitchFamily="18" charset="0"/>
                <a:cs typeface="Times New Roman" panose="02020603050405020304" pitchFamily="18" charset="0"/>
              </a:rPr>
              <a:t> năng của con người thời xưa, ví d</a:t>
            </a:r>
            <a:r>
              <a:rPr lang="en-US" sz="4400" dirty="0">
                <a:latin typeface="Times New Roman" panose="02020603050405020304" pitchFamily="18" charset="0"/>
                <a:cs typeface="Times New Roman" panose="02020603050405020304" pitchFamily="18" charset="0"/>
              </a:rPr>
              <a:t>ụ</a:t>
            </a:r>
            <a:r>
              <a:rPr lang="vi-VN" sz="4400"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“Quân pháp </a:t>
            </a:r>
            <a:r>
              <a:rPr lang="en-US" sz="4400" i="1" dirty="0" err="1">
                <a:latin typeface="Times New Roman" panose="02020603050405020304" pitchFamily="18" charset="0"/>
                <a:cs typeface="Times New Roman" panose="02020603050405020304" pitchFamily="18" charset="0"/>
              </a:rPr>
              <a:t>vô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thân</a:t>
            </a:r>
            <a:r>
              <a:rPr lang="vi-VN" sz="4400" i="1" dirty="0">
                <a:latin typeface="Times New Roman" panose="02020603050405020304" pitchFamily="18" charset="0"/>
                <a:cs typeface="Times New Roman" panose="02020603050405020304" pitchFamily="18" charset="0"/>
              </a:rPr>
              <a:t>, hầu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có phận sự ở đây, nên trở ra cho anh em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àm việc. Nhược bằng khinh thường phép nước, anh em tất phải chiếu theo thượng lệnh”; “Ta xuống xin bệ kiến quan gia,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kẻ nào được giữ ta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ại. L</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th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i thì hãy nhìn lưỡi gươm này’”.</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1"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12492" y="1662241"/>
            <a:ext cx="125280" cy="2708742"/>
          </a:xfrm>
          <a:prstGeom prst="rect">
            <a:avLst/>
          </a:prstGeom>
        </p:spPr>
      </p:pic>
      <p:pic>
        <p:nvPicPr>
          <p:cNvPr id="14"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78568" y="-2341094"/>
            <a:ext cx="3556828" cy="4114800"/>
          </a:xfrm>
          <a:prstGeom prst="rect">
            <a:avLst/>
          </a:prstGeom>
        </p:spPr>
      </p:pic>
      <p:pic>
        <p:nvPicPr>
          <p:cNvPr id="15"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65170" y="-2775292"/>
            <a:ext cx="4308691"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4"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65170" y="-2775292"/>
            <a:ext cx="4308691" cy="4114800"/>
          </a:xfrm>
          <a:prstGeom prst="rect">
            <a:avLst/>
          </a:prstGeom>
        </p:spPr>
      </p:pic>
      <p:sp>
        <p:nvSpPr>
          <p:cNvPr id="2" name="Rectangle 1"/>
          <p:cNvSpPr/>
          <p:nvPr/>
        </p:nvSpPr>
        <p:spPr>
          <a:xfrm>
            <a:off x="707432" y="5606971"/>
            <a:ext cx="16535399" cy="2123658"/>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gôn ngữ người kể chuyện và ngôn ngữ nhân vật mang màu sắc lịch sử như vậy thể hiện ch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thực, sắc nét thực tại đời sống và nét riêng của từng nhân vật, qua đó làm nổi bật chủ đề của tác phẩm.</a:t>
            </a:r>
            <a:endParaRPr lang="en-US" sz="4400" b="1" dirty="0">
              <a:latin typeface="Times New Roman" panose="02020603050405020304" pitchFamily="18" charset="0"/>
              <a:cs typeface="Times New Roman" panose="02020603050405020304" pitchFamily="18" charset="0"/>
            </a:endParaRPr>
          </a:p>
        </p:txBody>
      </p:sp>
      <p:sp>
        <p:nvSpPr>
          <p:cNvPr id="13" name="TextBox 9"/>
          <p:cNvSpPr txBox="1"/>
          <p:nvPr/>
        </p:nvSpPr>
        <p:spPr>
          <a:xfrm>
            <a:off x="380999" y="1779968"/>
            <a:ext cx="8129645" cy="2031325"/>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a:t>
            </a:r>
            <a:endParaRPr lang="en-US" sz="4400" b="1" dirty="0">
              <a:solidFill>
                <a:srgbClr val="000000"/>
              </a:solidFill>
              <a:latin typeface="+mj-lt"/>
              <a:cs typeface="Times New Roman" panose="02020603050405020304" pitchFamily="18" charset="0"/>
            </a:endParaRPr>
          </a:p>
        </p:txBody>
      </p:sp>
      <p:sp>
        <p:nvSpPr>
          <p:cNvPr id="16" name="TextBox 9"/>
          <p:cNvSpPr txBox="1"/>
          <p:nvPr/>
        </p:nvSpPr>
        <p:spPr>
          <a:xfrm>
            <a:off x="9439620" y="1773706"/>
            <a:ext cx="7933980" cy="2031325"/>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nó</a:t>
            </a:r>
            <a:r>
              <a:rPr lang="en-US" sz="4400" dirty="0" err="1">
                <a:latin typeface="Times New Roman" panose="02020603050405020304" pitchFamily="18" charset="0"/>
                <a:cs typeface="Times New Roman" panose="02020603050405020304" pitchFamily="18" charset="0"/>
              </a:rPr>
              <a:t>i</a:t>
            </a:r>
            <a:r>
              <a:rPr lang="vi-VN" sz="4400" dirty="0">
                <a:latin typeface="Times New Roman" panose="02020603050405020304" pitchFamily="18" charset="0"/>
                <a:cs typeface="Times New Roman" panose="02020603050405020304" pitchFamily="18" charset="0"/>
              </a:rPr>
              <a:t> năng của con người thời </a:t>
            </a:r>
            <a:r>
              <a:rPr lang="en-US" sz="4400" dirty="0" err="1">
                <a:latin typeface="Times New Roman" panose="02020603050405020304" pitchFamily="18" charset="0"/>
                <a:cs typeface="Times New Roman" panose="02020603050405020304" pitchFamily="18" charset="0"/>
              </a:rPr>
              <a:t>xưa</a:t>
            </a:r>
            <a:endParaRPr lang="en-US" sz="4400" b="1" i="1" dirty="0">
              <a:solidFill>
                <a:srgbClr val="000000"/>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12492" y="1662241"/>
            <a:ext cx="125280" cy="2708742"/>
          </a:xfrm>
          <a:prstGeom prst="rect">
            <a:avLst/>
          </a:prstGeom>
        </p:spPr>
      </p:pic>
    </p:spTree>
    <p:extLst>
      <p:ext uri="{BB962C8B-B14F-4D97-AF65-F5344CB8AC3E}">
        <p14:creationId xmlns:p14="http://schemas.microsoft.com/office/powerpoint/2010/main" val="14124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a:p>
        </p:txBody>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543503"/>
            <a:ext cx="11479763" cy="4444369"/>
          </a:xfrm>
          <a:prstGeom prst="rect">
            <a:avLst/>
          </a:prstGeom>
        </p:spPr>
      </p:pic>
    </p:spTree>
    <p:extLst>
      <p:ext uri="{BB962C8B-B14F-4D97-AF65-F5344CB8AC3E}">
        <p14:creationId xmlns:p14="http://schemas.microsoft.com/office/powerpoint/2010/main" val="255532137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3385542"/>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đậm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Đan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nghĩ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9372600" y="4642842"/>
            <a:ext cx="7570143" cy="4739759"/>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Mông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txBody>
            <a:bodyPr/>
            <a:lstStyle/>
            <a:p>
              <a:endParaRPr lang="en-US"/>
            </a:p>
          </p:txBody>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txBody>
            <a:bodyPr/>
            <a:lstStyle/>
            <a:p>
              <a:endParaRPr lang="en-US"/>
            </a:p>
          </p:txBody>
        </p:sp>
      </p:gr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04214" y="-490098"/>
            <a:ext cx="3560795" cy="3489579"/>
          </a:xfrm>
          <a:prstGeom prst="rect">
            <a:avLst/>
          </a:prstGeom>
        </p:spPr>
      </p:pic>
      <p:pic>
        <p:nvPicPr>
          <p:cNvPr id="2" name="Picture 2"/>
          <p:cNvPicPr>
            <a:picLocks noChangeAspect="1"/>
          </p:cNvPicPr>
          <p:nvPr/>
        </p:nvPicPr>
        <p:blipFill>
          <a:blip r:embed="rId5"/>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6">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7"/>
            <a:stretch>
              <a:fillRect l="-61" r="-61"/>
            </a:stretch>
          </a:blipFill>
        </p:spPr>
        <p:txBody>
          <a:bodyPr/>
          <a:lstStyle/>
          <a:p>
            <a:endParaRPr lang="en-US"/>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pic>
        <p:nvPicPr>
          <p:cNvPr id="12" name="Picture 12"/>
          <p:cNvPicPr>
            <a:picLocks noChangeAspect="1"/>
          </p:cNvPicPr>
          <p:nvPr/>
        </p:nvPicPr>
        <p:blipFill>
          <a:blip r:embed="rId8"/>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9"/>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10"/>
          <a:stretch>
            <a:fillRect/>
          </a:stretch>
        </p:blipFill>
        <p:spPr>
          <a:xfrm>
            <a:off x="-838200" y="2344409"/>
            <a:ext cx="11479763" cy="4444369"/>
          </a:xfrm>
          <a:prstGeom prst="rect">
            <a:avLst/>
          </a:prstGeom>
        </p:spPr>
      </p:pic>
    </p:spTree>
    <p:extLst>
      <p:ext uri="{BB962C8B-B14F-4D97-AF65-F5344CB8AC3E}">
        <p14:creationId xmlns:p14="http://schemas.microsoft.com/office/powerpoint/2010/main" val="24503748"/>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9337595" y="-875255"/>
            <a:ext cx="9630008" cy="12037510"/>
          </a:xfrm>
          <a:prstGeom prst="rect">
            <a:avLst/>
          </a:prstGeom>
        </p:spPr>
      </p:pic>
      <p:pic>
        <p:nvPicPr>
          <p:cNvPr id="21" name="Picture 21"/>
          <p:cNvPicPr>
            <a:picLocks noChangeAspect="1"/>
          </p:cNvPicPr>
          <p:nvPr/>
        </p:nvPicPr>
        <p:blipFill>
          <a:blip r:embed="rId4"/>
          <a:srcRect/>
          <a:stretch>
            <a:fillRect/>
          </a:stretch>
        </p:blipFill>
        <p:spPr>
          <a:xfrm rot="-10273594">
            <a:off x="7342416" y="-1188711"/>
            <a:ext cx="4445937" cy="2217411"/>
          </a:xfrm>
          <a:prstGeom prst="rect">
            <a:avLst/>
          </a:prstGeom>
        </p:spPr>
      </p:pic>
      <p:pic>
        <p:nvPicPr>
          <p:cNvPr id="28" name="Picture 27"/>
          <p:cNvPicPr>
            <a:picLocks noChangeAspect="1"/>
          </p:cNvPicPr>
          <p:nvPr/>
        </p:nvPicPr>
        <p:blipFill rotWithShape="1">
          <a:blip r:embed="rId5"/>
          <a:srcRect l="30088" r="30674"/>
          <a:stretch/>
        </p:blipFill>
        <p:spPr>
          <a:xfrm>
            <a:off x="4267200" y="342900"/>
            <a:ext cx="8534400" cy="12228394"/>
          </a:xfrm>
          <a:prstGeom prst="rect">
            <a:avLst/>
          </a:prstGeom>
        </p:spPr>
      </p:pic>
      <p:pic>
        <p:nvPicPr>
          <p:cNvPr id="29" name="Picture 9"/>
          <p:cNvPicPr>
            <a:picLocks noChangeAspect="1"/>
          </p:cNvPicPr>
          <p:nvPr/>
        </p:nvPicPr>
        <p:blipFill>
          <a:blip r:embed="rId6"/>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7"/>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8"/>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01600" y="6742072"/>
            <a:ext cx="4994809" cy="41148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4094139" y="5645803"/>
            <a:ext cx="3968410" cy="3989519"/>
          </a:xfrm>
          <a:prstGeom prst="rect">
            <a:avLst/>
          </a:prstGeom>
        </p:spPr>
      </p:pic>
      <p:pic>
        <p:nvPicPr>
          <p:cNvPr id="10" name="Picture 10"/>
          <p:cNvPicPr>
            <a:picLocks noChangeAspect="1"/>
          </p:cNvPicPr>
          <p:nvPr/>
        </p:nvPicPr>
        <p:blipFill>
          <a:blip r:embed="rId4"/>
          <a:srcRect/>
          <a:stretch>
            <a:fillRect/>
          </a:stretch>
        </p:blipFill>
        <p:spPr>
          <a:xfrm rot="-5400000">
            <a:off x="418300" y="1976650"/>
            <a:ext cx="5818902" cy="4305653"/>
          </a:xfrm>
          <a:prstGeom prst="rect">
            <a:avLst/>
          </a:prstGeom>
        </p:spPr>
      </p:pic>
      <p:pic>
        <p:nvPicPr>
          <p:cNvPr id="14" name="Picture 14"/>
          <p:cNvPicPr>
            <a:picLocks noChangeAspect="1"/>
          </p:cNvPicPr>
          <p:nvPr/>
        </p:nvPicPr>
        <p:blipFill>
          <a:blip r:embed="rId5"/>
          <a:srcRect/>
          <a:stretch>
            <a:fillRect/>
          </a:stretch>
        </p:blipFill>
        <p:spPr>
          <a:xfrm rot="-442154">
            <a:off x="800094" y="994162"/>
            <a:ext cx="1617191" cy="2770348"/>
          </a:xfrm>
          <a:prstGeom prst="rect">
            <a:avLst/>
          </a:prstGeom>
        </p:spPr>
      </p:pic>
      <p:pic>
        <p:nvPicPr>
          <p:cNvPr id="15" name="Picture 15"/>
          <p:cNvPicPr>
            <a:picLocks noChangeAspect="1"/>
          </p:cNvPicPr>
          <p:nvPr/>
        </p:nvPicPr>
        <p:blipFill>
          <a:blip r:embed="rId6"/>
          <a:srcRect/>
          <a:stretch>
            <a:fillRect/>
          </a:stretch>
        </p:blipFill>
        <p:spPr>
          <a:xfrm>
            <a:off x="5480577" y="7936896"/>
            <a:ext cx="2351614" cy="420351"/>
          </a:xfrm>
          <a:prstGeom prst="rect">
            <a:avLst/>
          </a:prstGeom>
        </p:spPr>
      </p:pic>
      <p:grpSp>
        <p:nvGrpSpPr>
          <p:cNvPr id="16" name="Group 15"/>
          <p:cNvGrpSpPr/>
          <p:nvPr/>
        </p:nvGrpSpPr>
        <p:grpSpPr>
          <a:xfrm>
            <a:off x="458456" y="901890"/>
            <a:ext cx="7604093" cy="7603946"/>
            <a:chOff x="1981200" y="1169681"/>
            <a:chExt cx="10880693" cy="9760622"/>
          </a:xfrm>
        </p:grpSpPr>
        <p:pic>
          <p:nvPicPr>
            <p:cNvPr id="17" name="Picture 1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18" name="Picture 17"/>
            <p:cNvPicPr>
              <a:picLocks noChangeAspect="1"/>
            </p:cNvPicPr>
            <p:nvPr/>
          </p:nvPicPr>
          <p:blipFill rotWithShape="1">
            <a:blip r:embed="rId8"/>
            <a:srcRect l="12885" t="19360" r="27965" b="8334"/>
            <a:stretch/>
          </p:blipFill>
          <p:spPr>
            <a:xfrm>
              <a:off x="4030647" y="4134962"/>
              <a:ext cx="7696200" cy="5289404"/>
            </a:xfrm>
            <a:prstGeom prst="rect">
              <a:avLst/>
            </a:prstGeom>
            <a:effectLst>
              <a:softEdge rad="901700"/>
            </a:effectLst>
          </p:spPr>
        </p:pic>
      </p:grpSp>
      <p:pic>
        <p:nvPicPr>
          <p:cNvPr id="20" name="Picture 5"/>
          <p:cNvPicPr>
            <a:picLocks noChangeAspect="1"/>
          </p:cNvPicPr>
          <p:nvPr/>
        </p:nvPicPr>
        <p:blipFill>
          <a:blip r:embed="rId9"/>
          <a:srcRect/>
          <a:stretch>
            <a:fillRect/>
          </a:stretch>
        </p:blipFill>
        <p:spPr>
          <a:xfrm>
            <a:off x="12389110" y="6998434"/>
            <a:ext cx="7578543" cy="3779799"/>
          </a:xfrm>
          <a:prstGeom prst="rect">
            <a:avLst/>
          </a:prstGeom>
        </p:spPr>
      </p:pic>
      <p:pic>
        <p:nvPicPr>
          <p:cNvPr id="21" name="Picture 11"/>
          <p:cNvPicPr>
            <a:picLocks noChangeAspect="1"/>
          </p:cNvPicPr>
          <p:nvPr/>
        </p:nvPicPr>
        <p:blipFill>
          <a:blip r:embed="rId10"/>
          <a:srcRect/>
          <a:stretch>
            <a:fillRect/>
          </a:stretch>
        </p:blipFill>
        <p:spPr>
          <a:xfrm rot="-74184" flipH="1">
            <a:off x="-2035128" y="-785381"/>
            <a:ext cx="8220775" cy="1585435"/>
          </a:xfrm>
          <a:prstGeom prst="rect">
            <a:avLst/>
          </a:prstGeom>
        </p:spPr>
      </p:pic>
      <p:pic>
        <p:nvPicPr>
          <p:cNvPr id="22" name="Picture 14"/>
          <p:cNvPicPr>
            <a:picLocks noChangeAspect="1"/>
          </p:cNvPicPr>
          <p:nvPr/>
        </p:nvPicPr>
        <p:blipFill>
          <a:blip r:embed="rId11"/>
          <a:srcRect/>
          <a:stretch>
            <a:fillRect/>
          </a:stretch>
        </p:blipFill>
        <p:spPr>
          <a:xfrm flipH="1">
            <a:off x="-2959445" y="-104303"/>
            <a:ext cx="7262848" cy="1272718"/>
          </a:xfrm>
          <a:prstGeom prst="rect">
            <a:avLst/>
          </a:prstGeom>
        </p:spPr>
      </p:pic>
      <p:sp>
        <p:nvSpPr>
          <p:cNvPr id="23" name="TextBox 8"/>
          <p:cNvSpPr txBox="1"/>
          <p:nvPr/>
        </p:nvSpPr>
        <p:spPr>
          <a:xfrm>
            <a:off x="8493462" y="3467100"/>
            <a:ext cx="9292801" cy="2954655"/>
          </a:xfrm>
          <a:prstGeom prst="rect">
            <a:avLst/>
          </a:prstGeom>
        </p:spPr>
        <p:txBody>
          <a:bodyPr wrap="square" lIns="0" tIns="0" rIns="0" bIns="0" rtlCol="0" anchor="t">
            <a:spAutoFit/>
          </a:bodyPr>
          <a:lstStyle/>
          <a:p>
            <a:pPr algn="just"/>
            <a:r>
              <a:rPr lang="en-US" sz="4800" dirty="0">
                <a:solidFill>
                  <a:srgbClr val="000000"/>
                </a:solidFill>
                <a:latin typeface="Times New Roman" panose="02020603050405020304" pitchFamily="18" charset="0"/>
                <a:cs typeface="Times New Roman" panose="02020603050405020304" pitchFamily="18" charset="0"/>
              </a:rPr>
              <a:t>- Chia </a:t>
            </a:r>
            <a:r>
              <a:rPr lang="en-US" sz="4800" dirty="0" err="1">
                <a:solidFill>
                  <a:srgbClr val="000000"/>
                </a:solidFill>
                <a:latin typeface="Times New Roman" panose="02020603050405020304" pitchFamily="18" charset="0"/>
                <a:cs typeface="Times New Roman" panose="02020603050405020304" pitchFamily="18" charset="0"/>
              </a:rPr>
              <a:t>lớp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Yêu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cầu</a:t>
            </a:r>
            <a:r>
              <a:rPr lang="en-US" sz="4800" dirty="0">
                <a:solidFill>
                  <a:srgbClr val="000000"/>
                </a:solidFill>
                <a:latin typeface="Times New Roman" panose="02020603050405020304" pitchFamily="18" charset="0"/>
                <a:cs typeface="Times New Roman" panose="02020603050405020304" pitchFamily="18" charset="0"/>
              </a:rPr>
              <a:t>: Hs </a:t>
            </a:r>
            <a:r>
              <a:rPr lang="en-US" sz="4800" dirty="0" err="1">
                <a:solidFill>
                  <a:srgbClr val="000000"/>
                </a:solidFill>
                <a:latin typeface="Times New Roman" panose="02020603050405020304" pitchFamily="18" charset="0"/>
                <a:cs typeface="Times New Roman" panose="02020603050405020304" pitchFamily="18" charset="0"/>
              </a:rPr>
              <a:t>sân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khấu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hóa</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đoạn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trích</a:t>
            </a:r>
            <a:r>
              <a:rPr lang="en-US" sz="4800" dirty="0">
                <a:solidFill>
                  <a:srgbClr val="000000"/>
                </a:solidFill>
                <a:latin typeface="Times New Roman" panose="02020603050405020304" pitchFamily="18" charset="0"/>
                <a:cs typeface="Times New Roman" panose="02020603050405020304" pitchFamily="18" charset="0"/>
              </a:rPr>
              <a:t> </a:t>
            </a: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Thời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gian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bày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tiểu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phẩm</a:t>
            </a:r>
            <a:r>
              <a:rPr lang="en-US" sz="4800" dirty="0">
                <a:solidFill>
                  <a:srgbClr val="000000"/>
                </a:solidFill>
                <a:latin typeface="Times New Roman" panose="02020603050405020304" pitchFamily="18" charset="0"/>
                <a:cs typeface="Times New Roman" panose="02020603050405020304" pitchFamily="18" charset="0"/>
              </a:rPr>
              <a:t>: 5 </a:t>
            </a:r>
            <a:r>
              <a:rPr lang="en-US" sz="4800" dirty="0" err="1">
                <a:solidFill>
                  <a:srgbClr val="000000"/>
                </a:solidFill>
                <a:latin typeface="Times New Roman" panose="02020603050405020304" pitchFamily="18" charset="0"/>
                <a:cs typeface="Times New Roman" panose="02020603050405020304" pitchFamily="18" charset="0"/>
              </a:rPr>
              <a:t>phút</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2"/>
          <a:stretch>
            <a:fillRect/>
          </a:stretch>
        </p:blipFill>
        <p:spPr>
          <a:xfrm>
            <a:off x="6306500" y="689784"/>
            <a:ext cx="11479763" cy="24751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47660">
            <a:off x="-1165416" y="8387988"/>
            <a:ext cx="8324428" cy="3001997"/>
          </a:xfrm>
          <a:prstGeom prst="rect">
            <a:avLst/>
          </a:prstGeom>
        </p:spPr>
      </p:pic>
      <p:pic>
        <p:nvPicPr>
          <p:cNvPr id="6" name="Picture 6"/>
          <p:cNvPicPr>
            <a:picLocks noChangeAspect="1"/>
          </p:cNvPicPr>
          <p:nvPr/>
        </p:nvPicPr>
        <p:blipFill>
          <a:blip r:embed="rId4"/>
          <a:srcRect/>
          <a:stretch>
            <a:fillRect/>
          </a:stretch>
        </p:blipFill>
        <p:spPr>
          <a:xfrm rot="842084">
            <a:off x="6777444" y="-1303619"/>
            <a:ext cx="6810956" cy="2607238"/>
          </a:xfrm>
          <a:prstGeom prst="rect">
            <a:avLst/>
          </a:prstGeom>
        </p:spPr>
      </p:pic>
      <p:pic>
        <p:nvPicPr>
          <p:cNvPr id="7" name="Picture 7"/>
          <p:cNvPicPr>
            <a:picLocks noChangeAspect="1"/>
          </p:cNvPicPr>
          <p:nvPr/>
        </p:nvPicPr>
        <p:blipFill>
          <a:blip r:embed="rId3"/>
          <a:srcRect/>
          <a:stretch>
            <a:fillRect/>
          </a:stretch>
        </p:blipFill>
        <p:spPr>
          <a:xfrm rot="437804" flipH="1">
            <a:off x="10376955" y="-2553407"/>
            <a:ext cx="10292474" cy="3711724"/>
          </a:xfrm>
          <a:prstGeom prst="rect">
            <a:avLst/>
          </a:prstGeom>
        </p:spPr>
      </p:pic>
      <p:pic>
        <p:nvPicPr>
          <p:cNvPr id="8" name="Picture 8"/>
          <p:cNvPicPr>
            <a:picLocks noChangeAspect="1"/>
          </p:cNvPicPr>
          <p:nvPr/>
        </p:nvPicPr>
        <p:blipFill>
          <a:blip r:embed="rId5"/>
          <a:srcRect/>
          <a:stretch>
            <a:fillRect/>
          </a:stretch>
        </p:blipFill>
        <p:spPr>
          <a:xfrm rot="286226">
            <a:off x="4926378" y="9426824"/>
            <a:ext cx="8047532" cy="1337902"/>
          </a:xfrm>
          <a:prstGeom prst="rect">
            <a:avLst/>
          </a:prstGeom>
        </p:spPr>
      </p:pic>
      <p:pic>
        <p:nvPicPr>
          <p:cNvPr id="9" name="Picture 9"/>
          <p:cNvPicPr>
            <a:picLocks noChangeAspect="1"/>
          </p:cNvPicPr>
          <p:nvPr/>
        </p:nvPicPr>
        <p:blipFill>
          <a:blip r:embed="rId6"/>
          <a:srcRect/>
          <a:stretch>
            <a:fillRect/>
          </a:stretch>
        </p:blipFill>
        <p:spPr>
          <a:xfrm rot="1021637">
            <a:off x="14705303" y="7046623"/>
            <a:ext cx="2038343" cy="2547928"/>
          </a:xfrm>
          <a:prstGeom prst="rect">
            <a:avLst/>
          </a:prstGeom>
        </p:spPr>
      </p:pic>
      <p:pic>
        <p:nvPicPr>
          <p:cNvPr id="10" name="Picture 10"/>
          <p:cNvPicPr>
            <a:picLocks noChangeAspect="1"/>
          </p:cNvPicPr>
          <p:nvPr/>
        </p:nvPicPr>
        <p:blipFill>
          <a:blip r:embed="rId7"/>
          <a:srcRect/>
          <a:stretch>
            <a:fillRect/>
          </a:stretch>
        </p:blipFill>
        <p:spPr>
          <a:xfrm rot="1587898">
            <a:off x="14395757" y="8661503"/>
            <a:ext cx="2254869" cy="98335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8445391"/>
            <a:ext cx="1288173" cy="1298237"/>
          </a:xfrm>
          <a:prstGeom prst="rect">
            <a:avLst/>
          </a:prstGeom>
        </p:spPr>
      </p:pic>
      <p:pic>
        <p:nvPicPr>
          <p:cNvPr id="12" name="Picture 12"/>
          <p:cNvPicPr>
            <a:picLocks noChangeAspect="1"/>
          </p:cNvPicPr>
          <p:nvPr/>
        </p:nvPicPr>
        <p:blipFill>
          <a:blip r:embed="rId10"/>
          <a:srcRect/>
          <a:stretch>
            <a:fillRect/>
          </a:stretch>
        </p:blipFill>
        <p:spPr>
          <a:xfrm>
            <a:off x="853157" y="1335101"/>
            <a:ext cx="1463716" cy="1510933"/>
          </a:xfrm>
          <a:prstGeom prst="rect">
            <a:avLst/>
          </a:prstGeom>
        </p:spPr>
      </p:pic>
      <p:pic>
        <p:nvPicPr>
          <p:cNvPr id="13" name="Picture 13"/>
          <p:cNvPicPr>
            <a:picLocks noChangeAspect="1"/>
          </p:cNvPicPr>
          <p:nvPr/>
        </p:nvPicPr>
        <p:blipFill>
          <a:blip r:embed="rId10"/>
          <a:srcRect/>
          <a:stretch>
            <a:fillRect/>
          </a:stretch>
        </p:blipFill>
        <p:spPr>
          <a:xfrm rot="3184062">
            <a:off x="2396351" y="-443511"/>
            <a:ext cx="1200894" cy="1239633"/>
          </a:xfrm>
          <a:prstGeom prst="rect">
            <a:avLst/>
          </a:prstGeom>
        </p:spPr>
      </p:pic>
      <p:pic>
        <p:nvPicPr>
          <p:cNvPr id="14" name="Picture 5"/>
          <p:cNvPicPr>
            <a:picLocks noChangeAspect="1"/>
          </p:cNvPicPr>
          <p:nvPr/>
        </p:nvPicPr>
        <p:blipFill>
          <a:blip r:embed="rId3"/>
          <a:srcRect/>
          <a:stretch>
            <a:fillRect/>
          </a:stretch>
        </p:blipFill>
        <p:spPr>
          <a:xfrm rot="-247660">
            <a:off x="-1023176" y="8387990"/>
            <a:ext cx="8324428" cy="3001997"/>
          </a:xfrm>
          <a:prstGeom prst="rect">
            <a:avLst/>
          </a:prstGeom>
        </p:spPr>
      </p:pic>
      <p:pic>
        <p:nvPicPr>
          <p:cNvPr id="15" name="Picture 7"/>
          <p:cNvPicPr>
            <a:picLocks noChangeAspect="1"/>
          </p:cNvPicPr>
          <p:nvPr/>
        </p:nvPicPr>
        <p:blipFill>
          <a:blip r:embed="rId3"/>
          <a:srcRect/>
          <a:stretch>
            <a:fillRect/>
          </a:stretch>
        </p:blipFill>
        <p:spPr>
          <a:xfrm rot="437804" flipH="1">
            <a:off x="10519195" y="-2553405"/>
            <a:ext cx="10292474" cy="3711724"/>
          </a:xfrm>
          <a:prstGeom prst="rect">
            <a:avLst/>
          </a:prstGeom>
        </p:spPr>
      </p:pic>
      <p:pic>
        <p:nvPicPr>
          <p:cNvPr id="16"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7"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0940" y="8445393"/>
            <a:ext cx="1288173" cy="1298237"/>
          </a:xfrm>
          <a:prstGeom prst="rect">
            <a:avLst/>
          </a:prstGeom>
        </p:spPr>
      </p:pic>
      <p:sp>
        <p:nvSpPr>
          <p:cNvPr id="19" name="TextBox 8"/>
          <p:cNvSpPr txBox="1"/>
          <p:nvPr/>
        </p:nvSpPr>
        <p:spPr>
          <a:xfrm>
            <a:off x="7398497" y="3861444"/>
            <a:ext cx="9292801" cy="2215991"/>
          </a:xfrm>
          <a:prstGeom prst="rect">
            <a:avLst/>
          </a:prstGeom>
        </p:spPr>
        <p:txBody>
          <a:bodyPr wrap="square" lIns="0" tIns="0" rIns="0" bIns="0" rtlCol="0" anchor="t">
            <a:spAutoFit/>
          </a:bodyPr>
          <a:lstStyle/>
          <a:p>
            <a:pPr algn="just"/>
            <a:r>
              <a:rPr lang="en-US" sz="4800" dirty="0">
                <a:solidFill>
                  <a:srgbClr val="000000"/>
                </a:solidFill>
                <a:latin typeface="Times New Roman" panose="02020603050405020304" pitchFamily="18" charset="0"/>
                <a:cs typeface="Times New Roman" panose="02020603050405020304" pitchFamily="18" charset="0"/>
              </a:rPr>
              <a:t>- Chia </a:t>
            </a:r>
            <a:r>
              <a:rPr lang="en-US" sz="4800" dirty="0" err="1">
                <a:solidFill>
                  <a:srgbClr val="000000"/>
                </a:solidFill>
                <a:latin typeface="Times New Roman" panose="02020603050405020304" pitchFamily="18" charset="0"/>
                <a:cs typeface="Times New Roman" panose="02020603050405020304" pitchFamily="18" charset="0"/>
              </a:rPr>
              <a:t>lớp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Yêu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cầu</a:t>
            </a:r>
            <a:r>
              <a:rPr lang="en-US" sz="4800" dirty="0">
                <a:solidFill>
                  <a:srgbClr val="000000"/>
                </a:solidFill>
                <a:latin typeface="Times New Roman" panose="02020603050405020304" pitchFamily="18" charset="0"/>
                <a:cs typeface="Times New Roman" panose="02020603050405020304" pitchFamily="18" charset="0"/>
              </a:rPr>
              <a:t>: Hs </a:t>
            </a:r>
            <a:r>
              <a:rPr lang="en-US" sz="4800" dirty="0" err="1">
                <a:solidFill>
                  <a:srgbClr val="000000"/>
                </a:solidFill>
                <a:latin typeface="Times New Roman" panose="02020603050405020304" pitchFamily="18" charset="0"/>
                <a:cs typeface="Times New Roman" panose="02020603050405020304" pitchFamily="18" charset="0"/>
              </a:rPr>
              <a:t>tìm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các</a:t>
            </a:r>
            <a:r>
              <a:rPr lang="en-US" sz="4800"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câu thơ về các nhân vật lịch sử trong văn bản.</a:t>
            </a:r>
            <a:endParaRPr lang="en-US" sz="4800" dirty="0">
              <a:solidFill>
                <a:srgbClr val="000000"/>
              </a:solidFill>
              <a:latin typeface="Times New Roman" panose="02020603050405020304" pitchFamily="18" charset="0"/>
              <a:cs typeface="Times New Roman" panose="02020603050405020304" pitchFamily="18" charset="0"/>
            </a:endParaRPr>
          </a:p>
        </p:txBody>
      </p:sp>
      <p:grpSp>
        <p:nvGrpSpPr>
          <p:cNvPr id="21" name="Group 6"/>
          <p:cNvGrpSpPr>
            <a:grpSpLocks noChangeAspect="1"/>
          </p:cNvGrpSpPr>
          <p:nvPr/>
        </p:nvGrpSpPr>
        <p:grpSpPr>
          <a:xfrm>
            <a:off x="2187908" y="4862105"/>
            <a:ext cx="4840651" cy="5246370"/>
            <a:chOff x="0" y="0"/>
            <a:chExt cx="4218432" cy="4572000"/>
          </a:xfrm>
        </p:grpSpPr>
        <p:sp>
          <p:nvSpPr>
            <p:cNvPr id="22"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1"/>
              <a:stretch>
                <a:fillRect l="-4697" r="-59011"/>
              </a:stretch>
            </a:blipFill>
          </p:spPr>
          <p:txBody>
            <a:bodyPr/>
            <a:lstStyle/>
            <a:p>
              <a:endParaRPr lang="en-US"/>
            </a:p>
          </p:txBody>
        </p:sp>
        <p:sp>
          <p:nvSpPr>
            <p:cNvPr id="23"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2"/>
              <a:stretch>
                <a:fillRect t="-9" b="-9"/>
              </a:stretch>
            </a:blipFill>
          </p:spPr>
          <p:txBody>
            <a:bodyPr/>
            <a:lstStyle/>
            <a:p>
              <a:endParaRPr lang="en-US"/>
            </a:p>
          </p:txBody>
        </p:sp>
      </p:grpSp>
      <p:pic>
        <p:nvPicPr>
          <p:cNvPr id="2" name="Picture 1"/>
          <p:cNvPicPr>
            <a:picLocks noChangeAspect="1"/>
          </p:cNvPicPr>
          <p:nvPr/>
        </p:nvPicPr>
        <p:blipFill>
          <a:blip r:embed="rId13"/>
          <a:stretch>
            <a:fillRect/>
          </a:stretch>
        </p:blipFill>
        <p:spPr>
          <a:xfrm>
            <a:off x="5205439" y="1140327"/>
            <a:ext cx="11485859" cy="24751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104900"/>
            <a:ext cx="12039600" cy="6321731"/>
          </a:xfrm>
          <a:prstGeom prst="rect">
            <a:avLst/>
          </a:prstGeom>
        </p:spPr>
        <p:txBody>
          <a:bodyPr wrap="square">
            <a:spAutoFit/>
          </a:bodyPr>
          <a:lstStyle/>
          <a:p>
            <a:pPr>
              <a:lnSpc>
                <a:spcPct val="115000"/>
              </a:lnSpc>
              <a:tabLst>
                <a:tab pos="90170" algn="l"/>
                <a:tab pos="180340" algn="l"/>
                <a:tab pos="270510" algn="l"/>
              </a:tabLst>
            </a:pPr>
            <a:r>
              <a:rPr lang="en-US" sz="4400" i="1" dirty="0">
                <a:latin typeface="Times New Roman" panose="02020603050405020304" pitchFamily="18" charset="0"/>
                <a:ea typeface="Calibri" panose="020F0502020204030204" pitchFamily="34" charset="0"/>
              </a:rPr>
              <a:t>“</a:t>
            </a:r>
            <a:r>
              <a:rPr lang="en-US" sz="4400" i="1" dirty="0" err="1">
                <a:latin typeface="Times New Roman" panose="02020603050405020304" pitchFamily="18" charset="0"/>
                <a:ea typeface="Calibri" panose="020F0502020204030204" pitchFamily="34" charset="0"/>
              </a:rPr>
              <a:t>Phá</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cường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địch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báo</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hoàng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ân</a:t>
            </a:r>
            <a:r>
              <a:rPr lang="en-US" sz="4400" i="1" dirty="0">
                <a:latin typeface="Times New Roman" panose="02020603050405020304" pitchFamily="18" charset="0"/>
                <a:ea typeface="Calibri" panose="020F0502020204030204" pitchFamily="34" charset="0"/>
              </a:rPr>
              <a:t>”</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hiệu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tung</a:t>
            </a:r>
            <a:r>
              <a:rPr lang="en-US" sz="4400" i="1" dirty="0">
                <a:latin typeface="Times New Roman" panose="02020603050405020304" pitchFamily="18" charset="0"/>
                <a:ea typeface="Calibri" panose="020F0502020204030204" pitchFamily="34" charset="0"/>
              </a:rPr>
              <a:t> bay </a:t>
            </a:r>
            <a:r>
              <a:rPr lang="en-US" sz="4400" i="1" dirty="0" err="1">
                <a:latin typeface="Times New Roman" panose="02020603050405020304" pitchFamily="18" charset="0"/>
                <a:ea typeface="Calibri" panose="020F0502020204030204" pitchFamily="34" charset="0"/>
              </a:rPr>
              <a:t>giữa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bụi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trần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Bóp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nát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quả</a:t>
            </a:r>
            <a:r>
              <a:rPr lang="en-US" sz="4400" i="1" dirty="0">
                <a:latin typeface="Times New Roman" panose="02020603050405020304" pitchFamily="18" charset="0"/>
                <a:ea typeface="Calibri" panose="020F0502020204030204" pitchFamily="34" charset="0"/>
              </a:rPr>
              <a:t> cam, </a:t>
            </a:r>
            <a:r>
              <a:rPr lang="en-US" sz="4400" i="1" dirty="0" err="1">
                <a:latin typeface="Times New Roman" panose="02020603050405020304" pitchFamily="18" charset="0"/>
                <a:ea typeface="Calibri" panose="020F0502020204030204" pitchFamily="34" charset="0"/>
              </a:rPr>
              <a:t>đòi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đánh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giặc</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nghĩa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quyết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ra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quân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Bạch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chém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tướng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uy</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Việt</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Trận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chiến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diệt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binh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xuất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nhập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thần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Quốc</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Toản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thiếu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niên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ngời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dũng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khí</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thơm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truyền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mãi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muôn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Xuân</a:t>
            </a:r>
            <a:r>
              <a:rPr lang="en-US" sz="4400" i="1" dirty="0">
                <a:latin typeface="Times New Roman" panose="02020603050405020304" pitchFamily="18" charset="0"/>
                <a:ea typeface="Calibri" panose="020F0502020204030204" pitchFamily="34" charset="0"/>
              </a:rPr>
              <a:t>”</a:t>
            </a:r>
            <a:endParaRPr lang="en-US" sz="4400" dirty="0">
              <a:effectLst/>
              <a:latin typeface="Times New Roman" panose="02020603050405020304" pitchFamily="18" charset="0"/>
              <a:ea typeface="Calibri" panose="020F0502020204030204" pitchFamily="34" charset="0"/>
            </a:endParaRPr>
          </a:p>
        </p:txBody>
      </p:sp>
      <p:pic>
        <p:nvPicPr>
          <p:cNvPr id="3"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90800" y="7913221"/>
            <a:ext cx="4707997" cy="4114800"/>
          </a:xfrm>
          <a:prstGeom prst="rect">
            <a:avLst/>
          </a:prstGeom>
        </p:spPr>
      </p:pic>
      <p:pic>
        <p:nvPicPr>
          <p:cNvPr id="5" name="Picture 13"/>
          <p:cNvPicPr>
            <a:picLocks noChangeAspect="1"/>
          </p:cNvPicPr>
          <p:nvPr/>
        </p:nvPicPr>
        <p:blipFill>
          <a:blip r:embed="rId7"/>
          <a:srcRect/>
          <a:stretch>
            <a:fillRect/>
          </a:stretch>
        </p:blipFill>
        <p:spPr>
          <a:xfrm rot="-443034">
            <a:off x="-1042513" y="-885109"/>
            <a:ext cx="6124388" cy="2181813"/>
          </a:xfrm>
          <a:prstGeom prst="rect">
            <a:avLst/>
          </a:prstGeom>
        </p:spPr>
      </p:pic>
    </p:spTree>
    <p:extLst>
      <p:ext uri="{BB962C8B-B14F-4D97-AF65-F5344CB8AC3E}">
        <p14:creationId xmlns:p14="http://schemas.microsoft.com/office/powerpoint/2010/main" val="1523701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1093" y="2234953"/>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Giải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từ</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khó</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9"/>
          <a:stretch>
            <a:fillRect/>
          </a:stretch>
        </p:blipFill>
        <p:spPr>
          <a:xfrm>
            <a:off x="6400800" y="37687"/>
            <a:ext cx="6486706" cy="2139881"/>
          </a:xfrm>
          <a:prstGeom prst="rect">
            <a:avLst/>
          </a:prstGeom>
        </p:spPr>
      </p:pic>
    </p:spTree>
    <p:extLst>
      <p:ext uri="{BB962C8B-B14F-4D97-AF65-F5344CB8AC3E}">
        <p14:creationId xmlns:p14="http://schemas.microsoft.com/office/powerpoint/2010/main" val="34416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1476095"/>
            <a:ext cx="12039600" cy="5543056"/>
          </a:xfrm>
          <a:prstGeom prst="rect">
            <a:avLst/>
          </a:prstGeom>
        </p:spPr>
        <p:txBody>
          <a:bodyPr wrap="square">
            <a:spAutoFit/>
          </a:bodyPr>
          <a:lstStyle/>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“Quốc Toản là người có tài</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Mới mười sáu tuổi ra oai trận tiền</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Mấy lần đánh thắng quân Nguyên</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Được phong làm tướng cầm quyền binh nhung</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Thật là một đấng anh hùng</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Trẻ con nước Việt nên cùng noi theo” </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(Lịch sử nước ta).</a:t>
            </a:r>
            <a:endParaRPr lang="en-US" sz="4400" dirty="0">
              <a:effectLst/>
              <a:latin typeface="Times New Roman" panose="02020603050405020304" pitchFamily="18" charset="0"/>
              <a:ea typeface="Calibri" panose="020F0502020204030204" pitchFamily="34"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7658100"/>
            <a:ext cx="4707997" cy="4114800"/>
          </a:xfrm>
          <a:prstGeom prst="rect">
            <a:avLst/>
          </a:prstGeom>
        </p:spPr>
      </p:pic>
      <p:pic>
        <p:nvPicPr>
          <p:cNvPr id="5" name="Picture 1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172" b="100000" l="9883" r="96559"/>
                    </a14:imgEffect>
                  </a14:imgLayer>
                </a14:imgProps>
              </a:ext>
            </a:extLst>
          </a:blip>
          <a:stretch>
            <a:fillRect/>
          </a:stretch>
        </p:blipFill>
        <p:spPr>
          <a:xfrm>
            <a:off x="-5334000" y="2959100"/>
            <a:ext cx="13011150" cy="7315200"/>
          </a:xfrm>
          <a:prstGeom prst="rect">
            <a:avLst/>
          </a:prstGeom>
        </p:spPr>
      </p:pic>
    </p:spTree>
    <p:extLst>
      <p:ext uri="{BB962C8B-B14F-4D97-AF65-F5344CB8AC3E}">
        <p14:creationId xmlns:p14="http://schemas.microsoft.com/office/powerpoint/2010/main" val="3170070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45336"/>
            <a:ext cx="17882839"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tâm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lệnh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nghi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vua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a:t>
            </a:r>
            <a:r>
              <a:rPr lang="en-US" sz="40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7200" y="2670061"/>
            <a:ext cx="17297400" cy="7478970"/>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1. .....................: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2. </a:t>
            </a:r>
            <a:r>
              <a:rPr lang="en-US" sz="4000" b="1" i="1" dirty="0" err="1">
                <a:latin typeface="Times New Roman" panose="02020603050405020304" pitchFamily="18" charset="0"/>
                <a:cs typeface="Times New Roman" panose="02020603050405020304" pitchFamily="18" charset="0"/>
              </a:rPr>
              <a:t>Thuyền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ngự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3. ...........................: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a:t>
            </a:r>
            <a:r>
              <a:rPr lang="en-US" sz="4000" dirty="0">
                <a:latin typeface="Times New Roman" panose="02020603050405020304" pitchFamily="18" charset="0"/>
                <a:cs typeface="Times New Roman" panose="02020603050405020304" pitchFamily="18" charset="0"/>
              </a:rPr>
              <a:t> hay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4. ..................: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5. </a:t>
            </a:r>
            <a:r>
              <a:rPr lang="en-US" sz="4000" b="1" i="1" dirty="0" err="1">
                <a:latin typeface="Times New Roman" panose="02020603050405020304" pitchFamily="18" charset="0"/>
                <a:cs typeface="Times New Roman" panose="02020603050405020304" pitchFamily="18" charset="0"/>
              </a:rPr>
              <a:t>Quốc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6. .........................: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7. ...............................: </a:t>
            </a:r>
            <a:r>
              <a:rPr lang="en-US" sz="4000" dirty="0" err="1">
                <a:latin typeface="Times New Roman" panose="02020603050405020304" pitchFamily="18" charset="0"/>
                <a:cs typeface="Times New Roman" panose="02020603050405020304" pitchFamily="18" charset="0"/>
              </a:rPr>
              <a:t>lệnh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8. ........................: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a:t>
            </a:r>
            <a:r>
              <a:rPr lang="en-US" sz="4000" dirty="0">
                <a:latin typeface="Times New Roman" panose="02020603050405020304" pitchFamily="18" charset="0"/>
                <a:cs typeface="Times New Roman" panose="02020603050405020304" pitchFamily="18" charset="0"/>
              </a:rPr>
              <a:t> nan.</a:t>
            </a:r>
          </a:p>
          <a:p>
            <a:pPr algn="just"/>
            <a:r>
              <a:rPr lang="en-US" sz="4000" dirty="0">
                <a:latin typeface="Times New Roman" panose="02020603050405020304" pitchFamily="18" charset="0"/>
                <a:cs typeface="Times New Roman" panose="02020603050405020304" pitchFamily="18" charset="0"/>
              </a:rPr>
              <a:t>9. </a:t>
            </a:r>
            <a:r>
              <a:rPr lang="en-US" sz="4000" b="1" i="1" dirty="0" err="1">
                <a:latin typeface="Times New Roman" panose="02020603050405020304" pitchFamily="18" charset="0"/>
                <a:cs typeface="Times New Roman" panose="02020603050405020304" pitchFamily="18" charset="0"/>
              </a:rPr>
              <a:t>Nội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10. ................................................: </a:t>
            </a:r>
            <a:r>
              <a:rPr lang="en-US" sz="4000" dirty="0" err="1">
                <a:latin typeface="Times New Roman" panose="02020603050405020304" pitchFamily="18" charset="0"/>
                <a:cs typeface="Times New Roman" panose="02020603050405020304" pitchFamily="18" charset="0"/>
              </a:rPr>
              <a:t>chiêu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p:txBody>
      </p:sp>
      <p:pic>
        <p:nvPicPr>
          <p:cNvPr id="5" name="Picture 12"/>
          <p:cNvPicPr>
            <a:picLocks noChangeAspect="1"/>
          </p:cNvPicPr>
          <p:nvPr/>
        </p:nvPicPr>
        <p:blipFill>
          <a:blip r:embed="rId3"/>
          <a:srcRect/>
          <a:stretch>
            <a:fillRect/>
          </a:stretch>
        </p:blipFill>
        <p:spPr>
          <a:xfrm rot="673482">
            <a:off x="17436143" y="3860055"/>
            <a:ext cx="1713516" cy="4104230"/>
          </a:xfrm>
          <a:prstGeom prst="rect">
            <a:avLst/>
          </a:prstGeom>
        </p:spPr>
      </p:pic>
      <p:pic>
        <p:nvPicPr>
          <p:cNvPr id="6" name="Picture 13"/>
          <p:cNvPicPr>
            <a:picLocks noChangeAspect="1"/>
          </p:cNvPicPr>
          <p:nvPr/>
        </p:nvPicPr>
        <p:blipFill>
          <a:blip r:embed="rId4"/>
          <a:srcRect/>
          <a:stretch>
            <a:fillRect/>
          </a:stretch>
        </p:blipFill>
        <p:spPr>
          <a:xfrm>
            <a:off x="16692867" y="6210300"/>
            <a:ext cx="2123466" cy="926048"/>
          </a:xfrm>
          <a:prstGeom prst="rect">
            <a:avLst/>
          </a:prstGeom>
        </p:spPr>
      </p:pic>
      <p:pic>
        <p:nvPicPr>
          <p:cNvPr id="7" name="Picture 11"/>
          <p:cNvPicPr>
            <a:picLocks noChangeAspect="1"/>
          </p:cNvPicPr>
          <p:nvPr/>
        </p:nvPicPr>
        <p:blipFill>
          <a:blip r:embed="rId5"/>
          <a:srcRect/>
          <a:stretch>
            <a:fillRect/>
          </a:stretch>
        </p:blipFill>
        <p:spPr>
          <a:xfrm rot="-74184" flipH="1">
            <a:off x="-2035128" y="-785381"/>
            <a:ext cx="8220775" cy="1585435"/>
          </a:xfrm>
          <a:prstGeom prst="rect">
            <a:avLst/>
          </a:prstGeom>
        </p:spPr>
      </p:pic>
      <p:pic>
        <p:nvPicPr>
          <p:cNvPr id="8" name="Picture 14"/>
          <p:cNvPicPr>
            <a:picLocks noChangeAspect="1"/>
          </p:cNvPicPr>
          <p:nvPr/>
        </p:nvPicPr>
        <p:blipFill>
          <a:blip r:embed="rId6"/>
          <a:srcRect/>
          <a:stretch>
            <a:fillRect/>
          </a:stretch>
        </p:blipFill>
        <p:spPr>
          <a:xfrm flipH="1">
            <a:off x="-2959445" y="-104303"/>
            <a:ext cx="7262848" cy="1272718"/>
          </a:xfrm>
          <a:prstGeom prst="rect">
            <a:avLst/>
          </a:prstGeom>
        </p:spPr>
      </p:pic>
      <p:sp>
        <p:nvSpPr>
          <p:cNvPr id="9" name="TextBox 8"/>
          <p:cNvSpPr txBox="1"/>
          <p:nvPr/>
        </p:nvSpPr>
        <p:spPr>
          <a:xfrm>
            <a:off x="6819900" y="5558227"/>
            <a:ext cx="22860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gia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74503" y="8724900"/>
            <a:ext cx="52578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Chiêu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205370" y="8047612"/>
            <a:ext cx="358583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người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hầu</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43000" y="750570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biến</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143000" y="680292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Thượng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lệnh</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263077" y="61882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Tôn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thất</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71257" y="4974032"/>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Dã</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tâm</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6663" y="381125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Nghi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trượng</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428301" y="318002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vua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01997" y="2527608"/>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Hội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sư</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0" y="29091"/>
            <a:ext cx="17301948" cy="1286367"/>
          </a:xfrm>
          <a:prstGeom prst="rect">
            <a:avLst/>
          </a:prstGeom>
        </p:spPr>
      </p:pic>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grpSp>
        <p:nvGrpSpPr>
          <p:cNvPr id="2" name="Group 1"/>
          <p:cNvGrpSpPr/>
          <p:nvPr/>
        </p:nvGrpSpPr>
        <p:grpSpPr>
          <a:xfrm>
            <a:off x="278304" y="2735880"/>
            <a:ext cx="5491001" cy="6989540"/>
            <a:chOff x="775608" y="377549"/>
            <a:chExt cx="7584392" cy="9749820"/>
          </a:xfrm>
        </p:grpSpPr>
        <p:pic>
          <p:nvPicPr>
            <p:cNvPr id="10" name="Picture 3"/>
            <p:cNvPicPr>
              <a:picLocks noChangeAspect="1"/>
            </p:cNvPicPr>
            <p:nvPr/>
          </p:nvPicPr>
          <p:blipFill>
            <a:blip r:embed="rId7"/>
            <a:srcRect/>
            <a:stretch>
              <a:fillRect/>
            </a:stretch>
          </p:blipFill>
          <p:spPr>
            <a:xfrm>
              <a:off x="775608" y="377549"/>
              <a:ext cx="7453991" cy="9749820"/>
            </a:xfrm>
            <a:prstGeom prst="rect">
              <a:avLst/>
            </a:prstGeom>
          </p:spPr>
        </p:pic>
        <p:pic>
          <p:nvPicPr>
            <p:cNvPr id="14" name="Picture 4"/>
            <p:cNvPicPr>
              <a:picLocks noChangeAspect="1"/>
            </p:cNvPicPr>
            <p:nvPr/>
          </p:nvPicPr>
          <p:blipFill>
            <a:blip r:embed="rId8"/>
            <a:srcRect/>
            <a:stretch>
              <a:fillRect/>
            </a:stretch>
          </p:blipFill>
          <p:spPr>
            <a:xfrm>
              <a:off x="1604334" y="1172240"/>
              <a:ext cx="6755666" cy="8836411"/>
            </a:xfrm>
            <a:prstGeom prst="rect">
              <a:avLst/>
            </a:prstGeom>
          </p:spPr>
        </p:pic>
      </p:grpSp>
      <p:sp>
        <p:nvSpPr>
          <p:cNvPr id="16" name="TextBox 4"/>
          <p:cNvSpPr txBox="1"/>
          <p:nvPr/>
        </p:nvSpPr>
        <p:spPr>
          <a:xfrm>
            <a:off x="6539954" y="2551175"/>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Nguyễn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(1912-1960)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7" name="Picture 9"/>
          <p:cNvPicPr>
            <a:picLocks noChangeAspect="1"/>
          </p:cNvPicPr>
          <p:nvPr/>
        </p:nvPicPr>
        <p:blipFill>
          <a:blip r:embed="rId9"/>
          <a:srcRect/>
          <a:stretch>
            <a:fillRect/>
          </a:stretch>
        </p:blipFill>
        <p:spPr>
          <a:xfrm>
            <a:off x="5598358" y="2767583"/>
            <a:ext cx="676526" cy="624941"/>
          </a:xfrm>
          <a:prstGeom prst="rect">
            <a:avLst/>
          </a:prstGeom>
        </p:spPr>
      </p:pic>
      <p:sp>
        <p:nvSpPr>
          <p:cNvPr id="18" name="TextBox 4"/>
          <p:cNvSpPr txBox="1"/>
          <p:nvPr/>
        </p:nvSpPr>
        <p:spPr>
          <a:xfrm>
            <a:off x="6539954" y="3497477"/>
            <a:ext cx="11363592" cy="987450"/>
          </a:xfrm>
          <a:prstGeom prst="rect">
            <a:avLst/>
          </a:prstGeom>
        </p:spPr>
        <p:txBody>
          <a:bodyPr wrap="square" lIns="0" tIns="0" rIns="0" bIns="0" rtlCol="0" anchor="t">
            <a:spAutoFit/>
          </a:bodyPr>
          <a:lstStyle/>
          <a:p>
            <a:pPr>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9" name="Picture 9"/>
          <p:cNvPicPr>
            <a:picLocks noChangeAspect="1"/>
          </p:cNvPicPr>
          <p:nvPr/>
        </p:nvPicPr>
        <p:blipFill>
          <a:blip r:embed="rId9"/>
          <a:srcRect/>
          <a:stretch>
            <a:fillRect/>
          </a:stretch>
        </p:blipFill>
        <p:spPr>
          <a:xfrm>
            <a:off x="5598358" y="3713885"/>
            <a:ext cx="676526" cy="624941"/>
          </a:xfrm>
          <a:prstGeom prst="rect">
            <a:avLst/>
          </a:prstGeom>
        </p:spPr>
      </p:pic>
      <p:sp>
        <p:nvSpPr>
          <p:cNvPr id="20" name="TextBox 4"/>
          <p:cNvSpPr txBox="1"/>
          <p:nvPr/>
        </p:nvSpPr>
        <p:spPr>
          <a:xfrm>
            <a:off x="6539953" y="4562636"/>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5598357" y="4779044"/>
            <a:ext cx="676526" cy="624941"/>
          </a:xfrm>
          <a:prstGeom prst="rect">
            <a:avLst/>
          </a:prstGeom>
        </p:spPr>
      </p:pic>
      <p:sp>
        <p:nvSpPr>
          <p:cNvPr id="22" name="TextBox 4"/>
          <p:cNvSpPr txBox="1"/>
          <p:nvPr/>
        </p:nvSpPr>
        <p:spPr>
          <a:xfrm>
            <a:off x="6616492" y="5714530"/>
            <a:ext cx="11363592" cy="3949799"/>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Đêm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hội</a:t>
            </a:r>
            <a:r>
              <a:rPr lang="en-US" sz="4400" i="1" dirty="0">
                <a:solidFill>
                  <a:srgbClr val="000000"/>
                </a:solidFill>
                <a:latin typeface="Times New Roman" panose="02020603050405020304" pitchFamily="18" charset="0"/>
                <a:cs typeface="Times New Roman" panose="02020603050405020304" pitchFamily="18" charset="0"/>
              </a:rPr>
              <a:t> Long </a:t>
            </a:r>
            <a:r>
              <a:rPr lang="en-US" sz="4400" i="1" dirty="0" err="1">
                <a:solidFill>
                  <a:srgbClr val="000000"/>
                </a:solidFill>
                <a:latin typeface="Times New Roman" panose="02020603050405020304" pitchFamily="18" charset="0"/>
                <a:cs typeface="Times New Roman" panose="02020603050405020304" pitchFamily="18" charset="0"/>
              </a:rPr>
              <a:t>Trì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(1942); </a:t>
            </a:r>
            <a:r>
              <a:rPr lang="en-US" sz="4400" i="1" dirty="0" err="1">
                <a:solidFill>
                  <a:srgbClr val="000000"/>
                </a:solidFill>
                <a:latin typeface="Times New Roman" panose="02020603050405020304" pitchFamily="18" charset="0"/>
                <a:cs typeface="Times New Roman" panose="02020603050405020304" pitchFamily="18" charset="0"/>
              </a:rPr>
              <a:t>Vũ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Tô</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(1943); </a:t>
            </a:r>
            <a:r>
              <a:rPr lang="en-US" sz="4400" i="1" dirty="0">
                <a:solidFill>
                  <a:srgbClr val="000000"/>
                </a:solidFill>
                <a:latin typeface="Times New Roman" panose="02020603050405020304" pitchFamily="18" charset="0"/>
                <a:cs typeface="Times New Roman" panose="02020603050405020304" pitchFamily="18" charset="0"/>
              </a:rPr>
              <a:t>An </a:t>
            </a:r>
            <a:r>
              <a:rPr lang="en-US" sz="4400" i="1" dirty="0" err="1">
                <a:solidFill>
                  <a:srgbClr val="000000"/>
                </a:solidFill>
                <a:latin typeface="Times New Roman" panose="02020603050405020304" pitchFamily="18" charset="0"/>
                <a:cs typeface="Times New Roman" panose="02020603050405020304" pitchFamily="18" charset="0"/>
              </a:rPr>
              <a:t>Tư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(1944); </a:t>
            </a:r>
            <a:r>
              <a:rPr lang="en-US" sz="4400" i="1" dirty="0" err="1">
                <a:solidFill>
                  <a:srgbClr val="000000"/>
                </a:solidFill>
                <a:latin typeface="Times New Roman" panose="02020603050405020304" pitchFamily="18" charset="0"/>
                <a:cs typeface="Times New Roman" panose="02020603050405020304" pitchFamily="18" charset="0"/>
              </a:rPr>
              <a:t>Bắc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(1946); </a:t>
            </a:r>
            <a:r>
              <a:rPr lang="en-US" sz="4400" i="1" dirty="0" err="1">
                <a:solidFill>
                  <a:srgbClr val="000000"/>
                </a:solidFill>
                <a:latin typeface="Times New Roman" panose="02020603050405020304" pitchFamily="18" charset="0"/>
                <a:cs typeface="Times New Roman" panose="02020603050405020304" pitchFamily="18" charset="0"/>
              </a:rPr>
              <a:t>Lá</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cờ</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thêu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sáu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chữ</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(1960); </a:t>
            </a:r>
            <a:r>
              <a:rPr lang="en-US" sz="4400" i="1" dirty="0" err="1">
                <a:solidFill>
                  <a:srgbClr val="000000"/>
                </a:solidFill>
                <a:latin typeface="Times New Roman" panose="02020603050405020304" pitchFamily="18" charset="0"/>
                <a:cs typeface="Times New Roman" panose="02020603050405020304" pitchFamily="18" charset="0"/>
              </a:rPr>
              <a:t>Sống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mãi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với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thủ</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đô</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(1961)...</a:t>
            </a:r>
          </a:p>
        </p:txBody>
      </p:sp>
      <p:pic>
        <p:nvPicPr>
          <p:cNvPr id="23" name="Picture 9"/>
          <p:cNvPicPr>
            <a:picLocks noChangeAspect="1"/>
          </p:cNvPicPr>
          <p:nvPr/>
        </p:nvPicPr>
        <p:blipFill>
          <a:blip r:embed="rId9"/>
          <a:srcRect/>
          <a:stretch>
            <a:fillRect/>
          </a:stretch>
        </p:blipFill>
        <p:spPr>
          <a:xfrm>
            <a:off x="5674896" y="5930938"/>
            <a:ext cx="676526" cy="624941"/>
          </a:xfrm>
          <a:prstGeom prst="rect">
            <a:avLst/>
          </a:prstGeom>
        </p:spPr>
      </p:pic>
      <p:pic>
        <p:nvPicPr>
          <p:cNvPr id="5" name="Picture 4"/>
          <p:cNvPicPr>
            <a:picLocks noChangeAspect="1"/>
          </p:cNvPicPr>
          <p:nvPr/>
        </p:nvPicPr>
        <p:blipFill>
          <a:blip r:embed="rId10"/>
          <a:stretch>
            <a:fillRect/>
          </a:stretch>
        </p:blipFill>
        <p:spPr>
          <a:xfrm>
            <a:off x="6005810" y="24179"/>
            <a:ext cx="6486706" cy="2139881"/>
          </a:xfrm>
          <a:prstGeom prst="rect">
            <a:avLst/>
          </a:prstGeom>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7"/>
          <a:srcRect/>
          <a:stretch>
            <a:fillRect/>
          </a:stretch>
        </p:blipFill>
        <p:spPr>
          <a:xfrm rot="762462">
            <a:off x="-682159" y="7890136"/>
            <a:ext cx="1750812" cy="2999250"/>
          </a:xfrm>
          <a:prstGeom prst="rect">
            <a:avLst/>
          </a:prstGeom>
        </p:spPr>
      </p:pic>
      <p:pic>
        <p:nvPicPr>
          <p:cNvPr id="1026" name="Picture 2" descr="Đêm hội Long Trì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555" y="538649"/>
            <a:ext cx="2923191" cy="4384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Khai Tâm - Vũ Như Tô - Nguyễn Huy Tưở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9705" y="537720"/>
            <a:ext cx="3137305" cy="4323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0"/>
          <a:srcRect l="20449" r="18750"/>
          <a:stretch/>
        </p:blipFill>
        <p:spPr>
          <a:xfrm>
            <a:off x="7937247" y="537720"/>
            <a:ext cx="3440113" cy="4323425"/>
          </a:xfrm>
          <a:prstGeom prst="rect">
            <a:avLst/>
          </a:prstGeom>
        </p:spPr>
      </p:pic>
      <p:pic>
        <p:nvPicPr>
          <p:cNvPr id="24" name="Picture 23"/>
          <p:cNvPicPr>
            <a:picLocks noChangeAspect="1"/>
          </p:cNvPicPr>
          <p:nvPr/>
        </p:nvPicPr>
        <p:blipFill>
          <a:blip r:embed="rId11"/>
          <a:stretch>
            <a:fillRect/>
          </a:stretch>
        </p:blipFill>
        <p:spPr>
          <a:xfrm>
            <a:off x="721555" y="5257482"/>
            <a:ext cx="2958522" cy="4365032"/>
          </a:xfrm>
          <a:prstGeom prst="rect">
            <a:avLst/>
          </a:prstGeom>
        </p:spPr>
      </p:pic>
      <p:pic>
        <p:nvPicPr>
          <p:cNvPr id="1030" name="Picture 6" descr="Lá Cờ Thêu Sáu Chữ Vàng | Tải Sách, Đọc Sách Miễn Phí"/>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89705" y="5257482"/>
            <a:ext cx="3137305" cy="43274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1032" name="Picture 8" descr="Sống mãi với thủ đô – Wikipedia tiếng Việ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7247" y="5257482"/>
            <a:ext cx="3440113" cy="432748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1943167" y="2532454"/>
            <a:ext cx="5491001" cy="6989540"/>
            <a:chOff x="775608" y="377549"/>
            <a:chExt cx="7584392" cy="9749820"/>
          </a:xfrm>
        </p:grpSpPr>
        <p:pic>
          <p:nvPicPr>
            <p:cNvPr id="33" name="Picture 3"/>
            <p:cNvPicPr>
              <a:picLocks noChangeAspect="1"/>
            </p:cNvPicPr>
            <p:nvPr/>
          </p:nvPicPr>
          <p:blipFill>
            <a:blip r:embed="rId14"/>
            <a:srcRect/>
            <a:stretch>
              <a:fillRect/>
            </a:stretch>
          </p:blipFill>
          <p:spPr>
            <a:xfrm>
              <a:off x="775608" y="377549"/>
              <a:ext cx="7453991" cy="9749820"/>
            </a:xfrm>
            <a:prstGeom prst="rect">
              <a:avLst/>
            </a:prstGeom>
          </p:spPr>
        </p:pic>
        <p:pic>
          <p:nvPicPr>
            <p:cNvPr id="34" name="Picture 4"/>
            <p:cNvPicPr>
              <a:picLocks noChangeAspect="1"/>
            </p:cNvPicPr>
            <p:nvPr/>
          </p:nvPicPr>
          <p:blipFill>
            <a:blip r:embed="rId15"/>
            <a:srcRect/>
            <a:stretch>
              <a:fillRect/>
            </a:stretch>
          </p:blipFill>
          <p:spPr>
            <a:xfrm>
              <a:off x="1604334" y="1172240"/>
              <a:ext cx="6755666" cy="8836411"/>
            </a:xfrm>
            <a:prstGeom prst="rect">
              <a:avLst/>
            </a:prstGeom>
          </p:spPr>
        </p:pic>
      </p:grpSp>
      <p:pic>
        <p:nvPicPr>
          <p:cNvPr id="2" name="Picture 1"/>
          <p:cNvPicPr>
            <a:picLocks noChangeAspect="1"/>
          </p:cNvPicPr>
          <p:nvPr/>
        </p:nvPicPr>
        <p:blipFill>
          <a:blip r:embed="rId16"/>
          <a:stretch>
            <a:fillRect/>
          </a:stretch>
        </p:blipFill>
        <p:spPr>
          <a:xfrm>
            <a:off x="11377360" y="843924"/>
            <a:ext cx="6474513" cy="2280102"/>
          </a:xfrm>
          <a:prstGeom prst="rect">
            <a:avLst/>
          </a:prstGeom>
        </p:spPr>
      </p:pic>
    </p:spTree>
    <p:extLst>
      <p:ext uri="{BB962C8B-B14F-4D97-AF65-F5344CB8AC3E}">
        <p14:creationId xmlns:p14="http://schemas.microsoft.com/office/powerpoint/2010/main" val="17201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12001590" y="3383052"/>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006526" y="3601301"/>
            <a:ext cx="676526" cy="624941"/>
          </a:xfrm>
          <a:prstGeom prst="rect">
            <a:avLst/>
          </a:prstGeom>
        </p:spPr>
      </p:pic>
      <p:sp>
        <p:nvSpPr>
          <p:cNvPr id="22" name="TextBox 4"/>
          <p:cNvSpPr txBox="1"/>
          <p:nvPr/>
        </p:nvSpPr>
        <p:spPr>
          <a:xfrm>
            <a:off x="12001590" y="5835361"/>
            <a:ext cx="5906150"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3" name="Picture 9"/>
          <p:cNvPicPr>
            <a:picLocks noChangeAspect="1"/>
          </p:cNvPicPr>
          <p:nvPr/>
        </p:nvPicPr>
        <p:blipFill>
          <a:blip r:embed="rId7"/>
          <a:srcRect/>
          <a:stretch>
            <a:fillRect/>
          </a:stretch>
        </p:blipFill>
        <p:spPr>
          <a:xfrm>
            <a:off x="746878" y="3610455"/>
            <a:ext cx="676526" cy="624941"/>
          </a:xfrm>
          <a:prstGeom prst="rect">
            <a:avLst/>
          </a:prstGeom>
        </p:spPr>
      </p:pic>
      <p:pic>
        <p:nvPicPr>
          <p:cNvPr id="24" name="Picture 6" descr="Lá Cờ Thêu Sáu Chữ Vàng | Tải Sách, Đọc Sách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8186" y="4170640"/>
            <a:ext cx="4051241" cy="5588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4"/>
          <p:cNvSpPr txBox="1"/>
          <p:nvPr/>
        </p:nvSpPr>
        <p:spPr>
          <a:xfrm>
            <a:off x="1802015" y="4183340"/>
            <a:ext cx="4343400" cy="987450"/>
          </a:xfrm>
          <a:prstGeom prst="rect">
            <a:avLst/>
          </a:prstGeom>
        </p:spPr>
        <p:txBody>
          <a:bodyPr wrap="square" lIns="0" tIns="0" rIns="0" bIns="0" rtlCol="0" anchor="t">
            <a:spAutoFit/>
          </a:bodyPr>
          <a:lstStyle/>
          <a:p>
            <a:pPr algn="just">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11748181" y="4334031"/>
            <a:ext cx="6159559"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1960,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1" name="TextBox 4"/>
          <p:cNvSpPr txBox="1"/>
          <p:nvPr/>
        </p:nvSpPr>
        <p:spPr>
          <a:xfrm>
            <a:off x="1776615" y="5670733"/>
            <a:ext cx="295125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2" name="Picture 9"/>
          <p:cNvPicPr>
            <a:picLocks noChangeAspect="1"/>
          </p:cNvPicPr>
          <p:nvPr/>
        </p:nvPicPr>
        <p:blipFill>
          <a:blip r:embed="rId7"/>
          <a:srcRect/>
          <a:stretch>
            <a:fillRect/>
          </a:stretch>
        </p:blipFill>
        <p:spPr>
          <a:xfrm>
            <a:off x="795863" y="5951242"/>
            <a:ext cx="676526" cy="624941"/>
          </a:xfrm>
          <a:prstGeom prst="rect">
            <a:avLst/>
          </a:prstGeom>
        </p:spPr>
      </p:pic>
      <p:sp>
        <p:nvSpPr>
          <p:cNvPr id="33" name="TextBox 4"/>
          <p:cNvSpPr txBox="1"/>
          <p:nvPr/>
        </p:nvSpPr>
        <p:spPr>
          <a:xfrm>
            <a:off x="1802015" y="6544071"/>
            <a:ext cx="4343400"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34" name="Picture 9"/>
          <p:cNvPicPr>
            <a:picLocks noChangeAspect="1"/>
          </p:cNvPicPr>
          <p:nvPr/>
        </p:nvPicPr>
        <p:blipFill>
          <a:blip r:embed="rId7"/>
          <a:srcRect/>
          <a:stretch>
            <a:fillRect/>
          </a:stretch>
        </p:blipFill>
        <p:spPr>
          <a:xfrm>
            <a:off x="10972800" y="6042559"/>
            <a:ext cx="676526" cy="624941"/>
          </a:xfrm>
          <a:prstGeom prst="rect">
            <a:avLst/>
          </a:prstGeom>
        </p:spPr>
      </p:pic>
      <p:sp>
        <p:nvSpPr>
          <p:cNvPr id="35" name="TextBox 4"/>
          <p:cNvSpPr txBox="1"/>
          <p:nvPr/>
        </p:nvSpPr>
        <p:spPr>
          <a:xfrm>
            <a:off x="12225944" y="6910838"/>
            <a:ext cx="5223856" cy="987450"/>
          </a:xfrm>
          <a:prstGeom prst="rect">
            <a:avLst/>
          </a:prstGeom>
        </p:spPr>
        <p:txBody>
          <a:bodyPr wrap="square" lIns="0" tIns="0" rIns="0" bIns="0" rtlCol="0" anchor="t">
            <a:spAutoFit/>
          </a:bodyPr>
          <a:lstStyle/>
          <a:p>
            <a:pPr>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6005810" y="64106"/>
            <a:ext cx="6486706" cy="2139881"/>
          </a:xfrm>
          <a:prstGeom prst="rect">
            <a:avLst/>
          </a:prstGeom>
        </p:spPr>
      </p:pic>
    </p:spTree>
    <p:extLst>
      <p:ext uri="{BB962C8B-B14F-4D97-AF65-F5344CB8AC3E}">
        <p14:creationId xmlns:p14="http://schemas.microsoft.com/office/powerpoint/2010/main" val="5988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28" grpId="0"/>
      <p:bldP spid="29" grpId="0"/>
      <p:bldP spid="30" grpId="0"/>
      <p:bldP spid="31" grpId="0"/>
      <p:bldP spid="33"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2337</TotalTime>
  <Words>3844</Words>
  <Application>Microsoft Office PowerPoint</Application>
  <PresentationFormat>Custom</PresentationFormat>
  <Paragraphs>310</Paragraphs>
  <Slides>50</Slides>
  <Notes>50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AD</cp:lastModifiedBy>
  <cp:revision>79</cp:revision>
  <dcterms:created xsi:type="dcterms:W3CDTF">2006-08-16T00:00:00Z</dcterms:created>
  <dcterms:modified xsi:type="dcterms:W3CDTF">2023-09-14T02:36:28Z</dcterms:modified>
  <dc:identifier>DAFf2_-uKMI</dc:identifier>
</cp:coreProperties>
</file>