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6" r:id="rId2"/>
    <p:sldId id="1368" r:id="rId3"/>
    <p:sldId id="1422" r:id="rId4"/>
    <p:sldId id="1411" r:id="rId5"/>
    <p:sldId id="1378" r:id="rId6"/>
    <p:sldId id="1300" r:id="rId7"/>
    <p:sldId id="1412" r:id="rId8"/>
    <p:sldId id="1413" r:id="rId9"/>
    <p:sldId id="331" r:id="rId10"/>
    <p:sldId id="1410" r:id="rId11"/>
    <p:sldId id="1414" r:id="rId12"/>
    <p:sldId id="1009" r:id="rId13"/>
    <p:sldId id="1423" r:id="rId14"/>
    <p:sldId id="1416" r:id="rId15"/>
    <p:sldId id="1415" r:id="rId16"/>
    <p:sldId id="1424" r:id="rId17"/>
    <p:sldId id="1418" r:id="rId18"/>
    <p:sldId id="1425" r:id="rId19"/>
    <p:sldId id="1420" r:id="rId20"/>
    <p:sldId id="1417" r:id="rId21"/>
    <p:sldId id="1419" r:id="rId22"/>
    <p:sldId id="264" r:id="rId23"/>
    <p:sldId id="286" r:id="rId24"/>
    <p:sldId id="1016" r:id="rId25"/>
    <p:sldId id="262" r:id="rId26"/>
    <p:sldId id="1019" r:id="rId27"/>
    <p:sldId id="263" r:id="rId28"/>
    <p:sldId id="1426" r:id="rId29"/>
    <p:sldId id="1322" r:id="rId30"/>
    <p:sldId id="317" r:id="rId31"/>
    <p:sldId id="625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4820F4"/>
    <a:srgbClr val="00AF50"/>
    <a:srgbClr val="FF0000"/>
    <a:srgbClr val="F9FECE"/>
    <a:srgbClr val="FFFFCC"/>
    <a:srgbClr val="0071C1"/>
    <a:srgbClr val="FFFF99"/>
    <a:srgbClr val="1C1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55" autoAdjust="0"/>
  </p:normalViewPr>
  <p:slideViewPr>
    <p:cSldViewPr snapToGrid="0">
      <p:cViewPr varScale="1">
        <p:scale>
          <a:sx n="66" d="100"/>
          <a:sy n="66" d="100"/>
        </p:scale>
        <p:origin x="96" y="2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KÊNH ĐÀO PANA 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78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về kênh đào panama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75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78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3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24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88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35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8DC8ECE4-3D6C-42B1-AB47-E26A899AFC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17FBE4E-973B-4D06-8D55-580D33E84CFF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  <p:sp>
        <p:nvSpPr>
          <p:cNvPr id="31747" name="Slide Image Placeholder 1">
            <a:extLst>
              <a:ext uri="{FF2B5EF4-FFF2-40B4-BE49-F238E27FC236}">
                <a16:creationId xmlns:a16="http://schemas.microsoft.com/office/drawing/2014/main" id="{A27D2CCC-9007-4C53-957F-E81D53B954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8" name="Notes Placeholder 2">
            <a:extLst>
              <a:ext uri="{FF2B5EF4-FFF2-40B4-BE49-F238E27FC236}">
                <a16:creationId xmlns:a16="http://schemas.microsoft.com/office/drawing/2014/main" id="{CF4467DF-09BB-40A5-9E43-B77FC5D7E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9" name="Slide Number Placeholder 3">
            <a:extLst>
              <a:ext uri="{FF2B5EF4-FFF2-40B4-BE49-F238E27FC236}">
                <a16:creationId xmlns:a16="http://schemas.microsoft.com/office/drawing/2014/main" id="{578C2DF6-F7E4-4638-AF2F-EA8F136284F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F0A04E0-94DD-40C2-869B-8DE045C3C2D6}" type="slidenum">
              <a:rPr lang="en-US" altLang="en-US" sz="1200"/>
              <a:pPr algn="r" eaLnBrk="1" hangingPunct="1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chọn 1 trong 2 nội dung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15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71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25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0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928E9-1968-41F6-A358-E198BE87E2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7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9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08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22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60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47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1" r:id="rId4"/>
    <p:sldLayoutId id="2147483760" r:id="rId5"/>
    <p:sldLayoutId id="2147483759" r:id="rId6"/>
    <p:sldLayoutId id="2147483758" r:id="rId7"/>
    <p:sldLayoutId id="2147483757" r:id="rId8"/>
    <p:sldLayoutId id="2147483756" r:id="rId9"/>
    <p:sldLayoutId id="2147483755" r:id="rId10"/>
    <p:sldLayoutId id="2147483754" r:id="rId11"/>
    <p:sldLayoutId id="2147483753" r:id="rId12"/>
    <p:sldLayoutId id="2147483752" r:id="rId13"/>
    <p:sldLayoutId id="2147483751" r:id="rId14"/>
    <p:sldLayoutId id="2147483750" r:id="rId15"/>
    <p:sldLayoutId id="2147483749" r:id="rId16"/>
    <p:sldLayoutId id="2147483748" r:id="rId17"/>
    <p:sldLayoutId id="2147483747" r:id="rId18"/>
    <p:sldLayoutId id="2147483746" r:id="rId19"/>
    <p:sldLayoutId id="2147483743" r:id="rId20"/>
    <p:sldLayoutId id="2147483741" r:id="rId21"/>
    <p:sldLayoutId id="2147483740" r:id="rId22"/>
    <p:sldLayoutId id="2147483739" r:id="rId23"/>
    <p:sldLayoutId id="2147483651" r:id="rId24"/>
    <p:sldLayoutId id="2147483652" r:id="rId25"/>
    <p:sldLayoutId id="2147483653" r:id="rId26"/>
    <p:sldLayoutId id="2147483654" r:id="rId27"/>
    <p:sldLayoutId id="2147483655" r:id="rId28"/>
    <p:sldLayoutId id="2147483745" r:id="rId29"/>
    <p:sldLayoutId id="2147483744" r:id="rId30"/>
    <p:sldLayoutId id="2147483742" r:id="rId31"/>
    <p:sldLayoutId id="2147483738" r:id="rId32"/>
    <p:sldLayoutId id="2147483737" r:id="rId33"/>
    <p:sldLayoutId id="2147483736" r:id="rId34"/>
    <p:sldLayoutId id="2147483735" r:id="rId35"/>
    <p:sldLayoutId id="2147483734" r:id="rId36"/>
    <p:sldLayoutId id="2147483733" r:id="rId37"/>
    <p:sldLayoutId id="2147483732" r:id="rId38"/>
    <p:sldLayoutId id="2147483731" r:id="rId39"/>
    <p:sldLayoutId id="2147483730" r:id="rId40"/>
    <p:sldLayoutId id="2147483729" r:id="rId41"/>
    <p:sldLayoutId id="2147483728" r:id="rId42"/>
    <p:sldLayoutId id="2147483727" r:id="rId43"/>
    <p:sldLayoutId id="2147483656" r:id="rId44"/>
    <p:sldLayoutId id="2147483657" r:id="rId45"/>
    <p:sldLayoutId id="2147483658" r:id="rId46"/>
    <p:sldLayoutId id="2147483659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6" Type="http://schemas.openxmlformats.org/officeDocument/2006/relationships/audio" Target="../media/audio6.wav"/><Relationship Id="rId11" Type="http://schemas.openxmlformats.org/officeDocument/2006/relationships/image" Target="../media/image35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Relationship Id="rId6" Type="http://schemas.openxmlformats.org/officeDocument/2006/relationships/audio" Target="../media/audio6.wav"/><Relationship Id="rId11" Type="http://schemas.openxmlformats.org/officeDocument/2006/relationships/image" Target="../media/image35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Relationship Id="rId6" Type="http://schemas.openxmlformats.org/officeDocument/2006/relationships/audio" Target="../media/audio6.wav"/><Relationship Id="rId11" Type="http://schemas.openxmlformats.org/officeDocument/2006/relationships/image" Target="../media/image35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6" Type="http://schemas.openxmlformats.org/officeDocument/2006/relationships/audio" Target="../media/audio6.wav"/><Relationship Id="rId11" Type="http://schemas.openxmlformats.org/officeDocument/2006/relationships/image" Target="../media/image35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6" Type="http://schemas.openxmlformats.org/officeDocument/2006/relationships/image" Target="../media/image17.png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5" Type="http://schemas.microsoft.com/office/2007/relationships/hdphoto" Target="../media/hdphoto5.wdp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6C1CB4-0AEA-4D21-B5C4-D93778FBC5CF}"/>
              </a:ext>
            </a:extLst>
          </p:cNvPr>
          <p:cNvGrpSpPr/>
          <p:nvPr/>
        </p:nvGrpSpPr>
        <p:grpSpPr>
          <a:xfrm>
            <a:off x="20" y="-154379"/>
            <a:ext cx="12191980" cy="7375936"/>
            <a:chOff x="20" y="-154379"/>
            <a:chExt cx="12191980" cy="73759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428B22-2DC3-4C02-9EB0-8BEDB98D7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449" b="23192"/>
            <a:stretch/>
          </p:blipFill>
          <p:spPr>
            <a:xfrm>
              <a:off x="20" y="165253"/>
              <a:ext cx="12191980" cy="705630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7B7748-C1A4-4E34-9CDF-FE094E7B5801}"/>
                </a:ext>
              </a:extLst>
            </p:cNvPr>
            <p:cNvSpPr txBox="1"/>
            <p:nvPr/>
          </p:nvSpPr>
          <p:spPr>
            <a:xfrm>
              <a:off x="6529907" y="-154379"/>
              <a:ext cx="1080655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400">
                  <a:solidFill>
                    <a:schemeClr val="accent5">
                      <a:lumMod val="75000"/>
                    </a:schemeClr>
                  </a:solidFill>
                  <a:latin typeface="#9Slide03 Bebas Neue Bold" panose="020B0606020202050201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946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E47E018-93D9-48AD-8C32-154F9C0D9A2C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C20D276B-65A8-4C88-A7C5-F4F2B5821D6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A364B2-EDD9-49C3-BF89-D169CB6D3498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FD52AAA-C7BF-477E-A733-B0F7AE5A6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053053"/>
              </p:ext>
            </p:extLst>
          </p:nvPr>
        </p:nvGraphicFramePr>
        <p:xfrm>
          <a:off x="198314" y="1569988"/>
          <a:ext cx="6656101" cy="538535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76481">
                  <a:extLst>
                    <a:ext uri="{9D8B030D-6E8A-4147-A177-3AD203B41FA5}">
                      <a16:colId xmlns:a16="http://schemas.microsoft.com/office/drawing/2014/main" val="726557659"/>
                    </a:ext>
                  </a:extLst>
                </a:gridCol>
                <a:gridCol w="2839810">
                  <a:extLst>
                    <a:ext uri="{9D8B030D-6E8A-4147-A177-3AD203B41FA5}">
                      <a16:colId xmlns:a16="http://schemas.microsoft.com/office/drawing/2014/main" val="2844772181"/>
                    </a:ext>
                  </a:extLst>
                </a:gridCol>
                <a:gridCol w="2839810">
                  <a:extLst>
                    <a:ext uri="{9D8B030D-6E8A-4147-A177-3AD203B41FA5}">
                      <a16:colId xmlns:a16="http://schemas.microsoft.com/office/drawing/2014/main" val="2262547820"/>
                    </a:ext>
                  </a:extLst>
                </a:gridCol>
              </a:tblGrid>
              <a:tr h="539032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lục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 (Km</a:t>
                      </a:r>
                      <a:r>
                        <a:rPr lang="en-US" sz="2000" b="1" baseline="3000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645845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59737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29703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845309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433472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470601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17648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FC45B027-F339-4E78-894E-1137ADF3C21D}"/>
              </a:ext>
            </a:extLst>
          </p:cNvPr>
          <p:cNvSpPr txBox="1"/>
          <p:nvPr/>
        </p:nvSpPr>
        <p:spPr>
          <a:xfrm>
            <a:off x="1555324" y="2257765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60ABAC-2404-422F-A732-88E3B6782554}"/>
              </a:ext>
            </a:extLst>
          </p:cNvPr>
          <p:cNvSpPr txBox="1"/>
          <p:nvPr/>
        </p:nvSpPr>
        <p:spPr>
          <a:xfrm>
            <a:off x="1512454" y="3048860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Mĩ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5CE900-2D52-46C3-99FD-1654916AEB31}"/>
              </a:ext>
            </a:extLst>
          </p:cNvPr>
          <p:cNvSpPr txBox="1"/>
          <p:nvPr/>
        </p:nvSpPr>
        <p:spPr>
          <a:xfrm>
            <a:off x="1526744" y="3885944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Phi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6F1BC8-858B-4D3D-BF26-22B51467C617}"/>
              </a:ext>
            </a:extLst>
          </p:cNvPr>
          <p:cNvSpPr txBox="1"/>
          <p:nvPr/>
        </p:nvSpPr>
        <p:spPr>
          <a:xfrm>
            <a:off x="1595374" y="5321275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Âu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612DC1-E5DB-487C-9C6E-A85C7A2C8234}"/>
              </a:ext>
            </a:extLst>
          </p:cNvPr>
          <p:cNvSpPr txBox="1"/>
          <p:nvPr/>
        </p:nvSpPr>
        <p:spPr>
          <a:xfrm>
            <a:off x="1389472" y="4560486"/>
            <a:ext cx="2480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Nam Cực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885658-94DB-485C-A7DE-DA47F0478A87}"/>
              </a:ext>
            </a:extLst>
          </p:cNvPr>
          <p:cNvSpPr txBox="1"/>
          <p:nvPr/>
        </p:nvSpPr>
        <p:spPr>
          <a:xfrm>
            <a:off x="1346811" y="6158359"/>
            <a:ext cx="282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Đại D</a:t>
            </a:r>
            <a:r>
              <a:rPr lang="vi-VN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976089-59A7-41EE-9FDF-D96284EF09D0}"/>
              </a:ext>
            </a:extLst>
          </p:cNvPr>
          <p:cNvSpPr txBox="1"/>
          <p:nvPr/>
        </p:nvSpPr>
        <p:spPr>
          <a:xfrm>
            <a:off x="4263412" y="2271736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44,4 triệu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08328D-20DB-4FDD-A663-2A677BAC5664}"/>
              </a:ext>
            </a:extLst>
          </p:cNvPr>
          <p:cNvSpPr txBox="1"/>
          <p:nvPr/>
        </p:nvSpPr>
        <p:spPr>
          <a:xfrm>
            <a:off x="4263412" y="2967335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triệu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C0F3FD-C62F-4FCB-8D61-1A5133803862}"/>
              </a:ext>
            </a:extLst>
          </p:cNvPr>
          <p:cNvSpPr txBox="1"/>
          <p:nvPr/>
        </p:nvSpPr>
        <p:spPr>
          <a:xfrm>
            <a:off x="4263412" y="3844799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triệu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C79D69-6B33-4A87-A5F5-3BBDFBCC9A3C}"/>
              </a:ext>
            </a:extLst>
          </p:cNvPr>
          <p:cNvSpPr txBox="1"/>
          <p:nvPr/>
        </p:nvSpPr>
        <p:spPr>
          <a:xfrm>
            <a:off x="4263412" y="4722263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triệu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99ED06-B07E-4258-B5B7-AAD5D5297A49}"/>
              </a:ext>
            </a:extLst>
          </p:cNvPr>
          <p:cNvSpPr txBox="1"/>
          <p:nvPr/>
        </p:nvSpPr>
        <p:spPr>
          <a:xfrm>
            <a:off x="4224894" y="5473101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triệu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BDACC3-6646-45DA-B8AF-5915E17D6A5A}"/>
              </a:ext>
            </a:extLst>
          </p:cNvPr>
          <p:cNvSpPr txBox="1"/>
          <p:nvPr/>
        </p:nvSpPr>
        <p:spPr>
          <a:xfrm>
            <a:off x="4352066" y="6218668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triệu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9C7DD14-63B7-4346-BCFB-1E4C4F272C24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45" name="Picture 44" descr="Map&#10;&#10;Description automatically generated">
              <a:extLst>
                <a:ext uri="{FF2B5EF4-FFF2-40B4-BE49-F238E27FC236}">
                  <a16:creationId xmlns:a16="http://schemas.microsoft.com/office/drawing/2014/main" id="{CA2EC265-E5FE-4C0F-ACA6-9F7C8FCA2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870DF5-AB5A-4164-90C9-697E126F99E2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697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E47E018-93D9-48AD-8C32-154F9C0D9A2C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C20D276B-65A8-4C88-A7C5-F4F2B5821D6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A364B2-EDD9-49C3-BF89-D169CB6D3498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9C7DD14-63B7-4346-BCFB-1E4C4F272C24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45" name="Picture 44" descr="Map&#10;&#10;Description automatically generated">
              <a:extLst>
                <a:ext uri="{FF2B5EF4-FFF2-40B4-BE49-F238E27FC236}">
                  <a16:creationId xmlns:a16="http://schemas.microsoft.com/office/drawing/2014/main" id="{CA2EC265-E5FE-4C0F-ACA6-9F7C8FCA2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870DF5-AB5A-4164-90C9-697E126F99E2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29" name="Text Box 28">
            <a:extLst>
              <a:ext uri="{FF2B5EF4-FFF2-40B4-BE49-F238E27FC236}">
                <a16:creationId xmlns:a16="http://schemas.microsoft.com/office/drawing/2014/main" id="{A9E2A2DB-8B21-442B-A2E2-E7B388B81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12" y="2110535"/>
            <a:ext cx="5445760" cy="2062103"/>
          </a:xfrm>
          <a:prstGeom prst="rect">
            <a:avLst/>
          </a:prstGeom>
          <a:noFill/>
          <a:ln w="9525">
            <a:solidFill>
              <a:srgbClr val="0070C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Trải dài trên nhiều vĩ độ: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Từ 72</a:t>
            </a:r>
            <a:r>
              <a:rPr lang="en-US" altLang="en-US" sz="3200" baseline="30000">
                <a:solidFill>
                  <a:srgbClr val="4820F4"/>
                </a:solidFill>
              </a:rPr>
              <a:t>0</a:t>
            </a:r>
            <a:r>
              <a:rPr lang="en-US" altLang="en-US" sz="3200">
                <a:solidFill>
                  <a:srgbClr val="4820F4"/>
                </a:solidFill>
              </a:rPr>
              <a:t>B - 54</a:t>
            </a:r>
            <a:r>
              <a:rPr lang="en-US" altLang="en-US" sz="3200" baseline="30000">
                <a:solidFill>
                  <a:srgbClr val="4820F4"/>
                </a:solidFill>
              </a:rPr>
              <a:t>0</a:t>
            </a:r>
            <a:r>
              <a:rPr lang="en-US" altLang="en-US" sz="3200">
                <a:solidFill>
                  <a:srgbClr val="4820F4"/>
                </a:solidFill>
              </a:rPr>
              <a:t>N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(không kể các đảo)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999CFF-0B2C-4935-A47B-4DBCC0839148}"/>
              </a:ext>
            </a:extLst>
          </p:cNvPr>
          <p:cNvSpPr txBox="1"/>
          <p:nvPr/>
        </p:nvSpPr>
        <p:spPr>
          <a:xfrm rot="4475094">
            <a:off x="10184004" y="2088398"/>
            <a:ext cx="1908845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Tây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DC9844-0D5F-4C69-9DA6-F28D4C17EF43}"/>
              </a:ext>
            </a:extLst>
          </p:cNvPr>
          <p:cNvSpPr txBox="1"/>
          <p:nvPr/>
        </p:nvSpPr>
        <p:spPr>
          <a:xfrm rot="4475094">
            <a:off x="7052953" y="2671329"/>
            <a:ext cx="2118901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Bình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143E183-EC1A-49AA-9443-A79BF28F9D17}"/>
              </a:ext>
            </a:extLst>
          </p:cNvPr>
          <p:cNvSpPr txBox="1"/>
          <p:nvPr/>
        </p:nvSpPr>
        <p:spPr>
          <a:xfrm>
            <a:off x="8813213" y="32250"/>
            <a:ext cx="2118901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Băng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grpSp>
        <p:nvGrpSpPr>
          <p:cNvPr id="49" name="Group 8">
            <a:extLst>
              <a:ext uri="{FF2B5EF4-FFF2-40B4-BE49-F238E27FC236}">
                <a16:creationId xmlns:a16="http://schemas.microsoft.com/office/drawing/2014/main" id="{911F4AA9-16ED-4F09-B03D-E3B9E4AA887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506585" y="2286000"/>
            <a:ext cx="4550735" cy="668914"/>
            <a:chOff x="2281" y="2706"/>
            <a:chExt cx="2672" cy="1236"/>
          </a:xfrm>
        </p:grpSpPr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60B0E63D-C8D0-487E-B5C5-F5179C03D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99D025D8-84ED-4E5B-8E00-FDD6967C448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F6D4A9A2-4E75-4F72-9E7F-84B2347807A8}"/>
              </a:ext>
            </a:extLst>
          </p:cNvPr>
          <p:cNvSpPr/>
          <p:nvPr/>
        </p:nvSpPr>
        <p:spPr>
          <a:xfrm>
            <a:off x="9388549" y="3689498"/>
            <a:ext cx="2668772" cy="236919"/>
          </a:xfrm>
          <a:custGeom>
            <a:avLst/>
            <a:gdLst>
              <a:gd name="connsiteX0" fmla="*/ 0 w 2668772"/>
              <a:gd name="connsiteY0" fmla="*/ 223283 h 236919"/>
              <a:gd name="connsiteX1" fmla="*/ 1212111 w 2668772"/>
              <a:gd name="connsiteY1" fmla="*/ 212651 h 236919"/>
              <a:gd name="connsiteX2" fmla="*/ 2668772 w 2668772"/>
              <a:gd name="connsiteY2" fmla="*/ 0 h 236919"/>
              <a:gd name="connsiteX3" fmla="*/ 2668772 w 2668772"/>
              <a:gd name="connsiteY3" fmla="*/ 0 h 23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8772" h="236919">
                <a:moveTo>
                  <a:pt x="0" y="223283"/>
                </a:moveTo>
                <a:cubicBezTo>
                  <a:pt x="383658" y="236574"/>
                  <a:pt x="767316" y="249865"/>
                  <a:pt x="1212111" y="212651"/>
                </a:cubicBezTo>
                <a:cubicBezTo>
                  <a:pt x="1656906" y="175437"/>
                  <a:pt x="2668772" y="0"/>
                  <a:pt x="2668772" y="0"/>
                </a:cubicBezTo>
                <a:lnTo>
                  <a:pt x="2668772" y="0"/>
                </a:lnTo>
              </a:path>
            </a:pathLst>
          </a:custGeom>
          <a:noFill/>
          <a:ln w="28575">
            <a:solidFill>
              <a:srgbClr val="2A08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62476238-0400-4C68-8487-64C4B4FDB450}"/>
              </a:ext>
            </a:extLst>
          </p:cNvPr>
          <p:cNvSpPr/>
          <p:nvPr/>
        </p:nvSpPr>
        <p:spPr>
          <a:xfrm>
            <a:off x="9377916" y="4880344"/>
            <a:ext cx="2736448" cy="63796"/>
          </a:xfrm>
          <a:custGeom>
            <a:avLst/>
            <a:gdLst>
              <a:gd name="connsiteX0" fmla="*/ 0 w 2736448"/>
              <a:gd name="connsiteY0" fmla="*/ 63796 h 63796"/>
              <a:gd name="connsiteX1" fmla="*/ 1392865 w 2736448"/>
              <a:gd name="connsiteY1" fmla="*/ 53163 h 63796"/>
              <a:gd name="connsiteX2" fmla="*/ 2636875 w 2736448"/>
              <a:gd name="connsiteY2" fmla="*/ 21265 h 63796"/>
              <a:gd name="connsiteX3" fmla="*/ 2658140 w 2736448"/>
              <a:gd name="connsiteY3" fmla="*/ 31898 h 63796"/>
              <a:gd name="connsiteX4" fmla="*/ 2658140 w 2736448"/>
              <a:gd name="connsiteY4" fmla="*/ 31898 h 63796"/>
              <a:gd name="connsiteX5" fmla="*/ 2658140 w 2736448"/>
              <a:gd name="connsiteY5" fmla="*/ 31898 h 63796"/>
              <a:gd name="connsiteX6" fmla="*/ 2658140 w 2736448"/>
              <a:gd name="connsiteY6" fmla="*/ 0 h 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6448" h="63796">
                <a:moveTo>
                  <a:pt x="0" y="63796"/>
                </a:moveTo>
                <a:lnTo>
                  <a:pt x="1392865" y="53163"/>
                </a:lnTo>
                <a:lnTo>
                  <a:pt x="2636875" y="21265"/>
                </a:lnTo>
                <a:cubicBezTo>
                  <a:pt x="2847754" y="17721"/>
                  <a:pt x="2658140" y="31898"/>
                  <a:pt x="2658140" y="31898"/>
                </a:cubicBezTo>
                <a:lnTo>
                  <a:pt x="2658140" y="31898"/>
                </a:lnTo>
                <a:lnTo>
                  <a:pt x="2658140" y="31898"/>
                </a:lnTo>
                <a:lnTo>
                  <a:pt x="2658140" y="0"/>
                </a:lnTo>
              </a:path>
            </a:pathLst>
          </a:custGeom>
          <a:noFill/>
          <a:ln w="28575">
            <a:solidFill>
              <a:srgbClr val="2A08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14">
            <a:extLst>
              <a:ext uri="{FF2B5EF4-FFF2-40B4-BE49-F238E27FC236}">
                <a16:creationId xmlns:a16="http://schemas.microsoft.com/office/drawing/2014/main" id="{F6294F41-12CD-4410-9E96-7FD06CFCFE9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594039" y="98637"/>
            <a:ext cx="2573253" cy="757993"/>
            <a:chOff x="2281" y="2706"/>
            <a:chExt cx="2672" cy="1236"/>
          </a:xfrm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300F7133-F6C7-4D8F-BAA0-9292A435E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0D49581C-0E5D-4376-A34E-700E8562A59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037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47" grpId="0" animBg="1"/>
      <p:bldP spid="48" grpId="0" animBg="1"/>
      <p:bldP spid="52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panama[1]">
            <a:extLst>
              <a:ext uri="{FF2B5EF4-FFF2-40B4-BE49-F238E27FC236}">
                <a16:creationId xmlns:a16="http://schemas.microsoft.com/office/drawing/2014/main" id="{987F9858-E57E-46F6-B43C-0A354DFAC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195" y="1128171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87D4C7CA-B722-476E-9755-867343A9F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34" y="6141113"/>
            <a:ext cx="7410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B050"/>
                </a:solidFill>
              </a:rPr>
              <a:t>Nơi hẹp nhất của châu Mĩ  là eo đất Pa-na-ma</a:t>
            </a: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51F38D0B-2419-4BED-8BE1-8803BE951B0B}"/>
              </a:ext>
            </a:extLst>
          </p:cNvPr>
          <p:cNvSpPr>
            <a:spLocks/>
          </p:cNvSpPr>
          <p:nvPr/>
        </p:nvSpPr>
        <p:spPr bwMode="auto">
          <a:xfrm>
            <a:off x="3903368" y="2704559"/>
            <a:ext cx="319087" cy="461962"/>
          </a:xfrm>
          <a:custGeom>
            <a:avLst/>
            <a:gdLst>
              <a:gd name="T0" fmla="*/ 506549819 w 201"/>
              <a:gd name="T1" fmla="*/ 725804214 h 291"/>
              <a:gd name="T2" fmla="*/ 430945250 w 201"/>
              <a:gd name="T3" fmla="*/ 733363881 h 291"/>
              <a:gd name="T4" fmla="*/ 317539190 w 201"/>
              <a:gd name="T5" fmla="*/ 627517433 h 291"/>
              <a:gd name="T6" fmla="*/ 241934621 w 201"/>
              <a:gd name="T7" fmla="*/ 551912828 h 291"/>
              <a:gd name="T8" fmla="*/ 189010629 w 201"/>
              <a:gd name="T9" fmla="*/ 476308222 h 291"/>
              <a:gd name="T10" fmla="*/ 196571879 w 201"/>
              <a:gd name="T11" fmla="*/ 430945459 h 291"/>
              <a:gd name="T12" fmla="*/ 234373370 w 201"/>
              <a:gd name="T13" fmla="*/ 438506713 h 291"/>
              <a:gd name="T14" fmla="*/ 302418276 w 201"/>
              <a:gd name="T15" fmla="*/ 415824537 h 291"/>
              <a:gd name="T16" fmla="*/ 287297362 w 201"/>
              <a:gd name="T17" fmla="*/ 340219932 h 291"/>
              <a:gd name="T18" fmla="*/ 181450966 w 201"/>
              <a:gd name="T19" fmla="*/ 370461774 h 291"/>
              <a:gd name="T20" fmla="*/ 113406060 w 201"/>
              <a:gd name="T21" fmla="*/ 370461774 h 291"/>
              <a:gd name="T22" fmla="*/ 37801491 w 201"/>
              <a:gd name="T23" fmla="*/ 211692896 h 291"/>
              <a:gd name="T24" fmla="*/ 30241828 w 201"/>
              <a:gd name="T25" fmla="*/ 105846448 h 291"/>
              <a:gd name="T26" fmla="*/ 7559663 w 201"/>
              <a:gd name="T27" fmla="*/ 90725527 h 291"/>
              <a:gd name="T28" fmla="*/ 7559663 w 201"/>
              <a:gd name="T29" fmla="*/ 0 h 29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01" h="291">
                <a:moveTo>
                  <a:pt x="201" y="288"/>
                </a:moveTo>
                <a:cubicBezTo>
                  <a:pt x="191" y="289"/>
                  <a:pt x="181" y="291"/>
                  <a:pt x="171" y="291"/>
                </a:cubicBezTo>
                <a:cubicBezTo>
                  <a:pt x="154" y="291"/>
                  <a:pt x="150" y="257"/>
                  <a:pt x="126" y="249"/>
                </a:cubicBezTo>
                <a:cubicBezTo>
                  <a:pt x="117" y="235"/>
                  <a:pt x="112" y="224"/>
                  <a:pt x="96" y="219"/>
                </a:cubicBezTo>
                <a:cubicBezTo>
                  <a:pt x="82" y="192"/>
                  <a:pt x="91" y="200"/>
                  <a:pt x="75" y="189"/>
                </a:cubicBezTo>
                <a:cubicBezTo>
                  <a:pt x="76" y="183"/>
                  <a:pt x="73" y="175"/>
                  <a:pt x="78" y="171"/>
                </a:cubicBezTo>
                <a:cubicBezTo>
                  <a:pt x="82" y="168"/>
                  <a:pt x="88" y="174"/>
                  <a:pt x="93" y="174"/>
                </a:cubicBezTo>
                <a:cubicBezTo>
                  <a:pt x="99" y="174"/>
                  <a:pt x="115" y="167"/>
                  <a:pt x="120" y="165"/>
                </a:cubicBezTo>
                <a:cubicBezTo>
                  <a:pt x="125" y="150"/>
                  <a:pt x="132" y="141"/>
                  <a:pt x="114" y="135"/>
                </a:cubicBezTo>
                <a:cubicBezTo>
                  <a:pt x="96" y="138"/>
                  <a:pt x="88" y="139"/>
                  <a:pt x="72" y="147"/>
                </a:cubicBezTo>
                <a:cubicBezTo>
                  <a:pt x="62" y="161"/>
                  <a:pt x="59" y="152"/>
                  <a:pt x="45" y="147"/>
                </a:cubicBezTo>
                <a:cubicBezTo>
                  <a:pt x="25" y="132"/>
                  <a:pt x="29" y="105"/>
                  <a:pt x="15" y="84"/>
                </a:cubicBezTo>
                <a:cubicBezTo>
                  <a:pt x="17" y="64"/>
                  <a:pt x="25" y="55"/>
                  <a:pt x="12" y="42"/>
                </a:cubicBezTo>
                <a:cubicBezTo>
                  <a:pt x="9" y="39"/>
                  <a:pt x="4" y="40"/>
                  <a:pt x="3" y="36"/>
                </a:cubicBezTo>
                <a:cubicBezTo>
                  <a:pt x="0" y="24"/>
                  <a:pt x="3" y="12"/>
                  <a:pt x="3" y="0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9EA85CD6-40AC-4F16-AA68-FF60081F3C73}"/>
              </a:ext>
            </a:extLst>
          </p:cNvPr>
          <p:cNvSpPr>
            <a:spLocks/>
          </p:cNvSpPr>
          <p:nvPr/>
        </p:nvSpPr>
        <p:spPr bwMode="auto">
          <a:xfrm>
            <a:off x="3611268" y="2671221"/>
            <a:ext cx="465137" cy="585788"/>
          </a:xfrm>
          <a:custGeom>
            <a:avLst/>
            <a:gdLst>
              <a:gd name="T0" fmla="*/ 335179627 w 293"/>
              <a:gd name="T1" fmla="*/ 0 h 369"/>
              <a:gd name="T2" fmla="*/ 418345488 w 293"/>
              <a:gd name="T3" fmla="*/ 68045071 h 369"/>
              <a:gd name="T4" fmla="*/ 410784233 w 293"/>
              <a:gd name="T5" fmla="*/ 173891723 h 369"/>
              <a:gd name="T6" fmla="*/ 282257197 w 293"/>
              <a:gd name="T7" fmla="*/ 241935207 h 369"/>
              <a:gd name="T8" fmla="*/ 267136275 w 293"/>
              <a:gd name="T9" fmla="*/ 272177107 h 369"/>
              <a:gd name="T10" fmla="*/ 236894433 w 293"/>
              <a:gd name="T11" fmla="*/ 309980277 h 369"/>
              <a:gd name="T12" fmla="*/ 78123966 w 293"/>
              <a:gd name="T13" fmla="*/ 506552632 h 369"/>
              <a:gd name="T14" fmla="*/ 17640281 w 293"/>
              <a:gd name="T15" fmla="*/ 559475165 h 369"/>
              <a:gd name="T16" fmla="*/ 146168905 w 293"/>
              <a:gd name="T17" fmla="*/ 612399285 h 369"/>
              <a:gd name="T18" fmla="*/ 252015354 w 293"/>
              <a:gd name="T19" fmla="*/ 597278335 h 369"/>
              <a:gd name="T20" fmla="*/ 297378118 w 293"/>
              <a:gd name="T21" fmla="*/ 498991363 h 369"/>
              <a:gd name="T22" fmla="*/ 350300548 w 293"/>
              <a:gd name="T23" fmla="*/ 430947880 h 369"/>
              <a:gd name="T24" fmla="*/ 501509761 w 293"/>
              <a:gd name="T25" fmla="*/ 468749463 h 369"/>
              <a:gd name="T26" fmla="*/ 531751603 w 293"/>
              <a:gd name="T27" fmla="*/ 521673583 h 369"/>
              <a:gd name="T28" fmla="*/ 630038385 w 293"/>
              <a:gd name="T29" fmla="*/ 551915484 h 369"/>
              <a:gd name="T30" fmla="*/ 675401149 w 293"/>
              <a:gd name="T31" fmla="*/ 650200867 h 369"/>
              <a:gd name="T32" fmla="*/ 735884834 w 293"/>
              <a:gd name="T33" fmla="*/ 718245938 h 369"/>
              <a:gd name="T34" fmla="*/ 728323580 w 293"/>
              <a:gd name="T35" fmla="*/ 763608789 h 369"/>
              <a:gd name="T36" fmla="*/ 690522070 w 293"/>
              <a:gd name="T37" fmla="*/ 771168471 h 369"/>
              <a:gd name="T38" fmla="*/ 682960816 w 293"/>
              <a:gd name="T39" fmla="*/ 884576393 h 369"/>
              <a:gd name="T40" fmla="*/ 660280228 w 293"/>
              <a:gd name="T41" fmla="*/ 929939244 h 36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93" h="369">
                <a:moveTo>
                  <a:pt x="133" y="0"/>
                </a:moveTo>
                <a:cubicBezTo>
                  <a:pt x="158" y="6"/>
                  <a:pt x="160" y="4"/>
                  <a:pt x="166" y="27"/>
                </a:cubicBezTo>
                <a:cubicBezTo>
                  <a:pt x="165" y="41"/>
                  <a:pt x="168" y="56"/>
                  <a:pt x="163" y="69"/>
                </a:cubicBezTo>
                <a:cubicBezTo>
                  <a:pt x="159" y="80"/>
                  <a:pt x="122" y="93"/>
                  <a:pt x="112" y="96"/>
                </a:cubicBezTo>
                <a:cubicBezTo>
                  <a:pt x="110" y="100"/>
                  <a:pt x="108" y="104"/>
                  <a:pt x="106" y="108"/>
                </a:cubicBezTo>
                <a:cubicBezTo>
                  <a:pt x="102" y="113"/>
                  <a:pt x="97" y="117"/>
                  <a:pt x="94" y="123"/>
                </a:cubicBezTo>
                <a:cubicBezTo>
                  <a:pt x="75" y="158"/>
                  <a:pt x="83" y="188"/>
                  <a:pt x="31" y="201"/>
                </a:cubicBezTo>
                <a:cubicBezTo>
                  <a:pt x="10" y="215"/>
                  <a:pt x="17" y="207"/>
                  <a:pt x="7" y="222"/>
                </a:cubicBezTo>
                <a:cubicBezTo>
                  <a:pt x="0" y="249"/>
                  <a:pt x="39" y="242"/>
                  <a:pt x="58" y="243"/>
                </a:cubicBezTo>
                <a:cubicBezTo>
                  <a:pt x="73" y="248"/>
                  <a:pt x="87" y="246"/>
                  <a:pt x="100" y="237"/>
                </a:cubicBezTo>
                <a:cubicBezTo>
                  <a:pt x="108" y="224"/>
                  <a:pt x="110" y="211"/>
                  <a:pt x="118" y="198"/>
                </a:cubicBezTo>
                <a:cubicBezTo>
                  <a:pt x="122" y="183"/>
                  <a:pt x="127" y="179"/>
                  <a:pt x="139" y="171"/>
                </a:cubicBezTo>
                <a:cubicBezTo>
                  <a:pt x="160" y="178"/>
                  <a:pt x="177" y="182"/>
                  <a:pt x="199" y="186"/>
                </a:cubicBezTo>
                <a:cubicBezTo>
                  <a:pt x="193" y="211"/>
                  <a:pt x="164" y="212"/>
                  <a:pt x="211" y="207"/>
                </a:cubicBezTo>
                <a:cubicBezTo>
                  <a:pt x="247" y="189"/>
                  <a:pt x="229" y="212"/>
                  <a:pt x="250" y="219"/>
                </a:cubicBezTo>
                <a:cubicBezTo>
                  <a:pt x="252" y="240"/>
                  <a:pt x="248" y="251"/>
                  <a:pt x="268" y="258"/>
                </a:cubicBezTo>
                <a:cubicBezTo>
                  <a:pt x="275" y="272"/>
                  <a:pt x="284" y="273"/>
                  <a:pt x="292" y="285"/>
                </a:cubicBezTo>
                <a:cubicBezTo>
                  <a:pt x="291" y="291"/>
                  <a:pt x="293" y="298"/>
                  <a:pt x="289" y="303"/>
                </a:cubicBezTo>
                <a:cubicBezTo>
                  <a:pt x="286" y="307"/>
                  <a:pt x="276" y="301"/>
                  <a:pt x="274" y="306"/>
                </a:cubicBezTo>
                <a:cubicBezTo>
                  <a:pt x="269" y="320"/>
                  <a:pt x="273" y="336"/>
                  <a:pt x="271" y="351"/>
                </a:cubicBezTo>
                <a:cubicBezTo>
                  <a:pt x="270" y="358"/>
                  <a:pt x="262" y="369"/>
                  <a:pt x="262" y="369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0">
            <a:extLst>
              <a:ext uri="{FF2B5EF4-FFF2-40B4-BE49-F238E27FC236}">
                <a16:creationId xmlns:a16="http://schemas.microsoft.com/office/drawing/2014/main" id="{5A99534E-7F1B-46EF-B275-E3F93974D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8155" y="3166521"/>
            <a:ext cx="0" cy="3048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4AF475-7CE8-4599-8530-B2C180598427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18" name="Picture 17" descr="Map&#10;&#10;Description automatically generated">
              <a:extLst>
                <a:ext uri="{FF2B5EF4-FFF2-40B4-BE49-F238E27FC236}">
                  <a16:creationId xmlns:a16="http://schemas.microsoft.com/office/drawing/2014/main" id="{7BDE2FB9-A39D-480F-BDB8-19F92DAB3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B917C5-7F75-467F-A5E2-D3CCC0AED5EB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20" name="Block Arc 19">
            <a:extLst>
              <a:ext uri="{FF2B5EF4-FFF2-40B4-BE49-F238E27FC236}">
                <a16:creationId xmlns:a16="http://schemas.microsoft.com/office/drawing/2014/main" id="{DB520A6C-FAEA-4DCD-9F29-1F6A6656B7D0}"/>
              </a:ext>
            </a:extLst>
          </p:cNvPr>
          <p:cNvSpPr/>
          <p:nvPr/>
        </p:nvSpPr>
        <p:spPr>
          <a:xfrm rot="18006234">
            <a:off x="9712169" y="3367708"/>
            <a:ext cx="270861" cy="228600"/>
          </a:xfrm>
          <a:prstGeom prst="blockArc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FDE64C-3454-44B6-828C-8552E9C77651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2DF4BF1-9BCC-41F6-B72C-866663FBCC53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7" name="Arrow: Pentagon 26">
                <a:extLst>
                  <a:ext uri="{FF2B5EF4-FFF2-40B4-BE49-F238E27FC236}">
                    <a16:creationId xmlns:a16="http://schemas.microsoft.com/office/drawing/2014/main" id="{F947DA85-EE41-446A-B8E5-53DF8D2783DF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C764028-CE6D-407F-AA23-5027AD4128A4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8B6696-2F6F-47DC-B921-2CEBC9ACB7E4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86BDDBF-0B92-4BB7-9BBB-5DEB20991E38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65BC17A4-1A05-4338-A81A-94D5759AD3DF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E1DBCB36-83F9-4ED0-9876-DF6BE1BAE73B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009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7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E923736-9901-45A2-9356-AB46DC1D5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16041"/>
            <a:ext cx="10905066" cy="4062136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77952183-A63E-48D5-BE5C-02E3E5819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67" y="4985055"/>
            <a:ext cx="1132686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66"/>
                </a:solidFill>
              </a:rPr>
              <a:t>Kênh đào này rộng không đến 50 km. Ðược xây dựng năm 1878 nhưng sau này đến năm 1914 mới hoàn thành.</a:t>
            </a:r>
          </a:p>
        </p:txBody>
      </p:sp>
    </p:spTree>
    <p:extLst>
      <p:ext uri="{BB962C8B-B14F-4D97-AF65-F5344CB8AC3E}">
        <p14:creationId xmlns:p14="http://schemas.microsoft.com/office/powerpoint/2010/main" val="3425689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118.jpg" descr="Image result for panama canal">
            <a:extLst>
              <a:ext uri="{FF2B5EF4-FFF2-40B4-BE49-F238E27FC236}">
                <a16:creationId xmlns:a16="http://schemas.microsoft.com/office/drawing/2014/main" id="{339B9776-2C5F-4E54-9EEC-DDDD417D1AF3}"/>
              </a:ext>
            </a:extLst>
          </p:cNvPr>
          <p:cNvPicPr/>
          <p:nvPr/>
        </p:nvPicPr>
        <p:blipFill rotWithShape="1">
          <a:blip r:embed="rId3"/>
          <a:srcRect l="15153" r="21209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2" name="image144.jpg" descr="Image result for panama canal map">
            <a:extLst>
              <a:ext uri="{FF2B5EF4-FFF2-40B4-BE49-F238E27FC236}">
                <a16:creationId xmlns:a16="http://schemas.microsoft.com/office/drawing/2014/main" id="{9576C764-1551-4D47-94A6-B69D26D61374}"/>
              </a:ext>
            </a:extLst>
          </p:cNvPr>
          <p:cNvPicPr/>
          <p:nvPr/>
        </p:nvPicPr>
        <p:blipFill rotWithShape="1">
          <a:blip r:embed="rId4"/>
          <a:srcRect l="29247" r="22926" b="-2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image110.jpg" descr="Image result for panama canal port">
            <a:extLst>
              <a:ext uri="{FF2B5EF4-FFF2-40B4-BE49-F238E27FC236}">
                <a16:creationId xmlns:a16="http://schemas.microsoft.com/office/drawing/2014/main" id="{9B58AEAD-2EF6-48E9-9544-79CBA22FE0B9}"/>
              </a:ext>
            </a:extLst>
          </p:cNvPr>
          <p:cNvPicPr/>
          <p:nvPr/>
        </p:nvPicPr>
        <p:blipFill rotWithShape="1">
          <a:blip r:embed="rId5"/>
          <a:srcRect l="27899" r="13784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31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E47E018-93D9-48AD-8C32-154F9C0D9A2C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C20D276B-65A8-4C88-A7C5-F4F2B5821D6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A364B2-EDD9-49C3-BF89-D169CB6D3498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D17AA6-22DA-447F-8CED-EA9D281B7F31}"/>
              </a:ext>
            </a:extLst>
          </p:cNvPr>
          <p:cNvSpPr/>
          <p:nvPr/>
        </p:nvSpPr>
        <p:spPr>
          <a:xfrm>
            <a:off x="220970" y="2669236"/>
            <a:ext cx="117500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Nằm hoàn toàn ở bán cầu Tây và trải dài trên nhiều </a:t>
            </a:r>
          </a:p>
          <a:p>
            <a:pPr algn="just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vĩ độ (phần đất liền khoảng 72°B - 54°N).</a:t>
            </a:r>
          </a:p>
          <a:p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Châu Mỹ gồm 2 lục địa là Bắc Mỹ và Nam Mỹ, ngăn cách nhau bởi kênh đào Pa-na-ma.</a:t>
            </a:r>
            <a:r>
              <a:rPr lang="en-US">
                <a:solidFill>
                  <a:srgbClr val="000000"/>
                </a:solidFill>
                <a:latin typeface="OpenSans"/>
              </a:rPr>
              <a:t/>
            </a:r>
            <a:br>
              <a:rPr lang="en-US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  <p:pic>
        <p:nvPicPr>
          <p:cNvPr id="15" name="Picture 14" descr="book9">
            <a:extLst>
              <a:ext uri="{FF2B5EF4-FFF2-40B4-BE49-F238E27FC236}">
                <a16:creationId xmlns:a16="http://schemas.microsoft.com/office/drawing/2014/main" id="{824C1A6E-FA87-481D-91D1-657EA57442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66" y="996359"/>
            <a:ext cx="1269742" cy="87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FF07-C729-4ABD-8A26-FCBE365D27D5}"/>
              </a:ext>
            </a:extLst>
          </p:cNvPr>
          <p:cNvSpPr/>
          <p:nvPr/>
        </p:nvSpPr>
        <p:spPr>
          <a:xfrm>
            <a:off x="278266" y="1976884"/>
            <a:ext cx="5083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Diện tích: 42 triệu km2</a:t>
            </a:r>
            <a:endParaRPr lang="en-US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58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F5C2FD-1EBD-453B-82CB-210AB049F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03631" y="170760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EBEEFA-5382-42B9-B3E7-DA2F2C3E9D9E}"/>
              </a:ext>
            </a:extLst>
          </p:cNvPr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97DE2F-B189-409E-9559-F94C2EBC8345}"/>
                </a:ext>
              </a:extLst>
            </p:cNvPr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44F19A55-1889-404C-BB60-367FD7D7938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F370CC-1885-484E-9F87-1490B906B98B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F7EB37-742F-40DA-87FC-514FA2BFCEEA}"/>
                </a:ext>
              </a:extLst>
            </p:cNvPr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79815138-A922-4B2D-B561-26247D058B1C}"/>
                </a:ext>
              </a:extLst>
            </p:cNvPr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8A0D7AB-31B7-4193-AC75-5C23C4380F17}"/>
                </a:ext>
              </a:extLst>
            </p:cNvPr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E343E9F-2220-44DE-92E8-BAE1C164974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726" y="1985883"/>
            <a:ext cx="5452757" cy="3826739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0920EF-8456-487F-A6AD-D49539FD8BD3}"/>
              </a:ext>
            </a:extLst>
          </p:cNvPr>
          <p:cNvSpPr/>
          <p:nvPr/>
        </p:nvSpPr>
        <p:spPr>
          <a:xfrm>
            <a:off x="295517" y="2386087"/>
            <a:ext cx="4610863" cy="2862322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FF0066"/>
                </a:solidFill>
                <a:ea typeface="Calibri" panose="020F0502020204030204" pitchFamily="34" charset="0"/>
              </a:rPr>
              <a:t>Quan sát tranh và cho biết đây là nhân vật nào? Nêu những hiểu biết của em về nhân vật này?</a:t>
            </a:r>
            <a:endParaRPr lang="en-US" sz="3600">
              <a:solidFill>
                <a:srgbClr val="FF006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9FEEE-48E3-4370-9A03-FD3AD2768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10" y="1187946"/>
            <a:ext cx="1484480" cy="11954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59BDB4-B442-43EF-8F4F-0C397AF173D5}"/>
              </a:ext>
            </a:extLst>
          </p:cNvPr>
          <p:cNvSpPr txBox="1"/>
          <p:nvPr/>
        </p:nvSpPr>
        <p:spPr>
          <a:xfrm>
            <a:off x="7254962" y="5812622"/>
            <a:ext cx="4353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C.Cô-lôm-bô(1451-1506)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E05C84-6777-40A7-A24F-4F300E93EA54}"/>
              </a:ext>
            </a:extLst>
          </p:cNvPr>
          <p:cNvGrpSpPr/>
          <p:nvPr/>
        </p:nvGrpSpPr>
        <p:grpSpPr>
          <a:xfrm>
            <a:off x="1" y="1150553"/>
            <a:ext cx="6230588" cy="5080860"/>
            <a:chOff x="335103" y="1617307"/>
            <a:chExt cx="8747063" cy="508086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4776CD1-AA82-4DBD-9B82-550EAE894DF8}"/>
                </a:ext>
              </a:extLst>
            </p:cNvPr>
            <p:cNvSpPr/>
            <p:nvPr/>
          </p:nvSpPr>
          <p:spPr>
            <a:xfrm>
              <a:off x="335103" y="1953975"/>
              <a:ext cx="8747063" cy="4744192"/>
            </a:xfrm>
            <a:prstGeom prst="roundRect">
              <a:avLst/>
            </a:prstGeom>
            <a:solidFill>
              <a:srgbClr val="F9FE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66795DB-D64A-40AF-BFEE-307A11B0FEB1}"/>
                </a:ext>
              </a:extLst>
            </p:cNvPr>
            <p:cNvSpPr txBox="1"/>
            <p:nvPr/>
          </p:nvSpPr>
          <p:spPr>
            <a:xfrm>
              <a:off x="799410" y="2206080"/>
              <a:ext cx="7818448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Cô-lôm-bô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ng</a:t>
              </a:r>
              <a:r>
                <a:rPr lang="vi-VN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tiên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châu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Mĩ,tuy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rằng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vùng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phía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tây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Ấn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thám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hiểm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A-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mê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ri-gô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bốn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chuyến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châu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Mĩ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1497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1503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khẳng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vùng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gọi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vùng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just"/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Tân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8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4C445B9-3634-4777-BE37-21281B5306A0}"/>
                </a:ext>
              </a:extLst>
            </p:cNvPr>
            <p:cNvSpPr/>
            <p:nvPr/>
          </p:nvSpPr>
          <p:spPr>
            <a:xfrm>
              <a:off x="1232336" y="1617307"/>
              <a:ext cx="3003931" cy="5513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Em có biết?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633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F5C2FD-1EBD-453B-82CB-210AB049F8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803631" y="170760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EBEEFA-5382-42B9-B3E7-DA2F2C3E9D9E}"/>
              </a:ext>
            </a:extLst>
          </p:cNvPr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97DE2F-B189-409E-9559-F94C2EBC8345}"/>
                </a:ext>
              </a:extLst>
            </p:cNvPr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44F19A55-1889-404C-BB60-367FD7D7938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F370CC-1885-484E-9F87-1490B906B98B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F7EB37-742F-40DA-87FC-514FA2BFCEEA}"/>
                </a:ext>
              </a:extLst>
            </p:cNvPr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79815138-A922-4B2D-B561-26247D058B1C}"/>
                </a:ext>
              </a:extLst>
            </p:cNvPr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8A0D7AB-31B7-4193-AC75-5C23C4380F17}"/>
                </a:ext>
              </a:extLst>
            </p:cNvPr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AB21F5A-5829-4AB2-B7D3-5BCD821C0F7D}"/>
              </a:ext>
            </a:extLst>
          </p:cNvPr>
          <p:cNvSpPr/>
          <p:nvPr/>
        </p:nvSpPr>
        <p:spPr>
          <a:xfrm>
            <a:off x="272120" y="3266660"/>
            <a:ext cx="11639196" cy="2123658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4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trong mục 2 và kết hợp hiểu biết của bản thân, hãy phân tích hệ quả địa lí - lịch sử của việc phát kiến ra châu Mỹ.</a:t>
            </a:r>
          </a:p>
        </p:txBody>
      </p:sp>
      <p:pic>
        <p:nvPicPr>
          <p:cNvPr id="17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id="{9A7DDC37-3E71-473B-9B37-D55CCC2A0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908219" y="1326287"/>
            <a:ext cx="2017718" cy="105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9B0E656F-E8F6-467B-BDF6-95AD166F37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1141" y="1424606"/>
            <a:ext cx="1522816" cy="9431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EC31E98-8492-4D90-A272-EF9F858C3A88}"/>
              </a:ext>
            </a:extLst>
          </p:cNvPr>
          <p:cNvGrpSpPr/>
          <p:nvPr/>
        </p:nvGrpSpPr>
        <p:grpSpPr>
          <a:xfrm>
            <a:off x="4177612" y="1344786"/>
            <a:ext cx="3905230" cy="827835"/>
            <a:chOff x="3111478" y="807235"/>
            <a:chExt cx="3602008" cy="68223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09CB8C-23BC-4AC7-B4B7-C5DA1DB45860}"/>
                </a:ext>
              </a:extLst>
            </p:cNvPr>
            <p:cNvSpPr/>
            <p:nvPr/>
          </p:nvSpPr>
          <p:spPr>
            <a:xfrm>
              <a:off x="3111478" y="807235"/>
              <a:ext cx="3491998" cy="682233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9785E0-F6BE-4429-8085-E25721CCB500}"/>
                </a:ext>
              </a:extLst>
            </p:cNvPr>
            <p:cNvSpPr txBox="1"/>
            <p:nvPr/>
          </p:nvSpPr>
          <p:spPr>
            <a:xfrm>
              <a:off x="3260459" y="921887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41A5D47-7EF9-4939-83A2-9E67AB0B4EE8}"/>
              </a:ext>
            </a:extLst>
          </p:cNvPr>
          <p:cNvSpPr/>
          <p:nvPr/>
        </p:nvSpPr>
        <p:spPr>
          <a:xfrm>
            <a:off x="424275" y="2314590"/>
            <a:ext cx="4120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HĐ: </a:t>
            </a:r>
            <a:r>
              <a:rPr lang="en-US" sz="2800" b="1" dirty="0" err="1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FCB93F-7C8C-49FE-8331-B43DF9042578}"/>
              </a:ext>
            </a:extLst>
          </p:cNvPr>
          <p:cNvSpPr/>
          <p:nvPr/>
        </p:nvSpPr>
        <p:spPr>
          <a:xfrm>
            <a:off x="8268554" y="2508285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Thời gian: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3 phút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4E89FC4E-DA70-4D4A-A280-DB8F967DF9D7}"/>
              </a:ext>
            </a:extLst>
          </p:cNvPr>
          <p:cNvSpPr/>
          <p:nvPr/>
        </p:nvSpPr>
        <p:spPr>
          <a:xfrm>
            <a:off x="4665664" y="2445395"/>
            <a:ext cx="2394423" cy="537328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#9Slide03 SFU Futura_12" panose="00000400000000000000" pitchFamily="2" charset="0"/>
              </a:rPr>
              <a:t>Nhiệm</a:t>
            </a:r>
            <a:r>
              <a:rPr lang="en-US" sz="3200" b="1" dirty="0">
                <a:latin typeface="#9Slide03 SFU Futura_12" panose="00000400000000000000" pitchFamily="2" charset="0"/>
              </a:rPr>
              <a:t> </a:t>
            </a:r>
            <a:r>
              <a:rPr lang="en-US" sz="3200" b="1" dirty="0" err="1">
                <a:latin typeface="#9Slide03 SFU Futura_12" panose="00000400000000000000" pitchFamily="2" charset="0"/>
              </a:rPr>
              <a:t>vụ</a:t>
            </a:r>
            <a:r>
              <a:rPr lang="vi-VN" sz="3200" b="1" dirty="0">
                <a:latin typeface="#9Slide03 SFU Futura_12" panose="00000400000000000000" pitchFamily="2" charset="0"/>
              </a:rPr>
              <a:t> </a:t>
            </a:r>
            <a:endParaRPr lang="en-US" sz="3200" b="1" dirty="0">
              <a:latin typeface="#9Slide03 SFU Futura_12" panose="000004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C17C677-D008-4094-868F-DD32C755FC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047" r="92907">
                        <a14:foregroundMark x1="8140" y1="38372" x2="13953" y2="48256"/>
                        <a14:foregroundMark x1="6047" y1="40814" x2="8488" y2="44535"/>
                        <a14:foregroundMark x1="31860" y1="58721" x2="32907" y2="59535"/>
                        <a14:foregroundMark x1="92674" y1="80000" x2="92907" y2="8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1554" y="2204532"/>
            <a:ext cx="1207481" cy="120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4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 animBg="1"/>
      <p:bldP spid="16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A53E02-3889-485C-B951-BEB7418CAF3E}"/>
              </a:ext>
            </a:extLst>
          </p:cNvPr>
          <p:cNvGrpSpPr/>
          <p:nvPr/>
        </p:nvGrpSpPr>
        <p:grpSpPr>
          <a:xfrm>
            <a:off x="5771407" y="83128"/>
            <a:ext cx="6340869" cy="6691744"/>
            <a:chOff x="5771407" y="83128"/>
            <a:chExt cx="6340869" cy="66917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593CAD-CCB4-46BC-81A0-06B494473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70" t="1972" r="3745" b="6046"/>
            <a:stretch/>
          </p:blipFill>
          <p:spPr>
            <a:xfrm>
              <a:off x="5771407" y="83128"/>
              <a:ext cx="6340869" cy="64245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E52EE26-5D26-4BC0-AE65-552C8B8E8225}"/>
                </a:ext>
              </a:extLst>
            </p:cNvPr>
            <p:cNvSpPr txBox="1"/>
            <p:nvPr/>
          </p:nvSpPr>
          <p:spPr>
            <a:xfrm>
              <a:off x="6024749" y="6405540"/>
              <a:ext cx="57461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Lược đồ hành trình khám phá châu Mỹ của Cô-lôm-bô</a:t>
              </a:r>
              <a:endParaRPr lang="en-US">
                <a:solidFill>
                  <a:srgbClr val="0071C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C014FF4-58FB-43AD-8760-E060E542270E}"/>
              </a:ext>
            </a:extLst>
          </p:cNvPr>
          <p:cNvSpPr txBox="1"/>
          <p:nvPr/>
        </p:nvSpPr>
        <p:spPr>
          <a:xfrm>
            <a:off x="603599" y="550001"/>
            <a:ext cx="2566931" cy="1815882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8/1492</a:t>
            </a:r>
          </a:p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Cô-lôm- bô cùng đoàn thủy thủ TBN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9C0111-11D1-4FF8-AC76-3EBBA1673F91}"/>
              </a:ext>
            </a:extLst>
          </p:cNvPr>
          <p:cNvSpPr txBox="1"/>
          <p:nvPr/>
        </p:nvSpPr>
        <p:spPr>
          <a:xfrm>
            <a:off x="2051351" y="2519795"/>
            <a:ext cx="2909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3 chiếc tàu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412302-4DE8-416D-B8F5-AAF31C2702AF}"/>
              </a:ext>
            </a:extLst>
          </p:cNvPr>
          <p:cNvSpPr txBox="1"/>
          <p:nvPr/>
        </p:nvSpPr>
        <p:spPr>
          <a:xfrm>
            <a:off x="2222786" y="3019565"/>
            <a:ext cx="2566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 tháng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A89600-35C4-4034-BD33-77D1395FEEE8}"/>
              </a:ext>
            </a:extLst>
          </p:cNvPr>
          <p:cNvSpPr txBox="1"/>
          <p:nvPr/>
        </p:nvSpPr>
        <p:spPr>
          <a:xfrm>
            <a:off x="477537" y="3605736"/>
            <a:ext cx="3264663" cy="954107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biển Ca-ri-bê</a:t>
            </a:r>
          </a:p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(Châu Mĩ)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7FA18C-395C-49E3-BF87-C5226D071DC2}"/>
              </a:ext>
            </a:extLst>
          </p:cNvPr>
          <p:cNvSpPr txBox="1"/>
          <p:nvPr/>
        </p:nvSpPr>
        <p:spPr>
          <a:xfrm>
            <a:off x="2127116" y="4923632"/>
            <a:ext cx="347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cuộc thám hiểm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247B45-BFE5-4A17-85C5-893F6219756F}"/>
              </a:ext>
            </a:extLst>
          </p:cNvPr>
          <p:cNvSpPr txBox="1"/>
          <p:nvPr/>
        </p:nvSpPr>
        <p:spPr>
          <a:xfrm>
            <a:off x="842383" y="5749086"/>
            <a:ext cx="347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1493,1498, 1502</a:t>
            </a:r>
            <a:endParaRPr lang="en-US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BF888AEF-9C32-4381-A2A9-5B79F778501B}"/>
              </a:ext>
            </a:extLst>
          </p:cNvPr>
          <p:cNvSpPr/>
          <p:nvPr/>
        </p:nvSpPr>
        <p:spPr>
          <a:xfrm>
            <a:off x="1462663" y="2479626"/>
            <a:ext cx="676893" cy="1067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7551BCF9-8E4F-460E-B6B3-EF749414DDF0}"/>
              </a:ext>
            </a:extLst>
          </p:cNvPr>
          <p:cNvSpPr/>
          <p:nvPr/>
        </p:nvSpPr>
        <p:spPr>
          <a:xfrm>
            <a:off x="1462663" y="4620681"/>
            <a:ext cx="676893" cy="1067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806F2C40-6318-471C-83EA-E2D59B0D9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841" y="142503"/>
            <a:ext cx="6602153" cy="663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5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19" grpId="0" animBg="1"/>
      <p:bldP spid="21" grpId="0"/>
      <p:bldP spid="22" grpId="0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D75494A-382D-4AFE-830F-4C9294033D6F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9E69811A-69E9-43D4-9438-E6C8B5517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392819-14EF-45E7-B1C7-09BB393B2B95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68141D4-B875-4C83-BBF1-D1CEA454E2B6}"/>
              </a:ext>
            </a:extLst>
          </p:cNvPr>
          <p:cNvSpPr/>
          <p:nvPr/>
        </p:nvSpPr>
        <p:spPr>
          <a:xfrm>
            <a:off x="173123" y="157084"/>
            <a:ext cx="6427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con đường mới dẫn đến các châu lục khác.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DC2978-DF9A-42C7-B72C-9EF110C4B375}"/>
              </a:ext>
            </a:extLst>
          </p:cNvPr>
          <p:cNvSpPr/>
          <p:nvPr/>
        </p:nvSpPr>
        <p:spPr>
          <a:xfrm>
            <a:off x="173123" y="1560046"/>
            <a:ext cx="65596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hành trình khám phá và chinh phục thế giới.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F7E5BB-87B2-4D11-BDA2-031DF88C68C8}"/>
              </a:ext>
            </a:extLst>
          </p:cNvPr>
          <p:cNvSpPr/>
          <p:nvPr/>
        </p:nvSpPr>
        <p:spPr>
          <a:xfrm>
            <a:off x="160191" y="2721269"/>
            <a:ext cx="68923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Từ sau cuộc phát kiến, người châu Âu đã xâm chiếm khai phá châu M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việc khai thác những nguồn nguyên liệu, khoáng sản quý giá và xây dựng nền văn hóa phương tây trên vùng đất mới này.</a:t>
            </a:r>
          </a:p>
        </p:txBody>
      </p:sp>
    </p:spTree>
    <p:extLst>
      <p:ext uri="{BB962C8B-B14F-4D97-AF65-F5344CB8AC3E}">
        <p14:creationId xmlns:p14="http://schemas.microsoft.com/office/powerpoint/2010/main" val="3210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4E090-89DC-4216-A729-26ED63857587}"/>
              </a:ext>
            </a:extLst>
          </p:cNvPr>
          <p:cNvSpPr/>
          <p:nvPr/>
        </p:nvSpPr>
        <p:spPr>
          <a:xfrm>
            <a:off x="157479" y="3743958"/>
            <a:ext cx="11877040" cy="311404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9C82-6035-430D-9293-F8682D27713B}"/>
              </a:ext>
            </a:extLst>
          </p:cNvPr>
          <p:cNvSpPr txBox="1"/>
          <p:nvPr/>
        </p:nvSpPr>
        <p:spPr>
          <a:xfrm>
            <a:off x="739537" y="3837031"/>
            <a:ext cx="104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A2BC-3690-4855-B8D1-620B830331AD}"/>
              </a:ext>
            </a:extLst>
          </p:cNvPr>
          <p:cNvSpPr txBox="1"/>
          <p:nvPr/>
        </p:nvSpPr>
        <p:spPr>
          <a:xfrm>
            <a:off x="1508796" y="4431580"/>
            <a:ext cx="9943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phạm vi châu Mĩ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nhiên, dân cư, xã hội Bắc Mĩ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nhiên,dân c</a:t>
            </a:r>
            <a:r>
              <a:rPr lang="vi-VN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,xã hội Trung và Nam Mĩ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Khai thác, sử dụng và bảo vệ rừng A-ma-dôn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3A018E-5174-43AE-BC1E-C2559A2F5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219"/>
            <a:ext cx="12192000" cy="32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7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596170D-02AB-48E1-9DB4-C848E1A3A987}"/>
              </a:ext>
            </a:extLst>
          </p:cNvPr>
          <p:cNvSpPr/>
          <p:nvPr/>
        </p:nvSpPr>
        <p:spPr>
          <a:xfrm>
            <a:off x="265044" y="757680"/>
            <a:ext cx="6453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Đẩy nhanh quá trình di dân từ châu lục khác đến châu 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Mĩ.</a:t>
            </a:r>
            <a:endParaRPr lang="en-US">
              <a:solidFill>
                <a:srgbClr val="4820F4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4DCBB1-8813-4515-BA0B-9D28A50D0BF9}"/>
              </a:ext>
            </a:extLst>
          </p:cNvPr>
          <p:cNvGrpSpPr/>
          <p:nvPr/>
        </p:nvGrpSpPr>
        <p:grpSpPr>
          <a:xfrm>
            <a:off x="7074316" y="0"/>
            <a:ext cx="5035826" cy="6882939"/>
            <a:chOff x="7074316" y="0"/>
            <a:chExt cx="5035826" cy="688293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1C80288-A115-4145-9A6A-57544818C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023" t="29923" r="39390" b="15194"/>
            <a:stretch/>
          </p:blipFill>
          <p:spPr>
            <a:xfrm>
              <a:off x="7074316" y="0"/>
              <a:ext cx="5035826" cy="688293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75EDB3-FB67-4AFE-B1D6-A141C1E6BF0C}"/>
                </a:ext>
              </a:extLst>
            </p:cNvPr>
            <p:cNvSpPr txBox="1"/>
            <p:nvPr/>
          </p:nvSpPr>
          <p:spPr>
            <a:xfrm>
              <a:off x="7074316" y="6457890"/>
              <a:ext cx="48614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vi-VN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các luồng nhập c</a:t>
              </a:r>
              <a:r>
                <a:rPr lang="vi-VN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vào châu Mĩ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A5590E-815E-4DDB-A14B-AB18C87C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879" y="2312106"/>
            <a:ext cx="4416137" cy="44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6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F5C2FD-1EBD-453B-82CB-210AB049F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03631" y="170760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EBEEFA-5382-42B9-B3E7-DA2F2C3E9D9E}"/>
              </a:ext>
            </a:extLst>
          </p:cNvPr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97DE2F-B189-409E-9559-F94C2EBC8345}"/>
                </a:ext>
              </a:extLst>
            </p:cNvPr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44F19A55-1889-404C-BB60-367FD7D7938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F370CC-1885-484E-9F87-1490B906B98B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F7EB37-742F-40DA-87FC-514FA2BFCEEA}"/>
                </a:ext>
              </a:extLst>
            </p:cNvPr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79815138-A922-4B2D-B561-26247D058B1C}"/>
                </a:ext>
              </a:extLst>
            </p:cNvPr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8A0D7AB-31B7-4193-AC75-5C23C4380F17}"/>
                </a:ext>
              </a:extLst>
            </p:cNvPr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1A4555E-DDBE-43DD-81F4-8CADE125A5C9}"/>
              </a:ext>
            </a:extLst>
          </p:cNvPr>
          <p:cNvSpPr/>
          <p:nvPr/>
        </p:nvSpPr>
        <p:spPr>
          <a:xfrm>
            <a:off x="514712" y="1869307"/>
            <a:ext cx="111625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con đường mới dẫn đến các châu lục khác. </a:t>
            </a:r>
          </a:p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hành trình khám phá và chinh phục thế giới.</a:t>
            </a:r>
          </a:p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Từ sau cuộc phát kiến, người châu Âu đã xâm chiếm khai phá châu M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việc khai thác những nguồn nguyên liệu, khoáng sản quý giá và xây dựng nền văn hóa phương tây trên vùng đất mới này.</a:t>
            </a:r>
          </a:p>
          <a:p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Đẩy nhanh quá trình di dân từ châu lục khác đến châu 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Mĩ.</a:t>
            </a:r>
            <a:endParaRPr lang="en-US">
              <a:solidFill>
                <a:srgbClr val="4820F4"/>
              </a:solidFill>
            </a:endParaRP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F4ABF2BC-352C-4F3A-A17A-FC6174BE90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0" y="954901"/>
            <a:ext cx="1269742" cy="87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73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WordArt 4">
            <a:extLst>
              <a:ext uri="{FF2B5EF4-FFF2-40B4-BE49-F238E27FC236}">
                <a16:creationId xmlns:a16="http://schemas.microsoft.com/office/drawing/2014/main" id="{4917E2B6-6DE9-44E2-A600-FAAA05EA1F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41393" y="723044"/>
            <a:ext cx="6705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i="1" kern="10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F017965-660F-4CC5-9185-62DBBC79400C}"/>
              </a:ext>
            </a:extLst>
          </p:cNvPr>
          <p:cNvSpPr txBox="1">
            <a:spLocks noChangeArrowheads="1"/>
          </p:cNvSpPr>
          <p:nvPr/>
        </p:nvSpPr>
        <p:spPr>
          <a:xfrm>
            <a:off x="-104682" y="4839556"/>
            <a:ext cx="1146048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240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A3A451-8674-423A-A93C-A19DBD2679CE}"/>
              </a:ext>
            </a:extLst>
          </p:cNvPr>
          <p:cNvSpPr txBox="1"/>
          <p:nvPr/>
        </p:nvSpPr>
        <p:spPr>
          <a:xfrm>
            <a:off x="463953" y="2247037"/>
            <a:ext cx="1146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sinh nghe câu hỏi, lựa chọn và có đáp án nhanh nhất giơ tay xin trả lời.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trả lời đúng 1 câu được 1 điểm cộng</a:t>
            </a:r>
            <a:endParaRPr lang="en-US" sz="360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slow">
    <p:newsflash/>
    <p:sndAc>
      <p:stSnd>
        <p:snd r:embed="rId3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2DBA6407-FB13-4994-ADD3-070553012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424" y="519112"/>
            <a:ext cx="7760736" cy="146685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600">
                <a:solidFill>
                  <a:srgbClr val="0070C0"/>
                </a:solidFill>
              </a:rPr>
              <a:t>Kênh Panama nối Đại Tây Dương</a:t>
            </a:r>
            <a:endParaRPr lang="en-US" sz="3600">
              <a:solidFill>
                <a:srgbClr val="0070C0"/>
              </a:solidFill>
            </a:endParaRPr>
          </a:p>
          <a:p>
            <a:r>
              <a:rPr lang="vi-VN" sz="3600">
                <a:solidFill>
                  <a:srgbClr val="0070C0"/>
                </a:solidFill>
              </a:rPr>
              <a:t> và Thái Bình Dương</a:t>
            </a:r>
            <a:endParaRPr lang="en-US" sz="3600">
              <a:solidFill>
                <a:srgbClr val="0070C0"/>
              </a:solidFill>
            </a:endParaRPr>
          </a:p>
        </p:txBody>
      </p:sp>
      <p:grpSp>
        <p:nvGrpSpPr>
          <p:cNvPr id="4099" name="Group 51">
            <a:extLst>
              <a:ext uri="{FF2B5EF4-FFF2-40B4-BE49-F238E27FC236}">
                <a16:creationId xmlns:a16="http://schemas.microsoft.com/office/drawing/2014/main" id="{EE79D399-EF43-4053-82F6-7CC654B3B95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BDC6844-D068-4D82-962F-35437C102F1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33" name="Rectangle 10">
              <a:extLst>
                <a:ext uri="{FF2B5EF4-FFF2-40B4-BE49-F238E27FC236}">
                  <a16:creationId xmlns:a16="http://schemas.microsoft.com/office/drawing/2014/main" id="{E34AA425-5AB8-4C3D-85F0-EA0EB462F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902B75F-FB1E-46A3-8A49-C492E3D7C72A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69E6853E-4446-454E-AEA3-7ED5C2343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4" y="3017837"/>
            <a:ext cx="23622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</a:rPr>
              <a:t>Đúng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1574727D-5FB9-4BE7-B04A-E320F2D05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2766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120F3966-F141-458B-8C24-E5BE3067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" y="3106736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D7E4DBFA-E137-4BED-9A7F-4D515793C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4" y="3170236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9C05F06F-FA58-4AC6-B15F-84A133C80D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2675" y="324643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D84B676D-AB00-4EDF-A0A9-0436A1739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2" y="4176712"/>
            <a:ext cx="24368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</a:rPr>
              <a:t>Sai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9A4849F2-DCA4-40A2-AFD1-DA99E2729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44196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FB020137-BF4A-4A59-8D4F-3BC0CC821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" y="419735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F32AAC55-E7B5-4861-B9F3-FE7723A82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5" y="4313236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BB051238-A7FB-40F4-B381-12DD7C65BE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55700" y="438308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3C7A0DD5-B578-4520-BD14-6B18D12F3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52CBF3B1-9A1D-406B-AE99-9981CE0A9D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9624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4117" name="Picture 29" descr="Picture1">
            <a:extLst>
              <a:ext uri="{FF2B5EF4-FFF2-40B4-BE49-F238E27FC236}">
                <a16:creationId xmlns:a16="http://schemas.microsoft.com/office/drawing/2014/main" id="{60A85E7E-0D64-49E0-A026-AFC23A13DCF6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EA18C8A-0B43-469D-8009-5891F26AF9CD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id="{008669C9-95C5-499D-8BC7-E70D0AD7B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1" name="WordArt 35">
              <a:extLst>
                <a:ext uri="{FF2B5EF4-FFF2-40B4-BE49-F238E27FC236}">
                  <a16:creationId xmlns:a16="http://schemas.microsoft.com/office/drawing/2014/main" id="{C3083AA1-D5BB-411B-9726-D7CB4017C3D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C8C315B-4FC9-4A90-9A36-4D7E399C0A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FCBD994D-3D31-4D53-BCBD-C9602751B6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8007D19-FB1D-4C17-9594-FAE65F61F5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F367B41-8206-4E4A-916A-FF12F6DAB5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C9669118-2F76-4A34-AFAC-6A5C88CE3B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0AB06801-E391-4CB9-B573-6494E090B6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D51A426-D715-4356-A967-03A96656B4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F7B4D46E-01F2-40FD-AB5F-821475AB2A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F726FEB1-4CA1-4669-848A-06873A3441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06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94FF9552-194A-48FB-B5BF-7F937F8F9A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96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01626F0-DB00-4510-AE50-0B4FC43C02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6171" grpId="0" animBg="1"/>
      <p:bldP spid="617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7BB0A6DF-63AC-4EFB-B34F-FE72893F7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823" y="519112"/>
            <a:ext cx="7010400" cy="1524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sz="3600">
                <a:solidFill>
                  <a:srgbClr val="0070C0"/>
                </a:solidFill>
              </a:rPr>
              <a:t>Châu Mĩ có diện tích khoảng</a:t>
            </a:r>
            <a:r>
              <a:rPr lang="en-US" sz="3600">
                <a:solidFill>
                  <a:srgbClr val="0070C0"/>
                </a:solidFill>
              </a:rPr>
              <a:t>?</a:t>
            </a:r>
            <a:endParaRPr lang="en-US" alt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23" name="Group 51">
            <a:extLst>
              <a:ext uri="{FF2B5EF4-FFF2-40B4-BE49-F238E27FC236}">
                <a16:creationId xmlns:a16="http://schemas.microsoft.com/office/drawing/2014/main" id="{5175F954-22C3-4425-8650-E1A4AC8BF8F4}"/>
              </a:ext>
            </a:extLst>
          </p:cNvPr>
          <p:cNvGrpSpPr>
            <a:grpSpLocks/>
          </p:cNvGrpSpPr>
          <p:nvPr/>
        </p:nvGrpSpPr>
        <p:grpSpPr bwMode="auto">
          <a:xfrm>
            <a:off x="90599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C2853F-F8AF-47CD-8E26-3E5DE67A575A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57" name="Rectangle 10">
              <a:extLst>
                <a:ext uri="{FF2B5EF4-FFF2-40B4-BE49-F238E27FC236}">
                  <a16:creationId xmlns:a16="http://schemas.microsoft.com/office/drawing/2014/main" id="{CA09071B-CBB2-4C23-AE14-F42A86351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B9C4D3-CE8B-4F35-A8D6-669EAB1E74B3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31C849C-8B91-4DC1-A245-1583657D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2606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A5115D06-40D1-40EE-B83F-A175007E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2436812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51D058DE-B7E3-4E79-8901-0CBBA75DC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3" y="2500312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3101477F-16BE-4EC3-ACBB-9B3EF5909A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81224" y="2576512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6BC3A77-7312-4EAB-93C3-5EC77C5F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3749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B47CC87-F616-48F7-9950-4A54336F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3527426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4D4474C8-4A48-4829-85C4-9A11FAEC9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4" y="3643312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B9317D47-2E22-49FD-A4A7-D6AE079BEE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1849" y="3713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ECF6FB41-4A35-41C7-A21A-ED1FC939B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4892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CBDC5234-4D2E-4403-9CA0-AC1DD71C4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4670426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9B8A914E-1400-44D2-828C-150085FBD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4" y="471011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16F38679-06FF-4EDF-ADFA-5ADBFB266A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8824" y="4856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46E7C6FF-11D8-4B6D-987D-584D5D661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23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1933C21D-114B-4289-AB05-CA447468F9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223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138" name="Picture 29" descr="Picture1">
            <a:extLst>
              <a:ext uri="{FF2B5EF4-FFF2-40B4-BE49-F238E27FC236}">
                <a16:creationId xmlns:a16="http://schemas.microsoft.com/office/drawing/2014/main" id="{BA1437FB-0F84-4BDA-BFF0-345B8AD9A420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3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F5A7FEF3-CBFF-4426-AB13-D7CB8FA35C59}"/>
              </a:ext>
            </a:extLst>
          </p:cNvPr>
          <p:cNvGrpSpPr>
            <a:grpSpLocks/>
          </p:cNvGrpSpPr>
          <p:nvPr/>
        </p:nvGrpSpPr>
        <p:grpSpPr bwMode="auto">
          <a:xfrm>
            <a:off x="4710223" y="5472112"/>
            <a:ext cx="1371600" cy="1371600"/>
            <a:chOff x="4320" y="2928"/>
            <a:chExt cx="1104" cy="1104"/>
          </a:xfrm>
        </p:grpSpPr>
        <p:sp>
          <p:nvSpPr>
            <p:cNvPr id="5154" name="AutoShape 34">
              <a:extLst>
                <a:ext uri="{FF2B5EF4-FFF2-40B4-BE49-F238E27FC236}">
                  <a16:creationId xmlns:a16="http://schemas.microsoft.com/office/drawing/2014/main" id="{7004D67E-B9E2-4FB6-8C27-53A2EE4ED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>
              <a:extLst>
                <a:ext uri="{FF2B5EF4-FFF2-40B4-BE49-F238E27FC236}">
                  <a16:creationId xmlns:a16="http://schemas.microsoft.com/office/drawing/2014/main" id="{11839870-6F99-4296-A2DD-D9B5FC43851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D972F93-2CB8-47E6-B4BA-0AFE9CDE1B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F3B61C4-C65F-43ED-842B-CB63072358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DD1801DC-A01C-45B8-BD19-EACA1D4505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5B7088-0356-4635-A275-D94502917C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6118B4EC-C436-4C6E-92D7-A5F17F488B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4BDC88BE-DE1E-45C3-AAEF-240993ECBA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AC60A0E9-F7AE-4BC1-A7D4-3D06C17818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DB8CCC6A-B307-4DB1-A904-2BB01A6E9F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A2A043EC-0E9E-46E7-B08E-739D6E9A3E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912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6BE6B317-A0E3-4EE7-8419-B752FCB7A3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102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B3441B17-884B-4312-926D-073D23D0AF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1303" name="Text Box 39">
            <a:extLst>
              <a:ext uri="{FF2B5EF4-FFF2-40B4-BE49-F238E27FC236}">
                <a16:creationId xmlns:a16="http://schemas.microsoft.com/office/drawing/2014/main" id="{2D70E8F7-B961-4FF8-870F-2F7CEAA7B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623" y="2347913"/>
            <a:ext cx="32004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40.000km</a:t>
            </a:r>
            <a:r>
              <a:rPr lang="vi-VN" sz="4000" b="1" baseline="30000">
                <a:solidFill>
                  <a:schemeClr val="bg1"/>
                </a:solidFill>
              </a:rPr>
              <a:t>2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11304" name="Text Box 40">
            <a:extLst>
              <a:ext uri="{FF2B5EF4-FFF2-40B4-BE49-F238E27FC236}">
                <a16:creationId xmlns:a16="http://schemas.microsoft.com/office/drawing/2014/main" id="{F61759B5-B160-45CE-8B56-A058246CB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623" y="3532187"/>
            <a:ext cx="32766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.000km</a:t>
            </a:r>
            <a:r>
              <a:rPr lang="vi-VN" sz="4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05" name="Text Box 41">
            <a:extLst>
              <a:ext uri="{FF2B5EF4-FFF2-40B4-BE49-F238E27FC236}">
                <a16:creationId xmlns:a16="http://schemas.microsoft.com/office/drawing/2014/main" id="{B9901747-0AC3-476E-A4F9-EF89BE68F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423" y="4633912"/>
            <a:ext cx="33528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</a:t>
            </a:r>
            <a:r>
              <a:rPr lang="en-US" sz="4000" b="1">
                <a:solidFill>
                  <a:schemeClr val="bg1"/>
                </a:solidFill>
              </a:rPr>
              <a:t>.</a:t>
            </a:r>
            <a:r>
              <a:rPr lang="vi-VN" sz="4000" b="1">
                <a:solidFill>
                  <a:schemeClr val="bg1"/>
                </a:solidFill>
              </a:rPr>
              <a:t>000km</a:t>
            </a:r>
            <a:r>
              <a:rPr lang="vi-VN" sz="4000" b="1" baseline="30000">
                <a:solidFill>
                  <a:schemeClr val="bg1"/>
                </a:solidFill>
              </a:rPr>
              <a:t>2</a:t>
            </a:r>
            <a:endParaRPr lang="en-US" sz="4000" b="1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  <p:bldP spid="1130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7BB0A6DF-63AC-4EFB-B34F-FE72893F7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823" y="519112"/>
            <a:ext cx="9528544" cy="1524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200">
                <a:solidFill>
                  <a:srgbClr val="0070C0"/>
                </a:solidFill>
              </a:rPr>
              <a:t>Trong các châu lục châu Mỹ là châu lục trải dài </a:t>
            </a:r>
            <a:endParaRPr lang="en-US" sz="3200">
              <a:solidFill>
                <a:srgbClr val="0070C0"/>
              </a:solidFill>
            </a:endParaRPr>
          </a:p>
          <a:p>
            <a:r>
              <a:rPr lang="vi-VN" sz="3200">
                <a:solidFill>
                  <a:srgbClr val="0070C0"/>
                </a:solidFill>
              </a:rPr>
              <a:t>trên nhiều vĩ độ nhất </a:t>
            </a:r>
            <a:r>
              <a:rPr lang="en-US" sz="3200">
                <a:solidFill>
                  <a:srgbClr val="0070C0"/>
                </a:solidFill>
              </a:rPr>
              <a:t>.</a:t>
            </a:r>
          </a:p>
        </p:txBody>
      </p:sp>
      <p:grpSp>
        <p:nvGrpSpPr>
          <p:cNvPr id="5123" name="Group 51">
            <a:extLst>
              <a:ext uri="{FF2B5EF4-FFF2-40B4-BE49-F238E27FC236}">
                <a16:creationId xmlns:a16="http://schemas.microsoft.com/office/drawing/2014/main" id="{5175F954-22C3-4425-8650-E1A4AC8BF8F4}"/>
              </a:ext>
            </a:extLst>
          </p:cNvPr>
          <p:cNvGrpSpPr>
            <a:grpSpLocks/>
          </p:cNvGrpSpPr>
          <p:nvPr/>
        </p:nvGrpSpPr>
        <p:grpSpPr bwMode="auto">
          <a:xfrm>
            <a:off x="90599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C2853F-F8AF-47CD-8E26-3E5DE67A575A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57" name="Rectangle 10">
              <a:extLst>
                <a:ext uri="{FF2B5EF4-FFF2-40B4-BE49-F238E27FC236}">
                  <a16:creationId xmlns:a16="http://schemas.microsoft.com/office/drawing/2014/main" id="{CA09071B-CBB2-4C23-AE14-F42A86351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B9C4D3-CE8B-4F35-A8D6-669EAB1E74B3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31C849C-8B91-4DC1-A245-1583657D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32703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A5115D06-40D1-40EE-B83F-A175007E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3100525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51D058DE-B7E3-4E79-8901-0CBBA75DC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3" y="3164025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3101477F-16BE-4EC3-ACBB-9B3EF5909A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81224" y="3240225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6BC3A77-7312-4EAB-93C3-5EC77C5F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44133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B47CC87-F616-48F7-9950-4A54336F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4191139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4D4474C8-4A48-4829-85C4-9A11FAEC9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4" y="4307025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B9317D47-2E22-49FD-A4A7-D6AE079BEE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1849" y="437687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46E7C6FF-11D8-4B6D-987D-584D5D661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23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1933C21D-114B-4289-AB05-CA447468F9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223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138" name="Picture 29" descr="Picture1">
            <a:extLst>
              <a:ext uri="{FF2B5EF4-FFF2-40B4-BE49-F238E27FC236}">
                <a16:creationId xmlns:a16="http://schemas.microsoft.com/office/drawing/2014/main" id="{BA1437FB-0F84-4BDA-BFF0-345B8AD9A420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3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F5A7FEF3-CBFF-4426-AB13-D7CB8FA35C59}"/>
              </a:ext>
            </a:extLst>
          </p:cNvPr>
          <p:cNvGrpSpPr>
            <a:grpSpLocks/>
          </p:cNvGrpSpPr>
          <p:nvPr/>
        </p:nvGrpSpPr>
        <p:grpSpPr bwMode="auto">
          <a:xfrm>
            <a:off x="4710223" y="5472112"/>
            <a:ext cx="1371600" cy="1371600"/>
            <a:chOff x="4320" y="2928"/>
            <a:chExt cx="1104" cy="1104"/>
          </a:xfrm>
        </p:grpSpPr>
        <p:sp>
          <p:nvSpPr>
            <p:cNvPr id="5154" name="AutoShape 34">
              <a:extLst>
                <a:ext uri="{FF2B5EF4-FFF2-40B4-BE49-F238E27FC236}">
                  <a16:creationId xmlns:a16="http://schemas.microsoft.com/office/drawing/2014/main" id="{7004D67E-B9E2-4FB6-8C27-53A2EE4ED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>
              <a:extLst>
                <a:ext uri="{FF2B5EF4-FFF2-40B4-BE49-F238E27FC236}">
                  <a16:creationId xmlns:a16="http://schemas.microsoft.com/office/drawing/2014/main" id="{11839870-6F99-4296-A2DD-D9B5FC43851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D972F93-2CB8-47E6-B4BA-0AFE9CDE1B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F3B61C4-C65F-43ED-842B-CB63072358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DD1801DC-A01C-45B8-BD19-EACA1D4505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5B7088-0356-4635-A275-D94502917C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6118B4EC-C436-4C6E-92D7-A5F17F488B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4BDC88BE-DE1E-45C3-AAEF-240993ECBA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AC60A0E9-F7AE-4BC1-A7D4-3D06C17818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DB8CCC6A-B307-4DB1-A904-2BB01A6E9F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A2A043EC-0E9E-46E7-B08E-739D6E9A3E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912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6BE6B317-A0E3-4EE7-8419-B752FCB7A3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102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B3441B17-884B-4312-926D-073D23D0AF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1303" name="Text Box 39">
            <a:extLst>
              <a:ext uri="{FF2B5EF4-FFF2-40B4-BE49-F238E27FC236}">
                <a16:creationId xmlns:a16="http://schemas.microsoft.com/office/drawing/2014/main" id="{2D70E8F7-B961-4FF8-870F-2F7CEAA7B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623" y="3011626"/>
            <a:ext cx="32004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 algn="ctr"/>
            <a:r>
              <a:rPr lang="en-US" sz="4000" b="1">
                <a:solidFill>
                  <a:schemeClr val="bg1"/>
                </a:solidFill>
              </a:rPr>
              <a:t>Sai</a:t>
            </a:r>
          </a:p>
        </p:txBody>
      </p:sp>
      <p:sp>
        <p:nvSpPr>
          <p:cNvPr id="11304" name="Text Box 40">
            <a:extLst>
              <a:ext uri="{FF2B5EF4-FFF2-40B4-BE49-F238E27FC236}">
                <a16:creationId xmlns:a16="http://schemas.microsoft.com/office/drawing/2014/main" id="{F61759B5-B160-45CE-8B56-A058246CB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523" y="4174029"/>
            <a:ext cx="32766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 algn="ctr"/>
            <a:r>
              <a:rPr lang="en-US" sz="4000" b="1">
                <a:solidFill>
                  <a:schemeClr val="bg1"/>
                </a:solidFill>
              </a:rPr>
              <a:t>Đúng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01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863821C8-C749-4566-B4EC-8D10AE0E8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4" y="519112"/>
            <a:ext cx="9582152" cy="146685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4000">
                <a:solidFill>
                  <a:srgbClr val="0070C0"/>
                </a:solidFill>
              </a:rPr>
              <a:t>Châu Mỹ giáp với những đại dương nào</a:t>
            </a:r>
            <a:r>
              <a:rPr lang="en-US" sz="4000">
                <a:solidFill>
                  <a:srgbClr val="0070C0"/>
                </a:solidFill>
              </a:rPr>
              <a:t>?</a:t>
            </a:r>
          </a:p>
        </p:txBody>
      </p:sp>
      <p:grpSp>
        <p:nvGrpSpPr>
          <p:cNvPr id="6147" name="Group 51">
            <a:extLst>
              <a:ext uri="{FF2B5EF4-FFF2-40B4-BE49-F238E27FC236}">
                <a16:creationId xmlns:a16="http://schemas.microsoft.com/office/drawing/2014/main" id="{3E63C55F-7AE4-41F0-B462-AB0E8FF391E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39BA21-35C6-40F5-99A8-6CAA3E75BA9E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>
              <a:extLst>
                <a:ext uri="{FF2B5EF4-FFF2-40B4-BE49-F238E27FC236}">
                  <a16:creationId xmlns:a16="http://schemas.microsoft.com/office/drawing/2014/main" id="{B1CBC24E-F295-4115-812C-22C945EBC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EF24E0-DD97-4FED-AC09-F3DB4AF8B94F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BE5E6211-44DC-4B80-AD37-0C9AF6242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74" y="2347913"/>
            <a:ext cx="9932987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chemeClr val="bg1"/>
                </a:solidFill>
              </a:rPr>
              <a:t>Thái Bình Dương, Ấn Độ Dương, Bắc Băng Dương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51039E7-A7BA-4BA4-9BE4-FC7FFBD7D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606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19B58D62-65AC-4C2E-86ED-41D7C6AFA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2436812"/>
            <a:ext cx="12954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80B5BA8-8D73-4EFC-AB86-805CA3770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4" y="2500312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545C02A5-723B-4C38-9FB2-08A4B2AFAF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8225" y="257651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3AAEA197-2F1D-4FFA-B0A1-3DFD814D5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3506788"/>
            <a:ext cx="9702799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chemeClr val="bg1"/>
                </a:solidFill>
              </a:rPr>
              <a:t>Thái Bình Dương, Đại Tây Dương, Bắc Băng Dương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6DBCD91-8744-4CF7-AF8A-CBDD2F5DF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749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5DE2BC5C-231F-46D4-97B8-A807BDA8C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3527426"/>
            <a:ext cx="13271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C8539AD-F11F-430D-9A56-84C9A5E36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3643312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271A4943-5E3D-4967-9A9C-4B48B6F299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1250" y="3713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E10E2BAF-B712-4BA6-94A8-02259B304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423" y="4649788"/>
            <a:ext cx="9656763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chemeClr val="bg1"/>
                </a:solidFill>
              </a:rPr>
              <a:t>Bắc Băng Dương, Ấn Độ Dương, Đại Tây Dương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8F844FDF-B7DE-47AB-882C-76DCB7C1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892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76C7937D-1652-4C59-8AF9-C16FD12C9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4670426"/>
            <a:ext cx="13271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85A4BBFF-2661-4178-ADE4-60906AF9C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471011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60E5C9A8-C9AB-4797-8615-443C61A0C3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8225" y="4856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160AC8E6-FBDA-488A-B6FA-EBB7EB896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D4C6DE25-8C5F-4A93-89DB-5C91527107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9624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6165" name="Picture 29" descr="Picture1">
            <a:extLst>
              <a:ext uri="{FF2B5EF4-FFF2-40B4-BE49-F238E27FC236}">
                <a16:creationId xmlns:a16="http://schemas.microsoft.com/office/drawing/2014/main" id="{92E6B04A-AE58-4A82-B8B8-77B9B5135BF9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E70940E1-722D-4BB0-AC2A-BDA9414D6A19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6178" name="AutoShape 34">
              <a:extLst>
                <a:ext uri="{FF2B5EF4-FFF2-40B4-BE49-F238E27FC236}">
                  <a16:creationId xmlns:a16="http://schemas.microsoft.com/office/drawing/2014/main" id="{A11D8BDF-D5DC-4AD1-86A7-729CE40BC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79" name="WordArt 35">
              <a:extLst>
                <a:ext uri="{FF2B5EF4-FFF2-40B4-BE49-F238E27FC236}">
                  <a16:creationId xmlns:a16="http://schemas.microsoft.com/office/drawing/2014/main" id="{3CB6E952-986B-4837-AA1B-6F2EC813354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ED0C1922-B45E-4B4B-A0D6-64E191BFA4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213784EF-C5B4-456B-A1EC-CC9092AF9B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6061F5C-793B-4C7B-90B7-3BB9D3D8B5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422C6E9-4DDC-4EFB-9F3C-3297AA8CED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F5D44947-675B-4A6C-8268-CA317F59A0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1E7C1098-D42B-42C9-BFF9-B528501C04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88CFD502-7869-41B8-8C57-ACFE4E088A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44D59E25-B973-47C7-B8F5-624EE8121A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B5519E01-5AD5-46BD-85D1-29456AC710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06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11B9AB2E-ADE1-4B84-B2B7-6C8E4431C5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96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F4C557EF-308D-4D9C-90C0-536B86FD93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6171" grpId="0" animBg="1"/>
      <p:bldP spid="617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D4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C6CAAF0-C1B9-4A2E-BBDD-514DC233A0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65852" y="643467"/>
            <a:ext cx="986029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55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7FD781-E026-4842-9A08-6B8F287C2960}"/>
              </a:ext>
            </a:extLst>
          </p:cNvPr>
          <p:cNvSpPr txBox="1"/>
          <p:nvPr/>
        </p:nvSpPr>
        <p:spPr>
          <a:xfrm>
            <a:off x="50552" y="1900359"/>
            <a:ext cx="11931652" cy="1200329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và biết 1 bài giới thiệu (10 - 15 dòng) về </a:t>
            </a:r>
            <a:endParaRPr lang="vi-VN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trình thám hiểm tìm ra châu Mỹ của C. Cô-lôm-bô.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20B018-4A5B-4A3A-88EF-7848084703EB}"/>
              </a:ext>
            </a:extLst>
          </p:cNvPr>
          <p:cNvSpPr/>
          <p:nvPr/>
        </p:nvSpPr>
        <p:spPr>
          <a:xfrm>
            <a:off x="2994991" y="305491"/>
            <a:ext cx="6658241" cy="11522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_Văn_Bản 52">
            <a:extLst>
              <a:ext uri="{FF2B5EF4-FFF2-40B4-BE49-F238E27FC236}">
                <a16:creationId xmlns:a16="http://schemas.microsoft.com/office/drawing/2014/main" id="{9CCEAA7A-353C-4F73-8AFE-9AF20BE1C5CE}"/>
              </a:ext>
            </a:extLst>
          </p:cNvPr>
          <p:cNvSpPr txBox="1"/>
          <p:nvPr/>
        </p:nvSpPr>
        <p:spPr>
          <a:xfrm>
            <a:off x="2690192" y="466116"/>
            <a:ext cx="6963041" cy="83099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THỬ THÁCH CHO EM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D2C90E1-9ED2-476B-924A-1F386B967B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8748" r="11440" b="18501"/>
          <a:stretch/>
        </p:blipFill>
        <p:spPr>
          <a:xfrm>
            <a:off x="954156" y="104889"/>
            <a:ext cx="1326542" cy="1553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151F7B-13D6-48E8-BA5A-0BF43BBE1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11" y="3342708"/>
            <a:ext cx="3172268" cy="2867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1EE4CE-DA19-4A3B-960D-53872F8A1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179" y="3185523"/>
            <a:ext cx="3248478" cy="31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0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832E2B9-C45D-4005-BF1F-1256E6D222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"/>
          <a:stretch/>
        </p:blipFill>
        <p:spPr>
          <a:xfrm>
            <a:off x="53008" y="53008"/>
            <a:ext cx="4687122" cy="6704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1E8493-91CF-47A3-98D0-6074192B0A43}"/>
              </a:ext>
            </a:extLst>
          </p:cNvPr>
          <p:cNvSpPr txBox="1"/>
          <p:nvPr/>
        </p:nvSpPr>
        <p:spPr>
          <a:xfrm>
            <a:off x="660534" y="6485864"/>
            <a:ext cx="34720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1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Bản đồ tự nhiên Bắc Mĩ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9571B-9518-4A63-ABAA-EC36C99BE739}"/>
              </a:ext>
            </a:extLst>
          </p:cNvPr>
          <p:cNvSpPr/>
          <p:nvPr/>
        </p:nvSpPr>
        <p:spPr>
          <a:xfrm>
            <a:off x="5943732" y="53008"/>
            <a:ext cx="4492475" cy="98732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CDE610-8EDD-4CBF-9648-74AD8CD9DFE3}"/>
              </a:ext>
            </a:extLst>
          </p:cNvPr>
          <p:cNvSpPr/>
          <p:nvPr/>
        </p:nvSpPr>
        <p:spPr>
          <a:xfrm>
            <a:off x="6163884" y="254283"/>
            <a:ext cx="4272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TỚ LÀ NHÀ VÔ ĐỊCH</a:t>
            </a:r>
            <a:endParaRPr lang="en-US" sz="3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9100B8-7FBE-42FE-B6D4-83B040CE420D}"/>
              </a:ext>
            </a:extLst>
          </p:cNvPr>
          <p:cNvSpPr txBox="1"/>
          <p:nvPr/>
        </p:nvSpPr>
        <p:spPr>
          <a:xfrm>
            <a:off x="4946795" y="1872627"/>
            <a:ext cx="6989355" cy="2246769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tổ cử 2 HS tham gia trò ch</a:t>
            </a:r>
            <a:r>
              <a:rPr lang="vi-VN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vi-VN" sz="28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</a:t>
            </a:r>
            <a:r>
              <a:rPr lang="vi-VN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  kể tên 1 QUỐC GIA, </a:t>
            </a:r>
            <a:r>
              <a:rPr lang="vi-VN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sau không đọc trùng người trước và ngừng lại quá 3 giây dừng cuộc chơi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đứng theo vòng tròn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AB3074B5-6496-4D38-B7C3-4D85DD150337}"/>
              </a:ext>
            </a:extLst>
          </p:cNvPr>
          <p:cNvPicPr/>
          <p:nvPr/>
        </p:nvPicPr>
        <p:blipFill rotWithShape="1">
          <a:blip r:embed="rId4"/>
          <a:srcRect l="39059" t="71037" b="2188"/>
          <a:stretch/>
        </p:blipFill>
        <p:spPr>
          <a:xfrm>
            <a:off x="4781007" y="4633313"/>
            <a:ext cx="7429995" cy="18525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3D26DC-ACA0-4F36-9596-C18364B9CF28}"/>
              </a:ext>
            </a:extLst>
          </p:cNvPr>
          <p:cNvSpPr/>
          <p:nvPr/>
        </p:nvSpPr>
        <p:spPr>
          <a:xfrm>
            <a:off x="4946795" y="1142003"/>
            <a:ext cx="7098418" cy="6289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lang="vi-VN" sz="3200" b="1">
                <a:solidFill>
                  <a:srgbClr val="FF0066"/>
                </a:solidFill>
                <a:ea typeface="Cambria" panose="02040503050406030204" pitchFamily="18" charset="0"/>
                <a:cs typeface="Arial" panose="020B0604020202020204" pitchFamily="34" charset="0"/>
              </a:rPr>
              <a:t>ãy kể tên các quốc gia ở châu Mỹ.</a:t>
            </a:r>
            <a:endParaRPr lang="en-US" sz="3200" b="1">
              <a:solidFill>
                <a:srgbClr val="FF0066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265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hoàn thành bài tập vận dụng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3273287" y="4241800"/>
            <a:ext cx="8721340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14. Đặc điểm tự nhiên Bắc Mĩ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110.jpg" descr="Image result for panama canal port">
            <a:extLst>
              <a:ext uri="{FF2B5EF4-FFF2-40B4-BE49-F238E27FC236}">
                <a16:creationId xmlns:a16="http://schemas.microsoft.com/office/drawing/2014/main" id="{DE19BD2C-52EA-47F3-BEF7-954363AE34D8}"/>
              </a:ext>
            </a:extLst>
          </p:cNvPr>
          <p:cNvPicPr/>
          <p:nvPr/>
        </p:nvPicPr>
        <p:blipFill rotWithShape="1">
          <a:blip r:embed="rId3"/>
          <a:srcRect t="22104" b="21646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6" name="image106.jpg" descr="Image result for map people america">
            <a:extLst>
              <a:ext uri="{FF2B5EF4-FFF2-40B4-BE49-F238E27FC236}">
                <a16:creationId xmlns:a16="http://schemas.microsoft.com/office/drawing/2014/main" id="{886A1807-D5C3-4299-8138-CFADF89C072E}"/>
              </a:ext>
            </a:extLst>
          </p:cNvPr>
          <p:cNvPicPr/>
          <p:nvPr/>
        </p:nvPicPr>
        <p:blipFill rotWithShape="1">
          <a:blip r:embed="rId4"/>
          <a:srcRect b="8907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8" name="image130.jpg" descr="Image result for eskimo people">
            <a:extLst>
              <a:ext uri="{FF2B5EF4-FFF2-40B4-BE49-F238E27FC236}">
                <a16:creationId xmlns:a16="http://schemas.microsoft.com/office/drawing/2014/main" id="{F9BDF05F-C46D-4147-8D4B-DF08FBE59CF0}"/>
              </a:ext>
            </a:extLst>
          </p:cNvPr>
          <p:cNvPicPr/>
          <p:nvPr/>
        </p:nvPicPr>
        <p:blipFill rotWithShape="1">
          <a:blip r:embed="rId5"/>
          <a:srcRect b="15094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5" name="image144.jpg" descr="Image result for panama canal map">
            <a:extLst>
              <a:ext uri="{FF2B5EF4-FFF2-40B4-BE49-F238E27FC236}">
                <a16:creationId xmlns:a16="http://schemas.microsoft.com/office/drawing/2014/main" id="{DB8674AD-FB11-4783-B0C1-FBB2132EBEEF}"/>
              </a:ext>
            </a:extLst>
          </p:cNvPr>
          <p:cNvPicPr/>
          <p:nvPr/>
        </p:nvPicPr>
        <p:blipFill rotWithShape="1">
          <a:blip r:embed="rId6"/>
          <a:srcRect t="24161" b="6821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313D39-116A-47F9-B324-760437C5522C}"/>
              </a:ext>
            </a:extLst>
          </p:cNvPr>
          <p:cNvSpPr txBox="1"/>
          <p:nvPr/>
        </p:nvSpPr>
        <p:spPr>
          <a:xfrm>
            <a:off x="4286858" y="2854210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 13. VỊ TRÍ ĐỊA LÍ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PHẠM VI</a:t>
            </a:r>
            <a:r>
              <a:rPr lang="en-US" sz="24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CHÂU MĨ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SỰ PHÁT KIẾN RA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CHÂU MĨ</a:t>
            </a:r>
          </a:p>
        </p:txBody>
      </p:sp>
    </p:spTree>
    <p:extLst>
      <p:ext uri="{BB962C8B-B14F-4D97-AF65-F5344CB8AC3E}">
        <p14:creationId xmlns:p14="http://schemas.microsoft.com/office/powerpoint/2010/main" val="3784406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8F6D8B-2290-4C93-99BC-37A556687B07}"/>
              </a:ext>
            </a:extLst>
          </p:cNvPr>
          <p:cNvGrpSpPr/>
          <p:nvPr/>
        </p:nvGrpSpPr>
        <p:grpSpPr>
          <a:xfrm>
            <a:off x="1114852" y="1833312"/>
            <a:ext cx="9340929" cy="2118289"/>
            <a:chOff x="1002865" y="1056013"/>
            <a:chExt cx="9276509" cy="21182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85E85D1-E66F-4522-9A14-83345DA49B78}"/>
                </a:ext>
              </a:extLst>
            </p:cNvPr>
            <p:cNvGrpSpPr/>
            <p:nvPr/>
          </p:nvGrpSpPr>
          <p:grpSpPr>
            <a:xfrm>
              <a:off x="1002865" y="1056013"/>
              <a:ext cx="9276509" cy="2118289"/>
              <a:chOff x="1037554" y="578212"/>
              <a:chExt cx="8788400" cy="220368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5DB9259-B638-4C0D-A1ED-7680DB30F1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084" t="50003" r="35584" b="26222"/>
              <a:stretch/>
            </p:blipFill>
            <p:spPr>
              <a:xfrm>
                <a:off x="1037554" y="578212"/>
                <a:ext cx="8788400" cy="2203688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9CB2E6A-AF2D-42C9-8506-56BC9CC2323C}"/>
                  </a:ext>
                </a:extLst>
              </p:cNvPr>
              <p:cNvSpPr/>
              <p:nvPr/>
            </p:nvSpPr>
            <p:spPr>
              <a:xfrm>
                <a:off x="3069555" y="1022879"/>
                <a:ext cx="6278880" cy="1295469"/>
              </a:xfrm>
              <a:prstGeom prst="rect">
                <a:avLst/>
              </a:prstGeom>
              <a:solidFill>
                <a:srgbClr val="00A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600"/>
                  <a:t>Trình bày được </a:t>
                </a:r>
                <a:r>
                  <a:rPr lang="en-US" sz="2600"/>
                  <a:t>một trong những đặc điểm thiên nhiên Châu Á, ý nghĩa của điểm này đối với việc sử dụng và bảo vệ tự nhiên..</a:t>
                </a:r>
                <a:r>
                  <a:rPr lang="vi-VN" sz="2600"/>
                  <a:t> </a:t>
                </a:r>
                <a:endParaRPr lang="en-US" sz="260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AC69E8-0289-42DD-91D4-EB621F9DAA4D}"/>
                </a:ext>
              </a:extLst>
            </p:cNvPr>
            <p:cNvSpPr/>
            <p:nvPr/>
          </p:nvSpPr>
          <p:spPr>
            <a:xfrm>
              <a:off x="2805331" y="1441514"/>
              <a:ext cx="7239159" cy="1332334"/>
            </a:xfrm>
            <a:prstGeom prst="rect">
              <a:avLst/>
            </a:prstGeom>
            <a:solidFill>
              <a:srgbClr val="00A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 bày khái quát vị trí địa lí,</a:t>
              </a:r>
            </a:p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phạm vi Châu Mĩ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4A94672-CE6E-4830-8A5A-1B44D492751C}"/>
              </a:ext>
            </a:extLst>
          </p:cNvPr>
          <p:cNvSpPr txBox="1"/>
          <p:nvPr/>
        </p:nvSpPr>
        <p:spPr>
          <a:xfrm>
            <a:off x="1817218" y="464514"/>
            <a:ext cx="9340929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b="1">
                <a:solidFill>
                  <a:srgbClr val="FF000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MỤC TIÊU BÀI HỌC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2B557A4-02C5-419E-9B9C-2CFFC945B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1158147" y="0"/>
            <a:ext cx="1033853" cy="88191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C36A37-47E0-4A33-97E5-EA4D27E5E5BB}"/>
              </a:ext>
            </a:extLst>
          </p:cNvPr>
          <p:cNvGrpSpPr/>
          <p:nvPr/>
        </p:nvGrpSpPr>
        <p:grpSpPr>
          <a:xfrm>
            <a:off x="1114852" y="3995988"/>
            <a:ext cx="9340929" cy="1980168"/>
            <a:chOff x="1881638" y="2546157"/>
            <a:chExt cx="9276509" cy="19801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8BB482-8464-4193-BD16-1F2934A77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084" t="7704" r="35584" b="70933"/>
            <a:stretch/>
          </p:blipFill>
          <p:spPr>
            <a:xfrm>
              <a:off x="1881638" y="2546157"/>
              <a:ext cx="9276509" cy="19801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4014721-ED05-43F4-B0CE-CC32B2C0D392}"/>
                </a:ext>
              </a:extLst>
            </p:cNvPr>
            <p:cNvSpPr/>
            <p:nvPr/>
          </p:nvSpPr>
          <p:spPr>
            <a:xfrm>
              <a:off x="3733493" y="2783605"/>
              <a:ext cx="7252560" cy="1332334"/>
            </a:xfrm>
            <a:prstGeom prst="rect">
              <a:avLst/>
            </a:prstGeom>
            <a:solidFill>
              <a:srgbClr val="007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 tích đ</a:t>
              </a:r>
              <a:r>
                <a:rPr lang="vi-VN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hệ quả địa lí-lịch sử việc Cô lôm bô phát kiến ra Châu Mĩ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14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DF2D4B7-0080-4A0D-A6E6-9166BC57CCEC}"/>
              </a:ext>
            </a:extLst>
          </p:cNvPr>
          <p:cNvGrpSpPr/>
          <p:nvPr/>
        </p:nvGrpSpPr>
        <p:grpSpPr>
          <a:xfrm>
            <a:off x="2449871" y="2052534"/>
            <a:ext cx="6548355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7" name="Arrow: Pentagon 46">
              <a:extLst>
                <a:ext uri="{FF2B5EF4-FFF2-40B4-BE49-F238E27FC236}">
                  <a16:creationId xmlns:a16="http://schemas.microsoft.com/office/drawing/2014/main" id="{AF75DEE3-4E5C-41C8-8C0C-A2EF910189F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335821-375C-439C-ABB0-F5DC39680588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4437F6C-9815-4D1A-98B7-96367F046F1D}"/>
              </a:ext>
            </a:extLst>
          </p:cNvPr>
          <p:cNvSpPr txBox="1"/>
          <p:nvPr/>
        </p:nvSpPr>
        <p:spPr>
          <a:xfrm>
            <a:off x="3586673" y="2217044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Vị trí địa lí và phạm vi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C4C580D-E76E-409A-AEEF-669C37B68227}"/>
              </a:ext>
            </a:extLst>
          </p:cNvPr>
          <p:cNvGrpSpPr/>
          <p:nvPr/>
        </p:nvGrpSpPr>
        <p:grpSpPr>
          <a:xfrm>
            <a:off x="1687644" y="2052534"/>
            <a:ext cx="1301952" cy="872949"/>
            <a:chOff x="344605" y="154323"/>
            <a:chExt cx="1301952" cy="872949"/>
          </a:xfrm>
        </p:grpSpPr>
        <p:sp>
          <p:nvSpPr>
            <p:cNvPr id="52" name="Arrow: Pentagon 51">
              <a:extLst>
                <a:ext uri="{FF2B5EF4-FFF2-40B4-BE49-F238E27FC236}">
                  <a16:creationId xmlns:a16="http://schemas.microsoft.com/office/drawing/2014/main" id="{BB5E7B8A-6D85-44AD-8DA5-4A7494E02B41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2BBE2B7F-4B29-43C1-859C-DA2FB5BCD77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EB211CC-817A-4145-AD01-08FE9A9A598F}"/>
              </a:ext>
            </a:extLst>
          </p:cNvPr>
          <p:cNvGrpSpPr/>
          <p:nvPr/>
        </p:nvGrpSpPr>
        <p:grpSpPr>
          <a:xfrm>
            <a:off x="535813" y="3313994"/>
            <a:ext cx="11162574" cy="872949"/>
            <a:chOff x="1133366" y="2220084"/>
            <a:chExt cx="5681780" cy="914400"/>
          </a:xfrm>
          <a:solidFill>
            <a:srgbClr val="FFFFCC"/>
          </a:solidFill>
        </p:grpSpPr>
        <p:sp>
          <p:nvSpPr>
            <p:cNvPr id="55" name="Arrow: Pentagon 54">
              <a:extLst>
                <a:ext uri="{FF2B5EF4-FFF2-40B4-BE49-F238E27FC236}">
                  <a16:creationId xmlns:a16="http://schemas.microsoft.com/office/drawing/2014/main" id="{699F685B-9201-4E95-95A6-AF1D3C8AFA58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CD1FABF-2D86-4C35-935C-EFEC6C257588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26FBB4F-A1B2-4B44-BD2F-59D1774703E5}"/>
              </a:ext>
            </a:extLst>
          </p:cNvPr>
          <p:cNvSpPr txBox="1"/>
          <p:nvPr/>
        </p:nvSpPr>
        <p:spPr>
          <a:xfrm>
            <a:off x="1786139" y="3438909"/>
            <a:ext cx="9527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quả địa lí - lịch sử của việc phát kiến ra châu Mĩ</a:t>
            </a:r>
          </a:p>
        </p:txBody>
      </p:sp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B227D5F1-AB8A-4158-8922-B2A51DFBD068}"/>
              </a:ext>
            </a:extLst>
          </p:cNvPr>
          <p:cNvSpPr/>
          <p:nvPr/>
        </p:nvSpPr>
        <p:spPr>
          <a:xfrm>
            <a:off x="493610" y="3311320"/>
            <a:ext cx="1301952" cy="872948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781E2B55-08F1-41E7-956E-9EB35344E4A9}"/>
              </a:ext>
            </a:extLst>
          </p:cNvPr>
          <p:cNvSpPr/>
          <p:nvPr/>
        </p:nvSpPr>
        <p:spPr>
          <a:xfrm rot="5400000">
            <a:off x="1487515" y="362346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id="{AB4B89C3-FAA2-4411-B0AB-9CEF54CF3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331" y="148779"/>
            <a:ext cx="1639789" cy="1714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020358-A767-4365-A2C0-03A8E50040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0" grpId="0"/>
      <p:bldP spid="57" grpId="0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038289" y="104465"/>
            <a:ext cx="5698702" cy="872949"/>
            <a:chOff x="110636" y="104465"/>
            <a:chExt cx="6929573" cy="872949"/>
          </a:xfrm>
        </p:grpSpPr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C20D276B-65A8-4C88-A7C5-F4F2B5821D6C}"/>
                </a:ext>
              </a:extLst>
            </p:cNvPr>
            <p:cNvSpPr/>
            <p:nvPr/>
          </p:nvSpPr>
          <p:spPr>
            <a:xfrm>
              <a:off x="872863" y="104465"/>
              <a:ext cx="6167346" cy="872949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1471775" y="293090"/>
              <a:ext cx="52741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042BBDB-E22A-475F-9E4E-52AD9A61D727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3" name="Picture 2" descr="Map&#10;&#10;Description automatically generated">
              <a:extLst>
                <a:ext uri="{FF2B5EF4-FFF2-40B4-BE49-F238E27FC236}">
                  <a16:creationId xmlns:a16="http://schemas.microsoft.com/office/drawing/2014/main" id="{1704C63B-C209-416A-BB17-252BDD87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CBACE1-3697-41EA-B49C-3DF1F5D862DD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BAA2C58-D740-409C-9BC7-E830C40E777B}"/>
              </a:ext>
            </a:extLst>
          </p:cNvPr>
          <p:cNvSpPr/>
          <p:nvPr/>
        </p:nvSpPr>
        <p:spPr>
          <a:xfrm>
            <a:off x="251546" y="2541593"/>
            <a:ext cx="7020997" cy="2240422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 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sách giáo khoa, kết hợp xem hình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SGK trang 110 hoàn thành phiếu học tập</a:t>
            </a:r>
            <a:endParaRPr lang="en-US" sz="4000">
              <a:solidFill>
                <a:srgbClr val="FF0000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F0A44E-A273-4522-8047-E5CCC44C98F7}"/>
              </a:ext>
            </a:extLst>
          </p:cNvPr>
          <p:cNvGrpSpPr/>
          <p:nvPr/>
        </p:nvGrpSpPr>
        <p:grpSpPr>
          <a:xfrm>
            <a:off x="1854343" y="1491160"/>
            <a:ext cx="3810866" cy="827835"/>
            <a:chOff x="3222881" y="908516"/>
            <a:chExt cx="3514971" cy="68223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79F462D-2578-4CC1-B6F7-C37F89BE0D70}"/>
                </a:ext>
              </a:extLst>
            </p:cNvPr>
            <p:cNvSpPr/>
            <p:nvPr/>
          </p:nvSpPr>
          <p:spPr>
            <a:xfrm>
              <a:off x="3222881" y="908516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21BB42-FFFA-4234-BB56-80910B465557}"/>
                </a:ext>
              </a:extLst>
            </p:cNvPr>
            <p:cNvSpPr txBox="1"/>
            <p:nvPr/>
          </p:nvSpPr>
          <p:spPr>
            <a:xfrm>
              <a:off x="3284825" y="1008670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pic>
        <p:nvPicPr>
          <p:cNvPr id="19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43776D54-7C20-45C8-8992-B81855E1C0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7353" y="1503261"/>
            <a:ext cx="1472856" cy="82783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F0151E0-DA93-478D-A635-497169118E43}"/>
              </a:ext>
            </a:extLst>
          </p:cNvPr>
          <p:cNvGrpSpPr/>
          <p:nvPr/>
        </p:nvGrpSpPr>
        <p:grpSpPr>
          <a:xfrm>
            <a:off x="804417" y="1506841"/>
            <a:ext cx="848449" cy="796469"/>
            <a:chOff x="3634055" y="3302115"/>
            <a:chExt cx="848449" cy="79646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33599D-D63B-4716-AB07-3042F474A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F1CCE65-B7CD-4937-8C55-3A5F2A466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7B4C3ED-D33B-4802-9A6F-2B8CF6477B3E}"/>
              </a:ext>
            </a:extLst>
          </p:cNvPr>
          <p:cNvSpPr/>
          <p:nvPr/>
        </p:nvSpPr>
        <p:spPr>
          <a:xfrm>
            <a:off x="2266747" y="5283686"/>
            <a:ext cx="3829253" cy="38382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>
                <a:solidFill>
                  <a:srgbClr val="1503B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 nhân hoàn thiện phiếu học tập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BC085F3-468B-49A6-8419-A7294357855B}"/>
              </a:ext>
            </a:extLst>
          </p:cNvPr>
          <p:cNvSpPr/>
          <p:nvPr/>
        </p:nvSpPr>
        <p:spPr>
          <a:xfrm>
            <a:off x="1242108" y="5280512"/>
            <a:ext cx="1024639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phút </a:t>
            </a: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250CFEA-8BC3-4CA3-B5D5-CE9C3674D53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7" y="5875207"/>
            <a:ext cx="1024640" cy="654026"/>
          </a:xfrm>
          <a:prstGeom prst="rect">
            <a:avLst/>
          </a:prstGeom>
        </p:spPr>
      </p:pic>
      <p:pic>
        <p:nvPicPr>
          <p:cNvPr id="35" name="Picture 2" descr="Giấy Máy Tính Biểu Tượng Bút Chì - biểu tượng bút chì png tải về - Miễn phí  trong suốt Trắng png Tải về.">
            <a:extLst>
              <a:ext uri="{FF2B5EF4-FFF2-40B4-BE49-F238E27FC236}">
                <a16:creationId xmlns:a16="http://schemas.microsoft.com/office/drawing/2014/main" id="{320DF083-75D3-41AA-A806-1D56361052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0000" l="10000" r="90000">
                        <a14:foregroundMark x1="27111" y1="22885" x2="27111" y2="22885"/>
                        <a14:foregroundMark x1="35444" y1="5000" x2="35444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980" r="22704" b="3173"/>
          <a:stretch/>
        </p:blipFill>
        <p:spPr bwMode="auto">
          <a:xfrm>
            <a:off x="385730" y="5057579"/>
            <a:ext cx="706244" cy="71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1D61134-C5F4-459C-A89A-C18B8F6A2A4C}"/>
              </a:ext>
            </a:extLst>
          </p:cNvPr>
          <p:cNvSpPr/>
          <p:nvPr/>
        </p:nvSpPr>
        <p:spPr>
          <a:xfrm>
            <a:off x="1985684" y="5915625"/>
            <a:ext cx="5027678" cy="400110"/>
          </a:xfrm>
          <a:prstGeom prst="rect">
            <a:avLst/>
          </a:prstGeom>
          <a:ln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tabLst>
                <a:tab pos="180340" algn="l"/>
                <a:tab pos="450215" algn="l"/>
              </a:tabLst>
            </a:pPr>
            <a:r>
              <a:rPr lang="en-US">
                <a:solidFill>
                  <a:srgbClr val="1503BD"/>
                </a:solidFill>
              </a:rPr>
              <a:t> </a:t>
            </a:r>
            <a:r>
              <a:rPr lang="en-US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với bạn về ý kiến cá nhân của PHT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DB64DF-3DD0-4860-B804-4DF535D168AA}"/>
              </a:ext>
            </a:extLst>
          </p:cNvPr>
          <p:cNvSpPr/>
          <p:nvPr/>
        </p:nvSpPr>
        <p:spPr>
          <a:xfrm>
            <a:off x="1167287" y="5916152"/>
            <a:ext cx="1024639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phút </a:t>
            </a: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7633518-902D-4689-95B1-72C93AEE99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155" y="110289"/>
            <a:ext cx="889649" cy="8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9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5" grpId="0" animBg="1"/>
      <p:bldP spid="32" grpId="0" animBg="1"/>
      <p:bldP spid="33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4A9F49E-3984-4BF7-A9EC-6753A42E71B6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7" name="Picture 6" descr="Map&#10;&#10;Description automatically generated">
              <a:extLst>
                <a:ext uri="{FF2B5EF4-FFF2-40B4-BE49-F238E27FC236}">
                  <a16:creationId xmlns:a16="http://schemas.microsoft.com/office/drawing/2014/main" id="{4C0497CF-BED9-4F40-A67D-CFE9AA1AB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76485F-D9FC-4441-AC44-08F3ED21D354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379601E8-20E3-4A91-8AAE-FA046C24D5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254424"/>
              </p:ext>
            </p:extLst>
          </p:nvPr>
        </p:nvGraphicFramePr>
        <p:xfrm>
          <a:off x="60355" y="1453653"/>
          <a:ext cx="7265119" cy="5344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2616">
                  <a:extLst>
                    <a:ext uri="{9D8B030D-6E8A-4147-A177-3AD203B41FA5}">
                      <a16:colId xmlns:a16="http://schemas.microsoft.com/office/drawing/2014/main" val="3221399343"/>
                    </a:ext>
                  </a:extLst>
                </a:gridCol>
                <a:gridCol w="2842503">
                  <a:extLst>
                    <a:ext uri="{9D8B030D-6E8A-4147-A177-3AD203B41FA5}">
                      <a16:colId xmlns:a16="http://schemas.microsoft.com/office/drawing/2014/main" val="626803559"/>
                    </a:ext>
                  </a:extLst>
                </a:gridCol>
              </a:tblGrid>
              <a:tr h="511621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 hỏi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102563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Vị trí địa lí (nằm ở bán cầu nào)?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779784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tích, đứng thứ mấy trong các châu lục?</a:t>
                      </a:r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46743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là người tìm ra châu Mỹ?</a:t>
                      </a:r>
                      <a:r>
                        <a:rPr lang="en-US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Năm nào?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131712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với những đại dương nào?</a:t>
                      </a:r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563603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Phạm vi lãnh thổ (theo vĩ độ)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596298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hẹp nhất châu Mỹ ở đâu?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443851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Kênh Panama có ý nghĩa như thế nào?</a:t>
                      </a:r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86187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E8F4091-EA04-4098-B183-EC22B298FE54}"/>
              </a:ext>
            </a:extLst>
          </p:cNvPr>
          <p:cNvSpPr/>
          <p:nvPr/>
        </p:nvSpPr>
        <p:spPr>
          <a:xfrm>
            <a:off x="195667" y="99240"/>
            <a:ext cx="7020997" cy="1078950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sách giáo khoa, kết hợp xem hình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SGK trang 110 hoàn thành phiếu học tập</a:t>
            </a:r>
            <a:endParaRPr lang="en-US" sz="2800">
              <a:solidFill>
                <a:srgbClr val="FF0000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9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3">
            <a:extLst>
              <a:ext uri="{FF2B5EF4-FFF2-40B4-BE49-F238E27FC236}">
                <a16:creationId xmlns:a16="http://schemas.microsoft.com/office/drawing/2014/main" id="{F68D7838-DF59-43FA-8DB1-275B40D6B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5">
            <a:extLst>
              <a:ext uri="{FF2B5EF4-FFF2-40B4-BE49-F238E27FC236}">
                <a16:creationId xmlns:a16="http://schemas.microsoft.com/office/drawing/2014/main" id="{888ECD5D-AF74-4767-AE8E-A2E67FEE8861}"/>
              </a:ext>
            </a:extLst>
          </p:cNvPr>
          <p:cNvGrpSpPr>
            <a:grpSpLocks/>
          </p:cNvGrpSpPr>
          <p:nvPr/>
        </p:nvGrpSpPr>
        <p:grpSpPr bwMode="auto">
          <a:xfrm rot="5399894" flipH="1">
            <a:off x="4389438" y="2562226"/>
            <a:ext cx="4629150" cy="301625"/>
            <a:chOff x="2281" y="2706"/>
            <a:chExt cx="2672" cy="1236"/>
          </a:xfrm>
        </p:grpSpPr>
        <p:sp>
          <p:nvSpPr>
            <p:cNvPr id="8208" name="Freeform 6">
              <a:extLst>
                <a:ext uri="{FF2B5EF4-FFF2-40B4-BE49-F238E27FC236}">
                  <a16:creationId xmlns:a16="http://schemas.microsoft.com/office/drawing/2014/main" id="{E0D02974-8C14-4CB2-9881-5362FFDB0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Freeform 7">
              <a:extLst>
                <a:ext uri="{FF2B5EF4-FFF2-40B4-BE49-F238E27FC236}">
                  <a16:creationId xmlns:a16="http://schemas.microsoft.com/office/drawing/2014/main" id="{1665A22D-45F6-4D14-9A8D-A117E235E39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6" name="Group 8">
            <a:extLst>
              <a:ext uri="{FF2B5EF4-FFF2-40B4-BE49-F238E27FC236}">
                <a16:creationId xmlns:a16="http://schemas.microsoft.com/office/drawing/2014/main" id="{202F279C-8E00-4C0A-BD54-D344734B984C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923925" y="1990725"/>
            <a:ext cx="4648200" cy="1581150"/>
            <a:chOff x="2281" y="2706"/>
            <a:chExt cx="2672" cy="1236"/>
          </a:xfrm>
        </p:grpSpPr>
        <p:sp>
          <p:nvSpPr>
            <p:cNvPr id="8206" name="Freeform 9">
              <a:extLst>
                <a:ext uri="{FF2B5EF4-FFF2-40B4-BE49-F238E27FC236}">
                  <a16:creationId xmlns:a16="http://schemas.microsoft.com/office/drawing/2014/main" id="{A45A53EB-3A33-4013-B56C-C1DDAEAB1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7" name="Freeform 10">
              <a:extLst>
                <a:ext uri="{FF2B5EF4-FFF2-40B4-BE49-F238E27FC236}">
                  <a16:creationId xmlns:a16="http://schemas.microsoft.com/office/drawing/2014/main" id="{6C4CF0CE-3932-4617-8ECD-FAD0844D6BD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7" name="Text Box 11">
            <a:extLst>
              <a:ext uri="{FF2B5EF4-FFF2-40B4-BE49-F238E27FC236}">
                <a16:creationId xmlns:a16="http://schemas.microsoft.com/office/drawing/2014/main" id="{6EA28538-074B-424A-8DB1-86B131245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819401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Nửa cầu Đông</a:t>
            </a:r>
          </a:p>
        </p:txBody>
      </p:sp>
      <p:sp>
        <p:nvSpPr>
          <p:cNvPr id="8198" name="Text Box 12">
            <a:extLst>
              <a:ext uri="{FF2B5EF4-FFF2-40B4-BE49-F238E27FC236}">
                <a16:creationId xmlns:a16="http://schemas.microsoft.com/office/drawing/2014/main" id="{D78C8F32-66EB-430A-A72D-B51935CB7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819401"/>
            <a:ext cx="2514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Nửa cầu Tây</a:t>
            </a:r>
          </a:p>
        </p:txBody>
      </p:sp>
      <p:sp>
        <p:nvSpPr>
          <p:cNvPr id="8200" name="Line 14">
            <a:extLst>
              <a:ext uri="{FF2B5EF4-FFF2-40B4-BE49-F238E27FC236}">
                <a16:creationId xmlns:a16="http://schemas.microsoft.com/office/drawing/2014/main" id="{183ACDC5-9BBA-41D7-B8F3-549E54AD1D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2895600"/>
            <a:ext cx="434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15">
            <a:extLst>
              <a:ext uri="{FF2B5EF4-FFF2-40B4-BE49-F238E27FC236}">
                <a16:creationId xmlns:a16="http://schemas.microsoft.com/office/drawing/2014/main" id="{C0B18787-F10B-4ED7-9C30-66C29C473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15150" y="2895600"/>
            <a:ext cx="352425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16">
            <a:extLst>
              <a:ext uri="{FF2B5EF4-FFF2-40B4-BE49-F238E27FC236}">
                <a16:creationId xmlns:a16="http://schemas.microsoft.com/office/drawing/2014/main" id="{063CB613-443C-450F-A0C0-522A763389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895600"/>
            <a:ext cx="685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3" name="Rectangle 19">
            <a:extLst>
              <a:ext uri="{FF2B5EF4-FFF2-40B4-BE49-F238E27FC236}">
                <a16:creationId xmlns:a16="http://schemas.microsoft.com/office/drawing/2014/main" id="{AE38275C-DB0D-4304-A56E-ABEF01BE5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257" y="5989048"/>
            <a:ext cx="77364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70C0"/>
                </a:solidFill>
              </a:rPr>
              <a:t>Châu Mĩ nằm hoàn toàn ở nửa cầu Tây</a:t>
            </a:r>
          </a:p>
        </p:txBody>
      </p:sp>
      <p:sp>
        <p:nvSpPr>
          <p:cNvPr id="8204" name="Text Box 21">
            <a:extLst>
              <a:ext uri="{FF2B5EF4-FFF2-40B4-BE49-F238E27FC236}">
                <a16:creationId xmlns:a16="http://schemas.microsoft.com/office/drawing/2014/main" id="{6F807415-3868-4E92-8187-9C3B7D4469B3}"/>
              </a:ext>
            </a:extLst>
          </p:cNvPr>
          <p:cNvSpPr txBox="1">
            <a:spLocks noChangeArrowheads="1"/>
          </p:cNvSpPr>
          <p:nvPr/>
        </p:nvSpPr>
        <p:spPr bwMode="auto">
          <a:xfrm rot="3734744">
            <a:off x="1233488" y="3162301"/>
            <a:ext cx="23225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Nửa cầu Tây</a:t>
            </a:r>
          </a:p>
        </p:txBody>
      </p:sp>
      <p:sp>
        <p:nvSpPr>
          <p:cNvPr id="93206" name="Freeform 22">
            <a:extLst>
              <a:ext uri="{FF2B5EF4-FFF2-40B4-BE49-F238E27FC236}">
                <a16:creationId xmlns:a16="http://schemas.microsoft.com/office/drawing/2014/main" id="{9EF45F90-1E76-4354-8F17-F1A5144A6E72}"/>
              </a:ext>
            </a:extLst>
          </p:cNvPr>
          <p:cNvSpPr>
            <a:spLocks/>
          </p:cNvSpPr>
          <p:nvPr/>
        </p:nvSpPr>
        <p:spPr bwMode="auto">
          <a:xfrm>
            <a:off x="6858001" y="914400"/>
            <a:ext cx="3457575" cy="3429000"/>
          </a:xfrm>
          <a:custGeom>
            <a:avLst/>
            <a:gdLst>
              <a:gd name="T0" fmla="*/ 2147483647 w 2184"/>
              <a:gd name="T1" fmla="*/ 2147483647 h 2040"/>
              <a:gd name="T2" fmla="*/ 2147483647 w 2184"/>
              <a:gd name="T3" fmla="*/ 2147483647 h 2040"/>
              <a:gd name="T4" fmla="*/ 2147483647 w 2184"/>
              <a:gd name="T5" fmla="*/ 2147483647 h 2040"/>
              <a:gd name="T6" fmla="*/ 2147483647 w 2184"/>
              <a:gd name="T7" fmla="*/ 2147483647 h 2040"/>
              <a:gd name="T8" fmla="*/ 2147483647 w 2184"/>
              <a:gd name="T9" fmla="*/ 2147483647 h 2040"/>
              <a:gd name="T10" fmla="*/ 2147483647 w 2184"/>
              <a:gd name="T11" fmla="*/ 2147483647 h 2040"/>
              <a:gd name="T12" fmla="*/ 2147483647 w 2184"/>
              <a:gd name="T13" fmla="*/ 2147483647 h 2040"/>
              <a:gd name="T14" fmla="*/ 2147483647 w 2184"/>
              <a:gd name="T15" fmla="*/ 2147483647 h 2040"/>
              <a:gd name="T16" fmla="*/ 2147483647 w 2184"/>
              <a:gd name="T17" fmla="*/ 2147483647 h 2040"/>
              <a:gd name="T18" fmla="*/ 2147483647 w 2184"/>
              <a:gd name="T19" fmla="*/ 2147483647 h 2040"/>
              <a:gd name="T20" fmla="*/ 2147483647 w 2184"/>
              <a:gd name="T21" fmla="*/ 2147483647 h 2040"/>
              <a:gd name="T22" fmla="*/ 2147483647 w 2184"/>
              <a:gd name="T23" fmla="*/ 2147483647 h 2040"/>
              <a:gd name="T24" fmla="*/ 2147483647 w 2184"/>
              <a:gd name="T25" fmla="*/ 2147483647 h 2040"/>
              <a:gd name="T26" fmla="*/ 2147483647 w 2184"/>
              <a:gd name="T27" fmla="*/ 2147483647 h 2040"/>
              <a:gd name="T28" fmla="*/ 2147483647 w 2184"/>
              <a:gd name="T29" fmla="*/ 1983405878 h 2040"/>
              <a:gd name="T30" fmla="*/ 2147483647 w 2184"/>
              <a:gd name="T31" fmla="*/ 2000359257 h 2040"/>
              <a:gd name="T32" fmla="*/ 2147483647 w 2184"/>
              <a:gd name="T33" fmla="*/ 1610458425 h 2040"/>
              <a:gd name="T34" fmla="*/ 2147483647 w 2184"/>
              <a:gd name="T35" fmla="*/ 1152749118 h 2040"/>
              <a:gd name="T36" fmla="*/ 2147483647 w 2184"/>
              <a:gd name="T37" fmla="*/ 983227090 h 2040"/>
              <a:gd name="T38" fmla="*/ 2147483647 w 2184"/>
              <a:gd name="T39" fmla="*/ 864561838 h 2040"/>
              <a:gd name="T40" fmla="*/ 2147483647 w 2184"/>
              <a:gd name="T41" fmla="*/ 711991509 h 2040"/>
              <a:gd name="T42" fmla="*/ 2147483647 w 2184"/>
              <a:gd name="T43" fmla="*/ 457709307 h 2040"/>
              <a:gd name="T44" fmla="*/ 2147483647 w 2184"/>
              <a:gd name="T45" fmla="*/ 508566084 h 2040"/>
              <a:gd name="T46" fmla="*/ 2147483647 w 2184"/>
              <a:gd name="T47" fmla="*/ 322092357 h 2040"/>
              <a:gd name="T48" fmla="*/ 2147483647 w 2184"/>
              <a:gd name="T49" fmla="*/ 627231335 h 2040"/>
              <a:gd name="T50" fmla="*/ 2147483647 w 2184"/>
              <a:gd name="T51" fmla="*/ 745896587 h 2040"/>
              <a:gd name="T52" fmla="*/ 2147483647 w 2184"/>
              <a:gd name="T53" fmla="*/ 355995754 h 2040"/>
              <a:gd name="T54" fmla="*/ 2147483647 w 2184"/>
              <a:gd name="T55" fmla="*/ 288187279 h 2040"/>
              <a:gd name="T56" fmla="*/ 2147483647 w 2184"/>
              <a:gd name="T57" fmla="*/ 339044056 h 2040"/>
              <a:gd name="T58" fmla="*/ 2147483647 w 2184"/>
              <a:gd name="T59" fmla="*/ 101713553 h 2040"/>
              <a:gd name="T60" fmla="*/ 2090278233 w 2184"/>
              <a:gd name="T61" fmla="*/ 84760174 h 2040"/>
              <a:gd name="T62" fmla="*/ 2000050407 w 2184"/>
              <a:gd name="T63" fmla="*/ 118665251 h 2040"/>
              <a:gd name="T64" fmla="*/ 1413568746 w 2184"/>
              <a:gd name="T65" fmla="*/ 101713553 h 2040"/>
              <a:gd name="T66" fmla="*/ 902278260 w 2184"/>
              <a:gd name="T67" fmla="*/ 84760174 h 2040"/>
              <a:gd name="T68" fmla="*/ 75189591 w 2184"/>
              <a:gd name="T69" fmla="*/ 67808475 h 2040"/>
              <a:gd name="T70" fmla="*/ 135340947 w 2184"/>
              <a:gd name="T71" fmla="*/ 305138978 h 2040"/>
              <a:gd name="T72" fmla="*/ 135340947 w 2184"/>
              <a:gd name="T73" fmla="*/ 406852531 h 2040"/>
              <a:gd name="T74" fmla="*/ 330834834 w 2184"/>
              <a:gd name="T75" fmla="*/ 627231335 h 2040"/>
              <a:gd name="T76" fmla="*/ 345873069 w 2184"/>
              <a:gd name="T77" fmla="*/ 762848285 h 2040"/>
              <a:gd name="T78" fmla="*/ 496252251 w 2184"/>
              <a:gd name="T79" fmla="*/ 593326257 h 2040"/>
              <a:gd name="T80" fmla="*/ 1187999973 w 2184"/>
              <a:gd name="T81" fmla="*/ 711991509 h 2040"/>
              <a:gd name="T82" fmla="*/ 1533873042 w 2184"/>
              <a:gd name="T83" fmla="*/ 1017132168 h 2040"/>
              <a:gd name="T84" fmla="*/ 1639139103 w 2184"/>
              <a:gd name="T85" fmla="*/ 1084940643 h 2040"/>
              <a:gd name="T86" fmla="*/ 1789518285 w 2184"/>
              <a:gd name="T87" fmla="*/ 1559601649 h 2040"/>
              <a:gd name="T88" fmla="*/ 2015088642 w 2184"/>
              <a:gd name="T89" fmla="*/ 1678266900 h 2040"/>
              <a:gd name="T90" fmla="*/ 2147483647 w 2184"/>
              <a:gd name="T91" fmla="*/ 1898645704 h 2040"/>
              <a:gd name="T92" fmla="*/ 2147483647 w 2184"/>
              <a:gd name="T93" fmla="*/ 2147483647 h 2040"/>
              <a:gd name="T94" fmla="*/ 2147483647 w 2184"/>
              <a:gd name="T95" fmla="*/ 2147483647 h 2040"/>
              <a:gd name="T96" fmla="*/ 2147483647 w 2184"/>
              <a:gd name="T97" fmla="*/ 1898645704 h 2040"/>
              <a:gd name="T98" fmla="*/ 2147483647 w 2184"/>
              <a:gd name="T99" fmla="*/ 2147483647 h 2040"/>
              <a:gd name="T100" fmla="*/ 2147483647 w 2184"/>
              <a:gd name="T101" fmla="*/ 2147483647 h 2040"/>
              <a:gd name="T102" fmla="*/ 2147483647 w 2184"/>
              <a:gd name="T103" fmla="*/ 2147483647 h 2040"/>
              <a:gd name="T104" fmla="*/ 2147483647 w 2184"/>
              <a:gd name="T105" fmla="*/ 2147483647 h 2040"/>
              <a:gd name="T106" fmla="*/ 2147483647 w 2184"/>
              <a:gd name="T107" fmla="*/ 2147483647 h 2040"/>
              <a:gd name="T108" fmla="*/ 2147483647 w 2184"/>
              <a:gd name="T109" fmla="*/ 2147483647 h 2040"/>
              <a:gd name="T110" fmla="*/ 2147483647 w 2184"/>
              <a:gd name="T111" fmla="*/ 2147483647 h 2040"/>
              <a:gd name="T112" fmla="*/ 2147483647 w 2184"/>
              <a:gd name="T113" fmla="*/ 2147483647 h 2040"/>
              <a:gd name="T114" fmla="*/ 2147483647 w 2184"/>
              <a:gd name="T115" fmla="*/ 2147483647 h 2040"/>
              <a:gd name="T116" fmla="*/ 2147483647 w 2184"/>
              <a:gd name="T117" fmla="*/ 2147483647 h 204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184" h="2040">
                <a:moveTo>
                  <a:pt x="1284" y="2040"/>
                </a:moveTo>
                <a:cubicBezTo>
                  <a:pt x="1304" y="2033"/>
                  <a:pt x="1338" y="2010"/>
                  <a:pt x="1338" y="2010"/>
                </a:cubicBezTo>
                <a:cubicBezTo>
                  <a:pt x="1354" y="1986"/>
                  <a:pt x="1384" y="1975"/>
                  <a:pt x="1410" y="1962"/>
                </a:cubicBezTo>
                <a:cubicBezTo>
                  <a:pt x="1417" y="1951"/>
                  <a:pt x="1419" y="1935"/>
                  <a:pt x="1428" y="1926"/>
                </a:cubicBezTo>
                <a:cubicBezTo>
                  <a:pt x="1438" y="1916"/>
                  <a:pt x="1464" y="1902"/>
                  <a:pt x="1464" y="1902"/>
                </a:cubicBezTo>
                <a:cubicBezTo>
                  <a:pt x="1479" y="1880"/>
                  <a:pt x="1485" y="1869"/>
                  <a:pt x="1512" y="1878"/>
                </a:cubicBezTo>
                <a:cubicBezTo>
                  <a:pt x="1524" y="1842"/>
                  <a:pt x="1508" y="1877"/>
                  <a:pt x="1542" y="1848"/>
                </a:cubicBezTo>
                <a:cubicBezTo>
                  <a:pt x="1548" y="1843"/>
                  <a:pt x="1549" y="1835"/>
                  <a:pt x="1554" y="1830"/>
                </a:cubicBezTo>
                <a:cubicBezTo>
                  <a:pt x="1583" y="1805"/>
                  <a:pt x="1592" y="1805"/>
                  <a:pt x="1626" y="1794"/>
                </a:cubicBezTo>
                <a:cubicBezTo>
                  <a:pt x="1640" y="1789"/>
                  <a:pt x="1662" y="1770"/>
                  <a:pt x="1662" y="1770"/>
                </a:cubicBezTo>
                <a:cubicBezTo>
                  <a:pt x="1677" y="1725"/>
                  <a:pt x="1656" y="1770"/>
                  <a:pt x="1740" y="1746"/>
                </a:cubicBezTo>
                <a:cubicBezTo>
                  <a:pt x="1759" y="1740"/>
                  <a:pt x="1746" y="1719"/>
                  <a:pt x="1758" y="1710"/>
                </a:cubicBezTo>
                <a:cubicBezTo>
                  <a:pt x="1769" y="1701"/>
                  <a:pt x="1786" y="1703"/>
                  <a:pt x="1800" y="1698"/>
                </a:cubicBezTo>
                <a:cubicBezTo>
                  <a:pt x="1806" y="1690"/>
                  <a:pt x="1811" y="1681"/>
                  <a:pt x="1818" y="1674"/>
                </a:cubicBezTo>
                <a:cubicBezTo>
                  <a:pt x="1823" y="1669"/>
                  <a:pt x="1831" y="1668"/>
                  <a:pt x="1836" y="1662"/>
                </a:cubicBezTo>
                <a:cubicBezTo>
                  <a:pt x="1853" y="1640"/>
                  <a:pt x="1840" y="1633"/>
                  <a:pt x="1878" y="1620"/>
                </a:cubicBezTo>
                <a:cubicBezTo>
                  <a:pt x="1886" y="1596"/>
                  <a:pt x="1890" y="1586"/>
                  <a:pt x="1914" y="1578"/>
                </a:cubicBezTo>
                <a:cubicBezTo>
                  <a:pt x="1949" y="1531"/>
                  <a:pt x="1978" y="1559"/>
                  <a:pt x="2028" y="1542"/>
                </a:cubicBezTo>
                <a:cubicBezTo>
                  <a:pt x="2047" y="1513"/>
                  <a:pt x="2038" y="1531"/>
                  <a:pt x="2052" y="1488"/>
                </a:cubicBezTo>
                <a:cubicBezTo>
                  <a:pt x="2057" y="1474"/>
                  <a:pt x="2088" y="1464"/>
                  <a:pt x="2088" y="1464"/>
                </a:cubicBezTo>
                <a:cubicBezTo>
                  <a:pt x="2097" y="1429"/>
                  <a:pt x="2091" y="1393"/>
                  <a:pt x="2130" y="1380"/>
                </a:cubicBezTo>
                <a:cubicBezTo>
                  <a:pt x="2146" y="1348"/>
                  <a:pt x="2164" y="1313"/>
                  <a:pt x="2184" y="1284"/>
                </a:cubicBezTo>
                <a:cubicBezTo>
                  <a:pt x="2146" y="1227"/>
                  <a:pt x="2121" y="1198"/>
                  <a:pt x="2052" y="1188"/>
                </a:cubicBezTo>
                <a:cubicBezTo>
                  <a:pt x="2043" y="1160"/>
                  <a:pt x="2027" y="1164"/>
                  <a:pt x="1998" y="1158"/>
                </a:cubicBezTo>
                <a:cubicBezTo>
                  <a:pt x="1959" y="1168"/>
                  <a:pt x="1981" y="1173"/>
                  <a:pt x="1950" y="1194"/>
                </a:cubicBezTo>
                <a:cubicBezTo>
                  <a:pt x="1942" y="1169"/>
                  <a:pt x="1954" y="1158"/>
                  <a:pt x="1962" y="1134"/>
                </a:cubicBezTo>
                <a:cubicBezTo>
                  <a:pt x="1954" y="1124"/>
                  <a:pt x="1944" y="1115"/>
                  <a:pt x="1938" y="1104"/>
                </a:cubicBezTo>
                <a:cubicBezTo>
                  <a:pt x="1904" y="1042"/>
                  <a:pt x="1966" y="1071"/>
                  <a:pt x="1848" y="1062"/>
                </a:cubicBezTo>
                <a:cubicBezTo>
                  <a:pt x="1793" y="1025"/>
                  <a:pt x="1860" y="1075"/>
                  <a:pt x="1824" y="1032"/>
                </a:cubicBezTo>
                <a:cubicBezTo>
                  <a:pt x="1805" y="1009"/>
                  <a:pt x="1792" y="1008"/>
                  <a:pt x="1782" y="978"/>
                </a:cubicBezTo>
                <a:cubicBezTo>
                  <a:pt x="1732" y="988"/>
                  <a:pt x="1682" y="982"/>
                  <a:pt x="1632" y="972"/>
                </a:cubicBezTo>
                <a:cubicBezTo>
                  <a:pt x="1599" y="983"/>
                  <a:pt x="1611" y="961"/>
                  <a:pt x="1578" y="972"/>
                </a:cubicBezTo>
                <a:cubicBezTo>
                  <a:pt x="1562" y="1020"/>
                  <a:pt x="1586" y="964"/>
                  <a:pt x="1554" y="996"/>
                </a:cubicBezTo>
                <a:cubicBezTo>
                  <a:pt x="1522" y="1028"/>
                  <a:pt x="1578" y="1004"/>
                  <a:pt x="1530" y="1020"/>
                </a:cubicBezTo>
                <a:cubicBezTo>
                  <a:pt x="1488" y="1010"/>
                  <a:pt x="1518" y="1002"/>
                  <a:pt x="1482" y="990"/>
                </a:cubicBezTo>
                <a:cubicBezTo>
                  <a:pt x="1435" y="1025"/>
                  <a:pt x="1479" y="999"/>
                  <a:pt x="1434" y="984"/>
                </a:cubicBezTo>
                <a:cubicBezTo>
                  <a:pt x="1442" y="959"/>
                  <a:pt x="1431" y="919"/>
                  <a:pt x="1404" y="906"/>
                </a:cubicBezTo>
                <a:cubicBezTo>
                  <a:pt x="1386" y="897"/>
                  <a:pt x="1344" y="894"/>
                  <a:pt x="1344" y="894"/>
                </a:cubicBezTo>
                <a:cubicBezTo>
                  <a:pt x="1336" y="869"/>
                  <a:pt x="1342" y="861"/>
                  <a:pt x="1356" y="840"/>
                </a:cubicBezTo>
                <a:cubicBezTo>
                  <a:pt x="1346" y="809"/>
                  <a:pt x="1320" y="800"/>
                  <a:pt x="1290" y="810"/>
                </a:cubicBezTo>
                <a:cubicBezTo>
                  <a:pt x="1288" y="824"/>
                  <a:pt x="1296" y="844"/>
                  <a:pt x="1284" y="852"/>
                </a:cubicBezTo>
                <a:cubicBezTo>
                  <a:pt x="1274" y="859"/>
                  <a:pt x="1260" y="844"/>
                  <a:pt x="1248" y="840"/>
                </a:cubicBezTo>
                <a:cubicBezTo>
                  <a:pt x="1232" y="835"/>
                  <a:pt x="1216" y="833"/>
                  <a:pt x="1200" y="828"/>
                </a:cubicBezTo>
                <a:cubicBezTo>
                  <a:pt x="1193" y="808"/>
                  <a:pt x="1177" y="794"/>
                  <a:pt x="1170" y="774"/>
                </a:cubicBezTo>
                <a:cubicBezTo>
                  <a:pt x="1162" y="749"/>
                  <a:pt x="1152" y="726"/>
                  <a:pt x="1140" y="702"/>
                </a:cubicBezTo>
                <a:cubicBezTo>
                  <a:pt x="1180" y="662"/>
                  <a:pt x="1200" y="665"/>
                  <a:pt x="1260" y="660"/>
                </a:cubicBezTo>
                <a:cubicBezTo>
                  <a:pt x="1294" y="653"/>
                  <a:pt x="1325" y="639"/>
                  <a:pt x="1356" y="660"/>
                </a:cubicBezTo>
                <a:cubicBezTo>
                  <a:pt x="1370" y="681"/>
                  <a:pt x="1370" y="694"/>
                  <a:pt x="1392" y="708"/>
                </a:cubicBezTo>
                <a:cubicBezTo>
                  <a:pt x="1421" y="751"/>
                  <a:pt x="1423" y="766"/>
                  <a:pt x="1410" y="696"/>
                </a:cubicBezTo>
                <a:cubicBezTo>
                  <a:pt x="1406" y="673"/>
                  <a:pt x="1386" y="661"/>
                  <a:pt x="1374" y="642"/>
                </a:cubicBezTo>
                <a:cubicBezTo>
                  <a:pt x="1379" y="617"/>
                  <a:pt x="1386" y="594"/>
                  <a:pt x="1392" y="570"/>
                </a:cubicBezTo>
                <a:cubicBezTo>
                  <a:pt x="1388" y="564"/>
                  <a:pt x="1380" y="559"/>
                  <a:pt x="1380" y="552"/>
                </a:cubicBezTo>
                <a:cubicBezTo>
                  <a:pt x="1380" y="532"/>
                  <a:pt x="1412" y="452"/>
                  <a:pt x="1422" y="438"/>
                </a:cubicBezTo>
                <a:cubicBezTo>
                  <a:pt x="1424" y="428"/>
                  <a:pt x="1422" y="416"/>
                  <a:pt x="1428" y="408"/>
                </a:cubicBezTo>
                <a:cubicBezTo>
                  <a:pt x="1432" y="403"/>
                  <a:pt x="1442" y="406"/>
                  <a:pt x="1446" y="402"/>
                </a:cubicBezTo>
                <a:cubicBezTo>
                  <a:pt x="1450" y="398"/>
                  <a:pt x="1450" y="390"/>
                  <a:pt x="1452" y="384"/>
                </a:cubicBezTo>
                <a:cubicBezTo>
                  <a:pt x="1430" y="369"/>
                  <a:pt x="1435" y="356"/>
                  <a:pt x="1410" y="348"/>
                </a:cubicBezTo>
                <a:cubicBezTo>
                  <a:pt x="1398" y="350"/>
                  <a:pt x="1385" y="349"/>
                  <a:pt x="1374" y="354"/>
                </a:cubicBezTo>
                <a:cubicBezTo>
                  <a:pt x="1368" y="357"/>
                  <a:pt x="1362" y="379"/>
                  <a:pt x="1362" y="372"/>
                </a:cubicBezTo>
                <a:cubicBezTo>
                  <a:pt x="1362" y="300"/>
                  <a:pt x="1403" y="311"/>
                  <a:pt x="1464" y="306"/>
                </a:cubicBezTo>
                <a:cubicBezTo>
                  <a:pt x="1466" y="298"/>
                  <a:pt x="1473" y="290"/>
                  <a:pt x="1470" y="282"/>
                </a:cubicBezTo>
                <a:cubicBezTo>
                  <a:pt x="1468" y="275"/>
                  <a:pt x="1458" y="274"/>
                  <a:pt x="1452" y="270"/>
                </a:cubicBezTo>
                <a:cubicBezTo>
                  <a:pt x="1444" y="264"/>
                  <a:pt x="1437" y="257"/>
                  <a:pt x="1428" y="252"/>
                </a:cubicBezTo>
                <a:cubicBezTo>
                  <a:pt x="1396" y="234"/>
                  <a:pt x="1356" y="213"/>
                  <a:pt x="1320" y="204"/>
                </a:cubicBezTo>
                <a:cubicBezTo>
                  <a:pt x="1300" y="170"/>
                  <a:pt x="1288" y="172"/>
                  <a:pt x="1260" y="144"/>
                </a:cubicBezTo>
                <a:cubicBezTo>
                  <a:pt x="1258" y="150"/>
                  <a:pt x="1254" y="156"/>
                  <a:pt x="1254" y="162"/>
                </a:cubicBezTo>
                <a:cubicBezTo>
                  <a:pt x="1254" y="183"/>
                  <a:pt x="1274" y="185"/>
                  <a:pt x="1242" y="174"/>
                </a:cubicBezTo>
                <a:cubicBezTo>
                  <a:pt x="1186" y="132"/>
                  <a:pt x="1243" y="166"/>
                  <a:pt x="1224" y="192"/>
                </a:cubicBezTo>
                <a:cubicBezTo>
                  <a:pt x="1219" y="199"/>
                  <a:pt x="1207" y="185"/>
                  <a:pt x="1200" y="180"/>
                </a:cubicBezTo>
                <a:cubicBezTo>
                  <a:pt x="1191" y="173"/>
                  <a:pt x="1185" y="163"/>
                  <a:pt x="1176" y="156"/>
                </a:cubicBezTo>
                <a:cubicBezTo>
                  <a:pt x="1171" y="151"/>
                  <a:pt x="1164" y="148"/>
                  <a:pt x="1158" y="144"/>
                </a:cubicBezTo>
                <a:cubicBezTo>
                  <a:pt x="1143" y="121"/>
                  <a:pt x="1129" y="122"/>
                  <a:pt x="1104" y="114"/>
                </a:cubicBezTo>
                <a:cubicBezTo>
                  <a:pt x="1054" y="148"/>
                  <a:pt x="1075" y="153"/>
                  <a:pt x="1122" y="162"/>
                </a:cubicBezTo>
                <a:cubicBezTo>
                  <a:pt x="1136" y="204"/>
                  <a:pt x="1122" y="194"/>
                  <a:pt x="1152" y="204"/>
                </a:cubicBezTo>
                <a:cubicBezTo>
                  <a:pt x="1156" y="210"/>
                  <a:pt x="1162" y="215"/>
                  <a:pt x="1164" y="222"/>
                </a:cubicBezTo>
                <a:cubicBezTo>
                  <a:pt x="1169" y="242"/>
                  <a:pt x="1165" y="262"/>
                  <a:pt x="1170" y="282"/>
                </a:cubicBezTo>
                <a:cubicBezTo>
                  <a:pt x="1172" y="289"/>
                  <a:pt x="1188" y="297"/>
                  <a:pt x="1182" y="300"/>
                </a:cubicBezTo>
                <a:cubicBezTo>
                  <a:pt x="1171" y="306"/>
                  <a:pt x="1136" y="265"/>
                  <a:pt x="1134" y="264"/>
                </a:cubicBezTo>
                <a:cubicBezTo>
                  <a:pt x="1100" y="235"/>
                  <a:pt x="1107" y="246"/>
                  <a:pt x="1050" y="240"/>
                </a:cubicBezTo>
                <a:cubicBezTo>
                  <a:pt x="1010" y="213"/>
                  <a:pt x="963" y="198"/>
                  <a:pt x="918" y="180"/>
                </a:cubicBezTo>
                <a:cubicBezTo>
                  <a:pt x="904" y="159"/>
                  <a:pt x="898" y="151"/>
                  <a:pt x="906" y="126"/>
                </a:cubicBezTo>
                <a:cubicBezTo>
                  <a:pt x="900" y="122"/>
                  <a:pt x="895" y="117"/>
                  <a:pt x="888" y="114"/>
                </a:cubicBezTo>
                <a:cubicBezTo>
                  <a:pt x="859" y="101"/>
                  <a:pt x="821" y="97"/>
                  <a:pt x="888" y="108"/>
                </a:cubicBezTo>
                <a:cubicBezTo>
                  <a:pt x="900" y="106"/>
                  <a:pt x="915" y="111"/>
                  <a:pt x="924" y="102"/>
                </a:cubicBezTo>
                <a:cubicBezTo>
                  <a:pt x="929" y="97"/>
                  <a:pt x="905" y="86"/>
                  <a:pt x="912" y="84"/>
                </a:cubicBezTo>
                <a:cubicBezTo>
                  <a:pt x="924" y="81"/>
                  <a:pt x="948" y="96"/>
                  <a:pt x="948" y="96"/>
                </a:cubicBezTo>
                <a:cubicBezTo>
                  <a:pt x="968" y="126"/>
                  <a:pt x="979" y="127"/>
                  <a:pt x="1014" y="120"/>
                </a:cubicBezTo>
                <a:cubicBezTo>
                  <a:pt x="989" y="103"/>
                  <a:pt x="979" y="104"/>
                  <a:pt x="960" y="78"/>
                </a:cubicBezTo>
                <a:cubicBezTo>
                  <a:pt x="958" y="72"/>
                  <a:pt x="958" y="64"/>
                  <a:pt x="954" y="60"/>
                </a:cubicBezTo>
                <a:cubicBezTo>
                  <a:pt x="944" y="50"/>
                  <a:pt x="918" y="36"/>
                  <a:pt x="918" y="36"/>
                </a:cubicBezTo>
                <a:cubicBezTo>
                  <a:pt x="896" y="3"/>
                  <a:pt x="906" y="27"/>
                  <a:pt x="888" y="54"/>
                </a:cubicBezTo>
                <a:cubicBezTo>
                  <a:pt x="878" y="48"/>
                  <a:pt x="869" y="41"/>
                  <a:pt x="858" y="36"/>
                </a:cubicBezTo>
                <a:cubicBezTo>
                  <a:pt x="850" y="33"/>
                  <a:pt x="841" y="34"/>
                  <a:pt x="834" y="30"/>
                </a:cubicBezTo>
                <a:cubicBezTo>
                  <a:pt x="825" y="26"/>
                  <a:pt x="819" y="16"/>
                  <a:pt x="810" y="12"/>
                </a:cubicBezTo>
                <a:cubicBezTo>
                  <a:pt x="793" y="5"/>
                  <a:pt x="773" y="6"/>
                  <a:pt x="756" y="0"/>
                </a:cubicBezTo>
                <a:cubicBezTo>
                  <a:pt x="770" y="22"/>
                  <a:pt x="784" y="20"/>
                  <a:pt x="798" y="42"/>
                </a:cubicBezTo>
                <a:cubicBezTo>
                  <a:pt x="741" y="61"/>
                  <a:pt x="761" y="48"/>
                  <a:pt x="708" y="30"/>
                </a:cubicBezTo>
                <a:cubicBezTo>
                  <a:pt x="700" y="36"/>
                  <a:pt x="663" y="65"/>
                  <a:pt x="654" y="66"/>
                </a:cubicBezTo>
                <a:cubicBezTo>
                  <a:pt x="643" y="67"/>
                  <a:pt x="583" y="38"/>
                  <a:pt x="564" y="36"/>
                </a:cubicBezTo>
                <a:cubicBezTo>
                  <a:pt x="528" y="33"/>
                  <a:pt x="492" y="32"/>
                  <a:pt x="456" y="30"/>
                </a:cubicBezTo>
                <a:cubicBezTo>
                  <a:pt x="436" y="24"/>
                  <a:pt x="417" y="12"/>
                  <a:pt x="396" y="12"/>
                </a:cubicBezTo>
                <a:cubicBezTo>
                  <a:pt x="374" y="12"/>
                  <a:pt x="380" y="24"/>
                  <a:pt x="360" y="30"/>
                </a:cubicBezTo>
                <a:cubicBezTo>
                  <a:pt x="346" y="34"/>
                  <a:pt x="332" y="34"/>
                  <a:pt x="318" y="36"/>
                </a:cubicBezTo>
                <a:cubicBezTo>
                  <a:pt x="271" y="52"/>
                  <a:pt x="168" y="30"/>
                  <a:pt x="168" y="30"/>
                </a:cubicBezTo>
                <a:cubicBezTo>
                  <a:pt x="101" y="13"/>
                  <a:pt x="128" y="11"/>
                  <a:pt x="30" y="24"/>
                </a:cubicBezTo>
                <a:cubicBezTo>
                  <a:pt x="4" y="33"/>
                  <a:pt x="8" y="47"/>
                  <a:pt x="0" y="72"/>
                </a:cubicBezTo>
                <a:cubicBezTo>
                  <a:pt x="23" y="95"/>
                  <a:pt x="43" y="92"/>
                  <a:pt x="72" y="102"/>
                </a:cubicBezTo>
                <a:cubicBezTo>
                  <a:pt x="66" y="104"/>
                  <a:pt x="60" y="105"/>
                  <a:pt x="54" y="108"/>
                </a:cubicBezTo>
                <a:cubicBezTo>
                  <a:pt x="48" y="111"/>
                  <a:pt x="29" y="118"/>
                  <a:pt x="36" y="120"/>
                </a:cubicBezTo>
                <a:cubicBezTo>
                  <a:pt x="47" y="124"/>
                  <a:pt x="77" y="112"/>
                  <a:pt x="90" y="108"/>
                </a:cubicBezTo>
                <a:cubicBezTo>
                  <a:pt x="76" y="166"/>
                  <a:pt x="99" y="99"/>
                  <a:pt x="54" y="144"/>
                </a:cubicBezTo>
                <a:cubicBezTo>
                  <a:pt x="46" y="152"/>
                  <a:pt x="46" y="164"/>
                  <a:pt x="42" y="174"/>
                </a:cubicBezTo>
                <a:cubicBezTo>
                  <a:pt x="65" y="189"/>
                  <a:pt x="81" y="201"/>
                  <a:pt x="108" y="192"/>
                </a:cubicBezTo>
                <a:cubicBezTo>
                  <a:pt x="97" y="225"/>
                  <a:pt x="95" y="231"/>
                  <a:pt x="132" y="222"/>
                </a:cubicBezTo>
                <a:cubicBezTo>
                  <a:pt x="157" y="184"/>
                  <a:pt x="156" y="222"/>
                  <a:pt x="162" y="246"/>
                </a:cubicBezTo>
                <a:cubicBezTo>
                  <a:pt x="160" y="252"/>
                  <a:pt x="160" y="260"/>
                  <a:pt x="156" y="264"/>
                </a:cubicBezTo>
                <a:cubicBezTo>
                  <a:pt x="152" y="268"/>
                  <a:pt x="138" y="270"/>
                  <a:pt x="138" y="270"/>
                </a:cubicBezTo>
                <a:cubicBezTo>
                  <a:pt x="146" y="246"/>
                  <a:pt x="161" y="247"/>
                  <a:pt x="180" y="228"/>
                </a:cubicBezTo>
                <a:cubicBezTo>
                  <a:pt x="188" y="230"/>
                  <a:pt x="198" y="240"/>
                  <a:pt x="204" y="234"/>
                </a:cubicBezTo>
                <a:cubicBezTo>
                  <a:pt x="210" y="228"/>
                  <a:pt x="198" y="218"/>
                  <a:pt x="198" y="210"/>
                </a:cubicBezTo>
                <a:cubicBezTo>
                  <a:pt x="198" y="198"/>
                  <a:pt x="202" y="186"/>
                  <a:pt x="204" y="174"/>
                </a:cubicBezTo>
                <a:cubicBezTo>
                  <a:pt x="244" y="214"/>
                  <a:pt x="297" y="218"/>
                  <a:pt x="348" y="192"/>
                </a:cubicBezTo>
                <a:cubicBezTo>
                  <a:pt x="395" y="204"/>
                  <a:pt x="432" y="231"/>
                  <a:pt x="474" y="252"/>
                </a:cubicBezTo>
                <a:cubicBezTo>
                  <a:pt x="489" y="260"/>
                  <a:pt x="507" y="262"/>
                  <a:pt x="522" y="270"/>
                </a:cubicBezTo>
                <a:cubicBezTo>
                  <a:pt x="567" y="329"/>
                  <a:pt x="512" y="268"/>
                  <a:pt x="564" y="300"/>
                </a:cubicBezTo>
                <a:cubicBezTo>
                  <a:pt x="584" y="312"/>
                  <a:pt x="600" y="343"/>
                  <a:pt x="612" y="360"/>
                </a:cubicBezTo>
                <a:cubicBezTo>
                  <a:pt x="618" y="370"/>
                  <a:pt x="632" y="372"/>
                  <a:pt x="642" y="378"/>
                </a:cubicBezTo>
                <a:cubicBezTo>
                  <a:pt x="631" y="345"/>
                  <a:pt x="593" y="343"/>
                  <a:pt x="648" y="354"/>
                </a:cubicBezTo>
                <a:cubicBezTo>
                  <a:pt x="677" y="383"/>
                  <a:pt x="707" y="373"/>
                  <a:pt x="654" y="384"/>
                </a:cubicBezTo>
                <a:cubicBezTo>
                  <a:pt x="660" y="425"/>
                  <a:pt x="653" y="444"/>
                  <a:pt x="690" y="462"/>
                </a:cubicBezTo>
                <a:cubicBezTo>
                  <a:pt x="695" y="478"/>
                  <a:pt x="704" y="493"/>
                  <a:pt x="708" y="510"/>
                </a:cubicBezTo>
                <a:cubicBezTo>
                  <a:pt x="711" y="524"/>
                  <a:pt x="703" y="543"/>
                  <a:pt x="714" y="552"/>
                </a:cubicBezTo>
                <a:cubicBezTo>
                  <a:pt x="730" y="565"/>
                  <a:pt x="774" y="564"/>
                  <a:pt x="774" y="564"/>
                </a:cubicBezTo>
                <a:cubicBezTo>
                  <a:pt x="780" y="568"/>
                  <a:pt x="787" y="571"/>
                  <a:pt x="792" y="576"/>
                </a:cubicBezTo>
                <a:cubicBezTo>
                  <a:pt x="797" y="581"/>
                  <a:pt x="799" y="589"/>
                  <a:pt x="804" y="594"/>
                </a:cubicBezTo>
                <a:cubicBezTo>
                  <a:pt x="815" y="603"/>
                  <a:pt x="840" y="618"/>
                  <a:pt x="840" y="618"/>
                </a:cubicBezTo>
                <a:cubicBezTo>
                  <a:pt x="844" y="624"/>
                  <a:pt x="849" y="629"/>
                  <a:pt x="852" y="636"/>
                </a:cubicBezTo>
                <a:cubicBezTo>
                  <a:pt x="857" y="648"/>
                  <a:pt x="853" y="665"/>
                  <a:pt x="864" y="672"/>
                </a:cubicBezTo>
                <a:cubicBezTo>
                  <a:pt x="893" y="691"/>
                  <a:pt x="877" y="678"/>
                  <a:pt x="906" y="714"/>
                </a:cubicBezTo>
                <a:cubicBezTo>
                  <a:pt x="916" y="756"/>
                  <a:pt x="934" y="747"/>
                  <a:pt x="966" y="768"/>
                </a:cubicBezTo>
                <a:cubicBezTo>
                  <a:pt x="970" y="774"/>
                  <a:pt x="972" y="781"/>
                  <a:pt x="978" y="786"/>
                </a:cubicBezTo>
                <a:cubicBezTo>
                  <a:pt x="983" y="790"/>
                  <a:pt x="992" y="796"/>
                  <a:pt x="996" y="792"/>
                </a:cubicBezTo>
                <a:cubicBezTo>
                  <a:pt x="1000" y="788"/>
                  <a:pt x="994" y="778"/>
                  <a:pt x="990" y="774"/>
                </a:cubicBezTo>
                <a:cubicBezTo>
                  <a:pt x="986" y="770"/>
                  <a:pt x="978" y="770"/>
                  <a:pt x="972" y="768"/>
                </a:cubicBezTo>
                <a:cubicBezTo>
                  <a:pt x="942" y="723"/>
                  <a:pt x="958" y="742"/>
                  <a:pt x="924" y="708"/>
                </a:cubicBezTo>
                <a:cubicBezTo>
                  <a:pt x="922" y="700"/>
                  <a:pt x="921" y="692"/>
                  <a:pt x="918" y="684"/>
                </a:cubicBezTo>
                <a:cubicBezTo>
                  <a:pt x="909" y="663"/>
                  <a:pt x="893" y="662"/>
                  <a:pt x="924" y="672"/>
                </a:cubicBezTo>
                <a:cubicBezTo>
                  <a:pt x="948" y="690"/>
                  <a:pt x="956" y="717"/>
                  <a:pt x="984" y="726"/>
                </a:cubicBezTo>
                <a:cubicBezTo>
                  <a:pt x="1016" y="774"/>
                  <a:pt x="974" y="716"/>
                  <a:pt x="1014" y="756"/>
                </a:cubicBezTo>
                <a:cubicBezTo>
                  <a:pt x="1039" y="781"/>
                  <a:pt x="1057" y="822"/>
                  <a:pt x="1092" y="834"/>
                </a:cubicBezTo>
                <a:cubicBezTo>
                  <a:pt x="1096" y="846"/>
                  <a:pt x="1100" y="858"/>
                  <a:pt x="1104" y="870"/>
                </a:cubicBezTo>
                <a:cubicBezTo>
                  <a:pt x="1110" y="889"/>
                  <a:pt x="1139" y="888"/>
                  <a:pt x="1158" y="894"/>
                </a:cubicBezTo>
                <a:cubicBezTo>
                  <a:pt x="1188" y="904"/>
                  <a:pt x="1235" y="908"/>
                  <a:pt x="1266" y="912"/>
                </a:cubicBezTo>
                <a:cubicBezTo>
                  <a:pt x="1288" y="919"/>
                  <a:pt x="1324" y="925"/>
                  <a:pt x="1344" y="936"/>
                </a:cubicBezTo>
                <a:cubicBezTo>
                  <a:pt x="1357" y="943"/>
                  <a:pt x="1380" y="960"/>
                  <a:pt x="1380" y="960"/>
                </a:cubicBezTo>
                <a:cubicBezTo>
                  <a:pt x="1410" y="1005"/>
                  <a:pt x="1391" y="1001"/>
                  <a:pt x="1434" y="984"/>
                </a:cubicBezTo>
                <a:cubicBezTo>
                  <a:pt x="1436" y="996"/>
                  <a:pt x="1430" y="1013"/>
                  <a:pt x="1440" y="1020"/>
                </a:cubicBezTo>
                <a:cubicBezTo>
                  <a:pt x="1449" y="1026"/>
                  <a:pt x="1459" y="1008"/>
                  <a:pt x="1470" y="1008"/>
                </a:cubicBezTo>
                <a:cubicBezTo>
                  <a:pt x="1471" y="1008"/>
                  <a:pt x="1520" y="1036"/>
                  <a:pt x="1524" y="1038"/>
                </a:cubicBezTo>
                <a:cubicBezTo>
                  <a:pt x="1526" y="1050"/>
                  <a:pt x="1526" y="1062"/>
                  <a:pt x="1530" y="1074"/>
                </a:cubicBezTo>
                <a:cubicBezTo>
                  <a:pt x="1540" y="1104"/>
                  <a:pt x="1554" y="1098"/>
                  <a:pt x="1518" y="1122"/>
                </a:cubicBezTo>
                <a:cubicBezTo>
                  <a:pt x="1511" y="1136"/>
                  <a:pt x="1498" y="1148"/>
                  <a:pt x="1494" y="1164"/>
                </a:cubicBezTo>
                <a:cubicBezTo>
                  <a:pt x="1489" y="1184"/>
                  <a:pt x="1491" y="1204"/>
                  <a:pt x="1488" y="1224"/>
                </a:cubicBezTo>
                <a:cubicBezTo>
                  <a:pt x="1487" y="1230"/>
                  <a:pt x="1484" y="1236"/>
                  <a:pt x="1482" y="1242"/>
                </a:cubicBezTo>
                <a:cubicBezTo>
                  <a:pt x="1487" y="1280"/>
                  <a:pt x="1486" y="1299"/>
                  <a:pt x="1518" y="1320"/>
                </a:cubicBezTo>
                <a:cubicBezTo>
                  <a:pt x="1521" y="1348"/>
                  <a:pt x="1525" y="1411"/>
                  <a:pt x="1554" y="1434"/>
                </a:cubicBezTo>
                <a:cubicBezTo>
                  <a:pt x="1559" y="1438"/>
                  <a:pt x="1566" y="1437"/>
                  <a:pt x="1572" y="1440"/>
                </a:cubicBezTo>
                <a:cubicBezTo>
                  <a:pt x="1582" y="1445"/>
                  <a:pt x="1653" y="1505"/>
                  <a:pt x="1602" y="1488"/>
                </a:cubicBezTo>
                <a:cubicBezTo>
                  <a:pt x="1596" y="1527"/>
                  <a:pt x="1585" y="1588"/>
                  <a:pt x="1542" y="1602"/>
                </a:cubicBezTo>
                <a:cubicBezTo>
                  <a:pt x="1540" y="1608"/>
                  <a:pt x="1539" y="1614"/>
                  <a:pt x="1536" y="1620"/>
                </a:cubicBezTo>
                <a:cubicBezTo>
                  <a:pt x="1533" y="1626"/>
                  <a:pt x="1527" y="1631"/>
                  <a:pt x="1524" y="1638"/>
                </a:cubicBezTo>
                <a:cubicBezTo>
                  <a:pt x="1512" y="1670"/>
                  <a:pt x="1523" y="1679"/>
                  <a:pt x="1494" y="1698"/>
                </a:cubicBezTo>
                <a:cubicBezTo>
                  <a:pt x="1490" y="1704"/>
                  <a:pt x="1487" y="1711"/>
                  <a:pt x="1482" y="1716"/>
                </a:cubicBezTo>
                <a:cubicBezTo>
                  <a:pt x="1471" y="1725"/>
                  <a:pt x="1446" y="1740"/>
                  <a:pt x="1446" y="1740"/>
                </a:cubicBezTo>
                <a:cubicBezTo>
                  <a:pt x="1433" y="1760"/>
                  <a:pt x="1398" y="1794"/>
                  <a:pt x="1398" y="1794"/>
                </a:cubicBezTo>
                <a:cubicBezTo>
                  <a:pt x="1394" y="1804"/>
                  <a:pt x="1387" y="1813"/>
                  <a:pt x="1386" y="1824"/>
                </a:cubicBezTo>
                <a:cubicBezTo>
                  <a:pt x="1385" y="1836"/>
                  <a:pt x="1395" y="1848"/>
                  <a:pt x="1392" y="1860"/>
                </a:cubicBezTo>
                <a:cubicBezTo>
                  <a:pt x="1386" y="1881"/>
                  <a:pt x="1350" y="1896"/>
                  <a:pt x="1332" y="1902"/>
                </a:cubicBezTo>
                <a:cubicBezTo>
                  <a:pt x="1320" y="1939"/>
                  <a:pt x="1333" y="1986"/>
                  <a:pt x="1284" y="198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236282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1484</Words>
  <Application>Microsoft Office PowerPoint</Application>
  <PresentationFormat>Widescreen</PresentationFormat>
  <Paragraphs>265</Paragraphs>
  <Slides>31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#9Slide03 Bebas Neue Bold</vt:lpstr>
      <vt:lpstr>#9Slide03 IcielNovecento sans E</vt:lpstr>
      <vt:lpstr>#9Slide03 SFU Futura_12</vt:lpstr>
      <vt:lpstr>.VnHelvetInsH</vt:lpstr>
      <vt:lpstr>.VnTime</vt:lpstr>
      <vt:lpstr>.VnTimeH</vt:lpstr>
      <vt:lpstr>Arial</vt:lpstr>
      <vt:lpstr>Calibri</vt:lpstr>
      <vt:lpstr>Calibri Light</vt:lpstr>
      <vt:lpstr>Cambria</vt:lpstr>
      <vt:lpstr>Impact</vt:lpstr>
      <vt:lpstr>Kids</vt:lpstr>
      <vt:lpstr>Noto Sans Symbols</vt:lpstr>
      <vt:lpstr>OpenSans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5</cp:revision>
  <dcterms:created xsi:type="dcterms:W3CDTF">2022-07-09T03:43:31Z</dcterms:created>
  <dcterms:modified xsi:type="dcterms:W3CDTF">2023-02-16T00:29:49Z</dcterms:modified>
</cp:coreProperties>
</file>