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703" r:id="rId2"/>
  </p:sldMasterIdLst>
  <p:notesMasterIdLst>
    <p:notesMasterId r:id="rId25"/>
  </p:notesMasterIdLst>
  <p:sldIdLst>
    <p:sldId id="293" r:id="rId3"/>
    <p:sldId id="256" r:id="rId4"/>
    <p:sldId id="261" r:id="rId5"/>
    <p:sldId id="298" r:id="rId6"/>
    <p:sldId id="301" r:id="rId7"/>
    <p:sldId id="300" r:id="rId8"/>
    <p:sldId id="302" r:id="rId9"/>
    <p:sldId id="303" r:id="rId10"/>
    <p:sldId id="308" r:id="rId11"/>
    <p:sldId id="309" r:id="rId12"/>
    <p:sldId id="310" r:id="rId13"/>
    <p:sldId id="311" r:id="rId14"/>
    <p:sldId id="312" r:id="rId15"/>
    <p:sldId id="314" r:id="rId16"/>
    <p:sldId id="316" r:id="rId17"/>
    <p:sldId id="319" r:id="rId18"/>
    <p:sldId id="320" r:id="rId19"/>
    <p:sldId id="321" r:id="rId20"/>
    <p:sldId id="322" r:id="rId21"/>
    <p:sldId id="323" r:id="rId22"/>
    <p:sldId id="317" r:id="rId23"/>
    <p:sldId id="318" r:id="rId24"/>
  </p:sldIdLst>
  <p:sldSz cx="9144000" cy="5143500" type="screen16x9"/>
  <p:notesSz cx="6858000" cy="9144000"/>
  <p:embeddedFontLst>
    <p:embeddedFont>
      <p:font typeface="Baloo 2" panose="020B0604020202020204" charset="0"/>
      <p:regular r:id="rId26"/>
      <p:bold r:id="rId27"/>
    </p:embeddedFont>
    <p:embeddedFont>
      <p:font typeface="Cambria" panose="02040503050406030204" pitchFamily="18" charset="0"/>
      <p:regular r:id="rId28"/>
      <p:bold r:id="rId29"/>
      <p:italic r:id="rId30"/>
      <p:boldItalic r:id="rId31"/>
    </p:embeddedFont>
    <p:embeddedFont>
      <p:font typeface="Pangolin"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F68173-0400-40D8-A97D-7CCF76111A74}">
  <a:tblStyle styleId="{BDF68173-0400-40D8-A97D-7CCF76111A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27570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695295fbd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695295fbd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689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168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50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575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c30da526c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c30da526c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90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122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695295fbd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695295fbd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3134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9482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2209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5236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7713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981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5095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570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c30da526c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c30da526c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3173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548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c30da526c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c30da526c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793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376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828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ea834136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ea834136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3157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419293" y="10313"/>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4547056" y="-30325"/>
            <a:ext cx="4624894" cy="28785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flipH="1">
            <a:off x="11" y="1666968"/>
            <a:ext cx="10175022" cy="3480512"/>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Pangolin"/>
                <a:ea typeface="Pangolin"/>
                <a:cs typeface="Pangolin"/>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44549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83050" y="1228675"/>
            <a:ext cx="9309944" cy="3209964"/>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endParaRPr/>
          </a:p>
        </p:txBody>
      </p:sp>
      <p:grpSp>
        <p:nvGrpSpPr>
          <p:cNvPr id="77" name="Google Shape;77;p13"/>
          <p:cNvGrpSpPr/>
          <p:nvPr/>
        </p:nvGrpSpPr>
        <p:grpSpPr>
          <a:xfrm>
            <a:off x="-25" y="1390650"/>
            <a:ext cx="9144000" cy="37527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endParaRPr/>
            </a:p>
          </p:txBody>
        </p:sp>
      </p:grpSp>
      <p:sp>
        <p:nvSpPr>
          <p:cNvPr id="80" name="Google Shape;80;p13"/>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220324"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713100" y="3043200"/>
            <a:ext cx="1819800" cy="4482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1800" b="1">
                <a:latin typeface="Pangolin"/>
                <a:ea typeface="Pangolin"/>
                <a:cs typeface="Pangolin"/>
                <a:sym typeface="Pangolin"/>
              </a:defRPr>
            </a:lvl1pPr>
            <a:lvl2pPr lvl="1" algn="ctr">
              <a:spcBef>
                <a:spcPts val="0"/>
              </a:spcBef>
              <a:spcAft>
                <a:spcPts val="0"/>
              </a:spcAft>
              <a:buSzPts val="1800"/>
              <a:buNone/>
              <a:defRPr sz="1800" b="1"/>
            </a:lvl2pPr>
            <a:lvl3pPr lvl="2" algn="ctr">
              <a:spcBef>
                <a:spcPts val="0"/>
              </a:spcBef>
              <a:spcAft>
                <a:spcPts val="0"/>
              </a:spcAft>
              <a:buSzPts val="1800"/>
              <a:buNone/>
              <a:defRPr sz="1800" b="1"/>
            </a:lvl3pPr>
            <a:lvl4pPr lvl="3" algn="ctr">
              <a:spcBef>
                <a:spcPts val="0"/>
              </a:spcBef>
              <a:spcAft>
                <a:spcPts val="0"/>
              </a:spcAft>
              <a:buSzPts val="1800"/>
              <a:buNone/>
              <a:defRPr sz="1800" b="1"/>
            </a:lvl4pPr>
            <a:lvl5pPr lvl="4" algn="ctr">
              <a:spcBef>
                <a:spcPts val="0"/>
              </a:spcBef>
              <a:spcAft>
                <a:spcPts val="0"/>
              </a:spcAft>
              <a:buSzPts val="1800"/>
              <a:buNone/>
              <a:defRPr sz="1800" b="1"/>
            </a:lvl5pPr>
            <a:lvl6pPr lvl="5" algn="ctr">
              <a:spcBef>
                <a:spcPts val="0"/>
              </a:spcBef>
              <a:spcAft>
                <a:spcPts val="0"/>
              </a:spcAft>
              <a:buSzPts val="1800"/>
              <a:buNone/>
              <a:defRPr sz="1800" b="1"/>
            </a:lvl6pPr>
            <a:lvl7pPr lvl="6" algn="ctr">
              <a:spcBef>
                <a:spcPts val="0"/>
              </a:spcBef>
              <a:spcAft>
                <a:spcPts val="0"/>
              </a:spcAft>
              <a:buSzPts val="1800"/>
              <a:buNone/>
              <a:defRPr sz="1800" b="1"/>
            </a:lvl7pPr>
            <a:lvl8pPr lvl="7" algn="ctr">
              <a:spcBef>
                <a:spcPts val="0"/>
              </a:spcBef>
              <a:spcAft>
                <a:spcPts val="0"/>
              </a:spcAft>
              <a:buSzPts val="1800"/>
              <a:buNone/>
              <a:defRPr sz="1800" b="1"/>
            </a:lvl8pPr>
            <a:lvl9pPr lvl="8" algn="ctr">
              <a:spcBef>
                <a:spcPts val="0"/>
              </a:spcBef>
              <a:spcAft>
                <a:spcPts val="0"/>
              </a:spcAft>
              <a:buSzPts val="1800"/>
              <a:buNone/>
              <a:defRPr sz="1800" b="1"/>
            </a:lvl9pPr>
          </a:lstStyle>
          <a:p>
            <a:endParaRPr/>
          </a:p>
        </p:txBody>
      </p:sp>
      <p:sp>
        <p:nvSpPr>
          <p:cNvPr id="83" name="Google Shape;83;p13"/>
          <p:cNvSpPr txBox="1">
            <a:spLocks noGrp="1"/>
          </p:cNvSpPr>
          <p:nvPr>
            <p:ph type="subTitle" idx="3"/>
          </p:nvPr>
        </p:nvSpPr>
        <p:spPr>
          <a:xfrm>
            <a:off x="713100"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4" name="Google Shape;84;p13"/>
          <p:cNvSpPr txBox="1">
            <a:spLocks noGrp="1"/>
          </p:cNvSpPr>
          <p:nvPr>
            <p:ph type="title" idx="4" hasCustomPrompt="1"/>
          </p:nvPr>
        </p:nvSpPr>
        <p:spPr>
          <a:xfrm>
            <a:off x="3185736"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2678513"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86" name="Google Shape;86;p13"/>
          <p:cNvSpPr txBox="1">
            <a:spLocks noGrp="1"/>
          </p:cNvSpPr>
          <p:nvPr>
            <p:ph type="subTitle" idx="6"/>
          </p:nvPr>
        </p:nvSpPr>
        <p:spPr>
          <a:xfrm>
            <a:off x="2678513"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7" name="Google Shape;87;p13"/>
          <p:cNvSpPr txBox="1">
            <a:spLocks noGrp="1"/>
          </p:cNvSpPr>
          <p:nvPr>
            <p:ph type="title" idx="7" hasCustomPrompt="1"/>
          </p:nvPr>
        </p:nvSpPr>
        <p:spPr>
          <a:xfrm>
            <a:off x="5151149"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4643925"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89" name="Google Shape;89;p13"/>
          <p:cNvSpPr txBox="1">
            <a:spLocks noGrp="1"/>
          </p:cNvSpPr>
          <p:nvPr>
            <p:ph type="subTitle" idx="9"/>
          </p:nvPr>
        </p:nvSpPr>
        <p:spPr>
          <a:xfrm>
            <a:off x="4643925"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0" name="Google Shape;90;p13"/>
          <p:cNvSpPr txBox="1">
            <a:spLocks noGrp="1"/>
          </p:cNvSpPr>
          <p:nvPr>
            <p:ph type="title" idx="13" hasCustomPrompt="1"/>
          </p:nvPr>
        </p:nvSpPr>
        <p:spPr>
          <a:xfrm>
            <a:off x="7116549" y="1840488"/>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6609325" y="3043200"/>
            <a:ext cx="18198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92" name="Google Shape;92;p13"/>
          <p:cNvSpPr txBox="1">
            <a:spLocks noGrp="1"/>
          </p:cNvSpPr>
          <p:nvPr>
            <p:ph type="subTitle" idx="15"/>
          </p:nvPr>
        </p:nvSpPr>
        <p:spPr>
          <a:xfrm>
            <a:off x="6609325" y="3390942"/>
            <a:ext cx="1819800" cy="9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19254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5576635"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5" name="Google Shape;95;p14"/>
          <p:cNvSpPr/>
          <p:nvPr/>
        </p:nvSpPr>
        <p:spPr>
          <a:xfrm rot="10800000">
            <a:off x="5673296" y="3007816"/>
            <a:ext cx="3498653" cy="217760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96" name="Google Shape;96;p14"/>
          <p:cNvSpPr/>
          <p:nvPr/>
        </p:nvSpPr>
        <p:spPr>
          <a:xfrm>
            <a:off x="314827" y="202077"/>
            <a:ext cx="2726143" cy="2726143"/>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7" name="Google Shape;97;p14"/>
          <p:cNvSpPr txBox="1">
            <a:spLocks noGrp="1"/>
          </p:cNvSpPr>
          <p:nvPr>
            <p:ph type="title"/>
          </p:nvPr>
        </p:nvSpPr>
        <p:spPr>
          <a:xfrm>
            <a:off x="3428550" y="3810350"/>
            <a:ext cx="2286000" cy="44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98" name="Google Shape;98;p14"/>
          <p:cNvSpPr txBox="1">
            <a:spLocks noGrp="1"/>
          </p:cNvSpPr>
          <p:nvPr>
            <p:ph type="subTitle" idx="1"/>
          </p:nvPr>
        </p:nvSpPr>
        <p:spPr>
          <a:xfrm>
            <a:off x="2124450" y="1476175"/>
            <a:ext cx="4892100" cy="19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2800">
                <a:latin typeface="Pangolin"/>
                <a:ea typeface="Pangolin"/>
                <a:cs typeface="Pangolin"/>
                <a:sym typeface="Pangolin"/>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4836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1738995" y="1962780"/>
            <a:ext cx="5239300" cy="1217889"/>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endParaRPr/>
          </a:p>
        </p:txBody>
      </p:sp>
      <p:grpSp>
        <p:nvGrpSpPr>
          <p:cNvPr id="101" name="Google Shape;101;p15"/>
          <p:cNvGrpSpPr/>
          <p:nvPr/>
        </p:nvGrpSpPr>
        <p:grpSpPr>
          <a:xfrm rot="-5400000">
            <a:off x="3960910" y="-36012"/>
            <a:ext cx="5156302" cy="5215522"/>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endParaRPr/>
            </a:p>
          </p:txBody>
        </p:sp>
      </p:grpSp>
      <p:sp>
        <p:nvSpPr>
          <p:cNvPr id="104" name="Google Shape;104;p15"/>
          <p:cNvSpPr/>
          <p:nvPr/>
        </p:nvSpPr>
        <p:spPr>
          <a:xfrm rot="10800000" flipH="1">
            <a:off x="-5682"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5" name="Google Shape;105;p15"/>
          <p:cNvSpPr/>
          <p:nvPr/>
        </p:nvSpPr>
        <p:spPr>
          <a:xfrm rot="10800000" flipH="1">
            <a:off x="-65525" y="3156502"/>
            <a:ext cx="3394032" cy="205252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106;p15"/>
          <p:cNvSpPr txBox="1">
            <a:spLocks noGrp="1"/>
          </p:cNvSpPr>
          <p:nvPr>
            <p:ph type="title"/>
          </p:nvPr>
        </p:nvSpPr>
        <p:spPr>
          <a:xfrm>
            <a:off x="713100" y="445025"/>
            <a:ext cx="2907900" cy="1033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4804686" y="787313"/>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6007925" y="539375"/>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09" name="Google Shape;109;p15"/>
          <p:cNvSpPr txBox="1">
            <a:spLocks noGrp="1"/>
          </p:cNvSpPr>
          <p:nvPr>
            <p:ph type="subTitle" idx="3"/>
          </p:nvPr>
        </p:nvSpPr>
        <p:spPr>
          <a:xfrm>
            <a:off x="6007925" y="893699"/>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10" name="Google Shape;110;p15"/>
          <p:cNvSpPr txBox="1">
            <a:spLocks noGrp="1"/>
          </p:cNvSpPr>
          <p:nvPr>
            <p:ph type="title" idx="4" hasCustomPrompt="1"/>
          </p:nvPr>
        </p:nvSpPr>
        <p:spPr>
          <a:xfrm>
            <a:off x="4804686" y="2285975"/>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6007925" y="2038038"/>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12" name="Google Shape;112;p15"/>
          <p:cNvSpPr txBox="1">
            <a:spLocks noGrp="1"/>
          </p:cNvSpPr>
          <p:nvPr>
            <p:ph type="subTitle" idx="6"/>
          </p:nvPr>
        </p:nvSpPr>
        <p:spPr>
          <a:xfrm>
            <a:off x="6007925" y="2392361"/>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13" name="Google Shape;113;p15"/>
          <p:cNvSpPr txBox="1">
            <a:spLocks noGrp="1"/>
          </p:cNvSpPr>
          <p:nvPr>
            <p:ph type="title" idx="7" hasCustomPrompt="1"/>
          </p:nvPr>
        </p:nvSpPr>
        <p:spPr>
          <a:xfrm>
            <a:off x="4804686" y="3782350"/>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6007925" y="3534413"/>
            <a:ext cx="2423100" cy="44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15" name="Google Shape;115;p15"/>
          <p:cNvSpPr txBox="1">
            <a:spLocks noGrp="1"/>
          </p:cNvSpPr>
          <p:nvPr>
            <p:ph type="subTitle" idx="9"/>
          </p:nvPr>
        </p:nvSpPr>
        <p:spPr>
          <a:xfrm>
            <a:off x="6007925" y="3888736"/>
            <a:ext cx="2423100" cy="71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422492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3908852" y="-6500"/>
            <a:ext cx="5238124" cy="51564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sp>
        <p:nvSpPr>
          <p:cNvPr id="120" name="Google Shape;120;p16"/>
          <p:cNvSpPr/>
          <p:nvPr/>
        </p:nvSpPr>
        <p:spPr>
          <a:xfrm rot="10800000">
            <a:off x="-28247" y="-38940"/>
            <a:ext cx="2734828" cy="1457120"/>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6"/>
          <p:cNvSpPr txBox="1">
            <a:spLocks noGrp="1"/>
          </p:cNvSpPr>
          <p:nvPr>
            <p:ph type="title"/>
          </p:nvPr>
        </p:nvSpPr>
        <p:spPr>
          <a:xfrm>
            <a:off x="713100" y="1298229"/>
            <a:ext cx="2807100" cy="1920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713100" y="3218572"/>
            <a:ext cx="28071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352349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32"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25;p17"/>
          <p:cNvSpPr/>
          <p:nvPr/>
        </p:nvSpPr>
        <p:spPr>
          <a:xfrm rot="10800000" flipH="1">
            <a:off x="821606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 name="Google Shape;126;p17"/>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1722975" y="1280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28" name="Google Shape;128;p17"/>
          <p:cNvSpPr txBox="1">
            <a:spLocks noGrp="1"/>
          </p:cNvSpPr>
          <p:nvPr>
            <p:ph type="subTitle" idx="2"/>
          </p:nvPr>
        </p:nvSpPr>
        <p:spPr>
          <a:xfrm>
            <a:off x="1722975" y="1639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29" name="Google Shape;129;p17"/>
          <p:cNvSpPr txBox="1">
            <a:spLocks noGrp="1"/>
          </p:cNvSpPr>
          <p:nvPr>
            <p:ph type="subTitle" idx="3"/>
          </p:nvPr>
        </p:nvSpPr>
        <p:spPr>
          <a:xfrm>
            <a:off x="5135025" y="1280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30" name="Google Shape;130;p17"/>
          <p:cNvSpPr txBox="1">
            <a:spLocks noGrp="1"/>
          </p:cNvSpPr>
          <p:nvPr>
            <p:ph type="subTitle" idx="4"/>
          </p:nvPr>
        </p:nvSpPr>
        <p:spPr>
          <a:xfrm>
            <a:off x="5135025" y="1639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31" name="Google Shape;131;p17"/>
          <p:cNvSpPr txBox="1">
            <a:spLocks noGrp="1"/>
          </p:cNvSpPr>
          <p:nvPr>
            <p:ph type="subTitle" idx="5"/>
          </p:nvPr>
        </p:nvSpPr>
        <p:spPr>
          <a:xfrm>
            <a:off x="1722975" y="3158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32" name="Google Shape;132;p17"/>
          <p:cNvSpPr txBox="1">
            <a:spLocks noGrp="1"/>
          </p:cNvSpPr>
          <p:nvPr>
            <p:ph type="subTitle" idx="6"/>
          </p:nvPr>
        </p:nvSpPr>
        <p:spPr>
          <a:xfrm>
            <a:off x="1722975" y="3517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33" name="Google Shape;133;p17"/>
          <p:cNvSpPr txBox="1">
            <a:spLocks noGrp="1"/>
          </p:cNvSpPr>
          <p:nvPr>
            <p:ph type="subTitle" idx="7"/>
          </p:nvPr>
        </p:nvSpPr>
        <p:spPr>
          <a:xfrm>
            <a:off x="5135025" y="3158775"/>
            <a:ext cx="2286000" cy="347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1800" b="1">
                <a:latin typeface="Pangolin"/>
                <a:ea typeface="Pangolin"/>
                <a:cs typeface="Pangolin"/>
                <a:sym typeface="Pangolin"/>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34" name="Google Shape;134;p17"/>
          <p:cNvSpPr txBox="1">
            <a:spLocks noGrp="1"/>
          </p:cNvSpPr>
          <p:nvPr>
            <p:ph type="subTitle" idx="8"/>
          </p:nvPr>
        </p:nvSpPr>
        <p:spPr>
          <a:xfrm>
            <a:off x="5135025" y="3517154"/>
            <a:ext cx="2286000" cy="704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334621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grpSp>
        <p:nvGrpSpPr>
          <p:cNvPr id="32" name="Google Shape;32;p5"/>
          <p:cNvGrpSpPr/>
          <p:nvPr/>
        </p:nvGrpSpPr>
        <p:grpSpPr>
          <a:xfrm>
            <a:off x="-25" y="1390650"/>
            <a:ext cx="9144000" cy="37527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5"/>
          <p:cNvSpPr/>
          <p:nvPr/>
        </p:nvSpPr>
        <p:spPr>
          <a:xfrm rot="-688733">
            <a:off x="5453358" y="4569571"/>
            <a:ext cx="3692609" cy="351392"/>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049732"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8" name="Google Shape;38;p5"/>
          <p:cNvSpPr txBox="1">
            <a:spLocks noGrp="1"/>
          </p:cNvSpPr>
          <p:nvPr>
            <p:ph type="subTitle" idx="2"/>
          </p:nvPr>
        </p:nvSpPr>
        <p:spPr>
          <a:xfrm>
            <a:off x="1050613"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9" name="Google Shape;39;p5"/>
          <p:cNvSpPr txBox="1">
            <a:spLocks noGrp="1"/>
          </p:cNvSpPr>
          <p:nvPr>
            <p:ph type="subTitle" idx="3"/>
          </p:nvPr>
        </p:nvSpPr>
        <p:spPr>
          <a:xfrm>
            <a:off x="5286225"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40" name="Google Shape;40;p5"/>
          <p:cNvSpPr txBox="1">
            <a:spLocks noGrp="1"/>
          </p:cNvSpPr>
          <p:nvPr>
            <p:ph type="subTitle" idx="4"/>
          </p:nvPr>
        </p:nvSpPr>
        <p:spPr>
          <a:xfrm>
            <a:off x="5287125"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3"/>
        <p:cNvGrpSpPr/>
        <p:nvPr/>
      </p:nvGrpSpPr>
      <p:grpSpPr>
        <a:xfrm>
          <a:off x="0" y="0"/>
          <a:ext cx="0" cy="0"/>
          <a:chOff x="0" y="0"/>
          <a:chExt cx="0" cy="0"/>
        </a:xfrm>
      </p:grpSpPr>
      <p:sp>
        <p:nvSpPr>
          <p:cNvPr id="94" name="Google Shape;94;p14"/>
          <p:cNvSpPr/>
          <p:nvPr/>
        </p:nvSpPr>
        <p:spPr>
          <a:xfrm rot="10800000">
            <a:off x="5576635"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rot="10800000">
            <a:off x="5673296" y="3007816"/>
            <a:ext cx="3498653" cy="217760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314827" y="202077"/>
            <a:ext cx="2726143" cy="2726143"/>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a:spLocks noGrp="1"/>
          </p:cNvSpPr>
          <p:nvPr>
            <p:ph type="title"/>
          </p:nvPr>
        </p:nvSpPr>
        <p:spPr>
          <a:xfrm>
            <a:off x="3428550" y="3810350"/>
            <a:ext cx="2286000" cy="44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98" name="Google Shape;98;p14"/>
          <p:cNvSpPr txBox="1">
            <a:spLocks noGrp="1"/>
          </p:cNvSpPr>
          <p:nvPr>
            <p:ph type="subTitle" idx="1"/>
          </p:nvPr>
        </p:nvSpPr>
        <p:spPr>
          <a:xfrm>
            <a:off x="2124450" y="1476175"/>
            <a:ext cx="4892100" cy="19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2800">
                <a:latin typeface="Pangolin"/>
                <a:ea typeface="Pangolin"/>
                <a:cs typeface="Pangolin"/>
                <a:sym typeface="Pangolin"/>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0;p2"/>
          <p:cNvSpPr/>
          <p:nvPr/>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4419293" y="10313"/>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 name="Google Shape;12;p2"/>
          <p:cNvSpPr/>
          <p:nvPr/>
        </p:nvSpPr>
        <p:spPr>
          <a:xfrm flipH="1">
            <a:off x="4547056" y="-30325"/>
            <a:ext cx="4624894" cy="28785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endParaRPr/>
          </a:p>
        </p:txBody>
      </p:sp>
      <p:grpSp>
        <p:nvGrpSpPr>
          <p:cNvPr id="13" name="Google Shape;13;p2"/>
          <p:cNvGrpSpPr/>
          <p:nvPr/>
        </p:nvGrpSpPr>
        <p:grpSpPr>
          <a:xfrm rot="10800000" flipH="1">
            <a:off x="11" y="1666968"/>
            <a:ext cx="10175022" cy="3480512"/>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Pangolin"/>
                <a:ea typeface="Pangolin"/>
                <a:cs typeface="Pangolin"/>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a:p>
        </p:txBody>
      </p:sp>
    </p:spTree>
    <p:extLst>
      <p:ext uri="{BB962C8B-B14F-4D97-AF65-F5344CB8AC3E}">
        <p14:creationId xmlns:p14="http://schemas.microsoft.com/office/powerpoint/2010/main" val="422313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25" y="2473468"/>
            <a:ext cx="9144000" cy="2669671"/>
            <a:chOff x="-25" y="1390650"/>
            <a:chExt cx="9144000" cy="3752700"/>
          </a:xfrm>
        </p:grpSpPr>
        <p:sp>
          <p:nvSpPr>
            <p:cNvPr id="20"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 name="Google Shape;21;p3"/>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sp>
        <p:nvSpPr>
          <p:cNvPr id="22" name="Google Shape;22;p3"/>
          <p:cNvSpPr txBox="1">
            <a:spLocks noGrp="1"/>
          </p:cNvSpPr>
          <p:nvPr>
            <p:ph type="title"/>
          </p:nvPr>
        </p:nvSpPr>
        <p:spPr>
          <a:xfrm>
            <a:off x="1885200" y="3258300"/>
            <a:ext cx="5376600" cy="6126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23" name="Google Shape;23;p3"/>
          <p:cNvSpPr txBox="1">
            <a:spLocks noGrp="1"/>
          </p:cNvSpPr>
          <p:nvPr>
            <p:ph type="subTitle" idx="1"/>
          </p:nvPr>
        </p:nvSpPr>
        <p:spPr>
          <a:xfrm>
            <a:off x="1885200" y="3836918"/>
            <a:ext cx="5376600" cy="7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 name="Google Shape;24;p3"/>
          <p:cNvSpPr txBox="1">
            <a:spLocks noGrp="1"/>
          </p:cNvSpPr>
          <p:nvPr>
            <p:ph type="title" idx="2" hasCustomPrompt="1"/>
          </p:nvPr>
        </p:nvSpPr>
        <p:spPr>
          <a:xfrm>
            <a:off x="1824819" y="533375"/>
            <a:ext cx="7497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01164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25" y="1390650"/>
            <a:ext cx="9144000" cy="37527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sp>
        <p:nvSpPr>
          <p:cNvPr id="35" name="Google Shape;35;p5"/>
          <p:cNvSpPr/>
          <p:nvPr/>
        </p:nvSpPr>
        <p:spPr>
          <a:xfrm rot="-688733">
            <a:off x="5453358" y="4569571"/>
            <a:ext cx="3692609" cy="351392"/>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91425" tIns="91425" rIns="91425" bIns="91425" anchor="ctr" anchorCtr="0">
            <a:noAutofit/>
          </a:bodyPr>
          <a:lstStyle/>
          <a:p>
            <a:endParaRPr/>
          </a:p>
        </p:txBody>
      </p:sp>
      <p:sp>
        <p:nvSpPr>
          <p:cNvPr id="36" name="Google Shape;36;p5"/>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049732"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8" name="Google Shape;38;p5"/>
          <p:cNvSpPr txBox="1">
            <a:spLocks noGrp="1"/>
          </p:cNvSpPr>
          <p:nvPr>
            <p:ph type="subTitle" idx="2"/>
          </p:nvPr>
        </p:nvSpPr>
        <p:spPr>
          <a:xfrm>
            <a:off x="1050613"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9" name="Google Shape;39;p5"/>
          <p:cNvSpPr txBox="1">
            <a:spLocks noGrp="1"/>
          </p:cNvSpPr>
          <p:nvPr>
            <p:ph type="subTitle" idx="3"/>
          </p:nvPr>
        </p:nvSpPr>
        <p:spPr>
          <a:xfrm>
            <a:off x="5286225" y="1833761"/>
            <a:ext cx="2808000" cy="44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1800" b="1">
                <a:latin typeface="Pangolin"/>
                <a:ea typeface="Pangolin"/>
                <a:cs typeface="Pangolin"/>
                <a:sym typeface="Pangolin"/>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40" name="Google Shape;40;p5"/>
          <p:cNvSpPr txBox="1">
            <a:spLocks noGrp="1"/>
          </p:cNvSpPr>
          <p:nvPr>
            <p:ph type="subTitle" idx="4"/>
          </p:nvPr>
        </p:nvSpPr>
        <p:spPr>
          <a:xfrm>
            <a:off x="5287125" y="2184217"/>
            <a:ext cx="28071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1158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6"/>
          <p:cNvSpPr/>
          <p:nvPr/>
        </p:nvSpPr>
        <p:spPr>
          <a:xfrm flipH="1">
            <a:off x="-41" y="4264970"/>
            <a:ext cx="1668641" cy="87852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3;p6"/>
          <p:cNvSpPr/>
          <p:nvPr/>
        </p:nvSpPr>
        <p:spPr>
          <a:xfrm flipH="1">
            <a:off x="7226297" y="4"/>
            <a:ext cx="1917691" cy="119437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 name="Google Shape;44;p6"/>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8390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89101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78977636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9514" y="89159"/>
            <a:ext cx="3957305" cy="2428922"/>
          </a:xfrm>
          <a:prstGeom prst="rect">
            <a:avLst/>
          </a:prstGeom>
        </p:spPr>
      </p:pic>
      <p:pic>
        <p:nvPicPr>
          <p:cNvPr id="8" name="Picture 7"/>
          <p:cNvPicPr>
            <a:picLocks noChangeAspect="1"/>
          </p:cNvPicPr>
          <p:nvPr/>
        </p:nvPicPr>
        <p:blipFill>
          <a:blip r:embed="rId4"/>
          <a:stretch>
            <a:fillRect/>
          </a:stretch>
        </p:blipFill>
        <p:spPr>
          <a:xfrm>
            <a:off x="4443695" y="89159"/>
            <a:ext cx="4323735" cy="2428922"/>
          </a:xfrm>
          <a:prstGeom prst="rect">
            <a:avLst/>
          </a:prstGeom>
        </p:spPr>
      </p:pic>
      <p:pic>
        <p:nvPicPr>
          <p:cNvPr id="9" name="Picture 8"/>
          <p:cNvPicPr>
            <a:picLocks noChangeAspect="1"/>
          </p:cNvPicPr>
          <p:nvPr/>
        </p:nvPicPr>
        <p:blipFill>
          <a:blip r:embed="rId5"/>
          <a:stretch>
            <a:fillRect/>
          </a:stretch>
        </p:blipFill>
        <p:spPr>
          <a:xfrm>
            <a:off x="4443695" y="2626240"/>
            <a:ext cx="4323735" cy="2349797"/>
          </a:xfrm>
          <a:prstGeom prst="rect">
            <a:avLst/>
          </a:prstGeom>
        </p:spPr>
      </p:pic>
      <p:sp>
        <p:nvSpPr>
          <p:cNvPr id="10" name="Subtitle 9"/>
          <p:cNvSpPr>
            <a:spLocks noGrp="1"/>
          </p:cNvSpPr>
          <p:nvPr>
            <p:ph type="subTitle" idx="3"/>
          </p:nvPr>
        </p:nvSpPr>
        <p:spPr/>
        <p:txBody>
          <a:bodyPr/>
          <a:lstStyle/>
          <a:p>
            <a:endParaRPr lang="en-US"/>
          </a:p>
        </p:txBody>
      </p:sp>
      <p:pic>
        <p:nvPicPr>
          <p:cNvPr id="11" name="Picture 10"/>
          <p:cNvPicPr>
            <a:picLocks noChangeAspect="1"/>
          </p:cNvPicPr>
          <p:nvPr/>
        </p:nvPicPr>
        <p:blipFill>
          <a:blip r:embed="rId6"/>
          <a:stretch>
            <a:fillRect/>
          </a:stretch>
        </p:blipFill>
        <p:spPr>
          <a:xfrm>
            <a:off x="265813" y="2604487"/>
            <a:ext cx="4207765" cy="2371550"/>
          </a:xfrm>
          <a:prstGeom prst="rect">
            <a:avLst/>
          </a:prstGeom>
        </p:spPr>
      </p:pic>
    </p:spTree>
    <p:extLst>
      <p:ext uri="{BB962C8B-B14F-4D97-AF65-F5344CB8AC3E}">
        <p14:creationId xmlns:p14="http://schemas.microsoft.com/office/powerpoint/2010/main" val="3584438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0" y="871329"/>
            <a:ext cx="4022397" cy="3351349"/>
          </a:xfrm>
          <a:prstGeom prst="rect">
            <a:avLst/>
          </a:prstGeom>
        </p:spPr>
      </p:pic>
      <p:sp>
        <p:nvSpPr>
          <p:cNvPr id="13" name="Rectangle 12"/>
          <p:cNvSpPr/>
          <p:nvPr/>
        </p:nvSpPr>
        <p:spPr>
          <a:xfrm>
            <a:off x="4294533" y="277402"/>
            <a:ext cx="4798095" cy="4770537"/>
          </a:xfrm>
          <a:prstGeom prst="rect">
            <a:avLst/>
          </a:prstGeom>
        </p:spPr>
        <p:txBody>
          <a:bodyPr wrap="square">
            <a:spAutoFit/>
          </a:bodyPr>
          <a:lstStyle/>
          <a:p>
            <a:pPr algn="just">
              <a:buClr>
                <a:srgbClr val="1A0900"/>
              </a:buClr>
              <a:buSzPts val="2133"/>
            </a:pPr>
            <a:r>
              <a:rPr lang="en-US" sz="2000" dirty="0" err="1">
                <a:solidFill>
                  <a:srgbClr val="FF0000"/>
                </a:solidFill>
                <a:latin typeface="Times New Roman" panose="02020603050405020304" pitchFamily="18" charset="0"/>
                <a:cs typeface="Times New Roman" panose="02020603050405020304" pitchFamily="18" charset="0"/>
              </a:rPr>
              <a:t>Ví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a:t>
            </a:r>
            <a:r>
              <a:rPr lang="en-US" sz="2000" dirty="0">
                <a:solidFill>
                  <a:srgbClr val="FF0000"/>
                </a:solidFill>
                <a:latin typeface="Times New Roman" panose="02020603050405020304" pitchFamily="18" charset="0"/>
                <a:cs typeface="Times New Roman" panose="02020603050405020304" pitchFamily="18" charset="0"/>
              </a:rPr>
              <a:t>: </a:t>
            </a:r>
            <a:r>
              <a:rPr lang="vi-VN" sz="1900" dirty="0">
                <a:latin typeface="+mj-lt"/>
              </a:rPr>
              <a:t>Kính chào thầy cô và các bạn. Tôi tên là............học sinh.........trường......... Hiện nay, cùng với sự phát triển của công nghệ thông tin, trẻ em được tiếp cận với các sản phẩm công nghệ từ rất sớm như: Ipad, Smartphone, tivi, máy tính, ...  Trên thực tế, chúng ta rất dễ dàng bắt gặp những trẻ nhỏ đã sử dụng thành thạo iphone, ipad, ... ngoan ngoãn ngồi chơi hàng tiếng đồng hồ không làm phiền bố mẹ. Nhiều câu hỏi được đặt ra đã thu hút sự quan tâm của rất nhiều bậc phụ huynh: Công nghệ là gì?  Phải chăng công nghệ càng phát triển thì con người càng lệ thuộc vào nó? Tương lai của con người sẽ ra sao khi công nghệ tiếp tục phát triển?  Hãy cùng trao đổi với tôi để tìm hiểu và giải đáp thắc mắc trên nhé!</a:t>
            </a:r>
            <a:endParaRPr lang="vi-VN" sz="1900" dirty="0">
              <a:solidFill>
                <a:srgbClr val="1A0900"/>
              </a:solidFill>
              <a:latin typeface="+mj-lt"/>
              <a:ea typeface="Cambria"/>
              <a:cs typeface="Times New Roman" panose="02020603050405020304" pitchFamily="18" charset="0"/>
              <a:sym typeface="Cambria"/>
            </a:endParaRPr>
          </a:p>
        </p:txBody>
      </p:sp>
    </p:spTree>
    <p:extLst>
      <p:ext uri="{BB962C8B-B14F-4D97-AF65-F5344CB8AC3E}">
        <p14:creationId xmlns:p14="http://schemas.microsoft.com/office/powerpoint/2010/main" val="32812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66" name="Google Shape;501;p41"/>
          <p:cNvSpPr/>
          <p:nvPr/>
        </p:nvSpPr>
        <p:spPr>
          <a:xfrm>
            <a:off x="531628" y="4178595"/>
            <a:ext cx="7772407" cy="12514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91425" tIns="91425" rIns="91425" bIns="91425" anchor="ctr" anchorCtr="0">
            <a:noAutofit/>
          </a:bodyPr>
          <a:lstStyle/>
          <a:p>
            <a:endParaRPr/>
          </a:p>
        </p:txBody>
      </p:sp>
      <p:pic>
        <p:nvPicPr>
          <p:cNvPr id="68" name="Picture 67"/>
          <p:cNvPicPr>
            <a:picLocks noChangeAspect="1"/>
          </p:cNvPicPr>
          <p:nvPr/>
        </p:nvPicPr>
        <p:blipFill>
          <a:blip r:embed="rId3"/>
          <a:stretch>
            <a:fillRect/>
          </a:stretch>
        </p:blipFill>
        <p:spPr>
          <a:xfrm>
            <a:off x="1755259" y="288696"/>
            <a:ext cx="5694814" cy="1160901"/>
          </a:xfrm>
          <a:prstGeom prst="rect">
            <a:avLst/>
          </a:prstGeom>
        </p:spPr>
      </p:pic>
      <p:sp>
        <p:nvSpPr>
          <p:cNvPr id="6" name="Google Shape;683;p8"/>
          <p:cNvSpPr txBox="1"/>
          <p:nvPr/>
        </p:nvSpPr>
        <p:spPr>
          <a:xfrm>
            <a:off x="531628" y="1221303"/>
            <a:ext cx="7894587" cy="2839208"/>
          </a:xfrm>
          <a:prstGeom prst="rect">
            <a:avLst/>
          </a:prstGeom>
          <a:noFill/>
          <a:ln>
            <a:noFill/>
          </a:ln>
        </p:spPr>
        <p:txBody>
          <a:bodyPr spcFirstLastPara="1" wrap="square" lIns="68569" tIns="34275" rIns="68569" bIns="34275" anchor="t" anchorCtr="0">
            <a:spAutoFit/>
          </a:bodyPr>
          <a:lstStyle/>
          <a:p>
            <a:pPr algn="just">
              <a:lnSpc>
                <a:spcPct val="150000"/>
              </a:lnSpc>
            </a:pPr>
            <a:r>
              <a:rPr lang="en-US" sz="2000" b="1" dirty="0">
                <a:solidFill>
                  <a:srgbClr val="1A0900"/>
                </a:solidFill>
                <a:latin typeface="Times New Roman" panose="02020603050405020304" pitchFamily="18" charset="0"/>
                <a:ea typeface="Cambria"/>
                <a:cs typeface="Times New Roman" panose="02020603050405020304" pitchFamily="18" charset="0"/>
                <a:sym typeface="Cambria"/>
              </a:rPr>
              <a:t>2. </a:t>
            </a:r>
            <a:r>
              <a:rPr lang="en-US" sz="2000" b="1" dirty="0" err="1">
                <a:solidFill>
                  <a:srgbClr val="1A0900"/>
                </a:solidFill>
                <a:latin typeface="Times New Roman" panose="02020603050405020304" pitchFamily="18" charset="0"/>
                <a:ea typeface="Cambria"/>
                <a:cs typeface="Times New Roman" panose="02020603050405020304" pitchFamily="18" charset="0"/>
                <a:sym typeface="Cambria"/>
              </a:rPr>
              <a:t>Triển</a:t>
            </a:r>
            <a:r>
              <a:rPr lang="en-US" sz="2000" b="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b="1" dirty="0" err="1">
                <a:solidFill>
                  <a:srgbClr val="1A0900"/>
                </a:solidFill>
                <a:latin typeface="Times New Roman" panose="02020603050405020304" pitchFamily="18" charset="0"/>
                <a:ea typeface="Cambria"/>
                <a:cs typeface="Times New Roman" panose="02020603050405020304" pitchFamily="18" charset="0"/>
                <a:sym typeface="Cambria"/>
              </a:rPr>
              <a:t>khai</a:t>
            </a:r>
            <a:endParaRPr sz="2000" b="1" dirty="0">
              <a:solidFill>
                <a:srgbClr val="1A0900"/>
              </a:solidFill>
              <a:latin typeface="Times New Roman" panose="02020603050405020304" pitchFamily="18" charset="0"/>
              <a:ea typeface="Cambria"/>
              <a:cs typeface="Times New Roman" panose="02020603050405020304" pitchFamily="18" charset="0"/>
              <a:sym typeface="Cambria"/>
            </a:endParaRPr>
          </a:p>
          <a:p>
            <a:pPr marL="285743" indent="-285743" algn="just">
              <a:lnSpc>
                <a:spcPct val="150000"/>
              </a:lnSpc>
              <a:buClr>
                <a:srgbClr val="1A0900"/>
              </a:buClr>
              <a:buSzPts val="2133"/>
              <a:buFont typeface="Cambria"/>
              <a:buChar char="-"/>
            </a:pP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Nêu</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được</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bản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chất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vấn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đề</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công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nghệ</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sẽ</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ngày</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càng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phát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triển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và</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những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tác</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động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nó</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đến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đời</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sống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a:t>
            </a:r>
          </a:p>
          <a:p>
            <a:pPr marL="285743" indent="-285743" algn="just">
              <a:lnSpc>
                <a:spcPct val="150000"/>
              </a:lnSpc>
              <a:buClr>
                <a:srgbClr val="1A0900"/>
              </a:buClr>
              <a:buSzPts val="2133"/>
              <a:buFont typeface="Cambria"/>
              <a:buChar char="-"/>
            </a:pPr>
            <a:r>
              <a:rPr lang="en-US" sz="2000" dirty="0" err="1">
                <a:solidFill>
                  <a:srgbClr val="1A0900"/>
                </a:solidFill>
                <a:latin typeface="Times New Roman" panose="02020603050405020304" pitchFamily="18" charset="0"/>
                <a:cs typeface="Times New Roman" panose="02020603050405020304" pitchFamily="18" charset="0"/>
                <a:sym typeface="Cambria"/>
              </a:rPr>
              <a:t>Trình</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bày</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được</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sự</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ảnh</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hưởng</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hai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mặt</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của</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công</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nghệ</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đối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với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cuộc</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sống</a:t>
            </a:r>
            <a:r>
              <a:rPr lang="en-US" sz="2000" dirty="0">
                <a:solidFill>
                  <a:srgbClr val="1A0900"/>
                </a:solidFill>
                <a:latin typeface="Times New Roman" panose="02020603050405020304" pitchFamily="18" charset="0"/>
                <a:cs typeface="Times New Roman" panose="02020603050405020304" pitchFamily="18" charset="0"/>
                <a:sym typeface="Cambria"/>
              </a:rPr>
              <a:t> con </a:t>
            </a:r>
            <a:r>
              <a:rPr lang="en-US" sz="2000" dirty="0" err="1">
                <a:solidFill>
                  <a:srgbClr val="1A0900"/>
                </a:solidFill>
                <a:latin typeface="Times New Roman" panose="02020603050405020304" pitchFamily="18" charset="0"/>
                <a:cs typeface="Times New Roman" panose="02020603050405020304" pitchFamily="18" charset="0"/>
                <a:sym typeface="Cambria"/>
              </a:rPr>
              <a:t>người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và</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cách</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sử</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dụng</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công</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nghệ</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hiệu</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quả</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nhất</a:t>
            </a:r>
            <a:r>
              <a:rPr lang="en-US" sz="2000" dirty="0">
                <a:solidFill>
                  <a:srgbClr val="1A0900"/>
                </a:solidFill>
                <a:latin typeface="Times New Roman" panose="02020603050405020304" pitchFamily="18" charset="0"/>
                <a:cs typeface="Times New Roman" panose="02020603050405020304" pitchFamily="18" charset="0"/>
                <a:sym typeface="Cambria"/>
              </a:rPr>
              <a:t>.</a:t>
            </a:r>
          </a:p>
          <a:p>
            <a:pPr marL="285743" indent="-285743" algn="just">
              <a:lnSpc>
                <a:spcPct val="150000"/>
              </a:lnSpc>
              <a:buClr>
                <a:srgbClr val="1A0900"/>
              </a:buClr>
              <a:buSzPts val="2133"/>
              <a:buFont typeface="Cambria"/>
              <a:buChar char="-"/>
            </a:pPr>
            <a:r>
              <a:rPr lang="en-US" sz="2000" dirty="0" err="1">
                <a:solidFill>
                  <a:srgbClr val="1A0900"/>
                </a:solidFill>
                <a:latin typeface="Times New Roman" panose="02020603050405020304" pitchFamily="18" charset="0"/>
                <a:cs typeface="Times New Roman" panose="02020603050405020304" pitchFamily="18" charset="0"/>
                <a:sym typeface="Cambria"/>
              </a:rPr>
              <a:t>Khái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quát</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lại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nội</a:t>
            </a:r>
            <a:r>
              <a:rPr lang="en-US" sz="2000" dirty="0">
                <a:solidFill>
                  <a:srgbClr val="1A0900"/>
                </a:solidFill>
                <a:latin typeface="Times New Roman" panose="02020603050405020304" pitchFamily="18" charset="0"/>
                <a:cs typeface="Times New Roman" panose="02020603050405020304" pitchFamily="18" charset="0"/>
                <a:sym typeface="Cambria"/>
              </a:rPr>
              <a:t> dung </a:t>
            </a:r>
            <a:r>
              <a:rPr lang="en-US" sz="2000" dirty="0" err="1">
                <a:solidFill>
                  <a:srgbClr val="1A0900"/>
                </a:solidFill>
                <a:latin typeface="Times New Roman" panose="02020603050405020304" pitchFamily="18" charset="0"/>
                <a:cs typeface="Times New Roman" panose="02020603050405020304" pitchFamily="18" charset="0"/>
                <a:sym typeface="Cambria"/>
              </a:rPr>
              <a:t>vừa</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trình</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bày</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nhấn</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mạnh</a:t>
            </a:r>
            <a:r>
              <a:rPr lang="en-US" sz="2000" dirty="0">
                <a:solidFill>
                  <a:srgbClr val="1A0900"/>
                </a:solidFill>
                <a:latin typeface="Times New Roman" panose="02020603050405020304" pitchFamily="18" charset="0"/>
                <a:cs typeface="Times New Roman" panose="02020603050405020304" pitchFamily="18" charset="0"/>
                <a:sym typeface="Cambria"/>
              </a:rPr>
              <a:t> ý </a:t>
            </a:r>
            <a:r>
              <a:rPr lang="en-US" sz="2000" dirty="0" err="1">
                <a:solidFill>
                  <a:srgbClr val="1A0900"/>
                </a:solidFill>
                <a:latin typeface="Times New Roman" panose="02020603050405020304" pitchFamily="18" charset="0"/>
                <a:cs typeface="Times New Roman" panose="02020603050405020304" pitchFamily="18" charset="0"/>
                <a:sym typeface="Cambria"/>
              </a:rPr>
              <a:t>nghĩa</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cá</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nhân</a:t>
            </a:r>
            <a:r>
              <a:rPr lang="en-US" sz="2000" dirty="0">
                <a:solidFill>
                  <a:srgbClr val="1A0900"/>
                </a:solidFill>
                <a:latin typeface="Times New Roman" panose="02020603050405020304" pitchFamily="18" charset="0"/>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1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66" name="Google Shape;501;p41"/>
          <p:cNvSpPr/>
          <p:nvPr/>
        </p:nvSpPr>
        <p:spPr>
          <a:xfrm>
            <a:off x="531628" y="4178595"/>
            <a:ext cx="7772407" cy="12514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91425" tIns="91425" rIns="91425" bIns="91425" anchor="ctr" anchorCtr="0">
            <a:noAutofit/>
          </a:bodyPr>
          <a:lstStyle/>
          <a:p>
            <a:endParaRPr/>
          </a:p>
        </p:txBody>
      </p:sp>
      <p:pic>
        <p:nvPicPr>
          <p:cNvPr id="68" name="Picture 67"/>
          <p:cNvPicPr>
            <a:picLocks noChangeAspect="1"/>
          </p:cNvPicPr>
          <p:nvPr/>
        </p:nvPicPr>
        <p:blipFill>
          <a:blip r:embed="rId3"/>
          <a:stretch>
            <a:fillRect/>
          </a:stretch>
        </p:blipFill>
        <p:spPr>
          <a:xfrm>
            <a:off x="1755259" y="288696"/>
            <a:ext cx="5694814" cy="1160901"/>
          </a:xfrm>
          <a:prstGeom prst="rect">
            <a:avLst/>
          </a:prstGeom>
        </p:spPr>
      </p:pic>
      <p:sp>
        <p:nvSpPr>
          <p:cNvPr id="6" name="Google Shape;683;p8"/>
          <p:cNvSpPr txBox="1"/>
          <p:nvPr/>
        </p:nvSpPr>
        <p:spPr>
          <a:xfrm>
            <a:off x="531628" y="1221303"/>
            <a:ext cx="7894587" cy="1454214"/>
          </a:xfrm>
          <a:prstGeom prst="rect">
            <a:avLst/>
          </a:prstGeom>
          <a:noFill/>
          <a:ln>
            <a:noFill/>
          </a:ln>
        </p:spPr>
        <p:txBody>
          <a:bodyPr spcFirstLastPara="1" wrap="square" lIns="68569" tIns="34275" rIns="68569" bIns="34275" anchor="t" anchorCtr="0">
            <a:spAutoFit/>
          </a:bodyPr>
          <a:lstStyle/>
          <a:p>
            <a:pPr algn="just">
              <a:lnSpc>
                <a:spcPct val="150000"/>
              </a:lnSpc>
            </a:pPr>
            <a:r>
              <a:rPr lang="en-US" sz="2000" b="1" dirty="0">
                <a:solidFill>
                  <a:srgbClr val="1A0900"/>
                </a:solidFill>
                <a:latin typeface="Times New Roman" panose="02020603050405020304" pitchFamily="18" charset="0"/>
                <a:ea typeface="Cambria"/>
                <a:cs typeface="Times New Roman" panose="02020603050405020304" pitchFamily="18" charset="0"/>
                <a:sym typeface="Cambria"/>
              </a:rPr>
              <a:t>3. </a:t>
            </a:r>
            <a:r>
              <a:rPr lang="en-US" sz="2000" b="1" dirty="0" err="1">
                <a:solidFill>
                  <a:srgbClr val="1A0900"/>
                </a:solidFill>
                <a:latin typeface="Times New Roman" panose="02020603050405020304" pitchFamily="18" charset="0"/>
                <a:ea typeface="Cambria"/>
                <a:cs typeface="Times New Roman" panose="02020603050405020304" pitchFamily="18" charset="0"/>
                <a:sym typeface="Cambria"/>
              </a:rPr>
              <a:t>Kết</a:t>
            </a:r>
            <a:r>
              <a:rPr lang="en-US" sz="2000" b="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b="1" dirty="0" err="1">
                <a:solidFill>
                  <a:srgbClr val="1A0900"/>
                </a:solidFill>
                <a:latin typeface="Times New Roman" panose="02020603050405020304" pitchFamily="18" charset="0"/>
                <a:ea typeface="Cambria"/>
                <a:cs typeface="Times New Roman" panose="02020603050405020304" pitchFamily="18" charset="0"/>
                <a:sym typeface="Cambria"/>
              </a:rPr>
              <a:t>luận</a:t>
            </a:r>
            <a:endParaRPr sz="2000" b="1" dirty="0">
              <a:solidFill>
                <a:srgbClr val="1A0900"/>
              </a:solidFill>
              <a:latin typeface="Times New Roman" panose="02020603050405020304" pitchFamily="18" charset="0"/>
              <a:ea typeface="Cambria"/>
              <a:cs typeface="Times New Roman" panose="02020603050405020304" pitchFamily="18" charset="0"/>
              <a:sym typeface="Cambria"/>
            </a:endParaRPr>
          </a:p>
          <a:p>
            <a:pPr marL="285743" indent="-285743" algn="just">
              <a:lnSpc>
                <a:spcPct val="150000"/>
              </a:lnSpc>
              <a:buClr>
                <a:srgbClr val="1A0900"/>
              </a:buClr>
              <a:buSzPts val="2133"/>
              <a:buFont typeface="Cambria"/>
              <a:buChar char="-"/>
            </a:pPr>
            <a:r>
              <a:rPr lang="en-US" sz="2000" dirty="0" err="1">
                <a:solidFill>
                  <a:srgbClr val="1A0900"/>
                </a:solidFill>
                <a:latin typeface="Times New Roman" panose="02020603050405020304" pitchFamily="18" charset="0"/>
                <a:cs typeface="Times New Roman" panose="02020603050405020304" pitchFamily="18" charset="0"/>
                <a:sym typeface="Cambria"/>
              </a:rPr>
              <a:t>Chốt</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lại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vấn</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đề</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vừa</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trao</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đổi</a:t>
            </a:r>
            <a:endParaRPr lang="en-US" sz="2000" dirty="0">
              <a:solidFill>
                <a:srgbClr val="1A0900"/>
              </a:solidFill>
              <a:latin typeface="Times New Roman" panose="02020603050405020304" pitchFamily="18" charset="0"/>
              <a:cs typeface="Times New Roman" panose="02020603050405020304" pitchFamily="18" charset="0"/>
              <a:sym typeface="Cambria"/>
            </a:endParaRPr>
          </a:p>
          <a:p>
            <a:pPr marL="285743" indent="-285743" algn="just">
              <a:lnSpc>
                <a:spcPct val="150000"/>
              </a:lnSpc>
              <a:buClr>
                <a:srgbClr val="1A0900"/>
              </a:buClr>
              <a:buSzPts val="2133"/>
              <a:buFont typeface="Cambria"/>
              <a:buChar char="-"/>
            </a:pPr>
            <a:r>
              <a:rPr lang="en-US" sz="2000" dirty="0" err="1">
                <a:solidFill>
                  <a:srgbClr val="1A0900"/>
                </a:solidFill>
                <a:latin typeface="Times New Roman" panose="02020603050405020304" pitchFamily="18" charset="0"/>
                <a:cs typeface="Times New Roman" panose="02020603050405020304" pitchFamily="18" charset="0"/>
                <a:sym typeface="Cambria"/>
              </a:rPr>
              <a:t>Lời</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cảm</a:t>
            </a:r>
            <a:r>
              <a:rPr lang="en-US" sz="2000" dirty="0">
                <a:solidFill>
                  <a:srgbClr val="1A0900"/>
                </a:solidFill>
                <a:latin typeface="Times New Roman" panose="02020603050405020304" pitchFamily="18" charset="0"/>
                <a:cs typeface="Times New Roman" panose="02020603050405020304" pitchFamily="18" charset="0"/>
                <a:sym typeface="Cambria"/>
              </a:rPr>
              <a:t> </a:t>
            </a:r>
            <a:r>
              <a:rPr lang="en-US" sz="2000" dirty="0" err="1">
                <a:solidFill>
                  <a:srgbClr val="1A0900"/>
                </a:solidFill>
                <a:latin typeface="Times New Roman" panose="02020603050405020304" pitchFamily="18" charset="0"/>
                <a:cs typeface="Times New Roman" panose="02020603050405020304" pitchFamily="18" charset="0"/>
                <a:sym typeface="Cambria"/>
              </a:rPr>
              <a:t>ơn</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0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0800000">
            <a:off x="0" y="1203504"/>
            <a:ext cx="9144000" cy="5143500"/>
          </a:xfrm>
          <a:prstGeom prst="rect">
            <a:avLst/>
          </a:prstGeom>
        </p:spPr>
      </p:pic>
      <p:sp>
        <p:nvSpPr>
          <p:cNvPr id="4" name="Rectangle 3"/>
          <p:cNvSpPr/>
          <p:nvPr/>
        </p:nvSpPr>
        <p:spPr>
          <a:xfrm>
            <a:off x="0" y="0"/>
            <a:ext cx="9144000" cy="154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123290" y="350285"/>
            <a:ext cx="8650840" cy="3785652"/>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cs typeface="Times New Roman" panose="02020603050405020304" pitchFamily="18" charset="0"/>
              </a:rPr>
              <a:t>Ví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latin typeface="+mj-lt"/>
              </a:rPr>
              <a:t>Sự phát triển mạnh mẽ của công nghệ trong tương lai sẽ đưa con người phát triển lên một tầm cao mới, con người sẽ sống một cuộc sống hiện đại hơn, tiện ích hơn. Tuy nhiên bên cạnh những mặt tích cực mà công nghệ đem đến thì nó cũng còn tồn đọng rất nhiều mặt tiêu cực. Chính vì vậy, con người cần phải biết cân đối và kìm hãm công nghệ đồng thời bản thân cũng phải cần nỗ lực và rèn luyện không ngừng để mọi thứ được cân bằng.</a:t>
            </a:r>
          </a:p>
          <a:p>
            <a:pPr indent="457200" algn="just"/>
            <a:r>
              <a:rPr lang="vi-VN" sz="2000" dirty="0">
                <a:latin typeface="+mj-lt"/>
              </a:rPr>
              <a:t>Cuối cùng, thông qua bài trao đổi này hy vọng các bậc phụ huynh cũng như tất cả mọi người sẽ có cái nhìn tổng quát hơn trong việc cho con sử dụng các sản phẩm công nghệ để từ đó đưa ra lựa chọn phù hợp trong quá trình giáo dục, phát triển thể chất, trí tuệ, tâm hồn của trẻ.</a:t>
            </a:r>
          </a:p>
          <a:p>
            <a:pPr indent="457200" algn="just"/>
            <a:r>
              <a:rPr lang="vi-VN" sz="2000" dirty="0">
                <a:latin typeface="+mj-lt"/>
              </a:rPr>
              <a:t>Cảm ơn thầy cô và các bạn đã lắng nghe. Tôi rất vinh hạnh nếu được nghe chia sẻ của thầy cô và các bạn vấn đề khác mà mọi người quan tâm. </a:t>
            </a:r>
          </a:p>
        </p:txBody>
      </p:sp>
    </p:spTree>
    <p:extLst>
      <p:ext uri="{BB962C8B-B14F-4D97-AF65-F5344CB8AC3E}">
        <p14:creationId xmlns:p14="http://schemas.microsoft.com/office/powerpoint/2010/main" val="11051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477218" y="82806"/>
            <a:ext cx="8332948" cy="988640"/>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66" name="Google Shape;501;p41"/>
          <p:cNvSpPr/>
          <p:nvPr/>
        </p:nvSpPr>
        <p:spPr>
          <a:xfrm>
            <a:off x="661795" y="946296"/>
            <a:ext cx="7772407" cy="12514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stretch>
            <a:fillRect/>
          </a:stretch>
        </p:blipFill>
        <p:spPr>
          <a:xfrm>
            <a:off x="2296711" y="191575"/>
            <a:ext cx="5459191" cy="1109885"/>
          </a:xfrm>
          <a:prstGeom prst="rect">
            <a:avLst/>
          </a:prstGeom>
        </p:spPr>
      </p:pic>
      <p:graphicFrame>
        <p:nvGraphicFramePr>
          <p:cNvPr id="7" name="Google Shape;958;p21"/>
          <p:cNvGraphicFramePr/>
          <p:nvPr>
            <p:extLst>
              <p:ext uri="{D42A27DB-BD31-4B8C-83A1-F6EECF244321}">
                <p14:modId xmlns:p14="http://schemas.microsoft.com/office/powerpoint/2010/main" val="4003226710"/>
              </p:ext>
            </p:extLst>
          </p:nvPr>
        </p:nvGraphicFramePr>
        <p:xfrm>
          <a:off x="473273" y="1272833"/>
          <a:ext cx="8275162" cy="3657616"/>
        </p:xfrm>
        <a:graphic>
          <a:graphicData uri="http://schemas.openxmlformats.org/drawingml/2006/table">
            <a:tbl>
              <a:tblPr firstRow="1" bandRow="1">
                <a:noFill/>
              </a:tblPr>
              <a:tblGrid>
                <a:gridCol w="4137581">
                  <a:extLst>
                    <a:ext uri="{9D8B030D-6E8A-4147-A177-3AD203B41FA5}">
                      <a16:colId xmlns:a16="http://schemas.microsoft.com/office/drawing/2014/main" val="20000"/>
                    </a:ext>
                  </a:extLst>
                </a:gridCol>
                <a:gridCol w="4137581">
                  <a:extLst>
                    <a:ext uri="{9D8B030D-6E8A-4147-A177-3AD203B41FA5}">
                      <a16:colId xmlns:a16="http://schemas.microsoft.com/office/drawing/2014/main" val="20001"/>
                    </a:ext>
                  </a:extLst>
                </a:gridCol>
              </a:tblGrid>
              <a:tr h="388628">
                <a:tc>
                  <a:txBody>
                    <a:bodyPr/>
                    <a:lstStyle/>
                    <a:p>
                      <a:pPr marL="0" marR="0" lvl="0" indent="0" algn="ctr" rtl="0">
                        <a:spcBef>
                          <a:spcPts val="0"/>
                        </a:spcBef>
                        <a:spcAft>
                          <a:spcPts val="0"/>
                        </a:spcAft>
                        <a:buNone/>
                      </a:pPr>
                      <a:r>
                        <a:rPr lang="en-US" sz="21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1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nghe</a:t>
                      </a:r>
                      <a:endParaRPr sz="21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tx1">
                        <a:lumMod val="90000"/>
                        <a:lumOff val="10000"/>
                      </a:schemeClr>
                    </a:solidFill>
                  </a:tcPr>
                </a:tc>
                <a:tc>
                  <a:txBody>
                    <a:bodyPr/>
                    <a:lstStyle/>
                    <a:p>
                      <a:pPr marL="0" marR="0" lvl="0" indent="0" algn="ctr" rtl="0">
                        <a:spcBef>
                          <a:spcPts val="0"/>
                        </a:spcBef>
                        <a:spcAft>
                          <a:spcPts val="0"/>
                        </a:spcAft>
                        <a:buNone/>
                      </a:pPr>
                      <a:r>
                        <a:rPr lang="en-US" sz="21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1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nói</a:t>
                      </a:r>
                      <a:endParaRPr sz="21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tx1">
                        <a:lumMod val="90000"/>
                        <a:lumOff val="10000"/>
                      </a:schemeClr>
                    </a:solidFill>
                  </a:tcPr>
                </a:tc>
                <a:extLst>
                  <a:ext uri="{0D108BD9-81ED-4DB2-BD59-A6C34878D82A}">
                    <a16:rowId xmlns:a16="http://schemas.microsoft.com/office/drawing/2014/main" val="10000"/>
                  </a:ext>
                </a:extLst>
              </a:tr>
              <a:tr h="3268988">
                <a:tc>
                  <a:txBody>
                    <a:bodyPr/>
                    <a:lstStyle/>
                    <a:p>
                      <a:pPr marL="0" marR="0" lvl="0" indent="0" algn="l" rtl="0">
                        <a:spcBef>
                          <a:spcPts val="0"/>
                        </a:spcBef>
                        <a:spcAft>
                          <a:spcPts val="0"/>
                        </a:spcAft>
                        <a:buNone/>
                      </a:pPr>
                      <a:r>
                        <a:rPr lang="vi-VN" sz="210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Nhận xét về ý kiến trình bày: nội dung, cách thức trình bày. Khi nhận xét về nội dung, cần hướng vào ý kiến trình bày, không sa đà vào những vấn đề không liên quan.</a:t>
                      </a:r>
                    </a:p>
                    <a:p>
                      <a:pPr marL="0" marR="0" lvl="0" indent="0" algn="l" rtl="0">
                        <a:spcBef>
                          <a:spcPts val="0"/>
                        </a:spcBef>
                        <a:spcAft>
                          <a:spcPts val="0"/>
                        </a:spcAft>
                        <a:buNone/>
                      </a:pP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Tranh luận để bày tỏ sự đồng tình hoặc không đồng tình với ý kiến của người nói</a:t>
                      </a:r>
                    </a:p>
                    <a:p>
                      <a:pPr marL="0" marR="0" lvl="0" indent="0" algn="l" rtl="0">
                        <a:spcBef>
                          <a:spcPts val="0"/>
                        </a:spcBef>
                        <a:spcAft>
                          <a:spcPts val="0"/>
                        </a:spcAft>
                        <a:buNone/>
                      </a:pP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Bổ sung những thông tin em biết về vấn đề được nói tới.</a:t>
                      </a:r>
                      <a:endParaRPr sz="210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bg1"/>
                    </a:solidFill>
                  </a:tcPr>
                </a:tc>
                <a:tc>
                  <a:txBody>
                    <a:bodyPr/>
                    <a:lstStyle/>
                    <a:p>
                      <a:pPr marL="0" marR="0" lvl="0" indent="0" algn="l" rtl="0">
                        <a:spcBef>
                          <a:spcPts val="0"/>
                        </a:spcBef>
                        <a:spcAft>
                          <a:spcPts val="0"/>
                        </a:spcAft>
                        <a:buNone/>
                      </a:pPr>
                      <a:r>
                        <a:rPr lang="vi-VN" sz="210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Tiế</a:t>
                      </a: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p thu nếu thấy những ý kiến đó là xác đáng.</a:t>
                      </a:r>
                    </a:p>
                    <a:p>
                      <a:pPr marL="0" marR="0" lvl="0" indent="0" algn="l" rtl="0">
                        <a:spcBef>
                          <a:spcPts val="0"/>
                        </a:spcBef>
                        <a:spcAft>
                          <a:spcPts val="0"/>
                        </a:spcAft>
                        <a:buNone/>
                      </a:pP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Trao đổi lại với những ý kiến thống nhất cũng như ý kiến khác biệt với mình.</a:t>
                      </a:r>
                    </a:p>
                    <a:p>
                      <a:pPr marL="0" marR="0" lvl="0" indent="0" algn="l" rtl="0">
                        <a:spcBef>
                          <a:spcPts val="0"/>
                        </a:spcBef>
                        <a:spcAft>
                          <a:spcPts val="0"/>
                        </a:spcAft>
                        <a:buNone/>
                      </a:pP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Tranh luận, dùng những lí lẽ thuyết phục để bảo vệ những điểm hợp lí trong ý kiến trình bày của em.</a:t>
                      </a:r>
                    </a:p>
                    <a:p>
                      <a:pPr marL="0" marR="0" lvl="0" indent="0" algn="l" rtl="0">
                        <a:spcBef>
                          <a:spcPts val="0"/>
                        </a:spcBef>
                        <a:spcAft>
                          <a:spcPts val="0"/>
                        </a:spcAft>
                        <a:buNone/>
                      </a:pPr>
                      <a:r>
                        <a:rPr lang="vi-VN" sz="2100" baseline="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rPr>
                        <a:t>+ Tự rút kinh nghiệm sau quá trình thảo luận.</a:t>
                      </a:r>
                      <a:endParaRPr sz="2100" dirty="0">
                        <a:solidFill>
                          <a:schemeClr val="tx2">
                            <a:lumMod val="10000"/>
                          </a:schemeClr>
                        </a:solidFill>
                        <a:latin typeface="Times New Roman" panose="02020603050405020304" pitchFamily="18" charset="0"/>
                        <a:ea typeface="Cambria" panose="02040503050406030204" pitchFamily="18" charset="0"/>
                        <a:cs typeface="Times New Roman" panose="02020603050405020304" pitchFamily="18" charset="0"/>
                      </a:endParaRPr>
                    </a:p>
                  </a:txBody>
                  <a:tcPr marL="68588" marR="68588" marT="34294" marB="34294">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76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106" y="84951"/>
            <a:ext cx="5489945" cy="3506702"/>
          </a:xfrm>
          <a:prstGeom prst="rect">
            <a:avLst/>
          </a:prstGeom>
        </p:spPr>
      </p:pic>
      <p:sp>
        <p:nvSpPr>
          <p:cNvPr id="12" name="Rectangle 11"/>
          <p:cNvSpPr/>
          <p:nvPr/>
        </p:nvSpPr>
        <p:spPr>
          <a:xfrm>
            <a:off x="209106" y="3762031"/>
            <a:ext cx="8669080" cy="1261884"/>
          </a:xfrm>
          <a:prstGeom prst="rect">
            <a:avLst/>
          </a:prstGeom>
          <a:solidFill>
            <a:schemeClr val="bg1"/>
          </a:solidFill>
        </p:spPr>
        <p:txBody>
          <a:bodyPr wrap="square">
            <a:spAutoFit/>
          </a:bodyPr>
          <a:lstStyle/>
          <a:p>
            <a:pPr algn="ctr"/>
            <a:r>
              <a:rPr lang="en-US" sz="2800" b="1" dirty="0" err="1">
                <a:solidFill>
                  <a:srgbClr val="FF0000"/>
                </a:solidFill>
                <a:latin typeface="Times New Roman" panose="02020603050405020304" pitchFamily="18" charset="0"/>
              </a:rPr>
              <a:t>Kỹ</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thuật</a:t>
            </a:r>
            <a:r>
              <a:rPr lang="en-US" sz="2800" b="1" dirty="0">
                <a:solidFill>
                  <a:srgbClr val="FF0000"/>
                </a:solidFill>
                <a:latin typeface="Times New Roman" panose="02020603050405020304" pitchFamily="18" charset="0"/>
              </a:rPr>
              <a:t>:  3 </a:t>
            </a:r>
            <a:r>
              <a:rPr lang="en-US" sz="2800" b="1" dirty="0" err="1">
                <a:solidFill>
                  <a:srgbClr val="FF0000"/>
                </a:solidFill>
                <a:latin typeface="Times New Roman" panose="02020603050405020304" pitchFamily="18" charset="0"/>
              </a:rPr>
              <a:t>lần</a:t>
            </a:r>
            <a:r>
              <a:rPr lang="en-US" sz="2800" b="1" dirty="0">
                <a:solidFill>
                  <a:srgbClr val="FF0000"/>
                </a:solidFill>
                <a:latin typeface="Times New Roman" panose="02020603050405020304" pitchFamily="18" charset="0"/>
              </a:rPr>
              <a:t> 3</a:t>
            </a:r>
            <a:endParaRPr lang="vi-VN" sz="2800" b="1" dirty="0">
              <a:solidFill>
                <a:srgbClr val="FF0000"/>
              </a:solidFill>
              <a:latin typeface="Times New Roman" panose="02020603050405020304" pitchFamily="18" charset="0"/>
            </a:endParaRPr>
          </a:p>
          <a:p>
            <a:pPr algn="ctr"/>
            <a:r>
              <a:rPr lang="en-US" sz="2400" dirty="0" err="1">
                <a:latin typeface="Times New Roman" panose="02020603050405020304" pitchFamily="18" charset="0"/>
                <a:ea typeface="Cambria"/>
                <a:cs typeface="Cambria"/>
                <a:sym typeface="Cambria"/>
              </a:rPr>
              <a:t>Nhận</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xét</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về</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bài</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nói</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của</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nhóm</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bạn</a:t>
            </a:r>
            <a:r>
              <a:rPr lang="en-US" sz="2400" dirty="0">
                <a:latin typeface="Times New Roman" panose="02020603050405020304" pitchFamily="18" charset="0"/>
                <a:ea typeface="Cambria"/>
                <a:cs typeface="Cambria"/>
                <a:sym typeface="Cambria"/>
              </a:rPr>
              <a:t> </a:t>
            </a:r>
          </a:p>
          <a:p>
            <a:pPr algn="ctr"/>
            <a:r>
              <a:rPr lang="en-US" sz="2400" dirty="0">
                <a:latin typeface="Times New Roman" panose="02020603050405020304" pitchFamily="18" charset="0"/>
                <a:ea typeface="Cambria"/>
                <a:cs typeface="Cambria"/>
                <a:sym typeface="Cambria"/>
              </a:rPr>
              <a:t>(3 </a:t>
            </a:r>
            <a:r>
              <a:rPr lang="en-US" sz="2400" dirty="0" err="1">
                <a:latin typeface="Times New Roman" panose="02020603050405020304" pitchFamily="18" charset="0"/>
                <a:ea typeface="Cambria"/>
                <a:cs typeface="Cambria"/>
                <a:sym typeface="Cambria"/>
              </a:rPr>
              <a:t>điểm</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tốt</a:t>
            </a:r>
            <a:r>
              <a:rPr lang="en-US" sz="2400" dirty="0">
                <a:latin typeface="Times New Roman" panose="02020603050405020304" pitchFamily="18" charset="0"/>
                <a:ea typeface="Cambria"/>
                <a:cs typeface="Cambria"/>
                <a:sym typeface="Cambria"/>
              </a:rPr>
              <a:t>, 3 </a:t>
            </a:r>
            <a:r>
              <a:rPr lang="en-US" sz="2400" dirty="0" err="1">
                <a:latin typeface="Times New Roman" panose="02020603050405020304" pitchFamily="18" charset="0"/>
                <a:ea typeface="Cambria"/>
                <a:cs typeface="Cambria"/>
                <a:sym typeface="Cambria"/>
              </a:rPr>
              <a:t>điểm</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chưa</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tốt</a:t>
            </a:r>
            <a:r>
              <a:rPr lang="en-US" sz="2400" dirty="0">
                <a:latin typeface="Times New Roman" panose="02020603050405020304" pitchFamily="18" charset="0"/>
                <a:ea typeface="Cambria"/>
                <a:cs typeface="Cambria"/>
                <a:sym typeface="Cambria"/>
              </a:rPr>
              <a:t>, 3 </a:t>
            </a:r>
            <a:r>
              <a:rPr lang="en-US" sz="2400" dirty="0" err="1">
                <a:latin typeface="Times New Roman" panose="02020603050405020304" pitchFamily="18" charset="0"/>
                <a:ea typeface="Cambria"/>
                <a:cs typeface="Cambria"/>
                <a:sym typeface="Cambria"/>
              </a:rPr>
              <a:t>đề</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nghị</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cải</a:t>
            </a:r>
            <a:r>
              <a:rPr lang="en-US" sz="2400" dirty="0">
                <a:latin typeface="Times New Roman" panose="02020603050405020304" pitchFamily="18" charset="0"/>
                <a:ea typeface="Cambria"/>
                <a:cs typeface="Cambria"/>
                <a:sym typeface="Cambria"/>
              </a:rPr>
              <a:t> </a:t>
            </a:r>
            <a:r>
              <a:rPr lang="en-US" sz="2400" dirty="0" err="1">
                <a:latin typeface="Times New Roman" panose="02020603050405020304" pitchFamily="18" charset="0"/>
                <a:ea typeface="Cambria"/>
                <a:cs typeface="Cambria"/>
                <a:sym typeface="Cambria"/>
              </a:rPr>
              <a:t>tiến</a:t>
            </a:r>
            <a:r>
              <a:rPr lang="en-US" sz="2400" dirty="0">
                <a:latin typeface="Times New Roman" panose="02020603050405020304" pitchFamily="18" charset="0"/>
                <a:ea typeface="Cambria"/>
                <a:cs typeface="Cambria"/>
                <a:sym typeface="Cambria"/>
              </a:rPr>
              <a:t>)</a:t>
            </a:r>
            <a:endParaRPr lang="vi-VN" sz="2400" dirty="0">
              <a:latin typeface="Times New Roman" panose="02020603050405020304" pitchFamily="18" charset="0"/>
              <a:ea typeface="Cambria"/>
              <a:cs typeface="Cambria"/>
              <a:sym typeface="Cambria"/>
            </a:endParaRPr>
          </a:p>
        </p:txBody>
      </p:sp>
      <p:pic>
        <p:nvPicPr>
          <p:cNvPr id="3" name="Picture 2"/>
          <p:cNvPicPr>
            <a:picLocks noChangeAspect="1"/>
          </p:cNvPicPr>
          <p:nvPr/>
        </p:nvPicPr>
        <p:blipFill>
          <a:blip r:embed="rId4"/>
          <a:stretch>
            <a:fillRect/>
          </a:stretch>
        </p:blipFill>
        <p:spPr>
          <a:xfrm>
            <a:off x="5752216" y="-72541"/>
            <a:ext cx="3505504" cy="4038488"/>
          </a:xfrm>
          <a:prstGeom prst="rect">
            <a:avLst/>
          </a:prstGeom>
        </p:spPr>
      </p:pic>
    </p:spTree>
    <p:extLst>
      <p:ext uri="{BB962C8B-B14F-4D97-AF65-F5344CB8AC3E}">
        <p14:creationId xmlns:p14="http://schemas.microsoft.com/office/powerpoint/2010/main" val="3902497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2" name="Rectangle 1"/>
          <p:cNvSpPr/>
          <p:nvPr/>
        </p:nvSpPr>
        <p:spPr>
          <a:xfrm>
            <a:off x="746978" y="702272"/>
            <a:ext cx="7618289" cy="3970318"/>
          </a:xfrm>
          <a:prstGeom prst="rect">
            <a:avLst/>
          </a:prstGeom>
        </p:spPr>
        <p:txBody>
          <a:bodyPr wrap="square">
            <a:spAutoFit/>
          </a:bodyPr>
          <a:lstStyle/>
          <a:p>
            <a:pPr indent="457200" algn="just"/>
            <a:r>
              <a:rPr lang="vi-VN" sz="1800" dirty="0">
                <a:latin typeface="+mj-lt"/>
              </a:rPr>
              <a:t>Kính chào thầy cô và các bạn. Tôi tên là............học sinh.........trường......... Hiện nay, cùng với sự phát triển của công nghệ thông tin, trẻ em được tiếp cận với các sản phẩm công nghệ từ rất sớm như: Ipad, Smartphone, tivi, máy tính, ...  Trên thực tế, chúng ta rất dễ dàng bắt gặp những trẻ nhỏ đã sử dụng thành thạo iphone, ipad, ... ngoan ngoãn ngồi chơi hàng tiếng đồng hồ không làm phiền bố mẹ. Nhiều câu hỏi được đặt ra đã thu hút sự quan tâm của rất nhiều bậc phụ huynh: Công nghệ là gì?  Phải chăng công nghệ càng phát triển thì con người càng lệ thuộc vào nó? Tương lai của con người sẽ ra sao khi công nghệ tiếp tục phát triển?  Hãy cùng trao đổi với tôi để tìm hiểu và giải đáp thắc mắc trên nhé!</a:t>
            </a:r>
          </a:p>
          <a:p>
            <a:pPr algn="just"/>
            <a:r>
              <a:rPr lang="vi-VN" sz="1800" b="1" dirty="0">
                <a:latin typeface="+mj-lt"/>
              </a:rPr>
              <a:t>Thứ nhất, chúng ta hãy cùng trả lời: Công nghệ là gì?</a:t>
            </a:r>
            <a:endParaRPr lang="vi-VN" sz="1800" dirty="0">
              <a:latin typeface="+mj-lt"/>
            </a:endParaRPr>
          </a:p>
          <a:p>
            <a:pPr algn="just"/>
            <a:r>
              <a:rPr lang="vi-VN" sz="1800" dirty="0">
                <a:latin typeface="+mj-lt"/>
              </a:rPr>
              <a:t>Công nghệ là sự phát minh, sự thay đổi, việc sử dụng kiến thức về các công cụ, máy móc, kỹ thuật, kỹ năng nghề nghiệp, hệ thống, và phương pháp tổ chức, nhằm giải quyết một vấn đề, cải tiến một giải pháp đã tồn tại, đạt một mục đích, hay thực hiện một chức năng cụ thể đòi hỏi hàm lượng chất xám cao.</a:t>
            </a:r>
          </a:p>
        </p:txBody>
      </p:sp>
      <p:pic>
        <p:nvPicPr>
          <p:cNvPr id="3" name="Picture 2"/>
          <p:cNvPicPr>
            <a:picLocks noChangeAspect="1"/>
          </p:cNvPicPr>
          <p:nvPr/>
        </p:nvPicPr>
        <p:blipFill>
          <a:blip r:embed="rId3"/>
          <a:stretch>
            <a:fillRect/>
          </a:stretch>
        </p:blipFill>
        <p:spPr>
          <a:xfrm>
            <a:off x="2406141" y="-102740"/>
            <a:ext cx="4156125" cy="1129740"/>
          </a:xfrm>
          <a:prstGeom prst="rect">
            <a:avLst/>
          </a:prstGeom>
        </p:spPr>
      </p:pic>
    </p:spTree>
    <p:extLst>
      <p:ext uri="{BB962C8B-B14F-4D97-AF65-F5344CB8AC3E}">
        <p14:creationId xmlns:p14="http://schemas.microsoft.com/office/powerpoint/2010/main" val="11753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2" name="Rectangle 1"/>
          <p:cNvSpPr/>
          <p:nvPr/>
        </p:nvSpPr>
        <p:spPr>
          <a:xfrm>
            <a:off x="601037" y="547769"/>
            <a:ext cx="7618289" cy="3970318"/>
          </a:xfrm>
          <a:prstGeom prst="rect">
            <a:avLst/>
          </a:prstGeom>
        </p:spPr>
        <p:txBody>
          <a:bodyPr wrap="square">
            <a:spAutoFit/>
          </a:bodyPr>
          <a:lstStyle/>
          <a:p>
            <a:pPr algn="just"/>
            <a:r>
              <a:rPr lang="vi-VN" sz="1800" b="1" dirty="0">
                <a:latin typeface="Times New Roman" panose="02020603050405020304" pitchFamily="18" charset="0"/>
              </a:rPr>
              <a:t>Thứ hai, Phải chăng công nghệ càng phát triển thì con người càng lệ thuộc vào nó?</a:t>
            </a:r>
            <a:endParaRPr lang="vi-VN" sz="1800" dirty="0">
              <a:latin typeface="Times New Roman" panose="02020603050405020304" pitchFamily="18" charset="0"/>
            </a:endParaRPr>
          </a:p>
          <a:p>
            <a:pPr algn="just"/>
            <a:r>
              <a:rPr lang="vi-VN" sz="1800" dirty="0">
                <a:latin typeface="Times New Roman" panose="02020603050405020304" pitchFamily="18" charset="0"/>
              </a:rPr>
              <a:t>Con người đang từng ngày thay đổi công nghệ, nhưng công nghệ cũng đang thay đổi cuộc sống của con người, tuy nhiên không phải vì thế mà con người ngày càng lệ thuộc vào nó. Sự thay đổi này bao gồm cả những mặt tích cực và tiêu cực:</a:t>
            </a:r>
          </a:p>
          <a:p>
            <a:pPr algn="just"/>
            <a:r>
              <a:rPr lang="vi-VN" sz="1800" b="1" dirty="0">
                <a:latin typeface="Times New Roman" panose="02020603050405020304" pitchFamily="18" charset="0"/>
              </a:rPr>
              <a:t>- Tích cực:</a:t>
            </a:r>
            <a:r>
              <a:rPr lang="vi-VN" sz="1800" dirty="0">
                <a:latin typeface="Times New Roman" panose="02020603050405020304" pitchFamily="18" charset="0"/>
              </a:rPr>
              <a:t> Việc chúng ta biến đổi, sử dụng công nghệ là một quy luật tất yếu, bởi đến nay công nghệ đã hiện diện trong mọi lĩnh lực của đời sống, nó đem đến cho chúng ta những lợi ích không thể kể đến: tiết kiệm công sức, thời gian, tiền bạc…Nó giúp cuộc sống của con người trở nên hiện đại và tiện lợi hơn; nhờ có những ứng dụng công nghệ mà chúng ta được sử dụng những sản phẩm của dịch vụ tiên tiến phát triển: y tế, giáo dục… có thể ở nhà cập nhật tin tức ở khắp nơi trên thế giới, đặt mua hàng online ở bất cứ đâu…</a:t>
            </a:r>
          </a:p>
          <a:p>
            <a:pPr algn="just"/>
            <a:r>
              <a:rPr lang="vi-VN" sz="1800" b="1" dirty="0">
                <a:latin typeface="Times New Roman" panose="02020603050405020304" pitchFamily="18" charset="0"/>
              </a:rPr>
              <a:t> </a:t>
            </a:r>
            <a:endParaRPr lang="vi-VN" sz="1800" dirty="0">
              <a:latin typeface="Times New Roman" panose="02020603050405020304" pitchFamily="18" charset="0"/>
            </a:endParaRPr>
          </a:p>
        </p:txBody>
      </p:sp>
    </p:spTree>
    <p:extLst>
      <p:ext uri="{BB962C8B-B14F-4D97-AF65-F5344CB8AC3E}">
        <p14:creationId xmlns:p14="http://schemas.microsoft.com/office/powerpoint/2010/main" val="2950012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2" name="Rectangle 1"/>
          <p:cNvSpPr/>
          <p:nvPr/>
        </p:nvSpPr>
        <p:spPr>
          <a:xfrm>
            <a:off x="675059" y="441606"/>
            <a:ext cx="7618289" cy="3970318"/>
          </a:xfrm>
          <a:prstGeom prst="rect">
            <a:avLst/>
          </a:prstGeom>
        </p:spPr>
        <p:txBody>
          <a:bodyPr wrap="square">
            <a:spAutoFit/>
          </a:bodyPr>
          <a:lstStyle/>
          <a:p>
            <a:pPr algn="just"/>
            <a:r>
              <a:rPr lang="vi-VN" sz="1800" b="1" dirty="0">
                <a:latin typeface="Times New Roman" panose="02020603050405020304" pitchFamily="18" charset="0"/>
              </a:rPr>
              <a:t> - Tiêu cực:</a:t>
            </a:r>
            <a:r>
              <a:rPr lang="vi-VN" sz="1800" dirty="0">
                <a:latin typeface="Times New Roman" panose="02020603050405020304" pitchFamily="18" charset="0"/>
              </a:rPr>
              <a:t> Công nghệ làm cho con người lệ thuộc và gây ảnh hưởng nhiều về sức khỏe, tinh thần và các mối quan hệ. Lạm dụng công nghệ khiến cơ thể con người trở nên nặng nề, ì ạch dẫn đến cách bệnh về mắt, đốt sống; dùng quá nhiều đồ công nghệ con người không còn ra bên ngoài tiếp xúc, bồi dưỡng các mối quan hệ…</a:t>
            </a:r>
          </a:p>
          <a:p>
            <a:pPr algn="just"/>
            <a:r>
              <a:rPr lang="vi-VN" sz="1800" dirty="0">
                <a:latin typeface="Times New Roman" panose="02020603050405020304" pitchFamily="18" charset="0"/>
              </a:rPr>
              <a:t>→ Mỗi chúng ta cần phải chủ động, ý thức và có những định hướng, mục đích rõ ràng trong sử dụng công nghệ.</a:t>
            </a:r>
          </a:p>
          <a:p>
            <a:pPr algn="just"/>
            <a:r>
              <a:rPr lang="vi-VN" sz="1800" b="1" dirty="0">
                <a:latin typeface="Times New Roman" panose="02020603050405020304" pitchFamily="18" charset="0"/>
              </a:rPr>
              <a:t>Cuối cùng, Tương lai của con người sẽ ra sao khi công nghệ tiếp tục phát triển?</a:t>
            </a:r>
            <a:endParaRPr lang="vi-VN" sz="1800" dirty="0">
              <a:latin typeface="Times New Roman" panose="02020603050405020304" pitchFamily="18" charset="0"/>
            </a:endParaRPr>
          </a:p>
          <a:p>
            <a:pPr algn="just"/>
            <a:r>
              <a:rPr lang="vi-VN" sz="1800" dirty="0">
                <a:latin typeface="Times New Roman" panose="02020603050405020304" pitchFamily="18" charset="0"/>
              </a:rPr>
              <a:t>- Ngày nay, khi công nghệ chưa phát triển mạnh mẽ thì hầu hết chúng ta đều làm việc theo hình thức thủ công, các ngành công nghiệp đều cần sử dụng lượng lớn nguồn nhân lực để làm việc. Tuy nhiên, khi công nghệ đã phát triển mạnh mẽ lên một tầm cao mới thì cuộc sống con người cũng thay đổi, mọi thứ đều được công nghệ hoá cũng như thay đổi cách thức thực hiện.</a:t>
            </a:r>
          </a:p>
        </p:txBody>
      </p:sp>
    </p:spTree>
    <p:extLst>
      <p:ext uri="{BB962C8B-B14F-4D97-AF65-F5344CB8AC3E}">
        <p14:creationId xmlns:p14="http://schemas.microsoft.com/office/powerpoint/2010/main" val="209122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2" name="Rectangle 1"/>
          <p:cNvSpPr/>
          <p:nvPr/>
        </p:nvSpPr>
        <p:spPr>
          <a:xfrm>
            <a:off x="675059" y="303106"/>
            <a:ext cx="7618289" cy="4247317"/>
          </a:xfrm>
          <a:prstGeom prst="rect">
            <a:avLst/>
          </a:prstGeom>
        </p:spPr>
        <p:txBody>
          <a:bodyPr wrap="square">
            <a:spAutoFit/>
          </a:bodyPr>
          <a:lstStyle/>
          <a:p>
            <a:pPr algn="just"/>
            <a:r>
              <a:rPr lang="vi-VN" sz="1800" b="1" dirty="0">
                <a:latin typeface="Times New Roman" panose="02020603050405020304" pitchFamily="18" charset="0"/>
              </a:rPr>
              <a:t> </a:t>
            </a:r>
            <a:r>
              <a:rPr lang="vi-VN" sz="1800" dirty="0">
                <a:latin typeface="Times New Roman" panose="02020603050405020304" pitchFamily="18" charset="0"/>
              </a:rPr>
              <a:t>- Nếu nhìn nhận theo thực tế thì ngoài những lợi ích công nghệ đem lại thì nó cũng còn tồn đọng nhiều mặt tiêu cực mà chúng ta chưa nhìn thấy rõ ràng. Với sự phát triển mạnh mẽ thì công nghệ sẽ còn ảnh hưởng đến mọi mặt trong tương lai.</a:t>
            </a:r>
          </a:p>
          <a:p>
            <a:pPr algn="just"/>
            <a:r>
              <a:rPr lang="vi-VN" sz="1800" dirty="0">
                <a:latin typeface="Times New Roman" panose="02020603050405020304" pitchFamily="18" charset="0"/>
              </a:rPr>
              <a:t>+ Thay đổi cách thức giao tiếp của con người: các thiết bị thông minh ra đời giúp cho việc giao tiếp của con người trở nên dễ dàng hơn, dẫn đến việc con người sẽ hạn chế tiếp xúc bên ngoài, không thể bồi dưỡng các mối quan hệ.</a:t>
            </a:r>
          </a:p>
          <a:p>
            <a:pPr algn="just"/>
            <a:r>
              <a:rPr lang="vi-VN" sz="1800" dirty="0">
                <a:latin typeface="Times New Roman" panose="02020603050405020304" pitchFamily="18" charset="0"/>
              </a:rPr>
              <a:t>+ Các thành phố thông minh lần lượt ra đời: Cuộc sống của con người sẽ được đáp ứng đầy đủ và tiện nghi hơn, nhưng đồng thời nó cũng dần bị thu nhỏ lại trong phạm vi nhỏ hơn.</a:t>
            </a:r>
          </a:p>
          <a:p>
            <a:pPr algn="just"/>
            <a:r>
              <a:rPr lang="vi-VN" sz="1800" dirty="0">
                <a:latin typeface="Times New Roman" panose="02020603050405020304" pitchFamily="18" charset="0"/>
              </a:rPr>
              <a:t>+ Học tập và làm việc cùng các thiết bị thông minh: Học sinh không cần phải đến trường, chỉ cần ở nhà nghe giảng cũng như thảo luận trực tiếp…tuy nhiên nó ảnh hưởng khá lớn đến quá tình trưởng thành và phát triển của trẻ, trẻ không được trải nghiệm, không được tạo dựng các mối quan hệ cùng bạn bè, thầy cô và những người xung quanh…</a:t>
            </a:r>
          </a:p>
        </p:txBody>
      </p:sp>
    </p:spTree>
    <p:extLst>
      <p:ext uri="{BB962C8B-B14F-4D97-AF65-F5344CB8AC3E}">
        <p14:creationId xmlns:p14="http://schemas.microsoft.com/office/powerpoint/2010/main" val="41625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p:nvPr/>
        </p:nvSpPr>
        <p:spPr>
          <a:xfrm>
            <a:off x="4863600" y="444145"/>
            <a:ext cx="3168688" cy="31686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4303010" y="4832748"/>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28"/>
          <p:cNvGrpSpPr/>
          <p:nvPr/>
        </p:nvGrpSpPr>
        <p:grpSpPr>
          <a:xfrm rot="870046">
            <a:off x="3799330" y="1222586"/>
            <a:ext cx="501149" cy="1012800"/>
            <a:chOff x="656025" y="2751350"/>
            <a:chExt cx="311375" cy="629275"/>
          </a:xfrm>
        </p:grpSpPr>
        <p:sp>
          <p:nvSpPr>
            <p:cNvPr id="208" name="Google Shape;208;p28"/>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8"/>
          <p:cNvGrpSpPr/>
          <p:nvPr/>
        </p:nvGrpSpPr>
        <p:grpSpPr>
          <a:xfrm rot="-668250">
            <a:off x="4957115" y="4019944"/>
            <a:ext cx="849903" cy="571578"/>
            <a:chOff x="6429375" y="2405775"/>
            <a:chExt cx="528050" cy="355125"/>
          </a:xfrm>
        </p:grpSpPr>
        <p:sp>
          <p:nvSpPr>
            <p:cNvPr id="219" name="Google Shape;219;p28"/>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28"/>
          <p:cNvSpPr/>
          <p:nvPr/>
        </p:nvSpPr>
        <p:spPr>
          <a:xfrm rot="1722646">
            <a:off x="6676143" y="828501"/>
            <a:ext cx="431902" cy="41521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28"/>
          <p:cNvGrpSpPr/>
          <p:nvPr/>
        </p:nvGrpSpPr>
        <p:grpSpPr>
          <a:xfrm>
            <a:off x="5466890" y="1361140"/>
            <a:ext cx="2219111" cy="1592274"/>
            <a:chOff x="4582100" y="3095150"/>
            <a:chExt cx="581650" cy="417350"/>
          </a:xfrm>
        </p:grpSpPr>
        <p:sp>
          <p:nvSpPr>
            <p:cNvPr id="228" name="Google Shape;228;p28"/>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8"/>
          <p:cNvGrpSpPr/>
          <p:nvPr/>
        </p:nvGrpSpPr>
        <p:grpSpPr>
          <a:xfrm>
            <a:off x="5504053" y="702645"/>
            <a:ext cx="514295" cy="474382"/>
            <a:chOff x="712875" y="2205450"/>
            <a:chExt cx="233675" cy="215550"/>
          </a:xfrm>
        </p:grpSpPr>
        <p:sp>
          <p:nvSpPr>
            <p:cNvPr id="253" name="Google Shape;253;p28"/>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28"/>
          <p:cNvGrpSpPr/>
          <p:nvPr/>
        </p:nvGrpSpPr>
        <p:grpSpPr>
          <a:xfrm>
            <a:off x="4727552" y="999211"/>
            <a:ext cx="739324" cy="681878"/>
            <a:chOff x="751275" y="1814050"/>
            <a:chExt cx="233675" cy="215525"/>
          </a:xfrm>
        </p:grpSpPr>
        <p:sp>
          <p:nvSpPr>
            <p:cNvPr id="259" name="Google Shape;259;p28"/>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8"/>
          <p:cNvGrpSpPr/>
          <p:nvPr/>
        </p:nvGrpSpPr>
        <p:grpSpPr>
          <a:xfrm>
            <a:off x="7383624" y="181394"/>
            <a:ext cx="1577997" cy="1327923"/>
            <a:chOff x="6075750" y="3009125"/>
            <a:chExt cx="550400" cy="463175"/>
          </a:xfrm>
        </p:grpSpPr>
        <p:sp>
          <p:nvSpPr>
            <p:cNvPr id="265" name="Google Shape;265;p28"/>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8"/>
          <p:cNvGrpSpPr/>
          <p:nvPr/>
        </p:nvGrpSpPr>
        <p:grpSpPr>
          <a:xfrm rot="1093143">
            <a:off x="7684861" y="3602545"/>
            <a:ext cx="975516" cy="936649"/>
            <a:chOff x="3885600" y="2960625"/>
            <a:chExt cx="470600" cy="451850"/>
          </a:xfrm>
        </p:grpSpPr>
        <p:sp>
          <p:nvSpPr>
            <p:cNvPr id="274" name="Google Shape;274;p28"/>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28"/>
          <p:cNvSpPr/>
          <p:nvPr/>
        </p:nvSpPr>
        <p:spPr>
          <a:xfrm rot="-1177723">
            <a:off x="3327008" y="583119"/>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rot="-1140824">
            <a:off x="6115190" y="3276706"/>
            <a:ext cx="431893" cy="41520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a:stretch>
            <a:fillRect/>
          </a:stretch>
        </p:blipFill>
        <p:spPr>
          <a:xfrm>
            <a:off x="-110800" y="2950526"/>
            <a:ext cx="5346655" cy="2292295"/>
          </a:xfrm>
          <a:prstGeom prst="rect">
            <a:avLst/>
          </a:prstGeom>
        </p:spPr>
      </p:pic>
      <p:pic>
        <p:nvPicPr>
          <p:cNvPr id="5" name="Picture 4"/>
          <p:cNvPicPr>
            <a:picLocks noChangeAspect="1"/>
          </p:cNvPicPr>
          <p:nvPr/>
        </p:nvPicPr>
        <p:blipFill>
          <a:blip r:embed="rId4"/>
          <a:stretch>
            <a:fillRect/>
          </a:stretch>
        </p:blipFill>
        <p:spPr>
          <a:xfrm>
            <a:off x="946645" y="2267621"/>
            <a:ext cx="2810500" cy="993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2" name="Rectangle 1"/>
          <p:cNvSpPr/>
          <p:nvPr/>
        </p:nvSpPr>
        <p:spPr>
          <a:xfrm>
            <a:off x="580488" y="516946"/>
            <a:ext cx="7618289" cy="3693319"/>
          </a:xfrm>
          <a:prstGeom prst="rect">
            <a:avLst/>
          </a:prstGeom>
        </p:spPr>
        <p:txBody>
          <a:bodyPr wrap="square">
            <a:spAutoFit/>
          </a:bodyPr>
          <a:lstStyle/>
          <a:p>
            <a:pPr algn="just"/>
            <a:r>
              <a:rPr lang="vi-VN" sz="1800" b="1" dirty="0">
                <a:latin typeface="Times New Roman" panose="02020603050405020304" pitchFamily="18" charset="0"/>
              </a:rPr>
              <a:t> </a:t>
            </a:r>
            <a:r>
              <a:rPr lang="vi-VN" sz="1800" dirty="0">
                <a:latin typeface="Times New Roman" panose="02020603050405020304" pitchFamily="18" charset="0"/>
              </a:rPr>
              <a:t>+…</a:t>
            </a:r>
          </a:p>
          <a:p>
            <a:pPr algn="just"/>
            <a:r>
              <a:rPr lang="vi-VN" sz="1800" dirty="0">
                <a:latin typeface="Times New Roman" panose="02020603050405020304" pitchFamily="18" charset="0"/>
              </a:rPr>
              <a:t>→ Sự phát triển mạnh mẽ của công nghệ trong tương lai sẽ đưa con người phát triển lên một tầm cao mới, con người sẽ sống một cuộc sống hiện đại hơn, tiện ích hơn. Tuy nhiên bên cạnh những mặt tích cực mà công nghệ đem đến thì nó cũng còn tồn đọng rất nhiều mặt tiêu cực. Chính vì vậy, con người cần phải biết cân đối và kìm hãm công nghệ đồng thời bản thân cũng phải cần nỗ lực và rèn luyện không ngừng để mọi thứ được cân bằng.</a:t>
            </a:r>
          </a:p>
          <a:p>
            <a:pPr indent="457200" algn="just"/>
            <a:r>
              <a:rPr lang="vi-VN" sz="1800" dirty="0">
                <a:latin typeface="Times New Roman" panose="02020603050405020304" pitchFamily="18" charset="0"/>
              </a:rPr>
              <a:t>Cuối cùng, thông qua bài trao đổi này hy vọng các bậc phụ huynh cũng như tất cả mọi người sẽ có cái nhìn tổng quát hơn trong việc cho con sử dụng các sản phẩm công nghệ để từ đó đưa ra lựa chọn phù hợp trong quá trình giáo dục, phát triển thể chất, trí tuệ, tâm hồn của trẻ.</a:t>
            </a:r>
          </a:p>
          <a:p>
            <a:pPr indent="457200" algn="just"/>
            <a:r>
              <a:rPr lang="vi-VN" sz="1800" dirty="0">
                <a:latin typeface="Times New Roman" panose="02020603050405020304" pitchFamily="18" charset="0"/>
              </a:rPr>
              <a:t>Cảm ơn thầy cô và các bạn đã lắng nghe. Tôi rất vinh hạnh nếu được nghe chia sẻ của thầy cô và các bạn vấn đề khác mà mọi người quan tâm. </a:t>
            </a:r>
          </a:p>
        </p:txBody>
      </p:sp>
    </p:spTree>
    <p:extLst>
      <p:ext uri="{BB962C8B-B14F-4D97-AF65-F5344CB8AC3E}">
        <p14:creationId xmlns:p14="http://schemas.microsoft.com/office/powerpoint/2010/main" val="3442764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328106"/>
              </p:ext>
            </p:extLst>
          </p:nvPr>
        </p:nvGraphicFramePr>
        <p:xfrm>
          <a:off x="-1" y="10633"/>
          <a:ext cx="9144001" cy="5103628"/>
        </p:xfrm>
        <a:graphic>
          <a:graphicData uri="http://schemas.openxmlformats.org/drawingml/2006/table">
            <a:tbl>
              <a:tblPr firstRow="1" firstCol="1" bandRow="1">
                <a:tableStyleId>{BDF68173-0400-40D8-A97D-7CCF76111A74}</a:tableStyleId>
              </a:tblPr>
              <a:tblGrid>
                <a:gridCol w="686579">
                  <a:extLst>
                    <a:ext uri="{9D8B030D-6E8A-4147-A177-3AD203B41FA5}">
                      <a16:colId xmlns:a16="http://schemas.microsoft.com/office/drawing/2014/main" val="178875922"/>
                    </a:ext>
                  </a:extLst>
                </a:gridCol>
                <a:gridCol w="1667321">
                  <a:extLst>
                    <a:ext uri="{9D8B030D-6E8A-4147-A177-3AD203B41FA5}">
                      <a16:colId xmlns:a16="http://schemas.microsoft.com/office/drawing/2014/main" val="3568002459"/>
                    </a:ext>
                  </a:extLst>
                </a:gridCol>
                <a:gridCol w="1654575">
                  <a:extLst>
                    <a:ext uri="{9D8B030D-6E8A-4147-A177-3AD203B41FA5}">
                      <a16:colId xmlns:a16="http://schemas.microsoft.com/office/drawing/2014/main" val="1733331038"/>
                    </a:ext>
                  </a:extLst>
                </a:gridCol>
                <a:gridCol w="1967024">
                  <a:extLst>
                    <a:ext uri="{9D8B030D-6E8A-4147-A177-3AD203B41FA5}">
                      <a16:colId xmlns:a16="http://schemas.microsoft.com/office/drawing/2014/main" val="414188612"/>
                    </a:ext>
                  </a:extLst>
                </a:gridCol>
                <a:gridCol w="3168502">
                  <a:extLst>
                    <a:ext uri="{9D8B030D-6E8A-4147-A177-3AD203B41FA5}">
                      <a16:colId xmlns:a16="http://schemas.microsoft.com/office/drawing/2014/main" val="131338898"/>
                    </a:ext>
                  </a:extLst>
                </a:gridCol>
              </a:tblGrid>
              <a:tr h="257175">
                <a:tc gridSpan="5">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PHIẾU ĐÁNH GIÁ BÀI NÓI</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937951"/>
                  </a:ext>
                </a:extLst>
              </a:tr>
              <a:tr h="257175">
                <a:tc rowSpan="2" gridSpan="2">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TIÊU CHÍ</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rowSpan="2" hMerge="1">
                  <a:txBody>
                    <a:bodyPr/>
                    <a:lstStyle/>
                    <a:p>
                      <a:endParaRPr lang="en-US"/>
                    </a:p>
                  </a:txBody>
                  <a:tcPr/>
                </a:tc>
                <a:tc gridSpan="3">
                  <a:txBody>
                    <a:bodyPr/>
                    <a:lstStyle/>
                    <a:p>
                      <a:pPr algn="ctr">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MỨC ĐỘ</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2824158"/>
                  </a:ext>
                </a:extLst>
              </a:tr>
              <a:tr h="257175">
                <a:tc gridSpan="2" vMerge="1">
                  <a:txBody>
                    <a:bodyPr/>
                    <a:lstStyle/>
                    <a:p>
                      <a:endParaRPr lang="en-US"/>
                    </a:p>
                  </a:txBody>
                  <a:tcPr/>
                </a:tc>
                <a:tc hMerge="1" vMerge="1">
                  <a:txBody>
                    <a:bodyPr/>
                    <a:lstStyle/>
                    <a:p>
                      <a:endParaRPr lang="en-US"/>
                    </a:p>
                  </a:txBody>
                  <a:tcPr/>
                </a:tc>
                <a:tc>
                  <a:txBody>
                    <a:bodyPr/>
                    <a:lstStyle/>
                    <a:p>
                      <a:pPr algn="ctr">
                        <a:spcAft>
                          <a:spcPts val="0"/>
                        </a:spcAft>
                      </a:pPr>
                      <a:r>
                        <a:rPr lang="en-US" sz="1800" dirty="0" err="1">
                          <a:solidFill>
                            <a:srgbClr val="FF0000"/>
                          </a:solidFill>
                          <a:effectLst/>
                          <a:latin typeface="Times New Roman" panose="02020603050405020304" pitchFamily="18" charset="0"/>
                          <a:cs typeface="Times New Roman" panose="02020603050405020304" pitchFamily="18" charset="0"/>
                        </a:rPr>
                        <a:t>Chưa</a:t>
                      </a:r>
                      <a:r>
                        <a:rPr lang="en-US" sz="1800" dirty="0">
                          <a:solidFill>
                            <a:srgbClr val="FF0000"/>
                          </a:solidFill>
                          <a:effectLst/>
                          <a:latin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cs typeface="Times New Roman" panose="02020603050405020304" pitchFamily="18" charset="0"/>
                        </a:rPr>
                        <a:t>đạt</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ctr">
                        <a:spcAft>
                          <a:spcPts val="0"/>
                        </a:spcAft>
                      </a:pPr>
                      <a:r>
                        <a:rPr lang="en-US" sz="1800" dirty="0" err="1">
                          <a:solidFill>
                            <a:srgbClr val="FF0000"/>
                          </a:solidFill>
                          <a:effectLst/>
                          <a:latin typeface="Times New Roman" panose="02020603050405020304" pitchFamily="18" charset="0"/>
                          <a:cs typeface="Times New Roman" panose="02020603050405020304" pitchFamily="18" charset="0"/>
                        </a:rPr>
                        <a:t>Đạt</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ctr">
                        <a:spcAft>
                          <a:spcPts val="0"/>
                        </a:spcAft>
                      </a:pPr>
                      <a:r>
                        <a:rPr lang="en-US" sz="1800" dirty="0" err="1">
                          <a:solidFill>
                            <a:srgbClr val="FF0000"/>
                          </a:solidFill>
                          <a:effectLst/>
                          <a:latin typeface="Times New Roman" panose="02020603050405020304" pitchFamily="18" charset="0"/>
                          <a:cs typeface="Times New Roman" panose="02020603050405020304" pitchFamily="18" charset="0"/>
                        </a:rPr>
                        <a:t>Tốt</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3388512150"/>
                  </a:ext>
                </a:extLst>
              </a:tr>
              <a:tr h="1537468">
                <a:tc rowSpan="3">
                  <a:txBody>
                    <a:bodyPr/>
                    <a:lstStyle/>
                    <a:p>
                      <a:pPr>
                        <a:spcAft>
                          <a:spcPts val="0"/>
                        </a:spcAft>
                      </a:pPr>
                      <a:r>
                        <a:rPr lang="en-US" sz="1800"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cs typeface="Times New Roman" panose="02020603050405020304" pitchFamily="18" charset="0"/>
                      </a:endParaRPr>
                    </a:p>
                    <a:p>
                      <a:pPr>
                        <a:spcAft>
                          <a:spcPts val="0"/>
                        </a:spcAft>
                      </a:pPr>
                      <a:r>
                        <a:rPr lang="en-US" sz="1800" b="1" dirty="0" err="1">
                          <a:effectLst/>
                          <a:latin typeface="Times New Roman" panose="02020603050405020304" pitchFamily="18" charset="0"/>
                          <a:cs typeface="Times New Roman" panose="02020603050405020304" pitchFamily="18" charset="0"/>
                        </a:rPr>
                        <a:t>Nội</a:t>
                      </a:r>
                      <a:r>
                        <a:rPr lang="en-US" sz="1800" b="1" dirty="0">
                          <a:effectLst/>
                          <a:latin typeface="Times New Roman" panose="02020603050405020304" pitchFamily="18" charset="0"/>
                          <a:cs typeface="Times New Roman" panose="02020603050405020304" pitchFamily="18" charset="0"/>
                        </a:rPr>
                        <a:t> dung</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trò</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phát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triển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vấn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tranh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cãi</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3468843569"/>
                  </a:ext>
                </a:extLst>
              </a:tr>
              <a:tr h="1800225">
                <a:tc vMerge="1">
                  <a:txBody>
                    <a:bodyPr/>
                    <a:lstStyle/>
                    <a:p>
                      <a:endParaRPr lang="en-US"/>
                    </a:p>
                  </a:txBody>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Trình bày được hai mặt tích cực và tiêu cực của công nghệ trong đời sống bằng các bằng chứng cụ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Không trình bày được hai mặt của vấn đề</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Có độ lệch về hai mặt ảnh hưởng của công nghệ, thiên về tích cực hoặc thiên về tiêu cực</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Đánh giá được một cách khách quan, cân bằng hai mặt tích cực và tiêu cực của công nghệ trong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214836918"/>
                  </a:ext>
                </a:extLst>
              </a:tr>
              <a:tr h="771525">
                <a:tc vMerge="1">
                  <a:txBody>
                    <a:bodyPr/>
                    <a:lstStyle/>
                    <a:p>
                      <a:endParaRPr lang="en-US"/>
                    </a:p>
                  </a:txBody>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Nhấn mạnh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Không nêu được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ràng</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mình</a:t>
                      </a:r>
                      <a:endParaRPr lang="en-US"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1299006614"/>
                  </a:ext>
                </a:extLst>
              </a:tr>
            </a:tbl>
          </a:graphicData>
        </a:graphic>
      </p:graphicFrame>
    </p:spTree>
    <p:extLst>
      <p:ext uri="{BB962C8B-B14F-4D97-AF65-F5344CB8AC3E}">
        <p14:creationId xmlns:p14="http://schemas.microsoft.com/office/powerpoint/2010/main" val="367053784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59385278"/>
              </p:ext>
            </p:extLst>
          </p:nvPr>
        </p:nvGraphicFramePr>
        <p:xfrm>
          <a:off x="0" y="214930"/>
          <a:ext cx="9144001" cy="4818644"/>
        </p:xfrm>
        <a:graphic>
          <a:graphicData uri="http://schemas.openxmlformats.org/drawingml/2006/table">
            <a:tbl>
              <a:tblPr firstRow="1" firstCol="1" bandRow="1">
                <a:tableStyleId>{BDF68173-0400-40D8-A97D-7CCF76111A74}</a:tableStyleId>
              </a:tblPr>
              <a:tblGrid>
                <a:gridCol w="927506">
                  <a:extLst>
                    <a:ext uri="{9D8B030D-6E8A-4147-A177-3AD203B41FA5}">
                      <a16:colId xmlns:a16="http://schemas.microsoft.com/office/drawing/2014/main" val="4191539939"/>
                    </a:ext>
                  </a:extLst>
                </a:gridCol>
                <a:gridCol w="1411113">
                  <a:extLst>
                    <a:ext uri="{9D8B030D-6E8A-4147-A177-3AD203B41FA5}">
                      <a16:colId xmlns:a16="http://schemas.microsoft.com/office/drawing/2014/main" val="2832043900"/>
                    </a:ext>
                  </a:extLst>
                </a:gridCol>
                <a:gridCol w="1713605">
                  <a:extLst>
                    <a:ext uri="{9D8B030D-6E8A-4147-A177-3AD203B41FA5}">
                      <a16:colId xmlns:a16="http://schemas.microsoft.com/office/drawing/2014/main" val="2896930921"/>
                    </a:ext>
                  </a:extLst>
                </a:gridCol>
                <a:gridCol w="2136583">
                  <a:extLst>
                    <a:ext uri="{9D8B030D-6E8A-4147-A177-3AD203B41FA5}">
                      <a16:colId xmlns:a16="http://schemas.microsoft.com/office/drawing/2014/main" val="3322584407"/>
                    </a:ext>
                  </a:extLst>
                </a:gridCol>
                <a:gridCol w="2955194">
                  <a:extLst>
                    <a:ext uri="{9D8B030D-6E8A-4147-A177-3AD203B41FA5}">
                      <a16:colId xmlns:a16="http://schemas.microsoft.com/office/drawing/2014/main" val="1491751752"/>
                    </a:ext>
                  </a:extLst>
                </a:gridCol>
              </a:tblGrid>
              <a:tr h="663593">
                <a:tc rowSpan="4">
                  <a:txBody>
                    <a:bodyPr/>
                    <a:lstStyle/>
                    <a:p>
                      <a:pPr>
                        <a:spcAft>
                          <a:spcPts val="0"/>
                        </a:spcAft>
                      </a:pPr>
                      <a:r>
                        <a:rPr lang="en-US" sz="1600" dirty="0" err="1">
                          <a:solidFill>
                            <a:srgbClr val="FF0000"/>
                          </a:solidFill>
                          <a:effectLst/>
                          <a:latin typeface="Times New Roman" panose="02020603050405020304" pitchFamily="18" charset="0"/>
                          <a:cs typeface="Times New Roman" panose="02020603050405020304" pitchFamily="18" charset="0"/>
                        </a:rPr>
                        <a:t>Hình</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thức</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trình</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bày</a:t>
                      </a:r>
                      <a:endPar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Ngữ điệu nói</a:t>
                      </a:r>
                      <a:endParaRPr lang="en-U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Nói nhỏ, đều đều, lặp từ</a:t>
                      </a:r>
                      <a:endParaRPr lang="en-U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Nói to nhưng đôi chỗ vẫn còn bị lặp lại và không có điểm nhấn</a:t>
                      </a:r>
                      <a:endParaRPr lang="en-U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Nói to, rõ ràng, lưu loát, biết nhấn mạnh vào ý kiến cá nhân</a:t>
                      </a:r>
                      <a:endParaRPr lang="en-US" sz="1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1280024331"/>
                  </a:ext>
                </a:extLst>
              </a:tr>
              <a:tr h="995390">
                <a:tc vMerge="1">
                  <a:txBody>
                    <a:bodyPr/>
                    <a:lstStyle/>
                    <a:p>
                      <a:endParaRPr lang="en-US"/>
                    </a:p>
                  </a:txBody>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Sử dụng ngôn ngữ cơ thể</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Không sử dụng ngôn ngữ cơ thể, chỉ nhìn vào dàn ý để nói</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Có biểu cảm trên nét mặt và ánh mắt nhưng vẫn phụ thuộc vào dàn ý</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Tự tin, tương tác với người nghe bằng ngôn ngữ cơ thể, hoàn toàn không phụ thuộc vào dàn ý.</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3053798754"/>
                  </a:ext>
                </a:extLst>
              </a:tr>
              <a:tr h="995390">
                <a:tc vMerge="1">
                  <a:txBody>
                    <a:bodyPr/>
                    <a:lstStyle/>
                    <a:p>
                      <a:endParaRPr lang="en-US"/>
                    </a:p>
                  </a:txBody>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Sử dụng từ ngữ để liên kết câu và đoạn khi chuyển ý</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Không sử dụng từ ngữ liên kết khiến bài nói thiếu mạch lạc và không rõ ý</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Có sử dụng từ ngữ liên kết khi chuyển câu/ đoạn nhưng các từ còn bị lặp, đơn điệu.</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Sử dụng linh hoạt và đa dạng các từ ngữ liên kết câu/ đoạn khiến bài nói mạch lạc, logic và rõ ý.</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2815058158"/>
                  </a:ext>
                </a:extLst>
              </a:tr>
              <a:tr h="1432751">
                <a:tc vMerge="1">
                  <a:txBody>
                    <a:bodyPr/>
                    <a:lstStyle/>
                    <a:p>
                      <a:endParaRPr lang="en-US"/>
                    </a:p>
                  </a:txBody>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Thái độ tham gia thảo luận</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Không tiếp thu được ý kiến của người nghe</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Lắng nghe, tiếp thu ý kiến của người nghe và có trao đổi lại</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lgn="just">
                        <a:spcAft>
                          <a:spcPts val="0"/>
                        </a:spcAft>
                      </a:pPr>
                      <a:r>
                        <a:rPr lang="en-US" sz="1600">
                          <a:effectLst/>
                          <a:latin typeface="Times New Roman" panose="02020603050405020304" pitchFamily="18" charset="0"/>
                          <a:cs typeface="Times New Roman" panose="02020603050405020304" pitchFamily="18" charset="0"/>
                        </a:rPr>
                        <a:t>Lắng nghe, tiếp thu trao đổi với người nghe (tán thành hay phản bác), bảo vệ được quan điểm của mình bằng những lí lẽ, bằng chứng thuyết phục và thái độ cầu thị</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435093451"/>
                  </a:ext>
                </a:extLst>
              </a:tr>
              <a:tr h="663593">
                <a:tc>
                  <a:txBody>
                    <a:bodyPr/>
                    <a:lstStyle/>
                    <a:p>
                      <a:pPr>
                        <a:spcAft>
                          <a:spcPts val="0"/>
                        </a:spcAft>
                      </a:pPr>
                      <a:r>
                        <a:rPr lang="en-US" sz="1600" dirty="0" err="1">
                          <a:solidFill>
                            <a:srgbClr val="FF0000"/>
                          </a:solidFill>
                          <a:effectLst/>
                          <a:latin typeface="Times New Roman" panose="02020603050405020304" pitchFamily="18" charset="0"/>
                          <a:cs typeface="Times New Roman" panose="02020603050405020304" pitchFamily="18" charset="0"/>
                        </a:rPr>
                        <a:t>Thời</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gian</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trình</a:t>
                      </a:r>
                      <a:r>
                        <a:rPr lang="en-US" sz="1600" dirty="0">
                          <a:solidFill>
                            <a:srgbClr val="FF0000"/>
                          </a:solidFill>
                          <a:effectLst/>
                          <a:latin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cs typeface="Times New Roman" panose="02020603050405020304" pitchFamily="18" charset="0"/>
                        </a:rPr>
                        <a:t>bày</a:t>
                      </a:r>
                      <a:endPar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spcAft>
                          <a:spcPts val="0"/>
                        </a:spcAft>
                      </a:pPr>
                      <a:r>
                        <a:rPr lang="en-US" sz="1600">
                          <a:effectLst/>
                          <a:latin typeface="Times New Roman" panose="02020603050405020304" pitchFamily="18" charset="0"/>
                          <a:cs typeface="Times New Roman" panose="02020603050405020304" pitchFamily="18" charset="0"/>
                        </a:rPr>
                        <a:t>Thời gian trình bày (5-7 phút)</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spcAft>
                          <a:spcPts val="0"/>
                        </a:spcAft>
                      </a:pPr>
                      <a:r>
                        <a:rPr lang="en-US" sz="1600">
                          <a:effectLst/>
                          <a:latin typeface="Times New Roman" panose="02020603050405020304" pitchFamily="18" charset="0"/>
                          <a:cs typeface="Times New Roman" panose="02020603050405020304" pitchFamily="18" charset="0"/>
                        </a:rPr>
                        <a:t>Không biết cân đối thời gian</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spcAft>
                          <a:spcPts val="0"/>
                        </a:spcAft>
                      </a:pPr>
                      <a:r>
                        <a:rPr lang="en-US" sz="1600">
                          <a:effectLst/>
                          <a:latin typeface="Times New Roman" panose="02020603050405020304" pitchFamily="18" charset="0"/>
                          <a:cs typeface="Times New Roman" panose="02020603050405020304" pitchFamily="18" charset="0"/>
                        </a:rPr>
                        <a:t>Quá thời gian quy định một chút</a:t>
                      </a:r>
                      <a:endParaRPr lang="en-US"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tc>
                  <a:txBody>
                    <a:bodyPr/>
                    <a:lstStyle/>
                    <a:p>
                      <a:pPr>
                        <a:spcAft>
                          <a:spcPts val="0"/>
                        </a:spcAft>
                      </a:pPr>
                      <a:r>
                        <a:rPr lang="en-US" sz="1600" dirty="0" err="1">
                          <a:effectLst/>
                          <a:latin typeface="Times New Roman" panose="02020603050405020304" pitchFamily="18" charset="0"/>
                          <a:cs typeface="Times New Roman" panose="02020603050405020304" pitchFamily="18" charset="0"/>
                        </a:rPr>
                        <a:t>Đảm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cs typeface="Times New Roman" panose="02020603050405020304" pitchFamily="18" charset="0"/>
                        </a:rPr>
                        <a:t> </a:t>
                      </a:r>
                      <a:endParaRPr lang="en-US"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2461195066"/>
                  </a:ext>
                </a:extLst>
              </a:tr>
            </a:tbl>
          </a:graphicData>
        </a:graphic>
      </p:graphicFrame>
    </p:spTree>
    <p:extLst>
      <p:ext uri="{BB962C8B-B14F-4D97-AF65-F5344CB8AC3E}">
        <p14:creationId xmlns:p14="http://schemas.microsoft.com/office/powerpoint/2010/main" val="175747361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3310650" y="3751400"/>
            <a:ext cx="2522700" cy="56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7443046" y="4351580"/>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rot="2006702">
            <a:off x="8051026" y="3645241"/>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33"/>
          <p:cNvGrpSpPr/>
          <p:nvPr/>
        </p:nvGrpSpPr>
        <p:grpSpPr>
          <a:xfrm>
            <a:off x="930765" y="489363"/>
            <a:ext cx="1663844" cy="1216701"/>
            <a:chOff x="3348925" y="3556225"/>
            <a:chExt cx="776300" cy="567650"/>
          </a:xfrm>
        </p:grpSpPr>
        <p:sp>
          <p:nvSpPr>
            <p:cNvPr id="375" name="Google Shape;375;p33"/>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stretch>
            <a:fillRect/>
          </a:stretch>
        </p:blipFill>
        <p:spPr>
          <a:xfrm>
            <a:off x="1703371" y="1731048"/>
            <a:ext cx="5608775" cy="1415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0800000">
            <a:off x="0" y="1203504"/>
            <a:ext cx="9144000" cy="5143500"/>
          </a:xfrm>
          <a:prstGeom prst="rect">
            <a:avLst/>
          </a:prstGeom>
        </p:spPr>
      </p:pic>
      <p:sp>
        <p:nvSpPr>
          <p:cNvPr id="4" name="Rectangle 3"/>
          <p:cNvSpPr/>
          <p:nvPr/>
        </p:nvSpPr>
        <p:spPr>
          <a:xfrm>
            <a:off x="0" y="0"/>
            <a:ext cx="9144000" cy="154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0" y="98747"/>
            <a:ext cx="4288849" cy="839224"/>
          </a:xfrm>
          <a:prstGeom prst="rect">
            <a:avLst/>
          </a:prstGeom>
        </p:spPr>
      </p:pic>
      <p:sp>
        <p:nvSpPr>
          <p:cNvPr id="9" name="Rectangle 8"/>
          <p:cNvSpPr/>
          <p:nvPr/>
        </p:nvSpPr>
        <p:spPr>
          <a:xfrm>
            <a:off x="534256" y="866052"/>
            <a:ext cx="8075487" cy="2554545"/>
          </a:xfrm>
          <a:prstGeom prst="rect">
            <a:avLst/>
          </a:prstGeom>
        </p:spPr>
        <p:txBody>
          <a:bodyPr wrap="square">
            <a:spAutoFit/>
          </a:bodyPr>
          <a:lstStyle/>
          <a:p>
            <a:pPr algn="just">
              <a:buClr>
                <a:srgbClr val="1A0900"/>
              </a:buClr>
              <a:buSzPts val="2133"/>
            </a:pPr>
            <a:r>
              <a:rPr lang="en-US" sz="2000" dirty="0">
                <a:solidFill>
                  <a:srgbClr val="1A0900"/>
                </a:solidFill>
                <a:latin typeface="+mj-lt"/>
                <a:ea typeface="Cambria"/>
                <a:cs typeface="Cambria"/>
                <a:sym typeface="Cambria"/>
              </a:rPr>
              <a:t>- </a:t>
            </a:r>
            <a:r>
              <a:rPr lang="vi-VN" sz="2000" dirty="0">
                <a:solidFill>
                  <a:srgbClr val="1A0900"/>
                </a:solidFill>
                <a:latin typeface="+mj-lt"/>
                <a:ea typeface="Cambria"/>
                <a:cs typeface="Cambria"/>
                <a:sym typeface="Cambria"/>
              </a:rPr>
              <a:t>Thảo luận về vấn đề chung như vai trò của công nghệ đối với đời sống con người.</a:t>
            </a:r>
            <a:endParaRPr lang="vi-VN" sz="2000" dirty="0">
              <a:latin typeface="+mj-lt"/>
            </a:endParaRPr>
          </a:p>
          <a:p>
            <a:pPr algn="just">
              <a:buClr>
                <a:srgbClr val="1A0900"/>
              </a:buClr>
              <a:buSzPts val="2133"/>
            </a:pPr>
            <a:r>
              <a:rPr lang="en-US" sz="2000" dirty="0">
                <a:solidFill>
                  <a:srgbClr val="1A0900"/>
                </a:solidFill>
                <a:latin typeface="+mj-lt"/>
                <a:ea typeface="Cambria"/>
                <a:cs typeface="Cambria"/>
                <a:sym typeface="Cambria"/>
              </a:rPr>
              <a:t>- </a:t>
            </a:r>
            <a:r>
              <a:rPr lang="vi-VN" sz="2000" dirty="0">
                <a:solidFill>
                  <a:srgbClr val="1A0900"/>
                </a:solidFill>
                <a:latin typeface="+mj-lt"/>
                <a:ea typeface="Cambria"/>
                <a:cs typeface="Cambria"/>
                <a:sym typeface="Cambria"/>
              </a:rPr>
              <a:t>Có thể lựa chọn một số khía cạnh của vấn đề như:</a:t>
            </a:r>
            <a:endParaRPr lang="vi-VN" sz="2000" dirty="0">
              <a:latin typeface="+mj-lt"/>
            </a:endParaRPr>
          </a:p>
          <a:p>
            <a:pPr algn="just">
              <a:buSzPts val="2133"/>
            </a:pPr>
            <a:r>
              <a:rPr lang="vi-VN" sz="2000" dirty="0">
                <a:solidFill>
                  <a:srgbClr val="1A0900"/>
                </a:solidFill>
                <a:latin typeface="+mj-lt"/>
                <a:ea typeface="Cambria"/>
                <a:cs typeface="Cambria"/>
                <a:sym typeface="Cambria"/>
              </a:rPr>
              <a:t>+ Phải chăng công nghệ càng phát triển thì con người càng lệ thuộc vào nói.</a:t>
            </a:r>
            <a:endParaRPr lang="vi-VN" sz="2000" dirty="0">
              <a:latin typeface="+mj-lt"/>
            </a:endParaRPr>
          </a:p>
          <a:p>
            <a:pPr algn="just">
              <a:buSzPts val="2133"/>
            </a:pPr>
            <a:r>
              <a:rPr lang="vi-VN" sz="2000" dirty="0">
                <a:solidFill>
                  <a:srgbClr val="1A0900"/>
                </a:solidFill>
                <a:latin typeface="+mj-lt"/>
                <a:ea typeface="Cambria"/>
                <a:cs typeface="Cambria"/>
                <a:sym typeface="Cambria"/>
              </a:rPr>
              <a:t>+ Tương lai của con người sẽ ra sao khi công nghệ tiếp tục phát triển?</a:t>
            </a:r>
            <a:endParaRPr lang="vi-VN" sz="2000" dirty="0">
              <a:latin typeface="+mj-lt"/>
            </a:endParaRPr>
          </a:p>
          <a:p>
            <a:pPr algn="just">
              <a:buSzPts val="2133"/>
            </a:pPr>
            <a:r>
              <a:rPr lang="en-US" sz="2000" dirty="0">
                <a:solidFill>
                  <a:srgbClr val="1A0900"/>
                </a:solidFill>
                <a:latin typeface="+mj-lt"/>
                <a:ea typeface="Cambria"/>
                <a:cs typeface="Cambria"/>
                <a:sym typeface="Cambria"/>
              </a:rPr>
              <a:t>- </a:t>
            </a:r>
            <a:r>
              <a:rPr lang="vi-VN" sz="2000" dirty="0">
                <a:solidFill>
                  <a:srgbClr val="1A0900"/>
                </a:solidFill>
                <a:latin typeface="+mj-lt"/>
                <a:ea typeface="Cambria"/>
                <a:cs typeface="Cambria"/>
                <a:sym typeface="Cambria"/>
              </a:rPr>
              <a:t>Tìm kiếm thông tin liên quan từ các phương tiện như sách báo hoặc các phương tiện</a:t>
            </a:r>
            <a:r>
              <a:rPr lang="en-US" sz="2000" dirty="0">
                <a:solidFill>
                  <a:srgbClr val="1A0900"/>
                </a:solidFill>
                <a:latin typeface="+mj-lt"/>
                <a:ea typeface="Cambria"/>
                <a:cs typeface="Cambria"/>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nhìn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a:t>
            </a:r>
          </a:p>
          <a:p>
            <a:pPr algn="just">
              <a:buSzPts val="2133"/>
            </a:pP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Tìm</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bằng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cách</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cách</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tự</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đặt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câu</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hỏi</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và</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trả</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a:t>
            </a:r>
          </a:p>
        </p:txBody>
      </p:sp>
    </p:spTree>
    <p:extLst>
      <p:ext uri="{BB962C8B-B14F-4D97-AF65-F5344CB8AC3E}">
        <p14:creationId xmlns:p14="http://schemas.microsoft.com/office/powerpoint/2010/main" val="308167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arn(inVertical)">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p:nvPr/>
        </p:nvSpPr>
        <p:spPr>
          <a:xfrm rot="-129175">
            <a:off x="2898632" y="1841915"/>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368" name="Google Shape;368;p33"/>
          <p:cNvSpPr/>
          <p:nvPr/>
        </p:nvSpPr>
        <p:spPr>
          <a:xfrm rot="-129175">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370" name="Google Shape;370;p33"/>
          <p:cNvSpPr/>
          <p:nvPr/>
        </p:nvSpPr>
        <p:spPr>
          <a:xfrm>
            <a:off x="7443046" y="4351580"/>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1" name="Google Shape;371;p33"/>
          <p:cNvSpPr/>
          <p:nvPr/>
        </p:nvSpPr>
        <p:spPr>
          <a:xfrm rot="2006702">
            <a:off x="8051026" y="3645241"/>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885;p15"/>
          <p:cNvSpPr txBox="1">
            <a:spLocks noGrp="1"/>
          </p:cNvSpPr>
          <p:nvPr>
            <p:ph type="title"/>
          </p:nvPr>
        </p:nvSpPr>
        <p:spPr>
          <a:xfrm>
            <a:off x="447528" y="67416"/>
            <a:ext cx="8476664" cy="994172"/>
          </a:xfrm>
          <a:prstGeom prst="rect">
            <a:avLst/>
          </a:prstGeom>
          <a:noFill/>
          <a:ln>
            <a:noFill/>
          </a:ln>
        </p:spPr>
        <p:txBody>
          <a:bodyPr spcFirstLastPara="1" wrap="square" lIns="68569" tIns="34275" rIns="68569" bIns="34275" anchor="ctr" anchorCtr="0">
            <a:normAutofit/>
          </a:bodyPr>
          <a:lstStyle/>
          <a:p>
            <a:pPr algn="ctr">
              <a:buSzPts val="4400"/>
            </a:pP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Tìm</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ý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bằng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cách</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đặt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hỏi</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và</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trả</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lời</a:t>
            </a:r>
            <a:endParaRPr sz="24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21" name="Google Shape;886;p15"/>
          <p:cNvSpPr/>
          <p:nvPr/>
        </p:nvSpPr>
        <p:spPr>
          <a:xfrm>
            <a:off x="585143" y="750131"/>
            <a:ext cx="8037049" cy="3880568"/>
          </a:xfrm>
          <a:prstGeom prst="roundRect">
            <a:avLst>
              <a:gd name="adj" fmla="val 16667"/>
            </a:avLst>
          </a:prstGeom>
          <a:no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1</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giúp</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chúng</a:t>
            </a:r>
            <a:r>
              <a:rPr lang="en-US" sz="1800" dirty="0">
                <a:latin typeface="Times New Roman" panose="02020603050405020304" pitchFamily="18" charset="0"/>
                <a:ea typeface="Cambria"/>
                <a:cs typeface="Times New Roman" panose="02020603050405020304" pitchFamily="18" charset="0"/>
                <a:sym typeface="Cambria"/>
              </a:rPr>
              <a:t> ta </a:t>
            </a:r>
            <a:r>
              <a:rPr lang="en-US" sz="1800" dirty="0" err="1">
                <a:latin typeface="Times New Roman" panose="02020603050405020304" pitchFamily="18" charset="0"/>
                <a:ea typeface="Cambria"/>
                <a:cs typeface="Times New Roman" panose="02020603050405020304" pitchFamily="18" charset="0"/>
                <a:sym typeface="Cambria"/>
              </a:rPr>
              <a:t>những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điều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gì</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Nhờ</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sống</a:t>
            </a:r>
            <a:r>
              <a:rPr lang="en-US" sz="1800" dirty="0">
                <a:latin typeface="Times New Roman" panose="02020603050405020304" pitchFamily="18" charset="0"/>
                <a:ea typeface="Cambria"/>
                <a:cs typeface="Times New Roman" panose="02020603050405020304" pitchFamily="18" charset="0"/>
                <a:sym typeface="Cambria"/>
              </a:rPr>
              <a:t> con </a:t>
            </a:r>
            <a:r>
              <a:rPr lang="en-US" sz="1800" dirty="0" err="1">
                <a:latin typeface="Times New Roman" panose="02020603050405020304" pitchFamily="18" charset="0"/>
                <a:ea typeface="Cambria"/>
                <a:cs typeface="Times New Roman" panose="02020603050405020304" pitchFamily="18" charset="0"/>
                <a:sym typeface="Cambria"/>
              </a:rPr>
              <a:t>người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được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cải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thiện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nâng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cao</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như</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thế</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nào</a:t>
            </a:r>
            <a:r>
              <a:rPr lang="en-US" sz="18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2</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làm</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chúng</a:t>
            </a:r>
            <a:r>
              <a:rPr lang="en-US" sz="1800" dirty="0">
                <a:latin typeface="Times New Roman" panose="02020603050405020304" pitchFamily="18" charset="0"/>
                <a:ea typeface="Cambria"/>
                <a:cs typeface="Times New Roman" panose="02020603050405020304" pitchFamily="18" charset="0"/>
                <a:sym typeface="Cambria"/>
              </a:rPr>
              <a:t> ta </a:t>
            </a:r>
            <a:r>
              <a:rPr lang="en-US" sz="1800" dirty="0" err="1">
                <a:latin typeface="Times New Roman" panose="02020603050405020304" pitchFamily="18" charset="0"/>
                <a:ea typeface="Cambria"/>
                <a:cs typeface="Times New Roman" panose="02020603050405020304" pitchFamily="18" charset="0"/>
                <a:sym typeface="Cambria"/>
              </a:rPr>
              <a:t>lười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hoạt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động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hơn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 </a:t>
            </a:r>
            <a:endParaRPr sz="1800" dirty="0">
              <a:latin typeface="Times New Roman" panose="02020603050405020304" pitchFamily="18" charset="0"/>
              <a:ea typeface="Cambria"/>
              <a:cs typeface="Times New Roman" panose="02020603050405020304" pitchFamily="18" charset="0"/>
              <a:sym typeface="Cambria"/>
            </a:endParaRPr>
          </a:p>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3</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Các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thiết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bị</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thông</a:t>
            </a:r>
            <a:r>
              <a:rPr lang="en-US" sz="1800" dirty="0">
                <a:latin typeface="Times New Roman" panose="02020603050405020304" pitchFamily="18" charset="0"/>
                <a:ea typeface="Cambria"/>
                <a:cs typeface="Times New Roman" panose="02020603050405020304" pitchFamily="18" charset="0"/>
                <a:sym typeface="Cambria"/>
              </a:rPr>
              <a:t> minh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khiến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chúng</a:t>
            </a:r>
            <a:r>
              <a:rPr lang="en-US" sz="1800" dirty="0">
                <a:latin typeface="Times New Roman" panose="02020603050405020304" pitchFamily="18" charset="0"/>
                <a:ea typeface="Cambria"/>
                <a:cs typeface="Times New Roman" panose="02020603050405020304" pitchFamily="18" charset="0"/>
                <a:sym typeface="Cambria"/>
              </a:rPr>
              <a:t> ta </a:t>
            </a:r>
            <a:r>
              <a:rPr lang="en-US" sz="1800" dirty="0" err="1">
                <a:latin typeface="Times New Roman" panose="02020603050405020304" pitchFamily="18" charset="0"/>
                <a:ea typeface="Cambria"/>
                <a:cs typeface="Times New Roman" panose="02020603050405020304" pitchFamily="18" charset="0"/>
                <a:sym typeface="Cambria"/>
              </a:rPr>
              <a:t>càng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mất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kết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nối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với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nhau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4</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Sự</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mất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kết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nối</a:t>
            </a:r>
            <a:r>
              <a:rPr lang="en-US" sz="1800" dirty="0">
                <a:latin typeface="Times New Roman" panose="02020603050405020304" pitchFamily="18" charset="0"/>
                <a:ea typeface="Cambria"/>
                <a:cs typeface="Times New Roman" panose="02020603050405020304" pitchFamily="18" charset="0"/>
                <a:sym typeface="Cambria"/>
              </a:rPr>
              <a:t> do </a:t>
            </a:r>
            <a:r>
              <a:rPr lang="en-US" sz="1800" dirty="0" err="1">
                <a:latin typeface="Times New Roman" panose="02020603050405020304" pitchFamily="18" charset="0"/>
                <a:ea typeface="Cambria"/>
                <a:cs typeface="Times New Roman" panose="02020603050405020304" pitchFamily="18" charset="0"/>
                <a:sym typeface="Cambria"/>
              </a:rPr>
              <a:t>ảnh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hưởng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ảnh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hưởng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đến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khả</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năng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ứng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xử</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giao</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tiếp</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con </a:t>
            </a:r>
            <a:r>
              <a:rPr lang="en-US" sz="1800" dirty="0" err="1">
                <a:latin typeface="Times New Roman" panose="02020603050405020304" pitchFamily="18" charset="0"/>
                <a:ea typeface="Cambria"/>
                <a:cs typeface="Times New Roman" panose="02020603050405020304" pitchFamily="18" charset="0"/>
                <a:sym typeface="Cambria"/>
              </a:rPr>
              <a:t>người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5</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Sử</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dụng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quá</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nhiều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gây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các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hội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chứng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nghiện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Đặc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biệt</a:t>
            </a:r>
            <a:r>
              <a:rPr lang="en-US" sz="1800" dirty="0">
                <a:latin typeface="Times New Roman" panose="02020603050405020304" pitchFamily="18" charset="0"/>
                <a:ea typeface="Cambria"/>
                <a:cs typeface="Times New Roman" panose="02020603050405020304" pitchFamily="18" charset="0"/>
                <a:sym typeface="Cambria"/>
              </a:rPr>
              <a:t> ở </a:t>
            </a:r>
            <a:r>
              <a:rPr lang="en-US" sz="1800" dirty="0" err="1">
                <a:latin typeface="Times New Roman" panose="02020603050405020304" pitchFamily="18" charset="0"/>
                <a:ea typeface="Cambria"/>
                <a:cs typeface="Times New Roman" panose="02020603050405020304" pitchFamily="18" charset="0"/>
                <a:sym typeface="Cambria"/>
              </a:rPr>
              <a:t>giới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trẻ</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pPr algn="just">
              <a:buSzPts val="2400"/>
            </a:pPr>
            <a:r>
              <a:rPr lang="en-US" sz="1800" b="1" dirty="0" err="1">
                <a:latin typeface="Times New Roman" panose="02020603050405020304" pitchFamily="18" charset="0"/>
                <a:ea typeface="Cambria"/>
                <a:cs typeface="Times New Roman" panose="02020603050405020304" pitchFamily="18" charset="0"/>
                <a:sym typeface="Cambria"/>
              </a:rPr>
              <a:t>Câu</a:t>
            </a:r>
            <a:r>
              <a:rPr lang="en-US" sz="1800" b="1" dirty="0">
                <a:latin typeface="Times New Roman" panose="02020603050405020304" pitchFamily="18" charset="0"/>
                <a:ea typeface="Cambria"/>
                <a:cs typeface="Times New Roman" panose="02020603050405020304" pitchFamily="18" charset="0"/>
                <a:sym typeface="Cambria"/>
              </a:rPr>
              <a:t> 6</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Chúng</a:t>
            </a:r>
            <a:r>
              <a:rPr lang="en-US" sz="1800" dirty="0">
                <a:latin typeface="Times New Roman" panose="02020603050405020304" pitchFamily="18" charset="0"/>
                <a:ea typeface="Cambria"/>
                <a:cs typeface="Times New Roman" panose="02020603050405020304" pitchFamily="18" charset="0"/>
                <a:sym typeface="Cambria"/>
              </a:rPr>
              <a:t> ta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bị</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giảm</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khả</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năng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giải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quyết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giảm</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khả</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năng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tư</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duy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giải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quyết</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phụ</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thuộc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quá</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nhiều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vào</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nghệ</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a:t>
            </a:r>
            <a:endParaRPr sz="1050" dirty="0">
              <a:latin typeface="Times New Roman" panose="02020603050405020304" pitchFamily="18" charset="0"/>
              <a:cs typeface="Times New Roman" panose="02020603050405020304" pitchFamily="18" charset="0"/>
            </a:endParaRPr>
          </a:p>
          <a:p>
            <a:pPr algn="just">
              <a:buSzPts val="2400"/>
            </a:pPr>
            <a:r>
              <a:rPr lang="en-US" sz="1800" dirty="0">
                <a:latin typeface="Times New Roman" panose="02020603050405020304" pitchFamily="18" charset="0"/>
                <a:ea typeface="Cambria"/>
                <a:cs typeface="Times New Roman" panose="02020603050405020304" pitchFamily="18" charset="0"/>
                <a:sym typeface="Cambria"/>
              </a:rPr>
              <a:t>…  </a:t>
            </a:r>
            <a:endParaRPr sz="18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407527697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0800000">
            <a:off x="0" y="1203504"/>
            <a:ext cx="9144000" cy="5143500"/>
          </a:xfrm>
          <a:prstGeom prst="rect">
            <a:avLst/>
          </a:prstGeom>
        </p:spPr>
      </p:pic>
      <p:sp>
        <p:nvSpPr>
          <p:cNvPr id="4" name="Rectangle 3"/>
          <p:cNvSpPr/>
          <p:nvPr/>
        </p:nvSpPr>
        <p:spPr>
          <a:xfrm>
            <a:off x="0" y="0"/>
            <a:ext cx="9144000" cy="154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p:nvPicPr>
        <p:blipFill>
          <a:blip r:embed="rId4"/>
          <a:stretch>
            <a:fillRect/>
          </a:stretch>
        </p:blipFill>
        <p:spPr>
          <a:xfrm>
            <a:off x="0" y="98747"/>
            <a:ext cx="4288849" cy="839224"/>
          </a:xfrm>
          <a:prstGeom prst="rect">
            <a:avLst/>
          </a:prstGeom>
        </p:spPr>
      </p:pic>
      <p:sp>
        <p:nvSpPr>
          <p:cNvPr id="9" name="Rectangle 8"/>
          <p:cNvSpPr/>
          <p:nvPr/>
        </p:nvSpPr>
        <p:spPr>
          <a:xfrm>
            <a:off x="534256" y="866052"/>
            <a:ext cx="8075487" cy="3170099"/>
          </a:xfrm>
          <a:prstGeom prst="rect">
            <a:avLst/>
          </a:prstGeom>
        </p:spPr>
        <p:txBody>
          <a:bodyPr wrap="square">
            <a:spAutoFit/>
          </a:bodyPr>
          <a:lstStyle/>
          <a:p>
            <a:pPr algn="just">
              <a:buClr>
                <a:srgbClr val="1A0900"/>
              </a:buClr>
              <a:buSzPts val="2133"/>
            </a:pPr>
            <a:r>
              <a:rPr lang="en-US" sz="2000" dirty="0">
                <a:solidFill>
                  <a:srgbClr val="1A0900"/>
                </a:solidFill>
                <a:ea typeface="Cambria"/>
                <a:cs typeface="Cambria"/>
                <a:sym typeface="Cambria"/>
              </a:rPr>
              <a:t>- </a:t>
            </a:r>
            <a:r>
              <a:rPr lang="vi-VN" sz="2000" dirty="0">
                <a:solidFill>
                  <a:srgbClr val="1A0900"/>
                </a:solidFill>
                <a:latin typeface="Times New Roman" panose="02020603050405020304" pitchFamily="18" charset="0"/>
                <a:ea typeface="Cambria"/>
                <a:cs typeface="Cambria"/>
                <a:sym typeface="Cambria"/>
              </a:rPr>
              <a:t>Thảo luận về vấn đề chung như vai trò của công nghệ đối với đời sống con người.</a:t>
            </a:r>
            <a:endParaRPr lang="vi-VN" sz="2000" dirty="0">
              <a:latin typeface="Times New Roman" panose="02020603050405020304" pitchFamily="18" charset="0"/>
            </a:endParaRPr>
          </a:p>
          <a:p>
            <a:pPr algn="just">
              <a:buClr>
                <a:srgbClr val="1A0900"/>
              </a:buClr>
              <a:buSzPts val="2133"/>
            </a:pPr>
            <a:r>
              <a:rPr lang="en-US" sz="2000" dirty="0">
                <a:solidFill>
                  <a:srgbClr val="1A0900"/>
                </a:solidFill>
                <a:ea typeface="Cambria"/>
                <a:cs typeface="Cambria"/>
                <a:sym typeface="Cambria"/>
              </a:rPr>
              <a:t>- </a:t>
            </a:r>
            <a:r>
              <a:rPr lang="vi-VN" sz="2000" dirty="0">
                <a:solidFill>
                  <a:srgbClr val="1A0900"/>
                </a:solidFill>
                <a:latin typeface="Times New Roman" panose="02020603050405020304" pitchFamily="18" charset="0"/>
                <a:ea typeface="Cambria"/>
                <a:cs typeface="Cambria"/>
                <a:sym typeface="Cambria"/>
              </a:rPr>
              <a:t>Có thể lựa chọn một số khía cạnh của vấn đề như:</a:t>
            </a:r>
            <a:endParaRPr lang="vi-VN" sz="2000" dirty="0">
              <a:latin typeface="Times New Roman" panose="02020603050405020304" pitchFamily="18" charset="0"/>
            </a:endParaRPr>
          </a:p>
          <a:p>
            <a:pPr algn="just">
              <a:buSzPts val="2133"/>
            </a:pPr>
            <a:r>
              <a:rPr lang="vi-VN" sz="2000" dirty="0">
                <a:solidFill>
                  <a:srgbClr val="1A0900"/>
                </a:solidFill>
                <a:latin typeface="Times New Roman" panose="02020603050405020304" pitchFamily="18" charset="0"/>
                <a:ea typeface="Cambria"/>
                <a:cs typeface="Cambria"/>
                <a:sym typeface="Cambria"/>
              </a:rPr>
              <a:t>+ Phải chăng công nghệ càng phát triển thì con người càng lệ thuộc vào nói.</a:t>
            </a:r>
            <a:endParaRPr lang="vi-VN" sz="2000" dirty="0">
              <a:latin typeface="Times New Roman" panose="02020603050405020304" pitchFamily="18" charset="0"/>
            </a:endParaRPr>
          </a:p>
          <a:p>
            <a:pPr algn="just">
              <a:buSzPts val="2133"/>
            </a:pPr>
            <a:r>
              <a:rPr lang="vi-VN" sz="2000" dirty="0">
                <a:solidFill>
                  <a:srgbClr val="1A0900"/>
                </a:solidFill>
                <a:latin typeface="Times New Roman" panose="02020603050405020304" pitchFamily="18" charset="0"/>
                <a:ea typeface="Cambria"/>
                <a:cs typeface="Cambria"/>
                <a:sym typeface="Cambria"/>
              </a:rPr>
              <a:t>+ Tương lai của con người sẽ ra sao khi công nghệ tiếp tục phát triển?</a:t>
            </a:r>
            <a:endParaRPr lang="vi-VN" sz="2000" dirty="0">
              <a:latin typeface="Times New Roman" panose="02020603050405020304" pitchFamily="18" charset="0"/>
            </a:endParaRPr>
          </a:p>
          <a:p>
            <a:pPr algn="just">
              <a:buSzPts val="2133"/>
            </a:pPr>
            <a:r>
              <a:rPr lang="en-US" sz="2000" dirty="0">
                <a:solidFill>
                  <a:srgbClr val="1A0900"/>
                </a:solidFill>
                <a:ea typeface="Cambria"/>
                <a:cs typeface="Cambria"/>
                <a:sym typeface="Cambria"/>
              </a:rPr>
              <a:t>- </a:t>
            </a:r>
            <a:r>
              <a:rPr lang="vi-VN" sz="2000" dirty="0">
                <a:solidFill>
                  <a:srgbClr val="1A0900"/>
                </a:solidFill>
                <a:latin typeface="Times New Roman" panose="02020603050405020304" pitchFamily="18" charset="0"/>
                <a:ea typeface="Cambria"/>
                <a:cs typeface="Cambria"/>
                <a:sym typeface="Cambria"/>
              </a:rPr>
              <a:t>Tìm kiếm thông tin liên quan từ các phương tiện như sách báo hoặc các phương tiện</a:t>
            </a:r>
            <a:r>
              <a:rPr lang="en-US" sz="2000" dirty="0">
                <a:solidFill>
                  <a:srgbClr val="1A0900"/>
                </a:solidFill>
                <a:ea typeface="Cambria"/>
                <a:cs typeface="Cambria"/>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nhìn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a:t>
            </a:r>
          </a:p>
          <a:p>
            <a:pPr algn="just">
              <a:buSzPts val="2133"/>
            </a:pP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Tìm</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bằng</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cách</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cách</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tự</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đặt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câu</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hỏi</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và</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trả</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a:t>
            </a:r>
          </a:p>
          <a:p>
            <a:pPr algn="just">
              <a:buSzPts val="2133"/>
            </a:pP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Sắp</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xếp</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các</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tìm</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được</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thành</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một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dàn</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theo</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trật</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1A0900"/>
                </a:solidFill>
                <a:latin typeface="Times New Roman" panose="02020603050405020304" pitchFamily="18" charset="0"/>
                <a:ea typeface="Cambria"/>
                <a:cs typeface="Times New Roman" panose="02020603050405020304" pitchFamily="18" charset="0"/>
                <a:sym typeface="Cambria"/>
              </a:rPr>
              <a:t>tự</a:t>
            </a:r>
            <a:r>
              <a:rPr lang="en-US" sz="20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Cambria"/>
              </a:rPr>
              <a:t>nêu</a:t>
            </a:r>
            <a:r>
              <a:rPr lang="en-US" sz="20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Cambria"/>
              </a:rPr>
              <a:t>vấn</a:t>
            </a:r>
            <a:r>
              <a:rPr lang="en-US" sz="20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Cambria"/>
              </a:rPr>
              <a:t>đề</a:t>
            </a:r>
            <a:r>
              <a:rPr lang="en-US" sz="20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hai</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mặt</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tích</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cực</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tiêu</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cực</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của</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vấn</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đề</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nếu</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quan</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điểm</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cá</a:t>
            </a:r>
            <a:r>
              <a:rPr lang="en-US" sz="2000"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dirty="0" err="1">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nhân</a:t>
            </a:r>
            <a:endParaRPr lang="vi-VN" sz="20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7490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barn(inVertical)">
                                      <p:cBhvr>
                                        <p:cTn id="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0" y="871329"/>
            <a:ext cx="4022397" cy="3351349"/>
          </a:xfrm>
          <a:prstGeom prst="rect">
            <a:avLst/>
          </a:prstGeom>
        </p:spPr>
      </p:pic>
      <p:pic>
        <p:nvPicPr>
          <p:cNvPr id="12" name="Picture 11"/>
          <p:cNvPicPr>
            <a:picLocks noChangeAspect="1"/>
          </p:cNvPicPr>
          <p:nvPr/>
        </p:nvPicPr>
        <p:blipFill>
          <a:blip r:embed="rId5"/>
          <a:stretch>
            <a:fillRect/>
          </a:stretch>
        </p:blipFill>
        <p:spPr>
          <a:xfrm>
            <a:off x="4197884" y="121456"/>
            <a:ext cx="2371550" cy="749873"/>
          </a:xfrm>
          <a:prstGeom prst="rect">
            <a:avLst/>
          </a:prstGeom>
        </p:spPr>
      </p:pic>
      <p:sp>
        <p:nvSpPr>
          <p:cNvPr id="13" name="Rectangle 12"/>
          <p:cNvSpPr/>
          <p:nvPr/>
        </p:nvSpPr>
        <p:spPr>
          <a:xfrm>
            <a:off x="4458921" y="748039"/>
            <a:ext cx="4572000" cy="4154984"/>
          </a:xfrm>
          <a:prstGeom prst="rect">
            <a:avLst/>
          </a:prstGeom>
        </p:spPr>
        <p:txBody>
          <a:bodyPr>
            <a:spAutoFit/>
          </a:bodyPr>
          <a:lstStyle/>
          <a:p>
            <a:pPr algn="just">
              <a:lnSpc>
                <a:spcPct val="150000"/>
              </a:lnSpc>
              <a:buClr>
                <a:srgbClr val="1A0900"/>
              </a:buClr>
              <a:buSzPts val="2133"/>
            </a:pP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vi-VN" sz="2200" dirty="0">
                <a:solidFill>
                  <a:srgbClr val="1A0900"/>
                </a:solidFill>
                <a:latin typeface="Times New Roman" panose="02020603050405020304" pitchFamily="18" charset="0"/>
                <a:ea typeface="Cambria"/>
                <a:cs typeface="Times New Roman" panose="02020603050405020304" pitchFamily="18" charset="0"/>
                <a:sym typeface="Cambria"/>
              </a:rPr>
              <a:t>Luyện nói 1 mình: trước gương hoặc máy quay.</a:t>
            </a:r>
          </a:p>
          <a:p>
            <a:pPr algn="just">
              <a:lnSpc>
                <a:spcPct val="150000"/>
              </a:lnSpc>
              <a:buClr>
                <a:srgbClr val="1A0900"/>
              </a:buClr>
              <a:buSzPts val="2133"/>
            </a:pP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vi-VN" sz="2200" dirty="0">
                <a:solidFill>
                  <a:srgbClr val="1A0900"/>
                </a:solidFill>
                <a:latin typeface="Times New Roman" panose="02020603050405020304" pitchFamily="18" charset="0"/>
                <a:ea typeface="Cambria"/>
                <a:cs typeface="Times New Roman" panose="02020603050405020304" pitchFamily="18" charset="0"/>
                <a:sym typeface="Cambria"/>
              </a:rPr>
              <a:t>Luyện nói với nhóm: trước gia đình hoặc nhóm bạn bè.</a:t>
            </a:r>
            <a:endParaRPr lang="en-US" sz="2200" dirty="0">
              <a:solidFill>
                <a:srgbClr val="1A0900"/>
              </a:solidFill>
              <a:latin typeface="Times New Roman" panose="02020603050405020304" pitchFamily="18" charset="0"/>
              <a:ea typeface="Cambria"/>
              <a:cs typeface="Times New Roman" panose="02020603050405020304" pitchFamily="18" charset="0"/>
              <a:sym typeface="Cambria"/>
            </a:endParaRPr>
          </a:p>
          <a:p>
            <a:pPr algn="just">
              <a:lnSpc>
                <a:spcPct val="150000"/>
              </a:lnSpc>
              <a:buClr>
                <a:srgbClr val="1A0900"/>
              </a:buClr>
              <a:buSzPts val="2133"/>
            </a:pP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dirty="0" err="1">
                <a:solidFill>
                  <a:srgbClr val="1A0900"/>
                </a:solidFill>
                <a:latin typeface="Times New Roman" panose="02020603050405020304" pitchFamily="18" charset="0"/>
                <a:ea typeface="Cambria"/>
                <a:cs typeface="Times New Roman" panose="02020603050405020304" pitchFamily="18" charset="0"/>
                <a:sym typeface="Cambria"/>
              </a:rPr>
              <a:t>Chú</a:t>
            </a:r>
            <a:r>
              <a:rPr lang="en-US" sz="2200" b="1" dirty="0">
                <a:solidFill>
                  <a:srgbClr val="1A0900"/>
                </a:solidFill>
                <a:latin typeface="Times New Roman" panose="02020603050405020304" pitchFamily="18" charset="0"/>
                <a:ea typeface="Cambria"/>
                <a:cs typeface="Times New Roman" panose="02020603050405020304" pitchFamily="18" charset="0"/>
                <a:sym typeface="Cambria"/>
              </a:rPr>
              <a:t> ý</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điều</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chỉnh</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thời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gian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sao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cho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phù</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hợp</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với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quy</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định</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để</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không</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ảnh</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hưởng</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đến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thời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gian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chung</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cuộc</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thảo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luận</a:t>
            </a:r>
            <a:endParaRPr lang="vi-VN" sz="2200" dirty="0">
              <a:solidFill>
                <a:srgbClr val="1A09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2523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368" name="Google Shape;368;p33"/>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369" name="Google Shape;369;p33"/>
          <p:cNvSpPr/>
          <p:nvPr/>
        </p:nvSpPr>
        <p:spPr>
          <a:xfrm>
            <a:off x="3310650" y="3751400"/>
            <a:ext cx="2522700" cy="5661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70" name="Google Shape;370;p33"/>
          <p:cNvSpPr/>
          <p:nvPr/>
        </p:nvSpPr>
        <p:spPr>
          <a:xfrm>
            <a:off x="7443046" y="4351580"/>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1" name="Google Shape;371;p33"/>
          <p:cNvSpPr/>
          <p:nvPr/>
        </p:nvSpPr>
        <p:spPr>
          <a:xfrm rot="2006702">
            <a:off x="8051026" y="3645241"/>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74" name="Google Shape;374;p33"/>
          <p:cNvGrpSpPr/>
          <p:nvPr/>
        </p:nvGrpSpPr>
        <p:grpSpPr>
          <a:xfrm>
            <a:off x="930765" y="489363"/>
            <a:ext cx="1663844" cy="1216701"/>
            <a:chOff x="3348925" y="3556225"/>
            <a:chExt cx="776300" cy="567650"/>
          </a:xfrm>
        </p:grpSpPr>
        <p:sp>
          <p:nvSpPr>
            <p:cNvPr id="375" name="Google Shape;375;p33"/>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6" name="Google Shape;376;p33"/>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7" name="Google Shape;377;p33"/>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 name="Google Shape;378;p33"/>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 name="Google Shape;379;p33"/>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3"/>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3"/>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3"/>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3"/>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4" name="Google Shape;384;p33"/>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 name="Google Shape;385;p33"/>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893482" y="1894736"/>
            <a:ext cx="5694814" cy="1160901"/>
          </a:xfrm>
          <a:prstGeom prst="rect">
            <a:avLst/>
          </a:prstGeom>
        </p:spPr>
      </p:pic>
    </p:spTree>
    <p:extLst>
      <p:ext uri="{BB962C8B-B14F-4D97-AF65-F5344CB8AC3E}">
        <p14:creationId xmlns:p14="http://schemas.microsoft.com/office/powerpoint/2010/main" val="331930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65" name="Google Shape;368;p33"/>
          <p:cNvSpPr/>
          <p:nvPr/>
        </p:nvSpPr>
        <p:spPr>
          <a:xfrm>
            <a:off x="317730" y="180941"/>
            <a:ext cx="8332948" cy="449164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endParaRPr/>
          </a:p>
        </p:txBody>
      </p:sp>
      <p:sp>
        <p:nvSpPr>
          <p:cNvPr id="66" name="Google Shape;501;p41"/>
          <p:cNvSpPr/>
          <p:nvPr/>
        </p:nvSpPr>
        <p:spPr>
          <a:xfrm>
            <a:off x="531628" y="4178595"/>
            <a:ext cx="7772407" cy="125149"/>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91425" tIns="91425" rIns="91425" bIns="91425" anchor="ctr" anchorCtr="0">
            <a:noAutofit/>
          </a:bodyPr>
          <a:lstStyle/>
          <a:p>
            <a:endParaRPr/>
          </a:p>
        </p:txBody>
      </p:sp>
      <p:sp>
        <p:nvSpPr>
          <p:cNvPr id="67" name="Google Shape;682;p8"/>
          <p:cNvSpPr txBox="1"/>
          <p:nvPr/>
        </p:nvSpPr>
        <p:spPr>
          <a:xfrm>
            <a:off x="470174" y="1048551"/>
            <a:ext cx="8028059" cy="3624039"/>
          </a:xfrm>
          <a:prstGeom prst="rect">
            <a:avLst/>
          </a:prstGeom>
          <a:noFill/>
          <a:ln>
            <a:noFill/>
          </a:ln>
        </p:spPr>
        <p:txBody>
          <a:bodyPr spcFirstLastPara="1" wrap="square" lIns="68569" tIns="34275" rIns="68569" bIns="34275" anchor="t" anchorCtr="0">
            <a:spAutoFit/>
          </a:bodyPr>
          <a:lstStyle/>
          <a:p>
            <a:pPr>
              <a:lnSpc>
                <a:spcPct val="150000"/>
              </a:lnSpc>
              <a:buClr>
                <a:srgbClr val="1A0900"/>
              </a:buClr>
              <a:buSzPts val="2133"/>
            </a:pPr>
            <a:r>
              <a:rPr lang="en-US" sz="2200" b="1" dirty="0">
                <a:solidFill>
                  <a:srgbClr val="1A0900"/>
                </a:solidFill>
                <a:latin typeface="Times New Roman" panose="02020603050405020304" pitchFamily="18" charset="0"/>
                <a:ea typeface="Cambria"/>
                <a:cs typeface="Times New Roman" panose="02020603050405020304" pitchFamily="18" charset="0"/>
                <a:sym typeface="Cambria"/>
              </a:rPr>
              <a:t>1. </a:t>
            </a:r>
            <a:r>
              <a:rPr lang="en-US" sz="2200" b="1" dirty="0" err="1">
                <a:solidFill>
                  <a:srgbClr val="1A0900"/>
                </a:solidFill>
                <a:latin typeface="Times New Roman" panose="02020603050405020304" pitchFamily="18" charset="0"/>
                <a:ea typeface="Cambria"/>
                <a:cs typeface="Times New Roman" panose="02020603050405020304" pitchFamily="18" charset="0"/>
                <a:sym typeface="Cambria"/>
              </a:rPr>
              <a:t>Mở</a:t>
            </a:r>
            <a:r>
              <a:rPr lang="en-US" sz="2200" b="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dirty="0" err="1">
                <a:solidFill>
                  <a:srgbClr val="1A0900"/>
                </a:solidFill>
                <a:latin typeface="Times New Roman" panose="02020603050405020304" pitchFamily="18" charset="0"/>
                <a:ea typeface="Cambria"/>
                <a:cs typeface="Times New Roman" panose="02020603050405020304" pitchFamily="18" charset="0"/>
                <a:sym typeface="Cambria"/>
              </a:rPr>
              <a:t>đầu</a:t>
            </a:r>
            <a:endParaRPr sz="2200" b="1" dirty="0">
              <a:solidFill>
                <a:srgbClr val="1A0900"/>
              </a:solidFill>
              <a:latin typeface="Times New Roman" panose="02020603050405020304" pitchFamily="18" charset="0"/>
              <a:ea typeface="Cambria"/>
              <a:cs typeface="Times New Roman" panose="02020603050405020304" pitchFamily="18" charset="0"/>
              <a:sym typeface="Cambria"/>
            </a:endParaRPr>
          </a:p>
          <a:p>
            <a:pPr marL="257175" indent="-257175">
              <a:lnSpc>
                <a:spcPct val="150000"/>
              </a:lnSpc>
              <a:buClr>
                <a:srgbClr val="1A0900"/>
              </a:buClr>
              <a:buSzPts val="2133"/>
              <a:buFont typeface="Cambria"/>
              <a:buChar char="-"/>
            </a:pP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chào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nụ</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cười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thiện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cảm</a:t>
            </a:r>
            <a:endParaRPr sz="2200" dirty="0">
              <a:solidFill>
                <a:srgbClr val="1A0900"/>
              </a:solidFill>
              <a:latin typeface="Times New Roman" panose="02020603050405020304" pitchFamily="18" charset="0"/>
              <a:ea typeface="Cambria"/>
              <a:cs typeface="Times New Roman" panose="02020603050405020304" pitchFamily="18" charset="0"/>
              <a:sym typeface="Cambria"/>
            </a:endParaRPr>
          </a:p>
          <a:p>
            <a:pPr marL="257175" indent="-257175">
              <a:lnSpc>
                <a:spcPct val="150000"/>
              </a:lnSpc>
              <a:buClr>
                <a:srgbClr val="1A0900"/>
              </a:buClr>
              <a:buSzPts val="2133"/>
              <a:buFont typeface="Cambria"/>
              <a:buChar char="-"/>
            </a:pP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Tạo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không</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khí</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thoải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mái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thu</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hút</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sự</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chú</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người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trước</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khi</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kể</a:t>
            </a:r>
            <a:endParaRPr lang="en-US" sz="2200" dirty="0">
              <a:solidFill>
                <a:srgbClr val="1A0900"/>
              </a:solidFill>
              <a:latin typeface="Times New Roman" panose="02020603050405020304" pitchFamily="18" charset="0"/>
              <a:ea typeface="Cambria"/>
              <a:cs typeface="Times New Roman" panose="02020603050405020304" pitchFamily="18" charset="0"/>
              <a:sym typeface="Cambria"/>
            </a:endParaRPr>
          </a:p>
          <a:p>
            <a:pPr marL="257175" indent="-257175">
              <a:lnSpc>
                <a:spcPct val="150000"/>
              </a:lnSpc>
              <a:buClr>
                <a:srgbClr val="1A0900"/>
              </a:buClr>
              <a:buSzPts val="2133"/>
              <a:buFont typeface="Cambria"/>
              <a:buChar char="-"/>
            </a:pP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Dẫn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dắt</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vào</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vấn</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dirty="0" err="1">
                <a:solidFill>
                  <a:srgbClr val="1A0900"/>
                </a:solidFill>
                <a:latin typeface="Times New Roman" panose="02020603050405020304" pitchFamily="18" charset="0"/>
                <a:ea typeface="Cambria"/>
                <a:cs typeface="Times New Roman" panose="02020603050405020304" pitchFamily="18" charset="0"/>
                <a:sym typeface="Cambria"/>
              </a:rPr>
              <a:t>đề</a:t>
            </a:r>
            <a:r>
              <a:rPr lang="en-US" sz="220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Vai</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trò</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công</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nghệ</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đối</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với</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đời</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sống</a:t>
            </a:r>
            <a:r>
              <a:rPr lang="en-US" sz="2200" b="1" i="1" dirty="0">
                <a:solidFill>
                  <a:srgbClr val="1A0900"/>
                </a:solidFill>
                <a:latin typeface="Times New Roman" panose="02020603050405020304" pitchFamily="18" charset="0"/>
                <a:ea typeface="Cambria"/>
                <a:cs typeface="Times New Roman" panose="02020603050405020304" pitchFamily="18" charset="0"/>
                <a:sym typeface="Cambria"/>
              </a:rPr>
              <a:t> con </a:t>
            </a:r>
            <a:r>
              <a:rPr lang="en-US" sz="2200" b="1" i="1" dirty="0" err="1">
                <a:solidFill>
                  <a:srgbClr val="1A0900"/>
                </a:solidFill>
                <a:latin typeface="Times New Roman" panose="02020603050405020304" pitchFamily="18" charset="0"/>
                <a:ea typeface="Cambria"/>
                <a:cs typeface="Times New Roman" panose="02020603050405020304" pitchFamily="18" charset="0"/>
                <a:sym typeface="Cambria"/>
              </a:rPr>
              <a:t>người</a:t>
            </a:r>
            <a:endParaRPr sz="2200" b="1" i="1" dirty="0">
              <a:solidFill>
                <a:srgbClr val="1A0900"/>
              </a:solidFill>
              <a:latin typeface="Times New Roman" panose="02020603050405020304" pitchFamily="18" charset="0"/>
              <a:ea typeface="Cambria"/>
              <a:cs typeface="Times New Roman" panose="02020603050405020304" pitchFamily="18" charset="0"/>
              <a:sym typeface="Cambria"/>
            </a:endParaRPr>
          </a:p>
          <a:p>
            <a:pPr marL="257175" indent="-155591">
              <a:lnSpc>
                <a:spcPct val="150000"/>
              </a:lnSpc>
              <a:buSzPts val="2133"/>
            </a:pPr>
            <a:endParaRPr sz="220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68" name="Picture 67"/>
          <p:cNvPicPr>
            <a:picLocks noChangeAspect="1"/>
          </p:cNvPicPr>
          <p:nvPr/>
        </p:nvPicPr>
        <p:blipFill>
          <a:blip r:embed="rId3"/>
          <a:stretch>
            <a:fillRect/>
          </a:stretch>
        </p:blipFill>
        <p:spPr>
          <a:xfrm>
            <a:off x="1755259" y="288696"/>
            <a:ext cx="5694814" cy="1160901"/>
          </a:xfrm>
          <a:prstGeom prst="rect">
            <a:avLst/>
          </a:prstGeom>
        </p:spPr>
      </p:pic>
    </p:spTree>
    <p:extLst>
      <p:ext uri="{BB962C8B-B14F-4D97-AF65-F5344CB8AC3E}">
        <p14:creationId xmlns:p14="http://schemas.microsoft.com/office/powerpoint/2010/main" val="30022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2850</Words>
  <Application>Microsoft Office PowerPoint</Application>
  <PresentationFormat>On-screen Show (16:9)</PresentationFormat>
  <Paragraphs>127</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Baloo 2</vt:lpstr>
      <vt:lpstr>Times New Roman</vt:lpstr>
      <vt:lpstr>Pangolin</vt:lpstr>
      <vt:lpstr>Cambria</vt:lpstr>
      <vt:lpstr>Arial</vt:lpstr>
      <vt:lpstr>English Vocabulary Workshop by Slidesgo</vt:lpstr>
      <vt:lpstr>1_English Vocabulary Workshop by Slidesgo</vt:lpstr>
      <vt:lpstr>PowerPoint Presentation</vt:lpstr>
      <vt:lpstr>PowerPoint Presentation</vt:lpstr>
      <vt:lpstr>PowerPoint Presentation</vt:lpstr>
      <vt:lpstr>PowerPoint Presentation</vt:lpstr>
      <vt:lpstr>Tìm ý bằng cách đặt các câu hỏi và tự trả lời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về vai trò của công nghệ đối với đời sống con người</dc:title>
  <cp:lastModifiedBy>AD</cp:lastModifiedBy>
  <cp:revision>18</cp:revision>
  <dcterms:modified xsi:type="dcterms:W3CDTF">2023-03-03T14:33:34Z</dcterms:modified>
</cp:coreProperties>
</file>