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377" r:id="rId2"/>
    <p:sldId id="479" r:id="rId3"/>
    <p:sldId id="454" r:id="rId4"/>
    <p:sldId id="480" r:id="rId5"/>
    <p:sldId id="481" r:id="rId6"/>
    <p:sldId id="483" r:id="rId7"/>
    <p:sldId id="482" r:id="rId8"/>
    <p:sldId id="484" r:id="rId9"/>
    <p:sldId id="486" r:id="rId10"/>
    <p:sldId id="487" r:id="rId11"/>
    <p:sldId id="488" r:id="rId12"/>
    <p:sldId id="489" r:id="rId13"/>
    <p:sldId id="491" r:id="rId14"/>
    <p:sldId id="492" r:id="rId15"/>
    <p:sldId id="493" r:id="rId16"/>
    <p:sldId id="494" r:id="rId17"/>
    <p:sldId id="472" r:id="rId18"/>
    <p:sldId id="4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2C2D1F"/>
    <a:srgbClr val="001A3F"/>
    <a:srgbClr val="00FF00"/>
    <a:srgbClr val="0C2254"/>
    <a:srgbClr val="344529"/>
    <a:srgbClr val="D9D1BC"/>
    <a:srgbClr val="1D160D"/>
    <a:srgbClr val="2B3922"/>
    <a:srgbClr val="2E3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93C0-A8E0-CBA1-068A-809F76B5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4B0D7-F8B4-D4FC-2CE7-AE7323B83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47838-A6F3-C4FA-C55C-63AA7544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88C6B-D1BA-052B-E26B-3A44FF07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F7CA-5515-B8A3-ECCD-3049D9B4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7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72C1-C2DF-477B-E677-1CBF625B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A9854-AD8F-E301-A60E-422407D08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08F10-1F29-CC68-8DAE-E6A00D5D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D055-1349-272F-36E4-FD8CD9E3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2541C-FFBA-BD5E-70FF-6D14B683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58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B2FEC-33A9-F97F-6EED-9BE5E4E5F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1F557-E325-47DB-AC1F-113D682C8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9F65-D2D2-43B2-5C8D-D785855F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5617B-4B17-01A2-7E7D-5B763C55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4CBD-67B5-F551-C50A-CC453188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518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1857-28EA-1894-5805-9DF5DC72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8869-5FBA-736A-8ABA-6695BB37E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8A087-09C4-2C00-E59E-26C36015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694F-F0CF-A4D3-B3FA-2944685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808DE-188D-3D3A-2FB5-4F7C2462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6A64-6AD5-7FA6-2520-343CD0E2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C47F-FCD5-84BD-0D70-B50F24DF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0998-84D1-2A20-3C3E-35716DC0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E8FE-0778-D2F5-9E74-8687FAAE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9024-FC65-4DD4-96A1-7F7D5369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2629-E10A-9225-2721-30415FE1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8A21-461E-C8BD-6935-AE30760E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00232-1097-E9CF-60DD-7274EF592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3400F-10A8-93DB-9700-FB2E105B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C9417-AFFD-8567-ED6D-0DFF66B2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4D9FC-2A91-4901-0B64-238FB714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9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E367-1049-D5EB-75A4-A1F22A9B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E5B35-293F-D7F2-9412-AB1FA6CC7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1A0CD-5D57-C383-EEA9-9ED0B3272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B112C-06A1-12B8-6029-B83E3102B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3CC05-16A5-146C-7D68-02A0C1061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083F6-DB6A-0F88-6E16-129EF4FF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33BF2-D5E3-2CAB-42E4-0AF89C76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AF6E7-F4D5-CCA5-7870-AE009FAF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4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5779-2ED4-1854-82BD-13205B7E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7ABBB-7D55-2221-2DAD-8648651A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6F04D-0A07-8234-C581-28893874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48900-6272-FE9C-A951-E97E7405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CC898-CB28-8E1D-0619-31CE6DAE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734BF-2B21-C771-7305-E719BA43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764E-D796-5D86-73D6-B1FD85A4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6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4622-CF5F-102C-A659-4CFF67D5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3949-0AC0-D7B3-F346-D29CE04A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7B7AB-A456-E969-9545-7B132185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413A0-2F3B-2B3D-7A7F-3D7DCB77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E7B0C-E007-BA8D-DA3B-114C3E8D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A4FFD-FD1B-0F6E-47C1-C488614A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75EA-D84F-A103-9699-BBD54AE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E6942-3F34-D852-B246-F091AC034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54BBC-B198-37E8-E591-79C7C6073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B551A-BAEB-EFA6-B99A-66AF845F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87FF-EDF1-7F49-1340-FD71A6CD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9A8B0-06A1-61B8-1D74-5D6EEF6A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411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62019-8B60-B48B-3BEB-6552445E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67812-3C78-3AE9-1B22-1A570F0C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FF7F-6745-91A9-1CB2-818314EFD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798C-54A2-B90C-C582-351A5DE90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252E-65A9-D0C3-4CC1-93BC02F8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5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2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Biological Effects of Electromagnetic Radiation on Human Health |  Neural Vitality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7"/>
            <a:ext cx="12192000" cy="80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9027" y="79753"/>
            <a:ext cx="118209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TO VÀ ĐỘ CAO CỦA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3599-4DC6-2333-3086-56FF7CB2DC57}"/>
              </a:ext>
            </a:extLst>
          </p:cNvPr>
          <p:cNvSpPr txBox="1"/>
          <p:nvPr/>
        </p:nvSpPr>
        <p:spPr>
          <a:xfrm>
            <a:off x="927651" y="1933525"/>
            <a:ext cx="10270231" cy="42187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H10.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13.4a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12.4b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H11.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13.4a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13.4b.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38A14-4FDB-074E-35E1-D7CFC38C723D}"/>
              </a:ext>
            </a:extLst>
          </p:cNvPr>
          <p:cNvSpPr txBox="1"/>
          <p:nvPr/>
        </p:nvSpPr>
        <p:spPr>
          <a:xfrm>
            <a:off x="1086678" y="384313"/>
            <a:ext cx="9766852" cy="707886"/>
          </a:xfrm>
          <a:prstGeom prst="rect">
            <a:avLst/>
          </a:prstGeom>
          <a:solidFill>
            <a:srgbClr val="001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 (5 PHÚT)</a:t>
            </a:r>
          </a:p>
        </p:txBody>
      </p:sp>
    </p:spTree>
    <p:extLst>
      <p:ext uri="{BB962C8B-B14F-4D97-AF65-F5344CB8AC3E}">
        <p14:creationId xmlns:p14="http://schemas.microsoft.com/office/powerpoint/2010/main" val="6899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y so sánh tần số của sóng âm trong Hình 13.4a và 13.4b">
            <a:extLst>
              <a:ext uri="{FF2B5EF4-FFF2-40B4-BE49-F238E27FC236}">
                <a16:creationId xmlns:a16="http://schemas.microsoft.com/office/drawing/2014/main" id="{921DD037-4300-7780-64ED-3EF6B7D2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72" y="481158"/>
            <a:ext cx="10354700" cy="58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2. Độ cao của âm:</a:t>
            </a:r>
            <a:endParaRPr lang="en-US"/>
          </a:p>
          <a:p>
            <a:r>
              <a:rPr lang="de-DE"/>
              <a:t>- Sóng âm có tần số càng lớn thì nghe thấy âm càng cao.</a:t>
            </a:r>
            <a:endParaRPr lang="en-US"/>
          </a:p>
          <a:p>
            <a:r>
              <a:rPr lang="de-DE"/>
              <a:t>- Sóng âm có tần số càng nhỏ thì nghe thấy âm càng thấp.</a:t>
            </a:r>
            <a:endParaRPr lang="en-US"/>
          </a:p>
          <a:p>
            <a:r>
              <a:rPr lang="de-DE"/>
              <a:t> 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(Hz)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AEF8D-1DF4-F648-BAB0-9610FF08D361}"/>
              </a:ext>
            </a:extLst>
          </p:cNvPr>
          <p:cNvSpPr txBox="1"/>
          <p:nvPr/>
        </p:nvSpPr>
        <p:spPr>
          <a:xfrm>
            <a:off x="379828" y="3750882"/>
            <a:ext cx="8587408" cy="23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Sóng âm có tần số càng lớn thì nghe thấy âm càng cao.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Sóng âm có tần số càng nhỏ thì nghe thấy âm càng thấp.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1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8409CC-25DA-032C-A58B-7F92210A2CB2}"/>
              </a:ext>
            </a:extLst>
          </p:cNvPr>
          <p:cNvSpPr txBox="1"/>
          <p:nvPr/>
        </p:nvSpPr>
        <p:spPr>
          <a:xfrm>
            <a:off x="3702570" y="0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CC127-E791-E6B3-02DC-1F4DE918EAA7}"/>
              </a:ext>
            </a:extLst>
          </p:cNvPr>
          <p:cNvSpPr txBox="1"/>
          <p:nvPr/>
        </p:nvSpPr>
        <p:spPr>
          <a:xfrm>
            <a:off x="149902" y="649521"/>
            <a:ext cx="11932170" cy="664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Khi vật dao động chậm thì có tần số và âm phát ra như thế nào?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Tần số dao động lớn và âm phát ra càng thấp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Tần số dao động nhỏ và âm phát ra càng thấp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Thông thường, tai người có thể nghe được âm có tần số trong khoảng từ 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20Hz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20000Hz	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9715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20Hz</a:t>
            </a:r>
            <a:endParaRPr lang="en-US" sz="28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20000Hz			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200Hz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20000Hz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Tính tần số dao động của một vật thực hiện được 360 dao động trong 3 phút.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1Hz		B. 4Hz		C. 3Hz	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C4448-AD89-77BC-F26F-FD182EA69082}"/>
              </a:ext>
            </a:extLst>
          </p:cNvPr>
          <p:cNvSpPr txBox="1"/>
          <p:nvPr/>
        </p:nvSpPr>
        <p:spPr>
          <a:xfrm>
            <a:off x="8521908" y="5946869"/>
            <a:ext cx="181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2Hz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7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F71E5-39C6-BBF3-2599-AE7EF4D2E745}"/>
              </a:ext>
            </a:extLst>
          </p:cNvPr>
          <p:cNvSpPr txBox="1"/>
          <p:nvPr/>
        </p:nvSpPr>
        <p:spPr>
          <a:xfrm>
            <a:off x="3597639" y="419725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F28B-6066-A694-11FF-937FE48258D8}"/>
              </a:ext>
            </a:extLst>
          </p:cNvPr>
          <p:cNvSpPr txBox="1"/>
          <p:nvPr/>
        </p:nvSpPr>
        <p:spPr>
          <a:xfrm>
            <a:off x="539646" y="1775762"/>
            <a:ext cx="10598046" cy="461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Tần số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Vật nào sau đây dao động với tần số lớn nhất?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F71E5-39C6-BBF3-2599-AE7EF4D2E745}"/>
              </a:ext>
            </a:extLst>
          </p:cNvPr>
          <p:cNvSpPr txBox="1"/>
          <p:nvPr/>
        </p:nvSpPr>
        <p:spPr>
          <a:xfrm>
            <a:off x="3597639" y="419725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808BF-8301-B322-F17A-27D6B98564F2}"/>
              </a:ext>
            </a:extLst>
          </p:cNvPr>
          <p:cNvSpPr txBox="1"/>
          <p:nvPr/>
        </p:nvSpPr>
        <p:spPr>
          <a:xfrm>
            <a:off x="184879" y="1360902"/>
            <a:ext cx="12007121" cy="4342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Bằng cách quan sát và lắng nghe dây đàn dao động khi ta lên dảv đàn, ta có thể kết luận nào sau đây?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Biên độ dao động của âm càng lớn khi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F71E5-39C6-BBF3-2599-AE7EF4D2E745}"/>
              </a:ext>
            </a:extLst>
          </p:cNvPr>
          <p:cNvSpPr txBox="1"/>
          <p:nvPr/>
        </p:nvSpPr>
        <p:spPr>
          <a:xfrm>
            <a:off x="3597637" y="0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CBC39-3E79-8876-2A67-613C1A2508BE}"/>
              </a:ext>
            </a:extLst>
          </p:cNvPr>
          <p:cNvSpPr txBox="1"/>
          <p:nvPr/>
        </p:nvSpPr>
        <p:spPr>
          <a:xfrm>
            <a:off x="402926" y="874372"/>
            <a:ext cx="11755902" cy="631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Vật phát ra âm to hơn khi nào?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Biên độ dao động là gì?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Độ to của âm phụ thuộc vào yếu tố nào sau đây?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1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25437" y="488400"/>
            <a:ext cx="9507960" cy="94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220" y="1429263"/>
            <a:ext cx="10713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 người có thể nghe được dao động có tần số từ 20Hz tới 20.000Hz.</a:t>
            </a:r>
            <a:endParaRPr lang="en-US" sz="3600">
              <a:ln w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220" y="2634563"/>
            <a:ext cx="1071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 động có tần số nhỏ hơn 20Hz phát ra </a:t>
            </a:r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 âm</a:t>
            </a: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220" y="3267955"/>
            <a:ext cx="1071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 động có tần số lớn hơn 20000Hz phát ra </a:t>
            </a:r>
            <a:r>
              <a:rPr lang="en-US" sz="36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 âm</a:t>
            </a: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11" name="Picture 2" descr="38+ Anime Gif Music Images - My ToVari Blo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2623" y="4109545"/>
            <a:ext cx="1455104" cy="22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alote : Can you hear that - 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2" y="1322177"/>
            <a:ext cx="8366648" cy="36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8328" y="129441"/>
            <a:ext cx="12085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328" y="5080778"/>
            <a:ext cx="119003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Dơi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0"/>
              <a:solidFill>
                <a:srgbClr val="C00000"/>
              </a:solidFill>
            </a:endParaRPr>
          </a:p>
        </p:txBody>
      </p:sp>
      <p:pic>
        <p:nvPicPr>
          <p:cNvPr id="4098" name="Picture 2" descr="Giraffe Day Trip Sticker by Insomniac Events for iOS &amp;amp; Android | GIPH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5720" flipH="1">
            <a:off x="368084" y="1154753"/>
            <a:ext cx="2970372" cy="42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s Animations Dolphin MySpace Clipart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767473" y="2079911"/>
            <a:ext cx="2381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4574-43FC-4725-6AB5-9986F5CDE8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35056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ghita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Bài 13. Độ to và độ cao của âm trang 64, 65, 66, 67 Khoa học tự nhiên 7 Kết  nối tri thức | SGK Khoa học tự nhiên 7 - Kết nối tri thức">
            <a:extLst>
              <a:ext uri="{FF2B5EF4-FFF2-40B4-BE49-F238E27FC236}">
                <a16:creationId xmlns:a16="http://schemas.microsoft.com/office/drawing/2014/main" id="{C6DB2EAF-53CD-1567-F94B-1B67FD6A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12" y="1036983"/>
            <a:ext cx="4358101" cy="41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3599-4DC6-2333-3086-56FF7CB2DC57}"/>
              </a:ext>
            </a:extLst>
          </p:cNvPr>
          <p:cNvSpPr txBox="1"/>
          <p:nvPr/>
        </p:nvSpPr>
        <p:spPr>
          <a:xfrm>
            <a:off x="927652" y="1933525"/>
            <a:ext cx="9766852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H1.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38A14-4FDB-074E-35E1-D7CFC38C723D}"/>
              </a:ext>
            </a:extLst>
          </p:cNvPr>
          <p:cNvSpPr txBox="1"/>
          <p:nvPr/>
        </p:nvSpPr>
        <p:spPr>
          <a:xfrm>
            <a:off x="2531165" y="384313"/>
            <a:ext cx="742121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(7 PHÚT)</a:t>
            </a:r>
          </a:p>
        </p:txBody>
      </p:sp>
    </p:spTree>
    <p:extLst>
      <p:ext uri="{BB962C8B-B14F-4D97-AF65-F5344CB8AC3E}">
        <p14:creationId xmlns:p14="http://schemas.microsoft.com/office/powerpoint/2010/main" val="5971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- Biên độ dao động là khoảng cách từ vị trí cân bằng đến vị trí xa nhất của dao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90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2D1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3599-4DC6-2333-3086-56FF7CB2DC57}"/>
              </a:ext>
            </a:extLst>
          </p:cNvPr>
          <p:cNvSpPr txBox="1"/>
          <p:nvPr/>
        </p:nvSpPr>
        <p:spPr>
          <a:xfrm>
            <a:off x="927651" y="1933525"/>
            <a:ext cx="10270231" cy="42187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H4. So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13.2b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12.3c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H5. So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13.2b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13.2c.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H6.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38A14-4FDB-074E-35E1-D7CFC38C723D}"/>
              </a:ext>
            </a:extLst>
          </p:cNvPr>
          <p:cNvSpPr txBox="1"/>
          <p:nvPr/>
        </p:nvSpPr>
        <p:spPr>
          <a:xfrm>
            <a:off x="1086678" y="384313"/>
            <a:ext cx="9766852" cy="707886"/>
          </a:xfrm>
          <a:prstGeom prst="rect">
            <a:avLst/>
          </a:prstGeom>
          <a:solidFill>
            <a:srgbClr val="001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(5 PHÚT)</a:t>
            </a:r>
          </a:p>
        </p:txBody>
      </p:sp>
    </p:spTree>
    <p:extLst>
      <p:ext uri="{BB962C8B-B14F-4D97-AF65-F5344CB8AC3E}">
        <p14:creationId xmlns:p14="http://schemas.microsoft.com/office/powerpoint/2010/main" val="34686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 sánh độ to của âm nghe được trong thí nghiệm vẽ ở Hình 13.2b và 13.2c">
            <a:extLst>
              <a:ext uri="{FF2B5EF4-FFF2-40B4-BE49-F238E27FC236}">
                <a16:creationId xmlns:a16="http://schemas.microsoft.com/office/drawing/2014/main" id="{20866277-1806-E614-A21D-E5D80C23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379828"/>
            <a:ext cx="11254154" cy="59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- Biên độ dao động là khoảng cách từ vị trí cân bằng đến vị trí xa nhất của dao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E1BFD-3085-BDA3-B4BB-31C8E253B772}"/>
              </a:ext>
            </a:extLst>
          </p:cNvPr>
          <p:cNvSpPr txBox="1"/>
          <p:nvPr/>
        </p:nvSpPr>
        <p:spPr>
          <a:xfrm>
            <a:off x="159027" y="327994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9362A-17EE-2413-FE92-DEEA9908C614}"/>
              </a:ext>
            </a:extLst>
          </p:cNvPr>
          <p:cNvSpPr txBox="1"/>
          <p:nvPr/>
        </p:nvSpPr>
        <p:spPr>
          <a:xfrm>
            <a:off x="265043" y="4085003"/>
            <a:ext cx="6488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8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- Biên độ dao động là khoảng cách từ vị trí cân bằng đến vị trí xa nhất của dao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(Hz)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5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821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 VÀ CÁC EM HỌC SINH</dc:title>
  <dc:creator>Phan Thi Tuyet Tho</dc:creator>
  <cp:lastModifiedBy>Admin</cp:lastModifiedBy>
  <cp:revision>86</cp:revision>
  <dcterms:created xsi:type="dcterms:W3CDTF">2020-11-07T13:34:00Z</dcterms:created>
  <dcterms:modified xsi:type="dcterms:W3CDTF">2022-07-22T01:19:49Z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69BEC8A4465546F8B52E58CA5318445D</vt:lpwstr>
  </property>
  <property fmtid="{D5CDD505-2E9C-101B-9397-08002B2CF9AE}" pid="3" name="KSOProductBuildVer">
    <vt:lpwstr>1033-11.2.0.10382</vt:lpwstr>
  </property>
</Properties>
</file>