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97" r:id="rId2"/>
    <p:sldId id="599" r:id="rId3"/>
    <p:sldId id="597" r:id="rId4"/>
    <p:sldId id="598" r:id="rId5"/>
    <p:sldId id="596" r:id="rId6"/>
    <p:sldId id="549" r:id="rId7"/>
    <p:sldId id="546" r:id="rId8"/>
    <p:sldId id="512" r:id="rId9"/>
    <p:sldId id="551" r:id="rId10"/>
    <p:sldId id="514" r:id="rId11"/>
    <p:sldId id="516" r:id="rId12"/>
    <p:sldId id="517" r:id="rId13"/>
    <p:sldId id="519" r:id="rId14"/>
    <p:sldId id="518" r:id="rId15"/>
    <p:sldId id="552" r:id="rId16"/>
    <p:sldId id="553" r:id="rId17"/>
    <p:sldId id="531" r:id="rId18"/>
    <p:sldId id="592" r:id="rId19"/>
    <p:sldId id="591" r:id="rId20"/>
    <p:sldId id="554" r:id="rId21"/>
    <p:sldId id="555" r:id="rId22"/>
    <p:sldId id="556" r:id="rId23"/>
    <p:sldId id="525" r:id="rId24"/>
    <p:sldId id="526" r:id="rId25"/>
    <p:sldId id="527" r:id="rId26"/>
    <p:sldId id="529" r:id="rId27"/>
    <p:sldId id="535" r:id="rId28"/>
    <p:sldId id="276" r:id="rId29"/>
    <p:sldId id="543" r:id="rId30"/>
    <p:sldId id="528" r:id="rId31"/>
    <p:sldId id="534" r:id="rId32"/>
    <p:sldId id="559" r:id="rId33"/>
    <p:sldId id="547" r:id="rId34"/>
    <p:sldId id="594" r:id="rId35"/>
    <p:sldId id="568" r:id="rId36"/>
    <p:sldId id="569" r:id="rId37"/>
    <p:sldId id="570" r:id="rId38"/>
    <p:sldId id="571" r:id="rId39"/>
    <p:sldId id="572" r:id="rId40"/>
    <p:sldId id="573" r:id="rId41"/>
    <p:sldId id="574" r:id="rId42"/>
    <p:sldId id="575" r:id="rId43"/>
    <p:sldId id="576" r:id="rId44"/>
    <p:sldId id="579" r:id="rId45"/>
    <p:sldId id="580" r:id="rId46"/>
    <p:sldId id="582" r:id="rId47"/>
    <p:sldId id="583" r:id="rId48"/>
    <p:sldId id="561" r:id="rId49"/>
    <p:sldId id="562" r:id="rId50"/>
    <p:sldId id="560" r:id="rId51"/>
    <p:sldId id="563" r:id="rId52"/>
    <p:sldId id="581" r:id="rId53"/>
    <p:sldId id="593" r:id="rId54"/>
    <p:sldId id="566" r:id="rId55"/>
    <p:sldId id="589" r:id="rId56"/>
    <p:sldId id="586" r:id="rId57"/>
    <p:sldId id="587" r:id="rId58"/>
    <p:sldId id="588" r:id="rId59"/>
    <p:sldId id="56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F9000"/>
    <a:srgbClr val="EFC406"/>
    <a:srgbClr val="43CEB1"/>
    <a:srgbClr val="F8C789"/>
    <a:srgbClr val="F5C07A"/>
    <a:srgbClr val="DA4679"/>
    <a:srgbClr val="FBE4EB"/>
    <a:srgbClr val="F6C078"/>
    <a:srgbClr val="5882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91"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0C28D-51DA-4B57-A44A-8328E909B5A5}"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0F0EC-A740-4928-B9E9-1FAF339D4F6C}" type="slidenum">
              <a:rPr lang="en-US" smtClean="0"/>
              <a:t>‹#›</a:t>
            </a:fld>
            <a:endParaRPr lang="en-US"/>
          </a:p>
        </p:txBody>
      </p:sp>
    </p:spTree>
    <p:extLst>
      <p:ext uri="{BB962C8B-B14F-4D97-AF65-F5344CB8AC3E}">
        <p14:creationId xmlns:p14="http://schemas.microsoft.com/office/powerpoint/2010/main" val="165795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NHẬN XÉT: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ném</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tường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nảy</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trở</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ngoài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31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11</a:t>
            </a:fld>
            <a:endParaRPr lang="en-US"/>
          </a:p>
        </p:txBody>
      </p:sp>
    </p:spTree>
    <p:extLst>
      <p:ext uri="{BB962C8B-B14F-4D97-AF65-F5344CB8AC3E}">
        <p14:creationId xmlns:p14="http://schemas.microsoft.com/office/powerpoint/2010/main" val="1120627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12</a:t>
            </a:fld>
            <a:endParaRPr lang="en-US"/>
          </a:p>
        </p:txBody>
      </p:sp>
    </p:spTree>
    <p:extLst>
      <p:ext uri="{BB962C8B-B14F-4D97-AF65-F5344CB8AC3E}">
        <p14:creationId xmlns:p14="http://schemas.microsoft.com/office/powerpoint/2010/main" val="221291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13</a:t>
            </a:fld>
            <a:endParaRPr lang="en-US"/>
          </a:p>
        </p:txBody>
      </p:sp>
    </p:spTree>
    <p:extLst>
      <p:ext uri="{BB962C8B-B14F-4D97-AF65-F5344CB8AC3E}">
        <p14:creationId xmlns:p14="http://schemas.microsoft.com/office/powerpoint/2010/main" val="759622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14</a:t>
            </a:fld>
            <a:endParaRPr lang="en-US"/>
          </a:p>
        </p:txBody>
      </p:sp>
    </p:spTree>
    <p:extLst>
      <p:ext uri="{BB962C8B-B14F-4D97-AF65-F5344CB8AC3E}">
        <p14:creationId xmlns:p14="http://schemas.microsoft.com/office/powerpoint/2010/main" val="3678934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15</a:t>
            </a:fld>
            <a:endParaRPr lang="en-US"/>
          </a:p>
        </p:txBody>
      </p:sp>
    </p:spTree>
    <p:extLst>
      <p:ext uri="{BB962C8B-B14F-4D97-AF65-F5344CB8AC3E}">
        <p14:creationId xmlns:p14="http://schemas.microsoft.com/office/powerpoint/2010/main" val="1713634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16</a:t>
            </a:fld>
            <a:endParaRPr lang="en-US"/>
          </a:p>
        </p:txBody>
      </p:sp>
    </p:spTree>
    <p:extLst>
      <p:ext uri="{BB962C8B-B14F-4D97-AF65-F5344CB8AC3E}">
        <p14:creationId xmlns:p14="http://schemas.microsoft.com/office/powerpoint/2010/main" val="409424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17</a:t>
            </a:fld>
            <a:endParaRPr lang="en-US"/>
          </a:p>
        </p:txBody>
      </p:sp>
    </p:spTree>
    <p:extLst>
      <p:ext uri="{BB962C8B-B14F-4D97-AF65-F5344CB8AC3E}">
        <p14:creationId xmlns:p14="http://schemas.microsoft.com/office/powerpoint/2010/main" val="3923774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18</a:t>
            </a:fld>
            <a:endParaRPr lang="en-US"/>
          </a:p>
        </p:txBody>
      </p:sp>
    </p:spTree>
    <p:extLst>
      <p:ext uri="{BB962C8B-B14F-4D97-AF65-F5344CB8AC3E}">
        <p14:creationId xmlns:p14="http://schemas.microsoft.com/office/powerpoint/2010/main" val="604096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19</a:t>
            </a:fld>
            <a:endParaRPr lang="en-US"/>
          </a:p>
        </p:txBody>
      </p:sp>
    </p:spTree>
    <p:extLst>
      <p:ext uri="{BB962C8B-B14F-4D97-AF65-F5344CB8AC3E}">
        <p14:creationId xmlns:p14="http://schemas.microsoft.com/office/powerpoint/2010/main" val="329849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20</a:t>
            </a:fld>
            <a:endParaRPr lang="en-US"/>
          </a:p>
        </p:txBody>
      </p:sp>
    </p:spTree>
    <p:extLst>
      <p:ext uri="{BB962C8B-B14F-4D97-AF65-F5344CB8AC3E}">
        <p14:creationId xmlns:p14="http://schemas.microsoft.com/office/powerpoint/2010/main" val="266271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Đây</a:t>
            </a:r>
            <a:r>
              <a:rPr lang="en-US" dirty="0"/>
              <a:t> </a:t>
            </a:r>
            <a:r>
              <a:rPr lang="en-US" dirty="0" err="1"/>
              <a:t>là</a:t>
            </a:r>
            <a:r>
              <a:rPr lang="en-US" dirty="0"/>
              <a:t> link video </a:t>
            </a:r>
            <a:r>
              <a:rPr lang="en-US" dirty="0" err="1"/>
              <a:t>youtube</a:t>
            </a:r>
            <a:r>
              <a:rPr lang="en-US" dirty="0"/>
              <a:t>, </a:t>
            </a:r>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click </a:t>
            </a:r>
            <a:r>
              <a:rPr lang="en-US" dirty="0" err="1"/>
              <a:t>chọn</a:t>
            </a:r>
            <a:r>
              <a:rPr lang="en-US" dirty="0"/>
              <a:t> </a:t>
            </a:r>
            <a:r>
              <a:rPr lang="en-US" dirty="0" err="1"/>
              <a:t>ngôn</a:t>
            </a:r>
            <a:r>
              <a:rPr lang="en-US" dirty="0"/>
              <a:t> </a:t>
            </a:r>
            <a:r>
              <a:rPr lang="en-US" dirty="0" err="1"/>
              <a:t>ngữ</a:t>
            </a:r>
            <a:r>
              <a:rPr lang="en-US" dirty="0"/>
              <a:t> </a:t>
            </a:r>
            <a:r>
              <a:rPr lang="en-US" dirty="0" err="1"/>
              <a:t>phụ</a:t>
            </a:r>
            <a:r>
              <a:rPr lang="en-US" dirty="0"/>
              <a:t> </a:t>
            </a:r>
            <a:r>
              <a:rPr lang="en-US" dirty="0" err="1"/>
              <a:t>đề</a:t>
            </a:r>
            <a:r>
              <a:rPr lang="en-US" dirty="0"/>
              <a:t> </a:t>
            </a:r>
            <a:r>
              <a:rPr lang="en-US" dirty="0" err="1"/>
              <a:t>bằng</a:t>
            </a:r>
            <a:r>
              <a:rPr lang="en-US" dirty="0"/>
              <a:t> </a:t>
            </a:r>
            <a:r>
              <a:rPr lang="en-US" dirty="0" err="1"/>
              <a:t>tiếng</a:t>
            </a:r>
            <a:r>
              <a:rPr lang="en-US" dirty="0"/>
              <a:t> </a:t>
            </a:r>
            <a:r>
              <a:rPr lang="en-US" dirty="0" err="1"/>
              <a:t>việt</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dễ</a:t>
            </a:r>
            <a:r>
              <a:rPr lang="en-US" dirty="0"/>
              <a:t> </a:t>
            </a:r>
            <a:r>
              <a:rPr lang="en-US" dirty="0" err="1"/>
              <a:t>hiểu</a:t>
            </a:r>
            <a:r>
              <a:rPr lang="en-US" dirty="0"/>
              <a:t> </a:t>
            </a:r>
            <a:r>
              <a:rPr lang="en-US" dirty="0" err="1"/>
              <a:t>nội</a:t>
            </a:r>
            <a:r>
              <a:rPr lang="en-US" dirty="0"/>
              <a:t> dung </a:t>
            </a:r>
            <a:r>
              <a:rPr lang="en-US" dirty="0" err="1"/>
              <a:t>đoạn</a:t>
            </a:r>
            <a:r>
              <a:rPr lang="en-US" dirty="0"/>
              <a:t> video.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02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21</a:t>
            </a:fld>
            <a:endParaRPr lang="en-US"/>
          </a:p>
        </p:txBody>
      </p:sp>
    </p:spTree>
    <p:extLst>
      <p:ext uri="{BB962C8B-B14F-4D97-AF65-F5344CB8AC3E}">
        <p14:creationId xmlns:p14="http://schemas.microsoft.com/office/powerpoint/2010/main" val="657884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22</a:t>
            </a:fld>
            <a:endParaRPr lang="en-US"/>
          </a:p>
        </p:txBody>
      </p:sp>
    </p:spTree>
    <p:extLst>
      <p:ext uri="{BB962C8B-B14F-4D97-AF65-F5344CB8AC3E}">
        <p14:creationId xmlns:p14="http://schemas.microsoft.com/office/powerpoint/2010/main" val="209321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23</a:t>
            </a:fld>
            <a:endParaRPr lang="en-US"/>
          </a:p>
        </p:txBody>
      </p:sp>
    </p:spTree>
    <p:extLst>
      <p:ext uri="{BB962C8B-B14F-4D97-AF65-F5344CB8AC3E}">
        <p14:creationId xmlns:p14="http://schemas.microsoft.com/office/powerpoint/2010/main" val="2865561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24</a:t>
            </a:fld>
            <a:endParaRPr lang="en-US"/>
          </a:p>
        </p:txBody>
      </p:sp>
    </p:spTree>
    <p:extLst>
      <p:ext uri="{BB962C8B-B14F-4D97-AF65-F5344CB8AC3E}">
        <p14:creationId xmlns:p14="http://schemas.microsoft.com/office/powerpoint/2010/main" val="11157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25</a:t>
            </a:fld>
            <a:endParaRPr lang="en-US"/>
          </a:p>
        </p:txBody>
      </p:sp>
    </p:spTree>
    <p:extLst>
      <p:ext uri="{BB962C8B-B14F-4D97-AF65-F5344CB8AC3E}">
        <p14:creationId xmlns:p14="http://schemas.microsoft.com/office/powerpoint/2010/main" val="1622847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26</a:t>
            </a:fld>
            <a:endParaRPr lang="en-US"/>
          </a:p>
        </p:txBody>
      </p:sp>
    </p:spTree>
    <p:extLst>
      <p:ext uri="{BB962C8B-B14F-4D97-AF65-F5344CB8AC3E}">
        <p14:creationId xmlns:p14="http://schemas.microsoft.com/office/powerpoint/2010/main" val="2943519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27</a:t>
            </a:fld>
            <a:endParaRPr lang="en-US"/>
          </a:p>
        </p:txBody>
      </p:sp>
    </p:spTree>
    <p:extLst>
      <p:ext uri="{BB962C8B-B14F-4D97-AF65-F5344CB8AC3E}">
        <p14:creationId xmlns:p14="http://schemas.microsoft.com/office/powerpoint/2010/main" val="2629681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30</a:t>
            </a:fld>
            <a:endParaRPr lang="en-US"/>
          </a:p>
        </p:txBody>
      </p:sp>
    </p:spTree>
    <p:extLst>
      <p:ext uri="{BB962C8B-B14F-4D97-AF65-F5344CB8AC3E}">
        <p14:creationId xmlns:p14="http://schemas.microsoft.com/office/powerpoint/2010/main" val="2557632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31</a:t>
            </a:fld>
            <a:endParaRPr lang="en-US"/>
          </a:p>
        </p:txBody>
      </p:sp>
    </p:spTree>
    <p:extLst>
      <p:ext uri="{BB962C8B-B14F-4D97-AF65-F5344CB8AC3E}">
        <p14:creationId xmlns:p14="http://schemas.microsoft.com/office/powerpoint/2010/main" val="1426392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32</a:t>
            </a:fld>
            <a:endParaRPr lang="en-US"/>
          </a:p>
        </p:txBody>
      </p:sp>
    </p:spTree>
    <p:extLst>
      <p:ext uri="{BB962C8B-B14F-4D97-AF65-F5344CB8AC3E}">
        <p14:creationId xmlns:p14="http://schemas.microsoft.com/office/powerpoint/2010/main" val="3833737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192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536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332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02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540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61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98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76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400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08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6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5</a:t>
            </a:fld>
            <a:endParaRPr lang="en-US"/>
          </a:p>
        </p:txBody>
      </p:sp>
    </p:spTree>
    <p:extLst>
      <p:ext uri="{BB962C8B-B14F-4D97-AF65-F5344CB8AC3E}">
        <p14:creationId xmlns:p14="http://schemas.microsoft.com/office/powerpoint/2010/main" val="1280327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61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197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552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86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69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554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067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970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44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84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6</a:t>
            </a:fld>
            <a:endParaRPr lang="en-US"/>
          </a:p>
        </p:txBody>
      </p:sp>
    </p:spTree>
    <p:extLst>
      <p:ext uri="{BB962C8B-B14F-4D97-AF65-F5344CB8AC3E}">
        <p14:creationId xmlns:p14="http://schemas.microsoft.com/office/powerpoint/2010/main" val="1806068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253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989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29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61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418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7761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4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7</a:t>
            </a:fld>
            <a:endParaRPr lang="en-US"/>
          </a:p>
        </p:txBody>
      </p:sp>
    </p:spTree>
    <p:extLst>
      <p:ext uri="{BB962C8B-B14F-4D97-AF65-F5344CB8AC3E}">
        <p14:creationId xmlns:p14="http://schemas.microsoft.com/office/powerpoint/2010/main" val="126575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8</a:t>
            </a:fld>
            <a:endParaRPr lang="en-US"/>
          </a:p>
        </p:txBody>
      </p:sp>
    </p:spTree>
    <p:extLst>
      <p:ext uri="{BB962C8B-B14F-4D97-AF65-F5344CB8AC3E}">
        <p14:creationId xmlns:p14="http://schemas.microsoft.com/office/powerpoint/2010/main" val="408937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9</a:t>
            </a:fld>
            <a:endParaRPr lang="en-US"/>
          </a:p>
        </p:txBody>
      </p:sp>
    </p:spTree>
    <p:extLst>
      <p:ext uri="{BB962C8B-B14F-4D97-AF65-F5344CB8AC3E}">
        <p14:creationId xmlns:p14="http://schemas.microsoft.com/office/powerpoint/2010/main" val="57802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10</a:t>
            </a:fld>
            <a:endParaRPr lang="en-US"/>
          </a:p>
        </p:txBody>
      </p:sp>
    </p:spTree>
    <p:extLst>
      <p:ext uri="{BB962C8B-B14F-4D97-AF65-F5344CB8AC3E}">
        <p14:creationId xmlns:p14="http://schemas.microsoft.com/office/powerpoint/2010/main" val="295226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AE73-372D-438E-9718-59B0BF89C4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845EF5-0476-42D2-92E7-019E18048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B31EB-4F5F-4E44-A55B-D26A1EFD7E98}"/>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5" name="Footer Placeholder 4">
            <a:extLst>
              <a:ext uri="{FF2B5EF4-FFF2-40B4-BE49-F238E27FC236}">
                <a16:creationId xmlns:a16="http://schemas.microsoft.com/office/drawing/2014/main" id="{5EF45015-C473-4F77-8811-AB723717F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97307-47B1-4BD6-B45C-4BCFD0BC2A36}"/>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21407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B456-BE6A-41BE-96C5-FA601FCAEE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BEB2A-4A85-4F03-9AF1-FA41794FD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EC579-7EAC-4F02-955E-0A15BED3CC14}"/>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5" name="Footer Placeholder 4">
            <a:extLst>
              <a:ext uri="{FF2B5EF4-FFF2-40B4-BE49-F238E27FC236}">
                <a16:creationId xmlns:a16="http://schemas.microsoft.com/office/drawing/2014/main" id="{635E1BDC-077A-4A1C-8ABF-894FB0D0B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641E9-DB43-40B6-84E7-ED7F92A6AEAE}"/>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74924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D34CA-B025-4CAF-9AD7-70052D48DE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834F2C-5B18-459C-9CF5-86D36C614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4C76B-C3F5-4282-85E8-6289F677B625}"/>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5" name="Footer Placeholder 4">
            <a:extLst>
              <a:ext uri="{FF2B5EF4-FFF2-40B4-BE49-F238E27FC236}">
                <a16:creationId xmlns:a16="http://schemas.microsoft.com/office/drawing/2014/main" id="{AF6BBDDC-812B-4B62-8D79-FF6B64E9F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999DF-FD11-4424-80BD-FBD18CB3017B}"/>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24934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3A19-2962-487A-B792-C9393E075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360D1-7850-46E3-84FF-B069B76F4E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9FE5-D87D-472E-BC3D-471CC2A13B8E}"/>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5" name="Footer Placeholder 4">
            <a:extLst>
              <a:ext uri="{FF2B5EF4-FFF2-40B4-BE49-F238E27FC236}">
                <a16:creationId xmlns:a16="http://schemas.microsoft.com/office/drawing/2014/main" id="{1D857175-A35C-4DF7-AA09-C6867007A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06400-3D4A-45EA-B434-2526A8D45C99}"/>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7561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05BC-B402-4461-B7A5-D22E1A67B7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652C02-4629-4953-933B-DD0E0C67B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AE36E8-CF10-4D57-BA05-DCE8362EA9AA}"/>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5" name="Footer Placeholder 4">
            <a:extLst>
              <a:ext uri="{FF2B5EF4-FFF2-40B4-BE49-F238E27FC236}">
                <a16:creationId xmlns:a16="http://schemas.microsoft.com/office/drawing/2014/main" id="{DEAF75A9-252E-4FBA-AB49-D09F495A2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19647-1A2A-490A-B7EE-8344E1796119}"/>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80402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288F-CCB1-4F45-A389-BA3E3DCFA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A95F1-4F48-4EF1-A6C6-52BF6C86A8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158C5-A0DF-4176-874D-AF24B46B3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70A17-8B51-4A10-A1F0-DC89B06B2159}"/>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6" name="Footer Placeholder 5">
            <a:extLst>
              <a:ext uri="{FF2B5EF4-FFF2-40B4-BE49-F238E27FC236}">
                <a16:creationId xmlns:a16="http://schemas.microsoft.com/office/drawing/2014/main" id="{030FFF07-3A21-419D-B0FD-FF87569D9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7096A-BE38-48A2-8E41-5EE1CB0A209D}"/>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224213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C98A-7DB3-43FA-9031-C4BCBEAB0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DAFF9-D515-4CB5-83E3-8088D258F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6762A1-4577-4193-BB7C-81CA0AC251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489A3C-D1FA-47B4-9A1B-3FFB4F521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40B4D-12CC-41FC-8E3C-1E1215020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B32231-8171-4471-B269-5E5E5A145E39}"/>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8" name="Footer Placeholder 7">
            <a:extLst>
              <a:ext uri="{FF2B5EF4-FFF2-40B4-BE49-F238E27FC236}">
                <a16:creationId xmlns:a16="http://schemas.microsoft.com/office/drawing/2014/main" id="{0A8B4A45-FEB0-4C70-80A1-BFE0DC2484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142C03-E61E-4059-A717-6E0062C1A78B}"/>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91105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9F91-5B0C-4DA7-A8D4-AD5B601B22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2E23A0-B99B-48C0-81B6-B07758459CB6}"/>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4" name="Footer Placeholder 3">
            <a:extLst>
              <a:ext uri="{FF2B5EF4-FFF2-40B4-BE49-F238E27FC236}">
                <a16:creationId xmlns:a16="http://schemas.microsoft.com/office/drawing/2014/main" id="{0DCA814E-7302-48EF-9EB6-91EF3BC91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C0B30C-D1C6-4D9E-893F-5E26A104AF9A}"/>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3226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A073B-520C-42ED-9880-E151AD1486BF}"/>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3" name="Footer Placeholder 2">
            <a:extLst>
              <a:ext uri="{FF2B5EF4-FFF2-40B4-BE49-F238E27FC236}">
                <a16:creationId xmlns:a16="http://schemas.microsoft.com/office/drawing/2014/main" id="{EE1A2762-6AE4-4135-9312-A4EE4DAAD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1FE97E-AE85-4827-B5C5-C1AF05ABDAD1}"/>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93067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0DD0-4362-4765-B660-D51248E43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BC7DD3-70B2-45E2-BA92-60955071C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502A78-019D-4EC8-8877-72824F4C0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AB4DE-EE15-43E3-BFD5-6AD349F61E21}"/>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6" name="Footer Placeholder 5">
            <a:extLst>
              <a:ext uri="{FF2B5EF4-FFF2-40B4-BE49-F238E27FC236}">
                <a16:creationId xmlns:a16="http://schemas.microsoft.com/office/drawing/2014/main" id="{93515715-380E-4666-87B7-ADE6C0542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A0898-D993-45BF-9A2F-762324854AE6}"/>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60099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94E4-B73C-4386-BBDE-85A79F8B1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03E06-4442-4CA8-85DE-18BE462B6B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56DE0-A790-4CB1-BC8B-46DDDE145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C0593-ECCC-4F0C-9D37-27223760F2CF}"/>
              </a:ext>
            </a:extLst>
          </p:cNvPr>
          <p:cNvSpPr>
            <a:spLocks noGrp="1"/>
          </p:cNvSpPr>
          <p:nvPr>
            <p:ph type="dt" sz="half" idx="10"/>
          </p:nvPr>
        </p:nvSpPr>
        <p:spPr/>
        <p:txBody>
          <a:bodyPr/>
          <a:lstStyle/>
          <a:p>
            <a:fld id="{61AAA44D-5AE2-4D7A-8345-8ACA0D4A1014}" type="datetimeFigureOut">
              <a:rPr lang="en-US" smtClean="0"/>
              <a:t>12/8/2023</a:t>
            </a:fld>
            <a:endParaRPr lang="en-US"/>
          </a:p>
        </p:txBody>
      </p:sp>
      <p:sp>
        <p:nvSpPr>
          <p:cNvPr id="6" name="Footer Placeholder 5">
            <a:extLst>
              <a:ext uri="{FF2B5EF4-FFF2-40B4-BE49-F238E27FC236}">
                <a16:creationId xmlns:a16="http://schemas.microsoft.com/office/drawing/2014/main" id="{56514925-966B-47F6-83F5-27347DB4E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1892E-68A7-448B-9D02-14679A202385}"/>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355218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283EC-ECF3-4919-908F-9BC54E1B0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64D961-0F5C-43D3-A65E-8BF8C6F63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CF39A-119C-474D-B12C-818201FC5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AA44D-5AE2-4D7A-8345-8ACA0D4A1014}" type="datetimeFigureOut">
              <a:rPr lang="en-US" smtClean="0"/>
              <a:t>12/8/2023</a:t>
            </a:fld>
            <a:endParaRPr lang="en-US"/>
          </a:p>
        </p:txBody>
      </p:sp>
      <p:sp>
        <p:nvSpPr>
          <p:cNvPr id="5" name="Footer Placeholder 4">
            <a:extLst>
              <a:ext uri="{FF2B5EF4-FFF2-40B4-BE49-F238E27FC236}">
                <a16:creationId xmlns:a16="http://schemas.microsoft.com/office/drawing/2014/main" id="{C6DEEF05-43B7-4853-8BFF-C77D31BB8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CDE2D-7C87-47A2-BE60-E4D8310F7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7C1E7-56D8-4D87-8196-DF33984C8CB4}" type="slidenum">
              <a:rPr lang="en-US" smtClean="0"/>
              <a:t>‹#›</a:t>
            </a:fld>
            <a:endParaRPr lang="en-US"/>
          </a:p>
        </p:txBody>
      </p:sp>
    </p:spTree>
    <p:extLst>
      <p:ext uri="{BB962C8B-B14F-4D97-AF65-F5344CB8AC3E}">
        <p14:creationId xmlns:p14="http://schemas.microsoft.com/office/powerpoint/2010/main" val="3346489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http://sohoa.vnexpress.net/Files/Subject/3B/9A/FE/FC/a2.jpg" TargetMode="Externa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xQJ1JCpmS2I?feature=oembed" TargetMode="Externa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png"/><Relationship Id="rId4" Type="http://schemas.microsoft.com/office/2017/06/relationships/model3d" Target="../media/model3d2.glb"/></Relationships>
</file>

<file path=ppt/slides/_rels/slide4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DFBFD-53EB-4AF6-842F-1C1E1B889950}"/>
              </a:ext>
            </a:extLst>
          </p:cNvPr>
          <p:cNvSpPr>
            <a:spLocks noGrp="1"/>
          </p:cNvSpPr>
          <p:nvPr>
            <p:ph type="subTitle" idx="1"/>
          </p:nvPr>
        </p:nvSpPr>
        <p:spPr>
          <a:xfrm>
            <a:off x="319314" y="722746"/>
            <a:ext cx="11451772" cy="2438400"/>
          </a:xfrm>
        </p:spPr>
        <p:txBody>
          <a:bodyPr>
            <a:noAutofit/>
          </a:bodyPr>
          <a:lstStyle/>
          <a:p>
            <a:pPr>
              <a:lnSpc>
                <a:spcPct val="125000"/>
              </a:lnSpc>
            </a:pPr>
            <a:r>
              <a:rPr lang="en-US" sz="7500" b="1" dirty="0">
                <a:solidFill>
                  <a:srgbClr val="002060"/>
                </a:solidFill>
                <a:cs typeface="Times New Roman" panose="02020603050405020304" pitchFamily="18" charset="0"/>
              </a:rPr>
              <a:t>BÀI 14</a:t>
            </a:r>
          </a:p>
          <a:p>
            <a:pPr>
              <a:lnSpc>
                <a:spcPct val="125000"/>
              </a:lnSpc>
            </a:pPr>
            <a:r>
              <a:rPr lang="en-US" sz="7500" b="1" dirty="0">
                <a:solidFill>
                  <a:srgbClr val="002060"/>
                </a:solidFill>
                <a:cs typeface="Times New Roman" panose="02020603050405020304" pitchFamily="18" charset="0"/>
              </a:rPr>
              <a:t>PHẢN XẠ ÂM </a:t>
            </a:r>
          </a:p>
          <a:p>
            <a:pPr>
              <a:lnSpc>
                <a:spcPct val="125000"/>
              </a:lnSpc>
            </a:pPr>
            <a:r>
              <a:rPr lang="en-US" sz="7500" b="1" dirty="0">
                <a:solidFill>
                  <a:srgbClr val="002060"/>
                </a:solidFill>
                <a:cs typeface="Times New Roman" panose="02020603050405020304" pitchFamily="18" charset="0"/>
              </a:rPr>
              <a:t>CHỐNG Ô NHIỄM TIẾNG ỒN</a:t>
            </a:r>
            <a:endParaRPr lang="en-US" sz="7500" b="1" dirty="0">
              <a:solidFill>
                <a:srgbClr val="002060"/>
              </a:solidFill>
            </a:endParaRPr>
          </a:p>
        </p:txBody>
      </p:sp>
    </p:spTree>
    <p:extLst>
      <p:ext uri="{BB962C8B-B14F-4D97-AF65-F5344CB8AC3E}">
        <p14:creationId xmlns:p14="http://schemas.microsoft.com/office/powerpoint/2010/main" val="98695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43655" y="2678923"/>
            <a:ext cx="7962926" cy="1500154"/>
          </a:xfrm>
          <a:prstGeom prst="rect">
            <a:avLst/>
          </a:prstGeom>
          <a:noFill/>
        </p:spPr>
        <p:txBody>
          <a:bodyPr wrap="square" rtlCol="0">
            <a:spAutoFit/>
          </a:bodyPr>
          <a:lstStyle/>
          <a:p>
            <a:pPr algn="just">
              <a:lnSpc>
                <a:spcPct val="125000"/>
              </a:lnSpc>
            </a:pPr>
            <a:r>
              <a:rPr lang="en-US" sz="3800" b="1" dirty="0" err="1">
                <a:solidFill>
                  <a:srgbClr val="FF0000"/>
                </a:solidFill>
                <a:latin typeface="Calibri" panose="020F0502020204030204" pitchFamily="34" charset="0"/>
                <a:cs typeface="Calibri" panose="020F0502020204030204" pitchFamily="34" charset="0"/>
              </a:rPr>
              <a:t>Tiếng</a:t>
            </a:r>
            <a:r>
              <a:rPr lang="en-US" sz="3800" b="1" dirty="0">
                <a:solidFill>
                  <a:srgbClr val="FF0000"/>
                </a:solidFill>
                <a:latin typeface="Calibri" panose="020F0502020204030204" pitchFamily="34" charset="0"/>
                <a:cs typeface="Calibri" panose="020F0502020204030204" pitchFamily="34" charset="0"/>
              </a:rPr>
              <a:t> vang </a:t>
            </a:r>
            <a:r>
              <a:rPr lang="vi-VN" sz="3800" dirty="0">
                <a:latin typeface="Calibri" panose="020F0502020204030204" pitchFamily="34" charset="0"/>
                <a:cs typeface="Calibri" panose="020F0502020204030204" pitchFamily="34" charset="0"/>
              </a:rPr>
              <a:t>là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nghe được cách âm trực tiếp </a:t>
            </a:r>
            <a:r>
              <a:rPr lang="vi-VN" sz="3800" b="1" dirty="0">
                <a:solidFill>
                  <a:srgbClr val="FF0000"/>
                </a:solidFill>
                <a:latin typeface="Calibri" panose="020F0502020204030204" pitchFamily="34" charset="0"/>
                <a:cs typeface="Calibri" panose="020F0502020204030204" pitchFamily="34" charset="0"/>
              </a:rPr>
              <a:t>ít nhất là 1/15 giây</a:t>
            </a:r>
            <a:endParaRPr lang="en-US" sz="3800" dirty="0">
              <a:solidFill>
                <a:srgbClr val="FF0000"/>
              </a:solidFill>
              <a:latin typeface="Calibri" panose="020F0502020204030204" pitchFamily="34" charset="0"/>
              <a:cs typeface="Calibri" panose="020F0502020204030204" pitchFamily="34" charset="0"/>
            </a:endParaRPr>
          </a:p>
        </p:txBody>
      </p:sp>
      <p:pic>
        <p:nvPicPr>
          <p:cNvPr id="9" name="Picture 2" descr="Image result for sound echo gif">
            <a:extLst>
              <a:ext uri="{FF2B5EF4-FFF2-40B4-BE49-F238E27FC236}">
                <a16:creationId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70259" y="119305"/>
            <a:ext cx="2678086" cy="65981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674;p57">
            <a:extLst>
              <a:ext uri="{FF2B5EF4-FFF2-40B4-BE49-F238E27FC236}">
                <a16:creationId xmlns:a16="http://schemas.microsoft.com/office/drawing/2014/main" id="{F35E26D7-CA8A-44DC-D76C-1C0326256155}"/>
              </a:ext>
            </a:extLst>
          </p:cNvPr>
          <p:cNvSpPr/>
          <p:nvPr/>
        </p:nvSpPr>
        <p:spPr>
          <a:xfrm>
            <a:off x="8194680" y="3537128"/>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8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3449919"/>
          </a:xfrm>
          <a:prstGeom prst="rect">
            <a:avLst/>
          </a:prstGeom>
          <a:noFill/>
        </p:spPr>
        <p:txBody>
          <a:bodyPr wrap="square" rtlCol="0">
            <a:spAutoFit/>
          </a:bodyPr>
          <a:lstStyle/>
          <a:p>
            <a:pPr algn="just">
              <a:lnSpc>
                <a:spcPct val="125000"/>
              </a:lnSpc>
              <a:spcAft>
                <a:spcPts val="2400"/>
              </a:spcAft>
            </a:pPr>
            <a:r>
              <a:rPr lang="en-US" sz="3900" b="1" dirty="0">
                <a:solidFill>
                  <a:srgbClr val="FF0000"/>
                </a:solidFill>
                <a:latin typeface="Calibri" panose="020F0502020204030204" pitchFamily="34" charset="0"/>
                <a:cs typeface="Calibri" panose="020F0502020204030204" pitchFamily="34" charset="0"/>
              </a:rPr>
              <a:t>CÂU HỎI: </a:t>
            </a:r>
            <a:r>
              <a:rPr lang="en-US" sz="3900" dirty="0" err="1">
                <a:latin typeface="Calibri" panose="020F0502020204030204" pitchFamily="34" charset="0"/>
                <a:cs typeface="Calibri" panose="020F0502020204030204" pitchFamily="34" charset="0"/>
              </a:rPr>
              <a:t>Tìm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thêm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ví</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dụ</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về</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phản</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xạ</a:t>
            </a:r>
            <a:r>
              <a:rPr lang="vi-VN" sz="3900" dirty="0">
                <a:latin typeface="Calibri" panose="020F0502020204030204" pitchFamily="34" charset="0"/>
                <a:cs typeface="Calibri" panose="020F0502020204030204" pitchFamily="34" charset="0"/>
              </a:rPr>
              <a:t>?</a:t>
            </a:r>
            <a:endParaRPr lang="en-US" sz="3900" dirty="0">
              <a:latin typeface="Calibri" panose="020F0502020204030204" pitchFamily="34" charset="0"/>
              <a:cs typeface="Calibri" panose="020F0502020204030204" pitchFamily="34" charset="0"/>
            </a:endParaRPr>
          </a:p>
          <a:p>
            <a:pPr algn="just">
              <a:lnSpc>
                <a:spcPct val="135000"/>
              </a:lnSpc>
            </a:pPr>
            <a:r>
              <a:rPr lang="en-US" sz="3800" dirty="0">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Khi đứng trong một hội trường lớn có tường bao quanh và nói to thì sau đó ta sẽ nghe được tiếng nói của chính mình vọng lại</a:t>
            </a:r>
            <a:r>
              <a:rPr lang="en-US" sz="3800" dirty="0">
                <a:latin typeface="Calibri" panose="020F0502020204030204" pitchFamily="34" charset="0"/>
                <a:cs typeface="Calibri" panose="020F0502020204030204" pitchFamily="34" charset="0"/>
              </a:rPr>
              <a:t>.</a:t>
            </a:r>
            <a:endParaRPr lang="vi-VN"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4770280"/>
          </a:xfrm>
          <a:prstGeom prst="rect">
            <a:avLst/>
          </a:prstGeom>
          <a:noFill/>
        </p:spPr>
        <p:txBody>
          <a:bodyPr wrap="square" rtlCol="0">
            <a:spAutoFit/>
          </a:bodyPr>
          <a:lstStyle/>
          <a:p>
            <a:pPr algn="just">
              <a:lnSpc>
                <a:spcPct val="125000"/>
              </a:lnSpc>
              <a:spcAft>
                <a:spcPts val="2400"/>
              </a:spcAft>
            </a:pPr>
            <a:r>
              <a:rPr lang="en-US" sz="3900" b="1" dirty="0">
                <a:solidFill>
                  <a:srgbClr val="FF0000"/>
                </a:solidFill>
                <a:latin typeface="Calibri" panose="020F0502020204030204" pitchFamily="34" charset="0"/>
                <a:cs typeface="Calibri" panose="020F0502020204030204" pitchFamily="34" charset="0"/>
              </a:rPr>
              <a:t>CÂU HỎI: </a:t>
            </a:r>
            <a:r>
              <a:rPr lang="vi-VN" sz="3900" dirty="0">
                <a:latin typeface="Calibri" panose="020F0502020204030204" pitchFamily="34" charset="0"/>
                <a:cs typeface="Calibri" panose="020F0502020204030204" pitchFamily="34" charset="0"/>
              </a:rPr>
              <a:t>Tại sao trong phòng kín ta thường nghe thấy âm to hơn so với khi ta nghe chính âm đó ở ngoài trời?</a:t>
            </a:r>
            <a:endParaRPr lang="en-US" sz="3900" dirty="0">
              <a:latin typeface="Calibri" panose="020F0502020204030204" pitchFamily="34" charset="0"/>
              <a:cs typeface="Calibri" panose="020F0502020204030204" pitchFamily="34" charset="0"/>
            </a:endParaRPr>
          </a:p>
          <a:p>
            <a:pPr algn="just">
              <a:lnSpc>
                <a:spcPct val="125000"/>
              </a:lnSpc>
              <a:spcAft>
                <a:spcPts val="2400"/>
              </a:spcAft>
            </a:pPr>
            <a:r>
              <a:rPr lang="en-US" sz="3800" dirty="0">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Trong phòng nhỏ (hẹp) và kín, </a:t>
            </a:r>
            <a:r>
              <a:rPr lang="vi-VN" sz="3800" dirty="0">
                <a:solidFill>
                  <a:srgbClr val="0070C0"/>
                </a:solidFill>
                <a:latin typeface="Calibri" panose="020F0502020204030204" pitchFamily="34" charset="0"/>
                <a:cs typeface="Calibri" panose="020F0502020204030204" pitchFamily="34" charset="0"/>
              </a:rPr>
              <a:t>âm phát ra </a:t>
            </a:r>
            <a:r>
              <a:rPr lang="vi-VN" sz="3800" dirty="0">
                <a:latin typeface="Calibri" panose="020F0502020204030204" pitchFamily="34" charset="0"/>
                <a:cs typeface="Calibri" panose="020F0502020204030204" pitchFamily="34" charset="0"/>
              </a:rPr>
              <a:t>và </a:t>
            </a:r>
            <a:r>
              <a:rPr lang="vi-VN" sz="3800" dirty="0">
                <a:solidFill>
                  <a:srgbClr val="0070C0"/>
                </a:solidFill>
                <a:latin typeface="Calibri" panose="020F0502020204030204" pitchFamily="34" charset="0"/>
                <a:cs typeface="Calibri" panose="020F0502020204030204" pitchFamily="34" charset="0"/>
              </a:rPr>
              <a:t>âm phản xạ</a:t>
            </a:r>
            <a:r>
              <a:rPr lang="vi-VN"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truyền tới tai cùng lúc </a:t>
            </a:r>
            <a:r>
              <a:rPr lang="vi-VN" sz="3800" dirty="0">
                <a:latin typeface="Calibri" panose="020F0502020204030204" pitchFamily="34" charset="0"/>
                <a:cs typeface="Calibri" panose="020F0502020204030204" pitchFamily="34" charset="0"/>
              </a:rPr>
              <a:t>(trong thời gian ngắn hơn 1/15 giây)</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Vì</a:t>
            </a:r>
            <a:r>
              <a:rPr lang="en-US"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nghe được đồng thời </a:t>
            </a:r>
            <a:r>
              <a:rPr lang="vi-VN" sz="3800" dirty="0">
                <a:solidFill>
                  <a:srgbClr val="0070C0"/>
                </a:solidFill>
                <a:latin typeface="Calibri" panose="020F0502020204030204" pitchFamily="34" charset="0"/>
                <a:cs typeface="Calibri" panose="020F0502020204030204" pitchFamily="34" charset="0"/>
              </a:rPr>
              <a:t>âm phát ra</a:t>
            </a:r>
            <a:r>
              <a:rPr lang="en-US" sz="3800" dirty="0">
                <a:solidFill>
                  <a:srgbClr val="0070C0"/>
                </a:solidFill>
                <a:latin typeface="Calibri" panose="020F0502020204030204" pitchFamily="34" charset="0"/>
                <a:cs typeface="Calibri" panose="020F0502020204030204" pitchFamily="34" charset="0"/>
              </a:rPr>
              <a:t> </a:t>
            </a:r>
            <a:r>
              <a:rPr lang="en-US" sz="3800" dirty="0" err="1">
                <a:solidFill>
                  <a:srgbClr val="0070C0"/>
                </a:solidFill>
                <a:latin typeface="Calibri" panose="020F0502020204030204" pitchFamily="34" charset="0"/>
                <a:cs typeface="Calibri" panose="020F0502020204030204" pitchFamily="34" charset="0"/>
              </a:rPr>
              <a:t>trực</a:t>
            </a:r>
            <a:r>
              <a:rPr lang="en-US" sz="3800" dirty="0">
                <a:solidFill>
                  <a:srgbClr val="0070C0"/>
                </a:solidFill>
                <a:latin typeface="Calibri" panose="020F0502020204030204" pitchFamily="34" charset="0"/>
                <a:cs typeface="Calibri" panose="020F0502020204030204" pitchFamily="34" charset="0"/>
              </a:rPr>
              <a:t> </a:t>
            </a:r>
            <a:r>
              <a:rPr lang="en-US" sz="3800" dirty="0" err="1">
                <a:solidFill>
                  <a:srgbClr val="0070C0"/>
                </a:solidFill>
                <a:latin typeface="Calibri" panose="020F0502020204030204" pitchFamily="34" charset="0"/>
                <a:cs typeface="Calibri" panose="020F0502020204030204" pitchFamily="34" charset="0"/>
              </a:rPr>
              <a:t>tiếp</a:t>
            </a:r>
            <a:r>
              <a:rPr lang="vi-VN" sz="3800" dirty="0">
                <a:solidFill>
                  <a:srgbClr val="0070C0"/>
                </a:solidFill>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và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nên </a:t>
            </a:r>
            <a:r>
              <a:rPr lang="en-US" sz="3800" dirty="0" err="1">
                <a:solidFill>
                  <a:srgbClr val="FF0000"/>
                </a:solidFill>
                <a:latin typeface="Calibri" panose="020F0502020204030204" pitchFamily="34" charset="0"/>
                <a:cs typeface="Calibri" panose="020F0502020204030204" pitchFamily="34" charset="0"/>
              </a:rPr>
              <a:t>âm</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nghe</a:t>
            </a:r>
            <a:r>
              <a:rPr lang="en-US" sz="3800" dirty="0">
                <a:solidFill>
                  <a:srgbClr val="FF0000"/>
                </a:solidFill>
                <a:latin typeface="Calibri" panose="020F0502020204030204" pitchFamily="34" charset="0"/>
                <a:cs typeface="Calibri" panose="020F0502020204030204" pitchFamily="34" charset="0"/>
              </a:rPr>
              <a:t> </a:t>
            </a:r>
            <a:r>
              <a:rPr lang="vi-VN" sz="3800" dirty="0">
                <a:solidFill>
                  <a:srgbClr val="FF0000"/>
                </a:solidFill>
                <a:latin typeface="Calibri" panose="020F0502020204030204" pitchFamily="34" charset="0"/>
                <a:cs typeface="Calibri" panose="020F0502020204030204" pitchFamily="34" charset="0"/>
              </a:rPr>
              <a:t>to</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và</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rõ</a:t>
            </a:r>
            <a:r>
              <a:rPr lang="vi-VN" sz="3800" dirty="0">
                <a:solidFill>
                  <a:srgbClr val="FF0000"/>
                </a:solidFill>
                <a:latin typeface="Calibri" panose="020F0502020204030204" pitchFamily="34" charset="0"/>
                <a:cs typeface="Calibri" panose="020F0502020204030204" pitchFamily="34" charset="0"/>
              </a:rPr>
              <a:t> hơn</a:t>
            </a:r>
            <a:r>
              <a:rPr lang="vi-VN" sz="3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8691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393473"/>
            <a:ext cx="11278105" cy="3787832"/>
          </a:xfrm>
          <a:prstGeom prst="rect">
            <a:avLst/>
          </a:prstGeom>
          <a:noFill/>
        </p:spPr>
        <p:txBody>
          <a:bodyPr wrap="square" rtlCol="0">
            <a:spAutoFit/>
          </a:bodyPr>
          <a:lstStyle/>
          <a:p>
            <a:pPr algn="just">
              <a:lnSpc>
                <a:spcPct val="125000"/>
              </a:lnSpc>
            </a:pPr>
            <a:r>
              <a:rPr lang="en-US" sz="3900" b="1" dirty="0">
                <a:solidFill>
                  <a:srgbClr val="FF0000"/>
                </a:solidFill>
                <a:latin typeface="Calibri" panose="020F0502020204030204" pitchFamily="34" charset="0"/>
                <a:cs typeface="Calibri" panose="020F0502020204030204" pitchFamily="34" charset="0"/>
              </a:rPr>
              <a:t>CÂU HỎI: </a:t>
            </a:r>
            <a:r>
              <a:rPr lang="vi-VN" sz="3900" dirty="0">
                <a:latin typeface="Calibri" panose="020F0502020204030204" pitchFamily="34" charset="0"/>
                <a:cs typeface="Calibri" panose="020F0502020204030204" pitchFamily="34" charset="0"/>
              </a:rPr>
              <a:t>Khi </a:t>
            </a:r>
            <a:r>
              <a:rPr lang="vi-VN" sz="3900" dirty="0">
                <a:solidFill>
                  <a:srgbClr val="0070C0"/>
                </a:solidFill>
                <a:latin typeface="Calibri" panose="020F0502020204030204" pitchFamily="34" charset="0"/>
                <a:cs typeface="Calibri" panose="020F0502020204030204" pitchFamily="34" charset="0"/>
              </a:rPr>
              <a:t>nói to trong phòng rất lớn </a:t>
            </a:r>
            <a:r>
              <a:rPr lang="vi-VN" sz="3900" dirty="0">
                <a:latin typeface="Calibri" panose="020F0502020204030204" pitchFamily="34" charset="0"/>
                <a:cs typeface="Calibri" panose="020F0502020204030204" pitchFamily="34" charset="0"/>
              </a:rPr>
              <a:t>thì </a:t>
            </a:r>
            <a:r>
              <a:rPr lang="vi-VN" sz="3900" dirty="0">
                <a:solidFill>
                  <a:srgbClr val="00B050"/>
                </a:solidFill>
                <a:latin typeface="Calibri" panose="020F0502020204030204" pitchFamily="34" charset="0"/>
                <a:cs typeface="Calibri" panose="020F0502020204030204" pitchFamily="34" charset="0"/>
              </a:rPr>
              <a:t>nghe được tiếng vang</a:t>
            </a:r>
            <a:r>
              <a:rPr lang="vi-VN" sz="3900" dirty="0">
                <a:latin typeface="Calibri" panose="020F0502020204030204" pitchFamily="34" charset="0"/>
                <a:cs typeface="Calibri" panose="020F0502020204030204" pitchFamily="34" charset="0"/>
              </a:rPr>
              <a:t>. Nhưng </a:t>
            </a:r>
            <a:r>
              <a:rPr lang="vi-VN" sz="3900" dirty="0">
                <a:solidFill>
                  <a:srgbClr val="0070C0"/>
                </a:solidFill>
                <a:latin typeface="Calibri" panose="020F0502020204030204" pitchFamily="34" charset="0"/>
                <a:cs typeface="Calibri" panose="020F0502020204030204" pitchFamily="34" charset="0"/>
              </a:rPr>
              <a:t>nói to như vậy trong phòng nhỏ </a:t>
            </a:r>
            <a:r>
              <a:rPr lang="vi-VN" sz="3900" dirty="0">
                <a:latin typeface="Calibri" panose="020F0502020204030204" pitchFamily="34" charset="0"/>
                <a:cs typeface="Calibri" panose="020F0502020204030204" pitchFamily="34" charset="0"/>
              </a:rPr>
              <a:t>thì lại </a:t>
            </a:r>
            <a:r>
              <a:rPr lang="vi-VN" sz="3900" dirty="0">
                <a:solidFill>
                  <a:srgbClr val="00B050"/>
                </a:solidFill>
                <a:latin typeface="Calibri" panose="020F0502020204030204" pitchFamily="34" charset="0"/>
                <a:cs typeface="Calibri" panose="020F0502020204030204" pitchFamily="34" charset="0"/>
              </a:rPr>
              <a:t>không nghe được tiếng vang</a:t>
            </a:r>
            <a:r>
              <a:rPr lang="vi-VN" sz="3900" dirty="0">
                <a:latin typeface="Calibri" panose="020F0502020204030204" pitchFamily="34" charset="0"/>
                <a:cs typeface="Calibri" panose="020F0502020204030204" pitchFamily="34" charset="0"/>
              </a:rPr>
              <a:t>.</a:t>
            </a:r>
            <a:r>
              <a:rPr lang="en-US" sz="3900" dirty="0">
                <a:latin typeface="Calibri" panose="020F0502020204030204" pitchFamily="34" charset="0"/>
                <a:cs typeface="Calibri" panose="020F0502020204030204" pitchFamily="34" charset="0"/>
              </a:rPr>
              <a:t> </a:t>
            </a:r>
          </a:p>
          <a:p>
            <a:pPr algn="just">
              <a:lnSpc>
                <a:spcPct val="125000"/>
              </a:lnSpc>
            </a:pPr>
            <a:r>
              <a:rPr lang="en-US" sz="3900" dirty="0" err="1">
                <a:latin typeface="Calibri" panose="020F0502020204030204" pitchFamily="34" charset="0"/>
                <a:cs typeface="Calibri" panose="020F0502020204030204" pitchFamily="34" charset="0"/>
              </a:rPr>
              <a:t>Trong</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trường</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hợp</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nào</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có</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âm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phản</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xạ</a:t>
            </a:r>
            <a:r>
              <a:rPr lang="en-US" sz="3900" dirty="0">
                <a:latin typeface="Calibri" panose="020F0502020204030204" pitchFamily="34" charset="0"/>
                <a:cs typeface="Calibri" panose="020F0502020204030204" pitchFamily="34" charset="0"/>
              </a:rPr>
              <a:t>. </a:t>
            </a:r>
          </a:p>
          <a:p>
            <a:pPr algn="just">
              <a:lnSpc>
                <a:spcPct val="125000"/>
              </a:lnSpc>
            </a:pPr>
            <a:r>
              <a:rPr lang="en-US" sz="3900" dirty="0" err="1">
                <a:latin typeface="Calibri" panose="020F0502020204030204" pitchFamily="34" charset="0"/>
                <a:cs typeface="Calibri" panose="020F0502020204030204" pitchFamily="34" charset="0"/>
              </a:rPr>
              <a:t>Em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hãy</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giải</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thích</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vì</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sao</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lại</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có</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sự</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khác</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nhau</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như</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vậy</a:t>
            </a:r>
            <a:r>
              <a:rPr lang="en-US" sz="3900" dirty="0">
                <a:latin typeface="Calibri" panose="020F0502020204030204" pitchFamily="34" charset="0"/>
                <a:cs typeface="Calibri" panose="020F0502020204030204" pitchFamily="34" charset="0"/>
              </a:rPr>
              <a:t>?</a:t>
            </a:r>
            <a:endParaRPr lang="vi-VN" sz="3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1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62274" y="1452020"/>
            <a:ext cx="11654423" cy="4925579"/>
          </a:xfrm>
          <a:prstGeom prst="rect">
            <a:avLst/>
          </a:prstGeom>
          <a:noFill/>
        </p:spPr>
        <p:txBody>
          <a:bodyPr wrap="square" rtlCol="0">
            <a:spAutoFit/>
          </a:bodyPr>
          <a:lstStyle/>
          <a:p>
            <a:pPr algn="just">
              <a:lnSpc>
                <a:spcPct val="125000"/>
              </a:lnSpc>
              <a:spcAft>
                <a:spcPts val="2400"/>
              </a:spcAft>
            </a:pPr>
            <a:r>
              <a:rPr lang="en-US" sz="3700" b="1" dirty="0">
                <a:solidFill>
                  <a:srgbClr val="FF0000"/>
                </a:solidFill>
                <a:latin typeface="Calibri" panose="020F0502020204030204" pitchFamily="34" charset="0"/>
                <a:cs typeface="Calibri" panose="020F0502020204030204" pitchFamily="34" charset="0"/>
              </a:rPr>
              <a:t>TRẢ LỜI: </a:t>
            </a:r>
          </a:p>
          <a:p>
            <a:pPr algn="just">
              <a:lnSpc>
                <a:spcPct val="125000"/>
              </a:lnSpc>
              <a:spcAft>
                <a:spcPts val="2400"/>
              </a:spcAft>
            </a:pPr>
            <a:r>
              <a:rPr lang="en-US" sz="3700" dirty="0">
                <a:latin typeface="Calibri" panose="020F0502020204030204" pitchFamily="34" charset="0"/>
                <a:cs typeface="Calibri" panose="020F0502020204030204" pitchFamily="34" charset="0"/>
              </a:rPr>
              <a:t>- </a:t>
            </a:r>
            <a:r>
              <a:rPr lang="vi-VN" sz="3700" dirty="0">
                <a:latin typeface="Calibri" panose="020F0502020204030204" pitchFamily="34" charset="0"/>
                <a:cs typeface="Calibri" panose="020F0502020204030204" pitchFamily="34" charset="0"/>
              </a:rPr>
              <a:t>Trong </a:t>
            </a:r>
            <a:r>
              <a:rPr lang="vi-VN" sz="3700" dirty="0">
                <a:solidFill>
                  <a:srgbClr val="0070C0"/>
                </a:solidFill>
                <a:latin typeface="Calibri" panose="020F0502020204030204" pitchFamily="34" charset="0"/>
                <a:cs typeface="Calibri" panose="020F0502020204030204" pitchFamily="34" charset="0"/>
              </a:rPr>
              <a:t>cả hai phòng đều có âm phản xạ</a:t>
            </a:r>
            <a:r>
              <a:rPr lang="vi-VN" sz="3700" dirty="0">
                <a:latin typeface="Calibri" panose="020F0502020204030204" pitchFamily="34" charset="0"/>
                <a:cs typeface="Calibri" panose="020F0502020204030204" pitchFamily="34" charset="0"/>
              </a:rPr>
              <a:t>. </a:t>
            </a:r>
            <a:endParaRPr lang="en-US" sz="3700" dirty="0">
              <a:latin typeface="Calibri" panose="020F0502020204030204" pitchFamily="34" charset="0"/>
              <a:cs typeface="Calibri" panose="020F0502020204030204" pitchFamily="34" charset="0"/>
            </a:endParaRPr>
          </a:p>
          <a:p>
            <a:pPr algn="just">
              <a:lnSpc>
                <a:spcPct val="125000"/>
              </a:lnSpc>
              <a:spcAft>
                <a:spcPts val="2400"/>
              </a:spcAft>
            </a:pPr>
            <a:r>
              <a:rPr lang="en-US" sz="3700" dirty="0">
                <a:latin typeface="Calibri" panose="020F0502020204030204" pitchFamily="34" charset="0"/>
                <a:cs typeface="Calibri" panose="020F0502020204030204" pitchFamily="34" charset="0"/>
              </a:rPr>
              <a:t>- </a:t>
            </a:r>
            <a:r>
              <a:rPr lang="vi-VN" sz="3700" dirty="0">
                <a:latin typeface="Calibri" panose="020F0502020204030204" pitchFamily="34" charset="0"/>
                <a:cs typeface="Calibri" panose="020F0502020204030204" pitchFamily="34" charset="0"/>
              </a:rPr>
              <a:t>Khi nói </a:t>
            </a:r>
            <a:r>
              <a:rPr lang="vi-VN" sz="3700" dirty="0">
                <a:solidFill>
                  <a:srgbClr val="00B050"/>
                </a:solidFill>
                <a:latin typeface="Calibri" panose="020F0502020204030204" pitchFamily="34" charset="0"/>
                <a:cs typeface="Calibri" panose="020F0502020204030204" pitchFamily="34" charset="0"/>
              </a:rPr>
              <a:t>trong phòng nhỏ</a:t>
            </a:r>
            <a:r>
              <a:rPr lang="vi-VN" sz="3700" dirty="0">
                <a:latin typeface="Calibri" panose="020F0502020204030204" pitchFamily="34" charset="0"/>
                <a:cs typeface="Calibri" panose="020F0502020204030204" pitchFamily="34" charset="0"/>
              </a:rPr>
              <a:t>, mặc dù vẫn có âm phản xạ từ tường phòng đến tai nhưng</a:t>
            </a:r>
            <a:r>
              <a:rPr lang="en-US" sz="3700" dirty="0">
                <a:latin typeface="Calibri" panose="020F0502020204030204" pitchFamily="34" charset="0"/>
                <a:cs typeface="Calibri" panose="020F0502020204030204" pitchFamily="34" charset="0"/>
              </a:rPr>
              <a:t> ta</a:t>
            </a:r>
            <a:r>
              <a:rPr lang="vi-VN" sz="3700" dirty="0">
                <a:latin typeface="Calibri" panose="020F0502020204030204" pitchFamily="34" charset="0"/>
                <a:cs typeface="Calibri" panose="020F0502020204030204" pitchFamily="34" charset="0"/>
              </a:rPr>
              <a:t> không nghe được tiếng vang vì </a:t>
            </a:r>
            <a:r>
              <a:rPr lang="vi-VN" sz="3700" dirty="0">
                <a:solidFill>
                  <a:srgbClr val="0070C0"/>
                </a:solidFill>
                <a:latin typeface="Calibri" panose="020F0502020204030204" pitchFamily="34" charset="0"/>
                <a:cs typeface="Calibri" panose="020F0502020204030204" pitchFamily="34" charset="0"/>
              </a:rPr>
              <a:t>âm phản xạ </a:t>
            </a:r>
            <a:r>
              <a:rPr lang="vi-VN" sz="3700" dirty="0">
                <a:latin typeface="Calibri" panose="020F0502020204030204" pitchFamily="34" charset="0"/>
                <a:cs typeface="Calibri" panose="020F0502020204030204" pitchFamily="34" charset="0"/>
              </a:rPr>
              <a:t>từ tường phòng và </a:t>
            </a:r>
            <a:r>
              <a:rPr lang="vi-VN" sz="3700" dirty="0">
                <a:solidFill>
                  <a:srgbClr val="0070C0"/>
                </a:solidFill>
                <a:latin typeface="Calibri" panose="020F0502020204030204" pitchFamily="34" charset="0"/>
                <a:cs typeface="Calibri" panose="020F0502020204030204" pitchFamily="34" charset="0"/>
              </a:rPr>
              <a:t>âm nói ra </a:t>
            </a:r>
            <a:r>
              <a:rPr lang="vi-VN" sz="3700" dirty="0">
                <a:solidFill>
                  <a:srgbClr val="00B050"/>
                </a:solidFill>
                <a:latin typeface="Calibri" panose="020F0502020204030204" pitchFamily="34" charset="0"/>
                <a:cs typeface="Calibri" panose="020F0502020204030204" pitchFamily="34" charset="0"/>
              </a:rPr>
              <a:t>đến tai gần như cùng một lúc</a:t>
            </a:r>
            <a:r>
              <a:rPr lang="en-US" sz="3700" dirty="0">
                <a:latin typeface="Calibri" panose="020F0502020204030204" pitchFamily="34" charset="0"/>
                <a:cs typeface="Calibri" panose="020F0502020204030204" pitchFamily="34" charset="0"/>
              </a:rPr>
              <a:t>.(</a:t>
            </a:r>
            <a:r>
              <a:rPr lang="en-US" sz="3700" dirty="0" err="1">
                <a:latin typeface="Calibri" panose="020F0502020204030204" pitchFamily="34" charset="0"/>
                <a:cs typeface="Calibri" panose="020F0502020204030204" pitchFamily="34" charset="0"/>
              </a:rPr>
              <a:t>ngắn</a:t>
            </a:r>
            <a:r>
              <a:rPr lang="en-US" sz="3700" dirty="0">
                <a:latin typeface="Calibri" panose="020F0502020204030204" pitchFamily="34" charset="0"/>
                <a:cs typeface="Calibri" panose="020F0502020204030204" pitchFamily="34" charset="0"/>
              </a:rPr>
              <a:t> </a:t>
            </a:r>
            <a:r>
              <a:rPr lang="en-US" sz="3700" dirty="0" err="1">
                <a:latin typeface="Calibri" panose="020F0502020204030204" pitchFamily="34" charset="0"/>
                <a:cs typeface="Calibri" panose="020F0502020204030204" pitchFamily="34" charset="0"/>
              </a:rPr>
              <a:t>hơn</a:t>
            </a:r>
            <a:r>
              <a:rPr lang="en-US" sz="3700" dirty="0">
                <a:latin typeface="Calibri" panose="020F0502020204030204" pitchFamily="34" charset="0"/>
                <a:cs typeface="Calibri" panose="020F0502020204030204" pitchFamily="34" charset="0"/>
              </a:rPr>
              <a:t> 1/15 </a:t>
            </a:r>
            <a:r>
              <a:rPr lang="en-US" sz="3700" dirty="0" err="1">
                <a:latin typeface="Calibri" panose="020F0502020204030204" pitchFamily="34" charset="0"/>
                <a:cs typeface="Calibri" panose="020F0502020204030204" pitchFamily="34" charset="0"/>
              </a:rPr>
              <a:t>giây</a:t>
            </a:r>
            <a:r>
              <a:rPr lang="en-US" sz="3700" dirty="0">
                <a:latin typeface="Calibri" panose="020F0502020204030204" pitchFamily="34" charset="0"/>
                <a:cs typeface="Calibri" panose="020F0502020204030204" pitchFamily="34" charset="0"/>
              </a:rPr>
              <a:t>)</a:t>
            </a:r>
            <a:endParaRPr lang="vi-VN" sz="3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23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86327" y="1220079"/>
            <a:ext cx="11619345" cy="2062296"/>
          </a:xfrm>
          <a:prstGeom prst="rect">
            <a:avLst/>
          </a:prstGeom>
          <a:noFill/>
        </p:spPr>
        <p:txBody>
          <a:bodyPr wrap="square" rtlCol="0">
            <a:spAutoFit/>
          </a:bodyPr>
          <a:lstStyle/>
          <a:p>
            <a:pPr algn="just">
              <a:lnSpc>
                <a:spcPct val="125000"/>
              </a:lnSpc>
            </a:pPr>
            <a:r>
              <a:rPr lang="en-US" sz="3450" b="1" dirty="0">
                <a:solidFill>
                  <a:srgbClr val="FF0000"/>
                </a:solidFill>
                <a:latin typeface="Calibri" panose="020F0502020204030204" pitchFamily="34" charset="0"/>
                <a:cs typeface="Calibri" panose="020F0502020204030204" pitchFamily="34" charset="0"/>
              </a:rPr>
              <a:t>CÂU HỎI: </a:t>
            </a:r>
            <a:r>
              <a:rPr lang="vi-VN" sz="3450" dirty="0">
                <a:latin typeface="Calibri" panose="020F0502020204030204" pitchFamily="34" charset="0"/>
                <a:cs typeface="Calibri" panose="020F0502020204030204" pitchFamily="34" charset="0"/>
              </a:rPr>
              <a:t>Người ta thường ứng dụng sự phản xạ của sóng âm có tần số rất lớn (hơn 20000 Hz) để xác định độ sâu của biển. </a:t>
            </a:r>
            <a:r>
              <a:rPr lang="en-US" sz="3450" dirty="0" err="1">
                <a:latin typeface="Calibri" panose="020F0502020204030204" pitchFamily="34" charset="0"/>
                <a:cs typeface="Calibri" panose="020F0502020204030204" pitchFamily="34" charset="0"/>
              </a:rPr>
              <a:t>Em</a:t>
            </a:r>
            <a:r>
              <a:rPr lang="en-US" sz="3450" dirty="0">
                <a:latin typeface="Calibri" panose="020F0502020204030204" pitchFamily="34" charset="0"/>
                <a:cs typeface="Calibri" panose="020F0502020204030204" pitchFamily="34" charset="0"/>
              </a:rPr>
              <a:t> h</a:t>
            </a:r>
            <a:r>
              <a:rPr lang="vi-VN" sz="3450" dirty="0">
                <a:latin typeface="Calibri" panose="020F0502020204030204" pitchFamily="34" charset="0"/>
                <a:cs typeface="Calibri" panose="020F0502020204030204" pitchFamily="34" charset="0"/>
              </a:rPr>
              <a:t>ãy sử dụng </a:t>
            </a:r>
            <a:r>
              <a:rPr lang="en-US" sz="3450" dirty="0" err="1">
                <a:latin typeface="Calibri" panose="020F0502020204030204" pitchFamily="34" charset="0"/>
                <a:cs typeface="Calibri" panose="020F0502020204030204" pitchFamily="34" charset="0"/>
              </a:rPr>
              <a:t>hình</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mô</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tả</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bên</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dưới</a:t>
            </a:r>
            <a:r>
              <a:rPr lang="en-US" sz="3450" dirty="0">
                <a:latin typeface="Calibri" panose="020F0502020204030204" pitchFamily="34" charset="0"/>
                <a:cs typeface="Calibri" panose="020F0502020204030204" pitchFamily="34" charset="0"/>
              </a:rPr>
              <a:t> </a:t>
            </a:r>
            <a:r>
              <a:rPr lang="vi-VN" sz="3450" dirty="0">
                <a:latin typeface="Calibri" panose="020F0502020204030204" pitchFamily="34" charset="0"/>
                <a:cs typeface="Calibri" panose="020F0502020204030204" pitchFamily="34" charset="0"/>
              </a:rPr>
              <a:t>để giải thích ứng dụng này</a:t>
            </a:r>
            <a:r>
              <a:rPr lang="en-US" sz="3450" dirty="0">
                <a:latin typeface="Calibri" panose="020F0502020204030204" pitchFamily="34" charset="0"/>
                <a:cs typeface="Calibri" panose="020F0502020204030204" pitchFamily="34" charset="0"/>
              </a:rPr>
              <a:t>?</a:t>
            </a:r>
            <a:endParaRPr lang="vi-VN" sz="3450" dirty="0">
              <a:latin typeface="Calibri" panose="020F0502020204030204" pitchFamily="34" charset="0"/>
              <a:cs typeface="Calibri" panose="020F0502020204030204" pitchFamily="34" charset="0"/>
            </a:endParaRPr>
          </a:p>
        </p:txBody>
      </p:sp>
      <p:pic>
        <p:nvPicPr>
          <p:cNvPr id="8194" name="Picture 2" descr="Sound beneath the waves — bedrockocean.com">
            <a:extLst>
              <a:ext uri="{FF2B5EF4-FFF2-40B4-BE49-F238E27FC236}">
                <a16:creationId xmlns:a16="http://schemas.microsoft.com/office/drawing/2014/main" id="{990EF3C4-20B7-2495-0E0A-4C54954F4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42" y="3429000"/>
            <a:ext cx="5738681" cy="314479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4433" b="4914"/>
          <a:stretch/>
        </p:blipFill>
        <p:spPr bwMode="auto">
          <a:xfrm>
            <a:off x="521809" y="3428998"/>
            <a:ext cx="5108019" cy="3144797"/>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5">
            <a:extLst>
              <a:ext uri="{FF2B5EF4-FFF2-40B4-BE49-F238E27FC236}">
                <a16:creationId xmlns:a16="http://schemas.microsoft.com/office/drawing/2014/main" id="{E5263C30-ADC8-8E61-126D-F890B7579A71}"/>
              </a:ext>
            </a:extLst>
          </p:cNvPr>
          <p:cNvSpPr>
            <a:spLocks noChangeShapeType="1"/>
          </p:cNvSpPr>
          <p:nvPr/>
        </p:nvSpPr>
        <p:spPr bwMode="auto">
          <a:xfrm flipH="1">
            <a:off x="2620651" y="4866779"/>
            <a:ext cx="2667" cy="1448014"/>
          </a:xfrm>
          <a:prstGeom prst="line">
            <a:avLst/>
          </a:prstGeom>
          <a:noFill/>
          <a:ln w="127000" cmpd="sng">
            <a:solidFill>
              <a:srgbClr val="0000FF"/>
            </a:solidFill>
            <a:prstDash val="sysDot"/>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C5CDD1A8-74DE-9CE7-5B66-F266EC98F22B}"/>
              </a:ext>
            </a:extLst>
          </p:cNvPr>
          <p:cNvSpPr>
            <a:spLocks noChangeShapeType="1"/>
          </p:cNvSpPr>
          <p:nvPr/>
        </p:nvSpPr>
        <p:spPr bwMode="auto">
          <a:xfrm flipV="1">
            <a:off x="3370703" y="4866779"/>
            <a:ext cx="356975" cy="1448014"/>
          </a:xfrm>
          <a:prstGeom prst="line">
            <a:avLst/>
          </a:prstGeom>
          <a:noFill/>
          <a:ln w="1270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17" name="Rectangle 16">
            <a:extLst>
              <a:ext uri="{FF2B5EF4-FFF2-40B4-BE49-F238E27FC236}">
                <a16:creationId xmlns:a16="http://schemas.microsoft.com/office/drawing/2014/main" id="{DDBF0174-05ED-7C19-18F0-7124EB0F686E}"/>
              </a:ext>
            </a:extLst>
          </p:cNvPr>
          <p:cNvSpPr/>
          <p:nvPr/>
        </p:nvSpPr>
        <p:spPr>
          <a:xfrm rot="16200000">
            <a:off x="1272102" y="5399393"/>
            <a:ext cx="1923539" cy="477054"/>
          </a:xfrm>
          <a:prstGeom prst="rect">
            <a:avLst/>
          </a:prstGeom>
          <a:noFill/>
        </p:spPr>
        <p:txBody>
          <a:bodyPr wrap="none" lIns="91440" tIns="45720" rIns="91440" bIns="45720">
            <a:spAutoFit/>
          </a:bodyPr>
          <a:lstStyle/>
          <a:p>
            <a:pPr algn="ctr"/>
            <a:r>
              <a:rPr lang="en-US" sz="2500" b="1" dirty="0" err="1">
                <a:ln w="0"/>
                <a:solidFill>
                  <a:srgbClr val="0000FF"/>
                </a:solidFill>
              </a:rPr>
              <a:t>Â</a:t>
            </a:r>
            <a:r>
              <a:rPr lang="en-US" sz="2500" b="1" dirty="0" err="1">
                <a:ln w="0"/>
                <a:solidFill>
                  <a:srgbClr val="0000FF"/>
                </a:solidFill>
                <a:effectLst/>
              </a:rPr>
              <a:t>m</a:t>
            </a:r>
            <a:r>
              <a:rPr lang="en-US" sz="2500" b="1" dirty="0">
                <a:ln w="0"/>
                <a:solidFill>
                  <a:srgbClr val="0000FF"/>
                </a:solidFill>
                <a:effectLst/>
              </a:rPr>
              <a:t> </a:t>
            </a:r>
            <a:r>
              <a:rPr lang="en-US" sz="2500" b="1" dirty="0" err="1">
                <a:ln w="0"/>
                <a:solidFill>
                  <a:srgbClr val="0000FF"/>
                </a:solidFill>
                <a:effectLst/>
              </a:rPr>
              <a:t>truyền</a:t>
            </a:r>
            <a:r>
              <a:rPr lang="en-US" sz="2500" b="1" dirty="0">
                <a:ln w="0"/>
                <a:solidFill>
                  <a:srgbClr val="0000FF"/>
                </a:solidFill>
                <a:effectLst/>
              </a:rPr>
              <a:t> </a:t>
            </a:r>
            <a:r>
              <a:rPr lang="en-US" sz="2500" b="1" dirty="0" err="1">
                <a:ln w="0"/>
                <a:solidFill>
                  <a:srgbClr val="0000FF"/>
                </a:solidFill>
                <a:effectLst/>
              </a:rPr>
              <a:t>đi</a:t>
            </a:r>
            <a:endParaRPr lang="en-US" sz="2500" b="1" dirty="0">
              <a:ln w="0"/>
              <a:solidFill>
                <a:srgbClr val="0000FF"/>
              </a:solidFill>
              <a:effectLst/>
            </a:endParaRPr>
          </a:p>
        </p:txBody>
      </p:sp>
      <p:sp>
        <p:nvSpPr>
          <p:cNvPr id="18" name="Rectangle 17">
            <a:extLst>
              <a:ext uri="{FF2B5EF4-FFF2-40B4-BE49-F238E27FC236}">
                <a16:creationId xmlns:a16="http://schemas.microsoft.com/office/drawing/2014/main" id="{1DE19C82-82F6-B4EB-BDD6-EB4D7A4E57B5}"/>
              </a:ext>
            </a:extLst>
          </p:cNvPr>
          <p:cNvSpPr/>
          <p:nvPr/>
        </p:nvSpPr>
        <p:spPr>
          <a:xfrm rot="16856487">
            <a:off x="3117295" y="5520157"/>
            <a:ext cx="1758623" cy="477054"/>
          </a:xfrm>
          <a:prstGeom prst="rect">
            <a:avLst/>
          </a:prstGeom>
          <a:noFill/>
        </p:spPr>
        <p:txBody>
          <a:bodyPr wrap="none" lIns="91440" tIns="45720" rIns="91440" bIns="45720">
            <a:spAutoFit/>
          </a:bodyPr>
          <a:lstStyle/>
          <a:p>
            <a:pPr algn="ctr"/>
            <a:r>
              <a:rPr lang="en-US" sz="2500" b="1" dirty="0" err="1">
                <a:ln w="0"/>
                <a:solidFill>
                  <a:srgbClr val="C00000"/>
                </a:solidFill>
              </a:rPr>
              <a:t>Âm</a:t>
            </a:r>
            <a:r>
              <a:rPr lang="en-US" sz="2500" b="1" dirty="0">
                <a:ln w="0"/>
                <a:solidFill>
                  <a:srgbClr val="C00000"/>
                </a:solidFill>
              </a:rPr>
              <a:t> </a:t>
            </a:r>
            <a:r>
              <a:rPr lang="en-US" sz="2500" b="1" dirty="0" err="1">
                <a:ln w="0"/>
                <a:solidFill>
                  <a:srgbClr val="C00000"/>
                </a:solidFill>
              </a:rPr>
              <a:t>phản</a:t>
            </a:r>
            <a:r>
              <a:rPr lang="en-US" sz="2500" b="1" dirty="0">
                <a:ln w="0"/>
                <a:solidFill>
                  <a:srgbClr val="C00000"/>
                </a:solidFill>
              </a:rPr>
              <a:t> </a:t>
            </a:r>
            <a:r>
              <a:rPr lang="en-US" sz="2500" b="1" dirty="0" err="1">
                <a:ln w="0"/>
                <a:solidFill>
                  <a:srgbClr val="C00000"/>
                </a:solidFill>
              </a:rPr>
              <a:t>xạ</a:t>
            </a:r>
            <a:endParaRPr lang="en-US" sz="2500" b="1" dirty="0">
              <a:ln w="0"/>
              <a:solidFill>
                <a:srgbClr val="C00000"/>
              </a:solidFill>
              <a:effectLst/>
            </a:endParaRPr>
          </a:p>
        </p:txBody>
      </p:sp>
    </p:spTree>
    <p:extLst>
      <p:ext uri="{BB962C8B-B14F-4D97-AF65-F5344CB8AC3E}">
        <p14:creationId xmlns:p14="http://schemas.microsoft.com/office/powerpoint/2010/main" val="17551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repeatCount="indefinite"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repeatCount="indefinite"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barn(inVertical)">
                                      <p:cBhvr>
                                        <p:cTn id="3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86327" y="1282935"/>
            <a:ext cx="6161607" cy="5300554"/>
          </a:xfrm>
          <a:prstGeom prst="rect">
            <a:avLst/>
          </a:prstGeom>
          <a:noFill/>
        </p:spPr>
        <p:txBody>
          <a:bodyPr wrap="square" rtlCol="0">
            <a:spAutoFit/>
          </a:bodyPr>
          <a:lstStyle/>
          <a:p>
            <a:pPr algn="just">
              <a:lnSpc>
                <a:spcPct val="120000"/>
              </a:lnSpc>
            </a:pPr>
            <a:r>
              <a:rPr lang="vi-VN" sz="3450" dirty="0">
                <a:latin typeface="Calibri" panose="020F0502020204030204" pitchFamily="34" charset="0"/>
                <a:cs typeface="Calibri" panose="020F0502020204030204" pitchFamily="34" charset="0"/>
              </a:rPr>
              <a:t>Sóng siêu âm được phát ra từ thiết bị phát đặt trên tàu, khi gặp đáy biển sẽ phản xạ lại và được thu vào máy. </a:t>
            </a:r>
            <a:endParaRPr lang="en-US" sz="3450" dirty="0">
              <a:latin typeface="Calibri" panose="020F0502020204030204" pitchFamily="34" charset="0"/>
              <a:cs typeface="Calibri" panose="020F0502020204030204" pitchFamily="34" charset="0"/>
            </a:endParaRPr>
          </a:p>
          <a:p>
            <a:pPr algn="just">
              <a:lnSpc>
                <a:spcPct val="120000"/>
              </a:lnSpc>
              <a:spcBef>
                <a:spcPts val="1200"/>
              </a:spcBef>
            </a:pPr>
            <a:r>
              <a:rPr lang="en-US" sz="3450" dirty="0" err="1">
                <a:latin typeface="Calibri" panose="020F0502020204030204" pitchFamily="34" charset="0"/>
                <a:cs typeface="Calibri" panose="020F0502020204030204" pitchFamily="34" charset="0"/>
              </a:rPr>
              <a:t>Người</a:t>
            </a:r>
            <a:r>
              <a:rPr lang="en-US" sz="3450" dirty="0">
                <a:latin typeface="Calibri" panose="020F0502020204030204" pitchFamily="34" charset="0"/>
                <a:cs typeface="Calibri" panose="020F0502020204030204" pitchFamily="34" charset="0"/>
              </a:rPr>
              <a:t> t</a:t>
            </a:r>
            <a:r>
              <a:rPr lang="vi-VN" sz="3450" dirty="0">
                <a:latin typeface="Calibri" panose="020F0502020204030204" pitchFamily="34" charset="0"/>
                <a:cs typeface="Calibri" panose="020F0502020204030204" pitchFamily="34" charset="0"/>
              </a:rPr>
              <a:t>a sẽ đo </a:t>
            </a:r>
            <a:r>
              <a:rPr lang="vi-VN" sz="3450" b="1" dirty="0">
                <a:solidFill>
                  <a:srgbClr val="0070C0"/>
                </a:solidFill>
                <a:latin typeface="Calibri" panose="020F0502020204030204" pitchFamily="34" charset="0"/>
                <a:cs typeface="Calibri" panose="020F0502020204030204" pitchFamily="34" charset="0"/>
              </a:rPr>
              <a:t>thời gian âm truyền trong nước</a:t>
            </a:r>
            <a:r>
              <a:rPr lang="vi-VN" sz="3450" dirty="0">
                <a:latin typeface="Calibri" panose="020F0502020204030204" pitchFamily="34" charset="0"/>
                <a:cs typeface="Calibri" panose="020F0502020204030204" pitchFamily="34" charset="0"/>
              </a:rPr>
              <a:t>, biết vận tốc truyền âm trong nước ta có thể xác định được độ sâu của biển.</a:t>
            </a:r>
          </a:p>
        </p:txBody>
      </p:sp>
      <p:pic>
        <p:nvPicPr>
          <p:cNvPr id="8196"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4433" b="4914"/>
          <a:stretch/>
        </p:blipFill>
        <p:spPr bwMode="auto">
          <a:xfrm>
            <a:off x="6797654" y="1996123"/>
            <a:ext cx="5108019" cy="3144797"/>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5">
            <a:extLst>
              <a:ext uri="{FF2B5EF4-FFF2-40B4-BE49-F238E27FC236}">
                <a16:creationId xmlns:a16="http://schemas.microsoft.com/office/drawing/2014/main" id="{E5263C30-ADC8-8E61-126D-F890B7579A71}"/>
              </a:ext>
            </a:extLst>
          </p:cNvPr>
          <p:cNvSpPr>
            <a:spLocks noChangeShapeType="1"/>
          </p:cNvSpPr>
          <p:nvPr/>
        </p:nvSpPr>
        <p:spPr bwMode="auto">
          <a:xfrm flipH="1">
            <a:off x="8896496" y="3433904"/>
            <a:ext cx="2667" cy="1448014"/>
          </a:xfrm>
          <a:prstGeom prst="line">
            <a:avLst/>
          </a:prstGeom>
          <a:noFill/>
          <a:ln w="127000" cmpd="sng">
            <a:solidFill>
              <a:srgbClr val="0000FF"/>
            </a:solidFill>
            <a:prstDash val="sysDot"/>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C5CDD1A8-74DE-9CE7-5B66-F266EC98F22B}"/>
              </a:ext>
            </a:extLst>
          </p:cNvPr>
          <p:cNvSpPr>
            <a:spLocks noChangeShapeType="1"/>
          </p:cNvSpPr>
          <p:nvPr/>
        </p:nvSpPr>
        <p:spPr bwMode="auto">
          <a:xfrm flipV="1">
            <a:off x="9646548" y="3433904"/>
            <a:ext cx="356975" cy="1448014"/>
          </a:xfrm>
          <a:prstGeom prst="line">
            <a:avLst/>
          </a:prstGeom>
          <a:noFill/>
          <a:ln w="1270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17" name="Rectangle 16">
            <a:extLst>
              <a:ext uri="{FF2B5EF4-FFF2-40B4-BE49-F238E27FC236}">
                <a16:creationId xmlns:a16="http://schemas.microsoft.com/office/drawing/2014/main" id="{DDBF0174-05ED-7C19-18F0-7124EB0F686E}"/>
              </a:ext>
            </a:extLst>
          </p:cNvPr>
          <p:cNvSpPr/>
          <p:nvPr/>
        </p:nvSpPr>
        <p:spPr>
          <a:xfrm rot="16200000">
            <a:off x="7547947" y="3966518"/>
            <a:ext cx="1923539" cy="477054"/>
          </a:xfrm>
          <a:prstGeom prst="rect">
            <a:avLst/>
          </a:prstGeom>
          <a:noFill/>
        </p:spPr>
        <p:txBody>
          <a:bodyPr wrap="none" lIns="91440" tIns="45720" rIns="91440" bIns="45720">
            <a:spAutoFit/>
          </a:bodyPr>
          <a:lstStyle/>
          <a:p>
            <a:pPr algn="ctr"/>
            <a:r>
              <a:rPr lang="en-US" sz="2500" b="1" dirty="0" err="1">
                <a:ln w="0"/>
                <a:solidFill>
                  <a:srgbClr val="0000FF"/>
                </a:solidFill>
              </a:rPr>
              <a:t>Â</a:t>
            </a:r>
            <a:r>
              <a:rPr lang="en-US" sz="2500" b="1" dirty="0" err="1">
                <a:ln w="0"/>
                <a:solidFill>
                  <a:srgbClr val="0000FF"/>
                </a:solidFill>
                <a:effectLst/>
              </a:rPr>
              <a:t>m</a:t>
            </a:r>
            <a:r>
              <a:rPr lang="en-US" sz="2500" b="1" dirty="0">
                <a:ln w="0"/>
                <a:solidFill>
                  <a:srgbClr val="0000FF"/>
                </a:solidFill>
                <a:effectLst/>
              </a:rPr>
              <a:t> </a:t>
            </a:r>
            <a:r>
              <a:rPr lang="en-US" sz="2500" b="1" dirty="0" err="1">
                <a:ln w="0"/>
                <a:solidFill>
                  <a:srgbClr val="0000FF"/>
                </a:solidFill>
                <a:effectLst/>
              </a:rPr>
              <a:t>truyền</a:t>
            </a:r>
            <a:r>
              <a:rPr lang="en-US" sz="2500" b="1" dirty="0">
                <a:ln w="0"/>
                <a:solidFill>
                  <a:srgbClr val="0000FF"/>
                </a:solidFill>
                <a:effectLst/>
              </a:rPr>
              <a:t> </a:t>
            </a:r>
            <a:r>
              <a:rPr lang="en-US" sz="2500" b="1" dirty="0" err="1">
                <a:ln w="0"/>
                <a:solidFill>
                  <a:srgbClr val="0000FF"/>
                </a:solidFill>
                <a:effectLst/>
              </a:rPr>
              <a:t>đi</a:t>
            </a:r>
            <a:endParaRPr lang="en-US" sz="2500" b="1" dirty="0">
              <a:ln w="0"/>
              <a:solidFill>
                <a:srgbClr val="0000FF"/>
              </a:solidFill>
              <a:effectLst/>
            </a:endParaRPr>
          </a:p>
        </p:txBody>
      </p:sp>
      <p:sp>
        <p:nvSpPr>
          <p:cNvPr id="18" name="Rectangle 17">
            <a:extLst>
              <a:ext uri="{FF2B5EF4-FFF2-40B4-BE49-F238E27FC236}">
                <a16:creationId xmlns:a16="http://schemas.microsoft.com/office/drawing/2014/main" id="{1DE19C82-82F6-B4EB-BDD6-EB4D7A4E57B5}"/>
              </a:ext>
            </a:extLst>
          </p:cNvPr>
          <p:cNvSpPr/>
          <p:nvPr/>
        </p:nvSpPr>
        <p:spPr>
          <a:xfrm rot="16856487">
            <a:off x="9393140" y="4087282"/>
            <a:ext cx="1758623" cy="477054"/>
          </a:xfrm>
          <a:prstGeom prst="rect">
            <a:avLst/>
          </a:prstGeom>
          <a:noFill/>
        </p:spPr>
        <p:txBody>
          <a:bodyPr wrap="none" lIns="91440" tIns="45720" rIns="91440" bIns="45720">
            <a:spAutoFit/>
          </a:bodyPr>
          <a:lstStyle/>
          <a:p>
            <a:pPr algn="ctr"/>
            <a:r>
              <a:rPr lang="en-US" sz="2500" b="1" dirty="0" err="1">
                <a:ln w="0"/>
                <a:solidFill>
                  <a:srgbClr val="C00000"/>
                </a:solidFill>
              </a:rPr>
              <a:t>Âm</a:t>
            </a:r>
            <a:r>
              <a:rPr lang="en-US" sz="2500" b="1" dirty="0">
                <a:ln w="0"/>
                <a:solidFill>
                  <a:srgbClr val="C00000"/>
                </a:solidFill>
              </a:rPr>
              <a:t> </a:t>
            </a:r>
            <a:r>
              <a:rPr lang="en-US" sz="2500" b="1" dirty="0" err="1">
                <a:ln w="0"/>
                <a:solidFill>
                  <a:srgbClr val="C00000"/>
                </a:solidFill>
              </a:rPr>
              <a:t>phản</a:t>
            </a:r>
            <a:r>
              <a:rPr lang="en-US" sz="2500" b="1" dirty="0">
                <a:ln w="0"/>
                <a:solidFill>
                  <a:srgbClr val="C00000"/>
                </a:solidFill>
              </a:rPr>
              <a:t> </a:t>
            </a:r>
            <a:r>
              <a:rPr lang="en-US" sz="2500" b="1" dirty="0" err="1">
                <a:ln w="0"/>
                <a:solidFill>
                  <a:srgbClr val="C00000"/>
                </a:solidFill>
              </a:rPr>
              <a:t>xạ</a:t>
            </a:r>
            <a:endParaRPr lang="en-US" sz="2500" b="1" dirty="0">
              <a:ln w="0"/>
              <a:solidFill>
                <a:srgbClr val="C00000"/>
              </a:solidFill>
              <a:effectLst/>
            </a:endParaRPr>
          </a:p>
        </p:txBody>
      </p:sp>
    </p:spTree>
    <p:extLst>
      <p:ext uri="{BB962C8B-B14F-4D97-AF65-F5344CB8AC3E}">
        <p14:creationId xmlns:p14="http://schemas.microsoft.com/office/powerpoint/2010/main" val="9391754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18" presetClass="entr" presetSubtype="12" repeatCount="indefinite"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calcmode="lin" valueType="num">
                                      <p:cBhvr additive="base">
                                        <p:cTn id="3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3" y="4780761"/>
            <a:ext cx="11669171" cy="2506520"/>
          </a:xfrm>
          <a:prstGeom prst="rect">
            <a:avLst/>
          </a:prstGeom>
          <a:noFill/>
        </p:spPr>
        <p:txBody>
          <a:bodyPr wrap="square" rtlCol="0">
            <a:spAutoFit/>
          </a:bodyPr>
          <a:lstStyle/>
          <a:p>
            <a:pPr algn="just">
              <a:lnSpc>
                <a:spcPct val="120000"/>
              </a:lnSpc>
            </a:pPr>
            <a:r>
              <a:rPr lang="en-US" sz="3300" b="1" dirty="0">
                <a:solidFill>
                  <a:srgbClr val="FF0000"/>
                </a:solidFill>
                <a:latin typeface="Calibri (Body)"/>
              </a:rPr>
              <a:t>CÂU HỎI: </a:t>
            </a:r>
            <a:r>
              <a:rPr lang="en-US" sz="3300" dirty="0"/>
              <a:t>Khi </a:t>
            </a:r>
            <a:r>
              <a:rPr lang="en-US" sz="3300" dirty="0" err="1"/>
              <a:t>trong</a:t>
            </a:r>
            <a:r>
              <a:rPr lang="en-US" sz="3300" dirty="0"/>
              <a:t> </a:t>
            </a:r>
            <a:r>
              <a:rPr lang="en-US" sz="3300" dirty="0" err="1"/>
              <a:t>lớp</a:t>
            </a:r>
            <a:r>
              <a:rPr lang="en-US" sz="3300" dirty="0"/>
              <a:t> </a:t>
            </a:r>
            <a:r>
              <a:rPr lang="en-US" sz="3300" dirty="0" err="1">
                <a:solidFill>
                  <a:srgbClr val="00B050"/>
                </a:solidFill>
              </a:rPr>
              <a:t>có</a:t>
            </a:r>
            <a:r>
              <a:rPr lang="en-US" sz="3300" dirty="0">
                <a:solidFill>
                  <a:srgbClr val="00B050"/>
                </a:solidFill>
              </a:rPr>
              <a:t> </a:t>
            </a:r>
            <a:r>
              <a:rPr lang="en-US" sz="3300" dirty="0" err="1">
                <a:solidFill>
                  <a:srgbClr val="00B050"/>
                </a:solidFill>
              </a:rPr>
              <a:t>ít</a:t>
            </a:r>
            <a:r>
              <a:rPr lang="en-US" sz="3300" dirty="0">
                <a:solidFill>
                  <a:srgbClr val="00B050"/>
                </a:solidFill>
              </a:rPr>
              <a:t> </a:t>
            </a:r>
            <a:r>
              <a:rPr lang="en-US" sz="3300" dirty="0" err="1">
                <a:solidFill>
                  <a:srgbClr val="00B050"/>
                </a:solidFill>
              </a:rPr>
              <a:t>học</a:t>
            </a:r>
            <a:r>
              <a:rPr lang="en-US" sz="3300" dirty="0">
                <a:solidFill>
                  <a:srgbClr val="00B050"/>
                </a:solidFill>
              </a:rPr>
              <a:t> </a:t>
            </a:r>
            <a:r>
              <a:rPr lang="en-US" sz="3300" dirty="0" err="1">
                <a:solidFill>
                  <a:srgbClr val="00B050"/>
                </a:solidFill>
              </a:rPr>
              <a:t>sinh</a:t>
            </a:r>
            <a:r>
              <a:rPr lang="en-US" sz="3300" dirty="0"/>
              <a:t>, ta </a:t>
            </a:r>
            <a:r>
              <a:rPr lang="en-US" sz="3300" dirty="0" err="1">
                <a:solidFill>
                  <a:srgbClr val="0070C0"/>
                </a:solidFill>
              </a:rPr>
              <a:t>nghe</a:t>
            </a:r>
            <a:r>
              <a:rPr lang="en-US" sz="3300" dirty="0">
                <a:solidFill>
                  <a:srgbClr val="0070C0"/>
                </a:solidFill>
              </a:rPr>
              <a:t> </a:t>
            </a:r>
            <a:r>
              <a:rPr lang="en-US" sz="3300" dirty="0" err="1">
                <a:solidFill>
                  <a:srgbClr val="0070C0"/>
                </a:solidFill>
              </a:rPr>
              <a:t>được</a:t>
            </a:r>
            <a:r>
              <a:rPr lang="en-US" sz="3300" dirty="0">
                <a:solidFill>
                  <a:srgbClr val="0070C0"/>
                </a:solidFill>
              </a:rPr>
              <a:t> </a:t>
            </a:r>
            <a:r>
              <a:rPr lang="en-US" sz="3300" dirty="0" err="1">
                <a:solidFill>
                  <a:srgbClr val="0070C0"/>
                </a:solidFill>
              </a:rPr>
              <a:t>tiếng</a:t>
            </a:r>
            <a:r>
              <a:rPr lang="en-US" sz="3300" dirty="0">
                <a:solidFill>
                  <a:srgbClr val="0070C0"/>
                </a:solidFill>
              </a:rPr>
              <a:t> </a:t>
            </a:r>
            <a:r>
              <a:rPr lang="en-US" sz="3300" dirty="0" err="1">
                <a:solidFill>
                  <a:srgbClr val="0070C0"/>
                </a:solidFill>
              </a:rPr>
              <a:t>thầy</a:t>
            </a:r>
            <a:r>
              <a:rPr lang="en-US" sz="3300" dirty="0">
                <a:solidFill>
                  <a:srgbClr val="0070C0"/>
                </a:solidFill>
              </a:rPr>
              <a:t> </a:t>
            </a:r>
            <a:r>
              <a:rPr lang="en-US" sz="3300" dirty="0" err="1">
                <a:solidFill>
                  <a:srgbClr val="0070C0"/>
                </a:solidFill>
              </a:rPr>
              <a:t>cô</a:t>
            </a:r>
            <a:r>
              <a:rPr lang="en-US" sz="3300" dirty="0">
                <a:solidFill>
                  <a:srgbClr val="0070C0"/>
                </a:solidFill>
              </a:rPr>
              <a:t> </a:t>
            </a:r>
            <a:r>
              <a:rPr lang="en-US" sz="3300" dirty="0" err="1">
                <a:solidFill>
                  <a:srgbClr val="0070C0"/>
                </a:solidFill>
              </a:rPr>
              <a:t>giảng</a:t>
            </a:r>
            <a:r>
              <a:rPr lang="en-US" sz="3300" dirty="0">
                <a:solidFill>
                  <a:srgbClr val="0070C0"/>
                </a:solidFill>
              </a:rPr>
              <a:t> </a:t>
            </a:r>
            <a:r>
              <a:rPr lang="en-US" sz="3300" dirty="0" err="1">
                <a:solidFill>
                  <a:srgbClr val="0070C0"/>
                </a:solidFill>
              </a:rPr>
              <a:t>bài</a:t>
            </a:r>
            <a:r>
              <a:rPr lang="en-US" sz="3300" dirty="0">
                <a:solidFill>
                  <a:srgbClr val="0070C0"/>
                </a:solidFill>
              </a:rPr>
              <a:t> </a:t>
            </a:r>
            <a:r>
              <a:rPr lang="en-US" sz="3300" dirty="0" err="1">
                <a:solidFill>
                  <a:srgbClr val="0070C0"/>
                </a:solidFill>
              </a:rPr>
              <a:t>khá</a:t>
            </a:r>
            <a:r>
              <a:rPr lang="en-US" sz="3300" dirty="0">
                <a:solidFill>
                  <a:srgbClr val="0070C0"/>
                </a:solidFill>
              </a:rPr>
              <a:t> to</a:t>
            </a:r>
            <a:r>
              <a:rPr lang="en-US" sz="3300" dirty="0"/>
              <a:t>. </a:t>
            </a:r>
            <a:r>
              <a:rPr lang="en-US" sz="3300" dirty="0" err="1"/>
              <a:t>Nhưng</a:t>
            </a:r>
            <a:r>
              <a:rPr lang="en-US" sz="3300" dirty="0"/>
              <a:t> </a:t>
            </a:r>
            <a:r>
              <a:rPr lang="en-US" sz="3300" dirty="0" err="1"/>
              <a:t>khi</a:t>
            </a:r>
            <a:r>
              <a:rPr lang="en-US" sz="3300" dirty="0"/>
              <a:t> </a:t>
            </a:r>
            <a:r>
              <a:rPr lang="en-US" sz="3300" dirty="0" err="1">
                <a:solidFill>
                  <a:srgbClr val="00B050"/>
                </a:solidFill>
              </a:rPr>
              <a:t>lớp</a:t>
            </a:r>
            <a:r>
              <a:rPr lang="en-US" sz="3300" dirty="0">
                <a:solidFill>
                  <a:srgbClr val="00B050"/>
                </a:solidFill>
              </a:rPr>
              <a:t> </a:t>
            </a:r>
            <a:r>
              <a:rPr lang="en-US" sz="3300" dirty="0" err="1">
                <a:solidFill>
                  <a:srgbClr val="00B050"/>
                </a:solidFill>
              </a:rPr>
              <a:t>đông</a:t>
            </a:r>
            <a:r>
              <a:rPr lang="en-US" sz="3300" dirty="0">
                <a:solidFill>
                  <a:srgbClr val="00B050"/>
                </a:solidFill>
              </a:rPr>
              <a:t> </a:t>
            </a:r>
            <a:r>
              <a:rPr lang="en-US" sz="3300" dirty="0" err="1">
                <a:solidFill>
                  <a:srgbClr val="00B050"/>
                </a:solidFill>
              </a:rPr>
              <a:t>học</a:t>
            </a:r>
            <a:r>
              <a:rPr lang="en-US" sz="3300" dirty="0">
                <a:solidFill>
                  <a:srgbClr val="00B050"/>
                </a:solidFill>
              </a:rPr>
              <a:t> </a:t>
            </a:r>
            <a:r>
              <a:rPr lang="en-US" sz="3300" dirty="0" err="1">
                <a:solidFill>
                  <a:srgbClr val="00B050"/>
                </a:solidFill>
              </a:rPr>
              <a:t>sinh</a:t>
            </a:r>
            <a:r>
              <a:rPr lang="en-US" sz="3300" dirty="0"/>
              <a:t>, </a:t>
            </a:r>
            <a:r>
              <a:rPr lang="en-US" sz="3300" dirty="0" err="1"/>
              <a:t>dù</a:t>
            </a:r>
            <a:r>
              <a:rPr lang="en-US" sz="3300" dirty="0"/>
              <a:t> </a:t>
            </a:r>
            <a:r>
              <a:rPr lang="en-US" sz="3300" dirty="0" err="1"/>
              <a:t>thầy</a:t>
            </a:r>
            <a:r>
              <a:rPr lang="en-US" sz="3300" dirty="0"/>
              <a:t> </a:t>
            </a:r>
            <a:r>
              <a:rPr lang="en-US" sz="3300" dirty="0" err="1"/>
              <a:t>cô</a:t>
            </a:r>
            <a:r>
              <a:rPr lang="en-US" sz="3300" dirty="0"/>
              <a:t> </a:t>
            </a:r>
            <a:r>
              <a:rPr lang="en-US" sz="3300" dirty="0" err="1"/>
              <a:t>vẫn</a:t>
            </a:r>
            <a:r>
              <a:rPr lang="en-US" sz="3300" dirty="0"/>
              <a:t> </a:t>
            </a:r>
            <a:r>
              <a:rPr lang="en-US" sz="3300" dirty="0" err="1"/>
              <a:t>nói</a:t>
            </a:r>
            <a:r>
              <a:rPr lang="en-US" sz="3300" dirty="0"/>
              <a:t> to, ta </a:t>
            </a:r>
            <a:r>
              <a:rPr lang="en-US" sz="3300" dirty="0" err="1"/>
              <a:t>vẫn</a:t>
            </a:r>
            <a:r>
              <a:rPr lang="en-US" sz="3300" dirty="0"/>
              <a:t> </a:t>
            </a:r>
            <a:r>
              <a:rPr lang="en-US" sz="3300" dirty="0" err="1">
                <a:solidFill>
                  <a:srgbClr val="0070C0"/>
                </a:solidFill>
              </a:rPr>
              <a:t>nghe</a:t>
            </a:r>
            <a:r>
              <a:rPr lang="en-US" sz="3300" dirty="0">
                <a:solidFill>
                  <a:srgbClr val="0070C0"/>
                </a:solidFill>
              </a:rPr>
              <a:t> </a:t>
            </a:r>
            <a:r>
              <a:rPr lang="en-US" sz="3300" dirty="0" err="1">
                <a:solidFill>
                  <a:srgbClr val="0070C0"/>
                </a:solidFill>
              </a:rPr>
              <a:t>được</a:t>
            </a:r>
            <a:r>
              <a:rPr lang="en-US" sz="3300" dirty="0">
                <a:solidFill>
                  <a:srgbClr val="0070C0"/>
                </a:solidFill>
              </a:rPr>
              <a:t> </a:t>
            </a:r>
            <a:r>
              <a:rPr lang="en-US" sz="3300" dirty="0" err="1">
                <a:solidFill>
                  <a:srgbClr val="0070C0"/>
                </a:solidFill>
              </a:rPr>
              <a:t>tiếng</a:t>
            </a:r>
            <a:r>
              <a:rPr lang="en-US" sz="3300" dirty="0">
                <a:solidFill>
                  <a:srgbClr val="0070C0"/>
                </a:solidFill>
              </a:rPr>
              <a:t> </a:t>
            </a:r>
            <a:r>
              <a:rPr lang="en-US" sz="3300" dirty="0" err="1">
                <a:solidFill>
                  <a:srgbClr val="0070C0"/>
                </a:solidFill>
              </a:rPr>
              <a:t>thầy</a:t>
            </a:r>
            <a:r>
              <a:rPr lang="en-US" sz="3300" dirty="0">
                <a:solidFill>
                  <a:srgbClr val="0070C0"/>
                </a:solidFill>
              </a:rPr>
              <a:t> </a:t>
            </a:r>
            <a:r>
              <a:rPr lang="en-US" sz="3300" dirty="0" err="1">
                <a:solidFill>
                  <a:srgbClr val="0070C0"/>
                </a:solidFill>
              </a:rPr>
              <a:t>cô</a:t>
            </a:r>
            <a:r>
              <a:rPr lang="en-US" sz="3300" dirty="0">
                <a:solidFill>
                  <a:srgbClr val="0070C0"/>
                </a:solidFill>
              </a:rPr>
              <a:t> </a:t>
            </a:r>
            <a:r>
              <a:rPr lang="en-US" sz="3300" dirty="0" err="1">
                <a:solidFill>
                  <a:srgbClr val="0070C0"/>
                </a:solidFill>
              </a:rPr>
              <a:t>nhỏ</a:t>
            </a:r>
            <a:r>
              <a:rPr lang="en-US" sz="3300" dirty="0">
                <a:solidFill>
                  <a:srgbClr val="0070C0"/>
                </a:solidFill>
              </a:rPr>
              <a:t> </a:t>
            </a:r>
            <a:r>
              <a:rPr lang="en-US" sz="3300" dirty="0" err="1">
                <a:solidFill>
                  <a:srgbClr val="0070C0"/>
                </a:solidFill>
              </a:rPr>
              <a:t>hẳn</a:t>
            </a:r>
            <a:r>
              <a:rPr lang="en-US" sz="3300" dirty="0">
                <a:solidFill>
                  <a:srgbClr val="0070C0"/>
                </a:solidFill>
              </a:rPr>
              <a:t> </a:t>
            </a:r>
            <a:r>
              <a:rPr lang="en-US" sz="3300" dirty="0" err="1">
                <a:solidFill>
                  <a:srgbClr val="0070C0"/>
                </a:solidFill>
              </a:rPr>
              <a:t>đi</a:t>
            </a:r>
            <a:r>
              <a:rPr lang="en-US" sz="3300" dirty="0"/>
              <a:t>. </a:t>
            </a:r>
            <a:r>
              <a:rPr lang="en-US" sz="3300" b="1" dirty="0" err="1">
                <a:solidFill>
                  <a:srgbClr val="FF0000"/>
                </a:solidFill>
              </a:rPr>
              <a:t>Vì</a:t>
            </a:r>
            <a:r>
              <a:rPr lang="en-US" sz="3300" b="1" dirty="0">
                <a:solidFill>
                  <a:srgbClr val="FF0000"/>
                </a:solidFill>
              </a:rPr>
              <a:t> </a:t>
            </a:r>
            <a:r>
              <a:rPr lang="en-US" sz="3300" b="1" dirty="0" err="1">
                <a:solidFill>
                  <a:srgbClr val="FF0000"/>
                </a:solidFill>
              </a:rPr>
              <a:t>sao</a:t>
            </a:r>
            <a:r>
              <a:rPr lang="en-US" sz="3300" b="1" dirty="0">
                <a:solidFill>
                  <a:srgbClr val="FF0000"/>
                </a:solidFill>
              </a:rPr>
              <a:t> </a:t>
            </a:r>
            <a:r>
              <a:rPr lang="en-US" sz="3300" b="1" dirty="0" err="1">
                <a:solidFill>
                  <a:srgbClr val="FF0000"/>
                </a:solidFill>
              </a:rPr>
              <a:t>lại</a:t>
            </a:r>
            <a:r>
              <a:rPr lang="en-US" sz="3300" b="1" dirty="0">
                <a:solidFill>
                  <a:srgbClr val="FF0000"/>
                </a:solidFill>
              </a:rPr>
              <a:t> </a:t>
            </a:r>
            <a:r>
              <a:rPr lang="en-US" sz="3300" b="1" dirty="0" err="1">
                <a:solidFill>
                  <a:srgbClr val="FF0000"/>
                </a:solidFill>
              </a:rPr>
              <a:t>như</a:t>
            </a:r>
            <a:r>
              <a:rPr lang="en-US" sz="3300" b="1" dirty="0">
                <a:solidFill>
                  <a:srgbClr val="FF0000"/>
                </a:solidFill>
              </a:rPr>
              <a:t> </a:t>
            </a:r>
            <a:r>
              <a:rPr lang="en-US" sz="3300" b="1" dirty="0" err="1">
                <a:solidFill>
                  <a:srgbClr val="FF0000"/>
                </a:solidFill>
              </a:rPr>
              <a:t>thế</a:t>
            </a:r>
            <a:r>
              <a:rPr lang="en-US" sz="3300" b="1" dirty="0">
                <a:solidFill>
                  <a:srgbClr val="FF0000"/>
                </a:solidFill>
              </a:rPr>
              <a:t>?</a:t>
            </a:r>
          </a:p>
          <a:p>
            <a:pPr algn="just">
              <a:lnSpc>
                <a:spcPct val="120000"/>
              </a:lnSpc>
            </a:pPr>
            <a:endParaRPr lang="en-US" sz="3400" i="1" dirty="0">
              <a:latin typeface="Calibri (Body)"/>
            </a:endParaRPr>
          </a:p>
        </p:txBody>
      </p:sp>
      <p:pic>
        <p:nvPicPr>
          <p:cNvPr id="11" name="Picture 4" descr="Everyday Teacher Discounts - Holyoke Mall">
            <a:extLst>
              <a:ext uri="{FF2B5EF4-FFF2-40B4-BE49-F238E27FC236}">
                <a16:creationId xmlns:a16="http://schemas.microsoft.com/office/drawing/2014/main" id="{D40219DF-6A9C-4AB9-A8F1-4C0853757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07"/>
          <a:stretch/>
        </p:blipFill>
        <p:spPr bwMode="auto">
          <a:xfrm>
            <a:off x="1483583" y="1211462"/>
            <a:ext cx="9224834" cy="3470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5166F2-5BDD-12A2-7D3E-B66599E8B0B1}"/>
              </a:ext>
            </a:extLst>
          </p:cNvPr>
          <p:cNvSpPr txBox="1"/>
          <p:nvPr/>
        </p:nvSpPr>
        <p:spPr>
          <a:xfrm>
            <a:off x="260555" y="4886728"/>
            <a:ext cx="11669172" cy="1754326"/>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600" dirty="0">
                <a:latin typeface="Calibri" panose="020F0502020204030204" pitchFamily="34" charset="0"/>
                <a:cs typeface="Calibri" panose="020F0502020204030204" pitchFamily="34" charset="0"/>
              </a:rPr>
              <a:t>Khi lớp ít học sinh, </a:t>
            </a:r>
            <a:r>
              <a:rPr lang="vi-VN" sz="3600" dirty="0">
                <a:solidFill>
                  <a:srgbClr val="0000FF"/>
                </a:solidFill>
                <a:latin typeface="Calibri" panose="020F0502020204030204" pitchFamily="34" charset="0"/>
                <a:cs typeface="Calibri" panose="020F0502020204030204" pitchFamily="34" charset="0"/>
              </a:rPr>
              <a:t>tường, trần, sàn </a:t>
            </a:r>
            <a:r>
              <a:rPr lang="vi-VN" sz="3600" dirty="0">
                <a:latin typeface="Calibri" panose="020F0502020204030204" pitchFamily="34" charset="0"/>
                <a:cs typeface="Calibri" panose="020F0502020204030204" pitchFamily="34" charset="0"/>
              </a:rPr>
              <a:t>và phần lớn các vật dụng trong lớp </a:t>
            </a:r>
            <a:r>
              <a:rPr lang="vi-VN" sz="3600" dirty="0">
                <a:solidFill>
                  <a:srgbClr val="0000FF"/>
                </a:solidFill>
                <a:latin typeface="Calibri" panose="020F0502020204030204" pitchFamily="34" charset="0"/>
                <a:cs typeface="Calibri" panose="020F0502020204030204" pitchFamily="34" charset="0"/>
              </a:rPr>
              <a:t>đều phản xạ âm tốt </a:t>
            </a:r>
            <a:r>
              <a:rPr lang="vi-VN" sz="3600" dirty="0">
                <a:latin typeface="Calibri" panose="020F0502020204030204" pitchFamily="34" charset="0"/>
                <a:cs typeface="Calibri" panose="020F0502020204030204" pitchFamily="34" charset="0"/>
              </a:rPr>
              <a:t>nên tai nghe to vì </a:t>
            </a:r>
            <a:r>
              <a:rPr lang="vi-VN" sz="3600" b="1" dirty="0">
                <a:solidFill>
                  <a:srgbClr val="C00000"/>
                </a:solidFill>
                <a:latin typeface="Calibri" panose="020F0502020204030204" pitchFamily="34" charset="0"/>
                <a:cs typeface="Calibri" panose="020F0502020204030204" pitchFamily="34" charset="0"/>
              </a:rPr>
              <a:t>nghe được cả âm phát ra và âm phản xạ.</a:t>
            </a:r>
            <a:endParaRPr kumimoji="0" lang="en-VN" sz="3500" b="1" i="0" u="none" strike="noStrike" kern="0" cap="none" spc="0" normalizeH="0" baseline="0" noProof="0" dirty="0">
              <a:ln>
                <a:noFill/>
              </a:ln>
              <a:solidFill>
                <a:srgbClr val="C00000"/>
              </a:solidFill>
              <a:effectLst/>
              <a:uLnTx/>
              <a:uFillTx/>
              <a:latin typeface="Calibri" panose="020F0502020204030204" pitchFamily="34" charset="0"/>
              <a:ea typeface="Hiragino Kaku Gothic StdN W8" panose="020B0800000000000000" pitchFamily="34" charset="-128"/>
              <a:cs typeface="Calibri" panose="020F0502020204030204" pitchFamily="34" charset="0"/>
              <a:sym typeface="Arial"/>
            </a:endParaRPr>
          </a:p>
        </p:txBody>
      </p:sp>
      <p:sp>
        <p:nvSpPr>
          <p:cNvPr id="9" name="TextBox 8">
            <a:extLst>
              <a:ext uri="{FF2B5EF4-FFF2-40B4-BE49-F238E27FC236}">
                <a16:creationId xmlns:a16="http://schemas.microsoft.com/office/drawing/2014/main" id="{18B93312-40D0-22F6-9D60-339676AE8EE8}"/>
              </a:ext>
            </a:extLst>
          </p:cNvPr>
          <p:cNvSpPr txBox="1"/>
          <p:nvPr/>
        </p:nvSpPr>
        <p:spPr>
          <a:xfrm>
            <a:off x="258838" y="4845164"/>
            <a:ext cx="11669172" cy="1879874"/>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3300" dirty="0">
                <a:latin typeface="Calibri" panose="020F0502020204030204" pitchFamily="34" charset="0"/>
                <a:cs typeface="Calibri" panose="020F0502020204030204" pitchFamily="34" charset="0"/>
              </a:rPr>
              <a:t>Khi lớp đông học sinh, các </a:t>
            </a:r>
            <a:r>
              <a:rPr lang="vi-VN" sz="3300" dirty="0">
                <a:solidFill>
                  <a:srgbClr val="0000FF"/>
                </a:solidFill>
                <a:latin typeface="Calibri" panose="020F0502020204030204" pitchFamily="34" charset="0"/>
                <a:cs typeface="Calibri" panose="020F0502020204030204" pitchFamily="34" charset="0"/>
              </a:rPr>
              <a:t>học sinh là vật phản xạ âm kém </a:t>
            </a:r>
            <a:r>
              <a:rPr lang="vi-VN" sz="3300" dirty="0">
                <a:latin typeface="Calibri" panose="020F0502020204030204" pitchFamily="34" charset="0"/>
                <a:cs typeface="Calibri" panose="020F0502020204030204" pitchFamily="34" charset="0"/>
              </a:rPr>
              <a:t>nên </a:t>
            </a:r>
            <a:r>
              <a:rPr lang="vi-VN" sz="3300" b="1" dirty="0">
                <a:solidFill>
                  <a:srgbClr val="C00000"/>
                </a:solidFill>
                <a:latin typeface="Calibri" panose="020F0502020204030204" pitchFamily="34" charset="0"/>
                <a:cs typeface="Calibri" panose="020F0502020204030204" pitchFamily="34" charset="0"/>
              </a:rPr>
              <a:t>âm phản xạ giảm hẳn đi</a:t>
            </a:r>
            <a:r>
              <a:rPr lang="vi-VN" sz="3300" dirty="0">
                <a:latin typeface="Calibri" panose="020F0502020204030204" pitchFamily="34" charset="0"/>
                <a:cs typeface="Calibri" panose="020F0502020204030204" pitchFamily="34" charset="0"/>
              </a:rPr>
              <a:t>. Người ta nhận thấy, 3 học sinh có tác dụng hấp thụ âm tương đương với cửa sổ diện tích 1m</a:t>
            </a:r>
            <a:r>
              <a:rPr lang="en-US" sz="3300" baseline="30000" dirty="0">
                <a:latin typeface="Calibri" panose="020F0502020204030204" pitchFamily="34" charset="0"/>
                <a:cs typeface="Calibri" panose="020F0502020204030204" pitchFamily="34" charset="0"/>
              </a:rPr>
              <a:t>2</a:t>
            </a:r>
            <a:r>
              <a:rPr lang="vi-VN" sz="3300" dirty="0">
                <a:latin typeface="Calibri" panose="020F0502020204030204" pitchFamily="34" charset="0"/>
                <a:cs typeface="Calibri" panose="020F0502020204030204" pitchFamily="34" charset="0"/>
              </a:rPr>
              <a:t> đang mở rộng</a:t>
            </a:r>
            <a:r>
              <a:rPr lang="en-US" sz="3300" dirty="0">
                <a:latin typeface="Calibri" panose="020F0502020204030204" pitchFamily="34" charset="0"/>
                <a:cs typeface="Calibri" panose="020F0502020204030204" pitchFamily="34" charset="0"/>
              </a:rPr>
              <a:t>.</a:t>
            </a:r>
            <a:endParaRPr lang="en-US" sz="3300" i="1" dirty="0">
              <a:latin typeface="Calibri" panose="020F0502020204030204" pitchFamily="34" charset="0"/>
              <a:cs typeface="Calibri" panose="020F0502020204030204" pitchFamily="34" charset="0"/>
            </a:endParaRPr>
          </a:p>
        </p:txBody>
      </p:sp>
      <p:pic>
        <p:nvPicPr>
          <p:cNvPr id="16" name="Picture 15" descr="Question Mark Thinking Sticker by Universal Kids for iOS &amp; Android | GIPHY">
            <a:extLst>
              <a:ext uri="{FF2B5EF4-FFF2-40B4-BE49-F238E27FC236}">
                <a16:creationId xmlns:a16="http://schemas.microsoft.com/office/drawing/2014/main" id="{37898E2F-004F-772F-6E67-2730C5850B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2784" y="3451622"/>
            <a:ext cx="1435106" cy="143510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C204854-EE24-1B6D-47C5-0B14DA9D36F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8" name="Group 17">
            <a:extLst>
              <a:ext uri="{FF2B5EF4-FFF2-40B4-BE49-F238E27FC236}">
                <a16:creationId xmlns:a16="http://schemas.microsoft.com/office/drawing/2014/main" id="{1E22C6F0-2665-A32D-C2EE-62DD51FB21EF}"/>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1CD0D341-CBE9-EC9B-3E36-21C3F7FE95FF}"/>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0" name="Hexagon 4">
              <a:extLst>
                <a:ext uri="{FF2B5EF4-FFF2-40B4-BE49-F238E27FC236}">
                  <a16:creationId xmlns:a16="http://schemas.microsoft.com/office/drawing/2014/main" id="{EE8D51A3-7D50-03E9-B522-45D40229FA17}"/>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Tree>
    <p:extLst>
      <p:ext uri="{BB962C8B-B14F-4D97-AF65-F5344CB8AC3E}">
        <p14:creationId xmlns:p14="http://schemas.microsoft.com/office/powerpoint/2010/main" val="9294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3" y="5052813"/>
            <a:ext cx="11669171" cy="1270476"/>
          </a:xfrm>
          <a:prstGeom prst="rect">
            <a:avLst/>
          </a:prstGeom>
          <a:noFill/>
        </p:spPr>
        <p:txBody>
          <a:bodyPr wrap="square" rtlCol="0">
            <a:spAutoFit/>
          </a:bodyPr>
          <a:lstStyle/>
          <a:p>
            <a:pPr algn="just">
              <a:lnSpc>
                <a:spcPct val="120000"/>
              </a:lnSpc>
            </a:pPr>
            <a:r>
              <a:rPr lang="en-US" sz="3300" b="1" dirty="0">
                <a:solidFill>
                  <a:srgbClr val="FF0000"/>
                </a:solidFill>
                <a:latin typeface="Calibri (Body)"/>
              </a:rPr>
              <a:t>CÂU HỎI</a:t>
            </a:r>
            <a:r>
              <a:rPr lang="en-US" sz="3300" b="1" dirty="0">
                <a:solidFill>
                  <a:srgbClr val="FF0000"/>
                </a:solidFill>
              </a:rPr>
              <a:t>: </a:t>
            </a:r>
            <a:r>
              <a:rPr lang="vi-VN" sz="3300" dirty="0">
                <a:latin typeface="Calibri" panose="020F0502020204030204" pitchFamily="34" charset="0"/>
                <a:cs typeface="Calibri" panose="020F0502020204030204" pitchFamily="34" charset="0"/>
              </a:rPr>
              <a:t>Khi nghe thấy tiếng sấm, sau đó ta thường nghe thấy tiếng ì ầm, đó là </a:t>
            </a:r>
            <a:r>
              <a:rPr lang="vi-VN" sz="3300" dirty="0">
                <a:solidFill>
                  <a:srgbClr val="FF0000"/>
                </a:solidFill>
                <a:latin typeface="Calibri" panose="020F0502020204030204" pitchFamily="34" charset="0"/>
                <a:cs typeface="Calibri" panose="020F0502020204030204" pitchFamily="34" charset="0"/>
              </a:rPr>
              <a:t>tiếng sấm rền</a:t>
            </a:r>
            <a:r>
              <a:rPr lang="vi-VN" sz="3300" dirty="0">
                <a:latin typeface="Calibri" panose="020F0502020204030204" pitchFamily="34" charset="0"/>
                <a:cs typeface="Calibri" panose="020F0502020204030204" pitchFamily="34" charset="0"/>
              </a:rPr>
              <a:t>, thế sấm rền là gì?</a:t>
            </a:r>
          </a:p>
        </p:txBody>
      </p:sp>
      <p:pic>
        <p:nvPicPr>
          <p:cNvPr id="8" name="Picture 2" descr="Lightning Slow Motion - Shape your computer beautifully">
            <a:extLst>
              <a:ext uri="{FF2B5EF4-FFF2-40B4-BE49-F238E27FC236}">
                <a16:creationId xmlns:a16="http://schemas.microsoft.com/office/drawing/2014/main" id="{E00BC8E3-E831-E572-8E4B-38301EB383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74685" y="1363286"/>
            <a:ext cx="7242629" cy="35312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4D5009-EC84-2253-3EC5-3FEF0244F0A6}"/>
              </a:ext>
            </a:extLst>
          </p:cNvPr>
          <p:cNvSpPr txBox="1"/>
          <p:nvPr/>
        </p:nvSpPr>
        <p:spPr>
          <a:xfrm>
            <a:off x="260555" y="5052813"/>
            <a:ext cx="11669172" cy="1708160"/>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Sỡ dĩ tiếng sấm rền được tạo ra là do </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sự phản </a:t>
            </a:r>
            <a:r>
              <a:rPr lang="en-US" sz="3500" kern="0" dirty="0" err="1">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xạ</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 âm thanh do tiếng sấm va vào những vật khác </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a:t>
            </a:r>
            <a:r>
              <a:rPr lang="en-US" sz="3500" kern="0" dirty="0" err="1">
                <a:latin typeface="Calibri" panose="020F0502020204030204" pitchFamily="34" charset="0"/>
                <a:ea typeface="Hiragino Kaku Gothic StdN W8" panose="020B0800000000000000" pitchFamily="34" charset="-128"/>
                <a:cs typeface="Calibri" panose="020F0502020204030204" pitchFamily="34" charset="0"/>
                <a:sym typeface="Arial"/>
              </a:rPr>
              <a:t>như</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nhà cửa, cây</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a:t>
            </a:r>
            <a:r>
              <a:rPr lang="en-US" sz="3500" kern="0" dirty="0" err="1">
                <a:latin typeface="Calibri" panose="020F0502020204030204" pitchFamily="34" charset="0"/>
                <a:ea typeface="Hiragino Kaku Gothic StdN W8" panose="020B0800000000000000" pitchFamily="34" charset="-128"/>
                <a:cs typeface="Calibri" panose="020F0502020204030204" pitchFamily="34" charset="0"/>
                <a:sym typeface="Arial"/>
              </a:rPr>
              <a:t>cối</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và </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dội lại vào tai ta </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nên </a:t>
            </a:r>
            <a:r>
              <a:rPr lang="vi-VN" sz="3500" b="1" kern="0" dirty="0">
                <a:solidFill>
                  <a:srgbClr val="C00000"/>
                </a:solidFill>
                <a:latin typeface="Calibri" panose="020F0502020204030204" pitchFamily="34" charset="0"/>
                <a:ea typeface="Hiragino Kaku Gothic StdN W8" panose="020B0800000000000000" pitchFamily="34" charset="-128"/>
                <a:cs typeface="Calibri" panose="020F0502020204030204" pitchFamily="34" charset="0"/>
                <a:sym typeface="Arial"/>
              </a:rPr>
              <a:t>tạo ra tiếng sấm rền.</a:t>
            </a:r>
            <a:endParaRPr kumimoji="0" lang="en-VN" sz="3500" b="1" i="0" u="none" strike="noStrike" kern="0" cap="none" spc="0" normalizeH="0" baseline="0" noProof="0" dirty="0">
              <a:ln>
                <a:noFill/>
              </a:ln>
              <a:solidFill>
                <a:srgbClr val="C00000"/>
              </a:solidFill>
              <a:effectLst/>
              <a:uLnTx/>
              <a:uFillTx/>
              <a:latin typeface="Calibri" panose="020F0502020204030204" pitchFamily="34" charset="0"/>
              <a:ea typeface="Hiragino Kaku Gothic StdN W8" panose="020B0800000000000000" pitchFamily="34" charset="-128"/>
              <a:cs typeface="Calibri" panose="020F0502020204030204" pitchFamily="34" charset="0"/>
              <a:sym typeface="Arial"/>
            </a:endParaRPr>
          </a:p>
        </p:txBody>
      </p:sp>
      <p:pic>
        <p:nvPicPr>
          <p:cNvPr id="9" name="Picture 8" descr="Question Mark Thinking Sticker by Universal Kids for iOS &amp; Android | GIPHY">
            <a:extLst>
              <a:ext uri="{FF2B5EF4-FFF2-40B4-BE49-F238E27FC236}">
                <a16:creationId xmlns:a16="http://schemas.microsoft.com/office/drawing/2014/main" id="{33956C65-FF43-EC35-093E-33EA275B8B7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0165" y="3562358"/>
            <a:ext cx="1435106" cy="143510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FE72F67-63C4-060D-616F-AF6F96EF5A85}"/>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6" name="Group 15">
            <a:extLst>
              <a:ext uri="{FF2B5EF4-FFF2-40B4-BE49-F238E27FC236}">
                <a16:creationId xmlns:a16="http://schemas.microsoft.com/office/drawing/2014/main" id="{05918782-68A9-C8F0-DA22-11E21D8AE039}"/>
              </a:ext>
            </a:extLst>
          </p:cNvPr>
          <p:cNvGrpSpPr/>
          <p:nvPr/>
        </p:nvGrpSpPr>
        <p:grpSpPr>
          <a:xfrm>
            <a:off x="262274" y="176284"/>
            <a:ext cx="900604" cy="1035177"/>
            <a:chOff x="6380493" y="-1"/>
            <a:chExt cx="1747506" cy="2008628"/>
          </a:xfrm>
        </p:grpSpPr>
        <p:sp>
          <p:nvSpPr>
            <p:cNvPr id="18" name="Hexagon 17">
              <a:extLst>
                <a:ext uri="{FF2B5EF4-FFF2-40B4-BE49-F238E27FC236}">
                  <a16:creationId xmlns:a16="http://schemas.microsoft.com/office/drawing/2014/main" id="{E8394402-7CEA-47C1-C614-C8727BDE965F}"/>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9" name="Hexagon 4">
              <a:extLst>
                <a:ext uri="{FF2B5EF4-FFF2-40B4-BE49-F238E27FC236}">
                  <a16:creationId xmlns:a16="http://schemas.microsoft.com/office/drawing/2014/main" id="{4E0A1976-ABE7-254E-8F83-961CC0A4EFBD}"/>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Tree>
    <p:extLst>
      <p:ext uri="{BB962C8B-B14F-4D97-AF65-F5344CB8AC3E}">
        <p14:creationId xmlns:p14="http://schemas.microsoft.com/office/powerpoint/2010/main" val="14437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9" name="TextBox 18">
            <a:extLst>
              <a:ext uri="{FF2B5EF4-FFF2-40B4-BE49-F238E27FC236}">
                <a16:creationId xmlns:a16="http://schemas.microsoft.com/office/drawing/2014/main" id="{C0AA1DDA-8950-BAAC-D5BD-BD764C470F15}"/>
              </a:ext>
            </a:extLst>
          </p:cNvPr>
          <p:cNvSpPr txBox="1"/>
          <p:nvPr/>
        </p:nvSpPr>
        <p:spPr>
          <a:xfrm>
            <a:off x="358508" y="2633600"/>
            <a:ext cx="6168901" cy="2634567"/>
          </a:xfrm>
          <a:prstGeom prst="rect">
            <a:avLst/>
          </a:prstGeom>
          <a:noFill/>
        </p:spPr>
        <p:txBody>
          <a:bodyPr wrap="square" rtlCol="0">
            <a:spAutoFit/>
          </a:bodyPr>
          <a:lstStyle/>
          <a:p>
            <a:pPr algn="just">
              <a:lnSpc>
                <a:spcPct val="120000"/>
              </a:lnSpc>
              <a:spcAft>
                <a:spcPts val="1200"/>
              </a:spcAft>
            </a:pPr>
            <a:r>
              <a:rPr lang="en-US" sz="3500" dirty="0" err="1">
                <a:latin typeface="Calibri" panose="020F0502020204030204" pitchFamily="34" charset="0"/>
                <a:cs typeface="Calibri" panose="020F0502020204030204" pitchFamily="34" charset="0"/>
              </a:rPr>
              <a:t>Nhiều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loài</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sinh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có</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thể</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phát</a:t>
            </a:r>
            <a:r>
              <a:rPr lang="en-US" sz="3500" dirty="0">
                <a:latin typeface="Calibri" panose="020F0502020204030204" pitchFamily="34" charset="0"/>
                <a:cs typeface="Calibri" panose="020F0502020204030204" pitchFamily="34" charset="0"/>
              </a:rPr>
              <a:t> ra </a:t>
            </a:r>
            <a:r>
              <a:rPr lang="en-US" sz="3500" dirty="0" err="1">
                <a:latin typeface="Calibri" panose="020F0502020204030204" pitchFamily="34" charset="0"/>
                <a:cs typeface="Calibri" panose="020F0502020204030204" pitchFamily="34" charset="0"/>
              </a:rPr>
              <a:t>được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sóng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siêu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sử</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dụng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sóng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trong</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giao</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tiếp</a:t>
            </a:r>
            <a:r>
              <a:rPr lang="en-US" sz="3500" b="1" dirty="0">
                <a:solidFill>
                  <a:srgbClr val="0070C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săn</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mồi</a:t>
            </a:r>
            <a:r>
              <a:rPr lang="en-US" sz="3500" b="1" dirty="0">
                <a:solidFill>
                  <a:srgbClr val="0070C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như</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heo</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dơi</a:t>
            </a:r>
            <a:r>
              <a:rPr lang="en-US" sz="3500" dirty="0">
                <a:latin typeface="Calibri" panose="020F0502020204030204" pitchFamily="34" charset="0"/>
                <a:cs typeface="Calibri" panose="020F0502020204030204" pitchFamily="34" charset="0"/>
              </a:rPr>
              <a:t>…</a:t>
            </a:r>
            <a:endParaRPr lang="en-US" sz="3500" i="1" dirty="0">
              <a:latin typeface="Calibri" panose="020F0502020204030204" pitchFamily="34" charset="0"/>
              <a:cs typeface="Calibri" panose="020F0502020204030204" pitchFamily="34" charset="0"/>
            </a:endParaRPr>
          </a:p>
        </p:txBody>
      </p:sp>
      <p:pic>
        <p:nvPicPr>
          <p:cNvPr id="20" name="Picture 2" descr="Image result for Äá»nh vá» siÃªu Ã¢m trÃªn biá»n">
            <a:extLst>
              <a:ext uri="{FF2B5EF4-FFF2-40B4-BE49-F238E27FC236}">
                <a16:creationId xmlns:a16="http://schemas.microsoft.com/office/drawing/2014/main" id="{F7D6E2C7-1244-16A4-1A1A-25EBEC4A4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315" y="1459005"/>
            <a:ext cx="5238750"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88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1754310" y="139592"/>
            <a:ext cx="9514145" cy="18156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dirty="0">
                <a:solidFill>
                  <a:srgbClr val="00B050"/>
                </a:solidFill>
                <a:latin typeface="Calibri (Body)"/>
                <a:ea typeface="Hiragino Kaku Gothic StdN W8" panose="020B0800000000000000" pitchFamily="34" charset="-128"/>
                <a:cs typeface="Arial"/>
              </a:rPr>
              <a:t>QUAN SÁT HIỆN TƯỢNG VÀ RÚT RA NHẬN XÉT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733" b="1" kern="0" dirty="0">
              <a:solidFill>
                <a:srgbClr val="00B050"/>
              </a:solidFill>
              <a:latin typeface="Calibri (Body)"/>
              <a:ea typeface="Hiragino Kaku Gothic StdN W8" panose="020B0800000000000000" pitchFamily="34" charset="-128"/>
              <a:cs typeface="Arial"/>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296592"/>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3" name="Project Name">
            <a:hlinkClick r:id="" action="ppaction://media"/>
            <a:extLst>
              <a:ext uri="{FF2B5EF4-FFF2-40B4-BE49-F238E27FC236}">
                <a16:creationId xmlns:a16="http://schemas.microsoft.com/office/drawing/2014/main" id="{A9859A3E-810E-9742-089C-A71D1414A5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2851" y="1669989"/>
            <a:ext cx="8517062" cy="4790847"/>
          </a:xfrm>
          <a:prstGeom prst="rect">
            <a:avLst/>
          </a:prstGeom>
        </p:spPr>
      </p:pic>
    </p:spTree>
    <p:extLst>
      <p:ext uri="{BB962C8B-B14F-4D97-AF65-F5344CB8AC3E}">
        <p14:creationId xmlns:p14="http://schemas.microsoft.com/office/powerpoint/2010/main" val="123897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67"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3"/>
                </p:tgtEl>
              </p:cMediaNode>
            </p:vide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84840" y="1266810"/>
            <a:ext cx="7379742" cy="5428602"/>
          </a:xfrm>
          <a:prstGeom prst="rect">
            <a:avLst/>
          </a:prstGeom>
          <a:noFill/>
        </p:spPr>
        <p:txBody>
          <a:bodyPr wrap="square" rtlCol="0">
            <a:spAutoFit/>
          </a:bodyPr>
          <a:lstStyle/>
          <a:p>
            <a:pPr algn="just">
              <a:lnSpc>
                <a:spcPct val="125000"/>
              </a:lnSpc>
            </a:pPr>
            <a:r>
              <a:rPr lang="en-US" sz="3500" b="1" dirty="0" err="1">
                <a:solidFill>
                  <a:srgbClr val="FF0000"/>
                </a:solidFill>
                <a:latin typeface="Calibri" panose="020F0502020204030204" pitchFamily="34" charset="0"/>
                <a:cs typeface="Calibri" panose="020F0502020204030204" pitchFamily="34" charset="0"/>
              </a:rPr>
              <a:t>Dụng</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cụ</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thí</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nghiệm</a:t>
            </a:r>
            <a:r>
              <a:rPr lang="en-US" sz="3500" b="1" dirty="0">
                <a:solidFill>
                  <a:srgbClr val="FF0000"/>
                </a:solidFill>
                <a:latin typeface="Calibri" panose="020F0502020204030204" pitchFamily="34" charset="0"/>
                <a:cs typeface="Calibri" panose="020F0502020204030204" pitchFamily="34" charset="0"/>
              </a:rPr>
              <a:t>:</a:t>
            </a:r>
          </a:p>
          <a:p>
            <a:pPr marL="457200" indent="-457200" algn="just">
              <a:lnSpc>
                <a:spcPct val="125000"/>
              </a:lnSpc>
              <a:buFont typeface="Arial" panose="020B0604020202020204" pitchFamily="34" charset="0"/>
              <a:buChar char="•"/>
            </a:pPr>
            <a:r>
              <a:rPr lang="en-US" sz="3500" dirty="0" err="1">
                <a:latin typeface="Calibri" panose="020F0502020204030204" pitchFamily="34" charset="0"/>
                <a:cs typeface="Calibri" panose="020F0502020204030204" pitchFamily="34" charset="0"/>
              </a:rPr>
              <a:t>Hộp</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bằng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liệu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cách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(1)</a:t>
            </a:r>
          </a:p>
          <a:p>
            <a:pPr marL="457200" indent="-457200" algn="just">
              <a:lnSpc>
                <a:spcPct val="125000"/>
              </a:lnSpc>
              <a:buFont typeface="Arial" panose="020B0604020202020204" pitchFamily="34" charset="0"/>
              <a:buChar char="•"/>
            </a:pPr>
            <a:r>
              <a:rPr lang="en-US" sz="3500" dirty="0">
                <a:latin typeface="Calibri" panose="020F0502020204030204" pitchFamily="34" charset="0"/>
                <a:cs typeface="Calibri" panose="020F0502020204030204" pitchFamily="34" charset="0"/>
              </a:rPr>
              <a:t>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gỗ</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nhẵn</a:t>
            </a:r>
            <a:r>
              <a:rPr lang="en-US" sz="3500" dirty="0">
                <a:latin typeface="Calibri" panose="020F0502020204030204" pitchFamily="34" charset="0"/>
                <a:cs typeface="Calibri" panose="020F0502020204030204" pitchFamily="34" charset="0"/>
              </a:rPr>
              <a:t>, 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gỗ</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sần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sùi</a:t>
            </a:r>
            <a:r>
              <a:rPr lang="en-US" sz="3500" dirty="0">
                <a:latin typeface="Calibri" panose="020F0502020204030204" pitchFamily="34" charset="0"/>
                <a:cs typeface="Calibri" panose="020F0502020204030204" pitchFamily="34" charset="0"/>
              </a:rPr>
              <a:t>, 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xốp</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mềm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hình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chữ</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cùng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kích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dùng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(2)</a:t>
            </a:r>
          </a:p>
          <a:p>
            <a:pPr marL="457200" indent="-457200" algn="just">
              <a:lnSpc>
                <a:spcPct val="125000"/>
              </a:lnSpc>
              <a:buFont typeface="Arial" panose="020B0604020202020204" pitchFamily="34" charset="0"/>
              <a:buChar char="•"/>
            </a:pPr>
            <a:r>
              <a:rPr lang="en-US" sz="3500" dirty="0">
                <a:latin typeface="Calibri" panose="020F0502020204030204" pitchFamily="34" charset="0"/>
                <a:cs typeface="Calibri" panose="020F0502020204030204" pitchFamily="34" charset="0"/>
              </a:rPr>
              <a:t>1 </a:t>
            </a:r>
            <a:r>
              <a:rPr lang="en-US" sz="3500" dirty="0" err="1">
                <a:latin typeface="Calibri" panose="020F0502020204030204" pitchFamily="34" charset="0"/>
                <a:cs typeface="Calibri" panose="020F0502020204030204" pitchFamily="34" charset="0"/>
              </a:rPr>
              <a:t>chiếc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đồng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hồ</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để</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bàn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nhỏ</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nguồn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(3)</a:t>
            </a:r>
          </a:p>
          <a:p>
            <a:pPr marL="457200" indent="-457200" algn="just">
              <a:lnSpc>
                <a:spcPct val="125000"/>
              </a:lnSpc>
              <a:buFont typeface="Arial" panose="020B0604020202020204" pitchFamily="34" charset="0"/>
              <a:buChar char="•"/>
            </a:pPr>
            <a:r>
              <a:rPr lang="en-US" sz="3500" dirty="0" err="1">
                <a:latin typeface="Calibri" panose="020F0502020204030204" pitchFamily="34" charset="0"/>
                <a:cs typeface="Calibri" panose="020F0502020204030204" pitchFamily="34" charset="0"/>
              </a:rPr>
              <a:t>Giá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(4).</a:t>
            </a:r>
          </a:p>
        </p:txBody>
      </p:sp>
      <p:pic>
        <p:nvPicPr>
          <p:cNvPr id="2" name="Picture 1">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845"/>
          <a:stretch/>
        </p:blipFill>
        <p:spPr>
          <a:xfrm>
            <a:off x="7861611" y="1814742"/>
            <a:ext cx="4029075" cy="4495574"/>
          </a:xfrm>
          <a:prstGeom prst="rect">
            <a:avLst/>
          </a:prstGeom>
        </p:spPr>
      </p:pic>
    </p:spTree>
    <p:extLst>
      <p:ext uri="{BB962C8B-B14F-4D97-AF65-F5344CB8AC3E}">
        <p14:creationId xmlns:p14="http://schemas.microsoft.com/office/powerpoint/2010/main" val="23869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4">
                                            <p:txEl>
                                              <p:pRg st="0" end="0"/>
                                            </p:txEl>
                                          </p:spTgt>
                                        </p:tgtEl>
                                        <p:attrNameLst>
                                          <p:attrName>style.visibility</p:attrName>
                                        </p:attrNameLst>
                                      </p:cBhvr>
                                      <p:to>
                                        <p:strVal val="visible"/>
                                      </p:to>
                                    </p:set>
                                    <p:anim calcmode="lin" valueType="num">
                                      <p:cBhvr additive="base">
                                        <p:cTn id="12"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4">
                                            <p:txEl>
                                              <p:pRg st="1" end="1"/>
                                            </p:txEl>
                                          </p:spTgt>
                                        </p:tgtEl>
                                        <p:attrNameLst>
                                          <p:attrName>style.visibility</p:attrName>
                                        </p:attrNameLst>
                                      </p:cBhvr>
                                      <p:to>
                                        <p:strVal val="visible"/>
                                      </p:to>
                                    </p:set>
                                    <p:anim calcmode="lin" valueType="num">
                                      <p:cBhvr additive="base">
                                        <p:cTn id="18"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4">
                                            <p:txEl>
                                              <p:pRg st="2" end="2"/>
                                            </p:txEl>
                                          </p:spTgt>
                                        </p:tgtEl>
                                        <p:attrNameLst>
                                          <p:attrName>style.visibility</p:attrName>
                                        </p:attrNameLst>
                                      </p:cBhvr>
                                      <p:to>
                                        <p:strVal val="visible"/>
                                      </p:to>
                                    </p:set>
                                    <p:anim calcmode="lin" valueType="num">
                                      <p:cBhvr additive="base">
                                        <p:cTn id="24" dur="500" fill="hold"/>
                                        <p:tgtEl>
                                          <p:spTgt spid="8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4">
                                            <p:txEl>
                                              <p:pRg st="3" end="3"/>
                                            </p:txEl>
                                          </p:spTgt>
                                        </p:tgtEl>
                                        <p:attrNameLst>
                                          <p:attrName>style.visibility</p:attrName>
                                        </p:attrNameLst>
                                      </p:cBhvr>
                                      <p:to>
                                        <p:strVal val="visible"/>
                                      </p:to>
                                    </p:set>
                                    <p:anim calcmode="lin" valueType="num">
                                      <p:cBhvr additive="base">
                                        <p:cTn id="30" dur="500" fill="hold"/>
                                        <p:tgtEl>
                                          <p:spTgt spid="8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4">
                                            <p:txEl>
                                              <p:pRg st="4" end="4"/>
                                            </p:txEl>
                                          </p:spTgt>
                                        </p:tgtEl>
                                        <p:attrNameLst>
                                          <p:attrName>style.visibility</p:attrName>
                                        </p:attrNameLst>
                                      </p:cBhvr>
                                      <p:to>
                                        <p:strVal val="visible"/>
                                      </p:to>
                                    </p:set>
                                    <p:anim calcmode="lin" valueType="num">
                                      <p:cBhvr additive="base">
                                        <p:cTn id="36" dur="500" fill="hold"/>
                                        <p:tgtEl>
                                          <p:spTgt spid="8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84840" y="1266810"/>
            <a:ext cx="7379742" cy="4082080"/>
          </a:xfrm>
          <a:prstGeom prst="rect">
            <a:avLst/>
          </a:prstGeom>
          <a:noFill/>
        </p:spPr>
        <p:txBody>
          <a:bodyPr wrap="square" rtlCol="0">
            <a:spAutoFit/>
          </a:bodyPr>
          <a:lstStyle/>
          <a:p>
            <a:pPr algn="just">
              <a:lnSpc>
                <a:spcPct val="125000"/>
              </a:lnSpc>
            </a:pPr>
            <a:r>
              <a:rPr lang="en-US" sz="3500" b="1" dirty="0" err="1">
                <a:solidFill>
                  <a:srgbClr val="FF0000"/>
                </a:solidFill>
                <a:latin typeface="Calibri" panose="020F0502020204030204" pitchFamily="34" charset="0"/>
                <a:cs typeface="Calibri" panose="020F0502020204030204" pitchFamily="34" charset="0"/>
              </a:rPr>
              <a:t>Tiến</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hành</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thí</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nghiệm</a:t>
            </a:r>
            <a:r>
              <a:rPr lang="en-US" sz="3500" b="1" dirty="0">
                <a:solidFill>
                  <a:srgbClr val="FF0000"/>
                </a:solidFill>
                <a:latin typeface="Calibri" panose="020F0502020204030204" pitchFamily="34" charset="0"/>
                <a:cs typeface="Calibri" panose="020F0502020204030204" pitchFamily="34" charset="0"/>
              </a:rPr>
              <a:t>:</a:t>
            </a:r>
          </a:p>
          <a:p>
            <a:pPr marL="457200" indent="-457200" algn="just">
              <a:lnSpc>
                <a:spcPct val="125000"/>
              </a:lnSpc>
              <a:buFont typeface="Arial" panose="020B0604020202020204" pitchFamily="34" charset="0"/>
              <a:buChar char="•"/>
            </a:pPr>
            <a:r>
              <a:rPr lang="vi-VN" sz="3500" b="1" dirty="0">
                <a:solidFill>
                  <a:srgbClr val="0070C0"/>
                </a:solidFill>
                <a:latin typeface="Calibri" panose="020F0502020204030204" pitchFamily="34" charset="0"/>
                <a:cs typeface="Calibri" panose="020F0502020204030204" pitchFamily="34" charset="0"/>
              </a:rPr>
              <a:t>Bước 1: </a:t>
            </a:r>
            <a:r>
              <a:rPr lang="vi-VN" sz="3500" dirty="0">
                <a:latin typeface="Calibri" panose="020F0502020204030204" pitchFamily="34" charset="0"/>
                <a:cs typeface="Calibri" panose="020F0502020204030204" pitchFamily="34" charset="0"/>
              </a:rPr>
              <a:t>Gắn tấm phản xạ âm bằng gỗ nhẵn lên giá thí nghiệm, đặt tai tại vị trí như Hình 14.3, lắng nghe âm truyền từ nguồn tới tấm gỗ nhẵn và phản xạ đến tai.</a:t>
            </a:r>
            <a:endParaRPr lang="en-US" sz="35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845"/>
          <a:stretch/>
        </p:blipFill>
        <p:spPr>
          <a:xfrm>
            <a:off x="7861611" y="1814742"/>
            <a:ext cx="4029075" cy="4495574"/>
          </a:xfrm>
          <a:prstGeom prst="rect">
            <a:avLst/>
          </a:prstGeom>
        </p:spPr>
      </p:pic>
    </p:spTree>
    <p:extLst>
      <p:ext uri="{BB962C8B-B14F-4D97-AF65-F5344CB8AC3E}">
        <p14:creationId xmlns:p14="http://schemas.microsoft.com/office/powerpoint/2010/main" val="20361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
                                            <p:txEl>
                                              <p:pRg st="1" end="1"/>
                                            </p:txEl>
                                          </p:spTgt>
                                        </p:tgtEl>
                                        <p:attrNameLst>
                                          <p:attrName>style.visibility</p:attrName>
                                        </p:attrNameLst>
                                      </p:cBhvr>
                                      <p:to>
                                        <p:strVal val="visible"/>
                                      </p:to>
                                    </p:set>
                                    <p:anim calcmode="lin" valueType="num">
                                      <p:cBhvr additive="base">
                                        <p:cTn id="13"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84840" y="1266810"/>
            <a:ext cx="7379742" cy="4755341"/>
          </a:xfrm>
          <a:prstGeom prst="rect">
            <a:avLst/>
          </a:prstGeom>
          <a:noFill/>
        </p:spPr>
        <p:txBody>
          <a:bodyPr wrap="square" rtlCol="0">
            <a:spAutoFit/>
          </a:bodyPr>
          <a:lstStyle/>
          <a:p>
            <a:pPr algn="just">
              <a:lnSpc>
                <a:spcPct val="125000"/>
              </a:lnSpc>
            </a:pPr>
            <a:r>
              <a:rPr lang="en-US" sz="3500" b="1" dirty="0" err="1">
                <a:solidFill>
                  <a:srgbClr val="FF0000"/>
                </a:solidFill>
                <a:latin typeface="Calibri" panose="020F0502020204030204" pitchFamily="34" charset="0"/>
                <a:cs typeface="Calibri" panose="020F0502020204030204" pitchFamily="34" charset="0"/>
              </a:rPr>
              <a:t>Tiến</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hành</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thí</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nghiệm</a:t>
            </a:r>
            <a:r>
              <a:rPr lang="en-US" sz="3500" b="1" dirty="0">
                <a:solidFill>
                  <a:srgbClr val="FF0000"/>
                </a:solidFill>
                <a:latin typeface="Calibri" panose="020F0502020204030204" pitchFamily="34" charset="0"/>
                <a:cs typeface="Calibri" panose="020F0502020204030204" pitchFamily="34" charset="0"/>
              </a:rPr>
              <a:t>:</a:t>
            </a:r>
          </a:p>
          <a:p>
            <a:pPr marL="457200" indent="-457200" algn="just">
              <a:lnSpc>
                <a:spcPct val="125000"/>
              </a:lnSpc>
              <a:buFont typeface="Arial" panose="020B0604020202020204" pitchFamily="34" charset="0"/>
              <a:buChar char="•"/>
            </a:pPr>
            <a:r>
              <a:rPr lang="vi-VN" sz="3500" b="1" dirty="0">
                <a:solidFill>
                  <a:srgbClr val="0070C0"/>
                </a:solidFill>
                <a:latin typeface="Calibri" panose="020F0502020204030204" pitchFamily="34" charset="0"/>
                <a:cs typeface="Calibri" panose="020F0502020204030204" pitchFamily="34" charset="0"/>
              </a:rPr>
              <a:t>Bước 2: </a:t>
            </a:r>
            <a:r>
              <a:rPr lang="vi-VN" sz="3500" dirty="0">
                <a:latin typeface="Calibri" panose="020F0502020204030204" pitchFamily="34" charset="0"/>
                <a:cs typeface="Calibri" panose="020F0502020204030204" pitchFamily="34" charset="0"/>
              </a:rPr>
              <a:t>Lần lượt thay </a:t>
            </a:r>
            <a:r>
              <a:rPr lang="vi-VN" sz="3500" b="1" dirty="0">
                <a:solidFill>
                  <a:srgbClr val="00B050"/>
                </a:solidFill>
                <a:latin typeface="Calibri" panose="020F0502020204030204" pitchFamily="34" charset="0"/>
                <a:cs typeface="Calibri" panose="020F0502020204030204" pitchFamily="34" charset="0"/>
              </a:rPr>
              <a:t>tấm gỗ nhẵn </a:t>
            </a:r>
            <a:r>
              <a:rPr lang="vi-VN" sz="3500" dirty="0">
                <a:latin typeface="Calibri" panose="020F0502020204030204" pitchFamily="34" charset="0"/>
                <a:cs typeface="Calibri" panose="020F0502020204030204" pitchFamily="34" charset="0"/>
              </a:rPr>
              <a:t>bằng </a:t>
            </a:r>
            <a:r>
              <a:rPr lang="vi-VN" sz="3500" b="1" dirty="0">
                <a:solidFill>
                  <a:srgbClr val="00B050"/>
                </a:solidFill>
                <a:latin typeface="Calibri" panose="020F0502020204030204" pitchFamily="34" charset="0"/>
                <a:cs typeface="Calibri" panose="020F0502020204030204" pitchFamily="34" charset="0"/>
              </a:rPr>
              <a:t>tấm xốp </a:t>
            </a:r>
            <a:r>
              <a:rPr lang="vi-VN" sz="3500" dirty="0">
                <a:latin typeface="Calibri" panose="020F0502020204030204" pitchFamily="34" charset="0"/>
                <a:cs typeface="Calibri" panose="020F0502020204030204" pitchFamily="34" charset="0"/>
              </a:rPr>
              <a:t>và </a:t>
            </a:r>
            <a:r>
              <a:rPr lang="vi-VN" sz="3500" b="1" dirty="0">
                <a:solidFill>
                  <a:srgbClr val="00B050"/>
                </a:solidFill>
                <a:latin typeface="Calibri" panose="020F0502020204030204" pitchFamily="34" charset="0"/>
                <a:cs typeface="Calibri" panose="020F0502020204030204" pitchFamily="34" charset="0"/>
              </a:rPr>
              <a:t>tấm gỗ sần sùi</a:t>
            </a:r>
            <a:r>
              <a:rPr lang="vi-VN" sz="3500" dirty="0">
                <a:latin typeface="Calibri" panose="020F0502020204030204" pitchFamily="34" charset="0"/>
                <a:cs typeface="Calibri" panose="020F0502020204030204" pitchFamily="34" charset="0"/>
              </a:rPr>
              <a:t>, lặp lại thí nghiệm như bước 1.</a:t>
            </a:r>
          </a:p>
          <a:p>
            <a:pPr marL="457200" indent="-457200" algn="just">
              <a:lnSpc>
                <a:spcPct val="125000"/>
              </a:lnSpc>
              <a:buFont typeface="Arial" panose="020B0604020202020204" pitchFamily="34" charset="0"/>
              <a:buChar char="•"/>
            </a:pPr>
            <a:endParaRPr lang="vi-VN" sz="3500" dirty="0">
              <a:latin typeface="Calibri" panose="020F0502020204030204" pitchFamily="34" charset="0"/>
              <a:cs typeface="Calibri" panose="020F0502020204030204" pitchFamily="34" charset="0"/>
            </a:endParaRPr>
          </a:p>
          <a:p>
            <a:pPr algn="just">
              <a:lnSpc>
                <a:spcPct val="125000"/>
              </a:lnSpc>
            </a:pPr>
            <a:r>
              <a:rPr lang="vi-VN" sz="3500" dirty="0">
                <a:latin typeface="Calibri" panose="020F0502020204030204" pitchFamily="34" charset="0"/>
                <a:cs typeface="Calibri" panose="020F0502020204030204" pitchFamily="34" charset="0"/>
              </a:rPr>
              <a:t>Rút ra nhận xét </a:t>
            </a:r>
            <a:r>
              <a:rPr lang="vi-VN" sz="3500" i="1" dirty="0">
                <a:solidFill>
                  <a:srgbClr val="0070C0"/>
                </a:solidFill>
                <a:latin typeface="Calibri" panose="020F0502020204030204" pitchFamily="34" charset="0"/>
                <a:cs typeface="Calibri" panose="020F0502020204030204" pitchFamily="34" charset="0"/>
              </a:rPr>
              <a:t>vật nào phản xạ âm tốt</a:t>
            </a:r>
            <a:r>
              <a:rPr lang="vi-VN" sz="3500" dirty="0">
                <a:latin typeface="Calibri" panose="020F0502020204030204" pitchFamily="34" charset="0"/>
                <a:cs typeface="Calibri" panose="020F0502020204030204" pitchFamily="34" charset="0"/>
              </a:rPr>
              <a:t>, </a:t>
            </a:r>
            <a:r>
              <a:rPr lang="vi-VN" sz="3500" i="1" dirty="0">
                <a:solidFill>
                  <a:srgbClr val="00B050"/>
                </a:solidFill>
                <a:latin typeface="Calibri" panose="020F0502020204030204" pitchFamily="34" charset="0"/>
                <a:cs typeface="Calibri" panose="020F0502020204030204" pitchFamily="34" charset="0"/>
              </a:rPr>
              <a:t>vật nào phản xạ âm kém.</a:t>
            </a:r>
            <a:endParaRPr lang="en-US" sz="3500" i="1" dirty="0">
              <a:solidFill>
                <a:srgbClr val="00B05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845"/>
          <a:stretch/>
        </p:blipFill>
        <p:spPr>
          <a:xfrm>
            <a:off x="7861611" y="1814742"/>
            <a:ext cx="4029075" cy="4495574"/>
          </a:xfrm>
          <a:prstGeom prst="rect">
            <a:avLst/>
          </a:prstGeom>
        </p:spPr>
      </p:pic>
      <p:grpSp>
        <p:nvGrpSpPr>
          <p:cNvPr id="25" name="Group 24">
            <a:extLst>
              <a:ext uri="{FF2B5EF4-FFF2-40B4-BE49-F238E27FC236}">
                <a16:creationId xmlns:a16="http://schemas.microsoft.com/office/drawing/2014/main" id="{28EA4CDA-86B2-1DE9-C1BF-978BD7DC3CE2}"/>
              </a:ext>
            </a:extLst>
          </p:cNvPr>
          <p:cNvGrpSpPr/>
          <p:nvPr/>
        </p:nvGrpSpPr>
        <p:grpSpPr>
          <a:xfrm>
            <a:off x="4843336" y="5382915"/>
            <a:ext cx="1077519" cy="927401"/>
            <a:chOff x="9729788" y="4324350"/>
            <a:chExt cx="806450" cy="758825"/>
          </a:xfrm>
          <a:solidFill>
            <a:srgbClr val="00B050"/>
          </a:solidFill>
        </p:grpSpPr>
        <p:sp>
          <p:nvSpPr>
            <p:cNvPr id="26" name="Freeform 210">
              <a:extLst>
                <a:ext uri="{FF2B5EF4-FFF2-40B4-BE49-F238E27FC236}">
                  <a16:creationId xmlns:a16="http://schemas.microsoft.com/office/drawing/2014/main" id="{B2617497-A1D8-A55E-07BF-E721F98360EB}"/>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11">
              <a:extLst>
                <a:ext uri="{FF2B5EF4-FFF2-40B4-BE49-F238E27FC236}">
                  <a16:creationId xmlns:a16="http://schemas.microsoft.com/office/drawing/2014/main" id="{B4E7F003-62EC-426E-DE8C-92F12E6DC21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2">
              <a:extLst>
                <a:ext uri="{FF2B5EF4-FFF2-40B4-BE49-F238E27FC236}">
                  <a16:creationId xmlns:a16="http://schemas.microsoft.com/office/drawing/2014/main" id="{1C9F7BDC-FFFA-F819-BBA6-9E944893A489}"/>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3">
              <a:extLst>
                <a:ext uri="{FF2B5EF4-FFF2-40B4-BE49-F238E27FC236}">
                  <a16:creationId xmlns:a16="http://schemas.microsoft.com/office/drawing/2014/main" id="{3A6AEA91-5740-B44D-E715-EBE1CCE23E34}"/>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4">
              <a:extLst>
                <a:ext uri="{FF2B5EF4-FFF2-40B4-BE49-F238E27FC236}">
                  <a16:creationId xmlns:a16="http://schemas.microsoft.com/office/drawing/2014/main" id="{AACA4FBE-43E9-15DD-6540-1109716DD71D}"/>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5">
              <a:extLst>
                <a:ext uri="{FF2B5EF4-FFF2-40B4-BE49-F238E27FC236}">
                  <a16:creationId xmlns:a16="http://schemas.microsoft.com/office/drawing/2014/main" id="{C0EF377C-C7BD-E835-F931-AF80B85AE9DA}"/>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32" name="Freeform 216">
              <a:extLst>
                <a:ext uri="{FF2B5EF4-FFF2-40B4-BE49-F238E27FC236}">
                  <a16:creationId xmlns:a16="http://schemas.microsoft.com/office/drawing/2014/main" id="{8B605F81-BFD1-7234-C7E8-71D7613600DB}"/>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17">
              <a:extLst>
                <a:ext uri="{FF2B5EF4-FFF2-40B4-BE49-F238E27FC236}">
                  <a16:creationId xmlns:a16="http://schemas.microsoft.com/office/drawing/2014/main" id="{EC3DB788-CD73-4BE6-8242-FCA9391F1DCD}"/>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18">
              <a:extLst>
                <a:ext uri="{FF2B5EF4-FFF2-40B4-BE49-F238E27FC236}">
                  <a16:creationId xmlns:a16="http://schemas.microsoft.com/office/drawing/2014/main" id="{2CE276C3-CE44-B647-06F9-F8157EDBCD4F}"/>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219">
              <a:extLst>
                <a:ext uri="{FF2B5EF4-FFF2-40B4-BE49-F238E27FC236}">
                  <a16:creationId xmlns:a16="http://schemas.microsoft.com/office/drawing/2014/main" id="{40D52A3E-8025-C8FD-E279-0CC5366300E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20">
              <a:extLst>
                <a:ext uri="{FF2B5EF4-FFF2-40B4-BE49-F238E27FC236}">
                  <a16:creationId xmlns:a16="http://schemas.microsoft.com/office/drawing/2014/main" id="{6F9DC66B-C441-2DB6-B349-18635C52C1A9}"/>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21">
              <a:extLst>
                <a:ext uri="{FF2B5EF4-FFF2-40B4-BE49-F238E27FC236}">
                  <a16:creationId xmlns:a16="http://schemas.microsoft.com/office/drawing/2014/main" id="{089EB20F-D2E6-8CED-283C-84D1E69796A3}"/>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7454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
                                            <p:txEl>
                                              <p:pRg st="1" end="1"/>
                                            </p:txEl>
                                          </p:spTgt>
                                        </p:tgtEl>
                                        <p:attrNameLst>
                                          <p:attrName>style.visibility</p:attrName>
                                        </p:attrNameLst>
                                      </p:cBhvr>
                                      <p:to>
                                        <p:strVal val="visible"/>
                                      </p:to>
                                    </p:set>
                                    <p:anim calcmode="lin" valueType="num">
                                      <p:cBhvr additive="base">
                                        <p:cTn id="13"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xEl>
                                              <p:pRg st="3" end="3"/>
                                            </p:txEl>
                                          </p:spTgt>
                                        </p:tgtEl>
                                        <p:attrNameLst>
                                          <p:attrName>style.visibility</p:attrName>
                                        </p:attrNameLst>
                                      </p:cBhvr>
                                      <p:to>
                                        <p:strVal val="visible"/>
                                      </p:to>
                                    </p:set>
                                    <p:anim calcmode="lin" valueType="num">
                                      <p:cBhvr additive="base">
                                        <p:cTn id="19" dur="500" fill="hold"/>
                                        <p:tgtEl>
                                          <p:spTgt spid="8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7" name="Oval 61">
            <a:extLst>
              <a:ext uri="{FF2B5EF4-FFF2-40B4-BE49-F238E27FC236}">
                <a16:creationId xmlns:a16="http://schemas.microsoft.com/office/drawing/2014/main" id="{2F4883E0-82DD-49FB-B55A-35C2E4C27DBC}"/>
              </a:ext>
            </a:extLst>
          </p:cNvPr>
          <p:cNvSpPr>
            <a:spLocks noChangeArrowheads="1"/>
          </p:cNvSpPr>
          <p:nvPr/>
        </p:nvSpPr>
        <p:spPr bwMode="auto">
          <a:xfrm>
            <a:off x="3042834" y="4591373"/>
            <a:ext cx="249238"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8" name="Group 2">
            <a:extLst>
              <a:ext uri="{FF2B5EF4-FFF2-40B4-BE49-F238E27FC236}">
                <a16:creationId xmlns:a16="http://schemas.microsoft.com/office/drawing/2014/main" id="{D496E95C-D5AD-408D-BD7E-CD2D70A3CEE4}"/>
              </a:ext>
            </a:extLst>
          </p:cNvPr>
          <p:cNvGrpSpPr>
            <a:grpSpLocks/>
          </p:cNvGrpSpPr>
          <p:nvPr/>
        </p:nvGrpSpPr>
        <p:grpSpPr bwMode="auto">
          <a:xfrm>
            <a:off x="1137834" y="5124773"/>
            <a:ext cx="3990975" cy="1066800"/>
            <a:chOff x="864" y="2256"/>
            <a:chExt cx="2514" cy="672"/>
          </a:xfrm>
        </p:grpSpPr>
        <p:sp>
          <p:nvSpPr>
            <p:cNvPr id="9" name="AutoShape 3">
              <a:extLst>
                <a:ext uri="{FF2B5EF4-FFF2-40B4-BE49-F238E27FC236}">
                  <a16:creationId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0" name="AutoShape 4">
              <a:extLst>
                <a:ext uri="{FF2B5EF4-FFF2-40B4-BE49-F238E27FC236}">
                  <a16:creationId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AutoShape 5">
              <a:extLst>
                <a:ext uri="{FF2B5EF4-FFF2-40B4-BE49-F238E27FC236}">
                  <a16:creationId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 name="AutoShape 6" descr="Blue tissue paper">
              <a:extLst>
                <a:ext uri="{FF2B5EF4-FFF2-40B4-BE49-F238E27FC236}">
                  <a16:creationId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latin typeface="+mn-lt"/>
              </a:endParaRPr>
            </a:p>
          </p:txBody>
        </p:sp>
        <p:sp>
          <p:nvSpPr>
            <p:cNvPr id="17" name="AutoShape 7">
              <a:extLst>
                <a:ext uri="{FF2B5EF4-FFF2-40B4-BE49-F238E27FC236}">
                  <a16:creationId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8" name="AutoShape 8">
              <a:extLst>
                <a:ext uri="{FF2B5EF4-FFF2-40B4-BE49-F238E27FC236}">
                  <a16:creationId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sp>
        <p:nvSpPr>
          <p:cNvPr id="19" name="AutoShape 18">
            <a:extLst>
              <a:ext uri="{FF2B5EF4-FFF2-40B4-BE49-F238E27FC236}">
                <a16:creationId xmlns:a16="http://schemas.microsoft.com/office/drawing/2014/main" id="{65731D4F-E48A-4C6E-8FE2-9D4134235C36}"/>
              </a:ext>
            </a:extLst>
          </p:cNvPr>
          <p:cNvSpPr>
            <a:spLocks noChangeArrowheads="1"/>
          </p:cNvSpPr>
          <p:nvPr/>
        </p:nvSpPr>
        <p:spPr bwMode="auto">
          <a:xfrm rot="9996932" flipH="1">
            <a:off x="3466697" y="2729236"/>
            <a:ext cx="904875"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 name="AutoShape 19">
            <a:extLst>
              <a:ext uri="{FF2B5EF4-FFF2-40B4-BE49-F238E27FC236}">
                <a16:creationId xmlns:a16="http://schemas.microsoft.com/office/drawing/2014/main" id="{83A1735C-4A1F-4676-9003-6A505911350B}"/>
              </a:ext>
            </a:extLst>
          </p:cNvPr>
          <p:cNvSpPr>
            <a:spLocks noChangeArrowheads="1"/>
          </p:cNvSpPr>
          <p:nvPr/>
        </p:nvSpPr>
        <p:spPr bwMode="auto">
          <a:xfrm rot="9996932" flipH="1">
            <a:off x="4258859" y="2559373"/>
            <a:ext cx="887413"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1" name="AutoShape 20">
            <a:extLst>
              <a:ext uri="{FF2B5EF4-FFF2-40B4-BE49-F238E27FC236}">
                <a16:creationId xmlns:a16="http://schemas.microsoft.com/office/drawing/2014/main" id="{77E1B0B9-57ED-47F5-8BCA-9F5650C8F65E}"/>
              </a:ext>
            </a:extLst>
          </p:cNvPr>
          <p:cNvSpPr>
            <a:spLocks noChangeArrowheads="1"/>
          </p:cNvSpPr>
          <p:nvPr/>
        </p:nvSpPr>
        <p:spPr bwMode="auto">
          <a:xfrm flipH="1">
            <a:off x="1899834" y="2610173"/>
            <a:ext cx="77788"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22" name="Group 22">
            <a:extLst>
              <a:ext uri="{FF2B5EF4-FFF2-40B4-BE49-F238E27FC236}">
                <a16:creationId xmlns:a16="http://schemas.microsoft.com/office/drawing/2014/main" id="{8F017787-7A98-4A02-A75B-D75CEC37A823}"/>
              </a:ext>
            </a:extLst>
          </p:cNvPr>
          <p:cNvGrpSpPr>
            <a:grpSpLocks/>
          </p:cNvGrpSpPr>
          <p:nvPr/>
        </p:nvGrpSpPr>
        <p:grpSpPr bwMode="auto">
          <a:xfrm>
            <a:off x="1823634" y="2533973"/>
            <a:ext cx="260350" cy="228600"/>
            <a:chOff x="760" y="432"/>
            <a:chExt cx="164" cy="144"/>
          </a:xfrm>
        </p:grpSpPr>
        <p:sp>
          <p:nvSpPr>
            <p:cNvPr id="23" name="AutoShape 23">
              <a:extLst>
                <a:ext uri="{FF2B5EF4-FFF2-40B4-BE49-F238E27FC236}">
                  <a16:creationId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4" name="Oval 24">
              <a:extLst>
                <a:ext uri="{FF2B5EF4-FFF2-40B4-BE49-F238E27FC236}">
                  <a16:creationId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5" name="AutoShape 25">
            <a:extLst>
              <a:ext uri="{FF2B5EF4-FFF2-40B4-BE49-F238E27FC236}">
                <a16:creationId xmlns:a16="http://schemas.microsoft.com/office/drawing/2014/main" id="{7D187612-06FE-43F7-A64A-7B1A3BD73B96}"/>
              </a:ext>
            </a:extLst>
          </p:cNvPr>
          <p:cNvSpPr>
            <a:spLocks noChangeArrowheads="1"/>
          </p:cNvSpPr>
          <p:nvPr/>
        </p:nvSpPr>
        <p:spPr bwMode="auto">
          <a:xfrm rot="16200000" flipH="1">
            <a:off x="3142053" y="1550517"/>
            <a:ext cx="68262" cy="2247900"/>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6" name="AutoShape 26">
            <a:extLst>
              <a:ext uri="{FF2B5EF4-FFF2-40B4-BE49-F238E27FC236}">
                <a16:creationId xmlns:a16="http://schemas.microsoft.com/office/drawing/2014/main" id="{744CFA3C-D202-416A-89DE-924FD74852DB}"/>
              </a:ext>
            </a:extLst>
          </p:cNvPr>
          <p:cNvSpPr>
            <a:spLocks noChangeArrowheads="1"/>
          </p:cNvSpPr>
          <p:nvPr/>
        </p:nvSpPr>
        <p:spPr bwMode="auto">
          <a:xfrm rot="7331251" flipH="1">
            <a:off x="4163609" y="2456186"/>
            <a:ext cx="357187" cy="325438"/>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 name="AutoShape 27">
            <a:extLst>
              <a:ext uri="{FF2B5EF4-FFF2-40B4-BE49-F238E27FC236}">
                <a16:creationId xmlns:a16="http://schemas.microsoft.com/office/drawing/2014/main" id="{251A8C5D-1C66-47A4-A0AB-1398D6B053D3}"/>
              </a:ext>
            </a:extLst>
          </p:cNvPr>
          <p:cNvSpPr>
            <a:spLocks noChangeArrowheads="1"/>
          </p:cNvSpPr>
          <p:nvPr/>
        </p:nvSpPr>
        <p:spPr bwMode="auto">
          <a:xfrm rot="16200000" flipH="1">
            <a:off x="1545822" y="2416498"/>
            <a:ext cx="68262" cy="547688"/>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 name="AutoShape 28">
            <a:extLst>
              <a:ext uri="{FF2B5EF4-FFF2-40B4-BE49-F238E27FC236}">
                <a16:creationId xmlns:a16="http://schemas.microsoft.com/office/drawing/2014/main" id="{3E0B6A01-4A09-48BF-80C1-02B0943F62EE}"/>
              </a:ext>
            </a:extLst>
          </p:cNvPr>
          <p:cNvSpPr>
            <a:spLocks noChangeArrowheads="1"/>
          </p:cNvSpPr>
          <p:nvPr/>
        </p:nvSpPr>
        <p:spPr bwMode="auto">
          <a:xfrm flipH="1">
            <a:off x="1899834" y="2076773"/>
            <a:ext cx="77788"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 name="AutoShape 29">
            <a:extLst>
              <a:ext uri="{FF2B5EF4-FFF2-40B4-BE49-F238E27FC236}">
                <a16:creationId xmlns:a16="http://schemas.microsoft.com/office/drawing/2014/main" id="{6C88AE6A-5FDD-42E5-8F21-47EC1C4488D9}"/>
              </a:ext>
            </a:extLst>
          </p:cNvPr>
          <p:cNvSpPr>
            <a:spLocks noChangeArrowheads="1"/>
          </p:cNvSpPr>
          <p:nvPr/>
        </p:nvSpPr>
        <p:spPr bwMode="auto">
          <a:xfrm rot="20685281" flipH="1" flipV="1">
            <a:off x="3314297" y="2346648"/>
            <a:ext cx="21336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0" name="Group 31">
            <a:extLst>
              <a:ext uri="{FF2B5EF4-FFF2-40B4-BE49-F238E27FC236}">
                <a16:creationId xmlns:a16="http://schemas.microsoft.com/office/drawing/2014/main" id="{A9B58853-7F31-4A74-BFD9-98B4730D506E}"/>
              </a:ext>
            </a:extLst>
          </p:cNvPr>
          <p:cNvGrpSpPr>
            <a:grpSpLocks/>
          </p:cNvGrpSpPr>
          <p:nvPr/>
        </p:nvGrpSpPr>
        <p:grpSpPr bwMode="auto">
          <a:xfrm>
            <a:off x="-4805766" y="2610173"/>
            <a:ext cx="2514600" cy="1695450"/>
            <a:chOff x="-96" y="4608"/>
            <a:chExt cx="1584" cy="1068"/>
          </a:xfrm>
        </p:grpSpPr>
        <p:sp>
          <p:nvSpPr>
            <p:cNvPr id="31" name="AutoShape 32">
              <a:extLst>
                <a:ext uri="{FF2B5EF4-FFF2-40B4-BE49-F238E27FC236}">
                  <a16:creationId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2" name="Group 33">
              <a:extLst>
                <a:ext uri="{FF2B5EF4-FFF2-40B4-BE49-F238E27FC236}">
                  <a16:creationId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34" name="Freeform 35">
                <a:extLst>
                  <a:ext uri="{FF2B5EF4-FFF2-40B4-BE49-F238E27FC236}">
                    <a16:creationId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6">
                <a:extLst>
                  <a:ext uri="{FF2B5EF4-FFF2-40B4-BE49-F238E27FC236}">
                    <a16:creationId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7">
                <a:extLst>
                  <a:ext uri="{FF2B5EF4-FFF2-40B4-BE49-F238E27FC236}">
                    <a16:creationId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8">
                <a:extLst>
                  <a:ext uri="{FF2B5EF4-FFF2-40B4-BE49-F238E27FC236}">
                    <a16:creationId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 name="Group 39">
                <a:extLst>
                  <a:ext uri="{FF2B5EF4-FFF2-40B4-BE49-F238E27FC236}">
                    <a16:creationId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2" name="Oval 41">
                  <a:extLst>
                    <a:ext uri="{FF2B5EF4-FFF2-40B4-BE49-F238E27FC236}">
                      <a16:creationId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39" name="Freeform 42">
                <a:extLst>
                  <a:ext uri="{FF2B5EF4-FFF2-40B4-BE49-F238E27FC236}">
                    <a16:creationId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43">
                <a:extLst>
                  <a:ext uri="{FF2B5EF4-FFF2-40B4-BE49-F238E27FC236}">
                    <a16:creationId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3" name="Group 44">
            <a:extLst>
              <a:ext uri="{FF2B5EF4-FFF2-40B4-BE49-F238E27FC236}">
                <a16:creationId xmlns:a16="http://schemas.microsoft.com/office/drawing/2014/main" id="{32325816-E924-45F8-996B-CC7C7843311F}"/>
              </a:ext>
            </a:extLst>
          </p:cNvPr>
          <p:cNvGrpSpPr>
            <a:grpSpLocks/>
          </p:cNvGrpSpPr>
          <p:nvPr/>
        </p:nvGrpSpPr>
        <p:grpSpPr bwMode="auto">
          <a:xfrm>
            <a:off x="-3250016" y="2838773"/>
            <a:ext cx="2438400" cy="1652588"/>
            <a:chOff x="1008" y="4668"/>
            <a:chExt cx="1536" cy="1041"/>
          </a:xfrm>
        </p:grpSpPr>
        <p:grpSp>
          <p:nvGrpSpPr>
            <p:cNvPr id="44" name="Group 45">
              <a:extLst>
                <a:ext uri="{FF2B5EF4-FFF2-40B4-BE49-F238E27FC236}">
                  <a16:creationId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7" name="Freeform 47">
                <a:extLst>
                  <a:ext uri="{FF2B5EF4-FFF2-40B4-BE49-F238E27FC236}">
                    <a16:creationId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1" name="Group 51">
                <a:extLst>
                  <a:ext uri="{FF2B5EF4-FFF2-40B4-BE49-F238E27FC236}">
                    <a16:creationId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5" name="Oval 53">
                  <a:extLst>
                    <a:ext uri="{FF2B5EF4-FFF2-40B4-BE49-F238E27FC236}">
                      <a16:creationId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2" name="Freeform 54">
                <a:extLst>
                  <a:ext uri="{FF2B5EF4-FFF2-40B4-BE49-F238E27FC236}">
                    <a16:creationId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5">
                <a:extLst>
                  <a:ext uri="{FF2B5EF4-FFF2-40B4-BE49-F238E27FC236}">
                    <a16:creationId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AutoShape 56" descr="Denim">
              <a:extLst>
                <a:ext uri="{FF2B5EF4-FFF2-40B4-BE49-F238E27FC236}">
                  <a16:creationId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6" name="AutoShape 57">
            <a:extLst>
              <a:ext uri="{FF2B5EF4-FFF2-40B4-BE49-F238E27FC236}">
                <a16:creationId xmlns:a16="http://schemas.microsoft.com/office/drawing/2014/main" id="{C8C0CD29-52B5-4EFA-898E-BDB073EFBFB0}"/>
              </a:ext>
            </a:extLst>
          </p:cNvPr>
          <p:cNvSpPr>
            <a:spLocks noChangeArrowheads="1"/>
          </p:cNvSpPr>
          <p:nvPr/>
        </p:nvSpPr>
        <p:spPr bwMode="auto">
          <a:xfrm>
            <a:off x="3865794" y="4179893"/>
            <a:ext cx="742950"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57" name="Group 71">
            <a:extLst>
              <a:ext uri="{FF2B5EF4-FFF2-40B4-BE49-F238E27FC236}">
                <a16:creationId xmlns:a16="http://schemas.microsoft.com/office/drawing/2014/main" id="{7FD40DFE-B091-4A75-B995-E0C6AE7D8537}"/>
              </a:ext>
            </a:extLst>
          </p:cNvPr>
          <p:cNvGrpSpPr>
            <a:grpSpLocks/>
          </p:cNvGrpSpPr>
          <p:nvPr/>
        </p:nvGrpSpPr>
        <p:grpSpPr bwMode="auto">
          <a:xfrm>
            <a:off x="3881034" y="5048573"/>
            <a:ext cx="685800" cy="649288"/>
            <a:chOff x="2496" y="3215"/>
            <a:chExt cx="383" cy="361"/>
          </a:xfrm>
        </p:grpSpPr>
        <p:pic>
          <p:nvPicPr>
            <p:cNvPr id="58" name="Picture 60" descr="clock9zn">
              <a:extLst>
                <a:ext uri="{FF2B5EF4-FFF2-40B4-BE49-F238E27FC236}">
                  <a16:creationId xmlns:a16="http://schemas.microsoft.com/office/drawing/2014/main" id="{63A8E08D-67AE-4D7A-B755-D1EDBB11E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60" name="Group 59">
            <a:extLst>
              <a:ext uri="{FF2B5EF4-FFF2-40B4-BE49-F238E27FC236}">
                <a16:creationId xmlns:a16="http://schemas.microsoft.com/office/drawing/2014/main" id="{42367A64-87D9-4005-BD68-5A95FB6AD33D}"/>
              </a:ext>
            </a:extLst>
          </p:cNvPr>
          <p:cNvGrpSpPr>
            <a:grpSpLocks/>
          </p:cNvGrpSpPr>
          <p:nvPr/>
        </p:nvGrpSpPr>
        <p:grpSpPr bwMode="auto">
          <a:xfrm>
            <a:off x="4109634" y="5200973"/>
            <a:ext cx="381000" cy="368300"/>
            <a:chOff x="4516" y="2889"/>
            <a:chExt cx="1140" cy="1140"/>
          </a:xfrm>
        </p:grpSpPr>
        <p:sp>
          <p:nvSpPr>
            <p:cNvPr id="61" name="Line 11">
              <a:extLst>
                <a:ext uri="{FF2B5EF4-FFF2-40B4-BE49-F238E27FC236}">
                  <a16:creationId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Oval 12">
              <a:extLst>
                <a:ext uri="{FF2B5EF4-FFF2-40B4-BE49-F238E27FC236}">
                  <a16:creationId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fontAlgn="auto">
                <a:spcBef>
                  <a:spcPts val="0"/>
                </a:spcBef>
                <a:spcAft>
                  <a:spcPts val="0"/>
                </a:spcAft>
                <a:defRPr/>
              </a:pPr>
              <a:endParaRPr lang="en-US">
                <a:effectLst>
                  <a:outerShdw blurRad="38100" dist="38100" dir="2700000" algn="tl">
                    <a:srgbClr val="FFFFFF"/>
                  </a:outerShdw>
                </a:effectLst>
                <a:latin typeface="+mn-lt"/>
              </a:endParaRPr>
            </a:p>
          </p:txBody>
        </p:sp>
        <p:sp>
          <p:nvSpPr>
            <p:cNvPr id="63" name="Oval 13">
              <a:extLst>
                <a:ext uri="{FF2B5EF4-FFF2-40B4-BE49-F238E27FC236}">
                  <a16:creationId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64" name="Group 88">
            <a:extLst>
              <a:ext uri="{FF2B5EF4-FFF2-40B4-BE49-F238E27FC236}">
                <a16:creationId xmlns:a16="http://schemas.microsoft.com/office/drawing/2014/main" id="{4062459D-2D7F-4618-A689-683FC40DB5B4}"/>
              </a:ext>
            </a:extLst>
          </p:cNvPr>
          <p:cNvGrpSpPr>
            <a:grpSpLocks/>
          </p:cNvGrpSpPr>
          <p:nvPr/>
        </p:nvGrpSpPr>
        <p:grpSpPr bwMode="auto">
          <a:xfrm>
            <a:off x="4063597" y="2762573"/>
            <a:ext cx="419100" cy="1485900"/>
            <a:chOff x="2448" y="2784"/>
            <a:chExt cx="264" cy="936"/>
          </a:xfrm>
        </p:grpSpPr>
        <p:sp>
          <p:nvSpPr>
            <p:cNvPr id="65" name="Arc 73">
              <a:extLst>
                <a:ext uri="{FF2B5EF4-FFF2-40B4-BE49-F238E27FC236}">
                  <a16:creationId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Arc 74">
              <a:extLst>
                <a:ext uri="{FF2B5EF4-FFF2-40B4-BE49-F238E27FC236}">
                  <a16:creationId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 name="Arc 75">
              <a:extLst>
                <a:ext uri="{FF2B5EF4-FFF2-40B4-BE49-F238E27FC236}">
                  <a16:creationId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Arc 76">
              <a:extLst>
                <a:ext uri="{FF2B5EF4-FFF2-40B4-BE49-F238E27FC236}">
                  <a16:creationId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Arc 77">
              <a:extLst>
                <a:ext uri="{FF2B5EF4-FFF2-40B4-BE49-F238E27FC236}">
                  <a16:creationId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 name="Arc 78">
              <a:extLst>
                <a:ext uri="{FF2B5EF4-FFF2-40B4-BE49-F238E27FC236}">
                  <a16:creationId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 name="Arc 85">
              <a:extLst>
                <a:ext uri="{FF2B5EF4-FFF2-40B4-BE49-F238E27FC236}">
                  <a16:creationId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 name="Arc 86">
              <a:extLst>
                <a:ext uri="{FF2B5EF4-FFF2-40B4-BE49-F238E27FC236}">
                  <a16:creationId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Arc 87">
              <a:extLst>
                <a:ext uri="{FF2B5EF4-FFF2-40B4-BE49-F238E27FC236}">
                  <a16:creationId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4" name="Group 89">
            <a:extLst>
              <a:ext uri="{FF2B5EF4-FFF2-40B4-BE49-F238E27FC236}">
                <a16:creationId xmlns:a16="http://schemas.microsoft.com/office/drawing/2014/main" id="{5FD0DB6E-850B-4BCB-AA0B-E9FBB53D012E}"/>
              </a:ext>
            </a:extLst>
          </p:cNvPr>
          <p:cNvGrpSpPr>
            <a:grpSpLocks/>
          </p:cNvGrpSpPr>
          <p:nvPr/>
        </p:nvGrpSpPr>
        <p:grpSpPr bwMode="auto">
          <a:xfrm rot="5400000">
            <a:off x="5024034" y="1924373"/>
            <a:ext cx="419100" cy="1485900"/>
            <a:chOff x="2448" y="2784"/>
            <a:chExt cx="264" cy="936"/>
          </a:xfrm>
        </p:grpSpPr>
        <p:sp>
          <p:nvSpPr>
            <p:cNvPr id="75" name="Arc 90">
              <a:extLst>
                <a:ext uri="{FF2B5EF4-FFF2-40B4-BE49-F238E27FC236}">
                  <a16:creationId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91">
              <a:extLst>
                <a:ext uri="{FF2B5EF4-FFF2-40B4-BE49-F238E27FC236}">
                  <a16:creationId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92">
              <a:extLst>
                <a:ext uri="{FF2B5EF4-FFF2-40B4-BE49-F238E27FC236}">
                  <a16:creationId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Arc 93">
              <a:extLst>
                <a:ext uri="{FF2B5EF4-FFF2-40B4-BE49-F238E27FC236}">
                  <a16:creationId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 name="Arc 94">
              <a:extLst>
                <a:ext uri="{FF2B5EF4-FFF2-40B4-BE49-F238E27FC236}">
                  <a16:creationId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 name="Arc 95">
              <a:extLst>
                <a:ext uri="{FF2B5EF4-FFF2-40B4-BE49-F238E27FC236}">
                  <a16:creationId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 name="Arc 96">
              <a:extLst>
                <a:ext uri="{FF2B5EF4-FFF2-40B4-BE49-F238E27FC236}">
                  <a16:creationId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 name="Arc 97">
              <a:extLst>
                <a:ext uri="{FF2B5EF4-FFF2-40B4-BE49-F238E27FC236}">
                  <a16:creationId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 name="Arc 98">
              <a:extLst>
                <a:ext uri="{FF2B5EF4-FFF2-40B4-BE49-F238E27FC236}">
                  <a16:creationId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6020032" y="4315496"/>
            <a:ext cx="5799284" cy="2062296"/>
          </a:xfrm>
          <a:prstGeom prst="rect">
            <a:avLst/>
          </a:prstGeom>
          <a:noFill/>
        </p:spPr>
        <p:txBody>
          <a:bodyPr wrap="square" rtlCol="0">
            <a:spAutoFit/>
          </a:bodyPr>
          <a:lstStyle/>
          <a:p>
            <a:pPr algn="ctr">
              <a:lnSpc>
                <a:spcPct val="125000"/>
              </a:lnSpc>
            </a:pPr>
            <a:r>
              <a:rPr lang="en-US" sz="3500" b="1" dirty="0">
                <a:solidFill>
                  <a:srgbClr val="FF0000"/>
                </a:solidFill>
                <a:latin typeface="Calibri" panose="020F0502020204030204" pitchFamily="34" charset="0"/>
                <a:cs typeface="Calibri" panose="020F0502020204030204" pitchFamily="34" charset="0"/>
              </a:rPr>
              <a:t>NHẬN XÉT</a:t>
            </a:r>
          </a:p>
          <a:p>
            <a:pPr algn="just">
              <a:lnSpc>
                <a:spcPct val="125000"/>
              </a:lnSpc>
            </a:pPr>
            <a:r>
              <a:rPr lang="en-US" sz="3500" dirty="0" err="1">
                <a:latin typeface="Calibri" panose="020F0502020204030204" pitchFamily="34" charset="0"/>
                <a:cs typeface="Calibri" panose="020F0502020204030204" pitchFamily="34" charset="0"/>
              </a:rPr>
              <a:t>Các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bề</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mặt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khác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nhau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sẽ</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phản</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xạ</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âm</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B050"/>
                </a:solidFill>
                <a:latin typeface="Calibri" panose="020F0502020204030204" pitchFamily="34" charset="0"/>
                <a:cs typeface="Calibri" panose="020F0502020204030204" pitchFamily="34" charset="0"/>
              </a:rPr>
              <a:t>tốt</a:t>
            </a:r>
            <a:r>
              <a:rPr lang="en-US" sz="3500" b="1" dirty="0">
                <a:solidFill>
                  <a:srgbClr val="00B050"/>
                </a:solidFill>
                <a:latin typeface="Calibri" panose="020F0502020204030204" pitchFamily="34" charset="0"/>
                <a:cs typeface="Calibri" panose="020F0502020204030204" pitchFamily="34" charset="0"/>
              </a:rPr>
              <a:t> hay </a:t>
            </a:r>
            <a:r>
              <a:rPr lang="en-US" sz="3500" b="1" dirty="0" err="1">
                <a:solidFill>
                  <a:srgbClr val="00B050"/>
                </a:solidFill>
                <a:latin typeface="Calibri" panose="020F0502020204030204" pitchFamily="34" charset="0"/>
                <a:cs typeface="Calibri" panose="020F0502020204030204" pitchFamily="34" charset="0"/>
              </a:rPr>
              <a:t>kém</a:t>
            </a:r>
            <a:r>
              <a:rPr lang="en-US" sz="3500" b="1" dirty="0">
                <a:solidFill>
                  <a:srgbClr val="00B05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khác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nhau</a:t>
            </a:r>
            <a:r>
              <a:rPr lang="en-US" sz="3500" dirty="0">
                <a:latin typeface="Calibri" panose="020F0502020204030204" pitchFamily="34" charset="0"/>
                <a:cs typeface="Calibri" panose="020F0502020204030204" pitchFamily="34" charset="0"/>
              </a:rPr>
              <a:t>.</a:t>
            </a:r>
          </a:p>
        </p:txBody>
      </p:sp>
      <p:pic>
        <p:nvPicPr>
          <p:cNvPr id="3074" name="Picture 2" descr="Listening Ear Images | Clipart Panda - Free Clipart Images | Free clip art,  Ear images, Listening ears">
            <a:extLst>
              <a:ext uri="{FF2B5EF4-FFF2-40B4-BE49-F238E27FC236}">
                <a16:creationId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26016" y="1769591"/>
            <a:ext cx="976804" cy="1643063"/>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674;p57">
            <a:extLst>
              <a:ext uri="{FF2B5EF4-FFF2-40B4-BE49-F238E27FC236}">
                <a16:creationId xmlns:a16="http://schemas.microsoft.com/office/drawing/2014/main" id="{F3EDA5F3-188C-5B95-09E5-9593776D16E2}"/>
              </a:ext>
            </a:extLst>
          </p:cNvPr>
          <p:cNvSpPr/>
          <p:nvPr/>
        </p:nvSpPr>
        <p:spPr>
          <a:xfrm>
            <a:off x="10543913" y="4347429"/>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60"/>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64"/>
                                        </p:tgtEl>
                                        <p:attrNameLst>
                                          <p:attrName>style.visibility</p:attrName>
                                        </p:attrNameLst>
                                      </p:cBhvr>
                                      <p:to>
                                        <p:strVal val="visible"/>
                                      </p:to>
                                    </p:set>
                                    <p:animEffect transition="in" filter="wipe(down)">
                                      <p:cBhvr>
                                        <p:cTn id="9" dur="200"/>
                                        <p:tgtEl>
                                          <p:spTgt spid="64"/>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4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43"/>
                                        </p:tgtEl>
                                        <p:attrNameLst>
                                          <p:attrName>ppt_x</p:attrName>
                                        </p:attrNameLst>
                                      </p:cBhvr>
                                      <p:tavLst>
                                        <p:tav tm="0">
                                          <p:val>
                                            <p:strVal val="ppt_x"/>
                                          </p:val>
                                        </p:tav>
                                        <p:tav tm="100000">
                                          <p:val>
                                            <p:strVal val="0-ppt_w/2"/>
                                          </p:val>
                                        </p:tav>
                                      </p:tavLst>
                                    </p:anim>
                                    <p:anim calcmode="lin" valueType="num">
                                      <p:cBhvr additive="base">
                                        <p:cTn id="16" dur="2000"/>
                                        <p:tgtEl>
                                          <p:spTgt spid="43"/>
                                        </p:tgtEl>
                                        <p:attrNameLst>
                                          <p:attrName>ppt_y</p:attrName>
                                        </p:attrNameLst>
                                      </p:cBhvr>
                                      <p:tavLst>
                                        <p:tav tm="0">
                                          <p:val>
                                            <p:strVal val="ppt_y"/>
                                          </p:val>
                                        </p:tav>
                                        <p:tav tm="100000">
                                          <p:val>
                                            <p:strVal val="1+ppt_h/2"/>
                                          </p:val>
                                        </p:tav>
                                      </p:tavLst>
                                    </p:anim>
                                    <p:set>
                                      <p:cBhvr>
                                        <p:cTn id="17" dur="1" fill="hold">
                                          <p:stCondLst>
                                            <p:cond delay="1999"/>
                                          </p:stCondLst>
                                        </p:cTn>
                                        <p:tgtEl>
                                          <p:spTgt spid="4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2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30"/>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30"/>
                                        </p:tgtEl>
                                        <p:attrNameLst>
                                          <p:attrName>ppt_x</p:attrName>
                                        </p:attrNameLst>
                                      </p:cBhvr>
                                      <p:tavLst>
                                        <p:tav tm="0">
                                          <p:val>
                                            <p:strVal val="ppt_x"/>
                                          </p:val>
                                        </p:tav>
                                        <p:tav tm="100000">
                                          <p:val>
                                            <p:strVal val="0-ppt_w/2"/>
                                          </p:val>
                                        </p:tav>
                                      </p:tavLst>
                                    </p:anim>
                                    <p:anim calcmode="lin" valueType="num">
                                      <p:cBhvr additive="base">
                                        <p:cTn id="28" dur="2000"/>
                                        <p:tgtEl>
                                          <p:spTgt spid="30"/>
                                        </p:tgtEl>
                                        <p:attrNameLst>
                                          <p:attrName>ppt_y</p:attrName>
                                        </p:attrNameLst>
                                      </p:cBhvr>
                                      <p:tavLst>
                                        <p:tav tm="0">
                                          <p:val>
                                            <p:strVal val="ppt_y"/>
                                          </p:val>
                                        </p:tav>
                                        <p:tav tm="100000">
                                          <p:val>
                                            <p:strVal val="1+ppt_h/2"/>
                                          </p:val>
                                        </p:tav>
                                      </p:tavLst>
                                    </p:anim>
                                    <p:set>
                                      <p:cBhvr>
                                        <p:cTn id="29" dur="1" fill="hold">
                                          <p:stCondLst>
                                            <p:cond delay="19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ppt_x"/>
                                          </p:val>
                                        </p:tav>
                                        <p:tav tm="100000">
                                          <p:val>
                                            <p:strVal val="#ppt_x"/>
                                          </p:val>
                                        </p:tav>
                                      </p:tavLst>
                                    </p:anim>
                                    <p:anim calcmode="lin" valueType="num">
                                      <p:cBhvr additive="base">
                                        <p:cTn id="35" dur="500" fill="hold"/>
                                        <p:tgtEl>
                                          <p:spTgt spid="84"/>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barn(inVertical)">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5122" name="Picture 2" descr="Absorption | Acoustic Sciences Corporation">
            <a:extLst>
              <a:ext uri="{FF2B5EF4-FFF2-40B4-BE49-F238E27FC236}">
                <a16:creationId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2877" y="1487837"/>
            <a:ext cx="9905436" cy="488196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AC3442D-ADE4-4938-B82C-85D493E0D59C}"/>
              </a:ext>
            </a:extLst>
          </p:cNvPr>
          <p:cNvSpPr/>
          <p:nvPr/>
        </p:nvSpPr>
        <p:spPr>
          <a:xfrm rot="19669433">
            <a:off x="3948433" y="4490667"/>
            <a:ext cx="2388219"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43CEB1"/>
                </a:solidFill>
              </a:rPr>
              <a:t>Âm</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phản</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xạ</a:t>
            </a:r>
            <a:endParaRPr lang="en-US" sz="3500" b="1" dirty="0">
              <a:ln w="12700" cmpd="sng">
                <a:noFill/>
                <a:prstDash val="solid"/>
              </a:ln>
              <a:solidFill>
                <a:srgbClr val="43CEB1"/>
              </a:solidFill>
            </a:endParaRPr>
          </a:p>
        </p:txBody>
      </p:sp>
      <p:sp>
        <p:nvSpPr>
          <p:cNvPr id="87" name="Rectangle 86">
            <a:extLst>
              <a:ext uri="{FF2B5EF4-FFF2-40B4-BE49-F238E27FC236}">
                <a16:creationId xmlns:a16="http://schemas.microsoft.com/office/drawing/2014/main" id="{58664578-9DFF-424A-85B4-1F6F62F5D595}"/>
              </a:ext>
            </a:extLst>
          </p:cNvPr>
          <p:cNvSpPr/>
          <p:nvPr/>
        </p:nvSpPr>
        <p:spPr>
          <a:xfrm>
            <a:off x="6115595" y="6227058"/>
            <a:ext cx="2363147"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BF9000"/>
                </a:solidFill>
              </a:rPr>
              <a:t>Âm</a:t>
            </a:r>
            <a:r>
              <a:rPr lang="en-US" sz="3500" b="1" dirty="0">
                <a:ln w="12700" cmpd="sng">
                  <a:noFill/>
                  <a:prstDash val="solid"/>
                </a:ln>
                <a:solidFill>
                  <a:srgbClr val="BF9000"/>
                </a:solidFill>
              </a:rPr>
              <a:t> </a:t>
            </a:r>
            <a:r>
              <a:rPr lang="en-US" sz="3500" b="1" dirty="0" err="1">
                <a:ln w="12700" cmpd="sng">
                  <a:noFill/>
                  <a:prstDash val="solid"/>
                </a:ln>
                <a:solidFill>
                  <a:srgbClr val="BF9000"/>
                </a:solidFill>
              </a:rPr>
              <a:t>hấp</a:t>
            </a:r>
            <a:r>
              <a:rPr lang="en-US" sz="3500" b="1" dirty="0">
                <a:ln w="12700" cmpd="sng">
                  <a:noFill/>
                  <a:prstDash val="solid"/>
                </a:ln>
                <a:solidFill>
                  <a:srgbClr val="BF9000"/>
                </a:solidFill>
              </a:rPr>
              <a:t> </a:t>
            </a:r>
            <a:r>
              <a:rPr lang="en-US" sz="3500" b="1" dirty="0" err="1">
                <a:ln w="12700" cmpd="sng">
                  <a:noFill/>
                  <a:prstDash val="solid"/>
                </a:ln>
                <a:solidFill>
                  <a:srgbClr val="BF9000"/>
                </a:solidFill>
              </a:rPr>
              <a:t>thụ</a:t>
            </a:r>
            <a:endParaRPr lang="en-US" sz="3500" b="1" dirty="0">
              <a:ln w="12700" cmpd="sng">
                <a:noFill/>
                <a:prstDash val="solid"/>
              </a:ln>
              <a:solidFill>
                <a:srgbClr val="BF9000"/>
              </a:solidFill>
            </a:endParaRPr>
          </a:p>
        </p:txBody>
      </p:sp>
      <p:sp>
        <p:nvSpPr>
          <p:cNvPr id="88" name="Rectangle 87">
            <a:extLst>
              <a:ext uri="{FF2B5EF4-FFF2-40B4-BE49-F238E27FC236}">
                <a16:creationId xmlns:a16="http://schemas.microsoft.com/office/drawing/2014/main" id="{AA12E09A-3D3F-4F04-917E-ECB15C104D3C}"/>
              </a:ext>
            </a:extLst>
          </p:cNvPr>
          <p:cNvSpPr/>
          <p:nvPr/>
        </p:nvSpPr>
        <p:spPr>
          <a:xfrm rot="1445943">
            <a:off x="2112494" y="2799276"/>
            <a:ext cx="2800960"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0000FF"/>
                </a:solidFill>
              </a:rPr>
              <a:t>Âm</a:t>
            </a:r>
            <a:r>
              <a:rPr lang="en-US" sz="3500" b="1" dirty="0">
                <a:ln w="12700" cmpd="sng">
                  <a:noFill/>
                  <a:prstDash val="solid"/>
                </a:ln>
                <a:solidFill>
                  <a:srgbClr val="0000FF"/>
                </a:solidFill>
              </a:rPr>
              <a:t> </a:t>
            </a:r>
            <a:r>
              <a:rPr lang="en-US" sz="3500" b="1" dirty="0" err="1">
                <a:ln w="12700" cmpd="sng">
                  <a:noFill/>
                  <a:prstDash val="solid"/>
                </a:ln>
                <a:solidFill>
                  <a:srgbClr val="0000FF"/>
                </a:solidFill>
              </a:rPr>
              <a:t>truyền</a:t>
            </a:r>
            <a:r>
              <a:rPr lang="en-US" sz="3500" b="1" dirty="0">
                <a:ln w="12700" cmpd="sng">
                  <a:noFill/>
                  <a:prstDash val="solid"/>
                </a:ln>
                <a:solidFill>
                  <a:srgbClr val="0000FF"/>
                </a:solidFill>
              </a:rPr>
              <a:t> </a:t>
            </a:r>
            <a:r>
              <a:rPr lang="en-US" sz="3500" b="1" dirty="0" err="1">
                <a:ln w="12700" cmpd="sng">
                  <a:noFill/>
                  <a:prstDash val="solid"/>
                </a:ln>
                <a:solidFill>
                  <a:srgbClr val="0000FF"/>
                </a:solidFill>
              </a:rPr>
              <a:t>tới</a:t>
            </a:r>
            <a:endParaRPr lang="en-US" sz="3500" b="1" dirty="0">
              <a:ln w="12700" cmpd="sng">
                <a:noFill/>
                <a:prstDash val="solid"/>
              </a:ln>
              <a:solidFill>
                <a:srgbClr val="0000FF"/>
              </a:solidFill>
            </a:endParaRPr>
          </a:p>
        </p:txBody>
      </p:sp>
      <p:sp>
        <p:nvSpPr>
          <p:cNvPr id="89" name="Rectangle 88">
            <a:extLst>
              <a:ext uri="{FF2B5EF4-FFF2-40B4-BE49-F238E27FC236}">
                <a16:creationId xmlns:a16="http://schemas.microsoft.com/office/drawing/2014/main" id="{4EB09F9B-E691-45A8-BC11-F3954CF6C538}"/>
              </a:ext>
            </a:extLst>
          </p:cNvPr>
          <p:cNvSpPr/>
          <p:nvPr/>
        </p:nvSpPr>
        <p:spPr>
          <a:xfrm>
            <a:off x="7695471" y="3092370"/>
            <a:ext cx="2957606"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7030A0"/>
                </a:solidFill>
              </a:rPr>
              <a:t>Âm</a:t>
            </a:r>
            <a:r>
              <a:rPr lang="en-US" sz="3500" b="1" dirty="0">
                <a:ln w="12700" cmpd="sng">
                  <a:noFill/>
                  <a:prstDash val="solid"/>
                </a:ln>
                <a:solidFill>
                  <a:srgbClr val="7030A0"/>
                </a:solidFill>
              </a:rPr>
              <a:t> </a:t>
            </a:r>
            <a:r>
              <a:rPr lang="en-US" sz="3500" b="1" dirty="0" err="1">
                <a:ln w="12700" cmpd="sng">
                  <a:noFill/>
                  <a:prstDash val="solid"/>
                </a:ln>
                <a:solidFill>
                  <a:srgbClr val="7030A0"/>
                </a:solidFill>
              </a:rPr>
              <a:t>truyền</a:t>
            </a:r>
            <a:r>
              <a:rPr lang="en-US" sz="3500" b="1" dirty="0">
                <a:ln w="12700" cmpd="sng">
                  <a:noFill/>
                  <a:prstDash val="solid"/>
                </a:ln>
                <a:solidFill>
                  <a:srgbClr val="7030A0"/>
                </a:solidFill>
              </a:rPr>
              <a:t> qua</a:t>
            </a:r>
          </a:p>
        </p:txBody>
      </p:sp>
      <p:sp>
        <p:nvSpPr>
          <p:cNvPr id="11" name="Line 15">
            <a:extLst>
              <a:ext uri="{FF2B5EF4-FFF2-40B4-BE49-F238E27FC236}">
                <a16:creationId xmlns:a16="http://schemas.microsoft.com/office/drawing/2014/main" id="{F514A5B3-E19B-B51E-9E48-ECA152F4C888}"/>
              </a:ext>
            </a:extLst>
          </p:cNvPr>
          <p:cNvSpPr>
            <a:spLocks noChangeShapeType="1"/>
          </p:cNvSpPr>
          <p:nvPr/>
        </p:nvSpPr>
        <p:spPr bwMode="auto">
          <a:xfrm>
            <a:off x="3963836" y="2512291"/>
            <a:ext cx="1873545" cy="1006763"/>
          </a:xfrm>
          <a:prstGeom prst="line">
            <a:avLst/>
          </a:prstGeom>
          <a:noFill/>
          <a:ln w="190500" cmpd="sng">
            <a:solidFill>
              <a:srgbClr val="0000FF"/>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5">
            <a:extLst>
              <a:ext uri="{FF2B5EF4-FFF2-40B4-BE49-F238E27FC236}">
                <a16:creationId xmlns:a16="http://schemas.microsoft.com/office/drawing/2014/main" id="{A196D783-3491-CC32-40B4-3687FD2BD575}"/>
              </a:ext>
            </a:extLst>
          </p:cNvPr>
          <p:cNvSpPr>
            <a:spLocks noChangeShapeType="1"/>
          </p:cNvSpPr>
          <p:nvPr/>
        </p:nvSpPr>
        <p:spPr bwMode="auto">
          <a:xfrm flipH="1">
            <a:off x="4600280" y="3640773"/>
            <a:ext cx="1237101" cy="818105"/>
          </a:xfrm>
          <a:prstGeom prst="line">
            <a:avLst/>
          </a:prstGeom>
          <a:noFill/>
          <a:ln w="101600" cmpd="sng">
            <a:solidFill>
              <a:srgbClr val="43CEB1"/>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5">
            <a:extLst>
              <a:ext uri="{FF2B5EF4-FFF2-40B4-BE49-F238E27FC236}">
                <a16:creationId xmlns:a16="http://schemas.microsoft.com/office/drawing/2014/main" id="{7697EDAF-27BB-81CC-3D02-FCEFAACAF0F3}"/>
              </a:ext>
            </a:extLst>
          </p:cNvPr>
          <p:cNvSpPr>
            <a:spLocks noChangeShapeType="1"/>
          </p:cNvSpPr>
          <p:nvPr/>
        </p:nvSpPr>
        <p:spPr bwMode="auto">
          <a:xfrm>
            <a:off x="7202078" y="3861499"/>
            <a:ext cx="13602" cy="1628173"/>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5">
            <a:extLst>
              <a:ext uri="{FF2B5EF4-FFF2-40B4-BE49-F238E27FC236}">
                <a16:creationId xmlns:a16="http://schemas.microsoft.com/office/drawing/2014/main" id="{37DF5A29-00F5-47AD-790E-2629CD705B15}"/>
              </a:ext>
            </a:extLst>
          </p:cNvPr>
          <p:cNvSpPr>
            <a:spLocks noChangeShapeType="1"/>
          </p:cNvSpPr>
          <p:nvPr/>
        </p:nvSpPr>
        <p:spPr bwMode="auto">
          <a:xfrm>
            <a:off x="7902761" y="3861499"/>
            <a:ext cx="1976530" cy="0"/>
          </a:xfrm>
          <a:prstGeom prst="line">
            <a:avLst/>
          </a:prstGeom>
          <a:noFill/>
          <a:ln w="101600" cmpd="sng">
            <a:solidFill>
              <a:srgbClr val="7030A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710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122903" y="1232286"/>
            <a:ext cx="11946194" cy="1306191"/>
          </a:xfrm>
          <a:prstGeom prst="rect">
            <a:avLst/>
          </a:prstGeom>
          <a:noFill/>
        </p:spPr>
        <p:txBody>
          <a:bodyPr wrap="square" rtlCol="0">
            <a:spAutoFit/>
          </a:bodyPr>
          <a:lstStyle/>
          <a:p>
            <a:pPr>
              <a:lnSpc>
                <a:spcPct val="120000"/>
              </a:lnSpc>
            </a:pPr>
            <a:r>
              <a:rPr lang="en-US" sz="3400" dirty="0"/>
              <a:t>-</a:t>
            </a:r>
            <a:r>
              <a:rPr lang="en-US" sz="3400" dirty="0" err="1"/>
              <a:t>Những</a:t>
            </a:r>
            <a:r>
              <a:rPr lang="en-US" sz="3400" dirty="0"/>
              <a:t> </a:t>
            </a:r>
            <a:r>
              <a:rPr lang="en-US" sz="3400" dirty="0" err="1">
                <a:solidFill>
                  <a:srgbClr val="0070C0"/>
                </a:solidFill>
              </a:rPr>
              <a:t>vật</a:t>
            </a:r>
            <a:r>
              <a:rPr lang="en-US" sz="3400" dirty="0">
                <a:solidFill>
                  <a:srgbClr val="0070C0"/>
                </a:solidFill>
              </a:rPr>
              <a:t> </a:t>
            </a:r>
            <a:r>
              <a:rPr lang="en-US" sz="3400" dirty="0" err="1">
                <a:solidFill>
                  <a:srgbClr val="0070C0"/>
                </a:solidFill>
              </a:rPr>
              <a:t>liệu</a:t>
            </a:r>
            <a:r>
              <a:rPr lang="en-US" sz="3400" dirty="0">
                <a:solidFill>
                  <a:srgbClr val="0070C0"/>
                </a:solidFill>
              </a:rPr>
              <a:t> </a:t>
            </a:r>
            <a:r>
              <a:rPr lang="en-US" sz="3400" dirty="0" err="1">
                <a:solidFill>
                  <a:srgbClr val="0070C0"/>
                </a:solidFill>
              </a:rPr>
              <a:t>cứng</a:t>
            </a:r>
            <a:r>
              <a:rPr lang="en-US" sz="3400" dirty="0">
                <a:solidFill>
                  <a:srgbClr val="0070C0"/>
                </a:solidFill>
              </a:rPr>
              <a:t> </a:t>
            </a:r>
            <a:r>
              <a:rPr lang="en-US" sz="3400" dirty="0" err="1"/>
              <a:t>có</a:t>
            </a:r>
            <a:r>
              <a:rPr lang="en-US" sz="3400" dirty="0"/>
              <a:t> </a:t>
            </a:r>
            <a:r>
              <a:rPr lang="en-US" sz="3400" dirty="0" err="1">
                <a:solidFill>
                  <a:srgbClr val="00B050"/>
                </a:solidFill>
              </a:rPr>
              <a:t>bề</a:t>
            </a:r>
            <a:r>
              <a:rPr lang="en-US" sz="3400" dirty="0">
                <a:solidFill>
                  <a:srgbClr val="00B050"/>
                </a:solidFill>
              </a:rPr>
              <a:t> </a:t>
            </a:r>
            <a:r>
              <a:rPr lang="en-US" sz="3400" dirty="0" err="1">
                <a:solidFill>
                  <a:srgbClr val="00B050"/>
                </a:solidFill>
              </a:rPr>
              <a:t>mặt</a:t>
            </a:r>
            <a:r>
              <a:rPr lang="en-US" sz="3400" dirty="0">
                <a:solidFill>
                  <a:srgbClr val="00B050"/>
                </a:solidFill>
              </a:rPr>
              <a:t> </a:t>
            </a:r>
            <a:r>
              <a:rPr lang="en-US" sz="3400" dirty="0" err="1">
                <a:solidFill>
                  <a:srgbClr val="00B050"/>
                </a:solidFill>
              </a:rPr>
              <a:t>nhẵn</a:t>
            </a:r>
            <a:r>
              <a:rPr lang="en-US" sz="3400" dirty="0">
                <a:solidFill>
                  <a:srgbClr val="00B050"/>
                </a:solidFill>
              </a:rPr>
              <a:t> </a:t>
            </a:r>
            <a:r>
              <a:rPr lang="en-US" sz="3400" dirty="0" err="1">
                <a:solidFill>
                  <a:srgbClr val="FF0000"/>
                </a:solidFill>
              </a:rPr>
              <a:t>phản</a:t>
            </a:r>
            <a:r>
              <a:rPr lang="en-US" sz="3400" dirty="0">
                <a:solidFill>
                  <a:srgbClr val="FF0000"/>
                </a:solidFill>
              </a:rPr>
              <a:t> </a:t>
            </a:r>
            <a:r>
              <a:rPr lang="en-US" sz="3400" dirty="0" err="1">
                <a:solidFill>
                  <a:srgbClr val="FF0000"/>
                </a:solidFill>
              </a:rPr>
              <a:t>xạ</a:t>
            </a:r>
            <a:r>
              <a:rPr lang="en-US" sz="3400" dirty="0">
                <a:solidFill>
                  <a:srgbClr val="FF0000"/>
                </a:solidFill>
              </a:rPr>
              <a:t> </a:t>
            </a:r>
            <a:r>
              <a:rPr lang="en-US" sz="3400" dirty="0" err="1">
                <a:solidFill>
                  <a:srgbClr val="FF0000"/>
                </a:solidFill>
              </a:rPr>
              <a:t>âm</a:t>
            </a:r>
            <a:r>
              <a:rPr lang="en-US" sz="3400" dirty="0">
                <a:solidFill>
                  <a:srgbClr val="FF0000"/>
                </a:solidFill>
              </a:rPr>
              <a:t> </a:t>
            </a:r>
            <a:r>
              <a:rPr lang="en-US" sz="3400" dirty="0" err="1">
                <a:solidFill>
                  <a:srgbClr val="FF0000"/>
                </a:solidFill>
              </a:rPr>
              <a:t>tốt</a:t>
            </a:r>
            <a:r>
              <a:rPr lang="en-US" sz="3400" dirty="0">
                <a:solidFill>
                  <a:srgbClr val="FF0000"/>
                </a:solidFill>
              </a:rPr>
              <a:t>.</a:t>
            </a:r>
            <a:endParaRPr lang="en-US" sz="3400" dirty="0"/>
          </a:p>
          <a:p>
            <a:pPr>
              <a:lnSpc>
                <a:spcPct val="120000"/>
              </a:lnSpc>
            </a:pPr>
            <a:r>
              <a:rPr lang="en-US" sz="3400" dirty="0"/>
              <a:t>-</a:t>
            </a:r>
            <a:r>
              <a:rPr lang="en-US" sz="3400" dirty="0" err="1"/>
              <a:t>Những</a:t>
            </a:r>
            <a:r>
              <a:rPr lang="en-US" sz="3400" dirty="0"/>
              <a:t> </a:t>
            </a:r>
            <a:r>
              <a:rPr lang="en-US" sz="3400" dirty="0" err="1">
                <a:solidFill>
                  <a:srgbClr val="0070C0"/>
                </a:solidFill>
              </a:rPr>
              <a:t>vật</a:t>
            </a:r>
            <a:r>
              <a:rPr lang="en-US" sz="3400" dirty="0">
                <a:solidFill>
                  <a:srgbClr val="0070C0"/>
                </a:solidFill>
              </a:rPr>
              <a:t> </a:t>
            </a:r>
            <a:r>
              <a:rPr lang="en-US" sz="3400" dirty="0" err="1">
                <a:solidFill>
                  <a:srgbClr val="0070C0"/>
                </a:solidFill>
              </a:rPr>
              <a:t>liệu</a:t>
            </a:r>
            <a:r>
              <a:rPr lang="en-US" sz="3400" dirty="0">
                <a:solidFill>
                  <a:srgbClr val="0070C0"/>
                </a:solidFill>
              </a:rPr>
              <a:t> </a:t>
            </a:r>
            <a:r>
              <a:rPr lang="en-US" sz="3400" dirty="0" err="1">
                <a:solidFill>
                  <a:srgbClr val="0070C0"/>
                </a:solidFill>
              </a:rPr>
              <a:t>mềm</a:t>
            </a:r>
            <a:r>
              <a:rPr lang="en-US" sz="3400" dirty="0">
                <a:solidFill>
                  <a:srgbClr val="0070C0"/>
                </a:solidFill>
              </a:rPr>
              <a:t>, </a:t>
            </a:r>
            <a:r>
              <a:rPr lang="en-US" sz="3400" dirty="0" err="1">
                <a:solidFill>
                  <a:srgbClr val="0070C0"/>
                </a:solidFill>
              </a:rPr>
              <a:t>xốp</a:t>
            </a:r>
            <a:r>
              <a:rPr lang="en-US" sz="3400" dirty="0">
                <a:solidFill>
                  <a:srgbClr val="0070C0"/>
                </a:solidFill>
              </a:rPr>
              <a:t> </a:t>
            </a:r>
            <a:r>
              <a:rPr lang="en-US" sz="3400" dirty="0" err="1"/>
              <a:t>có</a:t>
            </a:r>
            <a:r>
              <a:rPr lang="en-US" sz="3400" dirty="0"/>
              <a:t> </a:t>
            </a:r>
            <a:r>
              <a:rPr lang="en-US" sz="3400" dirty="0" err="1">
                <a:solidFill>
                  <a:srgbClr val="00B050"/>
                </a:solidFill>
              </a:rPr>
              <a:t>bề</a:t>
            </a:r>
            <a:r>
              <a:rPr lang="en-US" sz="3400" dirty="0">
                <a:solidFill>
                  <a:srgbClr val="00B050"/>
                </a:solidFill>
              </a:rPr>
              <a:t> </a:t>
            </a:r>
            <a:r>
              <a:rPr lang="en-US" sz="3400" dirty="0" err="1">
                <a:solidFill>
                  <a:srgbClr val="00B050"/>
                </a:solidFill>
              </a:rPr>
              <a:t>mặt</a:t>
            </a:r>
            <a:r>
              <a:rPr lang="en-US" sz="3400" dirty="0">
                <a:solidFill>
                  <a:srgbClr val="00B050"/>
                </a:solidFill>
              </a:rPr>
              <a:t> </a:t>
            </a:r>
            <a:r>
              <a:rPr lang="en-US" sz="3400" dirty="0" err="1">
                <a:solidFill>
                  <a:srgbClr val="00B050"/>
                </a:solidFill>
              </a:rPr>
              <a:t>ghồ</a:t>
            </a:r>
            <a:r>
              <a:rPr lang="en-US" sz="3400" dirty="0">
                <a:solidFill>
                  <a:srgbClr val="00B050"/>
                </a:solidFill>
              </a:rPr>
              <a:t> </a:t>
            </a:r>
            <a:r>
              <a:rPr lang="en-US" sz="3400" dirty="0" err="1">
                <a:solidFill>
                  <a:srgbClr val="00B050"/>
                </a:solidFill>
              </a:rPr>
              <a:t>ghề</a:t>
            </a:r>
            <a:r>
              <a:rPr lang="en-US" sz="3400" dirty="0">
                <a:solidFill>
                  <a:srgbClr val="00B050"/>
                </a:solidFill>
              </a:rPr>
              <a:t> </a:t>
            </a:r>
            <a:r>
              <a:rPr lang="en-US" sz="3400" dirty="0" err="1"/>
              <a:t>thì</a:t>
            </a:r>
            <a:r>
              <a:rPr lang="en-US" sz="3400" dirty="0"/>
              <a:t> </a:t>
            </a:r>
            <a:r>
              <a:rPr lang="en-US" sz="3400" dirty="0" err="1">
                <a:solidFill>
                  <a:srgbClr val="FF0000"/>
                </a:solidFill>
              </a:rPr>
              <a:t>phản</a:t>
            </a:r>
            <a:r>
              <a:rPr lang="en-US" sz="3400" dirty="0">
                <a:solidFill>
                  <a:srgbClr val="FF0000"/>
                </a:solidFill>
              </a:rPr>
              <a:t> </a:t>
            </a:r>
            <a:r>
              <a:rPr lang="en-US" sz="3400" dirty="0" err="1">
                <a:solidFill>
                  <a:srgbClr val="FF0000"/>
                </a:solidFill>
              </a:rPr>
              <a:t>xạ</a:t>
            </a:r>
            <a:r>
              <a:rPr lang="en-US" sz="3400" dirty="0">
                <a:solidFill>
                  <a:srgbClr val="FF0000"/>
                </a:solidFill>
              </a:rPr>
              <a:t> </a:t>
            </a:r>
            <a:r>
              <a:rPr lang="en-US" sz="3400" dirty="0" err="1">
                <a:solidFill>
                  <a:srgbClr val="FF0000"/>
                </a:solidFill>
              </a:rPr>
              <a:t>âm</a:t>
            </a:r>
            <a:r>
              <a:rPr lang="en-US" sz="3400" dirty="0">
                <a:solidFill>
                  <a:srgbClr val="FF0000"/>
                </a:solidFill>
              </a:rPr>
              <a:t> </a:t>
            </a:r>
            <a:r>
              <a:rPr lang="en-US" sz="3400" dirty="0" err="1">
                <a:solidFill>
                  <a:srgbClr val="FF0000"/>
                </a:solidFill>
              </a:rPr>
              <a:t>kém</a:t>
            </a:r>
            <a:r>
              <a:rPr lang="en-US" sz="3400" dirty="0"/>
              <a:t>.</a:t>
            </a:r>
          </a:p>
        </p:txBody>
      </p:sp>
      <p:pic>
        <p:nvPicPr>
          <p:cNvPr id="11" name="Picture 4" descr="Related image">
            <a:extLst>
              <a:ext uri="{FF2B5EF4-FFF2-40B4-BE49-F238E27FC236}">
                <a16:creationId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0768" y="2723970"/>
            <a:ext cx="3962681" cy="2972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Ã¡n gá»">
            <a:extLst>
              <a:ext uri="{FF2B5EF4-FFF2-40B4-BE49-F238E27FC236}">
                <a16:creationId xmlns:a16="http://schemas.microsoft.com/office/drawing/2014/main" id="{34466F68-7F07-4556-B4E8-64AE6EB69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88" y="2723970"/>
            <a:ext cx="3962681" cy="29720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A6365D-3F66-448D-8FA5-7E7FDB8B41A8}"/>
              </a:ext>
            </a:extLst>
          </p:cNvPr>
          <p:cNvSpPr txBox="1"/>
          <p:nvPr/>
        </p:nvSpPr>
        <p:spPr>
          <a:xfrm>
            <a:off x="6823881" y="6181136"/>
            <a:ext cx="5245216" cy="615553"/>
          </a:xfrm>
          <a:prstGeom prst="rect">
            <a:avLst/>
          </a:prstGeom>
          <a:noFill/>
        </p:spPr>
        <p:txBody>
          <a:bodyPr wrap="square" rtlCol="0">
            <a:spAutoFit/>
          </a:bodyPr>
          <a:lstStyle/>
          <a:p>
            <a:pPr algn="ctr"/>
            <a:r>
              <a:rPr lang="en-US" sz="3400" dirty="0" err="1">
                <a:solidFill>
                  <a:srgbClr val="0070C0"/>
                </a:solidFill>
              </a:rPr>
              <a:t>Phản</a:t>
            </a:r>
            <a:r>
              <a:rPr lang="en-US" sz="3400" dirty="0">
                <a:solidFill>
                  <a:srgbClr val="0070C0"/>
                </a:solidFill>
              </a:rPr>
              <a:t> </a:t>
            </a:r>
            <a:r>
              <a:rPr lang="en-US" sz="3400" dirty="0" err="1">
                <a:solidFill>
                  <a:srgbClr val="0070C0"/>
                </a:solidFill>
              </a:rPr>
              <a:t>xạ</a:t>
            </a:r>
            <a:r>
              <a:rPr lang="en-US" sz="3400" dirty="0">
                <a:solidFill>
                  <a:srgbClr val="0070C0"/>
                </a:solidFill>
              </a:rPr>
              <a:t> </a:t>
            </a:r>
            <a:r>
              <a:rPr lang="en-US" sz="3400" dirty="0" err="1">
                <a:solidFill>
                  <a:srgbClr val="0070C0"/>
                </a:solidFill>
              </a:rPr>
              <a:t>âm</a:t>
            </a:r>
            <a:r>
              <a:rPr lang="en-US" sz="3400" dirty="0"/>
              <a:t> </a:t>
            </a:r>
            <a:r>
              <a:rPr lang="en-US" sz="3400" dirty="0" err="1">
                <a:solidFill>
                  <a:srgbClr val="00B050"/>
                </a:solidFill>
              </a:rPr>
              <a:t>kém</a:t>
            </a:r>
            <a:r>
              <a:rPr lang="en-US" sz="3400" dirty="0">
                <a:solidFill>
                  <a:srgbClr val="00B050"/>
                </a:solidFill>
              </a:rPr>
              <a:t> </a:t>
            </a:r>
            <a:r>
              <a:rPr lang="en-US" sz="3400" dirty="0" err="1">
                <a:solidFill>
                  <a:srgbClr val="00B050"/>
                </a:solidFill>
              </a:rPr>
              <a:t>dần</a:t>
            </a:r>
            <a:endParaRPr lang="en-US" sz="3400" dirty="0">
              <a:solidFill>
                <a:srgbClr val="00B050"/>
              </a:solidFill>
            </a:endParaRPr>
          </a:p>
        </p:txBody>
      </p:sp>
      <p:pic>
        <p:nvPicPr>
          <p:cNvPr id="19" name="Picture 10" descr="Image result for tÆ°á»ng gáº¡ch">
            <a:extLst>
              <a:ext uri="{FF2B5EF4-FFF2-40B4-BE49-F238E27FC236}">
                <a16:creationId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176" y="2737496"/>
            <a:ext cx="2958485" cy="2958485"/>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5">
            <a:extLst>
              <a:ext uri="{FF2B5EF4-FFF2-40B4-BE49-F238E27FC236}">
                <a16:creationId xmlns:a16="http://schemas.microsoft.com/office/drawing/2014/main" id="{B152F22F-E7D6-48E6-B8CF-FC6A6B2524BC}"/>
              </a:ext>
            </a:extLst>
          </p:cNvPr>
          <p:cNvSpPr>
            <a:spLocks noChangeShapeType="1"/>
          </p:cNvSpPr>
          <p:nvPr/>
        </p:nvSpPr>
        <p:spPr bwMode="auto">
          <a:xfrm>
            <a:off x="8081817" y="6015383"/>
            <a:ext cx="2831439"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Box 20">
            <a:extLst>
              <a:ext uri="{FF2B5EF4-FFF2-40B4-BE49-F238E27FC236}">
                <a16:creationId xmlns:a16="http://schemas.microsoft.com/office/drawing/2014/main" id="{5F85AE46-D890-6B49-3D83-C24773D57012}"/>
              </a:ext>
            </a:extLst>
          </p:cNvPr>
          <p:cNvSpPr txBox="1"/>
          <p:nvPr/>
        </p:nvSpPr>
        <p:spPr>
          <a:xfrm>
            <a:off x="496854" y="6192427"/>
            <a:ext cx="4267558" cy="615553"/>
          </a:xfrm>
          <a:prstGeom prst="rect">
            <a:avLst/>
          </a:prstGeom>
          <a:noFill/>
        </p:spPr>
        <p:txBody>
          <a:bodyPr wrap="square" rtlCol="0">
            <a:spAutoFit/>
          </a:bodyPr>
          <a:lstStyle/>
          <a:p>
            <a:pPr algn="ctr"/>
            <a:r>
              <a:rPr lang="en-US" sz="3400" dirty="0" err="1">
                <a:solidFill>
                  <a:srgbClr val="0070C0"/>
                </a:solidFill>
              </a:rPr>
              <a:t>Phản</a:t>
            </a:r>
            <a:r>
              <a:rPr lang="en-US" sz="3400" dirty="0">
                <a:solidFill>
                  <a:srgbClr val="0070C0"/>
                </a:solidFill>
              </a:rPr>
              <a:t> </a:t>
            </a:r>
            <a:r>
              <a:rPr lang="en-US" sz="3400" dirty="0" err="1">
                <a:solidFill>
                  <a:srgbClr val="0070C0"/>
                </a:solidFill>
              </a:rPr>
              <a:t>xạ</a:t>
            </a:r>
            <a:r>
              <a:rPr lang="en-US" sz="3400" dirty="0">
                <a:solidFill>
                  <a:srgbClr val="0070C0"/>
                </a:solidFill>
              </a:rPr>
              <a:t> </a:t>
            </a:r>
            <a:r>
              <a:rPr lang="en-US" sz="3400" dirty="0" err="1">
                <a:solidFill>
                  <a:srgbClr val="0070C0"/>
                </a:solidFill>
              </a:rPr>
              <a:t>âm</a:t>
            </a:r>
            <a:r>
              <a:rPr lang="en-US" sz="3400" dirty="0"/>
              <a:t> </a:t>
            </a:r>
            <a:r>
              <a:rPr lang="en-US" sz="3400" dirty="0" err="1">
                <a:solidFill>
                  <a:srgbClr val="00B050"/>
                </a:solidFill>
              </a:rPr>
              <a:t>tốt</a:t>
            </a:r>
            <a:r>
              <a:rPr lang="en-US" sz="3400" dirty="0">
                <a:solidFill>
                  <a:srgbClr val="00B050"/>
                </a:solidFill>
              </a:rPr>
              <a:t> </a:t>
            </a:r>
            <a:r>
              <a:rPr lang="en-US" sz="3400" dirty="0" err="1">
                <a:solidFill>
                  <a:srgbClr val="00B050"/>
                </a:solidFill>
              </a:rPr>
              <a:t>dần</a:t>
            </a:r>
            <a:endParaRPr lang="en-US" sz="3400" dirty="0">
              <a:solidFill>
                <a:srgbClr val="00B050"/>
              </a:solidFill>
            </a:endParaRPr>
          </a:p>
        </p:txBody>
      </p:sp>
      <p:sp>
        <p:nvSpPr>
          <p:cNvPr id="22" name="Line 15">
            <a:extLst>
              <a:ext uri="{FF2B5EF4-FFF2-40B4-BE49-F238E27FC236}">
                <a16:creationId xmlns:a16="http://schemas.microsoft.com/office/drawing/2014/main" id="{3024BC18-988B-2EC5-7D12-7DA87A4967D4}"/>
              </a:ext>
            </a:extLst>
          </p:cNvPr>
          <p:cNvSpPr>
            <a:spLocks noChangeShapeType="1"/>
          </p:cNvSpPr>
          <p:nvPr/>
        </p:nvSpPr>
        <p:spPr bwMode="auto">
          <a:xfrm flipH="1">
            <a:off x="1304885" y="6026674"/>
            <a:ext cx="2303686"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Google Shape;674;p57">
            <a:extLst>
              <a:ext uri="{FF2B5EF4-FFF2-40B4-BE49-F238E27FC236}">
                <a16:creationId xmlns:a16="http://schemas.microsoft.com/office/drawing/2014/main" id="{70D323BE-B2DF-C5D4-717A-8C56913B08E9}"/>
              </a:ext>
            </a:extLst>
          </p:cNvPr>
          <p:cNvSpPr/>
          <p:nvPr/>
        </p:nvSpPr>
        <p:spPr>
          <a:xfrm>
            <a:off x="10276217" y="1195745"/>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37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4583694"/>
            <a:ext cx="11669171" cy="1934056"/>
          </a:xfrm>
          <a:prstGeom prst="rect">
            <a:avLst/>
          </a:prstGeom>
          <a:noFill/>
        </p:spPr>
        <p:txBody>
          <a:bodyPr wrap="square" rtlCol="0">
            <a:spAutoFit/>
          </a:bodyPr>
          <a:lstStyle/>
          <a:p>
            <a:pPr algn="just">
              <a:lnSpc>
                <a:spcPct val="120000"/>
              </a:lnSpc>
            </a:pPr>
            <a:r>
              <a:rPr lang="en-US" sz="3400" b="1" dirty="0">
                <a:solidFill>
                  <a:srgbClr val="FF0000"/>
                </a:solidFill>
                <a:latin typeface="Calibri (Body)"/>
              </a:rPr>
              <a:t>CÂU HỎI: </a:t>
            </a:r>
            <a:r>
              <a:rPr lang="en-US" sz="3400" dirty="0">
                <a:latin typeface="Calibri (Body)"/>
              </a:rPr>
              <a:t>T</a:t>
            </a:r>
            <a:r>
              <a:rPr lang="vi-VN" sz="3400" dirty="0">
                <a:latin typeface="Calibri (Body)"/>
              </a:rPr>
              <a:t>rong nhiều phòng hòa nhạc, phòng chiếu phim, phòng ghi âm, người ta thường làm tường sần sùi hoặc treo màn nhung, trải thảm sàn để làm giảm âm phản xạ. Em hãy giải thích vì sao?</a:t>
            </a:r>
            <a:endParaRPr lang="en-US" sz="3400" i="1" dirty="0">
              <a:latin typeface="Calibri (Body)"/>
            </a:endParaRPr>
          </a:p>
        </p:txBody>
      </p:sp>
      <p:pic>
        <p:nvPicPr>
          <p:cNvPr id="6146" name="Picture 2" descr="sơn gai là gì, quy trình thi công sơn gai">
            <a:extLst>
              <a:ext uri="{FF2B5EF4-FFF2-40B4-BE49-F238E27FC236}">
                <a16:creationId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02"/>
          <a:stretch/>
        </p:blipFill>
        <p:spPr bwMode="auto">
          <a:xfrm>
            <a:off x="262273" y="1307278"/>
            <a:ext cx="2116884"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85"/>
          <a:stretch/>
        </p:blipFill>
        <p:spPr bwMode="auto">
          <a:xfrm>
            <a:off x="7148050" y="1307278"/>
            <a:ext cx="4679125"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a16="http://schemas.microsoft.com/office/drawing/2014/main" id="{B0AB8E1B-D34B-434A-9B4F-BF63AC916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716" y="1307278"/>
            <a:ext cx="4673775" cy="311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C7AE82-B1BD-88FA-CD92-76491684B202}"/>
              </a:ext>
            </a:extLst>
          </p:cNvPr>
          <p:cNvSpPr txBox="1"/>
          <p:nvPr/>
        </p:nvSpPr>
        <p:spPr>
          <a:xfrm>
            <a:off x="258838" y="4637876"/>
            <a:ext cx="11669172" cy="1825756"/>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3200" dirty="0">
                <a:latin typeface="Calibri (Body)"/>
              </a:rPr>
              <a:t>Tường của nhà hát, phòng hòa nhạc, rạp chiếu phim thường được làm sần sùi hoặc treo, phủ rèm nhung, len, dạ.. để </a:t>
            </a:r>
            <a:r>
              <a:rPr lang="vi-VN" sz="3200" dirty="0">
                <a:solidFill>
                  <a:srgbClr val="0000FF"/>
                </a:solidFill>
                <a:latin typeface="Calibri (Body)"/>
              </a:rPr>
              <a:t>làm giảm tiếng vang</a:t>
            </a:r>
            <a:r>
              <a:rPr lang="vi-VN" sz="3200" dirty="0">
                <a:latin typeface="Calibri (Body)"/>
              </a:rPr>
              <a:t>, </a:t>
            </a:r>
            <a:r>
              <a:rPr lang="vi-VN" sz="3200" b="1" dirty="0">
                <a:solidFill>
                  <a:srgbClr val="C00000"/>
                </a:solidFill>
                <a:latin typeface="Calibri (Body)"/>
              </a:rPr>
              <a:t>giúp âm thanh được to, rõ hơn.</a:t>
            </a:r>
            <a:endParaRPr lang="en-US" sz="3300" i="1" dirty="0">
              <a:solidFill>
                <a:srgbClr val="C00000"/>
              </a:solidFill>
              <a:latin typeface="Calibri" panose="020F0502020204030204" pitchFamily="34" charset="0"/>
              <a:cs typeface="Calibri" panose="020F0502020204030204" pitchFamily="34" charset="0"/>
            </a:endParaRPr>
          </a:p>
        </p:txBody>
      </p:sp>
      <p:pic>
        <p:nvPicPr>
          <p:cNvPr id="17" name="Picture 16" descr="Question Mark Thinking Sticker by Universal Kids for iOS &amp; Android | GIPHY">
            <a:extLst>
              <a:ext uri="{FF2B5EF4-FFF2-40B4-BE49-F238E27FC236}">
                <a16:creationId xmlns:a16="http://schemas.microsoft.com/office/drawing/2014/main" id="{BC6C5E58-10AD-5B11-054B-4EC145FDC8E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79157" y="3086185"/>
            <a:ext cx="1435106" cy="143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8194" name="Picture 2" descr="15 Best Soundproofing Materials and Products • Soundproofing Tips">
            <a:extLst>
              <a:ext uri="{FF2B5EF4-FFF2-40B4-BE49-F238E27FC236}">
                <a16:creationId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9" r="21281"/>
          <a:stretch/>
        </p:blipFill>
        <p:spPr bwMode="auto">
          <a:xfrm>
            <a:off x="7552233" y="1595920"/>
            <a:ext cx="4500679" cy="40852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a16="http://schemas.microsoft.com/office/drawing/2014/main" id="{59BAA9C7-02AC-40B0-9AE0-D91A91D76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90" y="1587412"/>
            <a:ext cx="7287065" cy="40989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3A803C3-C13A-4C0F-7D88-13D4170CF78B}"/>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Tree>
    <p:extLst>
      <p:ext uri="{BB962C8B-B14F-4D97-AF65-F5344CB8AC3E}">
        <p14:creationId xmlns:p14="http://schemas.microsoft.com/office/powerpoint/2010/main" val="1776305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http://sohoa.vnexpress.net/Files/Subject/3B/9A/FE/FC/a2.jpg">
            <a:extLst>
              <a:ext uri="{FF2B5EF4-FFF2-40B4-BE49-F238E27FC236}">
                <a16:creationId xmlns:a16="http://schemas.microsoft.com/office/drawing/2014/main" id="{8BE2CEF3-8448-4B4C-9945-B24B80B3719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73734" y="1372777"/>
            <a:ext cx="3329879" cy="423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7">
            <a:extLst>
              <a:ext uri="{FF2B5EF4-FFF2-40B4-BE49-F238E27FC236}">
                <a16:creationId xmlns:a16="http://schemas.microsoft.com/office/drawing/2014/main" id="{008BD65C-60B8-450B-8044-05D7A76FCFA4}"/>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
        <p:nvSpPr>
          <p:cNvPr id="7" name="Title 1">
            <a:extLst>
              <a:ext uri="{FF2B5EF4-FFF2-40B4-BE49-F238E27FC236}">
                <a16:creationId xmlns:a16="http://schemas.microsoft.com/office/drawing/2014/main" id="{D24CACB8-AF75-45F0-9C26-C927D5A84873}"/>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8" name="Group 7">
            <a:extLst>
              <a:ext uri="{FF2B5EF4-FFF2-40B4-BE49-F238E27FC236}">
                <a16:creationId xmlns:a16="http://schemas.microsoft.com/office/drawing/2014/main" id="{7E1BA878-60BE-4095-99B0-999C7B0C5C62}"/>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3EBC353-583A-4658-ABB6-D23E035347F1}"/>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Hexagon 4">
              <a:extLst>
                <a:ext uri="{FF2B5EF4-FFF2-40B4-BE49-F238E27FC236}">
                  <a16:creationId xmlns:a16="http://schemas.microsoft.com/office/drawing/2014/main" id="{7B813EB5-F961-46E2-8453-FA7C4124DAD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13314" name="Picture 2" descr="Auralex SonoFlat Grid Acoustic Foam Panels | Acoustic panels, Recording  studio design, Foam panels">
            <a:extLst>
              <a:ext uri="{FF2B5EF4-FFF2-40B4-BE49-F238E27FC236}">
                <a16:creationId xmlns:a16="http://schemas.microsoft.com/office/drawing/2014/main" id="{024F4430-6AB4-42BB-8E06-86B3379645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4" r="4701"/>
          <a:stretch/>
        </p:blipFill>
        <p:spPr bwMode="auto">
          <a:xfrm>
            <a:off x="321212" y="1372777"/>
            <a:ext cx="8060788" cy="4237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08BD65C-60B8-450B-8044-05D7A76FCFA4}"/>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
        <p:nvSpPr>
          <p:cNvPr id="7" name="Title 1">
            <a:extLst>
              <a:ext uri="{FF2B5EF4-FFF2-40B4-BE49-F238E27FC236}">
                <a16:creationId xmlns:a16="http://schemas.microsoft.com/office/drawing/2014/main" id="{D24CACB8-AF75-45F0-9C26-C927D5A84873}"/>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8" name="Group 7">
            <a:extLst>
              <a:ext uri="{FF2B5EF4-FFF2-40B4-BE49-F238E27FC236}">
                <a16:creationId xmlns:a16="http://schemas.microsoft.com/office/drawing/2014/main" id="{7E1BA878-60BE-4095-99B0-999C7B0C5C62}"/>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3EBC353-583A-4658-ABB6-D23E035347F1}"/>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Hexagon 4">
              <a:extLst>
                <a:ext uri="{FF2B5EF4-FFF2-40B4-BE49-F238E27FC236}">
                  <a16:creationId xmlns:a16="http://schemas.microsoft.com/office/drawing/2014/main" id="{7B813EB5-F961-46E2-8453-FA7C4124DAD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17410" name="Picture 2" descr="How Professional Recording Studios Are Designed for Superior Sound - Blog">
            <a:extLst>
              <a:ext uri="{FF2B5EF4-FFF2-40B4-BE49-F238E27FC236}">
                <a16:creationId xmlns:a16="http://schemas.microsoft.com/office/drawing/2014/main" id="{25502D88-B28E-4B3F-8931-EA7D5E6E1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25" y="1358495"/>
            <a:ext cx="7287066" cy="441272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Bán gỗ tán âm giá rẻ tại TPHCM dành cho phòng nghe nhạc">
            <a:extLst>
              <a:ext uri="{FF2B5EF4-FFF2-40B4-BE49-F238E27FC236}">
                <a16:creationId xmlns:a16="http://schemas.microsoft.com/office/drawing/2014/main" id="{AC6F0669-F080-4EA6-9FD9-155B22538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085" y="1358494"/>
            <a:ext cx="4412723" cy="4412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99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009562-495E-FA80-72A9-6DD90EF48433}"/>
              </a:ext>
            </a:extLst>
          </p:cNvPr>
          <p:cNvGrpSpPr/>
          <p:nvPr/>
        </p:nvGrpSpPr>
        <p:grpSpPr>
          <a:xfrm>
            <a:off x="483773" y="296592"/>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25021F9-C396-29B7-B0F5-2D21B6F63B4E}"/>
              </a:ext>
            </a:extLst>
          </p:cNvPr>
          <p:cNvSpPr txBox="1"/>
          <p:nvPr/>
        </p:nvSpPr>
        <p:spPr>
          <a:xfrm>
            <a:off x="1754311" y="358998"/>
            <a:ext cx="10110230" cy="666786"/>
          </a:xfrm>
          <a:prstGeom prst="rect">
            <a:avLst/>
          </a:prstGeom>
          <a:noFill/>
        </p:spPr>
        <p:txBody>
          <a:bodyPr wrap="square" rtlCol="0">
            <a:spAutoFit/>
          </a:bodyPr>
          <a:lstStyle/>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XEM VIDEO VỀ TIẾNG VANG</a:t>
            </a:r>
            <a:endParaRPr lang="en-US" sz="3733" b="1" kern="0" dirty="0">
              <a:solidFill>
                <a:srgbClr val="FF0000"/>
              </a:solidFill>
              <a:latin typeface="Calibri (Body)"/>
              <a:ea typeface="Hiragino Kaku Gothic StdN W8" panose="020B0800000000000000" pitchFamily="34" charset="-128"/>
              <a:cs typeface="Arial"/>
              <a:sym typeface="Arial"/>
            </a:endParaRPr>
          </a:p>
        </p:txBody>
      </p:sp>
      <p:pic>
        <p:nvPicPr>
          <p:cNvPr id="32" name="Online Media 1" title="Why do we hear echoes? | #aumsum #kids #science #education #children">
            <a:hlinkClick r:id="" action="ppaction://media"/>
            <a:extLst>
              <a:ext uri="{FF2B5EF4-FFF2-40B4-BE49-F238E27FC236}">
                <a16:creationId xmlns:a16="http://schemas.microsoft.com/office/drawing/2014/main" id="{D1221273-F257-0868-4596-6452BD2AC73B}"/>
              </a:ext>
            </a:extLst>
          </p:cNvPr>
          <p:cNvPicPr>
            <a:picLocks noRot="1" noChangeAspect="1"/>
          </p:cNvPicPr>
          <p:nvPr>
            <a:videoFile r:link="rId1"/>
          </p:nvPr>
        </p:nvPicPr>
        <p:blipFill>
          <a:blip r:embed="rId4"/>
          <a:stretch>
            <a:fillRect/>
          </a:stretch>
        </p:blipFill>
        <p:spPr>
          <a:xfrm>
            <a:off x="1561292" y="1047437"/>
            <a:ext cx="9310402" cy="5260377"/>
          </a:xfrm>
          <a:prstGeom prst="rect">
            <a:avLst/>
          </a:prstGeom>
        </p:spPr>
      </p:pic>
    </p:spTree>
    <p:extLst>
      <p:ext uri="{BB962C8B-B14F-4D97-AF65-F5344CB8AC3E}">
        <p14:creationId xmlns:p14="http://schemas.microsoft.com/office/powerpoint/2010/main" val="426222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2"/>
                                        </p:tgtEl>
                                      </p:cBhvr>
                                    </p:cmd>
                                  </p:childTnLst>
                                </p:cTn>
                              </p:par>
                            </p:childTnLst>
                          </p:cTn>
                        </p:par>
                      </p:childTnLst>
                    </p:cTn>
                  </p:par>
                </p:childTnLst>
              </p:cTn>
              <p:nextCondLst>
                <p:cond evt="onClick" delay="0">
                  <p:tgtEl>
                    <p:spTgt spid="32"/>
                  </p:tgtEl>
                </p:cond>
              </p:nextCondLst>
            </p:seq>
            <p:video>
              <p:cMediaNode vol="80000">
                <p:cTn id="18" fill="hold" display="0">
                  <p:stCondLst>
                    <p:cond delay="indefinite"/>
                  </p:stCondLst>
                </p:cTn>
                <p:tgtEl>
                  <p:spTgt spid="32"/>
                </p:tgtEl>
              </p:cMediaNode>
            </p:video>
          </p:childTnLst>
        </p:cTn>
      </p:par>
    </p:tnLst>
    <p:bldLst>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7" name="TextBox 16">
            <a:extLst>
              <a:ext uri="{FF2B5EF4-FFF2-40B4-BE49-F238E27FC236}">
                <a16:creationId xmlns:a16="http://schemas.microsoft.com/office/drawing/2014/main" id="{E04EF993-FC65-E037-9E88-C5A76C99DBDC}"/>
              </a:ext>
            </a:extLst>
          </p:cNvPr>
          <p:cNvSpPr txBox="1"/>
          <p:nvPr/>
        </p:nvSpPr>
        <p:spPr>
          <a:xfrm>
            <a:off x="1488673" y="1215050"/>
            <a:ext cx="10582381" cy="1138773"/>
          </a:xfrm>
          <a:prstGeom prst="rect">
            <a:avLst/>
          </a:prstGeom>
          <a:noFill/>
        </p:spPr>
        <p:txBody>
          <a:bodyPr wrap="square" rtlCol="0">
            <a:spAutoFit/>
          </a:bodyPr>
          <a:lstStyle/>
          <a:p>
            <a:pPr defTabSz="1219170">
              <a:buClr>
                <a:srgbClr val="000000"/>
              </a:buClr>
            </a:pPr>
            <a:r>
              <a:rPr lang="en-US" sz="3400" b="1" kern="0" dirty="0">
                <a:solidFill>
                  <a:srgbClr val="00B050"/>
                </a:solidFill>
                <a:latin typeface="Calibri (Body)"/>
                <a:ea typeface="Hiragino Kaku Gothic StdN W8" panose="020B0800000000000000" pitchFamily="34" charset="-128"/>
                <a:cs typeface="Arial"/>
                <a:sym typeface="Arial"/>
              </a:rPr>
              <a:t>VẬT NÀO PHẢN XẠ ÂM TỐT, VẬT NÀO PHẢN XẠ ÂM KÉM</a:t>
            </a:r>
          </a:p>
          <a:p>
            <a:pPr defTabSz="1219170">
              <a:buClr>
                <a:srgbClr val="000000"/>
              </a:buClr>
            </a:pPr>
            <a:r>
              <a:rPr lang="en-US" sz="3400" kern="0" dirty="0">
                <a:latin typeface="Calibri (Body)"/>
                <a:ea typeface="Hiragino Kaku Gothic StdN W8" panose="020B0800000000000000" pitchFamily="34" charset="-128"/>
                <a:cs typeface="Arial"/>
                <a:sym typeface="Arial"/>
              </a:rPr>
              <a:t>(HS </a:t>
            </a:r>
            <a:r>
              <a:rPr lang="en-US" sz="3400" kern="0" dirty="0" err="1">
                <a:latin typeface="Calibri (Body)"/>
                <a:ea typeface="Hiragino Kaku Gothic StdN W8" panose="020B0800000000000000" pitchFamily="34" charset="-128"/>
                <a:cs typeface="Arial"/>
                <a:sym typeface="Arial"/>
              </a:rPr>
              <a:t>hoàn</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thành</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phiếu</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bài</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tập</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số</a:t>
            </a:r>
            <a:r>
              <a:rPr lang="en-US" sz="3400" kern="0" dirty="0">
                <a:latin typeface="Calibri (Body)"/>
                <a:ea typeface="Hiragino Kaku Gothic StdN W8" panose="020B0800000000000000" pitchFamily="34" charset="-128"/>
                <a:cs typeface="Arial"/>
                <a:sym typeface="Arial"/>
              </a:rPr>
              <a:t> 3)</a:t>
            </a:r>
            <a:endParaRPr lang="en-US" sz="3400" kern="0" dirty="0">
              <a:latin typeface="Calibri body"/>
              <a:cs typeface="Arial"/>
              <a:sym typeface="Arial"/>
            </a:endParaRPr>
          </a:p>
        </p:txBody>
      </p:sp>
      <p:grpSp>
        <p:nvGrpSpPr>
          <p:cNvPr id="18" name="Group 17">
            <a:extLst>
              <a:ext uri="{FF2B5EF4-FFF2-40B4-BE49-F238E27FC236}">
                <a16:creationId xmlns:a16="http://schemas.microsoft.com/office/drawing/2014/main" id="{DC8ACDA5-4F95-01CD-B5EC-031EE5918755}"/>
              </a:ext>
            </a:extLst>
          </p:cNvPr>
          <p:cNvGrpSpPr/>
          <p:nvPr/>
        </p:nvGrpSpPr>
        <p:grpSpPr>
          <a:xfrm>
            <a:off x="402618" y="1372777"/>
            <a:ext cx="966574" cy="831913"/>
            <a:chOff x="9729788" y="4324350"/>
            <a:chExt cx="806450" cy="758825"/>
          </a:xfrm>
          <a:solidFill>
            <a:srgbClr val="00B050"/>
          </a:solidFill>
        </p:grpSpPr>
        <p:sp>
          <p:nvSpPr>
            <p:cNvPr id="19" name="Freeform 210">
              <a:extLst>
                <a:ext uri="{FF2B5EF4-FFF2-40B4-BE49-F238E27FC236}">
                  <a16:creationId xmlns:a16="http://schemas.microsoft.com/office/drawing/2014/main" id="{1B0FFBAD-78BB-FBF2-3979-1E67926FCE94}"/>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1">
              <a:extLst>
                <a:ext uri="{FF2B5EF4-FFF2-40B4-BE49-F238E27FC236}">
                  <a16:creationId xmlns:a16="http://schemas.microsoft.com/office/drawing/2014/main" id="{F8EE2E1A-1E24-D729-9F12-133C408D34D8}"/>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2">
              <a:extLst>
                <a:ext uri="{FF2B5EF4-FFF2-40B4-BE49-F238E27FC236}">
                  <a16:creationId xmlns:a16="http://schemas.microsoft.com/office/drawing/2014/main" id="{F0465215-D9AA-71D5-A816-6F891D686C5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3">
              <a:extLst>
                <a:ext uri="{FF2B5EF4-FFF2-40B4-BE49-F238E27FC236}">
                  <a16:creationId xmlns:a16="http://schemas.microsoft.com/office/drawing/2014/main" id="{3FF2FDF7-7D87-BAA2-0A82-08D3DB2ECD3F}"/>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14">
              <a:extLst>
                <a:ext uri="{FF2B5EF4-FFF2-40B4-BE49-F238E27FC236}">
                  <a16:creationId xmlns:a16="http://schemas.microsoft.com/office/drawing/2014/main" id="{462232BA-08D4-5E1B-6B84-248730089468}"/>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15">
              <a:extLst>
                <a:ext uri="{FF2B5EF4-FFF2-40B4-BE49-F238E27FC236}">
                  <a16:creationId xmlns:a16="http://schemas.microsoft.com/office/drawing/2014/main" id="{616A1BA4-B753-41AF-2C01-7A44204F3097}"/>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35" name="Freeform 216">
              <a:extLst>
                <a:ext uri="{FF2B5EF4-FFF2-40B4-BE49-F238E27FC236}">
                  <a16:creationId xmlns:a16="http://schemas.microsoft.com/office/drawing/2014/main" id="{40CE6486-AF42-4602-D045-66D35EB207E7}"/>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7">
              <a:extLst>
                <a:ext uri="{FF2B5EF4-FFF2-40B4-BE49-F238E27FC236}">
                  <a16:creationId xmlns:a16="http://schemas.microsoft.com/office/drawing/2014/main" id="{3C4FF2B2-4FDE-0C43-FF41-5A7504346D01}"/>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8">
              <a:extLst>
                <a:ext uri="{FF2B5EF4-FFF2-40B4-BE49-F238E27FC236}">
                  <a16:creationId xmlns:a16="http://schemas.microsoft.com/office/drawing/2014/main" id="{EC6EC711-AC74-CEB1-EFB2-FE1120B7E23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9">
              <a:extLst>
                <a:ext uri="{FF2B5EF4-FFF2-40B4-BE49-F238E27FC236}">
                  <a16:creationId xmlns:a16="http://schemas.microsoft.com/office/drawing/2014/main" id="{4A5D1CB6-8CFD-6154-C17D-BEE8E966B2AF}"/>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20">
              <a:extLst>
                <a:ext uri="{FF2B5EF4-FFF2-40B4-BE49-F238E27FC236}">
                  <a16:creationId xmlns:a16="http://schemas.microsoft.com/office/drawing/2014/main" id="{08DD9CF5-9982-0649-0266-7E26030830EB}"/>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21">
              <a:extLst>
                <a:ext uri="{FF2B5EF4-FFF2-40B4-BE49-F238E27FC236}">
                  <a16:creationId xmlns:a16="http://schemas.microsoft.com/office/drawing/2014/main" id="{F9BB8B99-7B2D-DC53-707C-F7C6D839327E}"/>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1" name="TextBox 40">
            <a:extLst>
              <a:ext uri="{FF2B5EF4-FFF2-40B4-BE49-F238E27FC236}">
                <a16:creationId xmlns:a16="http://schemas.microsoft.com/office/drawing/2014/main" id="{D10A1F15-E5E4-C2F2-0BB7-49DB972A132F}"/>
              </a:ext>
            </a:extLst>
          </p:cNvPr>
          <p:cNvSpPr txBox="1"/>
          <p:nvPr/>
        </p:nvSpPr>
        <p:spPr>
          <a:xfrm>
            <a:off x="9723264" y="5265275"/>
            <a:ext cx="2135521" cy="1292662"/>
          </a:xfrm>
          <a:prstGeom prst="rect">
            <a:avLst/>
          </a:prstGeom>
          <a:noFill/>
        </p:spPr>
        <p:txBody>
          <a:bodyPr wrap="none" rtlCol="0">
            <a:spAutoFit/>
          </a:bodyPr>
          <a:lstStyle/>
          <a:p>
            <a:pPr algn="ctr" defTabSz="1219170">
              <a:buClr>
                <a:srgbClr val="000000"/>
              </a:buClr>
            </a:pPr>
            <a:r>
              <a:rPr lang="en-GB" sz="2800" b="1" kern="0" dirty="0" err="1">
                <a:solidFill>
                  <a:srgbClr val="81C241"/>
                </a:solidFill>
                <a:latin typeface="Calibri (Body)"/>
                <a:cs typeface="Arial" panose="020B0604020202020204" pitchFamily="34" charset="0"/>
                <a:sym typeface="Arial"/>
              </a:rPr>
              <a:t>Thời</a:t>
            </a:r>
            <a:r>
              <a:rPr lang="en-GB" sz="2800" b="1" kern="0" dirty="0">
                <a:solidFill>
                  <a:srgbClr val="81C241"/>
                </a:solidFill>
                <a:latin typeface="Calibri (Body)"/>
                <a:cs typeface="Arial" panose="020B0604020202020204" pitchFamily="34" charset="0"/>
                <a:sym typeface="Arial"/>
              </a:rPr>
              <a:t> </a:t>
            </a:r>
            <a:r>
              <a:rPr lang="en-GB" sz="2800" b="1" kern="0" dirty="0" err="1">
                <a:solidFill>
                  <a:srgbClr val="81C241"/>
                </a:solidFill>
                <a:latin typeface="Calibri (Body)"/>
                <a:cs typeface="Arial" panose="020B0604020202020204" pitchFamily="34" charset="0"/>
                <a:sym typeface="Arial"/>
              </a:rPr>
              <a:t>gian</a:t>
            </a:r>
            <a:r>
              <a:rPr lang="en-GB" sz="2800" b="1" kern="0" dirty="0">
                <a:solidFill>
                  <a:srgbClr val="81C241"/>
                </a:solidFill>
                <a:latin typeface="Calibri (Body)"/>
                <a:cs typeface="Arial" panose="020B0604020202020204" pitchFamily="34" charset="0"/>
                <a:sym typeface="Arial"/>
              </a:rPr>
              <a:t>: </a:t>
            </a:r>
          </a:p>
          <a:p>
            <a:pPr algn="ctr" defTabSz="1219170">
              <a:buClr>
                <a:srgbClr val="000000"/>
              </a:buClr>
            </a:pPr>
            <a:r>
              <a:rPr lang="en-GB" sz="5000" b="1" kern="0" dirty="0">
                <a:solidFill>
                  <a:srgbClr val="81C241"/>
                </a:solidFill>
                <a:latin typeface="Calibri (Body)"/>
                <a:cs typeface="Arial" panose="020B0604020202020204" pitchFamily="34" charset="0"/>
                <a:sym typeface="Arial"/>
              </a:rPr>
              <a:t>5 PHÚT</a:t>
            </a:r>
          </a:p>
        </p:txBody>
      </p:sp>
      <p:sp>
        <p:nvSpPr>
          <p:cNvPr id="42" name="Rounded Rectangle 23">
            <a:extLst>
              <a:ext uri="{FF2B5EF4-FFF2-40B4-BE49-F238E27FC236}">
                <a16:creationId xmlns:a16="http://schemas.microsoft.com/office/drawing/2014/main" id="{5F2E5662-C4FB-AB3A-F8E9-1DB3B9AD24FD}"/>
              </a:ext>
            </a:extLst>
          </p:cNvPr>
          <p:cNvSpPr/>
          <p:nvPr/>
        </p:nvSpPr>
        <p:spPr>
          <a:xfrm>
            <a:off x="51283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1. </a:t>
            </a:r>
            <a:r>
              <a:rPr lang="vi-VN" sz="3000" b="1" kern="0" dirty="0">
                <a:solidFill>
                  <a:schemeClr val="accent5">
                    <a:lumMod val="50000"/>
                  </a:schemeClr>
                </a:solidFill>
                <a:latin typeface="Calibri (Body)"/>
                <a:sym typeface="Arial"/>
              </a:rPr>
              <a:t>Miếng xốp</a:t>
            </a:r>
          </a:p>
        </p:txBody>
      </p:sp>
      <p:sp>
        <p:nvSpPr>
          <p:cNvPr id="43" name="Rounded Rectangle 23">
            <a:extLst>
              <a:ext uri="{FF2B5EF4-FFF2-40B4-BE49-F238E27FC236}">
                <a16:creationId xmlns:a16="http://schemas.microsoft.com/office/drawing/2014/main" id="{110E565B-2CFB-BF35-76CE-4CAECB11EAAE}"/>
              </a:ext>
            </a:extLst>
          </p:cNvPr>
          <p:cNvSpPr/>
          <p:nvPr/>
        </p:nvSpPr>
        <p:spPr>
          <a:xfrm>
            <a:off x="433626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2. M</a:t>
            </a:r>
            <a:r>
              <a:rPr lang="vi-VN" sz="3000" b="1" kern="0" dirty="0">
                <a:solidFill>
                  <a:schemeClr val="accent5">
                    <a:lumMod val="50000"/>
                  </a:schemeClr>
                </a:solidFill>
                <a:latin typeface="Calibri (Body)"/>
                <a:sym typeface="Arial"/>
              </a:rPr>
              <a:t>ặt gương</a:t>
            </a:r>
          </a:p>
        </p:txBody>
      </p:sp>
      <p:sp>
        <p:nvSpPr>
          <p:cNvPr id="44" name="Rounded Rectangle 23">
            <a:extLst>
              <a:ext uri="{FF2B5EF4-FFF2-40B4-BE49-F238E27FC236}">
                <a16:creationId xmlns:a16="http://schemas.microsoft.com/office/drawing/2014/main" id="{0174E2EE-F2C9-10FB-6967-E4414F5296F9}"/>
              </a:ext>
            </a:extLst>
          </p:cNvPr>
          <p:cNvSpPr/>
          <p:nvPr/>
        </p:nvSpPr>
        <p:spPr>
          <a:xfrm>
            <a:off x="815969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3. Á</a:t>
            </a:r>
            <a:r>
              <a:rPr lang="vi-VN" sz="3000" b="1" kern="0" dirty="0">
                <a:solidFill>
                  <a:schemeClr val="accent5">
                    <a:lumMod val="50000"/>
                  </a:schemeClr>
                </a:solidFill>
                <a:latin typeface="Calibri (Body)"/>
                <a:sym typeface="Arial"/>
              </a:rPr>
              <a:t>o len</a:t>
            </a:r>
          </a:p>
        </p:txBody>
      </p:sp>
      <p:sp>
        <p:nvSpPr>
          <p:cNvPr id="45" name="Rounded Rectangle 23">
            <a:extLst>
              <a:ext uri="{FF2B5EF4-FFF2-40B4-BE49-F238E27FC236}">
                <a16:creationId xmlns:a16="http://schemas.microsoft.com/office/drawing/2014/main" id="{01AAE15E-1EDF-0633-677B-CD360E6C8641}"/>
              </a:ext>
            </a:extLst>
          </p:cNvPr>
          <p:cNvSpPr/>
          <p:nvPr/>
        </p:nvSpPr>
        <p:spPr>
          <a:xfrm>
            <a:off x="51283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4. M</a:t>
            </a:r>
            <a:r>
              <a:rPr lang="vi-VN" sz="3000" b="1" kern="0" dirty="0">
                <a:solidFill>
                  <a:schemeClr val="accent5">
                    <a:lumMod val="50000"/>
                  </a:schemeClr>
                </a:solidFill>
                <a:latin typeface="Calibri (Body)"/>
                <a:sym typeface="Arial"/>
              </a:rPr>
              <a:t>ặt đá hoa</a:t>
            </a:r>
          </a:p>
        </p:txBody>
      </p:sp>
      <p:sp>
        <p:nvSpPr>
          <p:cNvPr id="46" name="Rounded Rectangle 23">
            <a:extLst>
              <a:ext uri="{FF2B5EF4-FFF2-40B4-BE49-F238E27FC236}">
                <a16:creationId xmlns:a16="http://schemas.microsoft.com/office/drawing/2014/main" id="{0DA44BA5-61A1-79BD-BF41-A9197F82631F}"/>
              </a:ext>
            </a:extLst>
          </p:cNvPr>
          <p:cNvSpPr/>
          <p:nvPr/>
        </p:nvSpPr>
        <p:spPr>
          <a:xfrm>
            <a:off x="433626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5. G</a:t>
            </a:r>
            <a:r>
              <a:rPr lang="vi-VN" sz="3000" b="1" kern="0" dirty="0">
                <a:solidFill>
                  <a:schemeClr val="accent5">
                    <a:lumMod val="50000"/>
                  </a:schemeClr>
                </a:solidFill>
                <a:latin typeface="Calibri (Body)"/>
                <a:sym typeface="Arial"/>
              </a:rPr>
              <a:t>hế đệm mút</a:t>
            </a:r>
          </a:p>
        </p:txBody>
      </p:sp>
      <p:sp>
        <p:nvSpPr>
          <p:cNvPr id="47" name="Rounded Rectangle 23">
            <a:extLst>
              <a:ext uri="{FF2B5EF4-FFF2-40B4-BE49-F238E27FC236}">
                <a16:creationId xmlns:a16="http://schemas.microsoft.com/office/drawing/2014/main" id="{2ABC6A55-5D1C-CE28-6327-A68BBD329AFB}"/>
              </a:ext>
            </a:extLst>
          </p:cNvPr>
          <p:cNvSpPr/>
          <p:nvPr/>
        </p:nvSpPr>
        <p:spPr>
          <a:xfrm>
            <a:off x="815969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6. T</a:t>
            </a:r>
            <a:r>
              <a:rPr lang="vi-VN" sz="3000" b="1" kern="0" dirty="0">
                <a:solidFill>
                  <a:schemeClr val="accent5">
                    <a:lumMod val="50000"/>
                  </a:schemeClr>
                </a:solidFill>
                <a:latin typeface="Calibri (Body)"/>
                <a:sym typeface="Arial"/>
              </a:rPr>
              <a:t>ấm kim loại</a:t>
            </a:r>
          </a:p>
        </p:txBody>
      </p:sp>
      <p:sp>
        <p:nvSpPr>
          <p:cNvPr id="48" name="Rounded Rectangle 23">
            <a:extLst>
              <a:ext uri="{FF2B5EF4-FFF2-40B4-BE49-F238E27FC236}">
                <a16:creationId xmlns:a16="http://schemas.microsoft.com/office/drawing/2014/main" id="{2B43372B-52CD-0009-A83E-BC272707831A}"/>
              </a:ext>
            </a:extLst>
          </p:cNvPr>
          <p:cNvSpPr/>
          <p:nvPr/>
        </p:nvSpPr>
        <p:spPr>
          <a:xfrm>
            <a:off x="2406286" y="5403940"/>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7. C</a:t>
            </a:r>
            <a:r>
              <a:rPr lang="vi-VN" sz="3000" b="1" kern="0" dirty="0">
                <a:solidFill>
                  <a:schemeClr val="accent5">
                    <a:lumMod val="50000"/>
                  </a:schemeClr>
                </a:solidFill>
                <a:latin typeface="Calibri (Body)"/>
                <a:sym typeface="Arial"/>
              </a:rPr>
              <a:t>ao su xốp</a:t>
            </a:r>
          </a:p>
        </p:txBody>
      </p:sp>
      <p:sp>
        <p:nvSpPr>
          <p:cNvPr id="49" name="Rounded Rectangle 23">
            <a:extLst>
              <a:ext uri="{FF2B5EF4-FFF2-40B4-BE49-F238E27FC236}">
                <a16:creationId xmlns:a16="http://schemas.microsoft.com/office/drawing/2014/main" id="{3616A085-E465-17B1-DCBA-49F46F320796}"/>
              </a:ext>
            </a:extLst>
          </p:cNvPr>
          <p:cNvSpPr/>
          <p:nvPr/>
        </p:nvSpPr>
        <p:spPr>
          <a:xfrm>
            <a:off x="6229716" y="5403940"/>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8. T</a:t>
            </a:r>
            <a:r>
              <a:rPr lang="vi-VN" sz="3000" b="1" kern="0" dirty="0">
                <a:solidFill>
                  <a:schemeClr val="accent5">
                    <a:lumMod val="50000"/>
                  </a:schemeClr>
                </a:solidFill>
                <a:latin typeface="Calibri (Body)"/>
                <a:sym typeface="Arial"/>
              </a:rPr>
              <a:t>ường gạch</a:t>
            </a:r>
          </a:p>
        </p:txBody>
      </p:sp>
    </p:spTree>
    <p:extLst>
      <p:ext uri="{BB962C8B-B14F-4D97-AF65-F5344CB8AC3E}">
        <p14:creationId xmlns:p14="http://schemas.microsoft.com/office/powerpoint/2010/main" val="263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1"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1460691"/>
            <a:ext cx="11661872" cy="1988237"/>
          </a:xfrm>
          <a:prstGeom prst="rect">
            <a:avLst/>
          </a:prstGeom>
          <a:noFill/>
        </p:spPr>
        <p:txBody>
          <a:bodyPr wrap="square" rtlCol="0">
            <a:spAutoFit/>
          </a:bodyPr>
          <a:lstStyle/>
          <a:p>
            <a:pPr algn="just">
              <a:lnSpc>
                <a:spcPct val="120000"/>
              </a:lnSpc>
              <a:spcAft>
                <a:spcPts val="1200"/>
              </a:spcAft>
            </a:pPr>
            <a:r>
              <a:rPr lang="vi-VN" sz="3500" dirty="0">
                <a:latin typeface="Calibri" panose="020F0502020204030204" pitchFamily="34" charset="0"/>
                <a:cs typeface="Calibri" panose="020F0502020204030204" pitchFamily="34" charset="0"/>
              </a:rPr>
              <a:t>Âm thanh có vai trò quan trọng trong đời sống con người và động vật nhưng không</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phải âm thanh nào cũng có ích mà có âm thanh có hại</a:t>
            </a:r>
            <a:r>
              <a:rPr lang="en-US" sz="3500" dirty="0">
                <a:latin typeface="Calibri" panose="020F0502020204030204" pitchFamily="34" charset="0"/>
                <a:cs typeface="Calibri" panose="020F0502020204030204" pitchFamily="34" charset="0"/>
              </a:rPr>
              <a:t>.</a:t>
            </a:r>
            <a:endParaRPr lang="en-US" sz="35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E447F6C-3A8F-2620-56A7-E685A54599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701353" y="3804125"/>
            <a:ext cx="9000606" cy="2893052"/>
          </a:xfrm>
          <a:prstGeom prst="rect">
            <a:avLst/>
          </a:prstGeom>
        </p:spPr>
      </p:pic>
    </p:spTree>
    <p:extLst>
      <p:ext uri="{BB962C8B-B14F-4D97-AF65-F5344CB8AC3E}">
        <p14:creationId xmlns:p14="http://schemas.microsoft.com/office/powerpoint/2010/main" val="37534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1257053"/>
            <a:ext cx="11661872" cy="2594172"/>
          </a:xfrm>
          <a:prstGeom prst="rect">
            <a:avLst/>
          </a:prstGeom>
          <a:noFill/>
        </p:spPr>
        <p:txBody>
          <a:bodyPr wrap="square" rtlCol="0">
            <a:spAutoFit/>
          </a:bodyPr>
          <a:lstStyle/>
          <a:p>
            <a:pPr algn="just">
              <a:lnSpc>
                <a:spcPct val="118000"/>
              </a:lnSpc>
            </a:pPr>
            <a:r>
              <a:rPr lang="vi-VN" sz="3500" dirty="0">
                <a:latin typeface="Calibri" panose="020F0502020204030204" pitchFamily="34" charset="0"/>
                <a:cs typeface="Calibri" panose="020F0502020204030204" pitchFamily="34" charset="0"/>
              </a:rPr>
              <a:t>Những âm thanh </a:t>
            </a:r>
            <a:r>
              <a:rPr lang="vi-VN" sz="3500" i="1" dirty="0">
                <a:solidFill>
                  <a:srgbClr val="00B050"/>
                </a:solidFill>
                <a:latin typeface="Calibri" panose="020F0502020204030204" pitchFamily="34" charset="0"/>
                <a:cs typeface="Calibri" panose="020F0502020204030204" pitchFamily="34" charset="0"/>
              </a:rPr>
              <a:t>to,</a:t>
            </a:r>
            <a:r>
              <a:rPr lang="en-US" sz="3500" i="1" dirty="0">
                <a:solidFill>
                  <a:srgbClr val="00B050"/>
                </a:solidFill>
                <a:latin typeface="Calibri" panose="020F0502020204030204" pitchFamily="34" charset="0"/>
                <a:cs typeface="Calibri" panose="020F0502020204030204" pitchFamily="34" charset="0"/>
              </a:rPr>
              <a:t> </a:t>
            </a:r>
            <a:r>
              <a:rPr lang="vi-VN" sz="3500" i="1" dirty="0">
                <a:solidFill>
                  <a:srgbClr val="00B050"/>
                </a:solidFill>
                <a:latin typeface="Calibri" panose="020F0502020204030204" pitchFamily="34" charset="0"/>
                <a:cs typeface="Calibri" panose="020F0502020204030204" pitchFamily="34" charset="0"/>
              </a:rPr>
              <a:t>kéo dài </a:t>
            </a:r>
            <a:r>
              <a:rPr lang="vi-VN" sz="3500" dirty="0">
                <a:latin typeface="Calibri" panose="020F0502020204030204" pitchFamily="34" charset="0"/>
                <a:cs typeface="Calibri" panose="020F0502020204030204" pitchFamily="34" charset="0"/>
              </a:rPr>
              <a:t>có thể </a:t>
            </a:r>
            <a:r>
              <a:rPr lang="vi-VN" sz="3500" i="1" dirty="0">
                <a:solidFill>
                  <a:srgbClr val="00B050"/>
                </a:solidFill>
                <a:latin typeface="Calibri" panose="020F0502020204030204" pitchFamily="34" charset="0"/>
                <a:cs typeface="Calibri" panose="020F0502020204030204" pitchFamily="34" charset="0"/>
              </a:rPr>
              <a:t>có hại đến sức khoẻ và hoạt động bình thường</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của con người gọi là </a:t>
            </a:r>
            <a:r>
              <a:rPr lang="vi-VN" sz="3500" b="1" dirty="0">
                <a:solidFill>
                  <a:srgbClr val="FF0000"/>
                </a:solidFill>
                <a:latin typeface="Calibri" panose="020F0502020204030204" pitchFamily="34" charset="0"/>
                <a:cs typeface="Calibri" panose="020F0502020204030204" pitchFamily="34" charset="0"/>
              </a:rPr>
              <a:t>tiếng ồn</a:t>
            </a:r>
            <a:r>
              <a:rPr lang="vi-VN" sz="3500" dirty="0">
                <a:latin typeface="Calibri" panose="020F0502020204030204" pitchFamily="34" charset="0"/>
                <a:cs typeface="Calibri" panose="020F0502020204030204" pitchFamily="34" charset="0"/>
              </a:rPr>
              <a:t>.</a:t>
            </a:r>
            <a:r>
              <a:rPr lang="en-US" sz="3500" dirty="0">
                <a:latin typeface="Calibri" panose="020F0502020204030204" pitchFamily="34" charset="0"/>
                <a:cs typeface="Calibri" panose="020F0502020204030204" pitchFamily="34" charset="0"/>
              </a:rPr>
              <a:t> </a:t>
            </a:r>
          </a:p>
          <a:p>
            <a:pPr algn="just">
              <a:lnSpc>
                <a:spcPct val="118000"/>
              </a:lnSpc>
            </a:pPr>
            <a:r>
              <a:rPr lang="vi-VN" sz="3500" dirty="0">
                <a:latin typeface="Calibri" panose="020F0502020204030204" pitchFamily="34" charset="0"/>
                <a:cs typeface="Calibri" panose="020F0502020204030204" pitchFamily="34" charset="0"/>
              </a:rPr>
              <a:t>Ở</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những nơi thường xuyên có tiếng ồn,</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ta nói môi</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trường sống tại đó bị</a:t>
            </a:r>
            <a:r>
              <a:rPr lang="en-US" sz="3500" dirty="0">
                <a:latin typeface="Calibri" panose="020F0502020204030204" pitchFamily="34" charset="0"/>
                <a:cs typeface="Calibri" panose="020F0502020204030204" pitchFamily="34" charset="0"/>
              </a:rPr>
              <a:t> </a:t>
            </a:r>
            <a:r>
              <a:rPr lang="vi-VN" sz="3500" b="1" dirty="0">
                <a:solidFill>
                  <a:srgbClr val="FF0000"/>
                </a:solidFill>
                <a:latin typeface="Calibri" panose="020F0502020204030204" pitchFamily="34" charset="0"/>
                <a:cs typeface="Calibri" panose="020F0502020204030204" pitchFamily="34" charset="0"/>
              </a:rPr>
              <a:t>ô</a:t>
            </a:r>
            <a:r>
              <a:rPr lang="en-US" sz="3500" b="1" dirty="0">
                <a:solidFill>
                  <a:srgbClr val="FF0000"/>
                </a:solidFill>
                <a:latin typeface="Calibri" panose="020F0502020204030204" pitchFamily="34" charset="0"/>
                <a:cs typeface="Calibri" panose="020F0502020204030204" pitchFamily="34" charset="0"/>
              </a:rPr>
              <a:t> </a:t>
            </a:r>
            <a:r>
              <a:rPr lang="vi-VN" sz="3500" b="1" dirty="0">
                <a:solidFill>
                  <a:srgbClr val="FF0000"/>
                </a:solidFill>
                <a:latin typeface="Calibri" panose="020F0502020204030204" pitchFamily="34" charset="0"/>
                <a:cs typeface="Calibri" panose="020F0502020204030204" pitchFamily="34" charset="0"/>
              </a:rPr>
              <a:t>nhiễm tiếng ồn.</a:t>
            </a:r>
          </a:p>
        </p:txBody>
      </p:sp>
      <p:pic>
        <p:nvPicPr>
          <p:cNvPr id="11" name="Picture 10">
            <a:extLst>
              <a:ext uri="{FF2B5EF4-FFF2-40B4-BE49-F238E27FC236}">
                <a16:creationId xmlns:a16="http://schemas.microsoft.com/office/drawing/2014/main" id="{B9B1BDC2-C448-0FA8-73E1-D8F77FFCA9F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710591" y="3804125"/>
            <a:ext cx="9000606" cy="2893052"/>
          </a:xfrm>
          <a:prstGeom prst="rect">
            <a:avLst/>
          </a:prstGeom>
        </p:spPr>
      </p:pic>
      <p:sp>
        <p:nvSpPr>
          <p:cNvPr id="8" name="Google Shape;674;p57">
            <a:extLst>
              <a:ext uri="{FF2B5EF4-FFF2-40B4-BE49-F238E27FC236}">
                <a16:creationId xmlns:a16="http://schemas.microsoft.com/office/drawing/2014/main" id="{CD0ADFBD-BE8B-B635-3933-EFA2CE3F43D9}"/>
              </a:ext>
            </a:extLst>
          </p:cNvPr>
          <p:cNvSpPr/>
          <p:nvPr/>
        </p:nvSpPr>
        <p:spPr>
          <a:xfrm>
            <a:off x="5482386" y="3154431"/>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84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3" name="Rounded Rectangle 23">
            <a:extLst>
              <a:ext uri="{FF2B5EF4-FFF2-40B4-BE49-F238E27FC236}">
                <a16:creationId xmlns:a16="http://schemas.microsoft.com/office/drawing/2014/main" id="{BB244356-BCEB-AECA-F0BF-71822AF6E27E}"/>
              </a:ext>
            </a:extLst>
          </p:cNvPr>
          <p:cNvSpPr/>
          <p:nvPr/>
        </p:nvSpPr>
        <p:spPr>
          <a:xfrm>
            <a:off x="51283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1. </a:t>
            </a:r>
            <a:r>
              <a:rPr lang="vi-VN" sz="3000" b="1" kern="0" dirty="0">
                <a:solidFill>
                  <a:schemeClr val="accent5">
                    <a:lumMod val="50000"/>
                  </a:schemeClr>
                </a:solidFill>
                <a:latin typeface="Calibri (Body)"/>
                <a:sym typeface="Arial"/>
              </a:rPr>
              <a:t>Tiếng </a:t>
            </a:r>
            <a:r>
              <a:rPr lang="en-US" sz="3000" b="1" kern="0" dirty="0" err="1">
                <a:solidFill>
                  <a:schemeClr val="accent5">
                    <a:lumMod val="50000"/>
                  </a:schemeClr>
                </a:solidFill>
                <a:latin typeface="Calibri (Body)"/>
                <a:sym typeface="Arial"/>
              </a:rPr>
              <a:t>còi</a:t>
            </a:r>
            <a:r>
              <a:rPr lang="en-US" sz="3000" b="1" kern="0" dirty="0">
                <a:solidFill>
                  <a:schemeClr val="accent5">
                    <a:lumMod val="50000"/>
                  </a:schemeClr>
                </a:solidFill>
                <a:latin typeface="Calibri (Body)"/>
                <a:sym typeface="Arial"/>
              </a:rPr>
              <a:t> </a:t>
            </a:r>
            <a:r>
              <a:rPr lang="en-US" sz="3000" b="1" kern="0" dirty="0" err="1">
                <a:solidFill>
                  <a:schemeClr val="accent5">
                    <a:lumMod val="50000"/>
                  </a:schemeClr>
                </a:solidFill>
                <a:latin typeface="Calibri (Body)"/>
                <a:sym typeface="Arial"/>
              </a:rPr>
              <a:t>hú</a:t>
            </a:r>
            <a:r>
              <a:rPr lang="en-US" sz="3000" b="1" kern="0" dirty="0">
                <a:solidFill>
                  <a:schemeClr val="accent5">
                    <a:lumMod val="50000"/>
                  </a:schemeClr>
                </a:solidFill>
                <a:latin typeface="Calibri (Body)"/>
                <a:sym typeface="Arial"/>
              </a:rPr>
              <a:t> </a:t>
            </a:r>
            <a:r>
              <a:rPr lang="vi-VN" sz="3000" b="1" kern="0" dirty="0">
                <a:solidFill>
                  <a:schemeClr val="accent5">
                    <a:lumMod val="50000"/>
                  </a:schemeClr>
                </a:solidFill>
                <a:latin typeface="Calibri (Body)"/>
                <a:sym typeface="Arial"/>
              </a:rPr>
              <a:t>xe cứu thương.</a:t>
            </a:r>
          </a:p>
        </p:txBody>
      </p:sp>
      <p:sp>
        <p:nvSpPr>
          <p:cNvPr id="14" name="Rounded Rectangle 23">
            <a:extLst>
              <a:ext uri="{FF2B5EF4-FFF2-40B4-BE49-F238E27FC236}">
                <a16:creationId xmlns:a16="http://schemas.microsoft.com/office/drawing/2014/main" id="{F9E96F93-66E2-9A71-19E3-EAD0A41A4FD1}"/>
              </a:ext>
            </a:extLst>
          </p:cNvPr>
          <p:cNvSpPr/>
          <p:nvPr/>
        </p:nvSpPr>
        <p:spPr>
          <a:xfrm>
            <a:off x="433626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2. </a:t>
            </a:r>
            <a:r>
              <a:rPr lang="vi-VN" sz="3000" b="1" kern="0" dirty="0">
                <a:solidFill>
                  <a:schemeClr val="accent5">
                    <a:lumMod val="50000"/>
                  </a:schemeClr>
                </a:solidFill>
                <a:latin typeface="Calibri (Body)"/>
                <a:sym typeface="Arial"/>
              </a:rPr>
              <a:t>Tiếng </a:t>
            </a:r>
            <a:r>
              <a:rPr lang="en-US" sz="3000" b="1" kern="0" dirty="0">
                <a:solidFill>
                  <a:schemeClr val="accent5">
                    <a:lumMod val="50000"/>
                  </a:schemeClr>
                </a:solidFill>
                <a:latin typeface="Calibri (Body)"/>
                <a:sym typeface="Arial"/>
              </a:rPr>
              <a:t>HS </a:t>
            </a:r>
            <a:r>
              <a:rPr lang="vi-VN" sz="3000" b="1" kern="0" dirty="0">
                <a:solidFill>
                  <a:schemeClr val="accent5">
                    <a:lumMod val="50000"/>
                  </a:schemeClr>
                </a:solidFill>
                <a:latin typeface="Calibri (Body)"/>
                <a:sym typeface="Arial"/>
              </a:rPr>
              <a:t>phát biểu trong lớp.</a:t>
            </a:r>
          </a:p>
        </p:txBody>
      </p:sp>
      <p:sp>
        <p:nvSpPr>
          <p:cNvPr id="15" name="Rounded Rectangle 23">
            <a:extLst>
              <a:ext uri="{FF2B5EF4-FFF2-40B4-BE49-F238E27FC236}">
                <a16:creationId xmlns:a16="http://schemas.microsoft.com/office/drawing/2014/main" id="{FB537048-42BD-F3D0-1EE9-CE3F4FFE16FF}"/>
              </a:ext>
            </a:extLst>
          </p:cNvPr>
          <p:cNvSpPr/>
          <p:nvPr/>
        </p:nvSpPr>
        <p:spPr>
          <a:xfrm>
            <a:off x="815969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3. </a:t>
            </a:r>
            <a:r>
              <a:rPr lang="vi-VN" sz="3000" b="1" kern="0" dirty="0">
                <a:solidFill>
                  <a:schemeClr val="accent5">
                    <a:lumMod val="50000"/>
                  </a:schemeClr>
                </a:solidFill>
                <a:latin typeface="Calibri (Body)"/>
                <a:sym typeface="Arial"/>
              </a:rPr>
              <a:t>Tiếng sấm</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17" name="Rounded Rectangle 23">
            <a:extLst>
              <a:ext uri="{FF2B5EF4-FFF2-40B4-BE49-F238E27FC236}">
                <a16:creationId xmlns:a16="http://schemas.microsoft.com/office/drawing/2014/main" id="{172681DF-5691-088C-6CC8-535F99B53111}"/>
              </a:ext>
            </a:extLst>
          </p:cNvPr>
          <p:cNvSpPr/>
          <p:nvPr/>
        </p:nvSpPr>
        <p:spPr>
          <a:xfrm>
            <a:off x="51283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4. </a:t>
            </a:r>
            <a:r>
              <a:rPr lang="vi-VN" sz="3000" b="1" kern="0" dirty="0">
                <a:solidFill>
                  <a:schemeClr val="accent5">
                    <a:lumMod val="50000"/>
                  </a:schemeClr>
                </a:solidFill>
                <a:latin typeface="Calibri (Body)"/>
                <a:sym typeface="Arial"/>
              </a:rPr>
              <a:t>Tiếng máy khoan bê tông gần khu dân cư</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19" name="Rounded Rectangle 23">
            <a:extLst>
              <a:ext uri="{FF2B5EF4-FFF2-40B4-BE49-F238E27FC236}">
                <a16:creationId xmlns:a16="http://schemas.microsoft.com/office/drawing/2014/main" id="{77C5E568-86BD-7025-E989-821C72CD706D}"/>
              </a:ext>
            </a:extLst>
          </p:cNvPr>
          <p:cNvSpPr/>
          <p:nvPr/>
        </p:nvSpPr>
        <p:spPr>
          <a:xfrm>
            <a:off x="433626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5. </a:t>
            </a:r>
            <a:r>
              <a:rPr lang="vi-VN" sz="3000" b="1" kern="0" dirty="0">
                <a:solidFill>
                  <a:schemeClr val="accent5">
                    <a:lumMod val="50000"/>
                  </a:schemeClr>
                </a:solidFill>
                <a:latin typeface="Calibri (Body)"/>
                <a:sym typeface="Arial"/>
              </a:rPr>
              <a:t>Tiếng ồn từ khu chợ gần lớp học</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20" name="Rounded Rectangle 23">
            <a:extLst>
              <a:ext uri="{FF2B5EF4-FFF2-40B4-BE49-F238E27FC236}">
                <a16:creationId xmlns:a16="http://schemas.microsoft.com/office/drawing/2014/main" id="{AB0A79D7-623A-C8C7-981E-6306823FCC29}"/>
              </a:ext>
            </a:extLst>
          </p:cNvPr>
          <p:cNvSpPr/>
          <p:nvPr/>
        </p:nvSpPr>
        <p:spPr>
          <a:xfrm>
            <a:off x="815969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6. </a:t>
            </a:r>
            <a:r>
              <a:rPr lang="vi-VN" sz="3000" b="1" kern="0" dirty="0">
                <a:solidFill>
                  <a:schemeClr val="accent5">
                    <a:lumMod val="50000"/>
                  </a:schemeClr>
                </a:solidFill>
                <a:latin typeface="Calibri (Body)"/>
                <a:sym typeface="Arial"/>
              </a:rPr>
              <a:t>Tiếng hát karaoke vào đêm khuya.</a:t>
            </a:r>
          </a:p>
        </p:txBody>
      </p:sp>
      <p:sp>
        <p:nvSpPr>
          <p:cNvPr id="21" name="Rounded Rectangle 23">
            <a:extLst>
              <a:ext uri="{FF2B5EF4-FFF2-40B4-BE49-F238E27FC236}">
                <a16:creationId xmlns:a16="http://schemas.microsoft.com/office/drawing/2014/main" id="{356D8EC0-742B-8894-BACF-1066B982ADCF}"/>
              </a:ext>
            </a:extLst>
          </p:cNvPr>
          <p:cNvSpPr/>
          <p:nvPr/>
        </p:nvSpPr>
        <p:spPr>
          <a:xfrm>
            <a:off x="51283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7. </a:t>
            </a:r>
            <a:r>
              <a:rPr lang="vi-VN" sz="3000" b="1" kern="0" dirty="0">
                <a:solidFill>
                  <a:schemeClr val="accent5">
                    <a:lumMod val="50000"/>
                  </a:schemeClr>
                </a:solidFill>
                <a:latin typeface="Calibri (Body)"/>
                <a:sym typeface="Arial"/>
              </a:rPr>
              <a:t>Tiếng róc rách của thác nước </a:t>
            </a:r>
            <a:r>
              <a:rPr lang="en-US" sz="3000" b="1" kern="0" dirty="0" err="1">
                <a:solidFill>
                  <a:schemeClr val="accent5">
                    <a:lumMod val="50000"/>
                  </a:schemeClr>
                </a:solidFill>
                <a:latin typeface="Calibri (Body)"/>
                <a:sym typeface="Arial"/>
              </a:rPr>
              <a:t>chảy</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22" name="Rounded Rectangle 23">
            <a:extLst>
              <a:ext uri="{FF2B5EF4-FFF2-40B4-BE49-F238E27FC236}">
                <a16:creationId xmlns:a16="http://schemas.microsoft.com/office/drawing/2014/main" id="{EC6485B8-7C87-CC0C-E713-EF96C86A914B}"/>
              </a:ext>
            </a:extLst>
          </p:cNvPr>
          <p:cNvSpPr/>
          <p:nvPr/>
        </p:nvSpPr>
        <p:spPr>
          <a:xfrm>
            <a:off x="433626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8. T</a:t>
            </a:r>
            <a:r>
              <a:rPr lang="vi-VN" sz="3000" b="1" kern="0" dirty="0">
                <a:solidFill>
                  <a:schemeClr val="accent5">
                    <a:lumMod val="50000"/>
                  </a:schemeClr>
                </a:solidFill>
                <a:latin typeface="Calibri (Body)"/>
                <a:sym typeface="Arial"/>
              </a:rPr>
              <a:t>iếng còi inh ỏi trên đường phố</a:t>
            </a:r>
            <a:r>
              <a:rPr lang="en-US" sz="3000" b="1" kern="0" dirty="0">
                <a:solidFill>
                  <a:schemeClr val="accent5">
                    <a:lumMod val="50000"/>
                  </a:schemeClr>
                </a:solidFill>
                <a:latin typeface="Calibri (Body)"/>
                <a:sym typeface="Arial"/>
              </a:rPr>
              <a:t>.</a:t>
            </a:r>
            <a:r>
              <a:rPr lang="vi-VN" sz="3000" b="1" kern="0" dirty="0">
                <a:solidFill>
                  <a:schemeClr val="accent5">
                    <a:lumMod val="50000"/>
                  </a:schemeClr>
                </a:solidFill>
                <a:latin typeface="Calibri (Body)"/>
                <a:sym typeface="Arial"/>
              </a:rPr>
              <a:t> </a:t>
            </a:r>
          </a:p>
        </p:txBody>
      </p:sp>
      <p:sp>
        <p:nvSpPr>
          <p:cNvPr id="23" name="Rounded Rectangle 23">
            <a:extLst>
              <a:ext uri="{FF2B5EF4-FFF2-40B4-BE49-F238E27FC236}">
                <a16:creationId xmlns:a16="http://schemas.microsoft.com/office/drawing/2014/main" id="{5C915533-CFFF-B757-606D-6ABEAADCB6D0}"/>
              </a:ext>
            </a:extLst>
          </p:cNvPr>
          <p:cNvSpPr/>
          <p:nvPr/>
        </p:nvSpPr>
        <p:spPr>
          <a:xfrm>
            <a:off x="815969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9. </a:t>
            </a:r>
            <a:r>
              <a:rPr lang="vi-VN" sz="3000" b="1" kern="0" dirty="0">
                <a:solidFill>
                  <a:schemeClr val="accent5">
                    <a:lumMod val="50000"/>
                  </a:schemeClr>
                </a:solidFill>
                <a:latin typeface="Calibri (Body)"/>
                <a:sym typeface="Arial"/>
              </a:rPr>
              <a:t>Tiếng hét rất to sát tai.</a:t>
            </a:r>
          </a:p>
        </p:txBody>
      </p:sp>
      <p:sp>
        <p:nvSpPr>
          <p:cNvPr id="24" name="TextBox 23">
            <a:extLst>
              <a:ext uri="{FF2B5EF4-FFF2-40B4-BE49-F238E27FC236}">
                <a16:creationId xmlns:a16="http://schemas.microsoft.com/office/drawing/2014/main" id="{C8B9B702-89DF-D9D1-8949-79CC29222F05}"/>
              </a:ext>
            </a:extLst>
          </p:cNvPr>
          <p:cNvSpPr txBox="1"/>
          <p:nvPr/>
        </p:nvSpPr>
        <p:spPr>
          <a:xfrm>
            <a:off x="1501516" y="1215050"/>
            <a:ext cx="10461084" cy="1241237"/>
          </a:xfrm>
          <a:prstGeom prst="rect">
            <a:avLst/>
          </a:prstGeom>
          <a:noFill/>
        </p:spPr>
        <p:txBody>
          <a:bodyPr wrap="square" rtlCol="0">
            <a:spAutoFit/>
          </a:bodyPr>
          <a:lstStyle/>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TÌM HIỂU ÂM THANH NÀO LÀ </a:t>
            </a:r>
            <a:r>
              <a:rPr lang="en-US" sz="3733" b="1" kern="0" dirty="0">
                <a:solidFill>
                  <a:srgbClr val="FF0000"/>
                </a:solidFill>
                <a:latin typeface="Calibri (Body)"/>
                <a:ea typeface="Hiragino Kaku Gothic StdN W8" panose="020B0800000000000000" pitchFamily="34" charset="-128"/>
                <a:cs typeface="Arial"/>
                <a:sym typeface="Arial"/>
              </a:rPr>
              <a:t>TIẾNG ỒN</a:t>
            </a:r>
          </a:p>
          <a:p>
            <a:pPr defTabSz="1219170">
              <a:buClr>
                <a:srgbClr val="000000"/>
              </a:buClr>
            </a:pPr>
            <a:r>
              <a:rPr lang="en-US" sz="3733" kern="0" dirty="0">
                <a:latin typeface="Calibri (Body)"/>
                <a:ea typeface="Hiragino Kaku Gothic StdN W8" panose="020B0800000000000000" pitchFamily="34" charset="-128"/>
                <a:cs typeface="Arial"/>
                <a:sym typeface="Arial"/>
              </a:rPr>
              <a:t>(HS </a:t>
            </a:r>
            <a:r>
              <a:rPr lang="en-US" sz="3733" kern="0" dirty="0" err="1">
                <a:latin typeface="Calibri (Body)"/>
                <a:ea typeface="Hiragino Kaku Gothic StdN W8" panose="020B0800000000000000" pitchFamily="34" charset="-128"/>
                <a:cs typeface="Arial"/>
                <a:sym typeface="Arial"/>
              </a:rPr>
              <a:t>hoàn</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thành</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phiếu</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bài</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tập</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số</a:t>
            </a:r>
            <a:r>
              <a:rPr lang="en-US" sz="3733" kern="0" dirty="0">
                <a:latin typeface="Calibri (Body)"/>
                <a:ea typeface="Hiragino Kaku Gothic StdN W8" panose="020B0800000000000000" pitchFamily="34" charset="-128"/>
                <a:cs typeface="Arial"/>
                <a:sym typeface="Arial"/>
              </a:rPr>
              <a:t> 3)</a:t>
            </a:r>
            <a:endParaRPr lang="en-US" sz="3467" kern="0" dirty="0">
              <a:latin typeface="Calibri body"/>
              <a:cs typeface="Arial"/>
              <a:sym typeface="Arial"/>
            </a:endParaRPr>
          </a:p>
        </p:txBody>
      </p:sp>
      <p:grpSp>
        <p:nvGrpSpPr>
          <p:cNvPr id="52" name="Group 51">
            <a:extLst>
              <a:ext uri="{FF2B5EF4-FFF2-40B4-BE49-F238E27FC236}">
                <a16:creationId xmlns:a16="http://schemas.microsoft.com/office/drawing/2014/main" id="{A5606D47-066E-87FB-5CA4-B5356E38760C}"/>
              </a:ext>
            </a:extLst>
          </p:cNvPr>
          <p:cNvGrpSpPr/>
          <p:nvPr/>
        </p:nvGrpSpPr>
        <p:grpSpPr>
          <a:xfrm>
            <a:off x="468588" y="1289182"/>
            <a:ext cx="966574" cy="831913"/>
            <a:chOff x="9729788" y="4324350"/>
            <a:chExt cx="806450" cy="758825"/>
          </a:xfrm>
          <a:solidFill>
            <a:srgbClr val="00B050"/>
          </a:solidFill>
        </p:grpSpPr>
        <p:sp>
          <p:nvSpPr>
            <p:cNvPr id="53" name="Freeform 210">
              <a:extLst>
                <a:ext uri="{FF2B5EF4-FFF2-40B4-BE49-F238E27FC236}">
                  <a16:creationId xmlns:a16="http://schemas.microsoft.com/office/drawing/2014/main" id="{CDA0DF88-0ED6-F897-FDC8-5159A867336D}"/>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4" name="Freeform 211">
              <a:extLst>
                <a:ext uri="{FF2B5EF4-FFF2-40B4-BE49-F238E27FC236}">
                  <a16:creationId xmlns:a16="http://schemas.microsoft.com/office/drawing/2014/main" id="{87D67A7C-7A1B-2A27-D7EE-E4308ACCCA05}"/>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5" name="Freeform 212">
              <a:extLst>
                <a:ext uri="{FF2B5EF4-FFF2-40B4-BE49-F238E27FC236}">
                  <a16:creationId xmlns:a16="http://schemas.microsoft.com/office/drawing/2014/main" id="{8E48509B-6C0A-6025-1463-AD147CD6A033}"/>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6" name="Freeform 213">
              <a:extLst>
                <a:ext uri="{FF2B5EF4-FFF2-40B4-BE49-F238E27FC236}">
                  <a16:creationId xmlns:a16="http://schemas.microsoft.com/office/drawing/2014/main" id="{E50A737D-F94B-EAF0-DFD9-5806DA9C4C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7" name="Freeform 214">
              <a:extLst>
                <a:ext uri="{FF2B5EF4-FFF2-40B4-BE49-F238E27FC236}">
                  <a16:creationId xmlns:a16="http://schemas.microsoft.com/office/drawing/2014/main" id="{801BD8E5-E669-5969-3D25-EC24444EAAE4}"/>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8" name="Freeform 215">
              <a:extLst>
                <a:ext uri="{FF2B5EF4-FFF2-40B4-BE49-F238E27FC236}">
                  <a16:creationId xmlns:a16="http://schemas.microsoft.com/office/drawing/2014/main" id="{6A9A57B0-F9C3-C647-2FB9-F7F3AE945012}"/>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59" name="Freeform 216">
              <a:extLst>
                <a:ext uri="{FF2B5EF4-FFF2-40B4-BE49-F238E27FC236}">
                  <a16:creationId xmlns:a16="http://schemas.microsoft.com/office/drawing/2014/main" id="{702C7FFA-F5E3-B380-F21A-11AB4856249A}"/>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0" name="Freeform 217">
              <a:extLst>
                <a:ext uri="{FF2B5EF4-FFF2-40B4-BE49-F238E27FC236}">
                  <a16:creationId xmlns:a16="http://schemas.microsoft.com/office/drawing/2014/main" id="{FB54028C-3F0A-F5A8-E4FC-C4BBF872023C}"/>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1" name="Freeform 218">
              <a:extLst>
                <a:ext uri="{FF2B5EF4-FFF2-40B4-BE49-F238E27FC236}">
                  <a16:creationId xmlns:a16="http://schemas.microsoft.com/office/drawing/2014/main" id="{E081A3D0-437D-5A6E-6540-380010B3EE7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2" name="Freeform 219">
              <a:extLst>
                <a:ext uri="{FF2B5EF4-FFF2-40B4-BE49-F238E27FC236}">
                  <a16:creationId xmlns:a16="http://schemas.microsoft.com/office/drawing/2014/main" id="{54B3510A-86D1-4D57-78BB-EF703424C8BA}"/>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3" name="Freeform 220">
              <a:extLst>
                <a:ext uri="{FF2B5EF4-FFF2-40B4-BE49-F238E27FC236}">
                  <a16:creationId xmlns:a16="http://schemas.microsoft.com/office/drawing/2014/main" id="{37EB9A2F-0516-2729-4992-C8EFF9FEB2A4}"/>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4" name="Freeform 221">
              <a:extLst>
                <a:ext uri="{FF2B5EF4-FFF2-40B4-BE49-F238E27FC236}">
                  <a16:creationId xmlns:a16="http://schemas.microsoft.com/office/drawing/2014/main" id="{93125704-421C-96B0-AB7E-5FBFBFD6A183}"/>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29" name="TextBox 28">
            <a:extLst>
              <a:ext uri="{FF2B5EF4-FFF2-40B4-BE49-F238E27FC236}">
                <a16:creationId xmlns:a16="http://schemas.microsoft.com/office/drawing/2014/main" id="{47217886-3BDA-DCB3-01AC-CFD5D80B7BF7}"/>
              </a:ext>
            </a:extLst>
          </p:cNvPr>
          <p:cNvSpPr txBox="1"/>
          <p:nvPr/>
        </p:nvSpPr>
        <p:spPr>
          <a:xfrm>
            <a:off x="9831260" y="1133204"/>
            <a:ext cx="2135521" cy="1292662"/>
          </a:xfrm>
          <a:prstGeom prst="rect">
            <a:avLst/>
          </a:prstGeom>
          <a:noFill/>
        </p:spPr>
        <p:txBody>
          <a:bodyPr wrap="none" rtlCol="0">
            <a:spAutoFit/>
          </a:bodyPr>
          <a:lstStyle/>
          <a:p>
            <a:pPr algn="ctr" defTabSz="1219170">
              <a:buClr>
                <a:srgbClr val="000000"/>
              </a:buClr>
            </a:pPr>
            <a:r>
              <a:rPr lang="en-GB" sz="2800" b="1" kern="0" dirty="0" err="1">
                <a:solidFill>
                  <a:srgbClr val="81C241"/>
                </a:solidFill>
                <a:latin typeface="Calibri (Body)"/>
                <a:cs typeface="Arial" panose="020B0604020202020204" pitchFamily="34" charset="0"/>
                <a:sym typeface="Arial"/>
              </a:rPr>
              <a:t>Thời</a:t>
            </a:r>
            <a:r>
              <a:rPr lang="en-GB" sz="2800" b="1" kern="0" dirty="0">
                <a:solidFill>
                  <a:srgbClr val="81C241"/>
                </a:solidFill>
                <a:latin typeface="Calibri (Body)"/>
                <a:cs typeface="Arial" panose="020B0604020202020204" pitchFamily="34" charset="0"/>
                <a:sym typeface="Arial"/>
              </a:rPr>
              <a:t> </a:t>
            </a:r>
            <a:r>
              <a:rPr lang="en-GB" sz="2800" b="1" kern="0" dirty="0" err="1">
                <a:solidFill>
                  <a:srgbClr val="81C241"/>
                </a:solidFill>
                <a:latin typeface="Calibri (Body)"/>
                <a:cs typeface="Arial" panose="020B0604020202020204" pitchFamily="34" charset="0"/>
                <a:sym typeface="Arial"/>
              </a:rPr>
              <a:t>gian</a:t>
            </a:r>
            <a:r>
              <a:rPr lang="en-GB" sz="2800" b="1" kern="0" dirty="0">
                <a:solidFill>
                  <a:srgbClr val="81C241"/>
                </a:solidFill>
                <a:latin typeface="Calibri (Body)"/>
                <a:cs typeface="Arial" panose="020B0604020202020204" pitchFamily="34" charset="0"/>
                <a:sym typeface="Arial"/>
              </a:rPr>
              <a:t>: </a:t>
            </a:r>
          </a:p>
          <a:p>
            <a:pPr algn="ctr" defTabSz="1219170">
              <a:buClr>
                <a:srgbClr val="000000"/>
              </a:buClr>
            </a:pPr>
            <a:r>
              <a:rPr lang="en-GB" sz="5000" b="1" kern="0" dirty="0">
                <a:solidFill>
                  <a:srgbClr val="81C241"/>
                </a:solidFill>
                <a:latin typeface="Calibri (Body)"/>
                <a:cs typeface="Arial" panose="020B0604020202020204" pitchFamily="34" charset="0"/>
                <a:sym typeface="Arial"/>
              </a:rPr>
              <a:t>5 PHÚT</a:t>
            </a:r>
          </a:p>
        </p:txBody>
      </p:sp>
    </p:spTree>
    <p:extLst>
      <p:ext uri="{BB962C8B-B14F-4D97-AF65-F5344CB8AC3E}">
        <p14:creationId xmlns:p14="http://schemas.microsoft.com/office/powerpoint/2010/main" val="41135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0" grpId="0" animBg="1"/>
      <p:bldP spid="21" grpId="0" animBg="1"/>
      <p:bldP spid="22" grpId="0" animBg="1"/>
      <p:bldP spid="23" grpId="0" animBg="1"/>
      <p:bldP spid="24"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925804"/>
            <a:ext cx="4557932" cy="787010"/>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xe cứu thương.</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pic>
        <p:nvPicPr>
          <p:cNvPr id="3" name="Picture 2">
            <a:extLst>
              <a:ext uri="{FF2B5EF4-FFF2-40B4-BE49-F238E27FC236}">
                <a16:creationId xmlns:a16="http://schemas.microsoft.com/office/drawing/2014/main" id="{03F91FC5-CDB8-DDE4-6AB1-8E5D93AA06F1}"/>
              </a:ext>
            </a:extLst>
          </p:cNvPr>
          <p:cNvPicPr>
            <a:picLocks noChangeAspect="1"/>
          </p:cNvPicPr>
          <p:nvPr/>
        </p:nvPicPr>
        <p:blipFill rotWithShape="1">
          <a:blip r:embed="rId3">
            <a:extLst>
              <a:ext uri="{28A0092B-C50C-407E-A947-70E740481C1C}">
                <a14:useLocalDpi xmlns:a14="http://schemas.microsoft.com/office/drawing/2010/main" val="0"/>
              </a:ext>
            </a:extLst>
          </a:blip>
          <a:srcRect t="15435" b="14662"/>
          <a:stretch/>
        </p:blipFill>
        <p:spPr>
          <a:xfrm>
            <a:off x="468744" y="2288496"/>
            <a:ext cx="6532419" cy="4231905"/>
          </a:xfrm>
          <a:prstGeom prst="rect">
            <a:avLst/>
          </a:prstGeom>
        </p:spPr>
      </p:pic>
      <p:sp>
        <p:nvSpPr>
          <p:cNvPr id="18" name="TextBox 17">
            <a:extLst>
              <a:ext uri="{FF2B5EF4-FFF2-40B4-BE49-F238E27FC236}">
                <a16:creationId xmlns:a16="http://schemas.microsoft.com/office/drawing/2014/main" id="{6C6C0559-7F00-9FAF-A378-B907B6D9A18F}"/>
              </a:ext>
            </a:extLst>
          </p:cNvPr>
          <p:cNvSpPr txBox="1"/>
          <p:nvPr/>
        </p:nvSpPr>
        <p:spPr>
          <a:xfrm>
            <a:off x="2326554" y="3973561"/>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203647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ol children raising their hands ready to answer the question. – The  Official ReSound Blog">
            <a:extLst>
              <a:ext uri="{FF2B5EF4-FFF2-40B4-BE49-F238E27FC236}">
                <a16:creationId xmlns:a16="http://schemas.microsoft.com/office/drawing/2014/main" id="{F363E337-6731-B38E-DD0B-79D395A12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4"/>
          <a:stretch/>
        </p:blipFill>
        <p:spPr bwMode="auto">
          <a:xfrm>
            <a:off x="468744" y="2288495"/>
            <a:ext cx="6532419" cy="4231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học sinh phát biểu trong lớp.</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1908175" y="3588839"/>
            <a:ext cx="3653564" cy="1631216"/>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KHÔNG PHẢI</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1572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Lightning Slow Motion - Shape your computer beautifully">
            <a:extLst>
              <a:ext uri="{FF2B5EF4-FFF2-40B4-BE49-F238E27FC236}">
                <a16:creationId xmlns:a16="http://schemas.microsoft.com/office/drawing/2014/main" id="{F24FE1F6-34CD-E8BC-924C-DAC94A3A472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222" y="2800144"/>
            <a:ext cx="6532420" cy="3185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925804"/>
            <a:ext cx="4557932" cy="787010"/>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sấm</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261903" y="3851040"/>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160906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oise Pollution | National Geographic Society">
            <a:extLst>
              <a:ext uri="{FF2B5EF4-FFF2-40B4-BE49-F238E27FC236}">
                <a16:creationId xmlns:a16="http://schemas.microsoft.com/office/drawing/2014/main" id="{A878BC0D-AC11-01C0-D00F-F1B297CA5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43" y="2287608"/>
            <a:ext cx="6329220" cy="42503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2287421"/>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máy khoan bê tông kéo dài liên tục gần khu dân cư</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326558"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893697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Kiên quyết xử lý các trường hợp tái lấn chiếm họp chợ cóc">
            <a:extLst>
              <a:ext uri="{FF2B5EF4-FFF2-40B4-BE49-F238E27FC236}">
                <a16:creationId xmlns:a16="http://schemas.microsoft.com/office/drawing/2014/main" id="{B5745343-E72B-A392-A3CB-31E59A9513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0"/>
          <a:stretch/>
        </p:blipFill>
        <p:spPr bwMode="auto">
          <a:xfrm>
            <a:off x="522276" y="2801164"/>
            <a:ext cx="6425353" cy="31628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92744"/>
          </a:xfrm>
          <a:prstGeom prst="rect">
            <a:avLst/>
          </a:prstGeom>
          <a:noFill/>
        </p:spPr>
        <p:txBody>
          <a:bodyPr wrap="square">
            <a:spAutoFit/>
          </a:bodyPr>
          <a:lstStyle/>
          <a:p>
            <a:pPr lvl="0" algn="just">
              <a:lnSpc>
                <a:spcPct val="125000"/>
              </a:lnSpc>
              <a:spcAft>
                <a:spcPts val="1200"/>
              </a:spcAft>
            </a:pPr>
            <a:r>
              <a:rPr lang="en-US" sz="3900" dirty="0" err="1" smtClean="0">
                <a:solidFill>
                  <a:prstClr val="black"/>
                </a:solidFill>
                <a:latin typeface="Calibri" panose="020F0502020204030204" pitchFamily="34" charset="0"/>
                <a:cs typeface="Calibri" panose="020F0502020204030204" pitchFamily="34" charset="0"/>
              </a:rPr>
              <a:t>Âm</a:t>
            </a:r>
            <a:r>
              <a:rPr lang="en-US" sz="3900" dirty="0" smtClean="0">
                <a:solidFill>
                  <a:prstClr val="black"/>
                </a:solidFill>
                <a:latin typeface="Calibri" panose="020F0502020204030204" pitchFamily="34" charset="0"/>
                <a:cs typeface="Calibri" panose="020F0502020204030204" pitchFamily="34" charset="0"/>
              </a:rPr>
              <a:t> </a:t>
            </a:r>
            <a:r>
              <a:rPr lang="en-US" sz="3900" dirty="0" err="1" smtClean="0">
                <a:solidFill>
                  <a:prstClr val="black"/>
                </a:solidFill>
                <a:latin typeface="Calibri" panose="020F0502020204030204" pitchFamily="34" charset="0"/>
                <a:cs typeface="Calibri" panose="020F0502020204030204" pitchFamily="34" charset="0"/>
              </a:rPr>
              <a:t>thanh</a:t>
            </a:r>
            <a:r>
              <a:rPr lang="en-US" sz="3900" dirty="0" smtClean="0">
                <a:solidFill>
                  <a:prstClr val="black"/>
                </a:solidFill>
                <a:latin typeface="Calibri" panose="020F0502020204030204" pitchFamily="34" charset="0"/>
                <a:cs typeface="Calibri" panose="020F0502020204030204" pitchFamily="34" charset="0"/>
              </a:rPr>
              <a:t> </a:t>
            </a:r>
            <a:r>
              <a:rPr lang="vi-VN" sz="3900" dirty="0" smtClean="0">
                <a:solidFill>
                  <a:prstClr val="black"/>
                </a:solidFill>
                <a:latin typeface="Calibri" panose="020F0502020204030204" pitchFamily="34" charset="0"/>
                <a:cs typeface="Calibri" panose="020F0502020204030204" pitchFamily="34" charset="0"/>
              </a:rPr>
              <a:t>từ </a:t>
            </a:r>
            <a:r>
              <a:rPr lang="vi-VN" sz="3900" dirty="0">
                <a:solidFill>
                  <a:prstClr val="black"/>
                </a:solidFill>
                <a:latin typeface="Calibri" panose="020F0502020204030204" pitchFamily="34" charset="0"/>
                <a:cs typeface="Calibri" panose="020F0502020204030204" pitchFamily="34" charset="0"/>
              </a:rPr>
              <a:t>khu chợ họp gần lớp học</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2236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át Karaoke sau 22 giờ đêm có thể bị phạt đến 160 triệu đồng">
            <a:extLst>
              <a:ext uri="{FF2B5EF4-FFF2-40B4-BE49-F238E27FC236}">
                <a16:creationId xmlns:a16="http://schemas.microsoft.com/office/drawing/2014/main" id="{451D050A-92DD-AF3C-4DF8-413E7A0925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87"/>
          <a:stretch/>
        </p:blipFill>
        <p:spPr bwMode="auto">
          <a:xfrm>
            <a:off x="1686418" y="2291902"/>
            <a:ext cx="3801514" cy="42470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hát karaoke vào đêm khuya.</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97517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009562-495E-FA80-72A9-6DD90EF48433}"/>
              </a:ext>
            </a:extLst>
          </p:cNvPr>
          <p:cNvGrpSpPr/>
          <p:nvPr/>
        </p:nvGrpSpPr>
        <p:grpSpPr>
          <a:xfrm>
            <a:off x="483773" y="296592"/>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83DD7427-38BF-971D-0CE6-DB5DBE9EB77E}"/>
              </a:ext>
            </a:extLst>
          </p:cNvPr>
          <p:cNvPicPr>
            <a:picLocks noChangeAspect="1"/>
          </p:cNvPicPr>
          <p:nvPr/>
        </p:nvPicPr>
        <p:blipFill rotWithShape="1">
          <a:blip r:embed="rId3"/>
          <a:srcRect l="20648" t="35684" r="20648" b="5681"/>
          <a:stretch/>
        </p:blipFill>
        <p:spPr>
          <a:xfrm>
            <a:off x="2392217" y="2160133"/>
            <a:ext cx="7799631" cy="4382162"/>
          </a:xfrm>
          <a:prstGeom prst="rect">
            <a:avLst/>
          </a:prstGeom>
        </p:spPr>
      </p:pic>
      <p:sp>
        <p:nvSpPr>
          <p:cNvPr id="30" name="TextBox 29">
            <a:extLst>
              <a:ext uri="{FF2B5EF4-FFF2-40B4-BE49-F238E27FC236}">
                <a16:creationId xmlns:a16="http://schemas.microsoft.com/office/drawing/2014/main" id="{A25021F9-C396-29B7-B0F5-2D21B6F63B4E}"/>
              </a:ext>
            </a:extLst>
          </p:cNvPr>
          <p:cNvSpPr txBox="1"/>
          <p:nvPr/>
        </p:nvSpPr>
        <p:spPr>
          <a:xfrm>
            <a:off x="1754311" y="139592"/>
            <a:ext cx="10110230" cy="1815690"/>
          </a:xfrm>
          <a:prstGeom prst="rect">
            <a:avLst/>
          </a:prstGeom>
          <a:noFill/>
        </p:spPr>
        <p:txBody>
          <a:bodyPr wrap="square" rtlCol="0">
            <a:spAutoFit/>
          </a:bodyPr>
          <a:lstStyle/>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DỰ ĐOÁN HIỆN TƯỢNG XẢY RA KHI PHÁT MỘT SÓNG ÂM TỚI BỀ MẶT MỘT VẬT CHẮN</a:t>
            </a:r>
            <a:endParaRPr lang="en-US" sz="3733" b="1" kern="0" dirty="0">
              <a:solidFill>
                <a:srgbClr val="FF0000"/>
              </a:solidFill>
              <a:latin typeface="Calibri (Body)"/>
              <a:ea typeface="Hiragino Kaku Gothic StdN W8" panose="020B0800000000000000" pitchFamily="34" charset="-128"/>
              <a:cs typeface="Arial"/>
              <a:sym typeface="Arial"/>
            </a:endParaRPr>
          </a:p>
          <a:p>
            <a:pPr defTabSz="1219170">
              <a:buClr>
                <a:srgbClr val="000000"/>
              </a:buClr>
            </a:pPr>
            <a:r>
              <a:rPr lang="en-US" sz="3733" kern="0" dirty="0">
                <a:latin typeface="Calibri (Body)"/>
                <a:ea typeface="Hiragino Kaku Gothic StdN W8" panose="020B0800000000000000" pitchFamily="34" charset="-128"/>
                <a:cs typeface="Arial"/>
                <a:sym typeface="Arial"/>
              </a:rPr>
              <a:t>(HS </a:t>
            </a:r>
            <a:r>
              <a:rPr lang="en-US" sz="3733" kern="0" dirty="0" err="1">
                <a:latin typeface="Calibri (Body)"/>
                <a:ea typeface="Hiragino Kaku Gothic StdN W8" panose="020B0800000000000000" pitchFamily="34" charset="-128"/>
                <a:cs typeface="Arial"/>
                <a:sym typeface="Arial"/>
              </a:rPr>
              <a:t>hoàn</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thành</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câu</a:t>
            </a:r>
            <a:r>
              <a:rPr lang="en-US" sz="3733" kern="0" dirty="0">
                <a:latin typeface="Calibri (Body)"/>
                <a:ea typeface="Hiragino Kaku Gothic StdN W8" panose="020B0800000000000000" pitchFamily="34" charset="-128"/>
                <a:cs typeface="Arial"/>
                <a:sym typeface="Arial"/>
              </a:rPr>
              <a:t> 2.2 </a:t>
            </a:r>
            <a:r>
              <a:rPr lang="en-US" sz="3733" kern="0" dirty="0" err="1">
                <a:latin typeface="Calibri (Body)"/>
                <a:ea typeface="Hiragino Kaku Gothic StdN W8" panose="020B0800000000000000" pitchFamily="34" charset="-128"/>
                <a:cs typeface="Arial"/>
                <a:sym typeface="Arial"/>
              </a:rPr>
              <a:t>và</a:t>
            </a:r>
            <a:r>
              <a:rPr lang="en-US" sz="3733" kern="0" dirty="0">
                <a:latin typeface="Calibri (Body)"/>
                <a:ea typeface="Hiragino Kaku Gothic StdN W8" panose="020B0800000000000000" pitchFamily="34" charset="-128"/>
                <a:cs typeface="Arial"/>
                <a:sym typeface="Arial"/>
              </a:rPr>
              <a:t> 2.3 </a:t>
            </a:r>
            <a:r>
              <a:rPr lang="en-US" sz="3733" kern="0" dirty="0" err="1">
                <a:latin typeface="Calibri (Body)"/>
                <a:ea typeface="Hiragino Kaku Gothic StdN W8" panose="020B0800000000000000" pitchFamily="34" charset="-128"/>
                <a:cs typeface="Arial"/>
                <a:sym typeface="Arial"/>
              </a:rPr>
              <a:t>phiếu</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bài</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tập</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số</a:t>
            </a:r>
            <a:r>
              <a:rPr lang="en-US" sz="3733" kern="0" dirty="0">
                <a:latin typeface="Calibri (Body)"/>
                <a:ea typeface="Hiragino Kaku Gothic StdN W8" panose="020B0800000000000000" pitchFamily="34" charset="-128"/>
                <a:cs typeface="Arial"/>
                <a:sym typeface="Arial"/>
              </a:rPr>
              <a:t> 1)</a:t>
            </a:r>
            <a:endParaRPr lang="en-US" sz="3467" kern="0" dirty="0">
              <a:latin typeface="Calibri body"/>
              <a:cs typeface="Arial"/>
              <a:sym typeface="Arial"/>
            </a:endParaRPr>
          </a:p>
        </p:txBody>
      </p:sp>
      <mc:AlternateContent xmlns:mc="http://schemas.openxmlformats.org/markup-compatibility/2006">
        <mc:Choice xmlns="" xmlns:am3d="http://schemas.microsoft.com/office/drawing/2017/model3d" Requires="am3d">
          <p:graphicFrame>
            <p:nvGraphicFramePr>
              <p:cNvPr id="2" name="3D Model 1" descr="Red Question mark">
                <a:extLst>
                  <a:ext uri="{FF2B5EF4-FFF2-40B4-BE49-F238E27FC236}">
                    <a16:creationId xmlns:a16="http://schemas.microsoft.com/office/drawing/2014/main" id="{EC49E4F0-9335-DD83-3B20-447E8951CA68}"/>
                  </a:ext>
                </a:extLst>
              </p:cNvPr>
              <p:cNvGraphicFramePr>
                <a:graphicFrameLocks noChangeAspect="1"/>
              </p:cNvGraphicFramePr>
              <p:nvPr/>
            </p:nvGraphicFramePr>
            <p:xfrm>
              <a:off x="7881808" y="5006108"/>
              <a:ext cx="822214" cy="1332513"/>
            </p:xfrm>
            <a:graphic>
              <a:graphicData uri="http://schemas.microsoft.com/office/drawing/2017/model3d">
                <am3d:model3d r:embed="rId4">
                  <am3d:spPr>
                    <a:xfrm>
                      <a:off x="0" y="0"/>
                      <a:ext cx="822214" cy="1332513"/>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m3d:postTrans dx="0" dy="0" dz="0"/>
                  </am3d:trans>
                  <am3d:raster rName="Office3DRenderer" rVer="16.0.8326">
                    <am3d:blip r:embed="rId5"/>
                  </am3d:raster>
                  <am3d:objViewport viewportSz="16557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Red Question mark">
                <a:extLst>
                  <a:ext uri="{FF2B5EF4-FFF2-40B4-BE49-F238E27FC236}">
                    <a16:creationId xmlns:a16="http://schemas.microsoft.com/office/drawing/2014/main" id="{EC49E4F0-9335-DD83-3B20-447E8951CA68}"/>
                  </a:ext>
                </a:extLst>
              </p:cNvPr>
              <p:cNvPicPr>
                <a:picLocks noGrp="1" noRot="1" noChangeAspect="1" noMove="1" noResize="1" noEditPoints="1" noAdjustHandles="1" noChangeArrowheads="1" noChangeShapeType="1" noCrop="1"/>
              </p:cNvPicPr>
              <p:nvPr/>
            </p:nvPicPr>
            <p:blipFill>
              <a:blip r:embed="rId6"/>
              <a:stretch>
                <a:fillRect/>
              </a:stretch>
            </p:blipFill>
            <p:spPr>
              <a:xfrm>
                <a:off x="7881808" y="5006108"/>
                <a:ext cx="822214" cy="1332513"/>
              </a:xfrm>
              <a:prstGeom prst="rect">
                <a:avLst/>
              </a:prstGeom>
            </p:spPr>
          </p:pic>
        </mc:Fallback>
      </mc:AlternateContent>
    </p:spTree>
    <p:extLst>
      <p:ext uri="{BB962C8B-B14F-4D97-AF65-F5344CB8AC3E}">
        <p14:creationId xmlns:p14="http://schemas.microsoft.com/office/powerpoint/2010/main" val="165964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500"/>
                            </p:stCondLst>
                            <p:childTnLst>
                              <p:par>
                                <p:cTn id="20" presetID="39" presetClass="emph" presetSubtype="2" fill="hold" nodeType="afterEffect">
                                  <p:stCondLst>
                                    <p:cond delay="0"/>
                                  </p:stCondLst>
                                  <p:childTnLst>
                                    <p:anim calcmode="lin" valueType="num">
                                      <p:cBhvr additive="sum">
                                        <p:cTn id="21"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2"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3"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4"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5"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7FAC38A-4975-E02A-A60B-F8190A4C34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291902"/>
            <a:ext cx="6743114" cy="43024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2985654"/>
            <a:ext cx="4557932" cy="303762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róc rách liên tục của thác nước nhân tạo chảy trong vườn.</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1760393" y="3801275"/>
            <a:ext cx="3653565" cy="1631216"/>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KHÔNG PHẢI</a:t>
            </a:r>
            <a:endPar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187921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noi crowded again after eased social distancing">
            <a:extLst>
              <a:ext uri="{FF2B5EF4-FFF2-40B4-BE49-F238E27FC236}">
                <a16:creationId xmlns:a16="http://schemas.microsoft.com/office/drawing/2014/main" id="{37003398-8F38-4A1D-041B-4FB87149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291902"/>
            <a:ext cx="6490551" cy="43273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216563"/>
            <a:ext cx="4557932" cy="2174826"/>
          </a:xfrm>
          <a:prstGeom prst="rect">
            <a:avLst/>
          </a:prstGeom>
          <a:noFill/>
        </p:spPr>
        <p:txBody>
          <a:bodyPr wrap="square">
            <a:spAutoFit/>
          </a:bodyPr>
          <a:lstStyle/>
          <a:p>
            <a:pPr lvl="0" algn="just">
              <a:lnSpc>
                <a:spcPct val="125000"/>
              </a:lnSpc>
              <a:spcAft>
                <a:spcPts val="1200"/>
              </a:spcAft>
            </a:pPr>
            <a:r>
              <a:rPr lang="vi-VN" sz="3700" dirty="0">
                <a:solidFill>
                  <a:prstClr val="black"/>
                </a:solidFill>
                <a:latin typeface="Calibri" panose="020F0502020204030204" pitchFamily="34" charset="0"/>
                <a:cs typeface="Calibri" panose="020F0502020204030204" pitchFamily="34" charset="0"/>
              </a:rPr>
              <a:t>Tiếng máy xe nổ lớn, tiếng còi inh ỏi trên đường phố. </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801275"/>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27060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he Adverse Effects of Noise Pollution | SLSV - A global media &amp; CSR  consultancy network">
            <a:extLst>
              <a:ext uri="{FF2B5EF4-FFF2-40B4-BE49-F238E27FC236}">
                <a16:creationId xmlns:a16="http://schemas.microsoft.com/office/drawing/2014/main" id="{2DCF026B-E5C7-1B7F-32C4-5EB161D1C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623126"/>
            <a:ext cx="6676634" cy="3490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856482"/>
            <a:ext cx="4557932" cy="751360"/>
          </a:xfrm>
          <a:prstGeom prst="rect">
            <a:avLst/>
          </a:prstGeom>
          <a:noFill/>
        </p:spPr>
        <p:txBody>
          <a:bodyPr wrap="square">
            <a:spAutoFit/>
          </a:bodyPr>
          <a:lstStyle/>
          <a:p>
            <a:pPr lvl="0" algn="just">
              <a:lnSpc>
                <a:spcPct val="125000"/>
              </a:lnSpc>
              <a:spcAft>
                <a:spcPts val="1200"/>
              </a:spcAft>
            </a:pPr>
            <a:r>
              <a:rPr lang="vi-VN" sz="3700" dirty="0">
                <a:solidFill>
                  <a:prstClr val="black"/>
                </a:solidFill>
                <a:latin typeface="Calibri" panose="020F0502020204030204" pitchFamily="34" charset="0"/>
                <a:cs typeface="Calibri" panose="020F0502020204030204" pitchFamily="34" charset="0"/>
              </a:rPr>
              <a:t>Tiếng hét rất to sát tai.</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801275"/>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4057166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7" name="Title 1">
            <a:extLst>
              <a:ext uri="{FF2B5EF4-FFF2-40B4-BE49-F238E27FC236}">
                <a16:creationId xmlns:a16="http://schemas.microsoft.com/office/drawing/2014/main" id="{29E10ACD-0DA5-4E14-A857-2A169A7EF79F}"/>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pic>
        <p:nvPicPr>
          <p:cNvPr id="9218" name="Picture 2">
            <a:extLst>
              <a:ext uri="{FF2B5EF4-FFF2-40B4-BE49-F238E27FC236}">
                <a16:creationId xmlns:a16="http://schemas.microsoft.com/office/drawing/2014/main" id="{CED1244C-4BD1-4CDA-8D14-8AADA5D17D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90"/>
          <a:stretch/>
        </p:blipFill>
        <p:spPr bwMode="auto">
          <a:xfrm>
            <a:off x="262274" y="1621014"/>
            <a:ext cx="5635546" cy="47732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5 Health Effects of Noise Pollution and How to Remedy Them - Best of NJ">
            <a:extLst>
              <a:ext uri="{FF2B5EF4-FFF2-40B4-BE49-F238E27FC236}">
                <a16:creationId xmlns:a16="http://schemas.microsoft.com/office/drawing/2014/main" id="{35BD6168-5880-471B-92B1-75020F6FB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7"/>
          <a:stretch/>
        </p:blipFill>
        <p:spPr bwMode="auto">
          <a:xfrm>
            <a:off x="6031908" y="1621014"/>
            <a:ext cx="5897818" cy="477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3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barn(inVertical)">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371718"/>
            <a:ext cx="11596468" cy="5602431"/>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120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Y HỌC</a:t>
            </a: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Ảnh hưởng đến tai: nếu tiếp xúc lâu ngày với tiếng                     ồn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mất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khả năng nghe phân biệt âm thanh, nếu nặng có thể rách màng nhĩ.</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Tiếng ồn quá lớn có thể làm suy giảm th</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ính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lực.</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 Tăng rủi ro nhồi máu cơ tim ( Từ 70dB)</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Rối loạn cơ quan nội tiết</a:t>
            </a:r>
          </a:p>
        </p:txBody>
      </p:sp>
      <p:grpSp>
        <p:nvGrpSpPr>
          <p:cNvPr id="9" name="Group 8">
            <a:extLst>
              <a:ext uri="{FF2B5EF4-FFF2-40B4-BE49-F238E27FC236}">
                <a16:creationId xmlns:a16="http://schemas.microsoft.com/office/drawing/2014/main" id="{C6A4F842-917E-5BC9-3C9E-39370998ABCC}"/>
              </a:ext>
            </a:extLst>
          </p:cNvPr>
          <p:cNvGrpSpPr/>
          <p:nvPr/>
        </p:nvGrpSpPr>
        <p:grpSpPr>
          <a:xfrm>
            <a:off x="262274" y="176284"/>
            <a:ext cx="900604" cy="1035177"/>
            <a:chOff x="6380493" y="-1"/>
            <a:chExt cx="1747506" cy="2008628"/>
          </a:xfrm>
        </p:grpSpPr>
        <p:sp>
          <p:nvSpPr>
            <p:cNvPr id="10" name="Hexagon 9">
              <a:extLst>
                <a:ext uri="{FF2B5EF4-FFF2-40B4-BE49-F238E27FC236}">
                  <a16:creationId xmlns:a16="http://schemas.microsoft.com/office/drawing/2014/main" id="{E1AB9AD0-A560-D624-6A56-88EE600D50D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4">
              <a:extLst>
                <a:ext uri="{FF2B5EF4-FFF2-40B4-BE49-F238E27FC236}">
                  <a16:creationId xmlns:a16="http://schemas.microsoft.com/office/drawing/2014/main" id="{D51E5DAA-490D-32A3-A323-C02357D164A4}"/>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2" name="Title 1">
            <a:extLst>
              <a:ext uri="{FF2B5EF4-FFF2-40B4-BE49-F238E27FC236}">
                <a16:creationId xmlns:a16="http://schemas.microsoft.com/office/drawing/2014/main" id="{E9F5A7A8-3C76-38F3-0A29-CAF975F16EDB}"/>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37528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568665"/>
            <a:ext cx="11596468" cy="480875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30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SINH LÍ: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gây mệt mỏi toàn thân, nhức đầu choáng váng, ăn không ngon, gầy yếu. Rối loạn  giấc ngủ ( từ 35 dB</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p>
          <a:p>
            <a:pPr marL="0" marR="0" lvl="0" indent="0" algn="just" defTabSz="914400" rtl="0" eaLnBrk="1" fontAlgn="auto" latinLnBrk="0" hangingPunct="1">
              <a:lnSpc>
                <a:spcPct val="125000"/>
              </a:lnSpc>
              <a:spcBef>
                <a:spcPts val="0"/>
              </a:spcBef>
              <a:spcAft>
                <a:spcPts val="12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TÂM LÍ: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gây khó chịu, lo lắng bực bội, dễ cáu gắt, sợ hãi, ám ảnh mất tập trung, dễ nhầm lẫn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thiếu chính xác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ảnh hưởng đến học tập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9" name="Group 8">
            <a:extLst>
              <a:ext uri="{FF2B5EF4-FFF2-40B4-BE49-F238E27FC236}">
                <a16:creationId xmlns:a16="http://schemas.microsoft.com/office/drawing/2014/main" id="{B99151F8-9E5B-0AE3-EA06-7D55A3222830}"/>
              </a:ext>
            </a:extLst>
          </p:cNvPr>
          <p:cNvGrpSpPr/>
          <p:nvPr/>
        </p:nvGrpSpPr>
        <p:grpSpPr>
          <a:xfrm>
            <a:off x="262274" y="176284"/>
            <a:ext cx="900604" cy="1035177"/>
            <a:chOff x="6380493" y="-1"/>
            <a:chExt cx="1747506" cy="2008628"/>
          </a:xfrm>
        </p:grpSpPr>
        <p:sp>
          <p:nvSpPr>
            <p:cNvPr id="10" name="Hexagon 9">
              <a:extLst>
                <a:ext uri="{FF2B5EF4-FFF2-40B4-BE49-F238E27FC236}">
                  <a16:creationId xmlns:a16="http://schemas.microsoft.com/office/drawing/2014/main" id="{59D2E0FB-1889-D287-7A0E-9E53AA4B1639}"/>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4">
              <a:extLst>
                <a:ext uri="{FF2B5EF4-FFF2-40B4-BE49-F238E27FC236}">
                  <a16:creationId xmlns:a16="http://schemas.microsoft.com/office/drawing/2014/main" id="{4B964C14-BEB9-74BA-7EC4-D38746FF99D9}"/>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2" name="Title 1">
            <a:extLst>
              <a:ext uri="{FF2B5EF4-FFF2-40B4-BE49-F238E27FC236}">
                <a16:creationId xmlns:a16="http://schemas.microsoft.com/office/drawing/2014/main" id="{5A920CC1-AE5A-2998-62BD-2565AABC064A}"/>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19228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pic>
        <p:nvPicPr>
          <p:cNvPr id="14338" name="Picture 2" descr="WARNING SIGN NO HONKING ZONE NOTICE Template | PosterMyWall">
            <a:extLst>
              <a:ext uri="{FF2B5EF4-FFF2-40B4-BE49-F238E27FC236}">
                <a16:creationId xmlns:a16="http://schemas.microsoft.com/office/drawing/2014/main" id="{71647F69-BF5D-4596-8D15-9D2262B04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7"/>
          <a:stretch/>
        </p:blipFill>
        <p:spPr bwMode="auto">
          <a:xfrm>
            <a:off x="864435" y="2453341"/>
            <a:ext cx="3083828" cy="4225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BA908-829B-42E6-875E-E1A387328DEC}"/>
              </a:ext>
            </a:extLst>
          </p:cNvPr>
          <p:cNvSpPr txBox="1"/>
          <p:nvPr/>
        </p:nvSpPr>
        <p:spPr>
          <a:xfrm>
            <a:off x="4368800" y="3968463"/>
            <a:ext cx="7448062"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Treo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cấm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bóp</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còi</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gần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bệnh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2">
            <a:extLst>
              <a:ext uri="{FF2B5EF4-FFF2-40B4-BE49-F238E27FC236}">
                <a16:creationId xmlns:a16="http://schemas.microsoft.com/office/drawing/2014/main" id="{F28796E6-2C9D-47EE-9F12-C892874682FA}"/>
              </a:ext>
            </a:extLst>
          </p:cNvPr>
          <p:cNvSpPr/>
          <p:nvPr/>
        </p:nvSpPr>
        <p:spPr>
          <a:xfrm>
            <a:off x="4257963" y="3968463"/>
            <a:ext cx="766173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426C89DA-A5B7-E9E0-0614-B7DD82AAAC9C}"/>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D72EA155-FBAF-FA11-5487-8A640B7D1B78}"/>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ACCE642B-C91C-38BF-CC73-C99EE6E8BD6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EF7809FC-5AE1-04BE-A7FE-8EF962179E21}"/>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1617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636655" y="3774500"/>
            <a:ext cx="7330584"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Trồng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xanh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phân</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tán</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âm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truyền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tai.</a:t>
            </a:r>
          </a:p>
        </p:txBody>
      </p:sp>
      <p:sp>
        <p:nvSpPr>
          <p:cNvPr id="3" name="Rectangle 2">
            <a:extLst>
              <a:ext uri="{FF2B5EF4-FFF2-40B4-BE49-F238E27FC236}">
                <a16:creationId xmlns:a16="http://schemas.microsoft.com/office/drawing/2014/main" id="{F28796E6-2C9D-47EE-9F12-C892874682FA}"/>
              </a:ext>
            </a:extLst>
          </p:cNvPr>
          <p:cNvSpPr/>
          <p:nvPr/>
        </p:nvSpPr>
        <p:spPr>
          <a:xfrm>
            <a:off x="4470399" y="3774500"/>
            <a:ext cx="759967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Image result for cÃ¢y xanh">
            <a:extLst>
              <a:ext uri="{FF2B5EF4-FFF2-40B4-BE49-F238E27FC236}">
                <a16:creationId xmlns:a16="http://schemas.microsoft.com/office/drawing/2014/main" id="{1362C6D4-908E-4855-B114-AA1499653B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4" r="1252"/>
          <a:stretch/>
        </p:blipFill>
        <p:spPr bwMode="auto">
          <a:xfrm>
            <a:off x="563417" y="2405279"/>
            <a:ext cx="3721317" cy="424047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F699E0BA-C783-B73C-9640-DA86A959A4B5}"/>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9" name="Group 18">
            <a:extLst>
              <a:ext uri="{FF2B5EF4-FFF2-40B4-BE49-F238E27FC236}">
                <a16:creationId xmlns:a16="http://schemas.microsoft.com/office/drawing/2014/main" id="{EA602589-30C8-9249-8A77-8F5715310049}"/>
              </a:ext>
            </a:extLst>
          </p:cNvPr>
          <p:cNvGrpSpPr/>
          <p:nvPr/>
        </p:nvGrpSpPr>
        <p:grpSpPr>
          <a:xfrm>
            <a:off x="262274" y="176284"/>
            <a:ext cx="900604" cy="1035177"/>
            <a:chOff x="6380493" y="-1"/>
            <a:chExt cx="1747506" cy="2008628"/>
          </a:xfrm>
        </p:grpSpPr>
        <p:sp>
          <p:nvSpPr>
            <p:cNvPr id="20" name="Hexagon 19">
              <a:extLst>
                <a:ext uri="{FF2B5EF4-FFF2-40B4-BE49-F238E27FC236}">
                  <a16:creationId xmlns:a16="http://schemas.microsoft.com/office/drawing/2014/main" id="{F7A527F4-95DF-C48E-E7E5-B35089E142B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4">
              <a:extLst>
                <a:ext uri="{FF2B5EF4-FFF2-40B4-BE49-F238E27FC236}">
                  <a16:creationId xmlns:a16="http://schemas.microsoft.com/office/drawing/2014/main" id="{63A643C4-3D4D-8B00-7C64-B2E87E403D56}"/>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2" name="TextBox 21">
            <a:extLst>
              <a:ext uri="{FF2B5EF4-FFF2-40B4-BE49-F238E27FC236}">
                <a16:creationId xmlns:a16="http://schemas.microsoft.com/office/drawing/2014/main" id="{67722608-4D1A-6B52-B976-FC1586831378}"/>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5112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793672" y="3783736"/>
            <a:ext cx="7090439"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Xây dựng </a:t>
            </a:r>
            <a:r>
              <a:rPr kumimoji="0" lang="vi-VN"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tấm chắn ngăn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đường cao tốc với khu dân cư.</a:t>
            </a:r>
          </a:p>
        </p:txBody>
      </p:sp>
      <p:sp>
        <p:nvSpPr>
          <p:cNvPr id="3" name="Rectangle 2">
            <a:extLst>
              <a:ext uri="{FF2B5EF4-FFF2-40B4-BE49-F238E27FC236}">
                <a16:creationId xmlns:a16="http://schemas.microsoft.com/office/drawing/2014/main" id="{F28796E6-2C9D-47EE-9F12-C892874682FA}"/>
              </a:ext>
            </a:extLst>
          </p:cNvPr>
          <p:cNvSpPr/>
          <p:nvPr/>
        </p:nvSpPr>
        <p:spPr>
          <a:xfrm>
            <a:off x="4664364" y="3783736"/>
            <a:ext cx="7322588"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sound barrier wall whisper wall highway noise barrier sound barrier walls  highway | Noise barrier, Sound barrier wall, Sound wall">
            <a:extLst>
              <a:ext uri="{FF2B5EF4-FFF2-40B4-BE49-F238E27FC236}">
                <a16:creationId xmlns:a16="http://schemas.microsoft.com/office/drawing/2014/main" id="{39A29FD4-CF10-42D0-A281-3D608DE8B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7" r="34227" b="2149"/>
          <a:stretch/>
        </p:blipFill>
        <p:spPr bwMode="auto">
          <a:xfrm>
            <a:off x="628073" y="2342117"/>
            <a:ext cx="3780101" cy="424341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CA660FD3-465E-C631-4746-25FB0B3FFB89}"/>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E6D5F244-629C-0510-BD43-DC173BC55AF6}"/>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6FD1F51C-A94E-862A-98CB-51E390D0819E}"/>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03788B34-631C-F771-F788-8BEF7ADD0DFE}"/>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5C53B500-50E1-B1D2-D812-64A1BC4CFAE3}"/>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15047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913745" y="3672900"/>
            <a:ext cx="6896475"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Sử dụng </a:t>
            </a:r>
            <a:r>
              <a:rPr kumimoji="0" lang="vi-VN"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nút tai</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phải tiếp xúc với tiếng ồn gây ô nhiễm</a:t>
            </a:r>
          </a:p>
        </p:txBody>
      </p:sp>
      <p:sp>
        <p:nvSpPr>
          <p:cNvPr id="3" name="Rectangle 2">
            <a:extLst>
              <a:ext uri="{FF2B5EF4-FFF2-40B4-BE49-F238E27FC236}">
                <a16:creationId xmlns:a16="http://schemas.microsoft.com/office/drawing/2014/main" id="{F28796E6-2C9D-47EE-9F12-C892874682FA}"/>
              </a:ext>
            </a:extLst>
          </p:cNvPr>
          <p:cNvSpPr/>
          <p:nvPr/>
        </p:nvSpPr>
        <p:spPr>
          <a:xfrm>
            <a:off x="4719781" y="3672900"/>
            <a:ext cx="719327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86" name="Picture 2" descr="chong-tieng-on-rung-dong-trong-san-xuat">
            <a:extLst>
              <a:ext uri="{FF2B5EF4-FFF2-40B4-BE49-F238E27FC236}">
                <a16:creationId xmlns:a16="http://schemas.microsoft.com/office/drawing/2014/main" id="{9D073B36-4B2D-49EE-9EBC-3AE391F57A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69" r="33328"/>
          <a:stretch/>
        </p:blipFill>
        <p:spPr bwMode="auto">
          <a:xfrm>
            <a:off x="474144" y="2469962"/>
            <a:ext cx="3873467" cy="4050439"/>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ECC60F96-3CDD-F00C-78B3-DFA585699AEF}"/>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A8DE4CC6-5C79-90D2-8336-BBE792216A5F}"/>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53AA23B7-B144-C845-5C9A-D0035811740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34DDC590-E19B-8B98-7033-82106EEBE6E9}"/>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1C43CD02-2950-6A50-A8EC-027D8F5B6A08}"/>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4429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754310" y="1330506"/>
            <a:ext cx="9514145"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Quan </a:t>
            </a:r>
            <a:r>
              <a:rPr lang="en-US" sz="3500" dirty="0" err="1">
                <a:latin typeface="Calibri" panose="020F0502020204030204" pitchFamily="34" charset="0"/>
                <a:cs typeface="Calibri" panose="020F0502020204030204" pitchFamily="34" charset="0"/>
              </a:rPr>
              <a:t>sát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hiện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tượng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rút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ra</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xét</a:t>
            </a:r>
            <a:endParaRPr lang="en-US" sz="35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262274" y="5549617"/>
            <a:ext cx="11615690" cy="1200329"/>
          </a:xfrm>
          <a:prstGeom prst="rect">
            <a:avLst/>
          </a:prstGeom>
          <a:noFill/>
        </p:spPr>
        <p:txBody>
          <a:bodyPr wrap="square">
            <a:spAutoFit/>
          </a:bodyPr>
          <a:lstStyle/>
          <a:p>
            <a:r>
              <a:rPr lang="en-US" sz="3500" b="1" dirty="0">
                <a:solidFill>
                  <a:srgbClr val="FF0000"/>
                </a:solidFill>
                <a:latin typeface="Calibri" panose="020F0502020204030204" pitchFamily="34" charset="0"/>
                <a:cs typeface="Calibri" panose="020F0502020204030204" pitchFamily="34" charset="0"/>
              </a:rPr>
              <a:t>NHẬN XÉT: </a:t>
            </a:r>
            <a:r>
              <a:rPr lang="vi-VN" sz="3600" dirty="0">
                <a:latin typeface="Calibri" panose="020F0502020204030204" pitchFamily="34" charset="0"/>
                <a:cs typeface="Calibri" panose="020F0502020204030204" pitchFamily="34" charset="0"/>
              </a:rPr>
              <a:t>Khi đứng trước vách </a:t>
            </a:r>
            <a:r>
              <a:rPr lang="en-US" sz="3600" dirty="0" err="1">
                <a:latin typeface="Calibri" panose="020F0502020204030204" pitchFamily="34" charset="0"/>
                <a:cs typeface="Calibri" panose="020F0502020204030204" pitchFamily="34" charset="0"/>
              </a:rPr>
              <a:t>núi</a:t>
            </a:r>
            <a:r>
              <a:rPr lang="vi-VN"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nếu nói to ta sẽ </a:t>
            </a:r>
            <a:r>
              <a:rPr lang="vi-VN" sz="3600" i="1" dirty="0">
                <a:solidFill>
                  <a:srgbClr val="0070C0"/>
                </a:solidFill>
                <a:latin typeface="Calibri" panose="020F0502020204030204" pitchFamily="34" charset="0"/>
                <a:cs typeface="Calibri" panose="020F0502020204030204" pitchFamily="34" charset="0"/>
              </a:rPr>
              <a:t>nghe được tiếng nói của chính mình</a:t>
            </a:r>
            <a:r>
              <a:rPr lang="en-US" sz="3600" i="1" dirty="0">
                <a:solidFill>
                  <a:srgbClr val="0070C0"/>
                </a:solidFill>
                <a:latin typeface="Calibri" panose="020F0502020204030204" pitchFamily="34" charset="0"/>
                <a:cs typeface="Calibri" panose="020F0502020204030204" pitchFamily="34" charset="0"/>
              </a:rPr>
              <a:t> </a:t>
            </a:r>
            <a:r>
              <a:rPr lang="vi-VN" sz="3600" i="1" dirty="0">
                <a:solidFill>
                  <a:srgbClr val="0070C0"/>
                </a:solidFill>
                <a:latin typeface="Calibri" panose="020F0502020204030204" pitchFamily="34" charset="0"/>
                <a:cs typeface="Calibri" panose="020F0502020204030204" pitchFamily="34" charset="0"/>
              </a:rPr>
              <a:t>vọng lại</a:t>
            </a:r>
            <a:r>
              <a:rPr lang="en-US" sz="3600" dirty="0">
                <a:latin typeface="Calibri" panose="020F0502020204030204" pitchFamily="34" charset="0"/>
                <a:cs typeface="Calibri" panose="020F0502020204030204" pitchFamily="34" charset="0"/>
              </a:rPr>
              <a:t>.</a:t>
            </a:r>
            <a:endParaRPr lang="en-US" sz="3500"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1164810"/>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42" y="2671462"/>
            <a:ext cx="3719445" cy="2347823"/>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2985" y="2156920"/>
            <a:ext cx="5683956" cy="3197225"/>
          </a:xfrm>
          <a:prstGeom prst="rect">
            <a:avLst/>
          </a:prstGeom>
        </p:spPr>
      </p:pic>
    </p:spTree>
    <p:extLst>
      <p:ext uri="{BB962C8B-B14F-4D97-AF65-F5344CB8AC3E}">
        <p14:creationId xmlns:p14="http://schemas.microsoft.com/office/powerpoint/2010/main" val="357027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937618" y="3668343"/>
            <a:ext cx="6776403"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Sử</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dụng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vật</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liệu</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cách</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âm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2">
            <a:extLst>
              <a:ext uri="{FF2B5EF4-FFF2-40B4-BE49-F238E27FC236}">
                <a16:creationId xmlns:a16="http://schemas.microsoft.com/office/drawing/2014/main" id="{F28796E6-2C9D-47EE-9F12-C892874682FA}"/>
              </a:ext>
            </a:extLst>
          </p:cNvPr>
          <p:cNvSpPr/>
          <p:nvPr/>
        </p:nvSpPr>
        <p:spPr>
          <a:xfrm>
            <a:off x="4799074" y="3668343"/>
            <a:ext cx="7017788"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959CB5AB-890E-73EF-A559-CF94C0AEEE0B}"/>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9" name="Group 18">
            <a:extLst>
              <a:ext uri="{FF2B5EF4-FFF2-40B4-BE49-F238E27FC236}">
                <a16:creationId xmlns:a16="http://schemas.microsoft.com/office/drawing/2014/main" id="{734BB1E4-EB4D-ABF8-3609-D7099F62CC27}"/>
              </a:ext>
            </a:extLst>
          </p:cNvPr>
          <p:cNvGrpSpPr/>
          <p:nvPr/>
        </p:nvGrpSpPr>
        <p:grpSpPr>
          <a:xfrm>
            <a:off x="262274" y="176284"/>
            <a:ext cx="900604" cy="1035177"/>
            <a:chOff x="6380493" y="-1"/>
            <a:chExt cx="1747506" cy="2008628"/>
          </a:xfrm>
        </p:grpSpPr>
        <p:sp>
          <p:nvSpPr>
            <p:cNvPr id="20" name="Hexagon 19">
              <a:extLst>
                <a:ext uri="{FF2B5EF4-FFF2-40B4-BE49-F238E27FC236}">
                  <a16:creationId xmlns:a16="http://schemas.microsoft.com/office/drawing/2014/main" id="{BE810778-5168-6348-2475-BBE9A88E111D}"/>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4">
              <a:extLst>
                <a:ext uri="{FF2B5EF4-FFF2-40B4-BE49-F238E27FC236}">
                  <a16:creationId xmlns:a16="http://schemas.microsoft.com/office/drawing/2014/main" id="{365B1035-4D9C-03D5-E597-DC974DA88588}"/>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2" name="TextBox 21">
            <a:extLst>
              <a:ext uri="{FF2B5EF4-FFF2-40B4-BE49-F238E27FC236}">
                <a16:creationId xmlns:a16="http://schemas.microsoft.com/office/drawing/2014/main" id="{9767A3F7-B0E0-46AD-B5FC-6AEDE292C895}"/>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pic>
        <p:nvPicPr>
          <p:cNvPr id="23" name="Picture 4" descr="China Clear/ Colored Reflective Building Hollow Glass for Soundproof/ Heat  Insulation - China Hollow Glass, Insulated Glass">
            <a:extLst>
              <a:ext uri="{FF2B5EF4-FFF2-40B4-BE49-F238E27FC236}">
                <a16:creationId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853587" y="2280898"/>
            <a:ext cx="3552159" cy="403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7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605251" y="3615760"/>
            <a:ext cx="7108772" cy="17081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Tuyên truyền, phổ biến và thực hiện quy định về tiếng ồn cho phép ở khu dân cư</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F28796E6-2C9D-47EE-9F12-C892874682FA}"/>
              </a:ext>
            </a:extLst>
          </p:cNvPr>
          <p:cNvSpPr/>
          <p:nvPr/>
        </p:nvSpPr>
        <p:spPr>
          <a:xfrm>
            <a:off x="4495511" y="3615760"/>
            <a:ext cx="7321351" cy="170816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0" name="Picture 2" descr="Hát Karaoke sau 22 giờ đêm có thể bị phạt đến 160 triệu đồng">
            <a:extLst>
              <a:ext uri="{FF2B5EF4-FFF2-40B4-BE49-F238E27FC236}">
                <a16:creationId xmlns:a16="http://schemas.microsoft.com/office/drawing/2014/main" id="{A5886399-AEB8-4C9C-810F-36892BAA8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87"/>
          <a:stretch/>
        </p:blipFill>
        <p:spPr bwMode="auto">
          <a:xfrm>
            <a:off x="591584" y="2507494"/>
            <a:ext cx="3512985" cy="392469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C98A166C-B74D-6497-8C72-C62A33167DEB}"/>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83C59F06-3759-9799-8AD5-70283439486A}"/>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FEF7267E-6000-B1BC-288B-3E7CA62C227E}"/>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BF184CC9-FABE-AE72-318E-2BEDBBE76DB2}"/>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7EFDCEFC-06E4-1292-6FD2-4BE239EC7052}"/>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11203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402617" y="1673840"/>
            <a:ext cx="11666479" cy="3510320"/>
          </a:xfrm>
          <a:prstGeom prst="rect">
            <a:avLst/>
          </a:prstGeom>
          <a:noFill/>
        </p:spPr>
        <p:txBody>
          <a:bodyPr wrap="square" rtlCol="0">
            <a:spAutoFit/>
          </a:bodyPr>
          <a:lstStyle/>
          <a:p>
            <a:pPr lvl="0" algn="just">
              <a:lnSpc>
                <a:spcPct val="150000"/>
              </a:lnSpc>
            </a:pPr>
            <a:r>
              <a:rPr lang="vi-VN" sz="3800" dirty="0">
                <a:solidFill>
                  <a:prstClr val="black"/>
                </a:solidFill>
                <a:latin typeface="Calibri" panose="020F0502020204030204" pitchFamily="34" charset="0"/>
                <a:cs typeface="Calibri" panose="020F0502020204030204" pitchFamily="34" charset="0"/>
              </a:rPr>
              <a:t>Các biện pháp để giảm tiếng ồn ảnh hưởng đến sức khoẻ:</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1. </a:t>
            </a:r>
            <a:r>
              <a:rPr lang="vi-VN" sz="3800" dirty="0">
                <a:solidFill>
                  <a:prstClr val="black"/>
                </a:solidFill>
                <a:latin typeface="Calibri" panose="020F0502020204030204" pitchFamily="34" charset="0"/>
                <a:cs typeface="Calibri" panose="020F0502020204030204" pitchFamily="34" charset="0"/>
              </a:rPr>
              <a:t>Hạn chế nguồn gây ra tiếng ồn.</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2. </a:t>
            </a:r>
            <a:r>
              <a:rPr lang="vi-VN" sz="3800" dirty="0">
                <a:solidFill>
                  <a:prstClr val="black"/>
                </a:solidFill>
                <a:latin typeface="Calibri" panose="020F0502020204030204" pitchFamily="34" charset="0"/>
                <a:cs typeface="Calibri" panose="020F0502020204030204" pitchFamily="34" charset="0"/>
              </a:rPr>
              <a:t>Phân tán tiếng ồn trên đường truyền.</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3. </a:t>
            </a:r>
            <a:r>
              <a:rPr lang="vi-VN" sz="3800" dirty="0">
                <a:solidFill>
                  <a:prstClr val="black"/>
                </a:solidFill>
                <a:latin typeface="Calibri" panose="020F0502020204030204" pitchFamily="34" charset="0"/>
                <a:cs typeface="Calibri" panose="020F0502020204030204" pitchFamily="34" charset="0"/>
              </a:rPr>
              <a:t>Ngăn cản bớt sự lan truyền của tiếng ồn đến tại.</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Google Shape;674;p57">
            <a:extLst>
              <a:ext uri="{FF2B5EF4-FFF2-40B4-BE49-F238E27FC236}">
                <a16:creationId xmlns:a16="http://schemas.microsoft.com/office/drawing/2014/main" id="{670DBCE9-4AA0-69EB-F923-887E106984C6}"/>
              </a:ext>
            </a:extLst>
          </p:cNvPr>
          <p:cNvSpPr/>
          <p:nvPr/>
        </p:nvSpPr>
        <p:spPr>
          <a:xfrm>
            <a:off x="10885659" y="4433055"/>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5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2" name="TextBox 11">
            <a:extLst>
              <a:ext uri="{FF2B5EF4-FFF2-40B4-BE49-F238E27FC236}">
                <a16:creationId xmlns:a16="http://schemas.microsoft.com/office/drawing/2014/main" id="{8BAC6D8D-CF2B-FFF5-E297-4DBB9468089D}"/>
              </a:ext>
            </a:extLst>
          </p:cNvPr>
          <p:cNvSpPr txBox="1"/>
          <p:nvPr/>
        </p:nvSpPr>
        <p:spPr>
          <a:xfrm>
            <a:off x="1501516" y="1347142"/>
            <a:ext cx="10461084" cy="1241237"/>
          </a:xfrm>
          <a:prstGeom prst="rect">
            <a:avLst/>
          </a:prstGeom>
          <a:noFill/>
        </p:spPr>
        <p:txBody>
          <a:bodyPr wrap="square" rtlCol="0">
            <a:spAutoFit/>
          </a:bodyPr>
          <a:lstStyle/>
          <a:p>
            <a:pPr defTabSz="1219170">
              <a:buClr>
                <a:srgbClr val="000000"/>
              </a:buClr>
            </a:pPr>
            <a:r>
              <a:rPr lang="en-US" sz="3733" b="1" kern="0" dirty="0">
                <a:solidFill>
                  <a:srgbClr val="FF0000"/>
                </a:solidFill>
                <a:latin typeface="Calibri body"/>
                <a:cs typeface="Arial"/>
                <a:sym typeface="Arial"/>
              </a:rPr>
              <a:t>HOẠT ĐỘNG NHÓM: </a:t>
            </a:r>
            <a:r>
              <a:rPr lang="en-US" sz="3733" kern="0" dirty="0">
                <a:latin typeface="Calibri body"/>
                <a:cs typeface="Arial"/>
                <a:sym typeface="Arial"/>
              </a:rPr>
              <a:t>(HS </a:t>
            </a:r>
            <a:r>
              <a:rPr lang="en-US" sz="3733" kern="0" dirty="0" err="1">
                <a:latin typeface="Calibri body"/>
                <a:cs typeface="Arial"/>
                <a:sym typeface="Arial"/>
              </a:rPr>
              <a:t>hoàn</a:t>
            </a:r>
            <a:r>
              <a:rPr lang="en-US" sz="3733" kern="0" dirty="0">
                <a:latin typeface="Calibri body"/>
                <a:cs typeface="Arial"/>
                <a:sym typeface="Arial"/>
              </a:rPr>
              <a:t> </a:t>
            </a:r>
            <a:r>
              <a:rPr lang="en-US" sz="3733" kern="0" dirty="0" err="1">
                <a:latin typeface="Calibri body"/>
                <a:cs typeface="Arial"/>
                <a:sym typeface="Arial"/>
              </a:rPr>
              <a:t>thành</a:t>
            </a:r>
            <a:r>
              <a:rPr lang="en-US" sz="3733" kern="0" dirty="0">
                <a:latin typeface="Calibri body"/>
                <a:cs typeface="Arial"/>
                <a:sym typeface="Arial"/>
              </a:rPr>
              <a:t> </a:t>
            </a:r>
            <a:r>
              <a:rPr lang="en-US" sz="3733" kern="0" dirty="0" err="1">
                <a:latin typeface="Calibri body"/>
                <a:cs typeface="Arial"/>
                <a:sym typeface="Arial"/>
              </a:rPr>
              <a:t>phiếu</a:t>
            </a:r>
            <a:r>
              <a:rPr lang="en-US" sz="3733" kern="0" dirty="0">
                <a:latin typeface="Calibri body"/>
                <a:cs typeface="Arial"/>
                <a:sym typeface="Arial"/>
              </a:rPr>
              <a:t> BT </a:t>
            </a:r>
            <a:r>
              <a:rPr lang="en-US" sz="3733" kern="0" dirty="0" err="1">
                <a:latin typeface="Calibri body"/>
                <a:cs typeface="Arial"/>
                <a:sym typeface="Arial"/>
              </a:rPr>
              <a:t>số</a:t>
            </a:r>
            <a:r>
              <a:rPr lang="en-US" sz="3733" kern="0" dirty="0">
                <a:latin typeface="Calibri body"/>
                <a:cs typeface="Arial"/>
                <a:sym typeface="Arial"/>
              </a:rPr>
              <a:t> 3)</a:t>
            </a:r>
          </a:p>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ĐỀ XUẤT BIỆN PHÁP CHỐNG Ô NHIỄM TIẾNG ỒN</a:t>
            </a:r>
            <a:endParaRPr lang="en-US" sz="3467" kern="0" dirty="0">
              <a:solidFill>
                <a:srgbClr val="00B050"/>
              </a:solidFill>
              <a:latin typeface="Calibri body"/>
              <a:cs typeface="Arial"/>
              <a:sym typeface="Arial"/>
            </a:endParaRPr>
          </a:p>
        </p:txBody>
      </p:sp>
      <p:grpSp>
        <p:nvGrpSpPr>
          <p:cNvPr id="13" name="Group 12">
            <a:extLst>
              <a:ext uri="{FF2B5EF4-FFF2-40B4-BE49-F238E27FC236}">
                <a16:creationId xmlns:a16="http://schemas.microsoft.com/office/drawing/2014/main" id="{B19F3366-672A-2B53-9DE1-F7AFD4C6279E}"/>
              </a:ext>
            </a:extLst>
          </p:cNvPr>
          <p:cNvGrpSpPr/>
          <p:nvPr/>
        </p:nvGrpSpPr>
        <p:grpSpPr>
          <a:xfrm>
            <a:off x="293152" y="1497227"/>
            <a:ext cx="1033133" cy="1035178"/>
            <a:chOff x="7534276" y="5373688"/>
            <a:chExt cx="801688" cy="803275"/>
          </a:xfrm>
          <a:solidFill>
            <a:srgbClr val="00B050"/>
          </a:solidFill>
        </p:grpSpPr>
        <p:sp>
          <p:nvSpPr>
            <p:cNvPr id="14" name="Freeform 430">
              <a:extLst>
                <a:ext uri="{FF2B5EF4-FFF2-40B4-BE49-F238E27FC236}">
                  <a16:creationId xmlns:a16="http://schemas.microsoft.com/office/drawing/2014/main" id="{58065EE3-B129-34C2-4C61-41382C199E5B}"/>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 name="Freeform 431">
              <a:extLst>
                <a:ext uri="{FF2B5EF4-FFF2-40B4-BE49-F238E27FC236}">
                  <a16:creationId xmlns:a16="http://schemas.microsoft.com/office/drawing/2014/main" id="{2AF3F065-4DF7-6CBA-F920-AD460F6CB22C}"/>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9" name="Freeform 432">
              <a:extLst>
                <a:ext uri="{FF2B5EF4-FFF2-40B4-BE49-F238E27FC236}">
                  <a16:creationId xmlns:a16="http://schemas.microsoft.com/office/drawing/2014/main" id="{F59FA00B-AD2E-13DC-421B-9D6684AE555A}"/>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0" name="Freeform 433">
              <a:extLst>
                <a:ext uri="{FF2B5EF4-FFF2-40B4-BE49-F238E27FC236}">
                  <a16:creationId xmlns:a16="http://schemas.microsoft.com/office/drawing/2014/main" id="{69D273B7-0BE1-1A85-2B8C-2EF0DDD4C63A}"/>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1" name="Freeform 434">
              <a:extLst>
                <a:ext uri="{FF2B5EF4-FFF2-40B4-BE49-F238E27FC236}">
                  <a16:creationId xmlns:a16="http://schemas.microsoft.com/office/drawing/2014/main" id="{B626278C-08D7-674B-ED10-B634ED6AB70A}"/>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2" name="Freeform 435">
              <a:extLst>
                <a:ext uri="{FF2B5EF4-FFF2-40B4-BE49-F238E27FC236}">
                  <a16:creationId xmlns:a16="http://schemas.microsoft.com/office/drawing/2014/main" id="{A1E6C263-2EB4-1175-E93C-A74EA4AA9D07}"/>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3" name="Freeform 436">
              <a:extLst>
                <a:ext uri="{FF2B5EF4-FFF2-40B4-BE49-F238E27FC236}">
                  <a16:creationId xmlns:a16="http://schemas.microsoft.com/office/drawing/2014/main" id="{78870E65-0759-50C1-778A-291247AC91DB}"/>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4" name="Freeform 437">
              <a:extLst>
                <a:ext uri="{FF2B5EF4-FFF2-40B4-BE49-F238E27FC236}">
                  <a16:creationId xmlns:a16="http://schemas.microsoft.com/office/drawing/2014/main" id="{D12D9E42-B5F0-5406-3DA4-0BCDFD7789F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5" name="Freeform 438">
              <a:extLst>
                <a:ext uri="{FF2B5EF4-FFF2-40B4-BE49-F238E27FC236}">
                  <a16:creationId xmlns:a16="http://schemas.microsoft.com/office/drawing/2014/main" id="{2E92C2D1-B25A-EA3A-AC60-3067D27D2B34}"/>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6" name="Freeform 439">
              <a:extLst>
                <a:ext uri="{FF2B5EF4-FFF2-40B4-BE49-F238E27FC236}">
                  <a16:creationId xmlns:a16="http://schemas.microsoft.com/office/drawing/2014/main" id="{6FB899BA-1963-8817-4BBB-646EC769736C}"/>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7" name="Freeform 440">
              <a:extLst>
                <a:ext uri="{FF2B5EF4-FFF2-40B4-BE49-F238E27FC236}">
                  <a16:creationId xmlns:a16="http://schemas.microsoft.com/office/drawing/2014/main" id="{DB6947E8-FB79-A8A5-CE17-49AEB7362812}"/>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8" name="Freeform 441">
              <a:extLst>
                <a:ext uri="{FF2B5EF4-FFF2-40B4-BE49-F238E27FC236}">
                  <a16:creationId xmlns:a16="http://schemas.microsoft.com/office/drawing/2014/main" id="{D0F7E229-83D8-093A-4C8F-7E745C8EC90D}"/>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9" name="Freeform 442">
              <a:extLst>
                <a:ext uri="{FF2B5EF4-FFF2-40B4-BE49-F238E27FC236}">
                  <a16:creationId xmlns:a16="http://schemas.microsoft.com/office/drawing/2014/main" id="{B1C6CE84-E88D-BB56-CBDC-F54B8224F55B}"/>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0" name="Freeform 443">
              <a:extLst>
                <a:ext uri="{FF2B5EF4-FFF2-40B4-BE49-F238E27FC236}">
                  <a16:creationId xmlns:a16="http://schemas.microsoft.com/office/drawing/2014/main" id="{F48B3CE9-3E90-E595-E358-62B690442B6E}"/>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1" name="Freeform 444">
              <a:extLst>
                <a:ext uri="{FF2B5EF4-FFF2-40B4-BE49-F238E27FC236}">
                  <a16:creationId xmlns:a16="http://schemas.microsoft.com/office/drawing/2014/main" id="{CC191272-7CC6-BE46-8C39-ECC369454A62}"/>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2" name="Freeform 445">
              <a:extLst>
                <a:ext uri="{FF2B5EF4-FFF2-40B4-BE49-F238E27FC236}">
                  <a16:creationId xmlns:a16="http://schemas.microsoft.com/office/drawing/2014/main" id="{D317298B-268D-7154-8815-F8EB557A8118}"/>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 name="Freeform 446">
              <a:extLst>
                <a:ext uri="{FF2B5EF4-FFF2-40B4-BE49-F238E27FC236}">
                  <a16:creationId xmlns:a16="http://schemas.microsoft.com/office/drawing/2014/main" id="{86219B4F-1F2B-5733-30A1-90FD83C47398}"/>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 name="Freeform 447">
              <a:extLst>
                <a:ext uri="{FF2B5EF4-FFF2-40B4-BE49-F238E27FC236}">
                  <a16:creationId xmlns:a16="http://schemas.microsoft.com/office/drawing/2014/main" id="{49FD52A7-2E61-86D0-7D4D-209873BB782B}"/>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 name="Freeform 448">
              <a:extLst>
                <a:ext uri="{FF2B5EF4-FFF2-40B4-BE49-F238E27FC236}">
                  <a16:creationId xmlns:a16="http://schemas.microsoft.com/office/drawing/2014/main" id="{15EBEC0D-31E4-7F6C-DF2F-BD0BA0556165}"/>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 name="Freeform 449">
              <a:extLst>
                <a:ext uri="{FF2B5EF4-FFF2-40B4-BE49-F238E27FC236}">
                  <a16:creationId xmlns:a16="http://schemas.microsoft.com/office/drawing/2014/main" id="{D6BDE340-A91A-C0CC-F28D-C60FEC5BA18C}"/>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 name="Freeform 450">
              <a:extLst>
                <a:ext uri="{FF2B5EF4-FFF2-40B4-BE49-F238E27FC236}">
                  <a16:creationId xmlns:a16="http://schemas.microsoft.com/office/drawing/2014/main" id="{65ED2449-E418-CFD6-B1B7-FEF010B4A042}"/>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 name="Freeform 451">
              <a:extLst>
                <a:ext uri="{FF2B5EF4-FFF2-40B4-BE49-F238E27FC236}">
                  <a16:creationId xmlns:a16="http://schemas.microsoft.com/office/drawing/2014/main" id="{E2C14A78-8D8F-2DF0-9FC4-B0D615E9991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 name="Freeform 452">
              <a:extLst>
                <a:ext uri="{FF2B5EF4-FFF2-40B4-BE49-F238E27FC236}">
                  <a16:creationId xmlns:a16="http://schemas.microsoft.com/office/drawing/2014/main" id="{7C30F61B-F656-5B3A-2851-F43676A23627}"/>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 name="Freeform 453">
              <a:extLst>
                <a:ext uri="{FF2B5EF4-FFF2-40B4-BE49-F238E27FC236}">
                  <a16:creationId xmlns:a16="http://schemas.microsoft.com/office/drawing/2014/main" id="{C79E1E1F-5BE7-1364-23BB-F2D30A6593F9}"/>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 name="Freeform 454">
              <a:extLst>
                <a:ext uri="{FF2B5EF4-FFF2-40B4-BE49-F238E27FC236}">
                  <a16:creationId xmlns:a16="http://schemas.microsoft.com/office/drawing/2014/main" id="{9AE98E7D-A0C7-BB23-6E2E-6240B43BCEB2}"/>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 name="Freeform 455">
              <a:extLst>
                <a:ext uri="{FF2B5EF4-FFF2-40B4-BE49-F238E27FC236}">
                  <a16:creationId xmlns:a16="http://schemas.microsoft.com/office/drawing/2014/main" id="{D123EB6C-0626-CAFC-DA96-65D8E675D645}"/>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43" name="Rounded Rectangle 23">
            <a:extLst>
              <a:ext uri="{FF2B5EF4-FFF2-40B4-BE49-F238E27FC236}">
                <a16:creationId xmlns:a16="http://schemas.microsoft.com/office/drawing/2014/main" id="{6C24A3A3-E613-1933-057D-9BD9A7D29188}"/>
              </a:ext>
            </a:extLst>
          </p:cNvPr>
          <p:cNvSpPr/>
          <p:nvPr/>
        </p:nvSpPr>
        <p:spPr>
          <a:xfrm>
            <a:off x="1727196" y="2778155"/>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Máy khoan bê tông liên tục hoạt động cạnh khu dân cư</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
        <p:nvSpPr>
          <p:cNvPr id="44" name="Rounded Rectangle 23">
            <a:extLst>
              <a:ext uri="{FF2B5EF4-FFF2-40B4-BE49-F238E27FC236}">
                <a16:creationId xmlns:a16="http://schemas.microsoft.com/office/drawing/2014/main" id="{981F298E-51F2-BB68-A47C-B46C971F7078}"/>
              </a:ext>
            </a:extLst>
          </p:cNvPr>
          <p:cNvSpPr/>
          <p:nvPr/>
        </p:nvSpPr>
        <p:spPr>
          <a:xfrm>
            <a:off x="6586284" y="2778155"/>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Họp chợ ồn ào ở gần lớp học</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
        <p:nvSpPr>
          <p:cNvPr id="45" name="Rounded Rectangle 23">
            <a:extLst>
              <a:ext uri="{FF2B5EF4-FFF2-40B4-BE49-F238E27FC236}">
                <a16:creationId xmlns:a16="http://schemas.microsoft.com/office/drawing/2014/main" id="{0F43736C-BBF7-9AB7-DBC7-1606519448BE}"/>
              </a:ext>
            </a:extLst>
          </p:cNvPr>
          <p:cNvSpPr/>
          <p:nvPr/>
        </p:nvSpPr>
        <p:spPr>
          <a:xfrm>
            <a:off x="1736433" y="4772826"/>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Tiếng còi </a:t>
            </a:r>
            <a:r>
              <a:rPr lang="en-US" sz="3500" b="1" kern="0" dirty="0" err="1">
                <a:solidFill>
                  <a:schemeClr val="tx1"/>
                </a:solidFill>
                <a:latin typeface="Calibri (Body)"/>
                <a:sym typeface="Arial"/>
              </a:rPr>
              <a:t>xe</a:t>
            </a:r>
            <a:r>
              <a:rPr lang="en-US" sz="3500" b="1" kern="0" dirty="0">
                <a:solidFill>
                  <a:schemeClr val="tx1"/>
                </a:solidFill>
                <a:latin typeface="Calibri (Body)"/>
                <a:sym typeface="Arial"/>
              </a:rPr>
              <a:t> </a:t>
            </a:r>
            <a:r>
              <a:rPr lang="vi-VN" sz="3500" b="1" kern="0" dirty="0">
                <a:solidFill>
                  <a:schemeClr val="tx1"/>
                </a:solidFill>
                <a:latin typeface="Calibri (Body)"/>
                <a:sym typeface="Arial"/>
              </a:rPr>
              <a:t>inh ỏi trên phố</a:t>
            </a:r>
            <a:r>
              <a:rPr lang="en-US" sz="3500" b="1" kern="0" dirty="0">
                <a:solidFill>
                  <a:schemeClr val="tx1"/>
                </a:solidFill>
                <a:latin typeface="Calibri (Body)"/>
                <a:sym typeface="Arial"/>
              </a:rPr>
              <a:t>.</a:t>
            </a:r>
            <a:r>
              <a:rPr lang="vi-VN" sz="3500" b="1" kern="0" dirty="0">
                <a:solidFill>
                  <a:schemeClr val="tx1"/>
                </a:solidFill>
                <a:latin typeface="Calibri (Body)"/>
                <a:sym typeface="Arial"/>
              </a:rPr>
              <a:t> </a:t>
            </a:r>
          </a:p>
        </p:txBody>
      </p:sp>
      <p:sp>
        <p:nvSpPr>
          <p:cNvPr id="46" name="Rounded Rectangle 23">
            <a:extLst>
              <a:ext uri="{FF2B5EF4-FFF2-40B4-BE49-F238E27FC236}">
                <a16:creationId xmlns:a16="http://schemas.microsoft.com/office/drawing/2014/main" id="{859AFF7F-93AC-4FA1-1210-ACCF8FA19EE6}"/>
              </a:ext>
            </a:extLst>
          </p:cNvPr>
          <p:cNvSpPr/>
          <p:nvPr/>
        </p:nvSpPr>
        <p:spPr>
          <a:xfrm>
            <a:off x="6586284" y="4772826"/>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Hát karaoke tại nhà</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Tree>
    <p:extLst>
      <p:ext uri="{BB962C8B-B14F-4D97-AF65-F5344CB8AC3E}">
        <p14:creationId xmlns:p14="http://schemas.microsoft.com/office/powerpoint/2010/main" val="80068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animBg="1"/>
      <p:bldP spid="44" grpId="0" animBg="1"/>
      <p:bldP spid="45" grpId="0" animBg="1"/>
      <p:bldP spid="4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 y="2821762"/>
            <a:ext cx="5886282" cy="3952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82AF18-C5C6-4414-87D2-F48EA3177AE7}"/>
              </a:ext>
            </a:extLst>
          </p:cNvPr>
          <p:cNvSpPr txBox="1"/>
          <p:nvPr/>
        </p:nvSpPr>
        <p:spPr>
          <a:xfrm>
            <a:off x="449180" y="5509154"/>
            <a:ext cx="5689803"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Máy khoan bê tông liên tục hoạt động cạnh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khu</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dân</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cư</a:t>
            </a:r>
            <a:endParaRPr kumimoji="0" 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A446B320-273E-429A-AD07-0D42CFD03797}"/>
              </a:ext>
            </a:extLst>
          </p:cNvPr>
          <p:cNvSpPr/>
          <p:nvPr/>
        </p:nvSpPr>
        <p:spPr>
          <a:xfrm>
            <a:off x="6457071" y="3119078"/>
            <a:ext cx="5388582" cy="3358227"/>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18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êu cầu trong giờ làm việc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ồn máy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khoan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không quá 80dB</a:t>
            </a:r>
            <a:endParaRPr kumimoji="0" lang="en-US"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gười thợ khoan cần dùng </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bông nút kín tai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lúc làm việc.</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4527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 y="2821762"/>
            <a:ext cx="5886282" cy="3952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82AF18-C5C6-4414-87D2-F48EA3177AE7}"/>
              </a:ext>
            </a:extLst>
          </p:cNvPr>
          <p:cNvSpPr txBox="1"/>
          <p:nvPr/>
        </p:nvSpPr>
        <p:spPr>
          <a:xfrm>
            <a:off x="449180" y="5509154"/>
            <a:ext cx="5689803"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Máy khoan bê tông liên tục hoạt động cạnh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khu</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dân</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cư</a:t>
            </a:r>
            <a:endParaRPr kumimoji="0" 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A446B320-273E-429A-AD07-0D42CFD03797}"/>
              </a:ext>
            </a:extLst>
          </p:cNvPr>
          <p:cNvSpPr/>
          <p:nvPr/>
        </p:nvSpPr>
        <p:spPr>
          <a:xfrm>
            <a:off x="6457071" y="3119078"/>
            <a:ext cx="5388582" cy="3127395"/>
          </a:xfrm>
          <a:prstGeom prst="rect">
            <a:avLst/>
          </a:prstGeom>
        </p:spPr>
        <p:txBody>
          <a:bodyPr wrap="square">
            <a:spAutoFit/>
          </a:bodyPr>
          <a:lstStyle/>
          <a:p>
            <a:pPr lvl="0" algn="just">
              <a:lnSpc>
                <a:spcPct val="114000"/>
              </a:lnSpc>
              <a:spcAft>
                <a:spcPts val="1800"/>
              </a:spcAft>
              <a:defRPr/>
            </a:pP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Trong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có</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thể</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đóng</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kín</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cửa</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treo</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màn</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bằng</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vật</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liệu</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cách</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âm</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để</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giảm</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tiếng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ồn</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truyền</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vào</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a:t>
            </a:r>
          </a:p>
        </p:txBody>
      </p:sp>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38765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191096" y="2922886"/>
            <a:ext cx="5878001" cy="3972241"/>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X</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ây tường dày và cao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ngăn cách giữa tường và chợ để ngăn cách giữ chợ và lớp học</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Đ</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óng các cửa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phòng học,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xây tường chắn</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bằng vật liệu cách âm, </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trồng cây xung quanh</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F1A5828F-DF1A-4BA9-8D96-B84C6726E5A6}"/>
              </a:ext>
            </a:extLst>
          </p:cNvPr>
          <p:cNvSpPr txBox="1"/>
          <p:nvPr/>
        </p:nvSpPr>
        <p:spPr>
          <a:xfrm>
            <a:off x="346347" y="6103693"/>
            <a:ext cx="5955980"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Họp</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chợ</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ồn</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ào</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ở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gần</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lớp</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học</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pic>
        <p:nvPicPr>
          <p:cNvPr id="16" name="Picture 4" descr="Kiên quyết xử lý các trường hợp tái lấn chiếm họp chợ cóc">
            <a:extLst>
              <a:ext uri="{FF2B5EF4-FFF2-40B4-BE49-F238E27FC236}">
                <a16:creationId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9"/>
          <a:stretch/>
        </p:blipFill>
        <p:spPr bwMode="auto">
          <a:xfrm>
            <a:off x="262274" y="2962002"/>
            <a:ext cx="5738632" cy="316280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6EC18648-B9DF-757E-992C-FC52D4584156}"/>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14AF6C8B-DB5E-3FE2-3C59-CB67C2D6D43A}"/>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41B298CF-F40E-E8A1-D3B8-6AEE0A8359C0}"/>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5978053F-CCEF-AFB5-D054-753B4FF52792}"/>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9A6E2CEB-43E9-AF99-9897-206D83C0B254}"/>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02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373091" y="3879471"/>
            <a:ext cx="5639734" cy="1439240"/>
          </a:xfrm>
          <a:prstGeom prst="rect">
            <a:avLst/>
          </a:prstGeom>
        </p:spPr>
        <p:txBody>
          <a:bodyPr wrap="square">
            <a:spAutoFit/>
          </a:bodyPr>
          <a:lstStyle/>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ắt máy khi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dừng</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xe</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dirty="0">
                <a:latin typeface="Calibri" panose="020F0502020204030204" pitchFamily="34" charset="0"/>
                <a:cs typeface="Calibri" panose="020F0502020204030204" pitchFamily="34" charset="0"/>
              </a:rPr>
              <a:t>K</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hông bấm còi inh ỏi</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p>
        </p:txBody>
      </p:sp>
      <p:pic>
        <p:nvPicPr>
          <p:cNvPr id="17" name="Picture 2" descr="Hanoi crowded again after eased social distancing">
            <a:extLst>
              <a:ext uri="{FF2B5EF4-FFF2-40B4-BE49-F238E27FC236}">
                <a16:creationId xmlns:a16="http://schemas.microsoft.com/office/drawing/2014/main" id="{800B4FC1-5D50-4A51-8396-1270AFCCC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75" y="2844191"/>
            <a:ext cx="5878001" cy="391892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D5FC2DC-24EA-BE48-76C8-AFBD043EB4AA}"/>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9FAE49F5-797C-FE28-29BA-2A55859F70F0}"/>
              </a:ext>
            </a:extLst>
          </p:cNvPr>
          <p:cNvGrpSpPr/>
          <p:nvPr/>
        </p:nvGrpSpPr>
        <p:grpSpPr>
          <a:xfrm>
            <a:off x="262274" y="176284"/>
            <a:ext cx="900604" cy="1035177"/>
            <a:chOff x="6380493" y="-1"/>
            <a:chExt cx="1747506" cy="2008628"/>
          </a:xfrm>
        </p:grpSpPr>
        <p:sp>
          <p:nvSpPr>
            <p:cNvPr id="18" name="Hexagon 17">
              <a:extLst>
                <a:ext uri="{FF2B5EF4-FFF2-40B4-BE49-F238E27FC236}">
                  <a16:creationId xmlns:a16="http://schemas.microsoft.com/office/drawing/2014/main" id="{041CE7D2-1AF1-987A-4A2A-8D3CE33BD3A0}"/>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agon 4">
              <a:extLst>
                <a:ext uri="{FF2B5EF4-FFF2-40B4-BE49-F238E27FC236}">
                  <a16:creationId xmlns:a16="http://schemas.microsoft.com/office/drawing/2014/main" id="{4FBA35B1-7B14-654F-5A1D-6674B3ED5CE1}"/>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0" name="TextBox 19">
            <a:extLst>
              <a:ext uri="{FF2B5EF4-FFF2-40B4-BE49-F238E27FC236}">
                <a16:creationId xmlns:a16="http://schemas.microsoft.com/office/drawing/2014/main" id="{46B4DECA-4B67-B5F9-A43E-ECD2E550AD8C}"/>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1" name="TextBox 20">
            <a:extLst>
              <a:ext uri="{FF2B5EF4-FFF2-40B4-BE49-F238E27FC236}">
                <a16:creationId xmlns:a16="http://schemas.microsoft.com/office/drawing/2014/main" id="{C1C2B5AA-D014-D74A-B6F4-2A5F7FF7FC5A}"/>
              </a:ext>
            </a:extLst>
          </p:cNvPr>
          <p:cNvSpPr txBox="1"/>
          <p:nvPr/>
        </p:nvSpPr>
        <p:spPr>
          <a:xfrm>
            <a:off x="262274" y="6103693"/>
            <a:ext cx="5794902" cy="630942"/>
          </a:xfrm>
          <a:prstGeom prst="rect">
            <a:avLst/>
          </a:prstGeom>
          <a:noFill/>
        </p:spPr>
        <p:txBody>
          <a:bodyPr wrap="square">
            <a:spAutoFit/>
          </a:bodyPr>
          <a:lstStyle/>
          <a:p>
            <a:pPr lvl="0" algn="ct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T</a:t>
            </a:r>
            <a:r>
              <a:rPr lang="vi-VN"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iếng còi inh ỏi trên phố </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17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003636" y="3429000"/>
            <a:ext cx="6009189" cy="2207143"/>
          </a:xfrm>
          <a:prstGeom prst="rect">
            <a:avLst/>
          </a:prstGeom>
        </p:spPr>
        <p:txBody>
          <a:bodyPr wrap="square">
            <a:spAutoFit/>
          </a:bodyPr>
          <a:lstStyle/>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V</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ặn nhỏ âm thanh</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noProof="0" dirty="0">
                <a:latin typeface="Calibri" panose="020F0502020204030204" pitchFamily="34" charset="0"/>
                <a:cs typeface="Calibri" panose="020F0502020204030204" pitchFamily="34" charset="0"/>
              </a:rPr>
              <a:t>Đ</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óng kín phòng</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dirty="0">
                <a:latin typeface="Calibri" panose="020F0502020204030204" pitchFamily="34" charset="0"/>
                <a:cs typeface="Calibri" panose="020F0502020204030204" pitchFamily="34" charset="0"/>
              </a:rPr>
              <a:t>L</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àm</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phòng</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hát</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cách</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âm</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18434" name="Picture 2" descr="Những Điều Cần Quan Tâm Khi Chọn Micro Karaoke Gia Đình Phù Hợp –  PRO-Sound.vn Cung Cấp Hệ Thống Âm Thanh Chuyên Nghiệp">
            <a:extLst>
              <a:ext uri="{FF2B5EF4-FFF2-40B4-BE49-F238E27FC236}">
                <a16:creationId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4153"/>
          <a:stretch/>
        </p:blipFill>
        <p:spPr bwMode="auto">
          <a:xfrm>
            <a:off x="179176" y="2821763"/>
            <a:ext cx="5476036" cy="399221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675DF17-1196-C1A3-3308-DAA1E4762845}"/>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46702559-B5EE-A1EC-4CBE-822BBADBF05F}"/>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B76B53BF-9A9F-424A-6152-351140C0597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4843BF61-F382-8448-B7D5-2936C6B236B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9" name="TextBox 18">
            <a:extLst>
              <a:ext uri="{FF2B5EF4-FFF2-40B4-BE49-F238E27FC236}">
                <a16:creationId xmlns:a16="http://schemas.microsoft.com/office/drawing/2014/main" id="{6F6BC1A5-750D-1E0E-1D3A-C1F2F12E9B5D}"/>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1" name="TextBox 20">
            <a:extLst>
              <a:ext uri="{FF2B5EF4-FFF2-40B4-BE49-F238E27FC236}">
                <a16:creationId xmlns:a16="http://schemas.microsoft.com/office/drawing/2014/main" id="{8B84CEC5-7E72-EBD7-06F3-B053D47E2C2A}"/>
              </a:ext>
            </a:extLst>
          </p:cNvPr>
          <p:cNvSpPr txBox="1"/>
          <p:nvPr/>
        </p:nvSpPr>
        <p:spPr>
          <a:xfrm>
            <a:off x="262274" y="6103693"/>
            <a:ext cx="5131762" cy="630942"/>
          </a:xfrm>
          <a:prstGeom prst="rect">
            <a:avLst/>
          </a:prstGeom>
          <a:noFill/>
        </p:spPr>
        <p:txBody>
          <a:bodyPr wrap="square">
            <a:spAutoFit/>
          </a:bodyPr>
          <a:lstStyle/>
          <a:p>
            <a:pPr lvl="0" algn="ct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Hát</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karaoke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tại</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nhà</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21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additive="base">
                                        <p:cTn id="3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557504"/>
            <a:ext cx="11806822" cy="2852448"/>
          </a:xfrm>
          <a:prstGeom prst="rect">
            <a:avLst/>
          </a:prstGeom>
          <a:noFill/>
        </p:spPr>
        <p:txBody>
          <a:bodyPr wrap="square" rtlCol="0">
            <a:spAutoFit/>
          </a:bodyPr>
          <a:lstStyle/>
          <a:p>
            <a:pPr lvl="0" algn="just">
              <a:lnSpc>
                <a:spcPct val="120000"/>
              </a:lnSpc>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VỀ</a:t>
            </a:r>
            <a:r>
              <a:rPr kumimoji="0" lang="en-US" sz="3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NHÀ</a:t>
            </a: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vi-VN" sz="3800" dirty="0">
                <a:solidFill>
                  <a:prstClr val="black"/>
                </a:solidFill>
                <a:latin typeface="Calibri" panose="020F0502020204030204" pitchFamily="34" charset="0"/>
                <a:cs typeface="Calibri" panose="020F0502020204030204" pitchFamily="34" charset="0"/>
              </a:rPr>
              <a:t>Giả sử ngôi nhà gia đình em đang sinh sống ở ngay </a:t>
            </a:r>
            <a:r>
              <a:rPr lang="vi-VN" sz="3800" dirty="0">
                <a:solidFill>
                  <a:srgbClr val="0070C0"/>
                </a:solidFill>
                <a:latin typeface="Calibri" panose="020F0502020204030204" pitchFamily="34" charset="0"/>
                <a:cs typeface="Calibri" panose="020F0502020204030204" pitchFamily="34" charset="0"/>
              </a:rPr>
              <a:t>gần một khu chợ hoặc bến xe</a:t>
            </a:r>
            <a:r>
              <a:rPr lang="vi-VN" sz="3800" dirty="0">
                <a:solidFill>
                  <a:prstClr val="black"/>
                </a:solidFill>
                <a:latin typeface="Calibri" panose="020F0502020204030204" pitchFamily="34" charset="0"/>
                <a:cs typeface="Calibri" panose="020F0502020204030204" pitchFamily="34" charset="0"/>
              </a:rPr>
              <a:t>, em hãy </a:t>
            </a:r>
            <a:r>
              <a:rPr lang="vi-VN" sz="3800" dirty="0">
                <a:solidFill>
                  <a:srgbClr val="00B050"/>
                </a:solidFill>
                <a:latin typeface="Calibri" panose="020F0502020204030204" pitchFamily="34" charset="0"/>
                <a:cs typeface="Calibri" panose="020F0502020204030204" pitchFamily="34" charset="0"/>
              </a:rPr>
              <a:t>chỉ ra những tiếng ồn</a:t>
            </a:r>
            <a:r>
              <a:rPr lang="vi-VN" sz="3800" dirty="0">
                <a:solidFill>
                  <a:prstClr val="black"/>
                </a:solidFill>
                <a:latin typeface="Calibri" panose="020F0502020204030204" pitchFamily="34" charset="0"/>
                <a:cs typeface="Calibri" panose="020F0502020204030204" pitchFamily="34" charset="0"/>
              </a:rPr>
              <a:t> gây ảnh hưởng đến sức khỏe và </a:t>
            </a:r>
            <a:r>
              <a:rPr lang="vi-VN" sz="3800" dirty="0">
                <a:solidFill>
                  <a:srgbClr val="00B050"/>
                </a:solidFill>
                <a:latin typeface="Calibri" panose="020F0502020204030204" pitchFamily="34" charset="0"/>
                <a:cs typeface="Calibri" panose="020F0502020204030204" pitchFamily="34" charset="0"/>
              </a:rPr>
              <a:t>đề xuất biện pháp</a:t>
            </a:r>
            <a:r>
              <a:rPr lang="vi-VN" sz="3800" dirty="0">
                <a:solidFill>
                  <a:prstClr val="black"/>
                </a:solidFill>
                <a:latin typeface="Calibri" panose="020F0502020204030204" pitchFamily="34" charset="0"/>
                <a:cs typeface="Calibri" panose="020F0502020204030204" pitchFamily="34" charset="0"/>
              </a:rPr>
              <a:t> để làm giảm những ảnh hưởng này.</a:t>
            </a:r>
            <a:endPar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06560849-741D-DCE5-37E0-228CCBF9BE85}"/>
              </a:ext>
            </a:extLst>
          </p:cNvPr>
          <p:cNvGrpSpPr/>
          <p:nvPr/>
        </p:nvGrpSpPr>
        <p:grpSpPr>
          <a:xfrm>
            <a:off x="9470754" y="4034405"/>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C9773186-6898-9297-6825-D07BFD9CF9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AF35B6CE-8570-BE63-1F37-ECD65CE91573}"/>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D5C34129-81C7-FFD0-DE03-75B8D119E081}"/>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EB182C68-7019-136F-7C46-ECE9B67ADF7E}"/>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AB222B8E-0D31-C3C3-3C4D-5A723F191CDA}"/>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05D2CAEF-6113-7174-A10E-68B16C56F1CC}"/>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E6FA5669-E4F0-9D4A-25F7-27E6A9B2CEBF}"/>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211591CE-0906-CABB-103A-D65E23291FE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83CFB2CB-841B-8B2F-E5FD-2E305524D26E}"/>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5A8B8709-57F6-48A9-5D3D-08F6A1F6E67A}"/>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B5B39CB7-7C96-183C-75C3-2782A5DA76CA}"/>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1531C596-C0AA-DE43-E410-48ECFEEC4524}"/>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99348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754310" y="1330506"/>
            <a:ext cx="9514145"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Quan </a:t>
            </a:r>
            <a:r>
              <a:rPr lang="en-US" sz="3500" dirty="0" err="1">
                <a:latin typeface="Calibri" panose="020F0502020204030204" pitchFamily="34" charset="0"/>
                <a:cs typeface="Calibri" panose="020F0502020204030204" pitchFamily="34" charset="0"/>
              </a:rPr>
              <a:t>sát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hiện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tượng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rút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ra</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xét</a:t>
            </a:r>
            <a:endParaRPr lang="en-US" sz="35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1561292" y="5538030"/>
            <a:ext cx="8821418"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ĐÂY ĐƯỢC GỌI LÀ </a:t>
            </a:r>
            <a:r>
              <a:rPr lang="vi-VN" sz="3500" b="1" dirty="0">
                <a:solidFill>
                  <a:srgbClr val="FF0000"/>
                </a:solidFill>
                <a:latin typeface="Calibri" panose="020F0502020204030204" pitchFamily="34" charset="0"/>
                <a:cs typeface="Calibri" panose="020F0502020204030204" pitchFamily="34" charset="0"/>
              </a:rPr>
              <a:t>HIỆN TƯỢNG PHẢN XẠ ÂM.</a:t>
            </a:r>
            <a:endParaRPr lang="en-US" sz="3500"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1164810"/>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42" y="2671462"/>
            <a:ext cx="3719445" cy="2347823"/>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2985" y="2156920"/>
            <a:ext cx="5683956" cy="3197225"/>
          </a:xfrm>
          <a:prstGeom prst="rect">
            <a:avLst/>
          </a:prstGeom>
        </p:spPr>
      </p:pic>
    </p:spTree>
    <p:extLst>
      <p:ext uri="{BB962C8B-B14F-4D97-AF65-F5344CB8AC3E}">
        <p14:creationId xmlns:p14="http://schemas.microsoft.com/office/powerpoint/2010/main" val="19688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402618" y="1490763"/>
            <a:ext cx="10865838" cy="677108"/>
          </a:xfrm>
          <a:prstGeom prst="rect">
            <a:avLst/>
          </a:prstGeom>
          <a:noFill/>
        </p:spPr>
        <p:txBody>
          <a:bodyPr wrap="square">
            <a:spAutoFit/>
          </a:bodyPr>
          <a:lstStyle/>
          <a:p>
            <a:r>
              <a:rPr lang="en-US" sz="3800" dirty="0" err="1"/>
              <a:t>Âm</a:t>
            </a:r>
            <a:r>
              <a:rPr lang="en-US" sz="3800" dirty="0"/>
              <a:t> </a:t>
            </a:r>
            <a:r>
              <a:rPr lang="en-US" sz="3800" dirty="0" err="1"/>
              <a:t>dội</a:t>
            </a:r>
            <a:r>
              <a:rPr lang="en-US" sz="3800" dirty="0"/>
              <a:t> </a:t>
            </a:r>
            <a:r>
              <a:rPr lang="en-US" sz="3800" dirty="0" err="1"/>
              <a:t>lại</a:t>
            </a:r>
            <a:r>
              <a:rPr lang="en-US" sz="3800" dirty="0"/>
              <a:t> </a:t>
            </a:r>
            <a:r>
              <a:rPr lang="en-US" sz="3800" dirty="0" err="1"/>
              <a:t>khi</a:t>
            </a:r>
            <a:r>
              <a:rPr lang="en-US" sz="3800" dirty="0"/>
              <a:t> </a:t>
            </a:r>
            <a:r>
              <a:rPr lang="en-US" sz="3800" dirty="0" err="1"/>
              <a:t>gặp</a:t>
            </a:r>
            <a:r>
              <a:rPr lang="en-US" sz="3800" dirty="0"/>
              <a:t> </a:t>
            </a:r>
            <a:r>
              <a:rPr lang="en-US" sz="3800" dirty="0" err="1"/>
              <a:t>một</a:t>
            </a:r>
            <a:r>
              <a:rPr lang="en-US" sz="3800" dirty="0"/>
              <a:t> </a:t>
            </a:r>
            <a:r>
              <a:rPr lang="en-US" sz="3800" dirty="0" err="1"/>
              <a:t>vật</a:t>
            </a:r>
            <a:r>
              <a:rPr lang="en-US" sz="3800" dirty="0"/>
              <a:t> </a:t>
            </a:r>
            <a:r>
              <a:rPr lang="en-US" sz="3800" dirty="0" err="1"/>
              <a:t>chắn</a:t>
            </a:r>
            <a:r>
              <a:rPr lang="en-US" sz="3800" dirty="0"/>
              <a:t> </a:t>
            </a:r>
            <a:r>
              <a:rPr lang="en-US" sz="3800" dirty="0" err="1"/>
              <a:t>gọi</a:t>
            </a:r>
            <a:r>
              <a:rPr lang="en-US" sz="3800" dirty="0"/>
              <a:t> </a:t>
            </a:r>
            <a:r>
              <a:rPr lang="en-US" sz="3800" dirty="0" err="1"/>
              <a:t>là</a:t>
            </a:r>
            <a:r>
              <a:rPr lang="en-US" sz="3800" dirty="0"/>
              <a:t> </a:t>
            </a:r>
            <a:r>
              <a:rPr lang="en-US" sz="3800" b="1" dirty="0" err="1">
                <a:solidFill>
                  <a:srgbClr val="FF0000"/>
                </a:solidFill>
              </a:rPr>
              <a:t>âm</a:t>
            </a:r>
            <a:r>
              <a:rPr lang="en-US" sz="3800" b="1" dirty="0">
                <a:solidFill>
                  <a:srgbClr val="FF0000"/>
                </a:solidFill>
              </a:rPr>
              <a:t> </a:t>
            </a:r>
            <a:r>
              <a:rPr lang="en-US" sz="3800" b="1" dirty="0" err="1">
                <a:solidFill>
                  <a:srgbClr val="FF0000"/>
                </a:solidFill>
              </a:rPr>
              <a:t>phản</a:t>
            </a:r>
            <a:r>
              <a:rPr lang="en-US" sz="3800" b="1" dirty="0">
                <a:solidFill>
                  <a:srgbClr val="FF0000"/>
                </a:solidFill>
              </a:rPr>
              <a:t> </a:t>
            </a:r>
            <a:r>
              <a:rPr lang="en-US" sz="3800" b="1" dirty="0" err="1">
                <a:solidFill>
                  <a:srgbClr val="FF0000"/>
                </a:solidFill>
              </a:rPr>
              <a:t>xạ</a:t>
            </a:r>
            <a:r>
              <a:rPr lang="en-US" sz="3800" b="1" dirty="0">
                <a:solidFill>
                  <a:srgbClr val="FF0000"/>
                </a:solidFill>
              </a:rPr>
              <a:t>.</a:t>
            </a:r>
          </a:p>
        </p:txBody>
      </p:sp>
      <p:pic>
        <p:nvPicPr>
          <p:cNvPr id="16" name="Picture 2" descr="Image result for sound reflection gif">
            <a:extLst>
              <a:ext uri="{FF2B5EF4-FFF2-40B4-BE49-F238E27FC236}">
                <a16:creationId xmlns:a16="http://schemas.microsoft.com/office/drawing/2014/main" id="{A1FE3412-FB23-4321-861B-890B6A5E4D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2513" y="2448232"/>
            <a:ext cx="7146974" cy="40230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624BFB-F768-88E1-4D8A-8D268461230E}"/>
              </a:ext>
            </a:extLst>
          </p:cNvPr>
          <p:cNvPicPr>
            <a:picLocks noChangeAspect="1"/>
          </p:cNvPicPr>
          <p:nvPr/>
        </p:nvPicPr>
        <p:blipFill>
          <a:blip r:embed="rId4"/>
          <a:stretch>
            <a:fillRect/>
          </a:stretch>
        </p:blipFill>
        <p:spPr>
          <a:xfrm>
            <a:off x="2517387" y="2448231"/>
            <a:ext cx="7146974" cy="4020173"/>
          </a:xfrm>
          <a:prstGeom prst="rect">
            <a:avLst/>
          </a:prstGeom>
        </p:spPr>
      </p:pic>
      <p:sp>
        <p:nvSpPr>
          <p:cNvPr id="17" name="Rectangle 16">
            <a:extLst>
              <a:ext uri="{FF2B5EF4-FFF2-40B4-BE49-F238E27FC236}">
                <a16:creationId xmlns:a16="http://schemas.microsoft.com/office/drawing/2014/main" id="{59688B76-853C-22C4-6FFC-B891115D63B8}"/>
              </a:ext>
            </a:extLst>
          </p:cNvPr>
          <p:cNvSpPr/>
          <p:nvPr/>
        </p:nvSpPr>
        <p:spPr>
          <a:xfrm rot="990184">
            <a:off x="5276860" y="3336635"/>
            <a:ext cx="3147785" cy="523220"/>
          </a:xfrm>
          <a:prstGeom prst="rect">
            <a:avLst/>
          </a:prstGeom>
          <a:noFill/>
        </p:spPr>
        <p:txBody>
          <a:bodyPr wrap="none" lIns="91440" tIns="45720" rIns="91440" bIns="45720">
            <a:spAutoFit/>
          </a:bodyPr>
          <a:lstStyle/>
          <a:p>
            <a:pPr algn="ctr"/>
            <a:r>
              <a:rPr lang="en-US" sz="2800" b="1" dirty="0" err="1">
                <a:ln w="0"/>
                <a:solidFill>
                  <a:srgbClr val="FF0000"/>
                </a:solidFill>
                <a:effectLst/>
              </a:rPr>
              <a:t>Âm</a:t>
            </a:r>
            <a:r>
              <a:rPr lang="en-US" sz="2800" b="1" dirty="0">
                <a:ln w="0"/>
                <a:solidFill>
                  <a:srgbClr val="FF0000"/>
                </a:solidFill>
                <a:effectLst/>
              </a:rPr>
              <a:t> </a:t>
            </a:r>
            <a:r>
              <a:rPr lang="en-US" sz="2800" b="1" dirty="0" err="1">
                <a:ln w="0"/>
                <a:solidFill>
                  <a:srgbClr val="FF0000"/>
                </a:solidFill>
                <a:effectLst/>
              </a:rPr>
              <a:t>truyền</a:t>
            </a:r>
            <a:r>
              <a:rPr lang="en-US" sz="2800" b="1" dirty="0">
                <a:ln w="0"/>
                <a:solidFill>
                  <a:srgbClr val="FF0000"/>
                </a:solidFill>
                <a:effectLst/>
              </a:rPr>
              <a:t> </a:t>
            </a:r>
            <a:r>
              <a:rPr lang="en-US" sz="2800" b="1" dirty="0" err="1">
                <a:ln w="0"/>
                <a:solidFill>
                  <a:srgbClr val="FF0000"/>
                </a:solidFill>
                <a:effectLst/>
              </a:rPr>
              <a:t>trực</a:t>
            </a:r>
            <a:r>
              <a:rPr lang="en-US" sz="2800" b="1" dirty="0">
                <a:ln w="0"/>
                <a:solidFill>
                  <a:srgbClr val="FF0000"/>
                </a:solidFill>
                <a:effectLst/>
              </a:rPr>
              <a:t> </a:t>
            </a:r>
            <a:r>
              <a:rPr lang="en-US" sz="2800" b="1" dirty="0" err="1">
                <a:ln w="0"/>
                <a:solidFill>
                  <a:srgbClr val="FF0000"/>
                </a:solidFill>
                <a:effectLst/>
              </a:rPr>
              <a:t>tiếp</a:t>
            </a:r>
            <a:endParaRPr lang="en-US" sz="2800" b="1" dirty="0">
              <a:ln w="0"/>
              <a:solidFill>
                <a:srgbClr val="FF0000"/>
              </a:solidFill>
              <a:effectLst/>
            </a:endParaRPr>
          </a:p>
        </p:txBody>
      </p:sp>
      <p:sp>
        <p:nvSpPr>
          <p:cNvPr id="18" name="Rectangle 17">
            <a:extLst>
              <a:ext uri="{FF2B5EF4-FFF2-40B4-BE49-F238E27FC236}">
                <a16:creationId xmlns:a16="http://schemas.microsoft.com/office/drawing/2014/main" id="{4112C2EE-2BAD-215D-C661-9910EBDB3F37}"/>
              </a:ext>
            </a:extLst>
          </p:cNvPr>
          <p:cNvSpPr/>
          <p:nvPr/>
        </p:nvSpPr>
        <p:spPr>
          <a:xfrm rot="20472644">
            <a:off x="6328577" y="5645034"/>
            <a:ext cx="1950342" cy="523220"/>
          </a:xfrm>
          <a:prstGeom prst="rect">
            <a:avLst/>
          </a:prstGeom>
          <a:noFill/>
        </p:spPr>
        <p:txBody>
          <a:bodyPr wrap="none" lIns="91440" tIns="45720" rIns="91440" bIns="45720">
            <a:spAutoFit/>
          </a:bodyPr>
          <a:lstStyle/>
          <a:p>
            <a:pPr algn="ctr"/>
            <a:r>
              <a:rPr lang="en-US" sz="2800" b="1" dirty="0" err="1">
                <a:ln w="0"/>
                <a:solidFill>
                  <a:srgbClr val="FF0000"/>
                </a:solidFill>
                <a:effectLst/>
              </a:rPr>
              <a:t>Âm</a:t>
            </a:r>
            <a:r>
              <a:rPr lang="en-US" sz="2800" b="1" dirty="0">
                <a:ln w="0"/>
                <a:solidFill>
                  <a:srgbClr val="FF0000"/>
                </a:solidFill>
                <a:effectLst/>
              </a:rPr>
              <a:t> </a:t>
            </a:r>
            <a:r>
              <a:rPr lang="en-US" sz="2800" b="1" dirty="0" err="1">
                <a:ln w="0"/>
                <a:solidFill>
                  <a:srgbClr val="FF0000"/>
                </a:solidFill>
                <a:effectLst/>
              </a:rPr>
              <a:t>phản</a:t>
            </a:r>
            <a:r>
              <a:rPr lang="en-US" sz="2800" b="1" dirty="0">
                <a:ln w="0"/>
                <a:solidFill>
                  <a:srgbClr val="FF0000"/>
                </a:solidFill>
                <a:effectLst/>
              </a:rPr>
              <a:t> </a:t>
            </a:r>
            <a:r>
              <a:rPr lang="en-US" sz="2800" b="1" dirty="0" err="1">
                <a:ln w="0"/>
                <a:solidFill>
                  <a:srgbClr val="FF0000"/>
                </a:solidFill>
                <a:effectLst/>
              </a:rPr>
              <a:t>xạ</a:t>
            </a:r>
            <a:endParaRPr lang="en-US" sz="2800" b="1" dirty="0">
              <a:ln w="0"/>
              <a:solidFill>
                <a:srgbClr val="FF0000"/>
              </a:solidFill>
              <a:effectLst/>
            </a:endParaRPr>
          </a:p>
        </p:txBody>
      </p:sp>
      <p:sp>
        <p:nvSpPr>
          <p:cNvPr id="19" name="Google Shape;674;p57">
            <a:extLst>
              <a:ext uri="{FF2B5EF4-FFF2-40B4-BE49-F238E27FC236}">
                <a16:creationId xmlns:a16="http://schemas.microsoft.com/office/drawing/2014/main" id="{6CBA7B8A-3A2B-8285-8330-FF0157008689}"/>
              </a:ext>
            </a:extLst>
          </p:cNvPr>
          <p:cNvSpPr/>
          <p:nvPr/>
        </p:nvSpPr>
        <p:spPr>
          <a:xfrm>
            <a:off x="10543913" y="1458946"/>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7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dio - Resonance Audio SDK for Unity: Deliver High-Fidelity Spatial Audio  at Scale - Unity Forum">
            <a:extLst>
              <a:ext uri="{FF2B5EF4-FFF2-40B4-BE49-F238E27FC236}">
                <a16:creationId xmlns:a16="http://schemas.microsoft.com/office/drawing/2014/main" id="{0BAE1FDA-89D8-4234-B017-E188473DF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6" r="8549"/>
          <a:stretch/>
        </p:blipFill>
        <p:spPr bwMode="auto">
          <a:xfrm>
            <a:off x="1032375" y="1392197"/>
            <a:ext cx="10127249" cy="51816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2" name="Rectangle 1">
            <a:extLst>
              <a:ext uri="{FF2B5EF4-FFF2-40B4-BE49-F238E27FC236}">
                <a16:creationId xmlns:a16="http://schemas.microsoft.com/office/drawing/2014/main" id="{AE6C249D-301C-4AC7-B070-867ECA812BCC}"/>
              </a:ext>
            </a:extLst>
          </p:cNvPr>
          <p:cNvSpPr/>
          <p:nvPr/>
        </p:nvSpPr>
        <p:spPr>
          <a:xfrm>
            <a:off x="6662315" y="3429000"/>
            <a:ext cx="3147785" cy="523220"/>
          </a:xfrm>
          <a:prstGeom prst="rect">
            <a:avLst/>
          </a:prstGeom>
          <a:noFill/>
        </p:spPr>
        <p:txBody>
          <a:bodyPr wrap="none" lIns="91440" tIns="45720" rIns="91440" bIns="45720">
            <a:spAutoFit/>
          </a:bodyPr>
          <a:lstStyle/>
          <a:p>
            <a:pPr algn="ctr"/>
            <a:r>
              <a:rPr lang="en-US" sz="2800" b="1" dirty="0" err="1">
                <a:ln w="0"/>
                <a:solidFill>
                  <a:srgbClr val="43CEB1"/>
                </a:solidFill>
                <a:effectLst/>
              </a:rPr>
              <a:t>Âm</a:t>
            </a:r>
            <a:r>
              <a:rPr lang="en-US" sz="2800" b="1" dirty="0">
                <a:ln w="0"/>
                <a:solidFill>
                  <a:srgbClr val="43CEB1"/>
                </a:solidFill>
                <a:effectLst/>
              </a:rPr>
              <a:t> </a:t>
            </a:r>
            <a:r>
              <a:rPr lang="en-US" sz="2800" b="1" dirty="0" err="1">
                <a:ln w="0"/>
                <a:solidFill>
                  <a:srgbClr val="43CEB1"/>
                </a:solidFill>
                <a:effectLst/>
              </a:rPr>
              <a:t>truyền</a:t>
            </a:r>
            <a:r>
              <a:rPr lang="en-US" sz="2800" b="1" dirty="0">
                <a:ln w="0"/>
                <a:solidFill>
                  <a:srgbClr val="43CEB1"/>
                </a:solidFill>
                <a:effectLst/>
              </a:rPr>
              <a:t> </a:t>
            </a:r>
            <a:r>
              <a:rPr lang="en-US" sz="2800" b="1" dirty="0" err="1">
                <a:ln w="0"/>
                <a:solidFill>
                  <a:srgbClr val="43CEB1"/>
                </a:solidFill>
                <a:effectLst/>
              </a:rPr>
              <a:t>trực</a:t>
            </a:r>
            <a:r>
              <a:rPr lang="en-US" sz="2800" b="1" dirty="0">
                <a:ln w="0"/>
                <a:solidFill>
                  <a:srgbClr val="43CEB1"/>
                </a:solidFill>
                <a:effectLst/>
              </a:rPr>
              <a:t> </a:t>
            </a:r>
            <a:r>
              <a:rPr lang="en-US" sz="2800" b="1" dirty="0" err="1">
                <a:ln w="0"/>
                <a:solidFill>
                  <a:srgbClr val="43CEB1"/>
                </a:solidFill>
                <a:effectLst/>
              </a:rPr>
              <a:t>tiếp</a:t>
            </a:r>
            <a:endParaRPr lang="en-US" sz="2800" b="1" dirty="0">
              <a:ln w="0"/>
              <a:solidFill>
                <a:srgbClr val="43CEB1"/>
              </a:solidFill>
              <a:effectLst/>
            </a:endParaRPr>
          </a:p>
        </p:txBody>
      </p:sp>
      <p:sp>
        <p:nvSpPr>
          <p:cNvPr id="44" name="Rectangle 43">
            <a:extLst>
              <a:ext uri="{FF2B5EF4-FFF2-40B4-BE49-F238E27FC236}">
                <a16:creationId xmlns:a16="http://schemas.microsoft.com/office/drawing/2014/main" id="{0597C4BA-0FDB-483A-8678-03DDDB7ECEFF}"/>
              </a:ext>
            </a:extLst>
          </p:cNvPr>
          <p:cNvSpPr/>
          <p:nvPr/>
        </p:nvSpPr>
        <p:spPr>
          <a:xfrm>
            <a:off x="7200315" y="6019799"/>
            <a:ext cx="2071786"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C270C0"/>
                </a:solidFill>
              </a:rPr>
              <a:t>Âm</a:t>
            </a:r>
            <a:r>
              <a:rPr lang="en-US" sz="3000" b="1" dirty="0">
                <a:ln w="12700" cmpd="sng">
                  <a:noFill/>
                  <a:prstDash val="solid"/>
                </a:ln>
                <a:solidFill>
                  <a:srgbClr val="C270C0"/>
                </a:solidFill>
              </a:rPr>
              <a:t> </a:t>
            </a:r>
            <a:r>
              <a:rPr lang="en-US" sz="3000" b="1" dirty="0" err="1">
                <a:ln w="12700" cmpd="sng">
                  <a:noFill/>
                  <a:prstDash val="solid"/>
                </a:ln>
                <a:solidFill>
                  <a:srgbClr val="C270C0"/>
                </a:solidFill>
              </a:rPr>
              <a:t>phản</a:t>
            </a:r>
            <a:r>
              <a:rPr lang="en-US" sz="3000" b="1" dirty="0">
                <a:ln w="12700" cmpd="sng">
                  <a:noFill/>
                  <a:prstDash val="solid"/>
                </a:ln>
                <a:solidFill>
                  <a:srgbClr val="C270C0"/>
                </a:solidFill>
              </a:rPr>
              <a:t> </a:t>
            </a:r>
            <a:r>
              <a:rPr lang="en-US" sz="3000" b="1" dirty="0" err="1">
                <a:ln w="12700" cmpd="sng">
                  <a:noFill/>
                  <a:prstDash val="solid"/>
                </a:ln>
                <a:solidFill>
                  <a:srgbClr val="C270C0"/>
                </a:solidFill>
              </a:rPr>
              <a:t>xạ</a:t>
            </a:r>
            <a:endParaRPr lang="en-US" sz="3000" b="1" dirty="0">
              <a:ln w="12700" cmpd="sng">
                <a:noFill/>
                <a:prstDash val="solid"/>
              </a:ln>
              <a:solidFill>
                <a:srgbClr val="C270C0"/>
              </a:solidFill>
            </a:endParaRPr>
          </a:p>
        </p:txBody>
      </p:sp>
      <p:sp>
        <p:nvSpPr>
          <p:cNvPr id="10" name="Rectangle 9">
            <a:extLst>
              <a:ext uri="{FF2B5EF4-FFF2-40B4-BE49-F238E27FC236}">
                <a16:creationId xmlns:a16="http://schemas.microsoft.com/office/drawing/2014/main" id="{DA0D6273-DCF7-4BDB-9407-8F01923DEEEE}"/>
              </a:ext>
            </a:extLst>
          </p:cNvPr>
          <p:cNvSpPr/>
          <p:nvPr/>
        </p:nvSpPr>
        <p:spPr>
          <a:xfrm>
            <a:off x="3241006" y="6019799"/>
            <a:ext cx="2071786"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5882C1"/>
                </a:solidFill>
              </a:rPr>
              <a:t>Âm</a:t>
            </a:r>
            <a:r>
              <a:rPr lang="en-US" sz="3000" b="1" dirty="0">
                <a:ln w="12700" cmpd="sng">
                  <a:noFill/>
                  <a:prstDash val="solid"/>
                </a:ln>
                <a:solidFill>
                  <a:srgbClr val="5882C1"/>
                </a:solidFill>
              </a:rPr>
              <a:t> </a:t>
            </a:r>
            <a:r>
              <a:rPr lang="en-US" sz="3000" b="1" dirty="0" err="1">
                <a:ln w="12700" cmpd="sng">
                  <a:noFill/>
                  <a:prstDash val="solid"/>
                </a:ln>
                <a:solidFill>
                  <a:srgbClr val="5882C1"/>
                </a:solidFill>
              </a:rPr>
              <a:t>phản</a:t>
            </a:r>
            <a:r>
              <a:rPr lang="en-US" sz="3000" b="1" dirty="0">
                <a:ln w="12700" cmpd="sng">
                  <a:noFill/>
                  <a:prstDash val="solid"/>
                </a:ln>
                <a:solidFill>
                  <a:srgbClr val="5882C1"/>
                </a:solidFill>
              </a:rPr>
              <a:t> </a:t>
            </a:r>
            <a:r>
              <a:rPr lang="en-US" sz="3000" b="1" dirty="0" err="1">
                <a:ln w="12700" cmpd="sng">
                  <a:noFill/>
                  <a:prstDash val="solid"/>
                </a:ln>
                <a:solidFill>
                  <a:srgbClr val="5882C1"/>
                </a:solidFill>
              </a:rPr>
              <a:t>xạ</a:t>
            </a:r>
            <a:endParaRPr lang="en-US" sz="3000" b="1" dirty="0">
              <a:ln w="12700" cmpd="sng">
                <a:noFill/>
                <a:prstDash val="solid"/>
              </a:ln>
              <a:solidFill>
                <a:srgbClr val="5882C1"/>
              </a:solidFill>
            </a:endParaRPr>
          </a:p>
        </p:txBody>
      </p:sp>
    </p:spTree>
    <p:extLst>
      <p:ext uri="{BB962C8B-B14F-4D97-AF65-F5344CB8AC3E}">
        <p14:creationId xmlns:p14="http://schemas.microsoft.com/office/powerpoint/2010/main" val="2879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a16="http://schemas.microsoft.com/office/drawing/2014/main" id="{6C3BCF4C-1500-C08A-6CE1-09A2A23F8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060" y="1632712"/>
            <a:ext cx="7414933" cy="497399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grpSp>
        <p:nvGrpSpPr>
          <p:cNvPr id="4" name="Group 3">
            <a:extLst>
              <a:ext uri="{FF2B5EF4-FFF2-40B4-BE49-F238E27FC236}">
                <a16:creationId xmlns:a16="http://schemas.microsoft.com/office/drawing/2014/main" id="{3EACE814-8E28-6B9D-8364-2762C35B4574}"/>
              </a:ext>
            </a:extLst>
          </p:cNvPr>
          <p:cNvGrpSpPr/>
          <p:nvPr/>
        </p:nvGrpSpPr>
        <p:grpSpPr>
          <a:xfrm>
            <a:off x="4491696" y="1091737"/>
            <a:ext cx="4237827" cy="809374"/>
            <a:chOff x="4491696" y="1091737"/>
            <a:chExt cx="4237827" cy="809374"/>
          </a:xfrm>
        </p:grpSpPr>
        <p:sp>
          <p:nvSpPr>
            <p:cNvPr id="2" name="Rectangle 1">
              <a:extLst>
                <a:ext uri="{FF2B5EF4-FFF2-40B4-BE49-F238E27FC236}">
                  <a16:creationId xmlns:a16="http://schemas.microsoft.com/office/drawing/2014/main" id="{AE6C249D-301C-4AC7-B070-867ECA812BCC}"/>
                </a:ext>
              </a:extLst>
            </p:cNvPr>
            <p:cNvSpPr/>
            <p:nvPr/>
          </p:nvSpPr>
          <p:spPr>
            <a:xfrm>
              <a:off x="4491696" y="1091737"/>
              <a:ext cx="4237827" cy="523220"/>
            </a:xfrm>
            <a:prstGeom prst="rect">
              <a:avLst/>
            </a:prstGeom>
            <a:noFill/>
          </p:spPr>
          <p:txBody>
            <a:bodyPr wrap="none" lIns="91440" tIns="45720" rIns="91440" bIns="45720">
              <a:spAutoFit/>
            </a:bodyPr>
            <a:lstStyle/>
            <a:p>
              <a:pPr algn="ctr"/>
              <a:r>
                <a:rPr lang="en-US" sz="2800" b="1" dirty="0" err="1">
                  <a:ln w="0"/>
                  <a:solidFill>
                    <a:schemeClr val="accent1"/>
                  </a:solidFill>
                  <a:effectLst/>
                </a:rPr>
                <a:t>Hướng</a:t>
              </a:r>
              <a:r>
                <a:rPr lang="en-US" sz="2800" b="1" dirty="0">
                  <a:ln w="0"/>
                  <a:solidFill>
                    <a:schemeClr val="accent1"/>
                  </a:solidFill>
                  <a:effectLst/>
                </a:rPr>
                <a:t> </a:t>
              </a:r>
              <a:r>
                <a:rPr lang="en-US" sz="2800" b="1" dirty="0" err="1">
                  <a:ln w="0"/>
                  <a:solidFill>
                    <a:schemeClr val="accent1"/>
                  </a:solidFill>
                  <a:effectLst/>
                </a:rPr>
                <a:t>truyền</a:t>
              </a:r>
              <a:r>
                <a:rPr lang="en-US" sz="2800" b="1" dirty="0">
                  <a:ln w="0"/>
                  <a:solidFill>
                    <a:schemeClr val="accent1"/>
                  </a:solidFill>
                  <a:effectLst/>
                </a:rPr>
                <a:t> </a:t>
              </a:r>
              <a:r>
                <a:rPr lang="en-US" sz="2800" b="1" dirty="0" err="1">
                  <a:ln w="0"/>
                  <a:solidFill>
                    <a:schemeClr val="accent1"/>
                  </a:solidFill>
                  <a:effectLst/>
                </a:rPr>
                <a:t>âm</a:t>
              </a:r>
              <a:r>
                <a:rPr lang="en-US" sz="2800" b="1" dirty="0">
                  <a:ln w="0"/>
                  <a:solidFill>
                    <a:schemeClr val="accent1"/>
                  </a:solidFill>
                  <a:effectLst/>
                </a:rPr>
                <a:t> </a:t>
              </a:r>
              <a:r>
                <a:rPr lang="en-US" sz="2800" b="1" dirty="0" err="1">
                  <a:ln w="0"/>
                  <a:solidFill>
                    <a:schemeClr val="accent1"/>
                  </a:solidFill>
                  <a:effectLst/>
                </a:rPr>
                <a:t>trực</a:t>
              </a:r>
              <a:r>
                <a:rPr lang="en-US" sz="2800" b="1" dirty="0">
                  <a:ln w="0"/>
                  <a:solidFill>
                    <a:schemeClr val="accent1"/>
                  </a:solidFill>
                  <a:effectLst/>
                </a:rPr>
                <a:t> </a:t>
              </a:r>
              <a:r>
                <a:rPr lang="en-US" sz="2800" b="1" dirty="0" err="1">
                  <a:ln w="0"/>
                  <a:solidFill>
                    <a:schemeClr val="accent1"/>
                  </a:solidFill>
                  <a:effectLst/>
                </a:rPr>
                <a:t>tiếp</a:t>
              </a:r>
              <a:endParaRPr lang="en-US" sz="2800" b="1" dirty="0">
                <a:ln w="0"/>
                <a:solidFill>
                  <a:schemeClr val="accent1"/>
                </a:solidFill>
                <a:effectLst/>
              </a:endParaRPr>
            </a:p>
          </p:txBody>
        </p:sp>
        <p:sp>
          <p:nvSpPr>
            <p:cNvPr id="3" name="Arrow: Right 2">
              <a:extLst>
                <a:ext uri="{FF2B5EF4-FFF2-40B4-BE49-F238E27FC236}">
                  <a16:creationId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0452463-8918-3734-6F00-919FA6A7126C}"/>
              </a:ext>
            </a:extLst>
          </p:cNvPr>
          <p:cNvGrpSpPr/>
          <p:nvPr/>
        </p:nvGrpSpPr>
        <p:grpSpPr>
          <a:xfrm>
            <a:off x="3855585" y="4581051"/>
            <a:ext cx="4380623" cy="838376"/>
            <a:chOff x="3855585" y="4581051"/>
            <a:chExt cx="4380623" cy="838376"/>
          </a:xfrm>
        </p:grpSpPr>
        <p:sp>
          <p:nvSpPr>
            <p:cNvPr id="10" name="Rectangle 9">
              <a:extLst>
                <a:ext uri="{FF2B5EF4-FFF2-40B4-BE49-F238E27FC236}">
                  <a16:creationId xmlns:a16="http://schemas.microsoft.com/office/drawing/2014/main" id="{DA0D6273-DCF7-4BDB-9407-8F01923DEEEE}"/>
                </a:ext>
              </a:extLst>
            </p:cNvPr>
            <p:cNvSpPr/>
            <p:nvPr/>
          </p:nvSpPr>
          <p:spPr>
            <a:xfrm>
              <a:off x="3855585" y="4865429"/>
              <a:ext cx="4380623"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00B050"/>
                  </a:solidFill>
                </a:rPr>
                <a:t>Hướng</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truyền</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âm</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phản</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xạ</a:t>
              </a:r>
              <a:endParaRPr lang="en-US" sz="3000" b="1" dirty="0">
                <a:ln w="12700" cmpd="sng">
                  <a:noFill/>
                  <a:prstDash val="solid"/>
                </a:ln>
                <a:solidFill>
                  <a:srgbClr val="00B050"/>
                </a:solidFill>
              </a:endParaRPr>
            </a:p>
          </p:txBody>
        </p:sp>
        <p:sp>
          <p:nvSpPr>
            <p:cNvPr id="16" name="Arrow: Right 15">
              <a:extLst>
                <a:ext uri="{FF2B5EF4-FFF2-40B4-BE49-F238E27FC236}">
                  <a16:creationId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2676</TotalTime>
  <Words>2870</Words>
  <Application>Microsoft Office PowerPoint</Application>
  <PresentationFormat>Widescreen</PresentationFormat>
  <Paragraphs>345</Paragraphs>
  <Slides>59</Slides>
  <Notes>56</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Arial</vt:lpstr>
      <vt:lpstr>Calibri</vt:lpstr>
      <vt:lpstr>Calibri (Body)</vt:lpstr>
      <vt:lpstr>Calibri body</vt:lpstr>
      <vt:lpstr>Calibri Light</vt:lpstr>
      <vt:lpstr>Hiragino Kaku Gothic StdN W8</vt:lpstr>
      <vt:lpstr>Lucida Grande</vt:lpstr>
      <vt:lpstr>Nunito Sans</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Nghia Hoang</dc:creator>
  <cp:lastModifiedBy>Admin</cp:lastModifiedBy>
  <cp:revision>220</cp:revision>
  <dcterms:created xsi:type="dcterms:W3CDTF">2020-08-26T02:10:04Z</dcterms:created>
  <dcterms:modified xsi:type="dcterms:W3CDTF">2023-12-08T01:11:55Z</dcterms:modified>
</cp:coreProperties>
</file>