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1"/>
  </p:notesMasterIdLst>
  <p:sldIdLst>
    <p:sldId id="338" r:id="rId3"/>
    <p:sldId id="322" r:id="rId4"/>
    <p:sldId id="323" r:id="rId5"/>
    <p:sldId id="324" r:id="rId6"/>
    <p:sldId id="325" r:id="rId7"/>
    <p:sldId id="326" r:id="rId8"/>
    <p:sldId id="257" r:id="rId9"/>
    <p:sldId id="260" r:id="rId10"/>
    <p:sldId id="292" r:id="rId11"/>
    <p:sldId id="317" r:id="rId12"/>
    <p:sldId id="263" r:id="rId13"/>
    <p:sldId id="265" r:id="rId14"/>
    <p:sldId id="329" r:id="rId15"/>
    <p:sldId id="330" r:id="rId16"/>
    <p:sldId id="318" r:id="rId17"/>
    <p:sldId id="331" r:id="rId18"/>
    <p:sldId id="285" r:id="rId19"/>
    <p:sldId id="332" r:id="rId20"/>
    <p:sldId id="333" r:id="rId21"/>
    <p:sldId id="334" r:id="rId22"/>
    <p:sldId id="280" r:id="rId23"/>
    <p:sldId id="287" r:id="rId24"/>
    <p:sldId id="288" r:id="rId25"/>
    <p:sldId id="336" r:id="rId26"/>
    <p:sldId id="337" r:id="rId27"/>
    <p:sldId id="281" r:id="rId28"/>
    <p:sldId id="290" r:id="rId29"/>
    <p:sldId id="283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等线" panose="020B0604020202020204" charset="-122"/>
      <p:regular r:id="rId36"/>
      <p:bold r:id="rId37"/>
    </p:embeddedFont>
    <p:embeddedFont>
      <p:font typeface="等线 Light" panose="020B0604020202020204" charset="-122"/>
      <p:regular r:id="rId38"/>
    </p:embeddedFont>
    <p:embeddedFont>
      <p:font typeface="Varela Round" panose="020B0604020202020204" charset="-79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97" d="100"/>
          <a:sy n="97" d="100"/>
        </p:scale>
        <p:origin x="42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7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82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761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5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97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8539-E05B-4FF8-8842-739306BC43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2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78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5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59A5A-4AD1-4FEE-A578-AC75916B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275608-FDD3-4037-80E3-6817C95F7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A486C9-05E8-4F7B-9952-75C9C0EF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28C99-A615-425B-8E04-0D2E1539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9B265B-08EC-44DF-914F-91837563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2018A0-67FA-42F0-B7E3-A3FA429A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0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05333-EB9F-4EA5-A92D-90CBAC00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2D17A9-E8DE-45E8-82DA-E7FAEB675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EB78BD-2EB8-4B2B-93E9-FE63ED620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98FF58-1EEE-4789-83C5-78BD4F319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F22CD0-1569-4950-A64B-93919CC04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DD9CBC-27A1-483E-B58C-F1BBDE7D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8252E4-CB2F-4AE4-9BAA-A97895F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689ACC-9352-4302-9BAE-3A5D7CB9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71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7FE6A-F02A-4AF7-9F4C-3DE4E0F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4B5CB0-ACDC-4CA5-8DF8-1A41F04C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67B28E-5C41-4749-81EE-BC348C7E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8764BA-0C4B-452F-90D0-7FB0F36F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8A0577-3D99-4C6D-81C9-661CCF49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0927CE-A3D8-41EC-A001-C1AF53DC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4AE60F-48BC-494E-96D0-C98FD930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3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86D49-4528-4639-9E96-E0358D5A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491C-57E9-41FE-A4C3-66D829A2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BFE178-D617-4E9C-82D9-6551B5EEB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5E2A60-AE9B-44EF-BF4D-61454D09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A5B51F-474B-4777-B1F3-326F155B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97843-B1B6-41D2-98FB-E19F9B8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0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0787CD-3562-4A07-90B9-AC5D90A5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0EB6A0-2A6B-41D4-B9BB-4DC0D5EBE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EF36F2-426B-4760-ADC8-1EE0DFE1A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D8B9F-E7A9-431C-B2FB-9354787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09AA06-E52B-4B61-9DD3-514840D5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4A1220-8AC7-4C6B-A4C3-85AFBBF9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89FA8-BE9A-4D41-A88B-20FCD0AC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B49285-05B5-4B41-9A9C-B4FD83F0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78C44-2B7A-4DC5-AA09-C1798841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542AC-52A4-436F-9AAD-05756D51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7A1508-E703-417C-AC98-3CAD4D1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9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E1ECF5-8A66-426C-8B7B-A4490F52B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802D60-C7D4-40A5-B5F0-6873978B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8059F0-9AE5-476C-8306-F69F2046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C95C6-BA8C-42A1-96C7-50E1F95D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9B4D4-9C2A-47E8-A530-791985A0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60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D2FF7-A2E9-41E5-BEE1-D663D8D50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C9828D-2BB6-4CCD-8507-218E5BEA7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F4011A-D7A1-4394-8078-CA0D5726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5BF16C-34EA-4865-831C-4E87A584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E5BF9-5E7F-4C5E-A9B7-AC1E61E0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1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17526-112A-4F95-AA7D-7C9D8352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913910-9403-4796-9AC2-ED069F7E4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9EBC2-C818-4F2C-8F28-264E7D2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CE6776-E86A-47AF-B079-1703AAEB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3266A-0310-4ADE-8F72-97C400F1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1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E34DF-054E-42C8-8BAA-E17D291C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5BEB9-7D79-4BAE-BF3E-5FA77501A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ED97C-6678-4374-B4E4-A6ECD708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3C00F1-1705-4194-85AA-B8851B2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CAE39-1C68-4B23-9908-0AE1424B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E47659-B2CF-4F44-AA0B-FCAC3F0D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34F047-158E-44A7-82E7-66CFBCFA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7758F-6AEE-4A6F-A9F4-A7077ED1B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7FBA-9571-42F8-B122-A5AB6AEE66CF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64365-1FB7-465B-BB5E-CF5DC37EF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5759D5-707C-4C83-8FA3-24D80B790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1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70039" y="1633091"/>
            <a:ext cx="7639664" cy="11310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30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64EF-B11B-4141-AD7E-FB22B1A0B52B}"/>
              </a:ext>
            </a:extLst>
          </p:cNvPr>
          <p:cNvSpPr txBox="1"/>
          <p:nvPr/>
        </p:nvSpPr>
        <p:spPr>
          <a:xfrm>
            <a:off x="393849" y="4519902"/>
            <a:ext cx="890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của vật nhìn thấy trong gương phẳng được gọi là ảnh của vật qua gương phẳng.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A554E-1668-4C2E-8EAC-EE3F63E5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079084"/>
            <a:ext cx="5022056" cy="31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60375" y="160338"/>
            <a:ext cx="8193505" cy="871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II.  Tính 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2;p13"/>
          <p:cNvSpPr txBox="1">
            <a:spLocks/>
          </p:cNvSpPr>
          <p:nvPr/>
        </p:nvSpPr>
        <p:spPr>
          <a:xfrm>
            <a:off x="1300222" y="4256045"/>
            <a:ext cx="59578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ảnh quan sát trong gương và vật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2C852-8EEC-4366-8FC1-13CA02D5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4" y="1085850"/>
            <a:ext cx="7434804" cy="317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 đoán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thu được ảnh qua gương phẳng trên màn chắn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638" y="2563545"/>
            <a:ext cx="45720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tạo bởi gương phẳng không hứng được trên màn chắn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 cách từ ảnh đến gương phẳng có bằng khoảng cách từ vật đến gương phẳng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510" y="2398749"/>
            <a:ext cx="4923635" cy="19538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Khoảng cách từ</a:t>
            </a:r>
            <a:r>
              <a:rPr kumimoji="0" lang="nl-NL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ảnh tới gương bằng khoảng cách từ vật tới gương phẳng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Hồ Gươm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142875" y="2398749"/>
            <a:ext cx="5303182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độ lớn của ảnh và độ lớn của vật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5" y="2786913"/>
            <a:ext cx="5251817" cy="6612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 lớn của ảnh bẳng độ lớn của 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29D14-B1AA-4926-A959-F7FC2E2E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57" y="1373932"/>
            <a:ext cx="3111660" cy="28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0;p19">
            <a:extLst>
              <a:ext uri="{FF2B5EF4-FFF2-40B4-BE49-F238E27FC236}">
                <a16:creationId xmlns:a16="http://schemas.microsoft.com/office/drawing/2014/main" id="{4FD48B04-F41C-4321-B81E-8E36C5B4BC8C}"/>
              </a:ext>
            </a:extLst>
          </p:cNvPr>
          <p:cNvSpPr txBox="1">
            <a:spLocks/>
          </p:cNvSpPr>
          <p:nvPr/>
        </p:nvSpPr>
        <p:spPr>
          <a:xfrm>
            <a:off x="0" y="195074"/>
            <a:ext cx="4097654" cy="645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kiểm tra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0888A-1DE6-40B2-BD47-902ED8F05BD6}"/>
              </a:ext>
            </a:extLst>
          </p:cNvPr>
          <p:cNvSpPr txBox="1"/>
          <p:nvPr/>
        </p:nvSpPr>
        <p:spPr>
          <a:xfrm>
            <a:off x="603986" y="4377783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tính chất của ảnh tạo bởi gương phẳng bằng thí nghiệm </a:t>
            </a:r>
          </a:p>
          <a:p>
            <a:pPr algn="ctr"/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hoàn thành phiếu học tập số 1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7A42452F-4AF2-4600-9B28-650E2D8CC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8827" y="1230060"/>
            <a:ext cx="5100638" cy="26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311276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24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định dụng cụ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hành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phiếu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579BA-4BB1-49CB-BE7A-85D96DBA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82" y="1277875"/>
            <a:ext cx="7538671" cy="3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</a:t>
            </a: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ựng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ảnh của một điểm sáng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53" y="1380871"/>
            <a:ext cx="7616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thực thiện theo yêu cầu của GV. Hoàn thiện phiếu học tập số 2 vào bảng phụ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086EE-4F8B-401F-8D1D-4E516560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09" y="2571750"/>
            <a:ext cx="4579581" cy="1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6706623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Dựng ảnh của một vật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qua gương phẳng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682" y="1380871"/>
            <a:ext cx="5126381" cy="1619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A’ đối xứng với A qua gương;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B’ đối xứng với B qua gương.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Nối A’B’ bằng nét đứt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A’B’ là ảnh của AB qua gương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BD9F2-9A2D-4152-8F8A-988EC6020F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42064" y="1134945"/>
            <a:ext cx="3521984" cy="28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024" y="1122973"/>
            <a:ext cx="924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thuộc về Định luật phản xạ ánh sáng: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1668044"/>
            <a:ext cx="3722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bằng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190625"/>
            <a:ext cx="5439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Tia phản xạ nằm trong mặt phẳng chứa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tới và pháp tuyến tại điểm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932230"/>
            <a:ext cx="3930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của tia tới xác định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góc SIN=I là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24" y="3717061"/>
            <a:ext cx="4134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nhỏ hơn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2C7866-6F6F-4153-A426-E288CAA860DA}"/>
              </a:ext>
            </a:extLst>
          </p:cNvPr>
          <p:cNvSpPr/>
          <p:nvPr/>
        </p:nvSpPr>
        <p:spPr>
          <a:xfrm>
            <a:off x="2554305" y="3717060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57C4F-B0E4-4D6F-AA66-BE12F518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5" y="1034900"/>
            <a:ext cx="7711537" cy="39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</a:t>
            </a:r>
            <a:r>
              <a:rPr lang="vi-V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soi gương, ta thấy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314409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+mj-lt"/>
              </a:rPr>
              <a:t>Ảnh ảo ở sau gương</a:t>
            </a:r>
            <a:r>
              <a:rPr lang="en-US" altLang="en-US" sz="2400">
                <a:latin typeface="+mj-lt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336699"/>
              </a:solidFill>
              <a:latin typeface="+mj-lt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sau gương	</a:t>
            </a:r>
            <a:r>
              <a:rPr lang="vi-VN"/>
              <a:t>	 </a:t>
            </a:r>
            <a:endParaRPr lang="en-US"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8" y="4267852"/>
            <a:ext cx="333697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ảo ở trước gương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344212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trước gương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/>
              <a:t>.</a:t>
            </a:r>
            <a:r>
              <a:rPr lang="vi-VN"/>
              <a:t> Đặt một vật cách gương phẳng 4cm sẽ cho ảnh ảo cách gương một khoảng là:</a:t>
            </a:r>
            <a:endParaRPr lang="en-US"/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ea typeface="Muli"/>
                <a:cs typeface="Times New Roman" panose="02020603050405020304" pitchFamily="18" charset="0"/>
              </a:rPr>
              <a:t>16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vi-VN" sz="2400"/>
              <a:t>cm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phát biểu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Ảnh của vật qua gương phẳng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Là ảnh ảo, kích thước càng lớn khi vật càng gần gương phẳng.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870946" y="2691598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đối xứng với vật qua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923560" y="4303776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khoảng cách từ ảnh tới gương bằng khoảng cách từ vật đến gương.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868550" y="3382918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kích thước càng lớn khi vật càng gần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6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 .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ngọn nến cao 10 cm đặt trước gương phẳng, ảnh của ngọn nến cao: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Arial"/>
              </a:rPr>
              <a:t>20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của vật tạo bởi gương phẳng là: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64589" y="2677881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ảo, hứng được trên màn.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1364589" y="4246235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không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204307" y="3355926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Ảnh ảo, không hứng được trên màn.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1647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 tạo được kính tiềm vọng, trình bày nguyên lý hoạt động của kính tiềm vọng.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15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089575" y="1239811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</a:t>
            </a: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9354"/>
            <a:ext cx="8323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tới lên một gương phẳng với góc tới i = 30</a:t>
            </a:r>
            <a:r>
              <a:rPr lang="vi-VN" sz="2400" b="0" i="0" baseline="30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 đây thì câu nào sai?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87" y="1629516"/>
            <a:ext cx="3118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phản xạ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019674"/>
            <a:ext cx="1949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i’ + b =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435172"/>
            <a:ext cx="1880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+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91" y="2918199"/>
            <a:ext cx="1915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b = 60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35E22-6E7B-4E18-846C-5B42E7AB6EDB}"/>
              </a:ext>
            </a:extLst>
          </p:cNvPr>
          <p:cNvSpPr/>
          <p:nvPr/>
        </p:nvSpPr>
        <p:spPr>
          <a:xfrm>
            <a:off x="980597" y="243340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6" y="1024267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phát biểu đúng về mối liên hệ giữa tia tới và tia phản xạ?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" y="1896306"/>
            <a:ext cx="9126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trùng với tia tới.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21" y="2279367"/>
            <a:ext cx="8630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45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vuông góc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tia tới.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41" y="2975165"/>
            <a:ext cx="8860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90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gần như thẳng hàng với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tia tới.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2" y="3698609"/>
            <a:ext cx="2533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Tất cả đều đúng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3B5E3-2F89-44C4-A9EC-7C8D36B7C288}"/>
              </a:ext>
            </a:extLst>
          </p:cNvPr>
          <p:cNvSpPr/>
          <p:nvPr/>
        </p:nvSpPr>
        <p:spPr>
          <a:xfrm>
            <a:off x="190182" y="3683423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47" y="924999"/>
            <a:ext cx="822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lên một gương phẳng ta thu được một tia phản xạ tạo với tia tới một góc 40°. Góc tới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69" y="1891148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9594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10769" y="232116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60" y="110966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vuông góc với mặt một gương phẳng. Góc phản xạ r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1867929"/>
            <a:ext cx="10695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1166"/>
            <a:ext cx="105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45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03625" y="2791259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ảnh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78047" y="418006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cứu thương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33081" y="4180060"/>
            <a:ext cx="143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4CC1-C42D-415A-89AA-ECD289917C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703" y="1365469"/>
            <a:ext cx="3597078" cy="2611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3EA9D-F748-4D9B-A7A6-D0B7878D8D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2962" y="1289953"/>
            <a:ext cx="3805238" cy="261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70A6A2-4FFB-45B6-9A2A-A23B4E4337D7}"/>
              </a:ext>
            </a:extLst>
          </p:cNvPr>
          <p:cNvSpPr txBox="1"/>
          <p:nvPr/>
        </p:nvSpPr>
        <p:spPr>
          <a:xfrm>
            <a:off x="1772778" y="154406"/>
            <a:ext cx="54521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405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Chương 5: Ánh sáng</a:t>
            </a:r>
            <a:endParaRPr lang="zh-CN" altLang="en-US" sz="405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D33409-3598-40E5-98BE-B74C7B3CCD2C}"/>
              </a:ext>
            </a:extLst>
          </p:cNvPr>
          <p:cNvSpPr txBox="1"/>
          <p:nvPr/>
        </p:nvSpPr>
        <p:spPr>
          <a:xfrm>
            <a:off x="1772778" y="1087998"/>
            <a:ext cx="616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200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BÀI 17: ẢNH CỦA VẬT TẠO BỞI GƯƠNG PHẲNG</a:t>
            </a:r>
            <a:endParaRPr lang="zh-CN" altLang="en-US" sz="200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6E0C6A-B182-4FE2-A8A2-BD975EEDE34E}"/>
              </a:ext>
            </a:extLst>
          </p:cNvPr>
          <p:cNvSpPr txBox="1"/>
          <p:nvPr/>
        </p:nvSpPr>
        <p:spPr>
          <a:xfrm>
            <a:off x="3062868" y="1488623"/>
            <a:ext cx="26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kern="1200">
                <a:solidFill>
                  <a:prstClr val="white">
                    <a:lumMod val="50000"/>
                  </a:prst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KHOA HỌC TỰ NHIÊN 7</a:t>
            </a:r>
            <a:endParaRPr lang="zh-CN" altLang="en-US" kern="1200" dirty="0">
              <a:solidFill>
                <a:prstClr val="white">
                  <a:lumMod val="50000"/>
                </a:prstClr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DDD32-1304-4526-8610-E3D3A294CA93}"/>
              </a:ext>
            </a:extLst>
          </p:cNvPr>
          <p:cNvGrpSpPr/>
          <p:nvPr/>
        </p:nvGrpSpPr>
        <p:grpSpPr>
          <a:xfrm>
            <a:off x="4737444" y="3077272"/>
            <a:ext cx="2169040" cy="3338763"/>
            <a:chOff x="4770289" y="3429000"/>
            <a:chExt cx="2892053" cy="44516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2BB685C-0FEC-44B6-9D90-B141AABF55D6}"/>
                </a:ext>
              </a:extLst>
            </p:cNvPr>
            <p:cNvSpPr/>
            <p:nvPr/>
          </p:nvSpPr>
          <p:spPr>
            <a:xfrm>
              <a:off x="5010921" y="3429000"/>
              <a:ext cx="2651421" cy="44516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ECE6CE8-1E4B-4BE0-9231-8C0B53E1C28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289" y="6232358"/>
              <a:ext cx="265142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DEE5DA-8FA1-4F69-855A-0597B8A53737}"/>
                </a:ext>
              </a:extLst>
            </p:cNvPr>
            <p:cNvSpPr/>
            <p:nvPr/>
          </p:nvSpPr>
          <p:spPr>
            <a:xfrm>
              <a:off x="4908653" y="6274480"/>
              <a:ext cx="204536" cy="1564083"/>
            </a:xfrm>
            <a:prstGeom prst="rect">
              <a:avLst/>
            </a:prstGeom>
            <a:solidFill>
              <a:srgbClr val="DBB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520F04AB-9B22-464B-86DC-9A2E5F7B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3221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22969 0.27917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2969 0.27917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22968 0.27933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496993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2484493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39826" y="3486999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3523" b="-46604"/>
          </a:stretch>
        </a:blip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974</Words>
  <Application>Microsoft Office PowerPoint</Application>
  <PresentationFormat>On-screen Show (16:9)</PresentationFormat>
  <Paragraphs>174</Paragraphs>
  <Slides>28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Times New Roman</vt:lpstr>
      <vt:lpstr>Calibri</vt:lpstr>
      <vt:lpstr>等线</vt:lpstr>
      <vt:lpstr>等线 Light</vt:lpstr>
      <vt:lpstr>Arial</vt:lpstr>
      <vt:lpstr>Muli</vt:lpstr>
      <vt:lpstr>Varela Round</vt:lpstr>
      <vt:lpstr>方正稚艺简体</vt:lpstr>
      <vt:lpstr>Wingdings</vt:lpstr>
      <vt:lpstr>Iras template</vt:lpstr>
      <vt:lpstr>Office 主题​​</vt:lpstr>
      <vt:lpstr>PowerPoint Presentation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Quan sát hình ảnh</vt:lpstr>
      <vt:lpstr>PowerPoint Presentation</vt:lpstr>
      <vt:lpstr>NỘI DUNG BÀI HỌC</vt:lpstr>
      <vt:lpstr>I. Ảnh của vật qua gương phẳng</vt:lpstr>
      <vt:lpstr>II.  Tính chất ảnh của vật qua gương phẳng</vt:lpstr>
      <vt:lpstr>II. Tính chất ảnh của vật qua gương phẳng</vt:lpstr>
      <vt:lpstr>II. Tính chất ảnh của vật qua gương phẳng</vt:lpstr>
      <vt:lpstr>II. Tính chất ảnh của vật qua gương phẳng</vt:lpstr>
      <vt:lpstr>PowerPoint Presentation</vt:lpstr>
      <vt:lpstr>PowerPoint Presentation</vt:lpstr>
      <vt:lpstr>PowerPoint Presentation</vt:lpstr>
      <vt:lpstr>III. Dựng ảnh của vật qua gương phẳng</vt:lpstr>
      <vt:lpstr>III. Dựng ảnh của vật qua gương phẳng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DẠNG NĂNG LƯỢNG</dc:title>
  <dc:creator>TechCare</dc:creator>
  <cp:lastModifiedBy>Admin</cp:lastModifiedBy>
  <cp:revision>58</cp:revision>
  <dcterms:modified xsi:type="dcterms:W3CDTF">2024-01-03T01:07:22Z</dcterms:modified>
</cp:coreProperties>
</file>