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64" r:id="rId9"/>
    <p:sldId id="262" r:id="rId10"/>
    <p:sldId id="266" r:id="rId11"/>
    <p:sldId id="267" r:id="rId12"/>
    <p:sldId id="268" r:id="rId13"/>
    <p:sldId id="270" r:id="rId14"/>
    <p:sldId id="269" r:id="rId15"/>
    <p:sldId id="271" r:id="rId16"/>
    <p:sldId id="275" r:id="rId17"/>
    <p:sldId id="272" r:id="rId18"/>
    <p:sldId id="342" r:id="rId19"/>
    <p:sldId id="343" r:id="rId20"/>
    <p:sldId id="344" r:id="rId21"/>
    <p:sldId id="273" r:id="rId22"/>
    <p:sldId id="274" r:id="rId23"/>
    <p:sldId id="276" r:id="rId24"/>
    <p:sldId id="277" r:id="rId25"/>
    <p:sldId id="296" r:id="rId26"/>
    <p:sldId id="34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634D8-7E92-DBE2-5CFA-D3E57EC48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898066-8279-DF83-F7FD-554B7167A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E5762-6A21-7925-A3B9-47651BD21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8CCEC-1A3F-2044-E141-FC663C8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3A4A7-C13E-BCC2-4471-5F472141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2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28388-76F9-A92E-CE04-CE4979040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35F197-5A86-A079-A4D1-F131A695E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53340-2585-91C2-FE74-8AD494442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B2DE-B19A-7570-952C-169600CCB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1A163-1E53-081A-5452-0A7E5E2F1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49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F85F59-489A-A0BD-A12D-C97D148263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B8749E-F12A-5DE1-7364-69F81363C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B4A46-FF59-128A-0E80-B334E11E6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09224B-E70F-CD1D-C3E5-F71BBCB7A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E5B59E-2C29-C98D-1353-D701CC3D2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16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0D092-9EE8-66F7-AF58-F5137AACC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79F31-30F5-466B-CF0B-281BED123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CD50F-2947-E330-02E3-9B99095EC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3D067-E213-79F8-8583-694B751BD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435F5-D5DD-B865-5DD9-0242D22E6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9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91514-DF8C-9CBC-9CB6-E7138CF7D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74CA5-A0CA-857F-29C5-64E232A47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672B7-8DFA-4877-9153-B3AE7E2F3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237D0-3145-0D85-30EB-EFF69825D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D1971-4F2D-17FB-2FF7-035D28334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2A2D0-566C-561F-7FB7-599A18CA4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26A79-4E80-A32C-D5DB-862F723FE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94332-6985-3354-AA24-C515ED801D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40027-FAC7-EEF9-87BD-156F94AAC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8167D-5E37-0A93-2CC9-720CF6C05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4FCF17-674C-4B65-1022-D87F4A815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9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F2B66-58B5-E75A-7542-A24392D5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BF47AC-5E78-684D-BDAF-D36B61E08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BF295C-342E-4178-5E3D-4633F1F5F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AFC649-5384-4664-B5C5-22EBFD2902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0844A-4EB1-37A9-0ED6-DC52C6A3D9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C697A3-1C5F-5D0D-D17A-26ED326FB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B6501C-FC8E-099D-E9FD-536EDEE8E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889406-DDFE-00E4-B367-191BAFADF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8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9AF92-DE1E-DAE5-83D2-6E5A4F7E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79C0BC-5F5B-0A57-27BB-AB220793B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022F24-223E-6785-7673-CB5B77153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E56F2E-03C0-3C8C-5788-41DA1C6FD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17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AD83AF-941F-F9B1-3BD2-13EFFA8BE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A0880B-A0C3-01C1-C9AC-2084DBE54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372AE9-07C0-10D9-9E35-08DE865E2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51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3FDEE-26D0-32AA-7E8F-B835F9665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197D8-BABE-506B-6766-3C7B3127A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8CE8A-73C3-EC41-1DB1-134C4D9E5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083B8-1D29-7DC5-2C55-B42FF4E55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FE44F-DDF3-619E-3E1A-C13A88553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B3480-7894-3981-D090-B4BECBE37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1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4DDA-92ED-0057-2B42-3D1D2947E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FAFB88-73B3-095B-5134-8A2DF8FAD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136E5-8C37-12D6-FC48-5C4DC6FA5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268399-CC7E-14A3-8293-786A19163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896C14-6CE9-E5F8-7C63-7066404CA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29A982-BD66-A1A8-CFD4-5108D2461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39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370D91-CF10-207D-F585-FEB71AD7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E0CCD4-D3A0-9EDB-E289-A2DFC2B0F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31A70-B32F-4874-4DD0-298E747418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BF559-9B77-4C19-B284-42C58646390D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C5F1C-5C19-9300-4115-C6B2DD3F71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A246A-79F1-B515-854B-3BA7CC651D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F529E-F42C-4F52-B659-F1233C790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86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toring the Amazon rainforest while making an income. Here's How  Columbians are doing it | World Economic Forum">
            <a:extLst>
              <a:ext uri="{FF2B5EF4-FFF2-40B4-BE49-F238E27FC236}">
                <a16:creationId xmlns:a16="http://schemas.microsoft.com/office/drawing/2014/main" id="{44AE7A6E-66C8-06B3-A657-9B7F90BA8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D78EDD40-0DF6-0951-647E-9CD970DC19BB}"/>
              </a:ext>
            </a:extLst>
          </p:cNvPr>
          <p:cNvSpPr txBox="1">
            <a:spLocks/>
          </p:cNvSpPr>
          <p:nvPr/>
        </p:nvSpPr>
        <p:spPr>
          <a:xfrm>
            <a:off x="0" y="2291874"/>
            <a:ext cx="12192000" cy="1655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800" dirty="0">
                <a:solidFill>
                  <a:srgbClr val="FFFF00"/>
                </a:solidFill>
                <a:latin typeface="#9Slide07 IcielBC Cubano Normal" panose="00000500000000000000" pitchFamily="2" charset="0"/>
              </a:rPr>
              <a:t>NHÀ ĐỊA LÍ LỪNG DANH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5D89F8-1606-56D0-F98A-0C94CCB80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6043"/>
            <a:ext cx="12192000" cy="1346517"/>
          </a:xfrm>
        </p:spPr>
        <p:txBody>
          <a:bodyPr anchor="ctr">
            <a:noAutofit/>
          </a:bodyPr>
          <a:lstStyle/>
          <a:p>
            <a:r>
              <a:rPr lang="en-US" sz="8000" b="1" dirty="0" err="1">
                <a:solidFill>
                  <a:schemeClr val="bg1"/>
                </a:solidFill>
                <a:latin typeface="#9Slide05 Great Vibes" panose="02000507080000020002" pitchFamily="2" charset="0"/>
              </a:rPr>
              <a:t>Hành</a:t>
            </a:r>
            <a:r>
              <a:rPr lang="en-US" sz="8000" b="1" dirty="0">
                <a:solidFill>
                  <a:schemeClr val="bg1"/>
                </a:solidFill>
                <a:latin typeface="#9Slide05 Great Vibes" panose="02000507080000020002" pitchFamily="2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#9Slide05 Great Vibes" panose="02000507080000020002" pitchFamily="2" charset="0"/>
              </a:rPr>
              <a:t>trình</a:t>
            </a:r>
            <a:r>
              <a:rPr lang="en-US" sz="8000" b="1" dirty="0">
                <a:solidFill>
                  <a:schemeClr val="bg1"/>
                </a:solidFill>
                <a:latin typeface="#9Slide05 Great Vibes" panose="02000507080000020002" pitchFamily="2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#9Slide05 Great Vibes" panose="02000507080000020002" pitchFamily="2" charset="0"/>
              </a:rPr>
              <a:t>khám</a:t>
            </a:r>
            <a:r>
              <a:rPr lang="en-US" sz="8000" b="1" dirty="0">
                <a:solidFill>
                  <a:schemeClr val="bg1"/>
                </a:solidFill>
                <a:latin typeface="#9Slide05 Great Vibes" panose="02000507080000020002" pitchFamily="2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#9Slide05 Great Vibes" panose="02000507080000020002" pitchFamily="2" charset="0"/>
              </a:rPr>
              <a:t>phá</a:t>
            </a:r>
            <a:r>
              <a:rPr lang="en-US" sz="8000" b="1" dirty="0">
                <a:solidFill>
                  <a:schemeClr val="bg1"/>
                </a:solidFill>
                <a:latin typeface="#9Slide05 Great Vibes" panose="02000507080000020002" pitchFamily="2" charset="0"/>
              </a:rPr>
              <a:t> </a:t>
            </a:r>
            <a:r>
              <a:rPr lang="en-US" sz="8000" b="1" dirty="0" err="1">
                <a:solidFill>
                  <a:schemeClr val="bg1"/>
                </a:solidFill>
                <a:latin typeface="#9Slide05 Great Vibes" panose="02000507080000020002" pitchFamily="2" charset="0"/>
              </a:rPr>
              <a:t>của</a:t>
            </a:r>
            <a:r>
              <a:rPr lang="en-US" sz="8000" b="1" dirty="0">
                <a:solidFill>
                  <a:schemeClr val="bg1"/>
                </a:solidFill>
                <a:latin typeface="#9Slide05 Great Vibes" panose="02000507080000020002" pitchFamily="2" charset="0"/>
              </a:rPr>
              <a:t> </a:t>
            </a:r>
          </a:p>
        </p:txBody>
      </p:sp>
      <p:pic>
        <p:nvPicPr>
          <p:cNvPr id="1028" name="Picture 4" descr="Powering student engagement with Promethean - Promethean World">
            <a:extLst>
              <a:ext uri="{FF2B5EF4-FFF2-40B4-BE49-F238E27FC236}">
                <a16:creationId xmlns:a16="http://schemas.microsoft.com/office/drawing/2014/main" id="{F7E4ACF0-B8BB-9348-3260-70CCE4332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0" y="3786165"/>
            <a:ext cx="4409440" cy="315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267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8784D1-2F4C-F72A-3B70-F08BDBE16525}"/>
              </a:ext>
            </a:extLst>
          </p:cNvPr>
          <p:cNvSpPr txBox="1"/>
          <p:nvPr/>
        </p:nvSpPr>
        <p:spPr>
          <a:xfrm>
            <a:off x="0" y="212542"/>
            <a:ext cx="119176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1. </a:t>
            </a:r>
            <a:r>
              <a:rPr lang="en-US" sz="5400" dirty="0" err="1">
                <a:solidFill>
                  <a:srgbClr val="00B05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</a:t>
            </a:r>
            <a:r>
              <a:rPr lang="en-US" sz="5400" dirty="0" err="1" smtClean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ặc</a:t>
            </a:r>
            <a:r>
              <a:rPr lang="en-US" sz="5400" dirty="0" smtClean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cư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xã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hội</a:t>
            </a:r>
            <a:endParaRPr lang="en-US" sz="5400" dirty="0">
              <a:solidFill>
                <a:srgbClr val="00B05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F953C8F0-9F5F-6144-FFC3-F3856851E7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8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70681B-1F71-74D3-803D-177ED5110B31}"/>
              </a:ext>
            </a:extLst>
          </p:cNvPr>
          <p:cNvSpPr txBox="1"/>
          <p:nvPr/>
        </p:nvSpPr>
        <p:spPr>
          <a:xfrm>
            <a:off x="4690832" y="793103"/>
            <a:ext cx="7254237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Mỹ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1291BF-4389-E96B-91F7-0D7F8C67C4E8}"/>
              </a:ext>
            </a:extLst>
          </p:cNvPr>
          <p:cNvSpPr txBox="1"/>
          <p:nvPr/>
        </p:nvSpPr>
        <p:spPr>
          <a:xfrm>
            <a:off x="4754882" y="2206383"/>
            <a:ext cx="4768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c/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hóa</a:t>
            </a:r>
            <a:endParaRPr lang="en-US" sz="2400" dirty="0">
              <a:solidFill>
                <a:srgbClr val="C00000"/>
              </a:solidFill>
              <a:latin typeface="#9Slide03 SFU Futura_07" panose="000009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0C0A19-362A-E656-EFF1-380FA00529E2}"/>
              </a:ext>
            </a:extLst>
          </p:cNvPr>
          <p:cNvSpPr txBox="1"/>
          <p:nvPr/>
        </p:nvSpPr>
        <p:spPr>
          <a:xfrm>
            <a:off x="4543235" y="2595606"/>
            <a:ext cx="7085432" cy="18211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hóa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đa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dạng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đặc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sắc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hóa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cổ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Latin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nguồn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gốc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châu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Âu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.</a:t>
            </a:r>
          </a:p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latin typeface="#9Slide03 SFU Futura_07" panose="00000900000000000000" pitchFamily="2" charset="0"/>
              </a:rPr>
              <a:t>Có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nhiều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lễ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hội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đặc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sắc</a:t>
            </a:r>
            <a:endParaRPr lang="en-US" sz="2400" dirty="0">
              <a:latin typeface="#9Slide03 SFU Futura_07" panose="00000900000000000000" pitchFamily="2" charset="0"/>
            </a:endParaRPr>
          </a:p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latin typeface="#9Slide03 SFU Futura_07" panose="00000900000000000000" pitchFamily="2" charset="0"/>
              </a:rPr>
              <a:t>Ngôn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ngữ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Tây</a:t>
            </a:r>
            <a:r>
              <a:rPr lang="en-US" sz="2400" dirty="0">
                <a:latin typeface="#9Slide03 SFU Futura_07" panose="00000900000000000000" pitchFamily="2" charset="0"/>
              </a:rPr>
              <a:t> Ban </a:t>
            </a:r>
            <a:r>
              <a:rPr lang="en-US" sz="2400" dirty="0" err="1">
                <a:latin typeface="#9Slide03 SFU Futura_07" panose="00000900000000000000" pitchFamily="2" charset="0"/>
              </a:rPr>
              <a:t>Nha</a:t>
            </a:r>
            <a:r>
              <a:rPr lang="en-US" sz="2400" dirty="0">
                <a:latin typeface="#9Slide03 SFU Futura_07" panose="00000900000000000000" pitchFamily="2" charset="0"/>
              </a:rPr>
              <a:t>, </a:t>
            </a:r>
            <a:r>
              <a:rPr lang="en-US" sz="2400" dirty="0" err="1">
                <a:latin typeface="#9Slide03 SFU Futura_07" panose="00000900000000000000" pitchFamily="2" charset="0"/>
              </a:rPr>
              <a:t>Bồ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Đào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Nha</a:t>
            </a:r>
            <a:endParaRPr lang="en-US" sz="2400" dirty="0">
              <a:latin typeface="#9Slide03 SFU Futura_07" panose="00000900000000000000" pitchFamily="2" charset="0"/>
            </a:endParaRPr>
          </a:p>
        </p:txBody>
      </p:sp>
      <p:pic>
        <p:nvPicPr>
          <p:cNvPr id="2" name="Picture 1" descr="Ngắm trang phục truyền thống của brazil trong lễ hội Carnival nổi tiếng">
            <a:extLst>
              <a:ext uri="{FF2B5EF4-FFF2-40B4-BE49-F238E27FC236}">
                <a16:creationId xmlns:a16="http://schemas.microsoft.com/office/drawing/2014/main" id="{2A9466B5-DE3A-C77E-3917-3AAF64BD91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88" y="3913091"/>
            <a:ext cx="4206860" cy="2476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Peru: There's more to this nature-rich country than Machu Picchu | Euronews">
            <a:extLst>
              <a:ext uri="{FF2B5EF4-FFF2-40B4-BE49-F238E27FC236}">
                <a16:creationId xmlns:a16="http://schemas.microsoft.com/office/drawing/2014/main" id="{D611EBA4-5E7B-4312-7D48-FCDAC551D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34" y="1236275"/>
            <a:ext cx="4242967" cy="2476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Latin American Studies | Slippery Rock University">
            <a:extLst>
              <a:ext uri="{FF2B5EF4-FFF2-40B4-BE49-F238E27FC236}">
                <a16:creationId xmlns:a16="http://schemas.microsoft.com/office/drawing/2014/main" id="{60F8C5FD-B370-8649-B46B-E5A6B543D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835" y="4933244"/>
            <a:ext cx="5328920" cy="165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mbracing culture: The importance of celebrating Hispanic heritage – Nordic  News">
            <a:extLst>
              <a:ext uri="{FF2B5EF4-FFF2-40B4-BE49-F238E27FC236}">
                <a16:creationId xmlns:a16="http://schemas.microsoft.com/office/drawing/2014/main" id="{5D49D465-AF9B-49E6-279D-74DA1AA7F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946" y="4796254"/>
            <a:ext cx="1888173" cy="179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28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5 popular celebrations in Latin America - The Latin Way">
            <a:extLst>
              <a:ext uri="{FF2B5EF4-FFF2-40B4-BE49-F238E27FC236}">
                <a16:creationId xmlns:a16="http://schemas.microsoft.com/office/drawing/2014/main" id="{4F9D9BE6-79E9-E8CC-9786-57D81EA807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" r="-1" b="-1"/>
          <a:stretch/>
        </p:blipFill>
        <p:spPr bwMode="auto">
          <a:xfrm>
            <a:off x="321733" y="321733"/>
            <a:ext cx="11548534" cy="62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1BDAFC-B0EC-89E7-C9C6-D83BA4D797F4}"/>
              </a:ext>
            </a:extLst>
          </p:cNvPr>
          <p:cNvSpPr txBox="1"/>
          <p:nvPr/>
        </p:nvSpPr>
        <p:spPr>
          <a:xfrm>
            <a:off x="137160" y="5682934"/>
            <a:ext cx="119176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LỄ HỘI HÓA TRANG Ở BRAZIL</a:t>
            </a:r>
            <a:endParaRPr lang="en-US" sz="4400" dirty="0"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0959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20A8CF-3565-F751-2228-DD87AF7FBB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67B6F6-FFFB-21D9-1527-A0AA1C6A289A}"/>
              </a:ext>
            </a:extLst>
          </p:cNvPr>
          <p:cNvSpPr txBox="1"/>
          <p:nvPr/>
        </p:nvSpPr>
        <p:spPr>
          <a:xfrm>
            <a:off x="0" y="196534"/>
            <a:ext cx="121005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TRÍ NHỚ SIÊU ĐẲNG</a:t>
            </a:r>
            <a:endParaRPr lang="en-US" sz="48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760C21-EFFA-0418-0679-CE729ADEF909}"/>
              </a:ext>
            </a:extLst>
          </p:cNvPr>
          <p:cNvSpPr txBox="1"/>
          <p:nvPr/>
        </p:nvSpPr>
        <p:spPr>
          <a:xfrm>
            <a:off x="382588" y="1224065"/>
            <a:ext cx="4037012" cy="5211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àm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endParaRPr lang="en-US" sz="28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+ 3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SGK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NHÓM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HS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PHT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endParaRPr lang="en-US" sz="28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THẦN RỪNG</a:t>
            </a:r>
          </a:p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</a:t>
            </a:r>
          </a:p>
        </p:txBody>
      </p:sp>
      <p:pic>
        <p:nvPicPr>
          <p:cNvPr id="2" name="3 Minute Timer (Nho)">
            <a:hlinkClick r:id="" action="ppaction://media"/>
            <a:extLst>
              <a:ext uri="{FF2B5EF4-FFF2-40B4-BE49-F238E27FC236}">
                <a16:creationId xmlns:a16="http://schemas.microsoft.com/office/drawing/2014/main" id="{FDE5EE4B-40F9-696F-F6AC-B08EADDD46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560" y="196534"/>
            <a:ext cx="1654810" cy="9301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752CD1-F492-6930-6269-75F90221F955}"/>
              </a:ext>
            </a:extLst>
          </p:cNvPr>
          <p:cNvSpPr txBox="1"/>
          <p:nvPr/>
        </p:nvSpPr>
        <p:spPr>
          <a:xfrm>
            <a:off x="4924108" y="1126638"/>
            <a:ext cx="7044372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1/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diện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18AA70-9735-7B1C-EA83-1F25F31208D1}"/>
              </a:ext>
            </a:extLst>
          </p:cNvPr>
          <p:cNvSpPr txBox="1"/>
          <p:nvPr/>
        </p:nvSpPr>
        <p:spPr>
          <a:xfrm>
            <a:off x="4924108" y="2488078"/>
            <a:ext cx="7044372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2/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nằm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ở QG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FFB2E7-BCEC-84FA-6DB8-619AB91D0A10}"/>
              </a:ext>
            </a:extLst>
          </p:cNvPr>
          <p:cNvSpPr txBox="1"/>
          <p:nvPr/>
        </p:nvSpPr>
        <p:spPr>
          <a:xfrm>
            <a:off x="4924108" y="3800539"/>
            <a:ext cx="7044372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mấy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tầng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36E855-BFE3-BB96-35CF-16A11167AC06}"/>
              </a:ext>
            </a:extLst>
          </p:cNvPr>
          <p:cNvSpPr txBox="1"/>
          <p:nvPr/>
        </p:nvSpPr>
        <p:spPr>
          <a:xfrm>
            <a:off x="4924108" y="5037710"/>
            <a:ext cx="7044372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 Cho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C3C073-B12A-5773-0219-8A04F290B62B}"/>
              </a:ext>
            </a:extLst>
          </p:cNvPr>
          <p:cNvSpPr txBox="1"/>
          <p:nvPr/>
        </p:nvSpPr>
        <p:spPr>
          <a:xfrm>
            <a:off x="6629957" y="1781890"/>
            <a:ext cx="3876198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triệu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km2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F4E134-9A1B-7BB8-6E59-73DE5DAB5A47}"/>
              </a:ext>
            </a:extLst>
          </p:cNvPr>
          <p:cNvSpPr txBox="1"/>
          <p:nvPr/>
        </p:nvSpPr>
        <p:spPr>
          <a:xfrm>
            <a:off x="6508195" y="3045058"/>
            <a:ext cx="3876198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Brazil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Columbia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6BFE56-12F5-E0FA-FE7A-9B619EE8E9C3}"/>
              </a:ext>
            </a:extLst>
          </p:cNvPr>
          <p:cNvSpPr txBox="1"/>
          <p:nvPr/>
        </p:nvSpPr>
        <p:spPr>
          <a:xfrm>
            <a:off x="6629957" y="4456769"/>
            <a:ext cx="3876198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4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tầng</a:t>
            </a:r>
            <a:endParaRPr lang="en-US" sz="2800" dirty="0">
              <a:solidFill>
                <a:srgbClr val="00B05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B548AE-0B5A-5A64-EB47-54D3EEC1BBD6}"/>
              </a:ext>
            </a:extLst>
          </p:cNvPr>
          <p:cNvSpPr txBox="1"/>
          <p:nvPr/>
        </p:nvSpPr>
        <p:spPr>
          <a:xfrm>
            <a:off x="4941094" y="5646920"/>
            <a:ext cx="7044372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Dự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trữ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hòa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thái</a:t>
            </a:r>
            <a:endParaRPr lang="en-US" sz="2800" dirty="0">
              <a:solidFill>
                <a:srgbClr val="00B05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15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4" grpId="0"/>
      <p:bldP spid="8" grpId="0"/>
      <p:bldP spid="11" grpId="0"/>
      <p:bldP spid="13" grpId="0"/>
      <p:bldP spid="15" grpId="0"/>
      <p:bldP spid="17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20A8CF-3565-F751-2228-DD87AF7FBB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67B6F6-FFFB-21D9-1527-A0AA1C6A289A}"/>
              </a:ext>
            </a:extLst>
          </p:cNvPr>
          <p:cNvSpPr txBox="1"/>
          <p:nvPr/>
        </p:nvSpPr>
        <p:spPr>
          <a:xfrm>
            <a:off x="0" y="196534"/>
            <a:ext cx="121005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TRÍ NHỚ SIÊU ĐẲNG</a:t>
            </a:r>
            <a:endParaRPr lang="en-US" sz="48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760C21-EFFA-0418-0679-CE729ADEF909}"/>
              </a:ext>
            </a:extLst>
          </p:cNvPr>
          <p:cNvSpPr txBox="1"/>
          <p:nvPr/>
        </p:nvSpPr>
        <p:spPr>
          <a:xfrm>
            <a:off x="382588" y="1224065"/>
            <a:ext cx="4037012" cy="5211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àm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endParaRPr lang="en-US" sz="28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+ 3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SGK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NHÓM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HS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PHT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endParaRPr lang="en-US" sz="28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THẦN RỪNG</a:t>
            </a:r>
          </a:p>
          <a:p>
            <a:pPr algn="just">
              <a:lnSpc>
                <a:spcPct val="120000"/>
              </a:lnSpc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</a:t>
            </a:r>
          </a:p>
        </p:txBody>
      </p:sp>
      <p:pic>
        <p:nvPicPr>
          <p:cNvPr id="2" name="3 Minute Timer (Nho)">
            <a:hlinkClick r:id="" action="ppaction://media"/>
            <a:extLst>
              <a:ext uri="{FF2B5EF4-FFF2-40B4-BE49-F238E27FC236}">
                <a16:creationId xmlns:a16="http://schemas.microsoft.com/office/drawing/2014/main" id="{FDE5EE4B-40F9-696F-F6AC-B08EADDD46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560" y="196534"/>
            <a:ext cx="1654810" cy="9301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752CD1-F492-6930-6269-75F90221F955}"/>
              </a:ext>
            </a:extLst>
          </p:cNvPr>
          <p:cNvSpPr txBox="1"/>
          <p:nvPr/>
        </p:nvSpPr>
        <p:spPr>
          <a:xfrm>
            <a:off x="4924107" y="953262"/>
            <a:ext cx="7044372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5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thác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nhằm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đích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18AA70-9735-7B1C-EA83-1F25F31208D1}"/>
              </a:ext>
            </a:extLst>
          </p:cNvPr>
          <p:cNvSpPr txBox="1"/>
          <p:nvPr/>
        </p:nvSpPr>
        <p:spPr>
          <a:xfrm>
            <a:off x="4924108" y="2488078"/>
            <a:ext cx="7044372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6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Amazon </a:t>
            </a:r>
            <a:r>
              <a:rPr lang="en-US" sz="2800" dirty="0">
                <a:solidFill>
                  <a:srgbClr val="0070C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ở Brazil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triệu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ha 2019?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FFB2E7-BCEC-84FA-6DB8-619AB91D0A10}"/>
              </a:ext>
            </a:extLst>
          </p:cNvPr>
          <p:cNvSpPr txBox="1"/>
          <p:nvPr/>
        </p:nvSpPr>
        <p:spPr>
          <a:xfrm>
            <a:off x="4924108" y="3800539"/>
            <a:ext cx="7044372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7/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nhằm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36E855-BFE3-BB96-35CF-16A11167AC06}"/>
              </a:ext>
            </a:extLst>
          </p:cNvPr>
          <p:cNvSpPr txBox="1"/>
          <p:nvPr/>
        </p:nvSpPr>
        <p:spPr>
          <a:xfrm>
            <a:off x="4924107" y="5116884"/>
            <a:ext cx="7044372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8/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mất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0070C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0070C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C3C073-B12A-5773-0219-8A04F290B62B}"/>
              </a:ext>
            </a:extLst>
          </p:cNvPr>
          <p:cNvSpPr txBox="1"/>
          <p:nvPr/>
        </p:nvSpPr>
        <p:spPr>
          <a:xfrm>
            <a:off x="6060439" y="1511443"/>
            <a:ext cx="5953759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gỗ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thác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khoáng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cháy</a:t>
            </a:r>
            <a:endParaRPr lang="en-US" sz="2800" dirty="0">
              <a:solidFill>
                <a:srgbClr val="00B05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F4E134-9A1B-7BB8-6E59-73DE5DAB5A47}"/>
              </a:ext>
            </a:extLst>
          </p:cNvPr>
          <p:cNvSpPr txBox="1"/>
          <p:nvPr/>
        </p:nvSpPr>
        <p:spPr>
          <a:xfrm>
            <a:off x="8149910" y="3037656"/>
            <a:ext cx="3876198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3.39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triệu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ha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6BFE56-12F5-E0FA-FE7A-9B619EE8E9C3}"/>
              </a:ext>
            </a:extLst>
          </p:cNvPr>
          <p:cNvSpPr txBox="1"/>
          <p:nvPr/>
        </p:nvSpPr>
        <p:spPr>
          <a:xfrm>
            <a:off x="6345197" y="4385560"/>
            <a:ext cx="5384241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tuyên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giám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B548AE-0B5A-5A64-EB47-54D3EEC1BBD6}"/>
              </a:ext>
            </a:extLst>
          </p:cNvPr>
          <p:cNvSpPr txBox="1"/>
          <p:nvPr/>
        </p:nvSpPr>
        <p:spPr>
          <a:xfrm>
            <a:off x="4312921" y="5871520"/>
            <a:ext cx="7779226" cy="558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nóng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Xói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mòn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Tuyệt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chủng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vật</a:t>
            </a:r>
            <a:endParaRPr lang="en-US" sz="2800" dirty="0">
              <a:solidFill>
                <a:srgbClr val="00B05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50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3" grpId="0"/>
      <p:bldP spid="15" grpId="0"/>
      <p:bldP spid="17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612A18F-BEC4-17DB-7E92-7022B4B904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CAFA83-02B1-CF9C-79CA-E6050F4D2C63}"/>
              </a:ext>
            </a:extLst>
          </p:cNvPr>
          <p:cNvSpPr txBox="1"/>
          <p:nvPr/>
        </p:nvSpPr>
        <p:spPr>
          <a:xfrm>
            <a:off x="0" y="0"/>
            <a:ext cx="1235004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2.Khai </a:t>
            </a:r>
            <a:r>
              <a:rPr lang="en-US" sz="4000" dirty="0" err="1" smtClean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thác</a:t>
            </a:r>
            <a:r>
              <a:rPr lang="en-US" sz="4000" dirty="0" err="1" smtClean="0">
                <a:solidFill>
                  <a:srgbClr val="FF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,</a:t>
            </a:r>
            <a:r>
              <a:rPr lang="en-US" sz="4000" dirty="0" err="1" smtClean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sử</a:t>
            </a:r>
            <a:r>
              <a:rPr lang="en-US" sz="4000" dirty="0" smtClean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dụng</a:t>
            </a:r>
            <a:r>
              <a:rPr lang="en-US" sz="40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4000" dirty="0" err="1" smtClean="0">
                <a:solidFill>
                  <a:srgbClr val="FF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4000" dirty="0" smtClean="0">
                <a:solidFill>
                  <a:srgbClr val="FF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rừngamazon</a:t>
            </a:r>
            <a:endParaRPr lang="en-US" sz="40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  <a:p>
            <a:endParaRPr lang="en-US" sz="40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789E1B9-53EE-CBCA-76E7-9BA452FC0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520105"/>
              </p:ext>
            </p:extLst>
          </p:nvPr>
        </p:nvGraphicFramePr>
        <p:xfrm>
          <a:off x="214488" y="661719"/>
          <a:ext cx="11763023" cy="6196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0318">
                  <a:extLst>
                    <a:ext uri="{9D8B030D-6E8A-4147-A177-3AD203B41FA5}">
                      <a16:colId xmlns:a16="http://schemas.microsoft.com/office/drawing/2014/main" val="1808726067"/>
                    </a:ext>
                  </a:extLst>
                </a:gridCol>
                <a:gridCol w="2356308">
                  <a:extLst>
                    <a:ext uri="{9D8B030D-6E8A-4147-A177-3AD203B41FA5}">
                      <a16:colId xmlns:a16="http://schemas.microsoft.com/office/drawing/2014/main" val="283528381"/>
                    </a:ext>
                  </a:extLst>
                </a:gridCol>
                <a:gridCol w="7476397">
                  <a:extLst>
                    <a:ext uri="{9D8B030D-6E8A-4147-A177-3AD203B41FA5}">
                      <a16:colId xmlns:a16="http://schemas.microsoft.com/office/drawing/2014/main" val="3467700865"/>
                    </a:ext>
                  </a:extLst>
                </a:gridCol>
              </a:tblGrid>
              <a:tr h="4678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427104"/>
                  </a:ext>
                </a:extLst>
              </a:tr>
              <a:tr h="876997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triệu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km2.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Brazil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Columbia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146754"/>
                  </a:ext>
                </a:extLst>
              </a:tr>
              <a:tr h="13248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ẩm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&gt;&gt;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&gt;&gt;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Rừng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(4-5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9860410"/>
                  </a:ext>
                </a:extLst>
              </a:tr>
              <a:tr h="13248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 trò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phổi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hòa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35501"/>
                  </a:ext>
                </a:extLst>
              </a:tr>
              <a:tr h="87699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 đề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Vấn đề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Rừng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khai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&gt;&gt;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6588337"/>
                  </a:ext>
                </a:extLst>
              </a:tr>
              <a:tr h="13248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rừng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366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80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0A5664-CFB3-2261-A43E-1E945DC87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52" y="165036"/>
            <a:ext cx="10835208" cy="338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810605-A650-9F21-6C77-E8A2DF13B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52" y="3600355"/>
            <a:ext cx="10835208" cy="30926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CE1C71D-79DB-B867-5A45-B8921DA414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Content Placeholder 3" descr="Deforestation of Brazil's Amazon rainforest hits record in April | Daily  Sabah">
            <a:extLst>
              <a:ext uri="{FF2B5EF4-FFF2-40B4-BE49-F238E27FC236}">
                <a16:creationId xmlns:a16="http://schemas.microsoft.com/office/drawing/2014/main" id="{0002AB05-8E15-5890-E05F-A632EA689D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12D22-0252-0853-61D1-CD935624DEFC}"/>
              </a:ext>
            </a:extLst>
          </p:cNvPr>
          <p:cNvSpPr txBox="1"/>
          <p:nvPr/>
        </p:nvSpPr>
        <p:spPr>
          <a:xfrm>
            <a:off x="137160" y="237174"/>
            <a:ext cx="119176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R</a:t>
            </a:r>
            <a:r>
              <a:rPr lang="en-US" sz="4400" dirty="0">
                <a:solidFill>
                  <a:srgbClr val="FFFF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ỪNG AMAZON BỊ TÀN PHÁ NGHIÊM TRỌNG</a:t>
            </a:r>
            <a:endParaRPr lang="en-US" sz="4400" dirty="0">
              <a:solidFill>
                <a:srgbClr val="FFFF00"/>
              </a:solidFill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1636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032">
            <a:extLst>
              <a:ext uri="{FF2B5EF4-FFF2-40B4-BE49-F238E27FC236}">
                <a16:creationId xmlns:a16="http://schemas.microsoft.com/office/drawing/2014/main" id="{D99D2C73-08B0-4F6B-A8E9-4651E6BDBE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968DB88C-7EF2-487C-85D1-848F61F13E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mazon Deforestation | Amazon deforestation, Earth science lessons,  Infographic">
            <a:extLst>
              <a:ext uri="{FF2B5EF4-FFF2-40B4-BE49-F238E27FC236}">
                <a16:creationId xmlns:a16="http://schemas.microsoft.com/office/drawing/2014/main" id="{665C9226-DB19-5B26-38C4-D92E8768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7" r="1" b="19173"/>
          <a:stretch/>
        </p:blipFill>
        <p:spPr bwMode="auto">
          <a:xfrm>
            <a:off x="643467" y="643467"/>
            <a:ext cx="5372099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fographics] Gần 2 triệu hécta ở rừng Amazon bị “thiêu đốt” | Môi trường |  Vietnam+ (VietnamPlus)">
            <a:extLst>
              <a:ext uri="{FF2B5EF4-FFF2-40B4-BE49-F238E27FC236}">
                <a16:creationId xmlns:a16="http://schemas.microsoft.com/office/drawing/2014/main" id="{15BC17AA-C881-84AE-C4D4-0273FF3501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189"/>
          <a:stretch/>
        </p:blipFill>
        <p:spPr bwMode="auto">
          <a:xfrm>
            <a:off x="6176432" y="643467"/>
            <a:ext cx="5372100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88328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4A28B02B-6D00-FFE7-50D1-3676D839B1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8" t="25571" r="2708" b="50102"/>
          <a:stretch/>
        </p:blipFill>
        <p:spPr bwMode="auto">
          <a:xfrm>
            <a:off x="17518" y="372869"/>
            <a:ext cx="4407678" cy="611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13C3F43B-6603-9213-197C-4C1594B67D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4" b="20195"/>
          <a:stretch/>
        </p:blipFill>
        <p:spPr bwMode="auto">
          <a:xfrm>
            <a:off x="4532558" y="372870"/>
            <a:ext cx="3730732" cy="611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CE320C40-F4FE-AB94-601D-85299D124B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18" b="1241"/>
          <a:stretch/>
        </p:blipFill>
        <p:spPr bwMode="auto">
          <a:xfrm>
            <a:off x="8330012" y="372869"/>
            <a:ext cx="3730732" cy="611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B07D2F9-FCEA-B128-8E49-C6809CB566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9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4A28B02B-6D00-FFE7-50D1-3676D839B1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8" t="25571" r="2708" b="50102"/>
          <a:stretch/>
        </p:blipFill>
        <p:spPr bwMode="auto">
          <a:xfrm>
            <a:off x="0" y="191911"/>
            <a:ext cx="11887200" cy="654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B07D2F9-FCEA-B128-8E49-C6809CB566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8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ởi Động Hack Tăng Trưởng Bắt Đầu - Ảnh miễn phí trên Pixabay">
            <a:extLst>
              <a:ext uri="{FF2B5EF4-FFF2-40B4-BE49-F238E27FC236}">
                <a16:creationId xmlns:a16="http://schemas.microsoft.com/office/drawing/2014/main" id="{B0EED744-B41C-91F8-1C35-3B45D5229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" y="196534"/>
            <a:ext cx="3027680" cy="13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809A7F6-2029-3CB0-B1F0-FABE4949CC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E29B45-BE8D-FCAD-909B-FE09F88CBEDB}"/>
              </a:ext>
            </a:extLst>
          </p:cNvPr>
          <p:cNvSpPr txBox="1"/>
          <p:nvPr/>
        </p:nvSpPr>
        <p:spPr>
          <a:xfrm>
            <a:off x="3190240" y="196534"/>
            <a:ext cx="891032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8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QUỐC GIA BÍ MẬT</a:t>
            </a:r>
            <a:endParaRPr lang="en-US" sz="88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D25775-BB54-0D50-C4D8-BFC00AC75F42}"/>
              </a:ext>
            </a:extLst>
          </p:cNvPr>
          <p:cNvSpPr txBox="1"/>
          <p:nvPr/>
        </p:nvSpPr>
        <p:spPr>
          <a:xfrm>
            <a:off x="287020" y="1803369"/>
            <a:ext cx="3837940" cy="4694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Có 4 bản đồ trống về Trung và Nam Mỹ. Em hãy cho biết đó là bản đồ của quốc gia nào?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Ghi đáp án vào vở/giấy note, 1 điểm/đáp án đúng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Thời gian trả lời 1 phút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Argentina Map Outline with Argentinian Flag on White with Shadows 3D  Illustration Stock Illustration | Adobe Stock">
            <a:extLst>
              <a:ext uri="{FF2B5EF4-FFF2-40B4-BE49-F238E27FC236}">
                <a16:creationId xmlns:a16="http://schemas.microsoft.com/office/drawing/2014/main" id="{1EDFAE5E-EC6D-4D6C-390D-9DF0171CD2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6" r="13659"/>
          <a:stretch/>
        </p:blipFill>
        <p:spPr bwMode="auto">
          <a:xfrm>
            <a:off x="9850724" y="3495358"/>
            <a:ext cx="2204720" cy="310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0352B84-8D05-E7CE-0012-737E73D55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964" y="4503762"/>
            <a:ext cx="4145280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73FC50FA-6589-7A57-7868-908524D6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335" y="1560830"/>
            <a:ext cx="3254643" cy="280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01D68404-D4FA-C08B-668C-A8F6F65C2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948" y="1618804"/>
            <a:ext cx="3025140" cy="302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EEF52B69-8DCD-D7BD-5123-2B7B5991F5D2}"/>
              </a:ext>
            </a:extLst>
          </p:cNvPr>
          <p:cNvSpPr/>
          <p:nvPr/>
        </p:nvSpPr>
        <p:spPr>
          <a:xfrm>
            <a:off x="4702016" y="3359716"/>
            <a:ext cx="593884" cy="59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9B635E-C7FD-9690-0FA4-49EE700CE3FB}"/>
              </a:ext>
            </a:extLst>
          </p:cNvPr>
          <p:cNvSpPr/>
          <p:nvPr/>
        </p:nvSpPr>
        <p:spPr>
          <a:xfrm>
            <a:off x="8121719" y="3216135"/>
            <a:ext cx="593884" cy="59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2DE6720-14CB-4442-3075-BF08DAAB9475}"/>
              </a:ext>
            </a:extLst>
          </p:cNvPr>
          <p:cNvSpPr/>
          <p:nvPr/>
        </p:nvSpPr>
        <p:spPr>
          <a:xfrm>
            <a:off x="6169898" y="5798116"/>
            <a:ext cx="593884" cy="59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790332-0DB7-9780-FE99-6415FAB76D62}"/>
              </a:ext>
            </a:extLst>
          </p:cNvPr>
          <p:cNvSpPr/>
          <p:nvPr/>
        </p:nvSpPr>
        <p:spPr>
          <a:xfrm>
            <a:off x="11095367" y="5501174"/>
            <a:ext cx="593884" cy="593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1D1B4E3-C4E7-2F40-A477-3A9F5F749660}"/>
              </a:ext>
            </a:extLst>
          </p:cNvPr>
          <p:cNvSpPr/>
          <p:nvPr/>
        </p:nvSpPr>
        <p:spPr>
          <a:xfrm>
            <a:off x="5624892" y="2354238"/>
            <a:ext cx="1138890" cy="551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#9Slide07 IcielBC Cubano Normal" panose="00000500000000000000" pitchFamily="2" charset="0"/>
              </a:rPr>
              <a:t>BRAZIL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2CA3170-7160-60B8-0CEF-7ABEA7479290}"/>
              </a:ext>
            </a:extLst>
          </p:cNvPr>
          <p:cNvSpPr/>
          <p:nvPr/>
        </p:nvSpPr>
        <p:spPr>
          <a:xfrm>
            <a:off x="8086028" y="1985750"/>
            <a:ext cx="2287161" cy="551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#9Slide07 IcielBC Cubano Normal" panose="00000500000000000000" pitchFamily="2" charset="0"/>
              </a:rPr>
              <a:t>VENEZUELA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26CC176-B1D6-B1F3-F824-2793197E00FB}"/>
              </a:ext>
            </a:extLst>
          </p:cNvPr>
          <p:cNvSpPr/>
          <p:nvPr/>
        </p:nvSpPr>
        <p:spPr>
          <a:xfrm>
            <a:off x="4246128" y="5851619"/>
            <a:ext cx="2287161" cy="551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#9Slide07 IcielBC Cubano Normal" panose="00000500000000000000" pitchFamily="2" charset="0"/>
              </a:rPr>
              <a:t>CUBA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4BD2179-EA1D-549F-1918-897ED8DFCE70}"/>
              </a:ext>
            </a:extLst>
          </p:cNvPr>
          <p:cNvSpPr/>
          <p:nvPr/>
        </p:nvSpPr>
        <p:spPr>
          <a:xfrm>
            <a:off x="8407960" y="4844865"/>
            <a:ext cx="2287161" cy="551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#9Slide07 IcielBC Cubano Normal" panose="00000500000000000000" pitchFamily="2" charset="0"/>
              </a:rPr>
              <a:t>ARGENTINA</a:t>
            </a:r>
          </a:p>
        </p:txBody>
      </p:sp>
    </p:spTree>
    <p:extLst>
      <p:ext uri="{BB962C8B-B14F-4D97-AF65-F5344CB8AC3E}">
        <p14:creationId xmlns:p14="http://schemas.microsoft.com/office/powerpoint/2010/main" val="4688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 animBg="1"/>
      <p:bldP spid="15" grpId="0" animBg="1"/>
      <p:bldP spid="17" grpId="0" animBg="1"/>
      <p:bldP spid="19" grpId="0" animBg="1"/>
      <p:bldP spid="20" grpId="0"/>
      <p:bldP spid="22" grpId="0"/>
      <p:bldP spid="24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13C3F43B-6603-9213-197C-4C1594B67D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4" b="20195"/>
          <a:stretch/>
        </p:blipFill>
        <p:spPr bwMode="auto">
          <a:xfrm>
            <a:off x="282222" y="372870"/>
            <a:ext cx="11548534" cy="61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B07D2F9-FCEA-B128-8E49-C6809CB566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44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nfographic: Rừng mưa Amazon - “lá phổi xanh” của hành tinh kêu cứu | VOV.VN">
            <a:extLst>
              <a:ext uri="{FF2B5EF4-FFF2-40B4-BE49-F238E27FC236}">
                <a16:creationId xmlns:a16="http://schemas.microsoft.com/office/drawing/2014/main" id="{CE320C40-F4FE-AB94-601D-85299D124B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18" b="1241"/>
          <a:stretch/>
        </p:blipFill>
        <p:spPr bwMode="auto">
          <a:xfrm>
            <a:off x="225778" y="214489"/>
            <a:ext cx="11763022" cy="638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B07D2F9-FCEA-B128-8E49-C6809CB566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ree Nature Drawing - Free vector graphic on Pixabay">
            <a:extLst>
              <a:ext uri="{FF2B5EF4-FFF2-40B4-BE49-F238E27FC236}">
                <a16:creationId xmlns:a16="http://schemas.microsoft.com/office/drawing/2014/main" id="{CF099341-740C-CADB-9775-BD2BEEF4C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1" y="370840"/>
            <a:ext cx="5802009" cy="61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2A0DB-A443-47CF-5167-EAC617E49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4045" y="0"/>
            <a:ext cx="722127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err="1">
                <a:solidFill>
                  <a:srgbClr val="0070C0"/>
                </a:solidFill>
                <a:latin typeface="#9Slide07 IcielBC Cubano Normal" panose="00000500000000000000" pitchFamily="2" charset="0"/>
              </a:rPr>
              <a:t>Thần</a:t>
            </a:r>
            <a:r>
              <a:rPr lang="en-US" sz="5400" dirty="0">
                <a:solidFill>
                  <a:srgbClr val="0070C0"/>
                </a:solidFill>
                <a:latin typeface="#9Slide07 IcielBC Cubano Normal" panose="00000500000000000000" pitchFamily="2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#9Slide07 IcielBC Cubano Normal" panose="00000500000000000000" pitchFamily="2" charset="0"/>
              </a:rPr>
              <a:t>Rừng</a:t>
            </a:r>
            <a:r>
              <a:rPr lang="en-US" sz="5400" dirty="0">
                <a:solidFill>
                  <a:srgbClr val="0070C0"/>
                </a:solidFill>
                <a:latin typeface="#9Slide07 IcielBC Cubano Normal" panose="00000500000000000000" pitchFamily="2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#9Slide07 IcielBC Cubano Normal" panose="00000500000000000000" pitchFamily="2" charset="0"/>
              </a:rPr>
              <a:t>lên</a:t>
            </a:r>
            <a:r>
              <a:rPr lang="en-US" sz="5400" dirty="0">
                <a:solidFill>
                  <a:srgbClr val="0070C0"/>
                </a:solidFill>
                <a:latin typeface="#9Slide07 IcielBC Cubano Normal" panose="00000500000000000000" pitchFamily="2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#9Slide07 IcielBC Cubano Normal" panose="00000500000000000000" pitchFamily="2" charset="0"/>
              </a:rPr>
              <a:t>tiếng</a:t>
            </a:r>
            <a:endParaRPr lang="en-US" sz="5400" dirty="0">
              <a:solidFill>
                <a:srgbClr val="0070C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70403-3C0D-18CB-F866-C7AE4B9B3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8804" y="1325563"/>
            <a:ext cx="4505960" cy="150685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Tại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sao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cần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phải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bảo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vệ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#9Slide07 IcielBaliho Script" pitchFamily="2" charset="0"/>
              </a:rPr>
              <a:t>rừng</a:t>
            </a:r>
            <a:r>
              <a:rPr lang="en-US" sz="4400" dirty="0">
                <a:solidFill>
                  <a:srgbClr val="C00000"/>
                </a:solidFill>
                <a:latin typeface="#9Slide07 IcielBaliho Script" pitchFamily="2" charset="0"/>
              </a:rPr>
              <a:t> Amazon?</a:t>
            </a:r>
          </a:p>
        </p:txBody>
      </p:sp>
      <p:pic>
        <p:nvPicPr>
          <p:cNvPr id="4" name="2 Minute Timer (Nho)">
            <a:hlinkClick r:id="" action="ppaction://media"/>
            <a:extLst>
              <a:ext uri="{FF2B5EF4-FFF2-40B4-BE49-F238E27FC236}">
                <a16:creationId xmlns:a16="http://schemas.microsoft.com/office/drawing/2014/main" id="{E22875DC-CF12-F4FD-D0C9-4E6805C856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732" y="4853940"/>
            <a:ext cx="1785038" cy="10033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D612AE0-2996-DE79-4497-37A9779074A1}"/>
              </a:ext>
            </a:extLst>
          </p:cNvPr>
          <p:cNvSpPr txBox="1">
            <a:spLocks/>
          </p:cNvSpPr>
          <p:nvPr/>
        </p:nvSpPr>
        <p:spPr>
          <a:xfrm>
            <a:off x="4864044" y="5117782"/>
            <a:ext cx="7221273" cy="150685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2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phút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viết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ra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note 3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nguyên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nhân</a:t>
            </a:r>
            <a:endParaRPr lang="en-US" sz="4400" dirty="0">
              <a:solidFill>
                <a:srgbClr val="7030A0"/>
              </a:solidFill>
              <a:latin typeface="#9Slide07 IcielBaliho Script" pitchFamily="2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Đóng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vai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Thần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rừng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hùng</a:t>
            </a:r>
            <a:r>
              <a:rPr lang="en-US" sz="4400" dirty="0">
                <a:solidFill>
                  <a:srgbClr val="7030A0"/>
                </a:solidFill>
                <a:latin typeface="#9Slide07 IcielBaliho Script" pitchFamily="2" charset="0"/>
              </a:rPr>
              <a:t> </a:t>
            </a:r>
            <a:r>
              <a:rPr lang="en-US" sz="4400" dirty="0" err="1">
                <a:solidFill>
                  <a:srgbClr val="7030A0"/>
                </a:solidFill>
                <a:latin typeface="#9Slide07 IcielBaliho Script" pitchFamily="2" charset="0"/>
              </a:rPr>
              <a:t>biện</a:t>
            </a:r>
            <a:endParaRPr lang="en-US" sz="4400" dirty="0">
              <a:solidFill>
                <a:srgbClr val="7030A0"/>
              </a:solidFill>
              <a:latin typeface="#9Slide07 IcielBaliho Scrip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2DEE3B7-52ED-9AFE-909E-C42446474B5D}"/>
              </a:ext>
            </a:extLst>
          </p:cNvPr>
          <p:cNvSpPr/>
          <p:nvPr/>
        </p:nvSpPr>
        <p:spPr>
          <a:xfrm>
            <a:off x="6198250" y="3096260"/>
            <a:ext cx="5709270" cy="17576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sz="2800" dirty="0" err="1">
                <a:latin typeface="#9Slide07 IcielBaliho Script" pitchFamily="2" charset="0"/>
              </a:rPr>
              <a:t>Là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khu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rừng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nhiệt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đới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lớn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nhất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thế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giới</a:t>
            </a:r>
            <a:endParaRPr lang="en-US" sz="2800" dirty="0">
              <a:latin typeface="#9Slide07 IcielBaliho Script" pitchFamily="2" charset="0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sz="2800" dirty="0" err="1">
                <a:latin typeface="#9Slide07 IcielBaliho Script" pitchFamily="2" charset="0"/>
              </a:rPr>
              <a:t>Có</a:t>
            </a:r>
            <a:r>
              <a:rPr lang="en-US" sz="2800" dirty="0">
                <a:latin typeface="#9Slide07 IcielBaliho Script" pitchFamily="2" charset="0"/>
              </a:rPr>
              <a:t> ý </a:t>
            </a:r>
            <a:r>
              <a:rPr lang="en-US" sz="2800" dirty="0" err="1">
                <a:latin typeface="#9Slide07 IcielBaliho Script" pitchFamily="2" charset="0"/>
              </a:rPr>
              <a:t>nghĩa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lớn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về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môi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trường</a:t>
            </a:r>
            <a:r>
              <a:rPr lang="en-US" sz="2800" dirty="0">
                <a:latin typeface="#9Slide07 IcielBaliho Script" pitchFamily="2" charset="0"/>
              </a:rPr>
              <a:t>, </a:t>
            </a:r>
            <a:r>
              <a:rPr lang="en-US" sz="2800" dirty="0" err="1">
                <a:latin typeface="#9Slide07 IcielBaliho Script" pitchFamily="2" charset="0"/>
              </a:rPr>
              <a:t>kinh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tế</a:t>
            </a:r>
            <a:endParaRPr lang="en-US" sz="2800" dirty="0">
              <a:latin typeface="#9Slide07 IcielBaliho Script" pitchFamily="2" charset="0"/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sz="2800" dirty="0" err="1">
                <a:latin typeface="#9Slide07 IcielBaliho Script" pitchFamily="2" charset="0"/>
              </a:rPr>
              <a:t>Hiện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đang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bị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tác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động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nặng</a:t>
            </a:r>
            <a:r>
              <a:rPr lang="en-US" sz="2800" dirty="0">
                <a:latin typeface="#9Slide07 IcielBaliho Script" pitchFamily="2" charset="0"/>
              </a:rPr>
              <a:t> </a:t>
            </a:r>
            <a:r>
              <a:rPr lang="en-US" sz="2800" dirty="0" err="1">
                <a:latin typeface="#9Slide07 IcielBaliho Script" pitchFamily="2" charset="0"/>
              </a:rPr>
              <a:t>nề</a:t>
            </a:r>
            <a:endParaRPr lang="en-US" sz="2800" dirty="0">
              <a:latin typeface="#9Slide07 IcielBaliho Scrip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43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Diện tích rừng Amazon tại Brazil bị tàn phá trong 6 tháng đầu năm cao kỷ lục - VNEWS">
            <a:hlinkClick r:id="" action="ppaction://media"/>
            <a:extLst>
              <a:ext uri="{FF2B5EF4-FFF2-40B4-BE49-F238E27FC236}">
                <a16:creationId xmlns:a16="http://schemas.microsoft.com/office/drawing/2014/main" id="{829A69CC-5BB3-BFC9-0DF5-6D768F19960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2799" y="457200"/>
            <a:ext cx="10566401" cy="594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4752A-E062-984B-2F34-907E3467C011}"/>
              </a:ext>
            </a:extLst>
          </p:cNvPr>
          <p:cNvSpPr txBox="1"/>
          <p:nvPr/>
        </p:nvSpPr>
        <p:spPr>
          <a:xfrm>
            <a:off x="0" y="-856"/>
            <a:ext cx="119176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Chia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sẻ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xúc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xem</a:t>
            </a:r>
            <a:r>
              <a:rPr lang="en-US" sz="3200" dirty="0">
                <a:solidFill>
                  <a:srgbClr val="FFFF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video</a:t>
            </a:r>
            <a:endParaRPr lang="en-US" sz="3200" dirty="0">
              <a:solidFill>
                <a:srgbClr val="FFFF00"/>
              </a:solidFill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3101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Multiple Choice Test Images | Free Vectors, Stock Photos &amp; PSD | Page 4">
            <a:extLst>
              <a:ext uri="{FF2B5EF4-FFF2-40B4-BE49-F238E27FC236}">
                <a16:creationId xmlns:a16="http://schemas.microsoft.com/office/drawing/2014/main" id="{BD9E7019-1836-8275-9938-04D3E605DF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5"/>
          <a:stretch/>
        </p:blipFill>
        <p:spPr bwMode="auto">
          <a:xfrm>
            <a:off x="457200" y="457200"/>
            <a:ext cx="112776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B7E11D-13D6-AFC9-5935-F1E8B6862BE7}"/>
              </a:ext>
            </a:extLst>
          </p:cNvPr>
          <p:cNvSpPr txBox="1"/>
          <p:nvPr/>
        </p:nvSpPr>
        <p:spPr>
          <a:xfrm>
            <a:off x="700658" y="876070"/>
            <a:ext cx="53949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Kiểm</a:t>
            </a:r>
            <a:r>
              <a:rPr lang="en-US" sz="3200" dirty="0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tra</a:t>
            </a:r>
            <a:r>
              <a:rPr lang="en-US" sz="3200" dirty="0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trắc</a:t>
            </a:r>
            <a:r>
              <a:rPr lang="en-US" sz="3200" dirty="0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nghiệm</a:t>
            </a:r>
            <a:endParaRPr lang="en-US" sz="3200" dirty="0">
              <a:solidFill>
                <a:srgbClr val="C00000"/>
              </a:solidFill>
              <a:latin typeface="#9Slide07 IcielBC Cubano Normal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C00000"/>
                </a:solidFill>
                <a:latin typeface="#9Slide07 IcielBC Cubano Normal" panose="00000500000000000000" pitchFamily="2" charset="0"/>
              </a:rPr>
              <a:t>10 </a:t>
            </a: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</a:rPr>
              <a:t>câu</a:t>
            </a:r>
            <a:endParaRPr lang="en-US" sz="3200" dirty="0">
              <a:solidFill>
                <a:srgbClr val="C00000"/>
              </a:solidFill>
              <a:latin typeface="#9Slide07 IcielBC Cubano Normal" panose="00000500000000000000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C00000"/>
                </a:solidFill>
                <a:latin typeface="#9Slide07 IcielBC Cubano Normal" panose="00000500000000000000" pitchFamily="2" charset="0"/>
              </a:rPr>
              <a:t>5 </a:t>
            </a:r>
            <a:r>
              <a:rPr lang="en-US" sz="3200" dirty="0" err="1">
                <a:solidFill>
                  <a:srgbClr val="C00000"/>
                </a:solidFill>
                <a:latin typeface="#9Slide07 IcielBC Cubano Normal" panose="00000500000000000000" pitchFamily="2" charset="0"/>
              </a:rPr>
              <a:t>phút</a:t>
            </a:r>
            <a:endParaRPr lang="en-US" sz="3200" dirty="0">
              <a:solidFill>
                <a:srgbClr val="C00000"/>
              </a:solidFill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076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ame 6">
            <a:extLst>
              <a:ext uri="{FF2B5EF4-FFF2-40B4-BE49-F238E27FC236}">
                <a16:creationId xmlns:a16="http://schemas.microsoft.com/office/drawing/2014/main" id="{8963849A-B427-4C6A-9DF2-0360C36BF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164D68-1FC9-494A-9057-0DF4C3D5A964}"/>
              </a:ext>
            </a:extLst>
          </p:cNvPr>
          <p:cNvSpPr txBox="1">
            <a:spLocks/>
          </p:cNvSpPr>
          <p:nvPr/>
        </p:nvSpPr>
        <p:spPr>
          <a:xfrm>
            <a:off x="271780" y="298207"/>
            <a:ext cx="5283285" cy="1084251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002060"/>
                </a:solidFill>
                <a:latin typeface="#9Slide07 IcielBC Cubano Normal" panose="00000500000000000000" pitchFamily="2" charset="0"/>
                <a:cs typeface="Arial" panose="020B0604020202020204" pitchFamily="34" charset="0"/>
              </a:rPr>
              <a:t>CHUYÊN GIA VĂN HÓA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14B596-23C8-CA4D-F439-A400BC625EFE}"/>
              </a:ext>
            </a:extLst>
          </p:cNvPr>
          <p:cNvSpPr txBox="1"/>
          <p:nvPr/>
        </p:nvSpPr>
        <p:spPr>
          <a:xfrm>
            <a:off x="5722620" y="419234"/>
            <a:ext cx="610108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#9Slide03 SFU Futura_07" panose="00000900000000000000" pitchFamily="2" charset="0"/>
              </a:rPr>
              <a:t>Sưu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tầm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thông</a:t>
            </a:r>
            <a:r>
              <a:rPr lang="en-US" sz="2400" b="1" dirty="0">
                <a:latin typeface="#9Slide03 SFU Futura_07" panose="00000900000000000000" pitchFamily="2" charset="0"/>
              </a:rPr>
              <a:t> tin, </a:t>
            </a:r>
            <a:r>
              <a:rPr lang="en-US" sz="2400" b="1" dirty="0" err="1">
                <a:latin typeface="#9Slide03 SFU Futura_07" panose="00000900000000000000" pitchFamily="2" charset="0"/>
              </a:rPr>
              <a:t>tranh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ảnh</a:t>
            </a:r>
            <a:r>
              <a:rPr lang="en-US" sz="2400" b="1" dirty="0">
                <a:latin typeface="#9Slide03 SFU Futura_07" panose="00000900000000000000" pitchFamily="2" charset="0"/>
              </a:rPr>
              <a:t>, </a:t>
            </a:r>
            <a:r>
              <a:rPr lang="en-US" sz="2400" b="1" dirty="0" err="1">
                <a:latin typeface="#9Slide03 SFU Futura_07" panose="00000900000000000000" pitchFamily="2" charset="0"/>
              </a:rPr>
              <a:t>giới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thiệu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về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lễ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hội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hóa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trang</a:t>
            </a:r>
            <a:r>
              <a:rPr lang="en-US" sz="2400" b="1" dirty="0">
                <a:latin typeface="#9Slide03 SFU Futura_07" panose="00000900000000000000" pitchFamily="2" charset="0"/>
              </a:rPr>
              <a:t> ở </a:t>
            </a:r>
            <a:r>
              <a:rPr lang="en-US" sz="2400" b="1" dirty="0" err="1">
                <a:latin typeface="#9Slide03 SFU Futura_07" panose="00000900000000000000" pitchFamily="2" charset="0"/>
              </a:rPr>
              <a:t>Trung</a:t>
            </a:r>
            <a:r>
              <a:rPr lang="en-US" sz="2400" b="1" dirty="0">
                <a:latin typeface="#9Slide03 SFU Futura_07" panose="00000900000000000000" pitchFamily="2" charset="0"/>
              </a:rPr>
              <a:t> </a:t>
            </a:r>
            <a:r>
              <a:rPr lang="en-US" sz="2400" b="1" dirty="0" err="1">
                <a:latin typeface="#9Slide03 SFU Futura_07" panose="00000900000000000000" pitchFamily="2" charset="0"/>
              </a:rPr>
              <a:t>và</a:t>
            </a:r>
            <a:r>
              <a:rPr lang="en-US" sz="2400" b="1" dirty="0">
                <a:latin typeface="#9Slide03 SFU Futura_07" panose="00000900000000000000" pitchFamily="2" charset="0"/>
              </a:rPr>
              <a:t> Nam </a:t>
            </a:r>
            <a:r>
              <a:rPr lang="en-US" sz="2400" b="1" dirty="0" err="1">
                <a:latin typeface="#9Slide03 SFU Futura_07" panose="00000900000000000000" pitchFamily="2" charset="0"/>
              </a:rPr>
              <a:t>Mỹ</a:t>
            </a:r>
            <a:endParaRPr lang="en-US" sz="2400" b="1" dirty="0">
              <a:latin typeface="#9Slide03 SFU Futura_07" panose="000009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A72FD8-5D2C-98FB-17C0-BC8CD7883AD6}"/>
              </a:ext>
            </a:extLst>
          </p:cNvPr>
          <p:cNvSpPr txBox="1"/>
          <p:nvPr/>
        </p:nvSpPr>
        <p:spPr>
          <a:xfrm>
            <a:off x="368300" y="1147737"/>
            <a:ext cx="5057140" cy="52116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dung: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trúc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5W1H: 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6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  <a:effectLst/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sạch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cục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khoa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A4,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3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3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Nộp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đủ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1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Char char="-"/>
            </a:pP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máy</a:t>
            </a:r>
            <a:endParaRPr lang="en-US" sz="2400" dirty="0">
              <a:effectLst/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2" name="Picture 1" descr="Infographics] Lễ hội Rio de Janeiro Carnival 2017 được tổ chức ra sao | Lễ  hội | Vietnam+ (VietnamPlus)">
            <a:extLst>
              <a:ext uri="{FF2B5EF4-FFF2-40B4-BE49-F238E27FC236}">
                <a16:creationId xmlns:a16="http://schemas.microsoft.com/office/drawing/2014/main" id="{C5BF7302-88B7-DAFB-9253-C1695199C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843" y="1382458"/>
            <a:ext cx="6131857" cy="4368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C902A-35BD-3428-5F06-E7CCB62AFCC6}"/>
              </a:ext>
            </a:extLst>
          </p:cNvPr>
          <p:cNvSpPr txBox="1"/>
          <p:nvPr/>
        </p:nvSpPr>
        <p:spPr>
          <a:xfrm>
            <a:off x="5952533" y="5882787"/>
            <a:ext cx="5871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00B050"/>
                </a:solidFill>
                <a:latin typeface="#9Slide03 SFU Futura_07" panose="00000900000000000000" pitchFamily="2" charset="0"/>
              </a:rPr>
              <a:t>Lễ</a:t>
            </a:r>
            <a:r>
              <a:rPr lang="en-US" sz="3200" b="1" dirty="0">
                <a:solidFill>
                  <a:srgbClr val="00B050"/>
                </a:solidFill>
                <a:latin typeface="#9Slide03 SFU Futura_07" panose="00000900000000000000" pitchFamily="2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#9Slide03 SFU Futura_07" panose="00000900000000000000" pitchFamily="2" charset="0"/>
              </a:rPr>
              <a:t>hội</a:t>
            </a:r>
            <a:r>
              <a:rPr lang="en-US" sz="3200" b="1" dirty="0">
                <a:solidFill>
                  <a:srgbClr val="00B050"/>
                </a:solidFill>
                <a:latin typeface="#9Slide03 SFU Futura_07" panose="00000900000000000000" pitchFamily="2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#9Slide03 SFU Futura_07" panose="00000900000000000000" pitchFamily="2" charset="0"/>
              </a:rPr>
              <a:t>hóa</a:t>
            </a:r>
            <a:r>
              <a:rPr lang="en-US" sz="3200" b="1" dirty="0">
                <a:solidFill>
                  <a:srgbClr val="00B050"/>
                </a:solidFill>
                <a:latin typeface="#9Slide03 SFU Futura_07" panose="00000900000000000000" pitchFamily="2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#9Slide03 SFU Futura_07" panose="00000900000000000000" pitchFamily="2" charset="0"/>
              </a:rPr>
              <a:t>trang</a:t>
            </a:r>
            <a:endParaRPr lang="en-US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205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 Powerful Ways to Give Thanks to Your People">
            <a:extLst>
              <a:ext uri="{FF2B5EF4-FFF2-40B4-BE49-F238E27FC236}">
                <a16:creationId xmlns:a16="http://schemas.microsoft.com/office/drawing/2014/main" id="{1E6D1591-8F71-4088-B5D7-8A0F52BB85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3" r="-1" b="-1"/>
          <a:stretch/>
        </p:blipFill>
        <p:spPr bwMode="auto">
          <a:xfrm>
            <a:off x="321733" y="321733"/>
            <a:ext cx="11548534" cy="62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93131C-A1A7-4E9C-AF87-C0C15FABBA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286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892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ASIL | Brasilia, la capital de Brasil | SkyscraperCity Forum">
            <a:extLst>
              <a:ext uri="{FF2B5EF4-FFF2-40B4-BE49-F238E27FC236}">
                <a16:creationId xmlns:a16="http://schemas.microsoft.com/office/drawing/2014/main" id="{A25D064D-BD58-2AAA-7786-9E497B0342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20" y="1021"/>
            <a:ext cx="12191980" cy="6855958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BFB9BE-D402-7D62-A30C-59C9C566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71" y="4217868"/>
            <a:ext cx="4725797" cy="181717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#9Slide07 IcielBC Cubano Normal" panose="00000500000000000000" pitchFamily="2" charset="0"/>
              </a:rPr>
              <a:t>BÀI 17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D97BCC-370B-4538-9D62-136AC63434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" y="561316"/>
            <a:ext cx="1762956" cy="3182112"/>
          </a:xfrm>
          <a:custGeom>
            <a:avLst/>
            <a:gdLst>
              <a:gd name="connsiteX0" fmla="*/ 171900 w 1762956"/>
              <a:gd name="connsiteY0" fmla="*/ 0 h 3182112"/>
              <a:gd name="connsiteX1" fmla="*/ 1762956 w 1762956"/>
              <a:gd name="connsiteY1" fmla="*/ 1591056 h 3182112"/>
              <a:gd name="connsiteX2" fmla="*/ 171900 w 1762956"/>
              <a:gd name="connsiteY2" fmla="*/ 3182112 h 3182112"/>
              <a:gd name="connsiteX3" fmla="*/ 9224 w 1762956"/>
              <a:gd name="connsiteY3" fmla="*/ 3173898 h 3182112"/>
              <a:gd name="connsiteX4" fmla="*/ 0 w 1762956"/>
              <a:gd name="connsiteY4" fmla="*/ 3172490 h 3182112"/>
              <a:gd name="connsiteX5" fmla="*/ 0 w 1762956"/>
              <a:gd name="connsiteY5" fmla="*/ 9622 h 3182112"/>
              <a:gd name="connsiteX6" fmla="*/ 9224 w 1762956"/>
              <a:gd name="connsiteY6" fmla="*/ 8215 h 3182112"/>
              <a:gd name="connsiteX7" fmla="*/ 171900 w 1762956"/>
              <a:gd name="connsiteY7" fmla="*/ 0 h 31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2956" h="3182112">
                <a:moveTo>
                  <a:pt x="171900" y="0"/>
                </a:moveTo>
                <a:cubicBezTo>
                  <a:pt x="1050616" y="0"/>
                  <a:pt x="1762956" y="712340"/>
                  <a:pt x="1762956" y="1591056"/>
                </a:cubicBezTo>
                <a:cubicBezTo>
                  <a:pt x="1762956" y="2469772"/>
                  <a:pt x="1050616" y="3182112"/>
                  <a:pt x="171900" y="3182112"/>
                </a:cubicBezTo>
                <a:cubicBezTo>
                  <a:pt x="116980" y="3182112"/>
                  <a:pt x="62710" y="3179330"/>
                  <a:pt x="9224" y="3173898"/>
                </a:cubicBezTo>
                <a:lnTo>
                  <a:pt x="0" y="3172490"/>
                </a:lnTo>
                <a:lnTo>
                  <a:pt x="0" y="9622"/>
                </a:lnTo>
                <a:lnTo>
                  <a:pt x="9224" y="8215"/>
                </a:lnTo>
                <a:cubicBezTo>
                  <a:pt x="62710" y="2783"/>
                  <a:pt x="116980" y="0"/>
                  <a:pt x="1719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Peru: There's more to this nature-rich country than Machu Picchu | Euronews">
            <a:extLst>
              <a:ext uri="{FF2B5EF4-FFF2-40B4-BE49-F238E27FC236}">
                <a16:creationId xmlns:a16="http://schemas.microsoft.com/office/drawing/2014/main" id="{2BBF63B0-E9D5-D6E6-BA33-EF3297B50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3" r="39923" b="3"/>
          <a:stretch/>
        </p:blipFill>
        <p:spPr bwMode="auto">
          <a:xfrm>
            <a:off x="-6" y="725908"/>
            <a:ext cx="1598364" cy="2852928"/>
          </a:xfrm>
          <a:custGeom>
            <a:avLst/>
            <a:gdLst/>
            <a:ahLst/>
            <a:cxnLst/>
            <a:rect l="l" t="t" r="r" b="b"/>
            <a:pathLst>
              <a:path w="1598364" h="2852928">
                <a:moveTo>
                  <a:pt x="171900" y="0"/>
                </a:moveTo>
                <a:cubicBezTo>
                  <a:pt x="959714" y="0"/>
                  <a:pt x="1598364" y="638650"/>
                  <a:pt x="1598364" y="1426464"/>
                </a:cubicBezTo>
                <a:cubicBezTo>
                  <a:pt x="1598364" y="2214278"/>
                  <a:pt x="959714" y="2852928"/>
                  <a:pt x="171900" y="2852928"/>
                </a:cubicBezTo>
                <a:cubicBezTo>
                  <a:pt x="122662" y="2852928"/>
                  <a:pt x="74006" y="2850433"/>
                  <a:pt x="26052" y="2845563"/>
                </a:cubicBezTo>
                <a:lnTo>
                  <a:pt x="0" y="2841587"/>
                </a:lnTo>
                <a:lnTo>
                  <a:pt x="0" y="11341"/>
                </a:lnTo>
                <a:lnTo>
                  <a:pt x="26052" y="7365"/>
                </a:lnTo>
                <a:cubicBezTo>
                  <a:pt x="74006" y="2495"/>
                  <a:pt x="122662" y="0"/>
                  <a:pt x="171900" y="0"/>
                </a:cubicBezTo>
                <a:close/>
              </a:path>
            </a:pathLst>
          </a:custGeom>
          <a:noFill/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AC1BA173-64A6-4ACF-A849-F0194E82D6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78307" y="561316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Buenos Aires. Part 1 - Travels And Twins">
            <a:extLst>
              <a:ext uri="{FF2B5EF4-FFF2-40B4-BE49-F238E27FC236}">
                <a16:creationId xmlns:a16="http://schemas.microsoft.com/office/drawing/2014/main" id="{E9FA4E21-F0C6-80D6-497A-DEFC2C217F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8" r="15492" b="-1"/>
          <a:stretch/>
        </p:blipFill>
        <p:spPr bwMode="auto">
          <a:xfrm>
            <a:off x="2142899" y="72590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  <a:noFill/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DA699A9-471A-451C-8D64-4BBFBB790D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75776" y="561316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Why is the Amazon rainforest important?">
            <a:extLst>
              <a:ext uri="{FF2B5EF4-FFF2-40B4-BE49-F238E27FC236}">
                <a16:creationId xmlns:a16="http://schemas.microsoft.com/office/drawing/2014/main" id="{04608670-2EAA-F4B0-825F-83BC9DD52B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8" r="11773" b="2"/>
          <a:stretch/>
        </p:blipFill>
        <p:spPr bwMode="auto">
          <a:xfrm>
            <a:off x="5525559" y="72590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  <a:noFill/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FF79B19-2390-46F4-BD3F-E2F55F6E14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3246" y="561316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Ngắm trang phục truyền thống của brazil trong lễ hội Carnival nổi tiếng">
            <a:extLst>
              <a:ext uri="{FF2B5EF4-FFF2-40B4-BE49-F238E27FC236}">
                <a16:creationId xmlns:a16="http://schemas.microsoft.com/office/drawing/2014/main" id="{8579E7C8-48F5-7E21-89E1-78F3FF0999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2" r="24299" b="3"/>
          <a:stretch/>
        </p:blipFill>
        <p:spPr bwMode="auto">
          <a:xfrm>
            <a:off x="8937838" y="72590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  <a:noFill/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2D7380E-05F8-4B98-9D58-B34C09FC66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80689" y="4303493"/>
            <a:ext cx="0" cy="164592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18C2-021B-1A94-8C23-31EF00D64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386" y="4217868"/>
            <a:ext cx="5896653" cy="2264212"/>
          </a:xfrm>
        </p:spPr>
        <p:txBody>
          <a:bodyPr anchor="ctr">
            <a:normAutofit fontScale="92500" lnSpcReduction="20000"/>
          </a:bodyPr>
          <a:lstStyle/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kern="1400" spc="-50" dirty="0">
                <a:solidFill>
                  <a:srgbClr val="FFFF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 ĐIỂM DÂN CƯ XÃ HỘI TRUNG VÀ NAM MỸ </a:t>
            </a:r>
          </a:p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00"/>
                </a:solidFill>
                <a:effectLst/>
                <a:latin typeface="#9Slide07 IcielBC Cubano Normal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KHAI THÁC, BẢO VỆ VÀ </a:t>
            </a:r>
          </a:p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00"/>
                </a:solidFill>
                <a:effectLst/>
                <a:latin typeface="#9Slide07 IcielBC Cubano Normal" panose="000005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SỬ DỤNG RỪNG AMAZON</a:t>
            </a:r>
            <a:endParaRPr lang="en-US" sz="3600" dirty="0">
              <a:solidFill>
                <a:srgbClr val="FFFF00"/>
              </a:solidFill>
              <a:effectLst/>
              <a:latin typeface="#9Slide07 IcielBC Cubano Normal" panose="000005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526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F9F7032-0A16-45FC-0BEC-A8F4399C06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8633446"/>
              </p:ext>
            </p:extLst>
          </p:nvPr>
        </p:nvGraphicFramePr>
        <p:xfrm>
          <a:off x="182880" y="1267993"/>
          <a:ext cx="7586028" cy="6621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1">
                  <a:extLst>
                    <a:ext uri="{9D8B030D-6E8A-4147-A177-3AD203B41FA5}">
                      <a16:colId xmlns:a16="http://schemas.microsoft.com/office/drawing/2014/main" val="461031519"/>
                    </a:ext>
                  </a:extLst>
                </a:gridCol>
                <a:gridCol w="4557868">
                  <a:extLst>
                    <a:ext uri="{9D8B030D-6E8A-4147-A177-3AD203B41FA5}">
                      <a16:colId xmlns:a16="http://schemas.microsoft.com/office/drawing/2014/main" val="2933143255"/>
                    </a:ext>
                  </a:extLst>
                </a:gridCol>
                <a:gridCol w="1409189">
                  <a:extLst>
                    <a:ext uri="{9D8B030D-6E8A-4147-A177-3AD203B41FA5}">
                      <a16:colId xmlns:a16="http://schemas.microsoft.com/office/drawing/2014/main" val="2544482040"/>
                    </a:ext>
                  </a:extLst>
                </a:gridCol>
              </a:tblGrid>
              <a:tr h="431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Nội dung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Câu hỏi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Trả lời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8319659"/>
                  </a:ext>
                </a:extLst>
              </a:tr>
              <a:tr h="896841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a/ Nguồn gốc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Xác định các luồng nhập cư vào Trung và Nam Mỹ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110624"/>
                  </a:ext>
                </a:extLst>
              </a:tr>
              <a:tr h="899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Cho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thành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phần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chủng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tộc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cư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dân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Trung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Nam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Mỹ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319642"/>
                  </a:ext>
                </a:extLst>
              </a:tr>
              <a:tr h="896841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b/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Đô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thị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hóa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Trình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bày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vấn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đề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đô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thị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hóa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Trung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Nam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Mỹ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3425677"/>
                  </a:ext>
                </a:extLst>
              </a:tr>
              <a:tr h="912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Tên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thành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phố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siêu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đô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thị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Trung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Nam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Mỹ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0438805"/>
                  </a:ext>
                </a:extLst>
              </a:tr>
              <a:tr h="431663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c/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Văn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hóa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Mỹ</a:t>
                      </a: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 La </a:t>
                      </a:r>
                      <a:r>
                        <a:rPr lang="en-US" sz="2400" dirty="0" err="1">
                          <a:effectLst/>
                          <a:latin typeface="#9Slide03 SFU Futura_07" panose="00000900000000000000" pitchFamily="2" charset="0"/>
                        </a:rPr>
                        <a:t>tinh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Nguồn gốc văn hóa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0155497"/>
                  </a:ext>
                </a:extLst>
              </a:tr>
              <a:tr h="7428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#9Slide03 SFU Futura_07" panose="00000900000000000000" pitchFamily="2" charset="0"/>
                        </a:rPr>
                        <a:t>Tên các lễ hội đặc sắc</a:t>
                      </a:r>
                      <a:endParaRPr lang="en-US" sz="160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#9Slide03 SFU Futura_07" panose="00000900000000000000" pitchFamily="2" charset="0"/>
                        </a:rPr>
                        <a:t> </a:t>
                      </a:r>
                      <a:endParaRPr lang="en-US" sz="1600" dirty="0">
                        <a:effectLst/>
                        <a:latin typeface="#9Slide03 SFU Futura_07" panose="000009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747682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4B8BFAF-11E0-59F0-546B-BFCE09149A45}"/>
              </a:ext>
            </a:extLst>
          </p:cNvPr>
          <p:cNvSpPr txBox="1"/>
          <p:nvPr/>
        </p:nvSpPr>
        <p:spPr>
          <a:xfrm>
            <a:off x="182880" y="196534"/>
            <a:ext cx="119176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Cùng</a:t>
            </a:r>
            <a:r>
              <a:rPr lang="en-US" sz="54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54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tỏa</a:t>
            </a:r>
            <a:r>
              <a:rPr lang="en-US" sz="5400" dirty="0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sáng</a:t>
            </a:r>
            <a:endParaRPr lang="en-US" sz="5400" dirty="0">
              <a:solidFill>
                <a:srgbClr val="FF000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642035-DA75-CA40-F694-82A554C141E3}"/>
              </a:ext>
            </a:extLst>
          </p:cNvPr>
          <p:cNvSpPr txBox="1"/>
          <p:nvPr/>
        </p:nvSpPr>
        <p:spPr>
          <a:xfrm>
            <a:off x="7768908" y="1204638"/>
            <a:ext cx="4169092" cy="5211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àm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cặp</a:t>
            </a:r>
            <a:endParaRPr lang="en-US" sz="28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3 </a:t>
            </a:r>
            <a:r>
              <a:rPr lang="en-US" sz="2800" dirty="0" err="1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liệu</a:t>
            </a:r>
            <a:endParaRPr lang="en-US" sz="2800" dirty="0">
              <a:solidFill>
                <a:srgbClr val="7030A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3 </a:t>
            </a:r>
            <a:r>
              <a:rPr lang="en-US" sz="2800" dirty="0" err="1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PHT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Chia </a:t>
            </a:r>
            <a:r>
              <a:rPr lang="en-US" sz="2800" dirty="0" err="1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sẻ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dung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FF000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lớp</a:t>
            </a:r>
            <a:endParaRPr lang="en-US" sz="2800" dirty="0">
              <a:solidFill>
                <a:srgbClr val="7030A0"/>
              </a:solidFill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+ HS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PHT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nhân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3 Minute Timer (Nho)">
            <a:hlinkClick r:id="" action="ppaction://media"/>
            <a:extLst>
              <a:ext uri="{FF2B5EF4-FFF2-40B4-BE49-F238E27FC236}">
                <a16:creationId xmlns:a16="http://schemas.microsoft.com/office/drawing/2014/main" id="{C69E560E-A6D2-9AAD-2C07-08333E62D8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17760" y="217429"/>
            <a:ext cx="1756410" cy="987209"/>
          </a:xfrm>
          <a:prstGeom prst="rect">
            <a:avLst/>
          </a:prstGeom>
        </p:spPr>
      </p:pic>
      <p:pic>
        <p:nvPicPr>
          <p:cNvPr id="3074" name="Picture 2" descr="Download Free png Math partner work clipart - Clip Art Library - DLPNG.com">
            <a:extLst>
              <a:ext uri="{FF2B5EF4-FFF2-40B4-BE49-F238E27FC236}">
                <a16:creationId xmlns:a16="http://schemas.microsoft.com/office/drawing/2014/main" id="{432673F4-7600-B7E0-ABB4-1C773ED5D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28" y="173951"/>
            <a:ext cx="1292083" cy="9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ame 13">
            <a:extLst>
              <a:ext uri="{FF2B5EF4-FFF2-40B4-BE49-F238E27FC236}">
                <a16:creationId xmlns:a16="http://schemas.microsoft.com/office/drawing/2014/main" id="{8594E347-6EF8-6FFE-F182-1EC19229E7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8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7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1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8784D1-2F4C-F72A-3B70-F08BDBE16525}"/>
              </a:ext>
            </a:extLst>
          </p:cNvPr>
          <p:cNvSpPr txBox="1"/>
          <p:nvPr/>
        </p:nvSpPr>
        <p:spPr>
          <a:xfrm>
            <a:off x="182880" y="196534"/>
            <a:ext cx="119176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1. </a:t>
            </a:r>
            <a:r>
              <a:rPr lang="en-US" sz="5400" dirty="0" err="1">
                <a:solidFill>
                  <a:srgbClr val="00B050"/>
                </a:solidFill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</a:t>
            </a:r>
            <a:r>
              <a:rPr lang="en-US" sz="5400" dirty="0" err="1" smtClean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ặc</a:t>
            </a:r>
            <a:r>
              <a:rPr lang="en-US" sz="5400" dirty="0" smtClean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cư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xã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hội</a:t>
            </a:r>
            <a:endParaRPr lang="en-US" sz="5400" dirty="0">
              <a:solidFill>
                <a:srgbClr val="00B05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F953C8F0-9F5F-6144-FFC3-F3856851E7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8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77E280-693A-F818-5A0C-D5201163D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119864"/>
            <a:ext cx="3792297" cy="561551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70681B-1F71-74D3-803D-177ED5110B31}"/>
              </a:ext>
            </a:extLst>
          </p:cNvPr>
          <p:cNvSpPr txBox="1"/>
          <p:nvPr/>
        </p:nvSpPr>
        <p:spPr>
          <a:xfrm>
            <a:off x="4158056" y="972861"/>
            <a:ext cx="7851063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luồng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cư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Mỹ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1291BF-4389-E96B-91F7-0D7F8C67C4E8}"/>
              </a:ext>
            </a:extLst>
          </p:cNvPr>
          <p:cNvSpPr txBox="1"/>
          <p:nvPr/>
        </p:nvSpPr>
        <p:spPr>
          <a:xfrm>
            <a:off x="4290057" y="1983660"/>
            <a:ext cx="5158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a/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Nguồn</a:t>
            </a:r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gốc</a:t>
            </a:r>
            <a:endParaRPr lang="en-US" sz="2400" dirty="0">
              <a:solidFill>
                <a:srgbClr val="C00000"/>
              </a:solidFill>
              <a:latin typeface="#9Slide03 SFU Futura_07" panose="000009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0C0A19-362A-E656-EFF1-380FA00529E2}"/>
              </a:ext>
            </a:extLst>
          </p:cNvPr>
          <p:cNvSpPr txBox="1"/>
          <p:nvPr/>
        </p:nvSpPr>
        <p:spPr>
          <a:xfrm>
            <a:off x="4107176" y="2324559"/>
            <a:ext cx="5158740" cy="1791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luồng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nhập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cư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 </a:t>
            </a:r>
          </a:p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Anh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điêng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châu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Á</a:t>
            </a:r>
          </a:p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Ơ-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rô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-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pê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-ô-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ít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châu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Âu</a:t>
            </a:r>
            <a:endParaRPr lang="en-US" sz="2400" dirty="0">
              <a:effectLst/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Nê-gro-ít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Phi</a:t>
            </a:r>
            <a:endParaRPr lang="en-US" sz="2400" dirty="0">
              <a:latin typeface="#9Slide03 SFU Futura_07" panose="000009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A39935-12B5-8615-95AD-1E363B26949D}"/>
              </a:ext>
            </a:extLst>
          </p:cNvPr>
          <p:cNvSpPr txBox="1"/>
          <p:nvPr/>
        </p:nvSpPr>
        <p:spPr>
          <a:xfrm>
            <a:off x="4224056" y="4823678"/>
            <a:ext cx="5407621" cy="18651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chủng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</a:t>
            </a:r>
          </a:p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đủ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3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chủng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tộc</a:t>
            </a:r>
            <a:endParaRPr lang="en-US" sz="2400" dirty="0">
              <a:effectLst/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#9Slide03 SFU Futura_07" panose="00000900000000000000" pitchFamily="2" charset="0"/>
              </a:rPr>
              <a:t>Có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sự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hòa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huyết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của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các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chủng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tộc</a:t>
            </a:r>
            <a:endParaRPr lang="en-US" sz="2400" dirty="0">
              <a:latin typeface="#9Slide03 SFU Futura_07" panose="00000900000000000000" pitchFamily="2" charset="0"/>
            </a:endParaRPr>
          </a:p>
        </p:txBody>
      </p:sp>
      <p:pic>
        <p:nvPicPr>
          <p:cNvPr id="4098" name="Picture 2" descr="Negroid Stock Vectors, Illustrations and Cliparts | Stockfresh">
            <a:extLst>
              <a:ext uri="{FF2B5EF4-FFF2-40B4-BE49-F238E27FC236}">
                <a16:creationId xmlns:a16="http://schemas.microsoft.com/office/drawing/2014/main" id="{1FEFE1B7-3C28-9EDA-14C2-F277CAB93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50000"/>
          <a:stretch/>
        </p:blipFill>
        <p:spPr bwMode="auto">
          <a:xfrm>
            <a:off x="9631678" y="1881353"/>
            <a:ext cx="1198881" cy="275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Negroid Stock Vectors, Illustrations and Cliparts | Stockfresh">
            <a:extLst>
              <a:ext uri="{FF2B5EF4-FFF2-40B4-BE49-F238E27FC236}">
                <a16:creationId xmlns:a16="http://schemas.microsoft.com/office/drawing/2014/main" id="{BA738852-873F-A80D-1094-C7C99C32FD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0" t="1981" r="6644" b="-1981"/>
          <a:stretch/>
        </p:blipFill>
        <p:spPr bwMode="auto">
          <a:xfrm>
            <a:off x="10810238" y="1881353"/>
            <a:ext cx="1198881" cy="275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a mắt sách về huyền thoại Pelé - VnExpress Giải trí">
            <a:extLst>
              <a:ext uri="{FF2B5EF4-FFF2-40B4-BE49-F238E27FC236}">
                <a16:creationId xmlns:a16="http://schemas.microsoft.com/office/drawing/2014/main" id="{77C4D524-7829-6144-C60A-DB6BD8F79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068" y="4789650"/>
            <a:ext cx="2288340" cy="1287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56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8784D1-2F4C-F72A-3B70-F08BDBE16525}"/>
              </a:ext>
            </a:extLst>
          </p:cNvPr>
          <p:cNvSpPr txBox="1"/>
          <p:nvPr/>
        </p:nvSpPr>
        <p:spPr>
          <a:xfrm>
            <a:off x="182880" y="196534"/>
            <a:ext cx="119176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1.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đặc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dân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cư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xã</a:t>
            </a:r>
            <a:r>
              <a:rPr lang="en-US" sz="5400" dirty="0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B050"/>
                </a:solidFill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hội</a:t>
            </a:r>
            <a:endParaRPr lang="en-US" sz="5400" dirty="0">
              <a:solidFill>
                <a:srgbClr val="00B050"/>
              </a:solidFill>
              <a:latin typeface="#9Slide07 IcielBC Cubano Normal" panose="00000500000000000000" pitchFamily="2" charset="0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F953C8F0-9F5F-6144-FFC3-F3856851E7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8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70681B-1F71-74D3-803D-177ED5110B31}"/>
              </a:ext>
            </a:extLst>
          </p:cNvPr>
          <p:cNvSpPr txBox="1"/>
          <p:nvPr/>
        </p:nvSpPr>
        <p:spPr>
          <a:xfrm>
            <a:off x="4517288" y="1081690"/>
            <a:ext cx="7491831" cy="10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siêu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đô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đô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7030A0"/>
                </a:solidFill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7030A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Mỹ</a:t>
            </a:r>
            <a:endParaRPr lang="en-US" sz="2000" dirty="0">
              <a:solidFill>
                <a:srgbClr val="7030A0"/>
              </a:solidFill>
              <a:effectLst/>
              <a:latin typeface="#9Slide03 SFU Futura_07" panose="000009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1291BF-4389-E96B-91F7-0D7F8C67C4E8}"/>
              </a:ext>
            </a:extLst>
          </p:cNvPr>
          <p:cNvSpPr txBox="1"/>
          <p:nvPr/>
        </p:nvSpPr>
        <p:spPr>
          <a:xfrm>
            <a:off x="4700168" y="2225195"/>
            <a:ext cx="4768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b/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hóa</a:t>
            </a:r>
            <a:r>
              <a:rPr lang="en-US" sz="2400" b="1" dirty="0">
                <a:solidFill>
                  <a:srgbClr val="C00000"/>
                </a:solidFill>
                <a:effectLst/>
                <a:latin typeface="#9Slide03 SFU Futura_07" panose="00000900000000000000" pitchFamily="2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C00000"/>
              </a:solidFill>
              <a:latin typeface="#9Slide03 SFU Futura_07" panose="000009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0C0A19-362A-E656-EFF1-380FA00529E2}"/>
              </a:ext>
            </a:extLst>
          </p:cNvPr>
          <p:cNvSpPr txBox="1"/>
          <p:nvPr/>
        </p:nvSpPr>
        <p:spPr>
          <a:xfrm>
            <a:off x="4700168" y="2842625"/>
            <a:ext cx="4334408" cy="18211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Tốc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độ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nhanh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nhất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giới</a:t>
            </a:r>
            <a:endParaRPr lang="en-US" sz="2400" dirty="0">
              <a:effectLst/>
              <a:latin typeface="#9Slide03 SFU Futura_07" panose="00000900000000000000" pitchFamily="2" charset="0"/>
              <a:ea typeface="Times New Roman" panose="02020603050405020304" pitchFamily="18" charset="0"/>
            </a:endParaRPr>
          </a:p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latin typeface="#9Slide03 SFU Futura_07" panose="00000900000000000000" pitchFamily="2" charset="0"/>
              </a:rPr>
              <a:t>Tỉ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lệ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dân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thành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thị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trên</a:t>
            </a:r>
            <a:r>
              <a:rPr lang="en-US" sz="2400" dirty="0">
                <a:latin typeface="#9Slide03 SFU Futura_07" panose="00000900000000000000" pitchFamily="2" charset="0"/>
              </a:rPr>
              <a:t> 80%</a:t>
            </a:r>
          </a:p>
          <a:p>
            <a:pPr marL="342900" marR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400" dirty="0" err="1">
                <a:latin typeface="#9Slide03 SFU Futura_07" panose="00000900000000000000" pitchFamily="2" charset="0"/>
              </a:rPr>
              <a:t>Gây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ra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nhiều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hậu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quả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về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xã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hội</a:t>
            </a:r>
            <a:r>
              <a:rPr lang="en-US" sz="2400" dirty="0">
                <a:latin typeface="#9Slide03 SFU Futura_07" panose="00000900000000000000" pitchFamily="2" charset="0"/>
              </a:rPr>
              <a:t>, </a:t>
            </a:r>
            <a:r>
              <a:rPr lang="en-US" sz="2400" dirty="0" err="1">
                <a:latin typeface="#9Slide03 SFU Futura_07" panose="00000900000000000000" pitchFamily="2" charset="0"/>
              </a:rPr>
              <a:t>môi</a:t>
            </a:r>
            <a:r>
              <a:rPr lang="en-US" sz="2400" dirty="0">
                <a:latin typeface="#9Slide03 SFU Futura_07" panose="00000900000000000000" pitchFamily="2" charset="0"/>
              </a:rPr>
              <a:t> </a:t>
            </a:r>
            <a:r>
              <a:rPr lang="en-US" sz="2400" dirty="0" err="1">
                <a:latin typeface="#9Slide03 SFU Futura_07" panose="00000900000000000000" pitchFamily="2" charset="0"/>
              </a:rPr>
              <a:t>trường</a:t>
            </a:r>
            <a:endParaRPr lang="en-US" sz="2400" dirty="0">
              <a:latin typeface="#9Slide03 SFU Futura_07" panose="000009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A39935-12B5-8615-95AD-1E363B26949D}"/>
              </a:ext>
            </a:extLst>
          </p:cNvPr>
          <p:cNvSpPr txBox="1"/>
          <p:nvPr/>
        </p:nvSpPr>
        <p:spPr>
          <a:xfrm>
            <a:off x="4700168" y="4789650"/>
            <a:ext cx="4334408" cy="13779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Nhiều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siêu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đô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thị</a:t>
            </a:r>
            <a:r>
              <a:rPr lang="en-US" sz="2400" dirty="0">
                <a:effectLst/>
                <a:latin typeface="#9Slide03 SFU Futura_07" panose="00000900000000000000" pitchFamily="2" charset="0"/>
                <a:ea typeface="Times New Roman" panose="02020603050405020304" pitchFamily="18" charset="0"/>
              </a:rPr>
              <a:t>: Sao Paulo; Rio de Janeiro; Lima; Buenos Aires…</a:t>
            </a:r>
            <a:endParaRPr lang="en-US" sz="2400" dirty="0">
              <a:latin typeface="#9Slide03 SFU Futura_07" panose="000009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EF9C1B-3A6C-F6F2-6617-23B212F8E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316398"/>
            <a:ext cx="4334408" cy="5310309"/>
          </a:xfrm>
          <a:prstGeom prst="rect">
            <a:avLst/>
          </a:prstGeom>
        </p:spPr>
      </p:pic>
      <p:pic>
        <p:nvPicPr>
          <p:cNvPr id="1026" name="Picture 2" descr="Sao paulo Vectors &amp; Illustrations for Free Download | Freepik">
            <a:extLst>
              <a:ext uri="{FF2B5EF4-FFF2-40B4-BE49-F238E27FC236}">
                <a16:creationId xmlns:a16="http://schemas.microsoft.com/office/drawing/2014/main" id="{E832DABF-7530-707D-7A0C-DA021C2F9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840" y="2243448"/>
            <a:ext cx="2875279" cy="159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UENOS AIRES ARGENTINA SILHOUETTE SKYLINE MAP ART Art Print by deificus Art  | Map art, Buenos aires argentina, Skyline">
            <a:extLst>
              <a:ext uri="{FF2B5EF4-FFF2-40B4-BE49-F238E27FC236}">
                <a16:creationId xmlns:a16="http://schemas.microsoft.com/office/drawing/2014/main" id="{DEE7FFDC-37FB-2CE4-B881-1DECAE4A8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120" y="3927167"/>
            <a:ext cx="2159632" cy="26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62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huyển phát nhanh đi Buenos Aires (Argentina) chuyên nghiệp nhất">
            <a:extLst>
              <a:ext uri="{FF2B5EF4-FFF2-40B4-BE49-F238E27FC236}">
                <a16:creationId xmlns:a16="http://schemas.microsoft.com/office/drawing/2014/main" id="{53982DD3-4383-84B1-3B4D-9587A6AFFE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1" r="-1" b="21358"/>
          <a:stretch/>
        </p:blipFill>
        <p:spPr bwMode="auto">
          <a:xfrm>
            <a:off x="321733" y="321733"/>
            <a:ext cx="11548534" cy="62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5C8CA9-613E-62CE-8CA1-7251552B8C1F}"/>
              </a:ext>
            </a:extLst>
          </p:cNvPr>
          <p:cNvSpPr txBox="1"/>
          <p:nvPr/>
        </p:nvSpPr>
        <p:spPr>
          <a:xfrm>
            <a:off x="137160" y="399734"/>
            <a:ext cx="119176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THÀNH PHỐ BUENOS AIRES</a:t>
            </a:r>
            <a:endParaRPr lang="en-US" sz="4400" dirty="0"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2983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io de Janeiro travel guide - things to do | Qantas VN">
            <a:extLst>
              <a:ext uri="{FF2B5EF4-FFF2-40B4-BE49-F238E27FC236}">
                <a16:creationId xmlns:a16="http://schemas.microsoft.com/office/drawing/2014/main" id="{3E2CF663-833C-0E73-CBA3-B33FDEE1D73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3" r="-1" b="-1"/>
          <a:stretch/>
        </p:blipFill>
        <p:spPr bwMode="auto">
          <a:xfrm>
            <a:off x="321733" y="321733"/>
            <a:ext cx="11548534" cy="62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865CF8-60DC-CAD7-4BD5-17A7DFE288D3}"/>
              </a:ext>
            </a:extLst>
          </p:cNvPr>
          <p:cNvSpPr txBox="1"/>
          <p:nvPr/>
        </p:nvSpPr>
        <p:spPr>
          <a:xfrm>
            <a:off x="137160" y="399734"/>
            <a:ext cx="119176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THÀNH PHỐ RIO DE JANEIRO</a:t>
            </a:r>
            <a:endParaRPr lang="en-US" sz="4400" dirty="0"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nequality ... in a photograph | Cities | The Guardian">
            <a:extLst>
              <a:ext uri="{FF2B5EF4-FFF2-40B4-BE49-F238E27FC236}">
                <a16:creationId xmlns:a16="http://schemas.microsoft.com/office/drawing/2014/main" id="{EB60FA78-A374-A72F-8D59-CC3FB18CB9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8" r="-1" b="14091"/>
          <a:stretch/>
        </p:blipFill>
        <p:spPr bwMode="auto">
          <a:xfrm>
            <a:off x="321733" y="321733"/>
            <a:ext cx="11548534" cy="62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A7FCB9-9F0A-4CD4-9A10-31C41FE6C790}"/>
              </a:ext>
            </a:extLst>
          </p:cNvPr>
          <p:cNvSpPr txBox="1"/>
          <p:nvPr/>
        </p:nvSpPr>
        <p:spPr>
          <a:xfrm>
            <a:off x="137160" y="5682934"/>
            <a:ext cx="119176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effectLst/>
                <a:latin typeface="#9Slide07 IcielBC Cubano Normal" panose="00000500000000000000" pitchFamily="2" charset="0"/>
                <a:ea typeface="Times New Roman" panose="02020603050405020304" pitchFamily="18" charset="0"/>
              </a:rPr>
              <a:t>SỰ PHÂN HÓA GIÀU NGHÈO Ở SAO PAULO</a:t>
            </a:r>
            <a:endParaRPr lang="en-US" sz="4400" dirty="0">
              <a:latin typeface="#9Slide07 IcielBC Cubano Normal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552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947</Words>
  <Application>Microsoft Office PowerPoint</Application>
  <PresentationFormat>Widescreen</PresentationFormat>
  <Paragraphs>135</Paragraphs>
  <Slides>26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#9Slide03 SFU Futura_07</vt:lpstr>
      <vt:lpstr>#9Slide05 Great Vibes</vt:lpstr>
      <vt:lpstr>#9Slide07 IcielBaliho Script</vt:lpstr>
      <vt:lpstr>#9Slide07 IcielBC Cubano Normal</vt:lpstr>
      <vt:lpstr>Arial</vt:lpstr>
      <vt:lpstr>Calibri</vt:lpstr>
      <vt:lpstr>Calibri Light</vt:lpstr>
      <vt:lpstr>Times New Roman</vt:lpstr>
      <vt:lpstr>Wingdings</vt:lpstr>
      <vt:lpstr>Office Theme</vt:lpstr>
      <vt:lpstr>Hành trình khám phá của </vt:lpstr>
      <vt:lpstr>PowerPoint Presentation</vt:lpstr>
      <vt:lpstr>BÀI 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Thần Rừng lên tiếng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Hành trình khám phá của </dc:title>
  <dc:creator>Thiên Vũ 5244 Nguyễn Hoàng</dc:creator>
  <cp:lastModifiedBy>ADMIN</cp:lastModifiedBy>
  <cp:revision>28</cp:revision>
  <dcterms:created xsi:type="dcterms:W3CDTF">2022-09-06T13:09:05Z</dcterms:created>
  <dcterms:modified xsi:type="dcterms:W3CDTF">2023-04-05T01:16:24Z</dcterms:modified>
</cp:coreProperties>
</file>