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6"/>
  </p:notesMasterIdLst>
  <p:sldIdLst>
    <p:sldId id="263" r:id="rId2"/>
    <p:sldId id="290" r:id="rId3"/>
    <p:sldId id="287" r:id="rId4"/>
    <p:sldId id="288" r:id="rId5"/>
    <p:sldId id="281" r:id="rId6"/>
    <p:sldId id="291" r:id="rId7"/>
    <p:sldId id="293" r:id="rId8"/>
    <p:sldId id="294" r:id="rId9"/>
    <p:sldId id="296" r:id="rId10"/>
    <p:sldId id="292" r:id="rId11"/>
    <p:sldId id="275" r:id="rId12"/>
    <p:sldId id="259" r:id="rId13"/>
    <p:sldId id="297" r:id="rId14"/>
    <p:sldId id="289" r:id="rId15"/>
  </p:sldIdLst>
  <p:sldSz cx="18288000" cy="10287000"/>
  <p:notesSz cx="6858000" cy="9144000"/>
  <p:embeddedFontLst>
    <p:embeddedFont>
      <p:font typeface="#9Slide03 Arima Madurai Black" panose="020B0604020202020204" charset="0"/>
      <p:bold r:id="rId17"/>
    </p:embeddedFont>
    <p:embeddedFont>
      <p:font typeface="#9Slide03 AllRoundGothic" panose="020B0604020202020204" charset="0"/>
      <p:regular r:id="rId18"/>
    </p:embeddedFont>
    <p:embeddedFont>
      <p:font typeface="#9Slide03 AmpleSoft Bold" panose="020B0604020202020204" charset="0"/>
      <p:regular r:id="rId19"/>
    </p:embeddedFont>
    <p:embeddedFont>
      <p:font typeface="#9Slide03 Arima Madurai Bold" panose="020B0604020202020204" charset="0"/>
      <p:bold r:id="rId20"/>
    </p:embeddedFont>
    <p:embeddedFont>
      <p:font typeface="宋体" panose="02010600030101010101" pitchFamily="2" charset="-122"/>
      <p:regular r:id="rId21"/>
    </p:embeddedFont>
    <p:embeddedFont>
      <p:font typeface="#9Slide03 Arima Madurai" panose="020B0604020202020204" charset="0"/>
      <p:regular r:id="rId22"/>
    </p:embeddedFont>
    <p:embeddedFont>
      <p:font typeface="微软雅黑" panose="020B0503020204020204" pitchFamily="34" charset="-122"/>
      <p:regular r:id="rId23"/>
      <p:bold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yen Trang" initials="HT" lastIdx="1" clrIdx="0">
    <p:extLst>
      <p:ext uri="{19B8F6BF-5375-455C-9EA6-DF929625EA0E}">
        <p15:presenceInfo xmlns:p15="http://schemas.microsoft.com/office/powerpoint/2012/main" userId="S::nguyenthihuyentrang@thcslythuongkiet-hanoi.edu.vn::6e578b79-0788-4426-b956-791dc3abbde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8" autoAdjust="0"/>
    <p:restoredTop sz="94622" autoAdjust="0"/>
  </p:normalViewPr>
  <p:slideViewPr>
    <p:cSldViewPr>
      <p:cViewPr varScale="1">
        <p:scale>
          <a:sx n="49" d="100"/>
          <a:sy n="49" d="100"/>
        </p:scale>
        <p:origin x="60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A374-096E-42C1-95E7-1368F2CB6EA7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D1110-BC1F-45D5-A308-7658DFF3E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08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E69D8-B908-4072-8F4C-9FB1A7EA58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54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0626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454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74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893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804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751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000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918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437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598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256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346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6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</p:spTree>
    <p:extLst>
      <p:ext uri="{BB962C8B-B14F-4D97-AF65-F5344CB8AC3E}">
        <p14:creationId xmlns:p14="http://schemas.microsoft.com/office/powerpoint/2010/main" val="59062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287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688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4048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2024/1/27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136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6691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2024/1/27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620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9527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2331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5C5F4-8241-4297-A607-2414451469E3}" type="datetimeFigureOut">
              <a:rPr lang="zh-CN" altLang="en-US" smtClean="0"/>
              <a:t>2024/1/27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211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10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7.svg"/><Relationship Id="rId4" Type="http://schemas.openxmlformats.org/officeDocument/2006/relationships/image" Target="../media/image25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1.jpeg"/><Relationship Id="rId4" Type="http://schemas.openxmlformats.org/officeDocument/2006/relationships/image" Target="../media/image16.pn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860" y="618512"/>
            <a:ext cx="14505467" cy="616957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0375" y="7728098"/>
            <a:ext cx="1329524" cy="209174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680" y="4637579"/>
            <a:ext cx="10880664" cy="54642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441" y="7639838"/>
            <a:ext cx="5847572" cy="218000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33" y="6914137"/>
            <a:ext cx="2237508" cy="19760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915" y="6686015"/>
            <a:ext cx="1572212" cy="247582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84" y="6277676"/>
            <a:ext cx="4351572" cy="377096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862470" y="1660854"/>
            <a:ext cx="130003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vi-VN" sz="8100" dirty="0">
                <a:solidFill>
                  <a:prstClr val="white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CHÀO MỪNG CÁC EM ĐẾN VỚI TIẾT HỌC HÔM NAY</a:t>
            </a:r>
            <a:endParaRPr lang="en-US" sz="8100" dirty="0">
              <a:solidFill>
                <a:prstClr val="white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374313" y="4916149"/>
            <a:ext cx="421140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defTabSz="1371600"/>
            <a:r>
              <a:rPr lang="vi-VN" sz="3600" dirty="0">
                <a:solidFill>
                  <a:prstClr val="white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Khoa học tự nhiên </a:t>
            </a:r>
            <a:r>
              <a:rPr lang="en-US" sz="3600" dirty="0">
                <a:solidFill>
                  <a:prstClr val="white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7</a:t>
            </a:r>
          </a:p>
        </p:txBody>
      </p:sp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42393" y="-159127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86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75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52" y="5547753"/>
            <a:ext cx="6902285" cy="257320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552" y="2991248"/>
            <a:ext cx="12637448" cy="3495998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3556464" y="3365794"/>
            <a:ext cx="2196435" cy="2746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2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Black" panose="00000A00000000000000" pitchFamily="2" charset="-93"/>
                <a:ea typeface="微软雅黑" panose="020B0503020204020204" pitchFamily="34" charset="-122"/>
                <a:cs typeface="#9Slide03 Arima Madurai Black" panose="00000A00000000000000" pitchFamily="2" charset="-93"/>
              </a:rPr>
              <a:t>II.</a:t>
            </a:r>
            <a:endParaRPr kumimoji="0" lang="zh-CN" altLang="en-US" sz="172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Arima Madurai Black" panose="00000A00000000000000" pitchFamily="2" charset="-93"/>
              <a:ea typeface="微软雅黑" panose="020B0503020204020204" pitchFamily="34" charset="-122"/>
              <a:cs typeface="#9Slide03 Arima Madurai Black" panose="00000A00000000000000" pitchFamily="2" charset="-93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212301" y="3617420"/>
            <a:ext cx="11341566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Vai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trò</a:t>
            </a:r>
            <a:r>
              <a:rPr kumimoji="0" lang="en-US" altLang="zh-CN" sz="7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trao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đổi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chất</a:t>
            </a:r>
            <a:endParaRPr kumimoji="0" lang="en-US" altLang="zh-CN" sz="7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và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chuyển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hóa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năng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endParaRPr kumimoji="0" lang="zh-CN" altLang="en-US" sz="7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7903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899138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5210"/>
            <a:ext cx="1700357" cy="14734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876" y="105210"/>
            <a:ext cx="1053146" cy="16584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592" y="336460"/>
            <a:ext cx="1013702" cy="1594862"/>
          </a:xfrm>
          <a:prstGeom prst="rect">
            <a:avLst/>
          </a:prstGeom>
        </p:spPr>
      </p:pic>
      <p:sp>
        <p:nvSpPr>
          <p:cNvPr id="21" name="文本框 13">
            <a:extLst>
              <a:ext uri="{FF2B5EF4-FFF2-40B4-BE49-F238E27FC236}">
                <a16:creationId xmlns:a16="http://schemas.microsoft.com/office/drawing/2014/main" id="{135E1F20-558C-4BFC-986E-861B1378B730}"/>
              </a:ext>
            </a:extLst>
          </p:cNvPr>
          <p:cNvSpPr txBox="1"/>
          <p:nvPr/>
        </p:nvSpPr>
        <p:spPr>
          <a:xfrm>
            <a:off x="2667001" y="416128"/>
            <a:ext cx="11936281" cy="16312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defTabSz="1371600"/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II.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Vai</a:t>
            </a:r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trò</a:t>
            </a:r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của</a:t>
            </a:r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trao</a:t>
            </a:r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đổi</a:t>
            </a:r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chất</a:t>
            </a:r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và</a:t>
            </a:r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chuyển</a:t>
            </a:r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hóa</a:t>
            </a:r>
            <a:endParaRPr lang="en-US" altLang="zh-CN" sz="5000" b="1" dirty="0">
              <a:solidFill>
                <a:srgbClr val="7030A0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  <a:p>
            <a:pPr defTabSz="1371600"/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năng</a:t>
            </a:r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endParaRPr lang="zh-CN" altLang="en-US" sz="5000" b="1" dirty="0">
              <a:solidFill>
                <a:srgbClr val="7030A0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15036C8-E2EB-4729-9808-4FFD732310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61" y="4888499"/>
            <a:ext cx="2186540" cy="4789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95" y="685804"/>
            <a:ext cx="1082471" cy="955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4646FF-605A-70E6-C706-4ED89675DA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51052" y="2463472"/>
            <a:ext cx="7551273" cy="72148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80EC2A-6C7F-FFB5-BC4F-C9F82DF6F2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63199" y="2628900"/>
            <a:ext cx="7551273" cy="704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77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899138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062" y="1133891"/>
            <a:ext cx="1770462" cy="66003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912" y="256799"/>
            <a:ext cx="1082471" cy="95596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5210"/>
            <a:ext cx="1700357" cy="14734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876" y="105210"/>
            <a:ext cx="1053146" cy="16584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592" y="336460"/>
            <a:ext cx="1013702" cy="1594862"/>
          </a:xfrm>
          <a:prstGeom prst="rect">
            <a:avLst/>
          </a:prstGeom>
        </p:spPr>
      </p:pic>
      <p:sp>
        <p:nvSpPr>
          <p:cNvPr id="15" name="Oval 6"/>
          <p:cNvSpPr>
            <a:spLocks noChangeArrowheads="1"/>
          </p:cNvSpPr>
          <p:nvPr/>
        </p:nvSpPr>
        <p:spPr bwMode="auto">
          <a:xfrm flipH="1">
            <a:off x="2393669" y="3062536"/>
            <a:ext cx="6384018" cy="6381638"/>
          </a:xfrm>
          <a:prstGeom prst="ellipse">
            <a:avLst/>
          </a:prstGeom>
          <a:noFill/>
          <a:ln w="11" cap="flat">
            <a:solidFill>
              <a:schemeClr val="accent3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06" tIns="68553" rIns="137106" bIns="68553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zh-CN" altLang="en-US" sz="2699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 flipH="1">
            <a:off x="4633692" y="3323947"/>
            <a:ext cx="940334" cy="1531168"/>
          </a:xfrm>
          <a:prstGeom prst="line">
            <a:avLst/>
          </a:prstGeom>
          <a:noFill/>
          <a:ln w="38100" cap="flat">
            <a:solidFill>
              <a:srgbClr val="4F4D63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37106" tIns="68553" rIns="137106" bIns="68553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zh-CN" altLang="en-US" sz="2699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 flipH="1">
            <a:off x="5125926" y="6044017"/>
            <a:ext cx="2185149" cy="312889"/>
          </a:xfrm>
          <a:prstGeom prst="line">
            <a:avLst/>
          </a:prstGeom>
          <a:noFill/>
          <a:ln w="50800" cap="flat">
            <a:solidFill>
              <a:srgbClr val="4F4D63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37106" tIns="68553" rIns="137106" bIns="68553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zh-CN" altLang="en-US" sz="2699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 flipH="1">
            <a:off x="4994526" y="4251438"/>
            <a:ext cx="2094551" cy="1344700"/>
          </a:xfrm>
          <a:prstGeom prst="line">
            <a:avLst/>
          </a:prstGeom>
          <a:noFill/>
          <a:ln w="44450" cap="flat">
            <a:solidFill>
              <a:srgbClr val="4F4D63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37106" tIns="68553" rIns="137106" bIns="68553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zh-CN" altLang="en-US" sz="2699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9" name="Oval 10"/>
          <p:cNvSpPr>
            <a:spLocks noChangeArrowheads="1"/>
          </p:cNvSpPr>
          <p:nvPr/>
        </p:nvSpPr>
        <p:spPr bwMode="auto">
          <a:xfrm flipH="1">
            <a:off x="5574026" y="2238680"/>
            <a:ext cx="1186891" cy="1121793"/>
          </a:xfrm>
          <a:prstGeom prst="ellipse">
            <a:avLst/>
          </a:prstGeom>
          <a:solidFill>
            <a:srgbClr val="FC68E7"/>
          </a:solidFill>
          <a:ln>
            <a:noFill/>
          </a:ln>
        </p:spPr>
        <p:txBody>
          <a:bodyPr vert="horz" wrap="square" lIns="137106" tIns="68553" rIns="137106" bIns="68553" numCol="1" anchor="t" anchorCtr="0" compatLnSpc="1">
            <a:prstTxWarp prst="textNoShape">
              <a:avLst/>
            </a:prstTxWarp>
          </a:bodyPr>
          <a:lstStyle/>
          <a:p>
            <a:pPr algn="ctr" defTabSz="1371600"/>
            <a:r>
              <a:rPr lang="en-US" altLang="zh-CN" sz="6000" b="1" dirty="0">
                <a:solidFill>
                  <a:srgbClr val="F8F8F8"/>
                </a:solidFill>
                <a:latin typeface="#9Slide03 Arima Madurai" panose="00000500000000000000" pitchFamily="2" charset="-93"/>
                <a:ea typeface="宋体" panose="02010600030101010101" pitchFamily="2" charset="-122"/>
                <a:cs typeface="#9Slide03 Arima Madurai" panose="00000500000000000000" pitchFamily="2" charset="-93"/>
              </a:rPr>
              <a:t>1</a:t>
            </a:r>
            <a:endParaRPr lang="zh-CN" altLang="en-US" sz="6000" b="1" dirty="0">
              <a:solidFill>
                <a:srgbClr val="F8F8F8"/>
              </a:solidFill>
              <a:latin typeface="#9Slide03 Arima Madurai" panose="00000500000000000000" pitchFamily="2" charset="-93"/>
              <a:ea typeface="宋体" panose="02010600030101010101" pitchFamily="2" charset="-122"/>
              <a:cs typeface="#9Slide03 Arima Madurai" panose="00000500000000000000" pitchFamily="2" charset="-93"/>
            </a:endParaRPr>
          </a:p>
        </p:txBody>
      </p:sp>
      <p:sp>
        <p:nvSpPr>
          <p:cNvPr id="21" name="Oval 12"/>
          <p:cNvSpPr>
            <a:spLocks noChangeArrowheads="1"/>
          </p:cNvSpPr>
          <p:nvPr/>
        </p:nvSpPr>
        <p:spPr bwMode="auto">
          <a:xfrm flipH="1">
            <a:off x="7311075" y="3385141"/>
            <a:ext cx="1234481" cy="119370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137106" tIns="68553" rIns="137106" bIns="68553" numCol="1" anchor="t" anchorCtr="0" compatLnSpc="1">
            <a:prstTxWarp prst="textNoShape">
              <a:avLst/>
            </a:prstTxWarp>
          </a:bodyPr>
          <a:lstStyle/>
          <a:p>
            <a:pPr algn="ctr" defTabSz="1371600"/>
            <a:r>
              <a:rPr lang="en-US" altLang="zh-CN" sz="6000" b="1" dirty="0">
                <a:solidFill>
                  <a:srgbClr val="F8F8F8"/>
                </a:solidFill>
                <a:latin typeface="#9Slide03 Arima Madurai" panose="00000500000000000000" pitchFamily="2" charset="-93"/>
                <a:ea typeface="宋体" panose="02010600030101010101" pitchFamily="2" charset="-122"/>
                <a:cs typeface="#9Slide03 Arima Madurai" panose="00000500000000000000" pitchFamily="2" charset="-93"/>
              </a:rPr>
              <a:t>2</a:t>
            </a:r>
            <a:endParaRPr lang="zh-CN" altLang="en-US" sz="6000" b="1" dirty="0">
              <a:solidFill>
                <a:srgbClr val="F8F8F8"/>
              </a:solidFill>
              <a:latin typeface="#9Slide03 Arima Madurai" panose="00000500000000000000" pitchFamily="2" charset="-93"/>
              <a:ea typeface="宋体" panose="02010600030101010101" pitchFamily="2" charset="-122"/>
              <a:cs typeface="#9Slide03 Arima Madurai" panose="00000500000000000000" pitchFamily="2" charset="-93"/>
            </a:endParaRPr>
          </a:p>
        </p:txBody>
      </p:sp>
      <p:sp>
        <p:nvSpPr>
          <p:cNvPr id="23" name="Oval 11"/>
          <p:cNvSpPr>
            <a:spLocks noChangeArrowheads="1"/>
          </p:cNvSpPr>
          <p:nvPr/>
        </p:nvSpPr>
        <p:spPr bwMode="auto">
          <a:xfrm flipH="1">
            <a:off x="7587947" y="5075293"/>
            <a:ext cx="1335212" cy="128161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137106" tIns="68553" rIns="137106" bIns="68553" numCol="1" anchor="t" anchorCtr="0" compatLnSpc="1">
            <a:prstTxWarp prst="textNoShape">
              <a:avLst/>
            </a:prstTxWarp>
          </a:bodyPr>
          <a:lstStyle/>
          <a:p>
            <a:pPr algn="ctr" defTabSz="1371600"/>
            <a:r>
              <a:rPr lang="en-US" altLang="zh-CN" sz="6000" b="1" dirty="0">
                <a:solidFill>
                  <a:srgbClr val="F8F8F8"/>
                </a:solidFill>
                <a:latin typeface="#9Slide03 Arima Madurai" panose="00000500000000000000" pitchFamily="2" charset="-93"/>
                <a:ea typeface="宋体" panose="02010600030101010101" pitchFamily="2" charset="-122"/>
                <a:cs typeface="#9Slide03 Arima Madurai" panose="00000500000000000000" pitchFamily="2" charset="-93"/>
              </a:rPr>
              <a:t>3</a:t>
            </a:r>
            <a:endParaRPr lang="zh-CN" altLang="en-US" sz="6000" b="1" dirty="0">
              <a:solidFill>
                <a:srgbClr val="F8F8F8"/>
              </a:solidFill>
              <a:latin typeface="#9Slide03 Arima Madurai" panose="00000500000000000000" pitchFamily="2" charset="-93"/>
              <a:ea typeface="宋体" panose="02010600030101010101" pitchFamily="2" charset="-122"/>
              <a:cs typeface="#9Slide03 Arima Madurai" panose="00000500000000000000" pitchFamily="2" charset="-93"/>
            </a:endParaRPr>
          </a:p>
        </p:txBody>
      </p:sp>
      <p:sp>
        <p:nvSpPr>
          <p:cNvPr id="25" name="Oval 8"/>
          <p:cNvSpPr>
            <a:spLocks noChangeArrowheads="1"/>
          </p:cNvSpPr>
          <p:nvPr/>
        </p:nvSpPr>
        <p:spPr bwMode="auto">
          <a:xfrm flipH="1">
            <a:off x="679910" y="3910243"/>
            <a:ext cx="4169144" cy="3963126"/>
          </a:xfrm>
          <a:prstGeom prst="ellipse">
            <a:avLst/>
          </a:prstGeom>
          <a:solidFill>
            <a:srgbClr val="2A3D52">
              <a:alpha val="30000"/>
            </a:srgbClr>
          </a:solidFill>
          <a:ln>
            <a:noFill/>
          </a:ln>
        </p:spPr>
        <p:txBody>
          <a:bodyPr vert="horz" wrap="square" lIns="137106" tIns="68553" rIns="137106" bIns="68553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zh-CN" altLang="en-US" sz="2699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6" name="Oval 9"/>
          <p:cNvSpPr>
            <a:spLocks noChangeArrowheads="1"/>
          </p:cNvSpPr>
          <p:nvPr/>
        </p:nvSpPr>
        <p:spPr bwMode="auto">
          <a:xfrm flipH="1">
            <a:off x="1002388" y="4251437"/>
            <a:ext cx="3631304" cy="344366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137106" tIns="68553" rIns="137106" bIns="68553" numCol="1" anchor="t" anchorCtr="0" compatLnSpc="1">
            <a:prstTxWarp prst="textNoShape">
              <a:avLst/>
            </a:prstTxWarp>
          </a:bodyPr>
          <a:lstStyle/>
          <a:p>
            <a:pPr algn="ctr" defTabSz="1371600"/>
            <a:endParaRPr lang="en-US" altLang="en-US" sz="4800" b="1" dirty="0">
              <a:solidFill>
                <a:prstClr val="white"/>
              </a:solidFill>
              <a:latin typeface="#9Slide03 Arima Madurai" panose="00000500000000000000" pitchFamily="2" charset="-93"/>
              <a:cs typeface="#9Slide03 Arima Madurai" panose="00000500000000000000" pitchFamily="2" charset="-93"/>
              <a:sym typeface="+mn-ea"/>
            </a:endParaRPr>
          </a:p>
          <a:p>
            <a:pPr algn="ctr" defTabSz="1371600"/>
            <a:r>
              <a:rPr lang="en-US" altLang="en-US" sz="4800" b="1" dirty="0" err="1">
                <a:solidFill>
                  <a:prstClr val="white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Vai</a:t>
            </a:r>
            <a:r>
              <a:rPr lang="en-US" altLang="en-US" sz="4800" b="1" dirty="0">
                <a:solidFill>
                  <a:prstClr val="white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 </a:t>
            </a:r>
            <a:r>
              <a:rPr lang="en-US" altLang="en-US" sz="4800" b="1" dirty="0" err="1">
                <a:solidFill>
                  <a:prstClr val="white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trò</a:t>
            </a:r>
            <a:endParaRPr lang="vi-VN" altLang="en-US" sz="4800" b="1" dirty="0">
              <a:solidFill>
                <a:prstClr val="white"/>
              </a:solidFill>
              <a:latin typeface="#9Slide03 Arima Madurai" panose="00000500000000000000" pitchFamily="2" charset="-93"/>
              <a:cs typeface="#9Slide03 Arima Madurai" panose="00000500000000000000" pitchFamily="2" charset="-93"/>
              <a:sym typeface="+mn-ea"/>
            </a:endParaRPr>
          </a:p>
        </p:txBody>
      </p:sp>
      <p:sp>
        <p:nvSpPr>
          <p:cNvPr id="27" name="Oval 11"/>
          <p:cNvSpPr>
            <a:spLocks noChangeArrowheads="1"/>
          </p:cNvSpPr>
          <p:nvPr/>
        </p:nvSpPr>
        <p:spPr bwMode="auto">
          <a:xfrm flipH="1">
            <a:off x="7311074" y="6794836"/>
            <a:ext cx="1234481" cy="11937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vert="horz" wrap="square" lIns="137106" tIns="68553" rIns="137106" bIns="68553" numCol="1" anchor="t" anchorCtr="0" compatLnSpc="1">
            <a:prstTxWarp prst="textNoShape">
              <a:avLst/>
            </a:prstTxWarp>
          </a:bodyPr>
          <a:lstStyle/>
          <a:p>
            <a:pPr algn="ctr" defTabSz="1371600"/>
            <a:r>
              <a:rPr lang="en-US" altLang="zh-CN" sz="6000" b="1" dirty="0">
                <a:solidFill>
                  <a:srgbClr val="F8F8F8"/>
                </a:solidFill>
                <a:latin typeface="#9Slide03 Arima Madurai" panose="00000500000000000000" pitchFamily="2" charset="-93"/>
                <a:ea typeface="宋体" panose="02010600030101010101" pitchFamily="2" charset="-122"/>
                <a:cs typeface="#9Slide03 Arima Madurai" panose="00000500000000000000" pitchFamily="2" charset="-93"/>
              </a:rPr>
              <a:t>4</a:t>
            </a:r>
            <a:endParaRPr lang="zh-CN" altLang="en-US" sz="6000" b="1" dirty="0">
              <a:solidFill>
                <a:srgbClr val="F8F8F8"/>
              </a:solidFill>
              <a:latin typeface="#9Slide03 Arima Madurai" panose="00000500000000000000" pitchFamily="2" charset="-93"/>
              <a:ea typeface="宋体" panose="02010600030101010101" pitchFamily="2" charset="-122"/>
              <a:cs typeface="#9Slide03 Arima Madurai" panose="00000500000000000000" pitchFamily="2" charset="-93"/>
            </a:endParaRPr>
          </a:p>
        </p:txBody>
      </p:sp>
      <p:sp>
        <p:nvSpPr>
          <p:cNvPr id="29" name="Line 16"/>
          <p:cNvSpPr>
            <a:spLocks noChangeShapeType="1"/>
          </p:cNvSpPr>
          <p:nvPr/>
        </p:nvSpPr>
        <p:spPr bwMode="auto">
          <a:xfrm flipH="1" flipV="1">
            <a:off x="5119916" y="6999502"/>
            <a:ext cx="2045686" cy="312888"/>
          </a:xfrm>
          <a:prstGeom prst="line">
            <a:avLst/>
          </a:prstGeom>
          <a:noFill/>
          <a:ln w="41275" cap="flat">
            <a:solidFill>
              <a:srgbClr val="4F4D63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37106" tIns="68553" rIns="137106" bIns="68553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zh-CN" altLang="en-US" sz="2699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5" name="TextBox 19"/>
          <p:cNvSpPr txBox="1"/>
          <p:nvPr/>
        </p:nvSpPr>
        <p:spPr>
          <a:xfrm>
            <a:off x="8826126" y="3589578"/>
            <a:ext cx="1029573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Sinh</a:t>
            </a:r>
            <a:r>
              <a:rPr lang="en-US" sz="4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 </a:t>
            </a:r>
            <a:r>
              <a:rPr lang="en-US" sz="4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trưởng</a:t>
            </a:r>
            <a:endParaRPr lang="vi-VN" altLang="en-US" sz="4500" b="1" dirty="0">
              <a:solidFill>
                <a:prstClr val="white"/>
              </a:solidFill>
              <a:latin typeface="#9Slide03 Arima Madurai" panose="00000500000000000000" pitchFamily="2" charset="-93"/>
              <a:cs typeface="#9Slide03 Arima Madurai" panose="00000500000000000000" pitchFamily="2" charset="-93"/>
              <a:sym typeface="+mn-ea"/>
            </a:endParaRPr>
          </a:p>
        </p:txBody>
      </p:sp>
      <p:pic>
        <p:nvPicPr>
          <p:cNvPr id="42" name="Graphic 41" descr="Teacher">
            <a:extLst>
              <a:ext uri="{FF2B5EF4-FFF2-40B4-BE49-F238E27FC236}">
                <a16:creationId xmlns:a16="http://schemas.microsoft.com/office/drawing/2014/main" id="{3AA2E52B-3A94-4EAE-AC68-950BD1EB19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9910" y="3078279"/>
            <a:ext cx="1371600" cy="1371600"/>
          </a:xfrm>
          <a:prstGeom prst="rect">
            <a:avLst/>
          </a:prstGeom>
        </p:spPr>
      </p:pic>
      <p:sp>
        <p:nvSpPr>
          <p:cNvPr id="28" name="文本框 13">
            <a:extLst>
              <a:ext uri="{FF2B5EF4-FFF2-40B4-BE49-F238E27FC236}">
                <a16:creationId xmlns:a16="http://schemas.microsoft.com/office/drawing/2014/main" id="{90B9E2EE-66B4-095A-6F51-A302A36228CD}"/>
              </a:ext>
            </a:extLst>
          </p:cNvPr>
          <p:cNvSpPr txBox="1"/>
          <p:nvPr/>
        </p:nvSpPr>
        <p:spPr>
          <a:xfrm>
            <a:off x="3855094" y="394629"/>
            <a:ext cx="11936281" cy="16312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defTabSz="1371600"/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II.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Vai</a:t>
            </a:r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trò</a:t>
            </a:r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của</a:t>
            </a:r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trao</a:t>
            </a:r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đổi</a:t>
            </a:r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chất</a:t>
            </a:r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và</a:t>
            </a:r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chuyển</a:t>
            </a:r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hóa</a:t>
            </a:r>
            <a:endParaRPr lang="en-US" altLang="zh-CN" sz="5000" b="1" dirty="0">
              <a:solidFill>
                <a:srgbClr val="7030A0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  <a:p>
            <a:pPr defTabSz="1371600"/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năng</a:t>
            </a:r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endParaRPr lang="zh-CN" altLang="en-US" sz="5000" b="1" dirty="0">
              <a:solidFill>
                <a:srgbClr val="7030A0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sp>
        <p:nvSpPr>
          <p:cNvPr id="30" name="TextBox 19">
            <a:extLst>
              <a:ext uri="{FF2B5EF4-FFF2-40B4-BE49-F238E27FC236}">
                <a16:creationId xmlns:a16="http://schemas.microsoft.com/office/drawing/2014/main" id="{0D97E23F-3529-49F8-8141-3CCCB3DCF156}"/>
              </a:ext>
            </a:extLst>
          </p:cNvPr>
          <p:cNvSpPr txBox="1"/>
          <p:nvPr/>
        </p:nvSpPr>
        <p:spPr>
          <a:xfrm>
            <a:off x="7450031" y="2525707"/>
            <a:ext cx="1029573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Tồn</a:t>
            </a:r>
            <a:r>
              <a:rPr lang="en-US" sz="4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 </a:t>
            </a:r>
            <a:r>
              <a:rPr lang="en-US" sz="4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tại</a:t>
            </a:r>
            <a:endParaRPr lang="vi-VN" altLang="en-US" sz="4500" b="1" dirty="0">
              <a:solidFill>
                <a:prstClr val="white"/>
              </a:solidFill>
              <a:latin typeface="#9Slide03 Arima Madurai" panose="00000500000000000000" pitchFamily="2" charset="-93"/>
              <a:cs typeface="#9Slide03 Arima Madurai" panose="00000500000000000000" pitchFamily="2" charset="-93"/>
              <a:sym typeface="+mn-ea"/>
            </a:endParaRPr>
          </a:p>
        </p:txBody>
      </p:sp>
      <p:sp>
        <p:nvSpPr>
          <p:cNvPr id="32" name="TextBox 19">
            <a:extLst>
              <a:ext uri="{FF2B5EF4-FFF2-40B4-BE49-F238E27FC236}">
                <a16:creationId xmlns:a16="http://schemas.microsoft.com/office/drawing/2014/main" id="{3AF17459-783A-189D-8A8B-CE6F098D404B}"/>
              </a:ext>
            </a:extLst>
          </p:cNvPr>
          <p:cNvSpPr txBox="1"/>
          <p:nvPr/>
        </p:nvSpPr>
        <p:spPr>
          <a:xfrm>
            <a:off x="9017345" y="5256091"/>
            <a:ext cx="1029573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Phát</a:t>
            </a:r>
            <a:r>
              <a:rPr lang="en-US" sz="4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 </a:t>
            </a:r>
            <a:r>
              <a:rPr lang="en-US" sz="4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triển</a:t>
            </a:r>
            <a:endParaRPr lang="vi-VN" altLang="en-US" sz="4500" b="1" dirty="0">
              <a:solidFill>
                <a:prstClr val="white"/>
              </a:solidFill>
              <a:latin typeface="#9Slide03 Arima Madurai" panose="00000500000000000000" pitchFamily="2" charset="-93"/>
              <a:cs typeface="#9Slide03 Arima Madurai" panose="00000500000000000000" pitchFamily="2" charset="-93"/>
              <a:sym typeface="+mn-ea"/>
            </a:endParaRPr>
          </a:p>
        </p:txBody>
      </p:sp>
      <p:sp>
        <p:nvSpPr>
          <p:cNvPr id="33" name="TextBox 19">
            <a:extLst>
              <a:ext uri="{FF2B5EF4-FFF2-40B4-BE49-F238E27FC236}">
                <a16:creationId xmlns:a16="http://schemas.microsoft.com/office/drawing/2014/main" id="{F2553AB1-2CB5-E672-BDED-BFCE8C65A180}"/>
              </a:ext>
            </a:extLst>
          </p:cNvPr>
          <p:cNvSpPr txBox="1"/>
          <p:nvPr/>
        </p:nvSpPr>
        <p:spPr>
          <a:xfrm>
            <a:off x="8826126" y="6922604"/>
            <a:ext cx="1029573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Sinh</a:t>
            </a:r>
            <a:r>
              <a:rPr lang="en-US" sz="4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 </a:t>
            </a:r>
            <a:r>
              <a:rPr lang="en-US" sz="4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sản</a:t>
            </a:r>
            <a:endParaRPr lang="vi-VN" altLang="en-US" sz="4500" b="1" dirty="0">
              <a:solidFill>
                <a:prstClr val="white"/>
              </a:solidFill>
              <a:latin typeface="#9Slide03 Arima Madurai" panose="00000500000000000000" pitchFamily="2" charset="-93"/>
              <a:cs typeface="#9Slide03 Arima Madurai" panose="00000500000000000000" pitchFamily="2" charset="-93"/>
              <a:sym typeface="+mn-ea"/>
            </a:endParaRPr>
          </a:p>
        </p:txBody>
      </p:sp>
      <p:sp>
        <p:nvSpPr>
          <p:cNvPr id="39" name="Oval 10">
            <a:extLst>
              <a:ext uri="{FF2B5EF4-FFF2-40B4-BE49-F238E27FC236}">
                <a16:creationId xmlns:a16="http://schemas.microsoft.com/office/drawing/2014/main" id="{3A9778A5-76FE-2608-A44F-D8E3A07A5AD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714087" y="8371638"/>
            <a:ext cx="1186891" cy="1121793"/>
          </a:xfrm>
          <a:prstGeom prst="ellipse">
            <a:avLst/>
          </a:prstGeom>
          <a:solidFill>
            <a:srgbClr val="FC68E7"/>
          </a:solidFill>
          <a:ln>
            <a:noFill/>
          </a:ln>
        </p:spPr>
        <p:txBody>
          <a:bodyPr vert="horz" wrap="square" lIns="137106" tIns="68553" rIns="137106" bIns="68553" numCol="1" anchor="t" anchorCtr="0" compatLnSpc="1">
            <a:prstTxWarp prst="textNoShape">
              <a:avLst/>
            </a:prstTxWarp>
          </a:bodyPr>
          <a:lstStyle/>
          <a:p>
            <a:pPr algn="ctr" defTabSz="1371600"/>
            <a:r>
              <a:rPr lang="en-US" altLang="zh-CN" sz="6000" b="1" dirty="0">
                <a:solidFill>
                  <a:srgbClr val="F8F8F8"/>
                </a:solidFill>
                <a:latin typeface="#9Slide03 Arima Madurai" panose="00000500000000000000" pitchFamily="2" charset="-93"/>
                <a:ea typeface="宋体" panose="02010600030101010101" pitchFamily="2" charset="-122"/>
                <a:cs typeface="#9Slide03 Arima Madurai" panose="00000500000000000000" pitchFamily="2" charset="-93"/>
              </a:rPr>
              <a:t>1</a:t>
            </a:r>
            <a:endParaRPr lang="zh-CN" altLang="en-US" sz="6000" b="1" dirty="0">
              <a:solidFill>
                <a:srgbClr val="F8F8F8"/>
              </a:solidFill>
              <a:latin typeface="#9Slide03 Arima Madurai" panose="00000500000000000000" pitchFamily="2" charset="-93"/>
              <a:ea typeface="宋体" panose="02010600030101010101" pitchFamily="2" charset="-122"/>
              <a:cs typeface="#9Slide03 Arima Madurai" panose="00000500000000000000" pitchFamily="2" charset="-93"/>
            </a:endParaRPr>
          </a:p>
        </p:txBody>
      </p:sp>
      <p:sp>
        <p:nvSpPr>
          <p:cNvPr id="40" name="Line 16">
            <a:extLst>
              <a:ext uri="{FF2B5EF4-FFF2-40B4-BE49-F238E27FC236}">
                <a16:creationId xmlns:a16="http://schemas.microsoft.com/office/drawing/2014/main" id="{17FA59ED-CFC7-CBFC-C59F-2AF4C38B95B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83972" y="7543951"/>
            <a:ext cx="1929121" cy="1279158"/>
          </a:xfrm>
          <a:prstGeom prst="line">
            <a:avLst/>
          </a:prstGeom>
          <a:noFill/>
          <a:ln w="41275" cap="flat">
            <a:solidFill>
              <a:srgbClr val="4F4D63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37106" tIns="68553" rIns="137106" bIns="68553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zh-CN" altLang="en-US" sz="2699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1" name="TextBox 19">
            <a:extLst>
              <a:ext uri="{FF2B5EF4-FFF2-40B4-BE49-F238E27FC236}">
                <a16:creationId xmlns:a16="http://schemas.microsoft.com/office/drawing/2014/main" id="{519B6959-2DB7-7F20-DA7D-9506B75780D9}"/>
              </a:ext>
            </a:extLst>
          </p:cNvPr>
          <p:cNvSpPr txBox="1"/>
          <p:nvPr/>
        </p:nvSpPr>
        <p:spPr>
          <a:xfrm>
            <a:off x="8347781" y="8590768"/>
            <a:ext cx="1029573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Cảm</a:t>
            </a:r>
            <a:r>
              <a:rPr lang="en-US" sz="4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 </a:t>
            </a:r>
            <a:r>
              <a:rPr lang="en-US" sz="4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ứng</a:t>
            </a:r>
            <a:r>
              <a:rPr lang="en-US" sz="4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 </a:t>
            </a:r>
            <a:r>
              <a:rPr lang="en-US" sz="4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và</a:t>
            </a:r>
            <a:r>
              <a:rPr lang="en-US" sz="4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 </a:t>
            </a:r>
            <a:r>
              <a:rPr lang="en-US" sz="4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vận</a:t>
            </a:r>
            <a:r>
              <a:rPr lang="en-US" sz="4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 </a:t>
            </a:r>
            <a:r>
              <a:rPr lang="en-US" sz="4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động</a:t>
            </a:r>
            <a:endParaRPr lang="vi-VN" altLang="en-US" sz="4500" b="1" dirty="0">
              <a:solidFill>
                <a:prstClr val="white"/>
              </a:solidFill>
              <a:latin typeface="#9Slide03 Arima Madurai" panose="00000500000000000000" pitchFamily="2" charset="-93"/>
              <a:cs typeface="#9Slide03 Arima Madurai" panose="00000500000000000000" pitchFamily="2" charset="-93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3342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3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8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3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8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3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8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3" grpId="0" animBg="1"/>
      <p:bldP spid="25" grpId="0" animBg="1"/>
      <p:bldP spid="26" grpId="0" animBg="1"/>
      <p:bldP spid="27" grpId="0" animBg="1"/>
      <p:bldP spid="29" grpId="0" animBg="1"/>
      <p:bldP spid="35" grpId="0"/>
      <p:bldP spid="30" grpId="0"/>
      <p:bldP spid="32" grpId="0"/>
      <p:bldP spid="33" grpId="0"/>
      <p:bldP spid="39" grpId="0" animBg="1"/>
      <p:bldP spid="40" grpId="0" animBg="1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899138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5210"/>
            <a:ext cx="1700357" cy="14734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876" y="105210"/>
            <a:ext cx="1053146" cy="16584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592" y="336460"/>
            <a:ext cx="1013702" cy="1594862"/>
          </a:xfrm>
          <a:prstGeom prst="rect">
            <a:avLst/>
          </a:prstGeom>
        </p:spPr>
      </p:pic>
      <p:sp>
        <p:nvSpPr>
          <p:cNvPr id="21" name="文本框 13">
            <a:extLst>
              <a:ext uri="{FF2B5EF4-FFF2-40B4-BE49-F238E27FC236}">
                <a16:creationId xmlns:a16="http://schemas.microsoft.com/office/drawing/2014/main" id="{135E1F20-558C-4BFC-986E-861B1378B730}"/>
              </a:ext>
            </a:extLst>
          </p:cNvPr>
          <p:cNvSpPr txBox="1"/>
          <p:nvPr/>
        </p:nvSpPr>
        <p:spPr>
          <a:xfrm>
            <a:off x="2667001" y="416128"/>
            <a:ext cx="11936281" cy="16312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II.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Vai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trò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của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trao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đổi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chất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và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chuyển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hóa</a:t>
            </a:r>
            <a:endParaRPr kumimoji="0" lang="en-US" altLang="zh-CN" sz="5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năng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15036C8-E2EB-4729-9808-4FFD732310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61" y="4888499"/>
            <a:ext cx="2186540" cy="4789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95" y="685804"/>
            <a:ext cx="1082471" cy="955968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DAE17C18-A9E7-E5EF-DACB-F82DCB2EDF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86" y="2933700"/>
            <a:ext cx="12637448" cy="60384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81BEF0-A39B-B938-7EB7-147B354D6282}"/>
              </a:ext>
            </a:extLst>
          </p:cNvPr>
          <p:cNvSpPr txBox="1"/>
          <p:nvPr/>
        </p:nvSpPr>
        <p:spPr>
          <a:xfrm>
            <a:off x="5716449" y="3373067"/>
            <a:ext cx="102870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?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Vì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sao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khi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vận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động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hay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hoạt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động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mạnh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trong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thời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gian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dài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cơ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thể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thương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nóng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lên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nhịp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thở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tang,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mồ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hôi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toát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ra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nhiều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nanh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đói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và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nhanh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khát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6336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99">
            <a:extLst>
              <a:ext uri="{FF2B5EF4-FFF2-40B4-BE49-F238E27FC236}">
                <a16:creationId xmlns:a16="http://schemas.microsoft.com/office/drawing/2014/main" id="{DD65A097-B916-43C3-A62A-74BEA8CA9281}"/>
              </a:ext>
            </a:extLst>
          </p:cNvPr>
          <p:cNvSpPr txBox="1"/>
          <p:nvPr/>
        </p:nvSpPr>
        <p:spPr>
          <a:xfrm>
            <a:off x="256537" y="8367758"/>
            <a:ext cx="15818072" cy="133882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defTabSz="1371600"/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Em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hãy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nêu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các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biện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pháp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giúp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cho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quá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trình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trao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đổi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chất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và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chuyển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hóa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năng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lượng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diễn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ra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được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hiệu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quả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F36E61-6201-4898-B9CC-FED78AFF46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7705" y="8464681"/>
            <a:ext cx="2413760" cy="1627823"/>
          </a:xfrm>
          <a:prstGeom prst="rect">
            <a:avLst/>
          </a:prstGeom>
        </p:spPr>
      </p:pic>
      <p:pic>
        <p:nvPicPr>
          <p:cNvPr id="3076" name="Picture 4" descr="Tập thể dục có tác dụng gì? Nên tập thể dục lúc nào? - Toshiko">
            <a:extLst>
              <a:ext uri="{FF2B5EF4-FFF2-40B4-BE49-F238E27FC236}">
                <a16:creationId xmlns:a16="http://schemas.microsoft.com/office/drawing/2014/main" id="{205BD58A-092E-7FA3-E29A-D128BBFE7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80414"/>
            <a:ext cx="6407036" cy="359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hế độ ăn uống lành mạnh là gì và làm cách nào để bắt đầu? - Thermomix  Vietnam">
            <a:extLst>
              <a:ext uri="{FF2B5EF4-FFF2-40B4-BE49-F238E27FC236}">
                <a16:creationId xmlns:a16="http://schemas.microsoft.com/office/drawing/2014/main" id="{8F21599F-857F-B6F9-0C72-3AEF5D037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562100"/>
            <a:ext cx="5791200" cy="386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20 Cách Ngủ Ngon - Chìm Sâu Vào Giấc Ngủ Mỗi Đêm">
            <a:extLst>
              <a:ext uri="{FF2B5EF4-FFF2-40B4-BE49-F238E27FC236}">
                <a16:creationId xmlns:a16="http://schemas.microsoft.com/office/drawing/2014/main" id="{7C0061C8-2282-B1D6-EA50-56090D428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944" y="3810718"/>
            <a:ext cx="5949605" cy="333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9">
            <a:extLst>
              <a:ext uri="{FF2B5EF4-FFF2-40B4-BE49-F238E27FC236}">
                <a16:creationId xmlns:a16="http://schemas.microsoft.com/office/drawing/2014/main" id="{B721CBAD-EA8D-CC73-0CE6-8A31C2F7EFC5}"/>
              </a:ext>
            </a:extLst>
          </p:cNvPr>
          <p:cNvSpPr txBox="1"/>
          <p:nvPr/>
        </p:nvSpPr>
        <p:spPr>
          <a:xfrm>
            <a:off x="719531" y="4233176"/>
            <a:ext cx="1029573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3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Vận</a:t>
            </a:r>
            <a:r>
              <a:rPr lang="en-US" sz="3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động</a:t>
            </a:r>
            <a:r>
              <a:rPr lang="en-US" sz="3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thường</a:t>
            </a:r>
            <a:r>
              <a:rPr lang="en-US" sz="3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xuyên</a:t>
            </a:r>
            <a:endParaRPr lang="vi-VN" altLang="en-US" sz="3500" b="1" dirty="0">
              <a:solidFill>
                <a:prstClr val="white"/>
              </a:solidFill>
              <a:latin typeface="#9Slide03 Arima Madurai" panose="00000500000000000000" pitchFamily="2" charset="-93"/>
              <a:cs typeface="#9Slide03 Arima Madurai" panose="00000500000000000000" pitchFamily="2" charset="-93"/>
              <a:sym typeface="+mn-ea"/>
            </a:endParaRP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EE4630E0-D587-CFDB-2644-8440F57C5D0C}"/>
              </a:ext>
            </a:extLst>
          </p:cNvPr>
          <p:cNvSpPr txBox="1"/>
          <p:nvPr/>
        </p:nvSpPr>
        <p:spPr>
          <a:xfrm>
            <a:off x="5741657" y="5504696"/>
            <a:ext cx="1029573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altLang="en-US" sz="3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Ăn</a:t>
            </a:r>
            <a:r>
              <a:rPr lang="en-US" altLang="en-US" sz="3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 </a:t>
            </a:r>
            <a:r>
              <a:rPr lang="en-US" altLang="en-US" sz="3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uống</a:t>
            </a:r>
            <a:r>
              <a:rPr lang="en-US" altLang="en-US" sz="3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 </a:t>
            </a:r>
            <a:r>
              <a:rPr lang="en-US" altLang="en-US" sz="3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hợp</a:t>
            </a:r>
            <a:r>
              <a:rPr lang="en-US" altLang="en-US" sz="3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 </a:t>
            </a:r>
            <a:r>
              <a:rPr lang="en-US" altLang="en-US" sz="3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lí</a:t>
            </a:r>
            <a:r>
              <a:rPr lang="en-US" altLang="en-US" sz="3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, khoa </a:t>
            </a:r>
            <a:r>
              <a:rPr lang="en-US" altLang="en-US" sz="3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học</a:t>
            </a:r>
            <a:endParaRPr lang="vi-VN" altLang="en-US" sz="3500" b="1" dirty="0">
              <a:solidFill>
                <a:prstClr val="white"/>
              </a:solidFill>
              <a:latin typeface="#9Slide03 Arima Madurai" panose="00000500000000000000" pitchFamily="2" charset="-93"/>
              <a:cs typeface="#9Slide03 Arima Madurai" panose="00000500000000000000" pitchFamily="2" charset="-93"/>
              <a:sym typeface="+mn-ea"/>
            </a:endParaRPr>
          </a:p>
        </p:txBody>
      </p:sp>
      <p:sp>
        <p:nvSpPr>
          <p:cNvPr id="16" name="TextBox 19">
            <a:extLst>
              <a:ext uri="{FF2B5EF4-FFF2-40B4-BE49-F238E27FC236}">
                <a16:creationId xmlns:a16="http://schemas.microsoft.com/office/drawing/2014/main" id="{C9C5C321-34DE-A7FB-FD77-ED931B95513B}"/>
              </a:ext>
            </a:extLst>
          </p:cNvPr>
          <p:cNvSpPr txBox="1"/>
          <p:nvPr/>
        </p:nvSpPr>
        <p:spPr>
          <a:xfrm>
            <a:off x="11277600" y="7314923"/>
            <a:ext cx="1029573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3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Ngủ</a:t>
            </a:r>
            <a:r>
              <a:rPr lang="en-US" sz="3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đủ</a:t>
            </a:r>
            <a:r>
              <a:rPr lang="en-US" sz="3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giấc</a:t>
            </a:r>
            <a:r>
              <a:rPr lang="en-US" sz="3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, </a:t>
            </a:r>
            <a:r>
              <a:rPr lang="en-US" sz="3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đúng</a:t>
            </a:r>
            <a:r>
              <a:rPr lang="en-US" sz="3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giờ</a:t>
            </a:r>
            <a:endParaRPr lang="vi-VN" altLang="en-US" sz="3500" b="1" dirty="0">
              <a:solidFill>
                <a:prstClr val="white"/>
              </a:solidFill>
              <a:latin typeface="#9Slide03 Arima Madurai" panose="00000500000000000000" pitchFamily="2" charset="-93"/>
              <a:cs typeface="#9Slide03 Arima Madurai" panose="00000500000000000000" pitchFamily="2" charset="-93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0960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ổ mồ hôi nhiều hay ít khi tập thể dục có lợi và hại như thế nào?">
            <a:extLst>
              <a:ext uri="{FF2B5EF4-FFF2-40B4-BE49-F238E27FC236}">
                <a16:creationId xmlns:a16="http://schemas.microsoft.com/office/drawing/2014/main" id="{638818E0-22BA-47BC-9BDE-3FA07A105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304800"/>
            <a:ext cx="4792499" cy="541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ổ mồ hôi khi vận động nhiều, nên bổ sung thức uống nào để cơ thể bền bỉ">
            <a:extLst>
              <a:ext uri="{FF2B5EF4-FFF2-40B4-BE49-F238E27FC236}">
                <a16:creationId xmlns:a16="http://schemas.microsoft.com/office/drawing/2014/main" id="{E15DFBA0-5890-78B5-CD10-4D4E709C1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740" y="5829300"/>
            <a:ext cx="5784860" cy="433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ư Vấn: Chạy Bộ Để Tăng Cường Thể Lực">
            <a:extLst>
              <a:ext uri="{FF2B5EF4-FFF2-40B4-BE49-F238E27FC236}">
                <a16:creationId xmlns:a16="http://schemas.microsoft.com/office/drawing/2014/main" id="{9681E545-35BA-4AB4-6057-17A1BD1D3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9099"/>
            <a:ext cx="7391400" cy="952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20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16C5F395-B520-44C5-98FE-EAA09CFD8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59598" cy="1004433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F2986C-DE19-43ED-B1E0-984EBD6EE3E2}"/>
              </a:ext>
            </a:extLst>
          </p:cNvPr>
          <p:cNvSpPr/>
          <p:nvPr/>
        </p:nvSpPr>
        <p:spPr>
          <a:xfrm>
            <a:off x="1029407" y="602115"/>
            <a:ext cx="16200782" cy="2354491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1371600"/>
            <a:r>
              <a:rPr lang="en-US" sz="7200" b="1" dirty="0">
                <a:solidFill>
                  <a:srgbClr val="7030A0"/>
                </a:solidFill>
                <a:latin typeface="#9Slide03 AmpleSoft Bold" panose="02000000000000000000" pitchFamily="2" charset="-93"/>
              </a:rPr>
              <a:t>Ch</a:t>
            </a:r>
            <a:r>
              <a:rPr lang="vi-VN" sz="7200" b="1" dirty="0">
                <a:solidFill>
                  <a:srgbClr val="7030A0"/>
                </a:solidFill>
                <a:latin typeface="#9Slide03 AmpleSoft Bold" panose="02000000000000000000" pitchFamily="2" charset="-93"/>
              </a:rPr>
              <a:t>ủ đề </a:t>
            </a:r>
            <a:r>
              <a:rPr lang="en-US" sz="7200" b="1" dirty="0" smtClean="0">
                <a:solidFill>
                  <a:srgbClr val="7030A0"/>
                </a:solidFill>
                <a:latin typeface="#9Slide03 AmpleSoft Bold" panose="02000000000000000000" pitchFamily="2" charset="-93"/>
              </a:rPr>
              <a:t>VII</a:t>
            </a:r>
            <a:r>
              <a:rPr lang="vi-VN" altLang="en-US" sz="7200" b="1" dirty="0" smtClean="0">
                <a:solidFill>
                  <a:srgbClr val="7030A0"/>
                </a:solidFill>
                <a:latin typeface="#9Slide03 AmpleSoft Bold" panose="02000000000000000000" pitchFamily="2" charset="-93"/>
              </a:rPr>
              <a:t>:</a:t>
            </a:r>
            <a:r>
              <a:rPr lang="en-US" sz="7200" b="1" dirty="0" smtClean="0">
                <a:solidFill>
                  <a:srgbClr val="7030A0"/>
                </a:solidFill>
                <a:latin typeface="#9Slide03 AmpleSoft Bold" panose="02000000000000000000" pitchFamily="2" charset="-93"/>
              </a:rPr>
              <a:t> </a:t>
            </a:r>
            <a:r>
              <a:rPr lang="en-US" sz="7200" b="1" dirty="0" err="1">
                <a:solidFill>
                  <a:srgbClr val="7030A0"/>
                </a:solidFill>
                <a:latin typeface="#9Slide03 AmpleSoft Bold" panose="02000000000000000000" pitchFamily="2" charset="-93"/>
              </a:rPr>
              <a:t>Trao</a:t>
            </a:r>
            <a:r>
              <a:rPr lang="en-US" sz="7200" b="1" dirty="0">
                <a:solidFill>
                  <a:srgbClr val="7030A0"/>
                </a:solidFill>
                <a:latin typeface="#9Slide03 AmpleSoft Bold" panose="02000000000000000000" pitchFamily="2" charset="-93"/>
              </a:rPr>
              <a:t> </a:t>
            </a:r>
            <a:r>
              <a:rPr lang="en-US" sz="7200" b="1" dirty="0" err="1">
                <a:solidFill>
                  <a:srgbClr val="7030A0"/>
                </a:solidFill>
                <a:latin typeface="#9Slide03 AmpleSoft Bold" panose="02000000000000000000" pitchFamily="2" charset="-93"/>
              </a:rPr>
              <a:t>đổi</a:t>
            </a:r>
            <a:r>
              <a:rPr lang="en-US" sz="7200" b="1" dirty="0">
                <a:solidFill>
                  <a:srgbClr val="7030A0"/>
                </a:solidFill>
                <a:latin typeface="#9Slide03 AmpleSoft Bold" panose="02000000000000000000" pitchFamily="2" charset="-93"/>
              </a:rPr>
              <a:t> </a:t>
            </a:r>
            <a:r>
              <a:rPr lang="en-US" sz="7200" b="1" dirty="0" err="1">
                <a:solidFill>
                  <a:srgbClr val="7030A0"/>
                </a:solidFill>
                <a:latin typeface="#9Slide03 AmpleSoft Bold" panose="02000000000000000000" pitchFamily="2" charset="-93"/>
              </a:rPr>
              <a:t>chất</a:t>
            </a:r>
            <a:r>
              <a:rPr lang="en-US" sz="7200" b="1" dirty="0">
                <a:solidFill>
                  <a:srgbClr val="7030A0"/>
                </a:solidFill>
                <a:latin typeface="#9Slide03 AmpleSoft Bold" panose="02000000000000000000" pitchFamily="2" charset="-93"/>
              </a:rPr>
              <a:t> </a:t>
            </a:r>
            <a:r>
              <a:rPr lang="en-US" sz="7200" b="1" dirty="0" err="1">
                <a:solidFill>
                  <a:srgbClr val="7030A0"/>
                </a:solidFill>
                <a:latin typeface="#9Slide03 AmpleSoft Bold" panose="02000000000000000000" pitchFamily="2" charset="-93"/>
              </a:rPr>
              <a:t>và</a:t>
            </a:r>
            <a:r>
              <a:rPr lang="en-US" sz="7200" b="1" dirty="0">
                <a:solidFill>
                  <a:srgbClr val="7030A0"/>
                </a:solidFill>
                <a:latin typeface="#9Slide03 AmpleSoft Bold" panose="02000000000000000000" pitchFamily="2" charset="-93"/>
              </a:rPr>
              <a:t> </a:t>
            </a:r>
            <a:r>
              <a:rPr lang="en-US" sz="7200" b="1" dirty="0" err="1">
                <a:solidFill>
                  <a:srgbClr val="7030A0"/>
                </a:solidFill>
                <a:latin typeface="#9Slide03 AmpleSoft Bold" panose="02000000000000000000" pitchFamily="2" charset="-93"/>
              </a:rPr>
              <a:t>chuyển</a:t>
            </a:r>
            <a:r>
              <a:rPr lang="en-US" sz="7200" b="1" dirty="0">
                <a:solidFill>
                  <a:srgbClr val="7030A0"/>
                </a:solidFill>
                <a:latin typeface="#9Slide03 AmpleSoft Bold" panose="02000000000000000000" pitchFamily="2" charset="-93"/>
              </a:rPr>
              <a:t> </a:t>
            </a:r>
            <a:r>
              <a:rPr lang="en-US" sz="7200" b="1" dirty="0" err="1">
                <a:solidFill>
                  <a:srgbClr val="7030A0"/>
                </a:solidFill>
                <a:latin typeface="#9Slide03 AmpleSoft Bold" panose="02000000000000000000" pitchFamily="2" charset="-93"/>
              </a:rPr>
              <a:t>hóa</a:t>
            </a:r>
            <a:endParaRPr lang="en-US" sz="7200" b="1" dirty="0">
              <a:solidFill>
                <a:srgbClr val="7030A0"/>
              </a:solidFill>
              <a:latin typeface="#9Slide03 AmpleSoft Bold" panose="02000000000000000000" pitchFamily="2" charset="-93"/>
            </a:endParaRPr>
          </a:p>
          <a:p>
            <a:pPr algn="ctr" defTabSz="1371600"/>
            <a:r>
              <a:rPr lang="en-US" sz="7200" b="1" dirty="0" err="1">
                <a:solidFill>
                  <a:srgbClr val="7030A0"/>
                </a:solidFill>
                <a:latin typeface="#9Slide03 AmpleSoft Bold" panose="02000000000000000000" pitchFamily="2" charset="-93"/>
              </a:rPr>
              <a:t>năng</a:t>
            </a:r>
            <a:r>
              <a:rPr lang="en-US" sz="7200" b="1" dirty="0">
                <a:solidFill>
                  <a:srgbClr val="7030A0"/>
                </a:solidFill>
                <a:latin typeface="#9Slide03 AmpleSoft Bold" panose="02000000000000000000" pitchFamily="2" charset="-93"/>
              </a:rPr>
              <a:t> </a:t>
            </a:r>
            <a:r>
              <a:rPr lang="en-US" sz="7200" b="1" dirty="0" err="1">
                <a:solidFill>
                  <a:srgbClr val="7030A0"/>
                </a:solidFill>
                <a:latin typeface="#9Slide03 AmpleSoft Bold" panose="02000000000000000000" pitchFamily="2" charset="-93"/>
              </a:rPr>
              <a:t>lượng</a:t>
            </a:r>
            <a:r>
              <a:rPr lang="en-US" sz="7200" b="1" dirty="0">
                <a:solidFill>
                  <a:srgbClr val="7030A0"/>
                </a:solidFill>
                <a:latin typeface="#9Slide03 AmpleSoft Bold" panose="02000000000000000000" pitchFamily="2" charset="-93"/>
              </a:rPr>
              <a:t> ở </a:t>
            </a:r>
            <a:r>
              <a:rPr lang="en-US" sz="7200" b="1" dirty="0" err="1">
                <a:solidFill>
                  <a:srgbClr val="7030A0"/>
                </a:solidFill>
                <a:latin typeface="#9Slide03 AmpleSoft Bold" panose="02000000000000000000" pitchFamily="2" charset="-93"/>
              </a:rPr>
              <a:t>sinh</a:t>
            </a:r>
            <a:r>
              <a:rPr lang="en-US" sz="7200" b="1" dirty="0">
                <a:solidFill>
                  <a:srgbClr val="7030A0"/>
                </a:solidFill>
                <a:latin typeface="#9Slide03 AmpleSoft Bold" panose="02000000000000000000" pitchFamily="2" charset="-93"/>
              </a:rPr>
              <a:t> </a:t>
            </a:r>
            <a:r>
              <a:rPr lang="en-US" sz="7200" b="1" dirty="0" err="1">
                <a:solidFill>
                  <a:srgbClr val="7030A0"/>
                </a:solidFill>
                <a:latin typeface="#9Slide03 AmpleSoft Bold" panose="02000000000000000000" pitchFamily="2" charset="-93"/>
              </a:rPr>
              <a:t>vật</a:t>
            </a:r>
            <a:endParaRPr lang="en-US" sz="7200" b="1" dirty="0">
              <a:solidFill>
                <a:srgbClr val="7030A0"/>
              </a:solidFill>
              <a:latin typeface="#9Slide03 AmpleSoft Bold" panose="02000000000000000000" pitchFamily="2" charset="-93"/>
            </a:endParaRPr>
          </a:p>
        </p:txBody>
      </p:sp>
      <p:pic>
        <p:nvPicPr>
          <p:cNvPr id="8" name="Content Placeholder 15" descr="co-nen-du-hoc-singapore-nganh-cong-nghe-sinh-hoc-2">
            <a:extLst>
              <a:ext uri="{FF2B5EF4-FFF2-40B4-BE49-F238E27FC236}">
                <a16:creationId xmlns:a16="http://schemas.microsoft.com/office/drawing/2014/main" id="{731E4239-659E-4DA3-AB0B-F4F7B31D8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5722616"/>
            <a:ext cx="5461952" cy="3215558"/>
          </a:xfrm>
          <a:prstGeom prst="rect">
            <a:avLst/>
          </a:prstGeom>
        </p:spPr>
      </p:pic>
      <p:sp>
        <p:nvSpPr>
          <p:cNvPr id="9" name="Google Shape;5915;p37">
            <a:extLst>
              <a:ext uri="{FF2B5EF4-FFF2-40B4-BE49-F238E27FC236}">
                <a16:creationId xmlns:a16="http://schemas.microsoft.com/office/drawing/2014/main" id="{BAF64984-4238-44DE-AD12-86B3158F5B49}"/>
              </a:ext>
            </a:extLst>
          </p:cNvPr>
          <p:cNvSpPr txBox="1">
            <a:spLocks/>
          </p:cNvSpPr>
          <p:nvPr/>
        </p:nvSpPr>
        <p:spPr>
          <a:xfrm>
            <a:off x="1759428" y="2508885"/>
            <a:ext cx="14901822" cy="3737610"/>
          </a:xfrm>
          <a:prstGeom prst="rect">
            <a:avLst/>
          </a:prstGeom>
        </p:spPr>
        <p:txBody>
          <a:bodyPr spcFirstLastPara="1" wrap="square" lIns="137138" tIns="137138" rIns="137138" bIns="137138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371600">
              <a:lnSpc>
                <a:spcPct val="100000"/>
              </a:lnSpc>
            </a:pPr>
            <a:r>
              <a:rPr lang="en-US" sz="6000" u="sng" dirty="0" err="1">
                <a:solidFill>
                  <a:srgbClr val="FF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Bài</a:t>
            </a:r>
            <a:r>
              <a:rPr lang="en-US" sz="6000" u="sng" dirty="0">
                <a:solidFill>
                  <a:srgbClr val="FF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21</a:t>
            </a:r>
            <a:r>
              <a:rPr lang="vi-VN" altLang="en-US" sz="6000" u="sng" dirty="0">
                <a:solidFill>
                  <a:srgbClr val="FF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: </a:t>
            </a:r>
            <a:r>
              <a:rPr lang="en-US" altLang="en-US" sz="6000" u="sng" dirty="0">
                <a:solidFill>
                  <a:srgbClr val="FF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KHÁI NIỆM TRAO ĐỔI CHẤT</a:t>
            </a:r>
          </a:p>
          <a:p>
            <a:pPr algn="ctr" defTabSz="1371600">
              <a:lnSpc>
                <a:spcPct val="100000"/>
              </a:lnSpc>
            </a:pPr>
            <a:r>
              <a:rPr lang="en-US" altLang="en-US" sz="6000" u="sng" dirty="0">
                <a:solidFill>
                  <a:srgbClr val="FF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 CHUYỂN HÓA NĂNG LƯỢNG</a:t>
            </a:r>
            <a:endParaRPr lang="vi-VN" altLang="en-US" sz="6000" u="sng" dirty="0">
              <a:solidFill>
                <a:srgbClr val="FF0000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50872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27414" y="0"/>
            <a:ext cx="18288000" cy="10287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100">
              <a:solidFill>
                <a:prstClr val="white"/>
              </a:solidFill>
              <a:latin typeface="#9Slide03 Arima Madurai" panose="00000500000000000000" pitchFamily="2" charset="-93"/>
              <a:ea typeface="宋体" panose="02010600030101010101" pitchFamily="2" charset="-122"/>
              <a:cs typeface="#9Slide03 Arima Madurai" panose="00000500000000000000" pitchFamily="2" charset="-93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3" y="1612244"/>
            <a:ext cx="5901693" cy="69991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917" y="8708609"/>
            <a:ext cx="3659613" cy="136432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383" y="7044131"/>
            <a:ext cx="2237508" cy="19760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15625"/>
            <a:ext cx="3514704" cy="304575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351" y="6836076"/>
            <a:ext cx="1572212" cy="2475822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7256756" y="2354444"/>
            <a:ext cx="1122221" cy="1168196"/>
            <a:chOff x="7531331" y="1259522"/>
            <a:chExt cx="748147" cy="778797"/>
          </a:xfrm>
        </p:grpSpPr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7531331" y="1259522"/>
              <a:ext cx="748147" cy="748148"/>
            </a:xfrm>
            <a:custGeom>
              <a:avLst/>
              <a:gdLst>
                <a:gd name="T0" fmla="*/ 56 w 56"/>
                <a:gd name="T1" fmla="*/ 42 h 56"/>
                <a:gd name="T2" fmla="*/ 42 w 56"/>
                <a:gd name="T3" fmla="*/ 56 h 56"/>
                <a:gd name="T4" fmla="*/ 14 w 56"/>
                <a:gd name="T5" fmla="*/ 56 h 56"/>
                <a:gd name="T6" fmla="*/ 0 w 56"/>
                <a:gd name="T7" fmla="*/ 42 h 56"/>
                <a:gd name="T8" fmla="*/ 0 w 56"/>
                <a:gd name="T9" fmla="*/ 14 h 56"/>
                <a:gd name="T10" fmla="*/ 14 w 56"/>
                <a:gd name="T11" fmla="*/ 0 h 56"/>
                <a:gd name="T12" fmla="*/ 42 w 56"/>
                <a:gd name="T13" fmla="*/ 0 h 56"/>
                <a:gd name="T14" fmla="*/ 56 w 56"/>
                <a:gd name="T15" fmla="*/ 14 h 56"/>
                <a:gd name="T16" fmla="*/ 56 w 56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42"/>
                  </a:moveTo>
                  <a:cubicBezTo>
                    <a:pt x="56" y="50"/>
                    <a:pt x="50" y="56"/>
                    <a:pt x="42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7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42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100">
                <a:solidFill>
                  <a:prstClr val="black"/>
                </a:solidFill>
                <a:latin typeface="#9Slide03 Arima Madurai" panose="00000500000000000000" pitchFamily="2" charset="-93"/>
                <a:ea typeface="宋体" panose="02010600030101010101" pitchFamily="2" charset="-122"/>
                <a:cs typeface="#9Slide03 Arima Madurai" panose="00000500000000000000" pitchFamily="2" charset="-93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693718" y="1361210"/>
              <a:ext cx="402033" cy="677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00"/>
              <a:r>
                <a:rPr lang="en-US" altLang="zh-CN" sz="6000" b="1" dirty="0">
                  <a:solidFill>
                    <a:srgbClr val="F0F0F0"/>
                  </a:solidFill>
                  <a:latin typeface="#9Slide03 Arima Madurai" panose="00000500000000000000" pitchFamily="2" charset="-93"/>
                  <a:ea typeface="微软雅黑" panose="020B0503020204020204" pitchFamily="34" charset="-122"/>
                  <a:cs typeface="#9Slide03 Arima Madurai" panose="00000500000000000000" pitchFamily="2" charset="-93"/>
                </a:rPr>
                <a:t>I.</a:t>
              </a:r>
              <a:endParaRPr lang="zh-CN" altLang="en-US" sz="6000" b="1" dirty="0">
                <a:solidFill>
                  <a:srgbClr val="F0F0F0"/>
                </a:solidFill>
                <a:latin typeface="#9Slide03 Arima Madurai" panose="00000500000000000000" pitchFamily="2" charset="-93"/>
                <a:ea typeface="微软雅黑" panose="020B0503020204020204" pitchFamily="34" charset="-122"/>
                <a:cs typeface="#9Slide03 Arima Madurai" panose="00000500000000000000" pitchFamily="2" charset="-93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256755" y="4513247"/>
            <a:ext cx="1122221" cy="1197188"/>
            <a:chOff x="7531329" y="2452432"/>
            <a:chExt cx="748147" cy="798125"/>
          </a:xfrm>
        </p:grpSpPr>
        <p:sp>
          <p:nvSpPr>
            <p:cNvPr id="18" name="Freeform 10"/>
            <p:cNvSpPr>
              <a:spLocks/>
            </p:cNvSpPr>
            <p:nvPr/>
          </p:nvSpPr>
          <p:spPr bwMode="auto">
            <a:xfrm>
              <a:off x="7531329" y="2452432"/>
              <a:ext cx="748147" cy="748148"/>
            </a:xfrm>
            <a:custGeom>
              <a:avLst/>
              <a:gdLst>
                <a:gd name="T0" fmla="*/ 56 w 56"/>
                <a:gd name="T1" fmla="*/ 42 h 56"/>
                <a:gd name="T2" fmla="*/ 42 w 56"/>
                <a:gd name="T3" fmla="*/ 56 h 56"/>
                <a:gd name="T4" fmla="*/ 14 w 56"/>
                <a:gd name="T5" fmla="*/ 56 h 56"/>
                <a:gd name="T6" fmla="*/ 0 w 56"/>
                <a:gd name="T7" fmla="*/ 42 h 56"/>
                <a:gd name="T8" fmla="*/ 0 w 56"/>
                <a:gd name="T9" fmla="*/ 14 h 56"/>
                <a:gd name="T10" fmla="*/ 14 w 56"/>
                <a:gd name="T11" fmla="*/ 0 h 56"/>
                <a:gd name="T12" fmla="*/ 42 w 56"/>
                <a:gd name="T13" fmla="*/ 0 h 56"/>
                <a:gd name="T14" fmla="*/ 56 w 56"/>
                <a:gd name="T15" fmla="*/ 14 h 56"/>
                <a:gd name="T16" fmla="*/ 56 w 56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42"/>
                  </a:moveTo>
                  <a:cubicBezTo>
                    <a:pt x="56" y="50"/>
                    <a:pt x="50" y="56"/>
                    <a:pt x="42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7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42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100">
                <a:solidFill>
                  <a:prstClr val="black"/>
                </a:solidFill>
                <a:latin typeface="#9Slide03 Arima Madurai" panose="00000500000000000000" pitchFamily="2" charset="-93"/>
                <a:ea typeface="宋体" panose="02010600030101010101" pitchFamily="2" charset="-122"/>
                <a:cs typeface="#9Slide03 Arima Madurai" panose="00000500000000000000" pitchFamily="2" charset="-93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7618388" y="2573448"/>
              <a:ext cx="543098" cy="677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1600"/>
              <a:r>
                <a:rPr lang="en-US" altLang="zh-CN" sz="6000" b="1" dirty="0">
                  <a:solidFill>
                    <a:srgbClr val="F0F0F0"/>
                  </a:solidFill>
                  <a:latin typeface="#9Slide03 Arima Madurai" panose="00000500000000000000" pitchFamily="2" charset="-93"/>
                  <a:ea typeface="微软雅黑" panose="020B0503020204020204" pitchFamily="34" charset="-122"/>
                  <a:cs typeface="#9Slide03 Arima Madurai" panose="00000500000000000000" pitchFamily="2" charset="-93"/>
                </a:rPr>
                <a:t>II.</a:t>
              </a:r>
              <a:endParaRPr lang="zh-CN" altLang="en-US" sz="6000" b="1" dirty="0">
                <a:solidFill>
                  <a:srgbClr val="F0F0F0"/>
                </a:solidFill>
                <a:latin typeface="#9Slide03 Arima Madurai" panose="00000500000000000000" pitchFamily="2" charset="-93"/>
                <a:ea typeface="微软雅黑" panose="020B0503020204020204" pitchFamily="34" charset="-122"/>
                <a:cs typeface="#9Slide03 Arima Madurai" panose="00000500000000000000" pitchFamily="2" charset="-93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8471369" y="2355548"/>
            <a:ext cx="76830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Khái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niệm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trao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đổi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chất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và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chuyển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hóa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năng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endParaRPr lang="zh-CN" altLang="en-US" sz="4500" b="1" dirty="0">
              <a:solidFill>
                <a:srgbClr val="7030A0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662713" y="4404836"/>
            <a:ext cx="98085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Vai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trò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của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trao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đổi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chất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và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chuyển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hóa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năng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endParaRPr lang="zh-CN" altLang="en-US" sz="4500" b="1" dirty="0">
              <a:solidFill>
                <a:srgbClr val="7030A0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521538" y="3242870"/>
            <a:ext cx="54804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altLang="zh-CN" sz="90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Nội</a:t>
            </a:r>
            <a:r>
              <a:rPr lang="en-US" altLang="zh-CN" sz="9000" b="1" dirty="0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 dung </a:t>
            </a:r>
            <a:r>
              <a:rPr lang="en-US" altLang="zh-CN" sz="90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bài</a:t>
            </a:r>
            <a:r>
              <a:rPr lang="en-US" altLang="zh-CN" sz="9000" b="1" dirty="0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 </a:t>
            </a:r>
            <a:r>
              <a:rPr lang="en-US" altLang="zh-CN" sz="90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học</a:t>
            </a:r>
            <a:endParaRPr lang="zh-CN" altLang="en-US" sz="9000" b="1" dirty="0">
              <a:solidFill>
                <a:prstClr val="white"/>
              </a:solidFill>
              <a:latin typeface="#9Slide03 Arima Madurai" panose="00000500000000000000" pitchFamily="2" charset="-93"/>
              <a:ea typeface="Slogan" panose="02020500000000000000" pitchFamily="18" charset="-93"/>
              <a:cs typeface="#9Slide03 Arima Madurai" panose="000005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930520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250"/>
                            </p:stCondLst>
                            <p:childTnLst>
                              <p:par>
                                <p:cTn id="5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52" y="5547753"/>
            <a:ext cx="6902285" cy="257320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552" y="2991248"/>
            <a:ext cx="12637448" cy="3495998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3556464" y="3365794"/>
            <a:ext cx="1531188" cy="2746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altLang="zh-CN" sz="172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 Black" panose="00000A00000000000000" pitchFamily="2" charset="-93"/>
                <a:ea typeface="微软雅黑" panose="020B0503020204020204" pitchFamily="34" charset="-122"/>
                <a:cs typeface="#9Slide03 Arima Madurai Black" panose="00000A00000000000000" pitchFamily="2" charset="-93"/>
              </a:rPr>
              <a:t>I.</a:t>
            </a:r>
            <a:endParaRPr lang="zh-CN" altLang="en-US" sz="172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rima Madurai Black" panose="00000A00000000000000" pitchFamily="2" charset="-93"/>
              <a:ea typeface="微软雅黑" panose="020B0503020204020204" pitchFamily="34" charset="-122"/>
              <a:cs typeface="#9Slide03 Arima Madurai Black" panose="00000A00000000000000" pitchFamily="2" charset="-93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212301" y="3617420"/>
            <a:ext cx="11341566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/>
            <a:r>
              <a:rPr lang="en-US" altLang="zh-CN" sz="75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Khái</a:t>
            </a:r>
            <a:r>
              <a:rPr lang="en-US" altLang="zh-CN" sz="7500" b="1" dirty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75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niệm</a:t>
            </a:r>
            <a:r>
              <a:rPr lang="en-US" altLang="zh-CN" sz="7500" b="1" dirty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75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trao</a:t>
            </a:r>
            <a:r>
              <a:rPr lang="en-US" altLang="zh-CN" sz="7500" b="1" dirty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75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đổi</a:t>
            </a:r>
            <a:r>
              <a:rPr lang="en-US" altLang="zh-CN" sz="7500" b="1" dirty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75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chất</a:t>
            </a:r>
            <a:endParaRPr lang="en-US" altLang="zh-CN" sz="7500" b="1" dirty="0">
              <a:solidFill>
                <a:prstClr val="white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  <a:p>
            <a:pPr algn="ctr" defTabSz="1371600"/>
            <a:r>
              <a:rPr lang="en-US" altLang="zh-CN" sz="75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và</a:t>
            </a:r>
            <a:r>
              <a:rPr lang="en-US" altLang="zh-CN" sz="7500" b="1" dirty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75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chuyển</a:t>
            </a:r>
            <a:r>
              <a:rPr lang="en-US" altLang="zh-CN" sz="7500" b="1" dirty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75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hóa</a:t>
            </a:r>
            <a:r>
              <a:rPr lang="en-US" altLang="zh-CN" sz="7500" b="1" dirty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75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năng</a:t>
            </a:r>
            <a:r>
              <a:rPr lang="en-US" altLang="zh-CN" sz="7500" b="1" dirty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75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endParaRPr lang="zh-CN" altLang="en-US" sz="7500" b="1" dirty="0">
              <a:solidFill>
                <a:prstClr val="white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502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899138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716" y="479696"/>
            <a:ext cx="1082471" cy="95596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5210"/>
            <a:ext cx="1700357" cy="14734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312" y="223115"/>
            <a:ext cx="1053146" cy="1658430"/>
          </a:xfrm>
          <a:prstGeom prst="rect">
            <a:avLst/>
          </a:prstGeom>
        </p:spPr>
      </p:pic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D33C85B1-6854-4DCE-B430-5218884939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6796589"/>
              </p:ext>
            </p:extLst>
          </p:nvPr>
        </p:nvGraphicFramePr>
        <p:xfrm>
          <a:off x="1387654" y="1635940"/>
          <a:ext cx="13716001" cy="7564436"/>
        </p:xfrm>
        <a:graphic>
          <a:graphicData uri="http://schemas.openxmlformats.org/drawingml/2006/table">
            <a:tbl>
              <a:tblPr firstRow="1" bandRow="1"/>
              <a:tblGrid>
                <a:gridCol w="4197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6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23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2030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Điều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kiện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để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thực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hiện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được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hoạt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động</a:t>
                      </a:r>
                      <a:endParaRPr lang="en-US" sz="3000" b="1" dirty="0">
                        <a:solidFill>
                          <a:srgbClr val="C0000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  <a:sym typeface="+mn-ea"/>
                      </a:endParaRPr>
                    </a:p>
                  </a:txBody>
                  <a:tcPr marL="150876" marR="150876" marT="75438" marB="7543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Hoạt động trong cuộc sống</a:t>
                      </a:r>
                    </a:p>
                  </a:txBody>
                  <a:tcPr marL="150876" marR="150876" marT="75438" marB="7543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Chất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thải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ra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môi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trường</a:t>
                      </a:r>
                      <a:endParaRPr lang="en-US" sz="3000" b="1" dirty="0">
                        <a:solidFill>
                          <a:srgbClr val="C0000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50876" marR="150876" marT="75438" marB="7543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6098">
                <a:tc rowSpan="3">
                  <a:txBody>
                    <a:bodyPr/>
                    <a:lstStyle/>
                    <a:p>
                      <a:pPr indent="0" fontAlgn="auto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en-US" sz="3600" b="0" dirty="0">
                        <a:solidFill>
                          <a:srgbClr val="002060"/>
                        </a:solidFill>
                        <a:latin typeface="#9Slide03 Arima Madurai" panose="00000500000000000000" pitchFamily="2" charset="-93"/>
                        <a:ea typeface="Times New Roman" panose="02020603050405020304" pitchFamily="18" charset="0"/>
                        <a:cs typeface="#9Slide03 Arima Madurai" panose="00000500000000000000" pitchFamily="2" charset="-93"/>
                      </a:endParaRPr>
                    </a:p>
                    <a:p>
                      <a:pPr indent="0" fontAlgn="auto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#9Slide03 Arima Madurai" panose="00000500000000000000" pitchFamily="2" charset="-93"/>
                          <a:ea typeface="Times New Roman" panose="02020603050405020304" pitchFamily="18" charset="0"/>
                          <a:cs typeface="#9Slide03 Arima Madurai" panose="00000500000000000000" pitchFamily="2" charset="-93"/>
                        </a:rPr>
                        <a:t>     </a:t>
                      </a:r>
                    </a:p>
                    <a:p>
                      <a:pPr indent="0" fontAlgn="auto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en-US" sz="3600" b="0" dirty="0">
                        <a:solidFill>
                          <a:srgbClr val="002060"/>
                        </a:solidFill>
                        <a:latin typeface="#9Slide03 Arima Madurai" panose="00000500000000000000" pitchFamily="2" charset="-93"/>
                        <a:ea typeface="Times New Roman" panose="02020603050405020304" pitchFamily="18" charset="0"/>
                        <a:cs typeface="#9Slide03 Arima Madurai" panose="00000500000000000000" pitchFamily="2" charset="-93"/>
                      </a:endParaRPr>
                    </a:p>
                    <a:p>
                      <a:pPr indent="0" fontAlgn="auto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#9Slide03 Arima Madurai" panose="00000500000000000000" pitchFamily="2" charset="-93"/>
                          <a:ea typeface="Times New Roman" panose="02020603050405020304" pitchFamily="18" charset="0"/>
                          <a:cs typeface="#9Slide03 Arima Madurai" panose="00000500000000000000" pitchFamily="2" charset="-93"/>
                        </a:rPr>
                        <a:t>      </a:t>
                      </a:r>
                    </a:p>
                    <a:p>
                      <a:pPr indent="0" fontAlgn="auto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en-US" sz="3600" b="0" dirty="0">
                        <a:solidFill>
                          <a:srgbClr val="002060"/>
                        </a:solidFill>
                        <a:latin typeface="#9Slide03 Arima Madurai" panose="00000500000000000000" pitchFamily="2" charset="-93"/>
                        <a:ea typeface="Times New Roman" panose="02020603050405020304" pitchFamily="18" charset="0"/>
                        <a:cs typeface="#9Slide03 Arima Madurai" panose="00000500000000000000" pitchFamily="2" charset="-93"/>
                      </a:endParaRPr>
                    </a:p>
                    <a:p>
                      <a:pPr indent="0" fontAlgn="auto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en-US" sz="3600" b="0" dirty="0">
                        <a:solidFill>
                          <a:srgbClr val="002060"/>
                        </a:solidFill>
                        <a:latin typeface="#9Slide03 Arima Madurai" panose="00000500000000000000" pitchFamily="2" charset="-93"/>
                        <a:ea typeface="Times New Roman" panose="02020603050405020304" pitchFamily="18" charset="0"/>
                        <a:cs typeface="#9Slide03 Arima Madurai" panose="00000500000000000000" pitchFamily="2" charset="-93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r>
                        <a:rPr lang="en-US" sz="3000" dirty="0" err="1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Tập</a:t>
                      </a:r>
                      <a:r>
                        <a:rPr lang="en-US" sz="3000" dirty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thể</a:t>
                      </a:r>
                      <a:r>
                        <a:rPr lang="en-US" sz="3000" dirty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dục</a:t>
                      </a:r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50876" marR="150876" marT="75438" marB="7543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50876" marR="150876" marT="75438" marB="7543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96098">
                <a:tc vMerge="1">
                  <a:txBody>
                    <a:bodyPr/>
                    <a:lstStyle/>
                    <a:p>
                      <a:pPr indent="0" fontAlgn="auto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en-US" sz="3600" b="0" dirty="0">
                        <a:solidFill>
                          <a:srgbClr val="002060"/>
                        </a:solidFill>
                        <a:latin typeface="#9Slide03 Arima Madurai" panose="00000500000000000000" pitchFamily="2" charset="-93"/>
                        <a:ea typeface="Times New Roman" panose="02020603050405020304" pitchFamily="18" charset="0"/>
                        <a:cs typeface="#9Slide03 Arima Madurai" panose="00000500000000000000" pitchFamily="2" charset="-93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r>
                        <a:rPr lang="en-US" sz="3000" dirty="0" err="1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Làm</a:t>
                      </a:r>
                      <a:r>
                        <a:rPr lang="en-US" sz="3000" dirty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việc</a:t>
                      </a:r>
                      <a:r>
                        <a:rPr lang="en-US" sz="3000" dirty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</a:p>
                    <a:p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50876" marR="150876" marT="75438" marB="7543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50876" marR="150876" marT="75438" marB="7543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9808">
                <a:tc vMerge="1">
                  <a:txBody>
                    <a:bodyPr/>
                    <a:lstStyle/>
                    <a:p>
                      <a:pPr indent="0" fontAlgn="auto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en-US" sz="3600" b="0" dirty="0">
                        <a:solidFill>
                          <a:srgbClr val="002060"/>
                        </a:solidFill>
                        <a:latin typeface="#9Slide03 Arima Madurai" panose="00000500000000000000" pitchFamily="2" charset="-93"/>
                        <a:ea typeface="Times New Roman" panose="02020603050405020304" pitchFamily="18" charset="0"/>
                        <a:cs typeface="#9Slide03 Arima Madurai" panose="00000500000000000000" pitchFamily="2" charset="-93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pPr>
                        <a:buNone/>
                      </a:pPr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pPr>
                        <a:buNone/>
                      </a:pPr>
                      <a:r>
                        <a:rPr lang="en-US" sz="3000" dirty="0" err="1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Xem</a:t>
                      </a:r>
                      <a:r>
                        <a:rPr lang="en-US" sz="3000" dirty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tivi</a:t>
                      </a:r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50876" marR="150876" marT="75438" marB="7543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buNone/>
                      </a:pPr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50876" marR="150876" marT="75438" marB="7543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1" name="文本框 13">
            <a:extLst>
              <a:ext uri="{FF2B5EF4-FFF2-40B4-BE49-F238E27FC236}">
                <a16:creationId xmlns:a16="http://schemas.microsoft.com/office/drawing/2014/main" id="{9F1E0BDF-C3A3-46CD-BE8A-5BF3D1A0DE86}"/>
              </a:ext>
            </a:extLst>
          </p:cNvPr>
          <p:cNvSpPr txBox="1"/>
          <p:nvPr/>
        </p:nvSpPr>
        <p:spPr>
          <a:xfrm>
            <a:off x="2482259" y="352423"/>
            <a:ext cx="14087511" cy="170816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defTabSz="1371600"/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I.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Khái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niệm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trao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đổi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chấtvà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chuyển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hóa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năng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endParaRPr lang="zh-CN" altLang="en-US" sz="4500" b="1" dirty="0">
              <a:solidFill>
                <a:srgbClr val="7030A0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  <a:p>
            <a:pPr defTabSz="1371600"/>
            <a:endParaRPr lang="zh-CN" altLang="en-US" sz="6000" b="1" dirty="0">
              <a:solidFill>
                <a:srgbClr val="7030A0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pic>
        <p:nvPicPr>
          <p:cNvPr id="2052" name="Picture 4" descr="Tập thể dục vào sáng sớm hay chiều muộn sẽ tốt cho sức khoẻ hơn? Câu">
            <a:extLst>
              <a:ext uri="{FF2B5EF4-FFF2-40B4-BE49-F238E27FC236}">
                <a16:creationId xmlns:a16="http://schemas.microsoft.com/office/drawing/2014/main" id="{6F7FDA5E-B439-04C7-45D7-A6756E497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933" y="2655667"/>
            <a:ext cx="2734741" cy="170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hó khăn hàng đầu khi làm việc tại nhà và cách khắc phục - JobsGO Blog">
            <a:extLst>
              <a:ext uri="{FF2B5EF4-FFF2-40B4-BE49-F238E27FC236}">
                <a16:creationId xmlns:a16="http://schemas.microsoft.com/office/drawing/2014/main" id="{9D740BD0-C3F7-597E-1FA5-F061DA6D8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034" y="4705350"/>
            <a:ext cx="2734742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9E1818-5061-C83A-EDF4-649C0A4AADC1}"/>
              </a:ext>
            </a:extLst>
          </p:cNvPr>
          <p:cNvSpPr txBox="1"/>
          <p:nvPr/>
        </p:nvSpPr>
        <p:spPr>
          <a:xfrm>
            <a:off x="2185733" y="7874662"/>
            <a:ext cx="2565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</a:rPr>
              <a:t>Nước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uống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614C58-6689-5582-4341-0503597D37CF}"/>
              </a:ext>
            </a:extLst>
          </p:cNvPr>
          <p:cNvSpPr txBox="1"/>
          <p:nvPr/>
        </p:nvSpPr>
        <p:spPr>
          <a:xfrm>
            <a:off x="2259281" y="5585598"/>
            <a:ext cx="2565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</a:rPr>
              <a:t>Thức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ăn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62AE4F-ED14-17E2-F61A-04BED3BD2E87}"/>
              </a:ext>
            </a:extLst>
          </p:cNvPr>
          <p:cNvSpPr txBox="1"/>
          <p:nvPr/>
        </p:nvSpPr>
        <p:spPr>
          <a:xfrm>
            <a:off x="2411681" y="3891038"/>
            <a:ext cx="2565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</a:rPr>
              <a:t>Khí</a:t>
            </a:r>
            <a:r>
              <a:rPr lang="en-US" sz="4000" dirty="0">
                <a:solidFill>
                  <a:srgbClr val="002060"/>
                </a:solidFill>
              </a:rPr>
              <a:t> oxygen</a:t>
            </a:r>
          </a:p>
        </p:txBody>
      </p:sp>
      <p:pic>
        <p:nvPicPr>
          <p:cNvPr id="2056" name="Picture 8" descr="Cách tính khoảng cách xem tivi an toàn và mẹo xem tivi đúng cách">
            <a:extLst>
              <a:ext uri="{FF2B5EF4-FFF2-40B4-BE49-F238E27FC236}">
                <a16:creationId xmlns:a16="http://schemas.microsoft.com/office/drawing/2014/main" id="{DE4124BF-F38B-C342-4DDF-268CEBC5B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174" y="6749475"/>
            <a:ext cx="3619500" cy="174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7ED34BF-965E-C582-E99A-180FA79CA14A}"/>
              </a:ext>
            </a:extLst>
          </p:cNvPr>
          <p:cNvSpPr txBox="1"/>
          <p:nvPr/>
        </p:nvSpPr>
        <p:spPr>
          <a:xfrm>
            <a:off x="12420600" y="3711692"/>
            <a:ext cx="25650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</a:rPr>
              <a:t>Mồ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hôi</a:t>
            </a:r>
            <a:r>
              <a:rPr lang="en-US" sz="4000" dirty="0">
                <a:solidFill>
                  <a:srgbClr val="002060"/>
                </a:solidFill>
              </a:rPr>
              <a:t>( </a:t>
            </a:r>
            <a:r>
              <a:rPr lang="en-US" sz="4000" dirty="0" err="1">
                <a:solidFill>
                  <a:srgbClr val="002060"/>
                </a:solidFill>
              </a:rPr>
              <a:t>nước</a:t>
            </a:r>
            <a:r>
              <a:rPr lang="en-US" sz="4000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256E0A9-EE4C-EBA7-20BA-7106C36BA6CF}"/>
              </a:ext>
            </a:extLst>
          </p:cNvPr>
          <p:cNvSpPr txBox="1"/>
          <p:nvPr/>
        </p:nvSpPr>
        <p:spPr>
          <a:xfrm>
            <a:off x="12171678" y="5281802"/>
            <a:ext cx="3247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</a:rPr>
              <a:t>Khí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Cabon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hydrat</a:t>
            </a:r>
            <a:r>
              <a:rPr lang="en-US" sz="4000" dirty="0">
                <a:solidFill>
                  <a:srgbClr val="002060"/>
                </a:solidFill>
              </a:rPr>
              <a:t> (CO2)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9E5F39C-D14E-4104-0897-0FD928E14F86}"/>
              </a:ext>
            </a:extLst>
          </p:cNvPr>
          <p:cNvSpPr txBox="1"/>
          <p:nvPr/>
        </p:nvSpPr>
        <p:spPr>
          <a:xfrm>
            <a:off x="13057616" y="8082923"/>
            <a:ext cx="2565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</a:rPr>
              <a:t>Phân</a:t>
            </a:r>
            <a:endParaRPr lang="en-US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676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  <p:bldP spid="27" grpId="0"/>
      <p:bldP spid="31" grpId="0"/>
      <p:bldP spid="40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77" y="20379"/>
            <a:ext cx="16671748" cy="886882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2094614" y="1028700"/>
            <a:ext cx="161561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I.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Khái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niệm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trao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đổi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chất</a:t>
            </a:r>
            <a:r>
              <a:rPr lang="en-US" altLang="zh-CN" sz="6000" b="1" dirty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và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chuyển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hóa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</a:p>
          <a:p>
            <a:pPr marR="0" lvl="0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năng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2" y="8387254"/>
            <a:ext cx="3060490" cy="1499696"/>
          </a:xfrm>
          <a:prstGeom prst="rect">
            <a:avLst/>
          </a:prstGeom>
        </p:spPr>
      </p:pic>
      <p:sp>
        <p:nvSpPr>
          <p:cNvPr id="8" name="文本框 32">
            <a:extLst>
              <a:ext uri="{FF2B5EF4-FFF2-40B4-BE49-F238E27FC236}">
                <a16:creationId xmlns:a16="http://schemas.microsoft.com/office/drawing/2014/main" id="{F1D0D565-1AFB-40EA-3DD4-2D42AC683BEB}"/>
              </a:ext>
            </a:extLst>
          </p:cNvPr>
          <p:cNvSpPr txBox="1"/>
          <p:nvPr/>
        </p:nvSpPr>
        <p:spPr>
          <a:xfrm>
            <a:off x="2590800" y="3144214"/>
            <a:ext cx="14009124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371600"/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Trao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đổi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chất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là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quá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trình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cơ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thể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lấy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các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chất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từ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môi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trường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biến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đổi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thành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các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chất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cần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thiết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cho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cơ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thể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và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tạo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năng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lượng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cung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cấp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cho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các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hoạt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động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sống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đồng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thời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trả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lại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cho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môi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trường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các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chất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thải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.</a:t>
            </a:r>
            <a:endParaRPr kumimoji="0" lang="zh-CN" altLang="en-US" sz="4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3 AllRoundGothic" panose="020B0703020202020104" pitchFamily="34" charset="0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85267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899138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716" y="479696"/>
            <a:ext cx="1082471" cy="95596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5210"/>
            <a:ext cx="1700357" cy="14734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312" y="223115"/>
            <a:ext cx="1053146" cy="16584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5884" y="8436866"/>
            <a:ext cx="1013702" cy="1594862"/>
          </a:xfrm>
          <a:prstGeom prst="rect">
            <a:avLst/>
          </a:prstGeom>
        </p:spPr>
      </p:pic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D33C85B1-6854-4DCE-B430-5218884939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6788697"/>
              </p:ext>
            </p:extLst>
          </p:nvPr>
        </p:nvGraphicFramePr>
        <p:xfrm>
          <a:off x="1567814" y="1810150"/>
          <a:ext cx="13716001" cy="7564436"/>
        </p:xfrm>
        <a:graphic>
          <a:graphicData uri="http://schemas.openxmlformats.org/drawingml/2006/table">
            <a:tbl>
              <a:tblPr firstRow="1" bandRow="1"/>
              <a:tblGrid>
                <a:gridCol w="4197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6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23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2030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Điều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kiện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để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thực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hiện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được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hoạt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động</a:t>
                      </a:r>
                      <a:endParaRPr lang="en-US" sz="3000" b="1" dirty="0">
                        <a:solidFill>
                          <a:srgbClr val="C0000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  <a:sym typeface="+mn-ea"/>
                      </a:endParaRPr>
                    </a:p>
                  </a:txBody>
                  <a:tcPr marL="150876" marR="150876" marT="75438" marB="7543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Hoạt động trong cuộc sống</a:t>
                      </a:r>
                    </a:p>
                  </a:txBody>
                  <a:tcPr marL="150876" marR="150876" marT="75438" marB="7543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Chất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thải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ra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môi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trường</a:t>
                      </a:r>
                      <a:endParaRPr lang="en-US" sz="3000" b="1" dirty="0">
                        <a:solidFill>
                          <a:srgbClr val="C0000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50876" marR="150876" marT="75438" marB="7543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6098">
                <a:tc rowSpan="3">
                  <a:txBody>
                    <a:bodyPr/>
                    <a:lstStyle/>
                    <a:p>
                      <a:pPr indent="0" fontAlgn="auto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en-US" sz="3600" b="0" dirty="0">
                        <a:solidFill>
                          <a:srgbClr val="002060"/>
                        </a:solidFill>
                        <a:latin typeface="#9Slide03 Arima Madurai" panose="00000500000000000000" pitchFamily="2" charset="-93"/>
                        <a:ea typeface="Times New Roman" panose="02020603050405020304" pitchFamily="18" charset="0"/>
                        <a:cs typeface="#9Slide03 Arima Madurai" panose="00000500000000000000" pitchFamily="2" charset="-93"/>
                      </a:endParaRPr>
                    </a:p>
                    <a:p>
                      <a:pPr indent="0" fontAlgn="auto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#9Slide03 Arima Madurai" panose="00000500000000000000" pitchFamily="2" charset="-93"/>
                          <a:ea typeface="Times New Roman" panose="02020603050405020304" pitchFamily="18" charset="0"/>
                          <a:cs typeface="#9Slide03 Arima Madurai" panose="00000500000000000000" pitchFamily="2" charset="-93"/>
                        </a:rPr>
                        <a:t>     </a:t>
                      </a:r>
                    </a:p>
                    <a:p>
                      <a:pPr indent="0" fontAlgn="auto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en-US" sz="3600" b="0" dirty="0">
                        <a:solidFill>
                          <a:srgbClr val="002060"/>
                        </a:solidFill>
                        <a:latin typeface="#9Slide03 Arima Madurai" panose="00000500000000000000" pitchFamily="2" charset="-93"/>
                        <a:ea typeface="Times New Roman" panose="02020603050405020304" pitchFamily="18" charset="0"/>
                        <a:cs typeface="#9Slide03 Arima Madurai" panose="00000500000000000000" pitchFamily="2" charset="-93"/>
                      </a:endParaRPr>
                    </a:p>
                    <a:p>
                      <a:pPr indent="0" fontAlgn="auto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#9Slide03 Arima Madurai" panose="00000500000000000000" pitchFamily="2" charset="-93"/>
                          <a:ea typeface="Times New Roman" panose="02020603050405020304" pitchFamily="18" charset="0"/>
                          <a:cs typeface="#9Slide03 Arima Madurai" panose="00000500000000000000" pitchFamily="2" charset="-93"/>
                        </a:rPr>
                        <a:t>      </a:t>
                      </a:r>
                    </a:p>
                    <a:p>
                      <a:pPr indent="0" fontAlgn="auto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en-US" sz="3600" b="0" dirty="0">
                        <a:solidFill>
                          <a:srgbClr val="002060"/>
                        </a:solidFill>
                        <a:latin typeface="#9Slide03 Arima Madurai" panose="00000500000000000000" pitchFamily="2" charset="-93"/>
                        <a:ea typeface="Times New Roman" panose="02020603050405020304" pitchFamily="18" charset="0"/>
                        <a:cs typeface="#9Slide03 Arima Madurai" panose="00000500000000000000" pitchFamily="2" charset="-93"/>
                      </a:endParaRPr>
                    </a:p>
                    <a:p>
                      <a:pPr indent="0" fontAlgn="auto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en-US" sz="3600" b="0" dirty="0">
                        <a:solidFill>
                          <a:srgbClr val="002060"/>
                        </a:solidFill>
                        <a:latin typeface="#9Slide03 Arima Madurai" panose="00000500000000000000" pitchFamily="2" charset="-93"/>
                        <a:ea typeface="Times New Roman" panose="02020603050405020304" pitchFamily="18" charset="0"/>
                        <a:cs typeface="#9Slide03 Arima Madurai" panose="00000500000000000000" pitchFamily="2" charset="-93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r>
                        <a:rPr lang="en-US" sz="3000" dirty="0" err="1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Tập</a:t>
                      </a:r>
                      <a:r>
                        <a:rPr lang="en-US" sz="3000" dirty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thể</a:t>
                      </a:r>
                      <a:r>
                        <a:rPr lang="en-US" sz="3000" dirty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dục</a:t>
                      </a:r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50876" marR="150876" marT="75438" marB="7543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50876" marR="150876" marT="75438" marB="7543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96098">
                <a:tc vMerge="1">
                  <a:txBody>
                    <a:bodyPr/>
                    <a:lstStyle/>
                    <a:p>
                      <a:pPr indent="0" fontAlgn="auto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en-US" sz="3600" b="0" dirty="0">
                        <a:solidFill>
                          <a:srgbClr val="002060"/>
                        </a:solidFill>
                        <a:latin typeface="#9Slide03 Arima Madurai" panose="00000500000000000000" pitchFamily="2" charset="-93"/>
                        <a:ea typeface="Times New Roman" panose="02020603050405020304" pitchFamily="18" charset="0"/>
                        <a:cs typeface="#9Slide03 Arima Madurai" panose="00000500000000000000" pitchFamily="2" charset="-93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r>
                        <a:rPr lang="en-US" sz="3000" dirty="0" err="1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Làm</a:t>
                      </a:r>
                      <a:r>
                        <a:rPr lang="en-US" sz="3000" dirty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việc</a:t>
                      </a:r>
                      <a:r>
                        <a:rPr lang="en-US" sz="3000" dirty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</a:p>
                    <a:p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50876" marR="150876" marT="75438" marB="7543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50876" marR="150876" marT="75438" marB="7543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9808">
                <a:tc vMerge="1">
                  <a:txBody>
                    <a:bodyPr/>
                    <a:lstStyle/>
                    <a:p>
                      <a:pPr indent="0" fontAlgn="auto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en-US" sz="3600" b="0" dirty="0">
                        <a:solidFill>
                          <a:srgbClr val="002060"/>
                        </a:solidFill>
                        <a:latin typeface="#9Slide03 Arima Madurai" panose="00000500000000000000" pitchFamily="2" charset="-93"/>
                        <a:ea typeface="Times New Roman" panose="02020603050405020304" pitchFamily="18" charset="0"/>
                        <a:cs typeface="#9Slide03 Arima Madurai" panose="00000500000000000000" pitchFamily="2" charset="-93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pPr>
                        <a:buNone/>
                      </a:pPr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pPr>
                        <a:buNone/>
                      </a:pPr>
                      <a:r>
                        <a:rPr lang="en-US" sz="3000" dirty="0" err="1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Xem</a:t>
                      </a:r>
                      <a:r>
                        <a:rPr lang="en-US" sz="3000" dirty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tivi</a:t>
                      </a:r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50876" marR="150876" marT="75438" marB="7543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buNone/>
                      </a:pPr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50876" marR="150876" marT="75438" marB="7543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1" name="文本框 13">
            <a:extLst>
              <a:ext uri="{FF2B5EF4-FFF2-40B4-BE49-F238E27FC236}">
                <a16:creationId xmlns:a16="http://schemas.microsoft.com/office/drawing/2014/main" id="{9F1E0BDF-C3A3-46CD-BE8A-5BF3D1A0DE86}"/>
              </a:ext>
            </a:extLst>
          </p:cNvPr>
          <p:cNvSpPr txBox="1"/>
          <p:nvPr/>
        </p:nvSpPr>
        <p:spPr>
          <a:xfrm>
            <a:off x="2482259" y="352423"/>
            <a:ext cx="14087511" cy="170816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I.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Khái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niệm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trao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đổi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chấtvà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chuyển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hóa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năng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endParaRPr kumimoji="0" lang="zh-CN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pic>
        <p:nvPicPr>
          <p:cNvPr id="2052" name="Picture 4" descr="Tập thể dục vào sáng sớm hay chiều muộn sẽ tốt cho sức khoẻ hơn? Câu">
            <a:extLst>
              <a:ext uri="{FF2B5EF4-FFF2-40B4-BE49-F238E27FC236}">
                <a16:creationId xmlns:a16="http://schemas.microsoft.com/office/drawing/2014/main" id="{6F7FDA5E-B439-04C7-45D7-A6756E497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933" y="2655667"/>
            <a:ext cx="2734741" cy="170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hó khăn hàng đầu khi làm việc tại nhà và cách khắc phục - JobsGO Blog">
            <a:extLst>
              <a:ext uri="{FF2B5EF4-FFF2-40B4-BE49-F238E27FC236}">
                <a16:creationId xmlns:a16="http://schemas.microsoft.com/office/drawing/2014/main" id="{9D740BD0-C3F7-597E-1FA5-F061DA6D8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034" y="4705350"/>
            <a:ext cx="2734742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9E1818-5061-C83A-EDF4-649C0A4AADC1}"/>
              </a:ext>
            </a:extLst>
          </p:cNvPr>
          <p:cNvSpPr txBox="1"/>
          <p:nvPr/>
        </p:nvSpPr>
        <p:spPr>
          <a:xfrm>
            <a:off x="2185733" y="7874662"/>
            <a:ext cx="2565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uống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614C58-6689-5582-4341-0503597D37CF}"/>
              </a:ext>
            </a:extLst>
          </p:cNvPr>
          <p:cNvSpPr txBox="1"/>
          <p:nvPr/>
        </p:nvSpPr>
        <p:spPr>
          <a:xfrm>
            <a:off x="2259281" y="5585598"/>
            <a:ext cx="2565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62AE4F-ED14-17E2-F61A-04BED3BD2E87}"/>
              </a:ext>
            </a:extLst>
          </p:cNvPr>
          <p:cNvSpPr txBox="1"/>
          <p:nvPr/>
        </p:nvSpPr>
        <p:spPr>
          <a:xfrm>
            <a:off x="2411681" y="3891038"/>
            <a:ext cx="2565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oxygen</a:t>
            </a:r>
          </a:p>
        </p:txBody>
      </p:sp>
      <p:pic>
        <p:nvPicPr>
          <p:cNvPr id="2056" name="Picture 8" descr="Cách tính khoảng cách xem tivi an toàn và mẹo xem tivi đúng cách">
            <a:extLst>
              <a:ext uri="{FF2B5EF4-FFF2-40B4-BE49-F238E27FC236}">
                <a16:creationId xmlns:a16="http://schemas.microsoft.com/office/drawing/2014/main" id="{DE4124BF-F38B-C342-4DDF-268CEBC5B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174" y="6749475"/>
            <a:ext cx="3619500" cy="174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7ED34BF-965E-C582-E99A-180FA79CA14A}"/>
              </a:ext>
            </a:extLst>
          </p:cNvPr>
          <p:cNvSpPr txBox="1"/>
          <p:nvPr/>
        </p:nvSpPr>
        <p:spPr>
          <a:xfrm>
            <a:off x="12420600" y="3711692"/>
            <a:ext cx="25650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256E0A9-EE4C-EBA7-20BA-7106C36BA6CF}"/>
              </a:ext>
            </a:extLst>
          </p:cNvPr>
          <p:cNvSpPr txBox="1"/>
          <p:nvPr/>
        </p:nvSpPr>
        <p:spPr>
          <a:xfrm>
            <a:off x="12171678" y="5281802"/>
            <a:ext cx="3247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Cabon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hydrat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(CO2)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9E5F39C-D14E-4104-0897-0FD928E14F86}"/>
              </a:ext>
            </a:extLst>
          </p:cNvPr>
          <p:cNvSpPr txBox="1"/>
          <p:nvPr/>
        </p:nvSpPr>
        <p:spPr>
          <a:xfrm>
            <a:off x="13057616" y="8082923"/>
            <a:ext cx="2565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Phân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48E62E9-4BC8-A64F-3976-E98A73D689A9}"/>
              </a:ext>
            </a:extLst>
          </p:cNvPr>
          <p:cNvSpPr txBox="1"/>
          <p:nvPr/>
        </p:nvSpPr>
        <p:spPr>
          <a:xfrm>
            <a:off x="1026818" y="9234297"/>
            <a:ext cx="4408355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Hóa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7F2D39F-96FD-AE4D-7922-3B8A0E420520}"/>
              </a:ext>
            </a:extLst>
          </p:cNvPr>
          <p:cNvCxnSpPr/>
          <p:nvPr/>
        </p:nvCxnSpPr>
        <p:spPr>
          <a:xfrm>
            <a:off x="5638800" y="9768618"/>
            <a:ext cx="685800" cy="0"/>
          </a:xfrm>
          <a:prstGeom prst="straightConnector1">
            <a:avLst/>
          </a:prstGeom>
          <a:ln w="825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7F230FA7-0543-26A7-18F1-EECB4ADACB10}"/>
              </a:ext>
            </a:extLst>
          </p:cNvPr>
          <p:cNvSpPr txBox="1"/>
          <p:nvPr/>
        </p:nvSpPr>
        <p:spPr>
          <a:xfrm>
            <a:off x="6528227" y="9224550"/>
            <a:ext cx="4408355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Cơ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F97B586-6412-96C6-60BC-711540052FCE}"/>
              </a:ext>
            </a:extLst>
          </p:cNvPr>
          <p:cNvSpPr txBox="1"/>
          <p:nvPr/>
        </p:nvSpPr>
        <p:spPr>
          <a:xfrm>
            <a:off x="11905909" y="9234297"/>
            <a:ext cx="4408355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Nhiệt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F38DB61-86AC-8C17-1F97-2B7A5E7BA5A4}"/>
              </a:ext>
            </a:extLst>
          </p:cNvPr>
          <p:cNvCxnSpPr/>
          <p:nvPr/>
        </p:nvCxnSpPr>
        <p:spPr>
          <a:xfrm>
            <a:off x="11216774" y="9768618"/>
            <a:ext cx="685800" cy="0"/>
          </a:xfrm>
          <a:prstGeom prst="straightConnector1">
            <a:avLst/>
          </a:prstGeom>
          <a:ln w="825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599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  <p:bldP spid="27" grpId="0"/>
      <p:bldP spid="31" grpId="0"/>
      <p:bldP spid="40" grpId="0"/>
      <p:bldP spid="42" grpId="0"/>
      <p:bldP spid="43" grpId="0" animBg="1"/>
      <p:bldP spid="46" grpId="0" animBg="1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77" y="20379"/>
            <a:ext cx="16671748" cy="886882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2094614" y="1028700"/>
            <a:ext cx="161561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I.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Khái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niệm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trao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đổi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chất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và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chuyển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hóa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năng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2" y="8387254"/>
            <a:ext cx="3060490" cy="1499696"/>
          </a:xfrm>
          <a:prstGeom prst="rect">
            <a:avLst/>
          </a:prstGeom>
        </p:spPr>
      </p:pic>
      <p:sp>
        <p:nvSpPr>
          <p:cNvPr id="8" name="文本框 32">
            <a:extLst>
              <a:ext uri="{FF2B5EF4-FFF2-40B4-BE49-F238E27FC236}">
                <a16:creationId xmlns:a16="http://schemas.microsoft.com/office/drawing/2014/main" id="{F1D0D565-1AFB-40EA-3DD4-2D42AC683BEB}"/>
              </a:ext>
            </a:extLst>
          </p:cNvPr>
          <p:cNvSpPr txBox="1"/>
          <p:nvPr/>
        </p:nvSpPr>
        <p:spPr>
          <a:xfrm>
            <a:off x="2590800" y="3144214"/>
            <a:ext cx="140091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- </a:t>
            </a:r>
            <a:r>
              <a:rPr lang="en-US" sz="5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Chuyển</a:t>
            </a:r>
            <a:r>
              <a:rPr lang="en-US" sz="5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hóa</a:t>
            </a:r>
            <a:r>
              <a:rPr lang="en-US" sz="5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năng</a:t>
            </a:r>
            <a:r>
              <a:rPr lang="en-US" sz="5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lượng</a:t>
            </a:r>
            <a:r>
              <a:rPr lang="en-US" sz="5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là</a:t>
            </a:r>
            <a:r>
              <a:rPr lang="en-US" sz="5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sự</a:t>
            </a:r>
            <a:r>
              <a:rPr lang="en-US" sz="5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biến</a:t>
            </a:r>
            <a:r>
              <a:rPr lang="en-US" sz="5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đổi</a:t>
            </a:r>
            <a:r>
              <a:rPr lang="en-US" sz="5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năng</a:t>
            </a:r>
            <a:r>
              <a:rPr lang="en-US" sz="5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lượng</a:t>
            </a:r>
            <a:r>
              <a:rPr lang="en-US" sz="5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từ</a:t>
            </a:r>
            <a:r>
              <a:rPr lang="en-US" sz="5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dạng</a:t>
            </a:r>
            <a:r>
              <a:rPr lang="en-US" sz="5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này</a:t>
            </a:r>
            <a:r>
              <a:rPr lang="en-US" sz="5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sang </a:t>
            </a:r>
            <a:r>
              <a:rPr lang="en-US" sz="5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dạng</a:t>
            </a:r>
            <a:r>
              <a:rPr lang="en-US" sz="5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khác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318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8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</TotalTime>
  <Words>455</Words>
  <Application>Microsoft Office PowerPoint</Application>
  <PresentationFormat>Custom</PresentationFormat>
  <Paragraphs>104</Paragraphs>
  <Slides>14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#9Slide03 Arima Madurai Black</vt:lpstr>
      <vt:lpstr>Arial</vt:lpstr>
      <vt:lpstr>#9Slide03 AllRoundGothic</vt:lpstr>
      <vt:lpstr>Slogan</vt:lpstr>
      <vt:lpstr>等线</vt:lpstr>
      <vt:lpstr>Times New Roman</vt:lpstr>
      <vt:lpstr>#9Slide03 AmpleSoft Bold</vt:lpstr>
      <vt:lpstr>#9Slide03 Arima Madurai Bold</vt:lpstr>
      <vt:lpstr>宋体</vt:lpstr>
      <vt:lpstr>#9Slide03 Arima Madurai</vt:lpstr>
      <vt:lpstr>微软雅黑</vt:lpstr>
      <vt:lpstr>Calibri Light</vt:lpstr>
      <vt:lpstr>Calibri</vt:lpstr>
      <vt:lpstr>幼圆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19</cp:revision>
  <dcterms:created xsi:type="dcterms:W3CDTF">2006-08-16T00:00:00Z</dcterms:created>
  <dcterms:modified xsi:type="dcterms:W3CDTF">2024-01-27T07:17:18Z</dcterms:modified>
  <dc:identifier>DAE65lQ4ekI</dc:identifier>
</cp:coreProperties>
</file>