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 id="2147483672" r:id="rId3"/>
  </p:sldMasterIdLst>
  <p:notesMasterIdLst>
    <p:notesMasterId r:id="rId36"/>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88" r:id="rId20"/>
    <p:sldId id="273" r:id="rId21"/>
    <p:sldId id="274" r:id="rId22"/>
    <p:sldId id="275" r:id="rId23"/>
    <p:sldId id="276" r:id="rId24"/>
    <p:sldId id="281" r:id="rId25"/>
    <p:sldId id="277" r:id="rId26"/>
    <p:sldId id="278" r:id="rId27"/>
    <p:sldId id="282" r:id="rId28"/>
    <p:sldId id="279" r:id="rId29"/>
    <p:sldId id="283" r:id="rId30"/>
    <p:sldId id="287" r:id="rId31"/>
    <p:sldId id="284" r:id="rId32"/>
    <p:sldId id="285" r:id="rId33"/>
    <p:sldId id="286" r:id="rId34"/>
    <p:sldId id="266" r:id="rId35"/>
  </p:sldIdLst>
  <p:sldSz cx="18288000" cy="10287000"/>
  <p:notesSz cx="6858000" cy="9144000"/>
  <p:embeddedFontLst>
    <p:embeddedFont>
      <p:font typeface="等线 Light" panose="02010600030101010101" pitchFamily="2" charset="-122"/>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74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20</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2023/2/2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2/2/2023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ailieugiaovien.edu.vn/"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ailieugiaovien.edu.vn/"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8.svg"/><Relationship Id="rId5" Type="http://schemas.openxmlformats.org/officeDocument/2006/relationships/image" Target="../media/image84.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49026-2045-7A2E-B880-FE69FF848F1D}"/>
              </a:ext>
            </a:extLst>
          </p:cNvPr>
          <p:cNvSpPr txBox="1"/>
          <p:nvPr/>
        </p:nvSpPr>
        <p:spPr>
          <a:xfrm>
            <a:off x="838199" y="3238500"/>
            <a:ext cx="16611600" cy="4610301"/>
          </a:xfrm>
          <a:prstGeom prst="rect">
            <a:avLst/>
          </a:prstGeom>
          <a:noFill/>
        </p:spPr>
        <p:txBody>
          <a:bodyPr wrap="square" rtlCol="0">
            <a:spAutoFit/>
          </a:bodyPr>
          <a:lstStyle/>
          <a:p>
            <a:pPr marL="0" marR="0" algn="ctr">
              <a:lnSpc>
                <a:spcPct val="150000"/>
              </a:lnSpc>
              <a:spcBef>
                <a:spcPts val="0"/>
              </a:spcBef>
              <a:spcAft>
                <a:spcPts val="0"/>
              </a:spcAft>
              <a:tabLst>
                <a:tab pos="2971800" algn="ctr"/>
                <a:tab pos="5943600" algn="r"/>
              </a:tabLst>
            </a:pPr>
            <a:r>
              <a:rPr lang="en-US" sz="4000" b="1" i="1">
                <a:solidFill>
                  <a:srgbClr val="0000FF"/>
                </a:solidFill>
                <a:effectLst/>
                <a:latin typeface="Times New Roman" panose="02020603050405020304" pitchFamily="18" charset="0"/>
                <a:ea typeface="VNI-Swiss-Condense"/>
                <a:cs typeface="VNI-Swiss-Condense"/>
              </a:rPr>
              <a:t>Thày cô liên hệ 0969 325 896 ( có zalo ) </a:t>
            </a:r>
          </a:p>
          <a:p>
            <a:pPr algn="ctr">
              <a:lnSpc>
                <a:spcPct val="150000"/>
              </a:lnSpc>
              <a:tabLst>
                <a:tab pos="2971800" algn="ctr"/>
                <a:tab pos="5943600" algn="r"/>
              </a:tabLst>
            </a:pPr>
            <a:r>
              <a:rPr lang="en-US" sz="4000" b="1" i="1">
                <a:solidFill>
                  <a:srgbClr val="0000FF"/>
                </a:solidFill>
                <a:latin typeface="Times New Roman" panose="02020603050405020304" pitchFamily="18" charset="0"/>
                <a:ea typeface="VNI-Swiss-Condense"/>
                <a:cs typeface="VNI-Swiss-Condense"/>
              </a:rPr>
              <a:t>để có trọn bộ cả năm PowerPoint và word </a:t>
            </a:r>
            <a:r>
              <a:rPr lang="en-US" sz="4000" b="1" i="1">
                <a:solidFill>
                  <a:srgbClr val="0000FF"/>
                </a:solidFill>
                <a:effectLst/>
                <a:latin typeface="Times New Roman" panose="02020603050405020304" pitchFamily="18" charset="0"/>
                <a:ea typeface="VNI-Swiss-Condense"/>
                <a:cs typeface="VNI-Swiss-Condense"/>
              </a:rPr>
              <a:t>bộ giáo án này.</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a:solidFill>
                  <a:srgbClr val="000000"/>
                </a:solidFill>
                <a:effectLst/>
                <a:latin typeface="Times New Roman" panose="02020603050405020304" pitchFamily="18" charset="0"/>
                <a:ea typeface="VNI-Swiss-Condense"/>
                <a:cs typeface="VNI-Swiss-Condense"/>
              </a:rPr>
              <a:t>Có đủ giáo án tất cả các môn học cho 3 bộ sách giáo khoa mới </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b="1">
                <a:solidFill>
                  <a:srgbClr val="00B050"/>
                </a:solidFill>
                <a:effectLst/>
                <a:latin typeface="Times New Roman" panose="02020603050405020304" pitchFamily="18" charset="0"/>
                <a:ea typeface="VNI-Swiss-Condense"/>
                <a:cs typeface="VNI-Swiss-Condense"/>
              </a:rPr>
              <a:t>CÁNH DIỀU, </a:t>
            </a:r>
            <a:r>
              <a:rPr lang="en-US" sz="4000" b="1">
                <a:solidFill>
                  <a:srgbClr val="E36C0A"/>
                </a:solidFill>
                <a:effectLst/>
                <a:latin typeface="Times New Roman" panose="02020603050405020304" pitchFamily="18" charset="0"/>
                <a:ea typeface="VNI-Swiss-Condense"/>
                <a:cs typeface="VNI-Swiss-Condense"/>
              </a:rPr>
              <a:t>KẾT NỐI TRI THỨC</a:t>
            </a:r>
            <a:r>
              <a:rPr lang="en-US" sz="4000" b="1">
                <a:solidFill>
                  <a:srgbClr val="7030A0"/>
                </a:solidFill>
                <a:effectLst/>
                <a:latin typeface="Times New Roman" panose="02020603050405020304" pitchFamily="18" charset="0"/>
                <a:ea typeface="VNI-Swiss-Condense"/>
                <a:cs typeface="VNI-Swiss-Condense"/>
              </a:rPr>
              <a:t>, CHÂN TRỜI SÁNG TẠO</a:t>
            </a:r>
            <a:endParaRPr lang="vi-VN" sz="4000">
              <a:effectLst/>
              <a:latin typeface="VNI-Swiss-Condense"/>
              <a:ea typeface="VNI-Swiss-Condense"/>
              <a:cs typeface="VNI-Swiss-Condense"/>
            </a:endParaRPr>
          </a:p>
          <a:p>
            <a:pPr marL="0" marR="0" algn="ctr">
              <a:lnSpc>
                <a:spcPct val="150000"/>
              </a:lnSpc>
              <a:spcBef>
                <a:spcPts val="0"/>
              </a:spcBef>
              <a:spcAft>
                <a:spcPts val="0"/>
              </a:spcAft>
              <a:tabLst>
                <a:tab pos="2971800" algn="ctr"/>
                <a:tab pos="5943600" algn="r"/>
              </a:tabLst>
            </a:pPr>
            <a:r>
              <a:rPr lang="en-US" sz="4000" i="1">
                <a:effectLst/>
                <a:latin typeface="Times New Roman" panose="02020603050405020304" pitchFamily="18" charset="0"/>
                <a:ea typeface="VNI-Swiss-Condense"/>
                <a:cs typeface="VNI-Swiss-Condense"/>
              </a:rPr>
              <a:t>Thày cô có thể xem và tải tài liệu tại website: </a:t>
            </a:r>
            <a:r>
              <a:rPr lang="en-US" sz="4000" b="1" i="1">
                <a:effectLst/>
                <a:latin typeface="Times New Roman" panose="02020603050405020304" pitchFamily="18" charset="0"/>
                <a:ea typeface="VNI-Swiss-Condense"/>
                <a:cs typeface="VNI-Swiss-Condense"/>
              </a:rPr>
              <a:t>tailieugiaovien.edu.vn</a:t>
            </a:r>
            <a:endParaRPr lang="vi-VN" sz="4000">
              <a:effectLst/>
              <a:latin typeface="VNI-Swiss-Condense"/>
              <a:ea typeface="VNI-Swiss-Condense"/>
              <a:cs typeface="VNI-Swiss-Condense"/>
            </a:endParaRPr>
          </a:p>
        </p:txBody>
      </p:sp>
      <p:pic>
        <p:nvPicPr>
          <p:cNvPr id="5" name="Picture 4">
            <a:hlinkClick r:id="rId2"/>
            <a:extLst>
              <a:ext uri="{FF2B5EF4-FFF2-40B4-BE49-F238E27FC236}">
                <a16:creationId xmlns:a16="http://schemas.microsoft.com/office/drawing/2014/main" id="{087F4285-924E-2DD2-2217-979C98663AB0}"/>
              </a:ext>
            </a:extLst>
          </p:cNvPr>
          <p:cNvPicPr>
            <a:picLocks noChangeAspect="1"/>
          </p:cNvPicPr>
          <p:nvPr/>
        </p:nvPicPr>
        <p:blipFill>
          <a:blip r:embed="rId3"/>
          <a:stretch>
            <a:fillRect/>
          </a:stretch>
        </p:blipFill>
        <p:spPr>
          <a:xfrm>
            <a:off x="1457825" y="172454"/>
            <a:ext cx="2819400" cy="2825050"/>
          </a:xfrm>
          <a:prstGeom prst="rect">
            <a:avLst/>
          </a:prstGeom>
        </p:spPr>
      </p:pic>
      <p:sp>
        <p:nvSpPr>
          <p:cNvPr id="6" name="TextBox 5">
            <a:extLst>
              <a:ext uri="{FF2B5EF4-FFF2-40B4-BE49-F238E27FC236}">
                <a16:creationId xmlns:a16="http://schemas.microsoft.com/office/drawing/2014/main" id="{23AE16D2-B273-38A6-F10A-8789E4324120}"/>
              </a:ext>
            </a:extLst>
          </p:cNvPr>
          <p:cNvSpPr txBox="1"/>
          <p:nvPr/>
        </p:nvSpPr>
        <p:spPr>
          <a:xfrm>
            <a:off x="4780548" y="839442"/>
            <a:ext cx="9372600" cy="1107996"/>
          </a:xfrm>
          <a:prstGeom prst="rect">
            <a:avLst/>
          </a:prstGeom>
          <a:noFill/>
        </p:spPr>
        <p:txBody>
          <a:bodyPr wrap="square" rtlCol="0">
            <a:spAutoFit/>
          </a:bodyPr>
          <a:lstStyle/>
          <a:p>
            <a:r>
              <a:rPr lang="en-US" sz="6600" b="1">
                <a:solidFill>
                  <a:srgbClr val="000099"/>
                </a:solidFill>
                <a:latin typeface="Times New Roman" panose="02020603050405020304" pitchFamily="18" charset="0"/>
                <a:cs typeface="Times New Roman" panose="02020603050405020304" pitchFamily="18" charset="0"/>
              </a:rPr>
              <a:t>KHO HỌC LIỆU SỐ 4.0</a:t>
            </a:r>
            <a:endParaRPr lang="vi-VN" sz="6600" b="1">
              <a:solidFill>
                <a:srgbClr val="00009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916822-CC56-A46A-AC44-7895EE0DEB0C}"/>
              </a:ext>
            </a:extLst>
          </p:cNvPr>
          <p:cNvSpPr txBox="1"/>
          <p:nvPr/>
        </p:nvSpPr>
        <p:spPr>
          <a:xfrm>
            <a:off x="2219825" y="1603187"/>
            <a:ext cx="14163175" cy="1081899"/>
          </a:xfrm>
          <a:prstGeom prst="rect">
            <a:avLst/>
          </a:prstGeom>
          <a:noFill/>
        </p:spPr>
        <p:txBody>
          <a:bodyPr wrap="square">
            <a:spAutoFit/>
          </a:bodyPr>
          <a:lstStyle/>
          <a:p>
            <a:pPr marL="0" marR="0" algn="ctr">
              <a:lnSpc>
                <a:spcPct val="150000"/>
              </a:lnSpc>
              <a:spcBef>
                <a:spcPts val="0"/>
              </a:spcBef>
              <a:spcAft>
                <a:spcPts val="0"/>
              </a:spcAft>
              <a:tabLst>
                <a:tab pos="2971800" algn="ctr"/>
                <a:tab pos="5943600" algn="r"/>
              </a:tabLst>
            </a:pPr>
            <a:r>
              <a:rPr lang="en-US" sz="4800" u="sng">
                <a:solidFill>
                  <a:srgbClr val="002060"/>
                </a:solidFill>
                <a:effectLst/>
                <a:latin typeface="Times New Roman" panose="02020603050405020304" pitchFamily="18" charset="0"/>
                <a:ea typeface="VNI-Swiss-Condense"/>
                <a:cs typeface="VNI-Swiss-Condense"/>
                <a:hlinkClick r:id="rId2">
                  <a:extLst>
                    <a:ext uri="{A12FA001-AC4F-418D-AE19-62706E023703}">
                      <ahyp:hlinkClr xmlns:ahyp="http://schemas.microsoft.com/office/drawing/2018/hyperlinkcolor" val="tx"/>
                    </a:ext>
                  </a:extLst>
                </a:hlinkClick>
              </a:rPr>
              <a:t>https://tailieugiaovien.edu.vn</a:t>
            </a:r>
            <a:endParaRPr lang="vi-VN" sz="4800">
              <a:solidFill>
                <a:srgbClr val="002060"/>
              </a:solidFill>
              <a:effectLst/>
              <a:latin typeface="VNI-Swiss-Condense"/>
              <a:ea typeface="VNI-Swiss-Condense"/>
              <a:cs typeface="VNI-Swiss-Condense"/>
            </a:endParaRPr>
          </a:p>
        </p:txBody>
      </p:sp>
      <p:pic>
        <p:nvPicPr>
          <p:cNvPr id="9" name="Picture 8">
            <a:extLst>
              <a:ext uri="{FF2B5EF4-FFF2-40B4-BE49-F238E27FC236}">
                <a16:creationId xmlns:a16="http://schemas.microsoft.com/office/drawing/2014/main" id="{48B64911-CDA9-1BE7-8BBC-812E4BCE1100}"/>
              </a:ext>
            </a:extLst>
          </p:cNvPr>
          <p:cNvPicPr>
            <a:picLocks noChangeAspect="1"/>
          </p:cNvPicPr>
          <p:nvPr/>
        </p:nvPicPr>
        <p:blipFill>
          <a:blip r:embed="rId4"/>
          <a:stretch>
            <a:fillRect/>
          </a:stretch>
        </p:blipFill>
        <p:spPr>
          <a:xfrm>
            <a:off x="2795837" y="8267700"/>
            <a:ext cx="13011150" cy="1619250"/>
          </a:xfrm>
          <a:prstGeom prst="rect">
            <a:avLst/>
          </a:prstGeom>
        </p:spPr>
      </p:pic>
    </p:spTree>
    <p:extLst>
      <p:ext uri="{BB962C8B-B14F-4D97-AF65-F5344CB8AC3E}">
        <p14:creationId xmlns:p14="http://schemas.microsoft.com/office/powerpoint/2010/main" val="80563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49026-2045-7A2E-B880-FE69FF848F1D}"/>
              </a:ext>
            </a:extLst>
          </p:cNvPr>
          <p:cNvSpPr txBox="1"/>
          <p:nvPr/>
        </p:nvSpPr>
        <p:spPr>
          <a:xfrm>
            <a:off x="838199" y="3238500"/>
            <a:ext cx="16611600" cy="4610301"/>
          </a:xfrm>
          <a:prstGeom prst="rect">
            <a:avLst/>
          </a:prstGeom>
          <a:noFill/>
        </p:spPr>
        <p:txBody>
          <a:bodyPr wrap="square" rtlCol="0">
            <a:spAutoFit/>
          </a:bodyPr>
          <a:lstStyle/>
          <a:p>
            <a:pPr marL="0" marR="0" algn="ctr">
              <a:lnSpc>
                <a:spcPct val="150000"/>
              </a:lnSpc>
              <a:spcBef>
                <a:spcPts val="0"/>
              </a:spcBef>
              <a:spcAft>
                <a:spcPts val="0"/>
              </a:spcAft>
              <a:tabLst>
                <a:tab pos="2971800" algn="ctr"/>
                <a:tab pos="5943600" algn="r"/>
              </a:tabLst>
            </a:pPr>
            <a:r>
              <a:rPr lang="en-US" sz="4000" b="1" i="1">
                <a:solidFill>
                  <a:srgbClr val="0000FF"/>
                </a:solidFill>
                <a:effectLst/>
                <a:latin typeface="Times New Roman" panose="02020603050405020304" pitchFamily="18" charset="0"/>
                <a:ea typeface="VNI-Swiss-Condense"/>
                <a:cs typeface="VNI-Swiss-Condense"/>
              </a:rPr>
              <a:t>Thày cô liên hệ 0969 325 896 ( có zalo ) </a:t>
            </a:r>
          </a:p>
          <a:p>
            <a:pPr algn="ctr">
              <a:lnSpc>
                <a:spcPct val="150000"/>
              </a:lnSpc>
              <a:tabLst>
                <a:tab pos="2971800" algn="ctr"/>
                <a:tab pos="5943600" algn="r"/>
              </a:tabLst>
            </a:pPr>
            <a:r>
              <a:rPr lang="en-US" sz="4000" b="1" i="1">
                <a:solidFill>
                  <a:srgbClr val="0000FF"/>
                </a:solidFill>
                <a:latin typeface="Times New Roman" panose="02020603050405020304" pitchFamily="18" charset="0"/>
                <a:ea typeface="VNI-Swiss-Condense"/>
                <a:cs typeface="VNI-Swiss-Condense"/>
              </a:rPr>
              <a:t>để có trọn bộ cả năm PowerPoint và word </a:t>
            </a:r>
            <a:r>
              <a:rPr lang="en-US" sz="4000" b="1" i="1">
                <a:solidFill>
                  <a:srgbClr val="0000FF"/>
                </a:solidFill>
                <a:effectLst/>
                <a:latin typeface="Times New Roman" panose="02020603050405020304" pitchFamily="18" charset="0"/>
                <a:ea typeface="VNI-Swiss-Condense"/>
                <a:cs typeface="VNI-Swiss-Condense"/>
              </a:rPr>
              <a:t>bộ giáo án này.</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a:solidFill>
                  <a:srgbClr val="000000"/>
                </a:solidFill>
                <a:effectLst/>
                <a:latin typeface="Times New Roman" panose="02020603050405020304" pitchFamily="18" charset="0"/>
                <a:ea typeface="VNI-Swiss-Condense"/>
                <a:cs typeface="VNI-Swiss-Condense"/>
              </a:rPr>
              <a:t>Có đủ giáo án tất cả các môn học cho 3 bộ sách giáo khoa mới </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b="1">
                <a:solidFill>
                  <a:srgbClr val="00B050"/>
                </a:solidFill>
                <a:effectLst/>
                <a:latin typeface="Times New Roman" panose="02020603050405020304" pitchFamily="18" charset="0"/>
                <a:ea typeface="VNI-Swiss-Condense"/>
                <a:cs typeface="VNI-Swiss-Condense"/>
              </a:rPr>
              <a:t>CÁNH DIỀU, </a:t>
            </a:r>
            <a:r>
              <a:rPr lang="en-US" sz="4000" b="1">
                <a:solidFill>
                  <a:srgbClr val="E36C0A"/>
                </a:solidFill>
                <a:effectLst/>
                <a:latin typeface="Times New Roman" panose="02020603050405020304" pitchFamily="18" charset="0"/>
                <a:ea typeface="VNI-Swiss-Condense"/>
                <a:cs typeface="VNI-Swiss-Condense"/>
              </a:rPr>
              <a:t>KẾT NỐI TRI THỨC</a:t>
            </a:r>
            <a:r>
              <a:rPr lang="en-US" sz="4000" b="1">
                <a:solidFill>
                  <a:srgbClr val="7030A0"/>
                </a:solidFill>
                <a:effectLst/>
                <a:latin typeface="Times New Roman" panose="02020603050405020304" pitchFamily="18" charset="0"/>
                <a:ea typeface="VNI-Swiss-Condense"/>
                <a:cs typeface="VNI-Swiss-Condense"/>
              </a:rPr>
              <a:t>, CHÂN TRỜI SÁNG TẠO</a:t>
            </a:r>
            <a:endParaRPr lang="vi-VN" sz="4000">
              <a:effectLst/>
              <a:latin typeface="VNI-Swiss-Condense"/>
              <a:ea typeface="VNI-Swiss-Condense"/>
              <a:cs typeface="VNI-Swiss-Condense"/>
            </a:endParaRPr>
          </a:p>
          <a:p>
            <a:pPr marL="0" marR="0" algn="ctr">
              <a:lnSpc>
                <a:spcPct val="150000"/>
              </a:lnSpc>
              <a:spcBef>
                <a:spcPts val="0"/>
              </a:spcBef>
              <a:spcAft>
                <a:spcPts val="0"/>
              </a:spcAft>
              <a:tabLst>
                <a:tab pos="2971800" algn="ctr"/>
                <a:tab pos="5943600" algn="r"/>
              </a:tabLst>
            </a:pPr>
            <a:r>
              <a:rPr lang="en-US" sz="4000" i="1">
                <a:effectLst/>
                <a:latin typeface="Times New Roman" panose="02020603050405020304" pitchFamily="18" charset="0"/>
                <a:ea typeface="VNI-Swiss-Condense"/>
                <a:cs typeface="VNI-Swiss-Condense"/>
              </a:rPr>
              <a:t>Thày cô có thể xem và tải tài liệu tại website: </a:t>
            </a:r>
            <a:r>
              <a:rPr lang="en-US" sz="4000" b="1" i="1">
                <a:effectLst/>
                <a:latin typeface="Times New Roman" panose="02020603050405020304" pitchFamily="18" charset="0"/>
                <a:ea typeface="VNI-Swiss-Condense"/>
                <a:cs typeface="VNI-Swiss-Condense"/>
              </a:rPr>
              <a:t>tailieugiaovien.edu.vn</a:t>
            </a:r>
            <a:endParaRPr lang="vi-VN" sz="4000">
              <a:effectLst/>
              <a:latin typeface="VNI-Swiss-Condense"/>
              <a:ea typeface="VNI-Swiss-Condense"/>
              <a:cs typeface="VNI-Swiss-Condense"/>
            </a:endParaRPr>
          </a:p>
        </p:txBody>
      </p:sp>
      <p:pic>
        <p:nvPicPr>
          <p:cNvPr id="5" name="Picture 4">
            <a:hlinkClick r:id="rId2"/>
            <a:extLst>
              <a:ext uri="{FF2B5EF4-FFF2-40B4-BE49-F238E27FC236}">
                <a16:creationId xmlns:a16="http://schemas.microsoft.com/office/drawing/2014/main" id="{087F4285-924E-2DD2-2217-979C98663AB0}"/>
              </a:ext>
            </a:extLst>
          </p:cNvPr>
          <p:cNvPicPr>
            <a:picLocks noChangeAspect="1"/>
          </p:cNvPicPr>
          <p:nvPr/>
        </p:nvPicPr>
        <p:blipFill>
          <a:blip r:embed="rId3"/>
          <a:stretch>
            <a:fillRect/>
          </a:stretch>
        </p:blipFill>
        <p:spPr>
          <a:xfrm>
            <a:off x="1457825" y="172454"/>
            <a:ext cx="2819400" cy="2825050"/>
          </a:xfrm>
          <a:prstGeom prst="rect">
            <a:avLst/>
          </a:prstGeom>
        </p:spPr>
      </p:pic>
      <p:sp>
        <p:nvSpPr>
          <p:cNvPr id="6" name="TextBox 5">
            <a:extLst>
              <a:ext uri="{FF2B5EF4-FFF2-40B4-BE49-F238E27FC236}">
                <a16:creationId xmlns:a16="http://schemas.microsoft.com/office/drawing/2014/main" id="{23AE16D2-B273-38A6-F10A-8789E4324120}"/>
              </a:ext>
            </a:extLst>
          </p:cNvPr>
          <p:cNvSpPr txBox="1"/>
          <p:nvPr/>
        </p:nvSpPr>
        <p:spPr>
          <a:xfrm>
            <a:off x="4780548" y="839442"/>
            <a:ext cx="9372600" cy="1107996"/>
          </a:xfrm>
          <a:prstGeom prst="rect">
            <a:avLst/>
          </a:prstGeom>
          <a:noFill/>
        </p:spPr>
        <p:txBody>
          <a:bodyPr wrap="square" rtlCol="0">
            <a:spAutoFit/>
          </a:bodyPr>
          <a:lstStyle/>
          <a:p>
            <a:r>
              <a:rPr lang="en-US" sz="6600" b="1">
                <a:solidFill>
                  <a:srgbClr val="000099"/>
                </a:solidFill>
                <a:latin typeface="Times New Roman" panose="02020603050405020304" pitchFamily="18" charset="0"/>
                <a:cs typeface="Times New Roman" panose="02020603050405020304" pitchFamily="18" charset="0"/>
              </a:rPr>
              <a:t>KHO HỌC LIỆU SỐ 4.0</a:t>
            </a:r>
            <a:endParaRPr lang="vi-VN" sz="6600" b="1">
              <a:solidFill>
                <a:srgbClr val="00009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916822-CC56-A46A-AC44-7895EE0DEB0C}"/>
              </a:ext>
            </a:extLst>
          </p:cNvPr>
          <p:cNvSpPr txBox="1"/>
          <p:nvPr/>
        </p:nvSpPr>
        <p:spPr>
          <a:xfrm>
            <a:off x="2219825" y="1603187"/>
            <a:ext cx="14163175" cy="1081899"/>
          </a:xfrm>
          <a:prstGeom prst="rect">
            <a:avLst/>
          </a:prstGeom>
          <a:noFill/>
        </p:spPr>
        <p:txBody>
          <a:bodyPr wrap="square">
            <a:spAutoFit/>
          </a:bodyPr>
          <a:lstStyle/>
          <a:p>
            <a:pPr marL="0" marR="0" algn="ctr">
              <a:lnSpc>
                <a:spcPct val="150000"/>
              </a:lnSpc>
              <a:spcBef>
                <a:spcPts val="0"/>
              </a:spcBef>
              <a:spcAft>
                <a:spcPts val="0"/>
              </a:spcAft>
              <a:tabLst>
                <a:tab pos="2971800" algn="ctr"/>
                <a:tab pos="5943600" algn="r"/>
              </a:tabLst>
            </a:pPr>
            <a:r>
              <a:rPr lang="en-US" sz="4800" u="sng">
                <a:solidFill>
                  <a:srgbClr val="002060"/>
                </a:solidFill>
                <a:effectLst/>
                <a:latin typeface="Times New Roman" panose="02020603050405020304" pitchFamily="18" charset="0"/>
                <a:ea typeface="VNI-Swiss-Condense"/>
                <a:cs typeface="VNI-Swiss-Condense"/>
                <a:hlinkClick r:id="rId2">
                  <a:extLst>
                    <a:ext uri="{A12FA001-AC4F-418D-AE19-62706E023703}">
                      <ahyp:hlinkClr xmlns:ahyp="http://schemas.microsoft.com/office/drawing/2018/hyperlinkcolor" val="tx"/>
                    </a:ext>
                  </a:extLst>
                </a:hlinkClick>
              </a:rPr>
              <a:t>https://tailieugiaovien.edu.vn</a:t>
            </a:r>
            <a:endParaRPr lang="vi-VN" sz="4800">
              <a:solidFill>
                <a:srgbClr val="002060"/>
              </a:solidFill>
              <a:effectLst/>
              <a:latin typeface="VNI-Swiss-Condense"/>
              <a:ea typeface="VNI-Swiss-Condense"/>
              <a:cs typeface="VNI-Swiss-Condense"/>
            </a:endParaRPr>
          </a:p>
        </p:txBody>
      </p:sp>
      <p:pic>
        <p:nvPicPr>
          <p:cNvPr id="9" name="Picture 8">
            <a:extLst>
              <a:ext uri="{FF2B5EF4-FFF2-40B4-BE49-F238E27FC236}">
                <a16:creationId xmlns:a16="http://schemas.microsoft.com/office/drawing/2014/main" id="{48B64911-CDA9-1BE7-8BBC-812E4BCE1100}"/>
              </a:ext>
            </a:extLst>
          </p:cNvPr>
          <p:cNvPicPr>
            <a:picLocks noChangeAspect="1"/>
          </p:cNvPicPr>
          <p:nvPr/>
        </p:nvPicPr>
        <p:blipFill>
          <a:blip r:embed="rId4"/>
          <a:stretch>
            <a:fillRect/>
          </a:stretch>
        </p:blipFill>
        <p:spPr>
          <a:xfrm>
            <a:off x="2795837" y="8267700"/>
            <a:ext cx="13011150" cy="1619250"/>
          </a:xfrm>
          <a:prstGeom prst="rect">
            <a:avLst/>
          </a:prstGeom>
        </p:spPr>
      </p:pic>
    </p:spTree>
    <p:extLst>
      <p:ext uri="{BB962C8B-B14F-4D97-AF65-F5344CB8AC3E}">
        <p14:creationId xmlns:p14="http://schemas.microsoft.com/office/powerpoint/2010/main" val="224330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3x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2225</Words>
  <Application>Microsoft Office PowerPoint</Application>
  <PresentationFormat>Custom</PresentationFormat>
  <Paragraphs>174</Paragraphs>
  <Slides>32</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Calibri</vt:lpstr>
      <vt:lpstr>Arial</vt:lpstr>
      <vt:lpstr>VNI-Swiss-Condense</vt:lpstr>
      <vt:lpstr>Cambria Math</vt:lpstr>
      <vt:lpstr>Wingdings</vt:lpstr>
      <vt:lpstr>Elsie</vt:lpstr>
      <vt:lpstr>等线 Light</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11570</cp:lastModifiedBy>
  <cp:revision>1</cp:revision>
  <dcterms:created xsi:type="dcterms:W3CDTF">2006-08-16T00:00:00Z</dcterms:created>
  <dcterms:modified xsi:type="dcterms:W3CDTF">2023-02-02T11:44:48Z</dcterms:modified>
  <dc:identifier>DAFVRjI8d4g</dc:identifier>
</cp:coreProperties>
</file>