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sldIdLst>
    <p:sldId id="260" r:id="rId2"/>
    <p:sldId id="261" r:id="rId3"/>
    <p:sldId id="278" r:id="rId4"/>
    <p:sldId id="264" r:id="rId5"/>
  </p:sldIdLst>
  <p:sldSz cx="18288000" cy="10287000"/>
  <p:notesSz cx="6858000" cy="9144000"/>
  <p:embeddedFontLst>
    <p:embeddedFont>
      <p:font typeface="Calibri" panose="020F0502020204030204" pitchFamily="34" charset="0"/>
      <p:regular r:id="rId7"/>
      <p:bold r:id="rId8"/>
      <p:italic r:id="rId9"/>
      <p:boldItalic r:id="rId10"/>
    </p:embeddedFont>
    <p:embeddedFont>
      <p:font typeface="Dancing Script" panose="020B0604020202020204" charset="0"/>
      <p:regular r:id="rId11"/>
    </p:embeddedFont>
    <p:embeddedFont>
      <p:font typeface="Roboto Mono Regular" panose="020B0604020202020204" charset="0"/>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43"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8EA7-92BD-FB47-951B-CC98CDE7DFBA}" type="datetimeFigureOut">
              <a:rPr lang="en-VN" smtClean="0"/>
              <a:t>03/17/2024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DAF2-0C67-454D-8262-A1053E10B82A}" type="slidenum">
              <a:rPr lang="en-VN" smtClean="0"/>
              <a:t>‹#›</a:t>
            </a:fld>
            <a:endParaRPr lang="en-VN"/>
          </a:p>
        </p:txBody>
      </p:sp>
    </p:spTree>
    <p:extLst>
      <p:ext uri="{BB962C8B-B14F-4D97-AF65-F5344CB8AC3E}">
        <p14:creationId xmlns:p14="http://schemas.microsoft.com/office/powerpoint/2010/main" val="4212290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F78DAF2-0C67-454D-8262-A1053E10B82A}" type="slidenum">
              <a:rPr lang="en-VN" smtClean="0"/>
              <a:t>2</a:t>
            </a:fld>
            <a:endParaRPr lang="en-VN"/>
          </a:p>
        </p:txBody>
      </p:sp>
    </p:spTree>
    <p:extLst>
      <p:ext uri="{BB962C8B-B14F-4D97-AF65-F5344CB8AC3E}">
        <p14:creationId xmlns:p14="http://schemas.microsoft.com/office/powerpoint/2010/main" val="328290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F78DAF2-0C67-454D-8262-A1053E10B82A}" type="slidenum">
              <a:rPr lang="en-VN" smtClean="0"/>
              <a:t>3</a:t>
            </a:fld>
            <a:endParaRPr lang="en-VN"/>
          </a:p>
        </p:txBody>
      </p:sp>
    </p:spTree>
    <p:extLst>
      <p:ext uri="{BB962C8B-B14F-4D97-AF65-F5344CB8AC3E}">
        <p14:creationId xmlns:p14="http://schemas.microsoft.com/office/powerpoint/2010/main" val="287845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90" t="15177" r="-20713" b="29854"/>
          <a:stretch>
            <a:fillRect/>
          </a:stretch>
        </p:blipFill>
        <p:spPr>
          <a:xfrm>
            <a:off x="0" y="0"/>
            <a:ext cx="18288000" cy="10287000"/>
          </a:xfrm>
          <a:prstGeom prst="rect">
            <a:avLst/>
          </a:prstGeom>
        </p:spPr>
      </p:pic>
      <p:sp>
        <p:nvSpPr>
          <p:cNvPr id="5" name="TextBox 5"/>
          <p:cNvSpPr txBox="1"/>
          <p:nvPr/>
        </p:nvSpPr>
        <p:spPr>
          <a:xfrm>
            <a:off x="1384872" y="396257"/>
            <a:ext cx="10867076" cy="4814460"/>
          </a:xfrm>
          <a:prstGeom prst="rect">
            <a:avLst/>
          </a:prstGeom>
        </p:spPr>
        <p:txBody>
          <a:bodyPr lIns="0" tIns="0" rIns="0" bIns="0" rtlCol="0" anchor="t">
            <a:spAutoFit/>
          </a:bodyPr>
          <a:lstStyle/>
          <a:p>
            <a:pPr marL="0" lvl="0" indent="0">
              <a:lnSpc>
                <a:spcPts val="7534"/>
              </a:lnSpc>
            </a:pPr>
            <a:endParaRPr dirty="0"/>
          </a:p>
          <a:p>
            <a:pPr marL="0" lvl="0" indent="0">
              <a:lnSpc>
                <a:spcPts val="7534"/>
              </a:lnSpc>
            </a:pPr>
            <a:r>
              <a:rPr lang="en-US" sz="6849" dirty="0">
                <a:solidFill>
                  <a:srgbClr val="3C3333"/>
                </a:solidFill>
                <a:latin typeface="Dancing Script"/>
              </a:rPr>
              <a:t>II - MỐI QUAN HỆ GIỮA TỔNG HỢP VÀ PHÂN GIẢI CHẤT HỮU CƠ </a:t>
            </a:r>
            <a:r>
              <a:rPr lang="en-US" sz="6849" dirty="0" err="1">
                <a:solidFill>
                  <a:srgbClr val="3C3333"/>
                </a:solidFill>
                <a:latin typeface="Dancing Script"/>
              </a:rPr>
              <a:t>Ở</a:t>
            </a:r>
            <a:r>
              <a:rPr lang="en-US" sz="6849" dirty="0">
                <a:solidFill>
                  <a:srgbClr val="3C3333"/>
                </a:solidFill>
                <a:latin typeface="Dancing Script"/>
              </a:rPr>
              <a:t> TẾ BÀO</a:t>
            </a:r>
          </a:p>
          <a:p>
            <a:pPr marL="0" lvl="0" indent="0">
              <a:lnSpc>
                <a:spcPts val="7534"/>
              </a:lnSpc>
            </a:pPr>
            <a:endParaRPr lang="en-US" sz="6849" dirty="0">
              <a:solidFill>
                <a:srgbClr val="3C3333"/>
              </a:solidFill>
              <a:latin typeface="Dancing Script"/>
            </a:endParaRPr>
          </a:p>
        </p:txBody>
      </p:sp>
      <p:pic>
        <p:nvPicPr>
          <p:cNvPr id="6" name="Picture 6"/>
          <p:cNvPicPr>
            <a:picLocks noChangeAspect="1"/>
          </p:cNvPicPr>
          <p:nvPr/>
        </p:nvPicPr>
        <p:blipFill>
          <a:blip r:embed="rId3"/>
          <a:srcRect/>
          <a:stretch>
            <a:fillRect/>
          </a:stretch>
        </p:blipFill>
        <p:spPr>
          <a:xfrm>
            <a:off x="11985815" y="8014333"/>
            <a:ext cx="7183372" cy="3582707"/>
          </a:xfrm>
          <a:prstGeom prst="rect">
            <a:avLst/>
          </a:prstGeom>
        </p:spPr>
      </p:pic>
      <p:pic>
        <p:nvPicPr>
          <p:cNvPr id="7" name="Picture 7"/>
          <p:cNvPicPr>
            <a:picLocks noChangeAspect="1"/>
          </p:cNvPicPr>
          <p:nvPr/>
        </p:nvPicPr>
        <p:blipFill>
          <a:blip r:embed="rId4"/>
          <a:srcRect/>
          <a:stretch>
            <a:fillRect/>
          </a:stretch>
        </p:blipFill>
        <p:spPr>
          <a:xfrm>
            <a:off x="12592433" y="4804287"/>
            <a:ext cx="4134952" cy="6993576"/>
          </a:xfrm>
          <a:prstGeom prst="rect">
            <a:avLst/>
          </a:prstGeom>
        </p:spPr>
      </p:pic>
      <p:pic>
        <p:nvPicPr>
          <p:cNvPr id="8" name="Picture 8"/>
          <p:cNvPicPr>
            <a:picLocks noChangeAspect="1"/>
          </p:cNvPicPr>
          <p:nvPr/>
        </p:nvPicPr>
        <p:blipFill>
          <a:blip r:embed="rId5"/>
          <a:srcRect/>
          <a:stretch>
            <a:fillRect/>
          </a:stretch>
        </p:blipFill>
        <p:spPr>
          <a:xfrm rot="-891811">
            <a:off x="13848102" y="8729000"/>
            <a:ext cx="3458798" cy="938199"/>
          </a:xfrm>
          <a:prstGeom prst="rect">
            <a:avLst/>
          </a:prstGeom>
        </p:spPr>
      </p:pic>
      <p:pic>
        <p:nvPicPr>
          <p:cNvPr id="9" name="Picture 9"/>
          <p:cNvPicPr>
            <a:picLocks noChangeAspect="1"/>
          </p:cNvPicPr>
          <p:nvPr/>
        </p:nvPicPr>
        <p:blipFill>
          <a:blip r:embed="rId6"/>
          <a:srcRect/>
          <a:stretch>
            <a:fillRect/>
          </a:stretch>
        </p:blipFill>
        <p:spPr>
          <a:xfrm rot="-267628">
            <a:off x="9860530" y="-808692"/>
            <a:ext cx="9588354" cy="2097452"/>
          </a:xfrm>
          <a:prstGeom prst="rect">
            <a:avLst/>
          </a:prstGeom>
        </p:spPr>
      </p:pic>
      <p:pic>
        <p:nvPicPr>
          <p:cNvPr id="10" name="Picture 10"/>
          <p:cNvPicPr>
            <a:picLocks noChangeAspect="1"/>
          </p:cNvPicPr>
          <p:nvPr/>
        </p:nvPicPr>
        <p:blipFill>
          <a:blip r:embed="rId7"/>
          <a:srcRect/>
          <a:stretch>
            <a:fillRect/>
          </a:stretch>
        </p:blipFill>
        <p:spPr>
          <a:xfrm>
            <a:off x="-285561" y="9581641"/>
            <a:ext cx="9283028" cy="1410718"/>
          </a:xfrm>
          <a:prstGeom prst="rect">
            <a:avLst/>
          </a:prstGeom>
        </p:spPr>
      </p:pic>
      <p:pic>
        <p:nvPicPr>
          <p:cNvPr id="11" name="Picture 11"/>
          <p:cNvPicPr>
            <a:picLocks noChangeAspect="1"/>
          </p:cNvPicPr>
          <p:nvPr/>
        </p:nvPicPr>
        <p:blipFill>
          <a:blip r:embed="rId8"/>
          <a:srcRect/>
          <a:stretch>
            <a:fillRect/>
          </a:stretch>
        </p:blipFill>
        <p:spPr>
          <a:xfrm rot="7325646">
            <a:off x="10301799" y="8207914"/>
            <a:ext cx="1170681" cy="1290007"/>
          </a:xfrm>
          <a:prstGeom prst="rect">
            <a:avLst/>
          </a:prstGeom>
        </p:spPr>
      </p:pic>
      <p:pic>
        <p:nvPicPr>
          <p:cNvPr id="12" name="Picture 12"/>
          <p:cNvPicPr>
            <a:picLocks noChangeAspect="1"/>
          </p:cNvPicPr>
          <p:nvPr/>
        </p:nvPicPr>
        <p:blipFill>
          <a:blip r:embed="rId8"/>
          <a:srcRect/>
          <a:stretch>
            <a:fillRect/>
          </a:stretch>
        </p:blipFill>
        <p:spPr>
          <a:xfrm rot="2216740">
            <a:off x="16293326" y="2095743"/>
            <a:ext cx="1170681" cy="1290007"/>
          </a:xfrm>
          <a:prstGeom prst="rect">
            <a:avLst/>
          </a:prstGeom>
        </p:spPr>
      </p:pic>
      <p:pic>
        <p:nvPicPr>
          <p:cNvPr id="13" name="Picture 13"/>
          <p:cNvPicPr>
            <a:picLocks noChangeAspect="1"/>
          </p:cNvPicPr>
          <p:nvPr/>
        </p:nvPicPr>
        <p:blipFill>
          <a:blip r:embed="rId8"/>
          <a:srcRect/>
          <a:stretch>
            <a:fillRect/>
          </a:stretch>
        </p:blipFill>
        <p:spPr>
          <a:xfrm rot="-1791089">
            <a:off x="12495336" y="-165055"/>
            <a:ext cx="1170681" cy="1290007"/>
          </a:xfrm>
          <a:prstGeom prst="rect">
            <a:avLst/>
          </a:prstGeom>
        </p:spPr>
      </p:pic>
      <p:sp>
        <p:nvSpPr>
          <p:cNvPr id="14" name="TextBox 4">
            <a:extLst>
              <a:ext uri="{FF2B5EF4-FFF2-40B4-BE49-F238E27FC236}">
                <a16:creationId xmlns:a16="http://schemas.microsoft.com/office/drawing/2014/main" id="{9B094709-31A0-D94C-8D09-55F0E0D0BFFB}"/>
              </a:ext>
            </a:extLst>
          </p:cNvPr>
          <p:cNvSpPr txBox="1"/>
          <p:nvPr/>
        </p:nvSpPr>
        <p:spPr>
          <a:xfrm>
            <a:off x="1384872" y="4511276"/>
            <a:ext cx="10867076" cy="1077218"/>
          </a:xfrm>
          <a:prstGeom prst="rect">
            <a:avLst/>
          </a:prstGeom>
        </p:spPr>
        <p:txBody>
          <a:bodyPr lIns="0" tIns="0" rIns="0" bIns="0" rtlCol="0" anchor="t">
            <a:spAutoFit/>
          </a:bodyPr>
          <a:lstStyle/>
          <a:p>
            <a:r>
              <a:rPr lang="vi-VN" sz="3500" i="1" dirty="0">
                <a:latin typeface="Times New Roman" panose="02020603050405020304" pitchFamily="18" charset="0"/>
                <a:cs typeface="Times New Roman" panose="02020603050405020304" pitchFamily="18" charset="0"/>
              </a:rPr>
              <a:t>Thảo luận nhóm, trả lời câu hỏi mục “Câu hỏi và bài tập” trang 112 SGK vào phiếu học tập</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2955"/>
          <a:stretch>
            <a:fillRect/>
          </a:stretch>
        </p:blipFill>
        <p:spPr>
          <a:xfrm rot="-5400000">
            <a:off x="5180134" y="-2856034"/>
            <a:ext cx="7962900" cy="18323168"/>
          </a:xfrm>
          <a:prstGeom prst="rect">
            <a:avLst/>
          </a:prstGeom>
        </p:spPr>
      </p:pic>
      <p:sp>
        <p:nvSpPr>
          <p:cNvPr id="11" name="TextBox 11"/>
          <p:cNvSpPr txBox="1"/>
          <p:nvPr/>
        </p:nvSpPr>
        <p:spPr>
          <a:xfrm>
            <a:off x="2868778" y="471745"/>
            <a:ext cx="12550443" cy="1056123"/>
          </a:xfrm>
          <a:prstGeom prst="rect">
            <a:avLst/>
          </a:prstGeom>
        </p:spPr>
        <p:txBody>
          <a:bodyPr lIns="0" tIns="0" rIns="0" bIns="0" rtlCol="0" anchor="t">
            <a:spAutoFit/>
          </a:bodyPr>
          <a:lstStyle/>
          <a:p>
            <a:pPr marL="0" lvl="0" indent="0" algn="ctr">
              <a:lnSpc>
                <a:spcPts val="8194"/>
              </a:lnSpc>
            </a:pPr>
            <a:r>
              <a:rPr lang="en-US" sz="7449" u="none" dirty="0">
                <a:solidFill>
                  <a:srgbClr val="3C3333"/>
                </a:solidFill>
                <a:latin typeface="Dancing Script"/>
              </a:rPr>
              <a:t>PHIẾU HỌC TẬP</a:t>
            </a:r>
          </a:p>
        </p:txBody>
      </p:sp>
      <p:sp>
        <p:nvSpPr>
          <p:cNvPr id="24" name="TextBox 23">
            <a:extLst>
              <a:ext uri="{FF2B5EF4-FFF2-40B4-BE49-F238E27FC236}">
                <a16:creationId xmlns:a16="http://schemas.microsoft.com/office/drawing/2014/main" id="{024471BD-7489-484C-AE6D-51A4BDCFDCB1}"/>
              </a:ext>
            </a:extLst>
          </p:cNvPr>
          <p:cNvSpPr txBox="1"/>
          <p:nvPr/>
        </p:nvSpPr>
        <p:spPr>
          <a:xfrm>
            <a:off x="7467600" y="1519076"/>
            <a:ext cx="2852063" cy="646331"/>
          </a:xfrm>
          <a:prstGeom prst="rect">
            <a:avLst/>
          </a:prstGeom>
          <a:noFill/>
        </p:spPr>
        <p:txBody>
          <a:bodyPr wrap="none" rtlCol="0">
            <a:spAutoFit/>
          </a:bodyPr>
          <a:lstStyle/>
          <a:p>
            <a:r>
              <a:rPr lang="en-VN" sz="3600" dirty="0">
                <a:latin typeface="Times New Roman" panose="02020603050405020304" pitchFamily="18" charset="0"/>
                <a:cs typeface="Times New Roman" panose="02020603050405020304" pitchFamily="18" charset="0"/>
              </a:rPr>
              <a:t>Nhóm:………</a:t>
            </a:r>
          </a:p>
        </p:txBody>
      </p:sp>
      <p:sp>
        <p:nvSpPr>
          <p:cNvPr id="25" name="Oval 24">
            <a:extLst>
              <a:ext uri="{FF2B5EF4-FFF2-40B4-BE49-F238E27FC236}">
                <a16:creationId xmlns:a16="http://schemas.microsoft.com/office/drawing/2014/main" id="{D3A09047-A9D3-7D47-9649-DDE164C1192A}"/>
              </a:ext>
            </a:extLst>
          </p:cNvPr>
          <p:cNvSpPr/>
          <p:nvPr/>
        </p:nvSpPr>
        <p:spPr>
          <a:xfrm>
            <a:off x="381000" y="2705100"/>
            <a:ext cx="762000" cy="762000"/>
          </a:xfrm>
          <a:prstGeom prst="ellipse">
            <a:avLst/>
          </a:prstGeom>
          <a:solidFill>
            <a:srgbClr val="F4D6D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b="1" dirty="0"/>
              <a:t>1</a:t>
            </a:r>
          </a:p>
        </p:txBody>
      </p:sp>
      <p:sp>
        <p:nvSpPr>
          <p:cNvPr id="27" name="TextBox 26">
            <a:extLst>
              <a:ext uri="{FF2B5EF4-FFF2-40B4-BE49-F238E27FC236}">
                <a16:creationId xmlns:a16="http://schemas.microsoft.com/office/drawing/2014/main" id="{A6C991B8-74DD-4D4C-88C1-20DE227CAA6A}"/>
              </a:ext>
            </a:extLst>
          </p:cNvPr>
          <p:cNvSpPr txBox="1"/>
          <p:nvPr/>
        </p:nvSpPr>
        <p:spPr>
          <a:xfrm>
            <a:off x="1197430" y="2589490"/>
            <a:ext cx="16480969" cy="1015663"/>
          </a:xfrm>
          <a:prstGeom prst="rect">
            <a:avLst/>
          </a:prstGeom>
          <a:noFill/>
        </p:spPr>
        <p:txBody>
          <a:bodyPr wrap="square">
            <a:spAutoFit/>
          </a:bodyPr>
          <a:lstStyle/>
          <a:p>
            <a:r>
              <a:rPr lang="vi-VN" sz="3000" dirty="0">
                <a:effectLst/>
                <a:latin typeface="Times New Roman" panose="02020603050405020304" pitchFamily="18" charset="0"/>
              </a:rPr>
              <a:t>Đọc thông tin trong mục II, sử dụng các cụm từ: </a:t>
            </a:r>
            <a:r>
              <a:rPr lang="vi-VN" sz="3000" i="1" dirty="0">
                <a:effectLst/>
                <a:latin typeface="Times New Roman" panose="02020603050405020304" pitchFamily="18" charset="0"/>
              </a:rPr>
              <a:t>Glucose, Carbon dioxide, ATP, Nước, Oxygen</a:t>
            </a:r>
            <a:r>
              <a:rPr lang="vi-VN" sz="3000" dirty="0">
                <a:effectLst/>
                <a:latin typeface="Times New Roman" panose="02020603050405020304" pitchFamily="18" charset="0"/>
              </a:rPr>
              <a:t> thay thế cho các dấu (?) trong các phương trình dưới đây</a:t>
            </a:r>
            <a:r>
              <a:rPr lang="vi-VN" sz="3000" dirty="0">
                <a:latin typeface="Times New Roman" panose="02020603050405020304" pitchFamily="18" charset="0"/>
              </a:rPr>
              <a:t>:</a:t>
            </a:r>
            <a:endParaRPr lang="vi-VN" sz="3000" dirty="0"/>
          </a:p>
        </p:txBody>
      </p:sp>
      <p:sp>
        <p:nvSpPr>
          <p:cNvPr id="28" name="Rectangle 27">
            <a:extLst>
              <a:ext uri="{FF2B5EF4-FFF2-40B4-BE49-F238E27FC236}">
                <a16:creationId xmlns:a16="http://schemas.microsoft.com/office/drawing/2014/main" id="{B33FB802-EED3-C945-9801-93E8BCF1A893}"/>
              </a:ext>
            </a:extLst>
          </p:cNvPr>
          <p:cNvSpPr/>
          <p:nvPr/>
        </p:nvSpPr>
        <p:spPr>
          <a:xfrm>
            <a:off x="2833609" y="3718182"/>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a:t>
            </a:r>
          </a:p>
        </p:txBody>
      </p:sp>
      <p:sp>
        <p:nvSpPr>
          <p:cNvPr id="29" name="Rectangle 28">
            <a:extLst>
              <a:ext uri="{FF2B5EF4-FFF2-40B4-BE49-F238E27FC236}">
                <a16:creationId xmlns:a16="http://schemas.microsoft.com/office/drawing/2014/main" id="{C5238D90-A30D-BD44-A356-EAE72BC4A2B0}"/>
              </a:ext>
            </a:extLst>
          </p:cNvPr>
          <p:cNvSpPr/>
          <p:nvPr/>
        </p:nvSpPr>
        <p:spPr>
          <a:xfrm>
            <a:off x="5353022" y="3718182"/>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0" name="Rectangle 29">
            <a:extLst>
              <a:ext uri="{FF2B5EF4-FFF2-40B4-BE49-F238E27FC236}">
                <a16:creationId xmlns:a16="http://schemas.microsoft.com/office/drawing/2014/main" id="{7F536858-65B6-E04C-A3EE-4528B7D7DDF5}"/>
              </a:ext>
            </a:extLst>
          </p:cNvPr>
          <p:cNvSpPr/>
          <p:nvPr/>
        </p:nvSpPr>
        <p:spPr>
          <a:xfrm>
            <a:off x="9768166" y="3765425"/>
            <a:ext cx="2145552"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91D9B73B-40D7-8C48-8682-BB6248C26792}"/>
              </a:ext>
            </a:extLst>
          </p:cNvPr>
          <p:cNvSpPr/>
          <p:nvPr/>
        </p:nvSpPr>
        <p:spPr>
          <a:xfrm>
            <a:off x="12440853" y="3765425"/>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Rectangle 31">
            <a:extLst>
              <a:ext uri="{FF2B5EF4-FFF2-40B4-BE49-F238E27FC236}">
                <a16:creationId xmlns:a16="http://schemas.microsoft.com/office/drawing/2014/main" id="{D7545B43-E84E-7C4B-A20F-C20484674743}"/>
              </a:ext>
            </a:extLst>
          </p:cNvPr>
          <p:cNvSpPr/>
          <p:nvPr/>
        </p:nvSpPr>
        <p:spPr>
          <a:xfrm>
            <a:off x="14942475" y="3765425"/>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TextBox 33">
            <a:extLst>
              <a:ext uri="{FF2B5EF4-FFF2-40B4-BE49-F238E27FC236}">
                <a16:creationId xmlns:a16="http://schemas.microsoft.com/office/drawing/2014/main" id="{70DC53AC-F20C-2B42-8E94-7DF1397AFF1E}"/>
              </a:ext>
            </a:extLst>
          </p:cNvPr>
          <p:cNvSpPr txBox="1"/>
          <p:nvPr/>
        </p:nvSpPr>
        <p:spPr>
          <a:xfrm>
            <a:off x="4765873" y="3716654"/>
            <a:ext cx="407484" cy="630942"/>
          </a:xfrm>
          <a:prstGeom prst="rect">
            <a:avLst/>
          </a:prstGeom>
          <a:noFill/>
        </p:spPr>
        <p:txBody>
          <a:bodyPr wrap="none" rtlCol="0">
            <a:spAutoFit/>
          </a:bodyPr>
          <a:lstStyle/>
          <a:p>
            <a:r>
              <a:rPr lang="en-VN" sz="3500" dirty="0"/>
              <a:t>+</a:t>
            </a:r>
          </a:p>
        </p:txBody>
      </p:sp>
      <p:cxnSp>
        <p:nvCxnSpPr>
          <p:cNvPr id="36" name="Straight Arrow Connector 35">
            <a:extLst>
              <a:ext uri="{FF2B5EF4-FFF2-40B4-BE49-F238E27FC236}">
                <a16:creationId xmlns:a16="http://schemas.microsoft.com/office/drawing/2014/main" id="{17A26EEC-29C4-254E-9702-1AACC7CF6027}"/>
              </a:ext>
            </a:extLst>
          </p:cNvPr>
          <p:cNvCxnSpPr/>
          <p:nvPr/>
        </p:nvCxnSpPr>
        <p:spPr>
          <a:xfrm>
            <a:off x="7285287" y="4000500"/>
            <a:ext cx="239211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2451EDF4-9031-8C43-B321-86B67A2D7B0C}"/>
              </a:ext>
            </a:extLst>
          </p:cNvPr>
          <p:cNvSpPr txBox="1"/>
          <p:nvPr/>
        </p:nvSpPr>
        <p:spPr>
          <a:xfrm>
            <a:off x="7743557" y="3532361"/>
            <a:ext cx="1388522" cy="477054"/>
          </a:xfrm>
          <a:prstGeom prst="rect">
            <a:avLst/>
          </a:prstGeom>
          <a:noFill/>
        </p:spPr>
        <p:txBody>
          <a:bodyPr wrap="none" rtlCol="0">
            <a:spAutoFit/>
          </a:bodyPr>
          <a:lstStyle/>
          <a:p>
            <a:r>
              <a:rPr lang="en-VN" sz="2500" dirty="0">
                <a:latin typeface="Times New Roman" panose="02020603050405020304" pitchFamily="18" charset="0"/>
                <a:cs typeface="Times New Roman" panose="02020603050405020304" pitchFamily="18" charset="0"/>
              </a:rPr>
              <a:t>Phân giải</a:t>
            </a:r>
          </a:p>
        </p:txBody>
      </p:sp>
      <p:sp>
        <p:nvSpPr>
          <p:cNvPr id="38" name="TextBox 37">
            <a:extLst>
              <a:ext uri="{FF2B5EF4-FFF2-40B4-BE49-F238E27FC236}">
                <a16:creationId xmlns:a16="http://schemas.microsoft.com/office/drawing/2014/main" id="{B57638EC-4F58-C64C-B8FC-E53B347C7111}"/>
              </a:ext>
            </a:extLst>
          </p:cNvPr>
          <p:cNvSpPr txBox="1"/>
          <p:nvPr/>
        </p:nvSpPr>
        <p:spPr>
          <a:xfrm>
            <a:off x="11862600" y="3752468"/>
            <a:ext cx="407484" cy="630942"/>
          </a:xfrm>
          <a:prstGeom prst="rect">
            <a:avLst/>
          </a:prstGeom>
          <a:noFill/>
        </p:spPr>
        <p:txBody>
          <a:bodyPr wrap="none" rtlCol="0">
            <a:spAutoFit/>
          </a:bodyPr>
          <a:lstStyle/>
          <a:p>
            <a:r>
              <a:rPr lang="en-VN" sz="3500" dirty="0"/>
              <a:t>+</a:t>
            </a:r>
          </a:p>
        </p:txBody>
      </p:sp>
      <p:sp>
        <p:nvSpPr>
          <p:cNvPr id="39" name="TextBox 38">
            <a:extLst>
              <a:ext uri="{FF2B5EF4-FFF2-40B4-BE49-F238E27FC236}">
                <a16:creationId xmlns:a16="http://schemas.microsoft.com/office/drawing/2014/main" id="{003A0C01-90A2-F347-B5BC-8A94199EE8AA}"/>
              </a:ext>
            </a:extLst>
          </p:cNvPr>
          <p:cNvSpPr txBox="1"/>
          <p:nvPr/>
        </p:nvSpPr>
        <p:spPr>
          <a:xfrm>
            <a:off x="14364222" y="3716654"/>
            <a:ext cx="407484" cy="630942"/>
          </a:xfrm>
          <a:prstGeom prst="rect">
            <a:avLst/>
          </a:prstGeom>
          <a:noFill/>
        </p:spPr>
        <p:txBody>
          <a:bodyPr wrap="none" rtlCol="0">
            <a:spAutoFit/>
          </a:bodyPr>
          <a:lstStyle/>
          <a:p>
            <a:r>
              <a:rPr lang="en-VN" sz="3500" dirty="0"/>
              <a:t>+</a:t>
            </a:r>
          </a:p>
        </p:txBody>
      </p:sp>
      <p:sp>
        <p:nvSpPr>
          <p:cNvPr id="40" name="Rectangle 39">
            <a:extLst>
              <a:ext uri="{FF2B5EF4-FFF2-40B4-BE49-F238E27FC236}">
                <a16:creationId xmlns:a16="http://schemas.microsoft.com/office/drawing/2014/main" id="{B93F3573-82F2-9641-AA4D-EE5E9492DBAC}"/>
              </a:ext>
            </a:extLst>
          </p:cNvPr>
          <p:cNvSpPr/>
          <p:nvPr/>
        </p:nvSpPr>
        <p:spPr>
          <a:xfrm>
            <a:off x="2452235" y="5000571"/>
            <a:ext cx="2185092"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a:t>
            </a:r>
          </a:p>
        </p:txBody>
      </p:sp>
      <p:sp>
        <p:nvSpPr>
          <p:cNvPr id="41" name="Rectangle 40">
            <a:extLst>
              <a:ext uri="{FF2B5EF4-FFF2-40B4-BE49-F238E27FC236}">
                <a16:creationId xmlns:a16="http://schemas.microsoft.com/office/drawing/2014/main" id="{2AFCBE3E-E66B-9F48-817B-067200B2078E}"/>
              </a:ext>
            </a:extLst>
          </p:cNvPr>
          <p:cNvSpPr/>
          <p:nvPr/>
        </p:nvSpPr>
        <p:spPr>
          <a:xfrm>
            <a:off x="5404140" y="5000571"/>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2" name="Rectangle 41">
            <a:extLst>
              <a:ext uri="{FF2B5EF4-FFF2-40B4-BE49-F238E27FC236}">
                <a16:creationId xmlns:a16="http://schemas.microsoft.com/office/drawing/2014/main" id="{F6122646-409B-C04A-8B41-D37500F48642}"/>
              </a:ext>
            </a:extLst>
          </p:cNvPr>
          <p:cNvSpPr/>
          <p:nvPr/>
        </p:nvSpPr>
        <p:spPr>
          <a:xfrm>
            <a:off x="9990349" y="5047814"/>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Rectangle 42">
            <a:extLst>
              <a:ext uri="{FF2B5EF4-FFF2-40B4-BE49-F238E27FC236}">
                <a16:creationId xmlns:a16="http://schemas.microsoft.com/office/drawing/2014/main" id="{7D8C165A-118E-D842-84E5-675596B7C14D}"/>
              </a:ext>
            </a:extLst>
          </p:cNvPr>
          <p:cNvSpPr/>
          <p:nvPr/>
        </p:nvSpPr>
        <p:spPr>
          <a:xfrm>
            <a:off x="12491971" y="5047814"/>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TextBox 44">
            <a:extLst>
              <a:ext uri="{FF2B5EF4-FFF2-40B4-BE49-F238E27FC236}">
                <a16:creationId xmlns:a16="http://schemas.microsoft.com/office/drawing/2014/main" id="{9FD2A156-7E28-9C4B-A0B2-C0AA3768DB17}"/>
              </a:ext>
            </a:extLst>
          </p:cNvPr>
          <p:cNvSpPr txBox="1"/>
          <p:nvPr/>
        </p:nvSpPr>
        <p:spPr>
          <a:xfrm>
            <a:off x="4816991" y="4999043"/>
            <a:ext cx="407484" cy="630942"/>
          </a:xfrm>
          <a:prstGeom prst="rect">
            <a:avLst/>
          </a:prstGeom>
          <a:noFill/>
        </p:spPr>
        <p:txBody>
          <a:bodyPr wrap="none" rtlCol="0">
            <a:spAutoFit/>
          </a:bodyPr>
          <a:lstStyle/>
          <a:p>
            <a:r>
              <a:rPr lang="en-VN" sz="3500" dirty="0"/>
              <a:t>+</a:t>
            </a:r>
          </a:p>
        </p:txBody>
      </p:sp>
      <p:cxnSp>
        <p:nvCxnSpPr>
          <p:cNvPr id="46" name="Straight Arrow Connector 45">
            <a:extLst>
              <a:ext uri="{FF2B5EF4-FFF2-40B4-BE49-F238E27FC236}">
                <a16:creationId xmlns:a16="http://schemas.microsoft.com/office/drawing/2014/main" id="{60144A1F-67F2-CE42-9889-53394D19FD39}"/>
              </a:ext>
            </a:extLst>
          </p:cNvPr>
          <p:cNvCxnSpPr/>
          <p:nvPr/>
        </p:nvCxnSpPr>
        <p:spPr>
          <a:xfrm>
            <a:off x="7336405" y="5282889"/>
            <a:ext cx="239211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4C19AAB3-B901-6446-8BBE-66FE5F26081A}"/>
              </a:ext>
            </a:extLst>
          </p:cNvPr>
          <p:cNvSpPr txBox="1"/>
          <p:nvPr/>
        </p:nvSpPr>
        <p:spPr>
          <a:xfrm>
            <a:off x="7589231" y="4610100"/>
            <a:ext cx="1712328" cy="1177374"/>
          </a:xfrm>
          <a:prstGeom prst="rect">
            <a:avLst/>
          </a:prstGeom>
          <a:noFill/>
        </p:spPr>
        <p:txBody>
          <a:bodyPr wrap="none" rtlCol="0">
            <a:spAutoFit/>
          </a:bodyPr>
          <a:lstStyle/>
          <a:p>
            <a:pPr algn="ctr">
              <a:lnSpc>
                <a:spcPct val="150000"/>
              </a:lnSpc>
            </a:pPr>
            <a:r>
              <a:rPr lang="en-VN" sz="2500" dirty="0">
                <a:latin typeface="Times New Roman" panose="02020603050405020304" pitchFamily="18" charset="0"/>
                <a:cs typeface="Times New Roman" panose="02020603050405020304" pitchFamily="18" charset="0"/>
              </a:rPr>
              <a:t>Tổng hợp</a:t>
            </a:r>
          </a:p>
          <a:p>
            <a:pPr algn="ctr">
              <a:lnSpc>
                <a:spcPct val="150000"/>
              </a:lnSpc>
            </a:pPr>
            <a:r>
              <a:rPr lang="en-VN" sz="2500" dirty="0">
                <a:latin typeface="Times New Roman" panose="02020603050405020304" pitchFamily="18" charset="0"/>
                <a:cs typeface="Times New Roman" panose="02020603050405020304" pitchFamily="18" charset="0"/>
              </a:rPr>
              <a:t>Năng lượng</a:t>
            </a:r>
          </a:p>
        </p:txBody>
      </p:sp>
      <p:sp>
        <p:nvSpPr>
          <p:cNvPr id="48" name="TextBox 47">
            <a:extLst>
              <a:ext uri="{FF2B5EF4-FFF2-40B4-BE49-F238E27FC236}">
                <a16:creationId xmlns:a16="http://schemas.microsoft.com/office/drawing/2014/main" id="{B219329A-2023-0E4C-8635-38204BCB5BE1}"/>
              </a:ext>
            </a:extLst>
          </p:cNvPr>
          <p:cNvSpPr txBox="1"/>
          <p:nvPr/>
        </p:nvSpPr>
        <p:spPr>
          <a:xfrm>
            <a:off x="11913718" y="5034857"/>
            <a:ext cx="407484" cy="630942"/>
          </a:xfrm>
          <a:prstGeom prst="rect">
            <a:avLst/>
          </a:prstGeom>
          <a:noFill/>
        </p:spPr>
        <p:txBody>
          <a:bodyPr wrap="none" rtlCol="0">
            <a:spAutoFit/>
          </a:bodyPr>
          <a:lstStyle/>
          <a:p>
            <a:r>
              <a:rPr lang="en-VN" sz="3500" dirty="0"/>
              <a:t>+</a:t>
            </a:r>
          </a:p>
        </p:txBody>
      </p:sp>
      <p:sp>
        <p:nvSpPr>
          <p:cNvPr id="50" name="Oval 49">
            <a:extLst>
              <a:ext uri="{FF2B5EF4-FFF2-40B4-BE49-F238E27FC236}">
                <a16:creationId xmlns:a16="http://schemas.microsoft.com/office/drawing/2014/main" id="{4FFBA3E6-D4E5-F447-A607-A7B892A31F40}"/>
              </a:ext>
            </a:extLst>
          </p:cNvPr>
          <p:cNvSpPr/>
          <p:nvPr/>
        </p:nvSpPr>
        <p:spPr>
          <a:xfrm>
            <a:off x="435430" y="6055722"/>
            <a:ext cx="762000" cy="762000"/>
          </a:xfrm>
          <a:prstGeom prst="ellipse">
            <a:avLst/>
          </a:prstGeom>
          <a:solidFill>
            <a:srgbClr val="F4D6D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b="1" dirty="0"/>
              <a:t>2</a:t>
            </a:r>
          </a:p>
        </p:txBody>
      </p:sp>
      <p:sp>
        <p:nvSpPr>
          <p:cNvPr id="51" name="TextBox 50">
            <a:extLst>
              <a:ext uri="{FF2B5EF4-FFF2-40B4-BE49-F238E27FC236}">
                <a16:creationId xmlns:a16="http://schemas.microsoft.com/office/drawing/2014/main" id="{A4824A85-C667-8346-8562-DE22B9051EBC}"/>
              </a:ext>
            </a:extLst>
          </p:cNvPr>
          <p:cNvSpPr txBox="1"/>
          <p:nvPr/>
        </p:nvSpPr>
        <p:spPr>
          <a:xfrm>
            <a:off x="1254534" y="6106569"/>
            <a:ext cx="16480969" cy="1015663"/>
          </a:xfrm>
          <a:prstGeom prst="rect">
            <a:avLst/>
          </a:prstGeom>
          <a:noFill/>
        </p:spPr>
        <p:txBody>
          <a:bodyPr wrap="square">
            <a:spAutoFit/>
          </a:bodyPr>
          <a:lstStyle/>
          <a:p>
            <a:r>
              <a:rPr lang="vi-VN" sz="3000" dirty="0">
                <a:latin typeface="Times New Roman" panose="02020603050405020304" pitchFamily="18" charset="0"/>
                <a:cs typeface="Times New Roman" panose="02020603050405020304" pitchFamily="18" charset="0"/>
              </a:rPr>
              <a:t>Tại sao nói tổng hợp và phân giải chất hữu cơ có biểu hiện trái ngược nhau nhưng phụ thuộc lẫn nhau?</a:t>
            </a:r>
            <a:br>
              <a:rPr lang="vi-VN" sz="3000" dirty="0">
                <a:latin typeface="Times New Roman" panose="02020603050405020304" pitchFamily="18" charset="0"/>
                <a:cs typeface="Times New Roman" panose="02020603050405020304" pitchFamily="18" charset="0"/>
              </a:rPr>
            </a:br>
            <a:endParaRPr lang="vi-VN" sz="30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F555A8FC-74D8-C145-BA2D-AE3C9282F563}"/>
              </a:ext>
            </a:extLst>
          </p:cNvPr>
          <p:cNvSpPr txBox="1"/>
          <p:nvPr/>
        </p:nvSpPr>
        <p:spPr>
          <a:xfrm>
            <a:off x="2944740" y="3707883"/>
            <a:ext cx="1712328" cy="553998"/>
          </a:xfrm>
          <a:prstGeom prst="rect">
            <a:avLst/>
          </a:prstGeom>
          <a:noFill/>
        </p:spPr>
        <p:txBody>
          <a:bodyPr wrap="square">
            <a:spAutoFit/>
          </a:bodyPr>
          <a:lstStyle/>
          <a:p>
            <a:r>
              <a:rPr lang="vi-VN" sz="3000" i="1" dirty="0">
                <a:effectLst/>
                <a:latin typeface="Times New Roman" panose="02020603050405020304" pitchFamily="18" charset="0"/>
              </a:rPr>
              <a:t>Glucose</a:t>
            </a:r>
            <a:endParaRPr lang="en-VN" sz="3000" dirty="0"/>
          </a:p>
        </p:txBody>
      </p:sp>
      <p:sp>
        <p:nvSpPr>
          <p:cNvPr id="57" name="TextBox 56">
            <a:extLst>
              <a:ext uri="{FF2B5EF4-FFF2-40B4-BE49-F238E27FC236}">
                <a16:creationId xmlns:a16="http://schemas.microsoft.com/office/drawing/2014/main" id="{87474267-894C-6747-B80C-AC756E831962}"/>
              </a:ext>
            </a:extLst>
          </p:cNvPr>
          <p:cNvSpPr txBox="1"/>
          <p:nvPr/>
        </p:nvSpPr>
        <p:spPr>
          <a:xfrm>
            <a:off x="5514940" y="3707883"/>
            <a:ext cx="1712328" cy="553998"/>
          </a:xfrm>
          <a:prstGeom prst="rect">
            <a:avLst/>
          </a:prstGeom>
          <a:noFill/>
        </p:spPr>
        <p:txBody>
          <a:bodyPr wrap="square">
            <a:spAutoFit/>
          </a:bodyPr>
          <a:lstStyle/>
          <a:p>
            <a:r>
              <a:rPr lang="vi-VN" sz="3000" i="1" dirty="0">
                <a:effectLst/>
                <a:latin typeface="Times New Roman" panose="02020603050405020304" pitchFamily="18" charset="0"/>
              </a:rPr>
              <a:t>Oxygen</a:t>
            </a:r>
            <a:endParaRPr lang="en-VN" sz="3000" dirty="0"/>
          </a:p>
        </p:txBody>
      </p:sp>
      <p:sp>
        <p:nvSpPr>
          <p:cNvPr id="59" name="TextBox 58">
            <a:extLst>
              <a:ext uri="{FF2B5EF4-FFF2-40B4-BE49-F238E27FC236}">
                <a16:creationId xmlns:a16="http://schemas.microsoft.com/office/drawing/2014/main" id="{186460A7-2F9E-8E43-8AA9-B7BB633226C3}"/>
              </a:ext>
            </a:extLst>
          </p:cNvPr>
          <p:cNvSpPr txBox="1"/>
          <p:nvPr/>
        </p:nvSpPr>
        <p:spPr>
          <a:xfrm>
            <a:off x="9768166" y="3752468"/>
            <a:ext cx="2279287" cy="477054"/>
          </a:xfrm>
          <a:prstGeom prst="rect">
            <a:avLst/>
          </a:prstGeom>
          <a:noFill/>
        </p:spPr>
        <p:txBody>
          <a:bodyPr wrap="square">
            <a:spAutoFit/>
          </a:bodyPr>
          <a:lstStyle/>
          <a:p>
            <a:r>
              <a:rPr lang="vi-VN" sz="2500" i="1" dirty="0">
                <a:effectLst/>
                <a:latin typeface="Times New Roman" panose="02020603050405020304" pitchFamily="18" charset="0"/>
              </a:rPr>
              <a:t>Carbon dioxide</a:t>
            </a:r>
            <a:endParaRPr lang="en-VN" sz="2500" dirty="0"/>
          </a:p>
        </p:txBody>
      </p:sp>
      <p:sp>
        <p:nvSpPr>
          <p:cNvPr id="60" name="TextBox 59">
            <a:extLst>
              <a:ext uri="{FF2B5EF4-FFF2-40B4-BE49-F238E27FC236}">
                <a16:creationId xmlns:a16="http://schemas.microsoft.com/office/drawing/2014/main" id="{0E1005A8-012D-6F4E-BECB-C833A07C6C46}"/>
              </a:ext>
            </a:extLst>
          </p:cNvPr>
          <p:cNvSpPr txBox="1"/>
          <p:nvPr/>
        </p:nvSpPr>
        <p:spPr>
          <a:xfrm>
            <a:off x="12736129" y="3732416"/>
            <a:ext cx="1712328" cy="553998"/>
          </a:xfrm>
          <a:prstGeom prst="rect">
            <a:avLst/>
          </a:prstGeom>
          <a:noFill/>
        </p:spPr>
        <p:txBody>
          <a:bodyPr wrap="square">
            <a:spAutoFit/>
          </a:bodyPr>
          <a:lstStyle/>
          <a:p>
            <a:r>
              <a:rPr lang="vi-VN" sz="3000" i="1" dirty="0">
                <a:effectLst/>
                <a:latin typeface="Times New Roman" panose="02020603050405020304" pitchFamily="18" charset="0"/>
              </a:rPr>
              <a:t>Nước</a:t>
            </a:r>
            <a:endParaRPr lang="en-VN" sz="3000" dirty="0"/>
          </a:p>
        </p:txBody>
      </p:sp>
      <p:sp>
        <p:nvSpPr>
          <p:cNvPr id="61" name="TextBox 60">
            <a:extLst>
              <a:ext uri="{FF2B5EF4-FFF2-40B4-BE49-F238E27FC236}">
                <a16:creationId xmlns:a16="http://schemas.microsoft.com/office/drawing/2014/main" id="{8B657ADB-81F4-754D-987D-DEF587F4073F}"/>
              </a:ext>
            </a:extLst>
          </p:cNvPr>
          <p:cNvSpPr txBox="1"/>
          <p:nvPr/>
        </p:nvSpPr>
        <p:spPr>
          <a:xfrm>
            <a:off x="15220386" y="3732416"/>
            <a:ext cx="1712328" cy="553998"/>
          </a:xfrm>
          <a:prstGeom prst="rect">
            <a:avLst/>
          </a:prstGeom>
          <a:noFill/>
        </p:spPr>
        <p:txBody>
          <a:bodyPr wrap="square">
            <a:spAutoFit/>
          </a:bodyPr>
          <a:lstStyle/>
          <a:p>
            <a:r>
              <a:rPr lang="vi-VN" sz="3000" i="1" dirty="0">
                <a:effectLst/>
                <a:latin typeface="Times New Roman" panose="02020603050405020304" pitchFamily="18" charset="0"/>
              </a:rPr>
              <a:t>ATP</a:t>
            </a:r>
            <a:endParaRPr lang="en-VN" sz="3000" dirty="0"/>
          </a:p>
        </p:txBody>
      </p:sp>
      <p:sp>
        <p:nvSpPr>
          <p:cNvPr id="62" name="TextBox 61">
            <a:extLst>
              <a:ext uri="{FF2B5EF4-FFF2-40B4-BE49-F238E27FC236}">
                <a16:creationId xmlns:a16="http://schemas.microsoft.com/office/drawing/2014/main" id="{5336787D-120F-AA49-AE06-0C03980B0DC6}"/>
              </a:ext>
            </a:extLst>
          </p:cNvPr>
          <p:cNvSpPr txBox="1"/>
          <p:nvPr/>
        </p:nvSpPr>
        <p:spPr>
          <a:xfrm>
            <a:off x="2452319" y="5028744"/>
            <a:ext cx="2279287" cy="477054"/>
          </a:xfrm>
          <a:prstGeom prst="rect">
            <a:avLst/>
          </a:prstGeom>
          <a:noFill/>
        </p:spPr>
        <p:txBody>
          <a:bodyPr wrap="square">
            <a:spAutoFit/>
          </a:bodyPr>
          <a:lstStyle/>
          <a:p>
            <a:r>
              <a:rPr lang="vi-VN" sz="2500" i="1" dirty="0">
                <a:effectLst/>
                <a:latin typeface="Times New Roman" panose="02020603050405020304" pitchFamily="18" charset="0"/>
              </a:rPr>
              <a:t>Carbon dioxide</a:t>
            </a:r>
            <a:endParaRPr lang="en-VN" sz="2500" dirty="0"/>
          </a:p>
        </p:txBody>
      </p:sp>
      <p:sp>
        <p:nvSpPr>
          <p:cNvPr id="63" name="TextBox 62">
            <a:extLst>
              <a:ext uri="{FF2B5EF4-FFF2-40B4-BE49-F238E27FC236}">
                <a16:creationId xmlns:a16="http://schemas.microsoft.com/office/drawing/2014/main" id="{A8A607AF-58E7-A540-8DA0-2C2ECB52DCB2}"/>
              </a:ext>
            </a:extLst>
          </p:cNvPr>
          <p:cNvSpPr txBox="1"/>
          <p:nvPr/>
        </p:nvSpPr>
        <p:spPr>
          <a:xfrm>
            <a:off x="5701699" y="4970670"/>
            <a:ext cx="1712328" cy="553998"/>
          </a:xfrm>
          <a:prstGeom prst="rect">
            <a:avLst/>
          </a:prstGeom>
          <a:noFill/>
        </p:spPr>
        <p:txBody>
          <a:bodyPr wrap="square">
            <a:spAutoFit/>
          </a:bodyPr>
          <a:lstStyle/>
          <a:p>
            <a:r>
              <a:rPr lang="vi-VN" sz="3000" i="1" dirty="0">
                <a:effectLst/>
                <a:latin typeface="Times New Roman" panose="02020603050405020304" pitchFamily="18" charset="0"/>
              </a:rPr>
              <a:t>Nước</a:t>
            </a:r>
            <a:endParaRPr lang="en-VN" sz="3000" dirty="0"/>
          </a:p>
        </p:txBody>
      </p:sp>
      <p:sp>
        <p:nvSpPr>
          <p:cNvPr id="64" name="TextBox 63">
            <a:extLst>
              <a:ext uri="{FF2B5EF4-FFF2-40B4-BE49-F238E27FC236}">
                <a16:creationId xmlns:a16="http://schemas.microsoft.com/office/drawing/2014/main" id="{4FD7B720-37DF-EB42-A720-EB53485155A2}"/>
              </a:ext>
            </a:extLst>
          </p:cNvPr>
          <p:cNvSpPr txBox="1"/>
          <p:nvPr/>
        </p:nvSpPr>
        <p:spPr>
          <a:xfrm>
            <a:off x="10116006" y="5007614"/>
            <a:ext cx="1712328" cy="553998"/>
          </a:xfrm>
          <a:prstGeom prst="rect">
            <a:avLst/>
          </a:prstGeom>
          <a:noFill/>
        </p:spPr>
        <p:txBody>
          <a:bodyPr wrap="square">
            <a:spAutoFit/>
          </a:bodyPr>
          <a:lstStyle/>
          <a:p>
            <a:r>
              <a:rPr lang="vi-VN" sz="3000" i="1" dirty="0">
                <a:effectLst/>
                <a:latin typeface="Times New Roman" panose="02020603050405020304" pitchFamily="18" charset="0"/>
              </a:rPr>
              <a:t>Glucose</a:t>
            </a:r>
            <a:endParaRPr lang="en-VN" sz="3000" dirty="0"/>
          </a:p>
        </p:txBody>
      </p:sp>
      <p:sp>
        <p:nvSpPr>
          <p:cNvPr id="65" name="TextBox 64">
            <a:extLst>
              <a:ext uri="{FF2B5EF4-FFF2-40B4-BE49-F238E27FC236}">
                <a16:creationId xmlns:a16="http://schemas.microsoft.com/office/drawing/2014/main" id="{B130E4B9-5978-ED4C-9A42-F089B0EC6843}"/>
              </a:ext>
            </a:extLst>
          </p:cNvPr>
          <p:cNvSpPr txBox="1"/>
          <p:nvPr/>
        </p:nvSpPr>
        <p:spPr>
          <a:xfrm>
            <a:off x="12703012" y="4986768"/>
            <a:ext cx="1712328" cy="553998"/>
          </a:xfrm>
          <a:prstGeom prst="rect">
            <a:avLst/>
          </a:prstGeom>
          <a:noFill/>
        </p:spPr>
        <p:txBody>
          <a:bodyPr wrap="square">
            <a:spAutoFit/>
          </a:bodyPr>
          <a:lstStyle/>
          <a:p>
            <a:r>
              <a:rPr lang="vi-VN" sz="3000" i="1" dirty="0">
                <a:effectLst/>
                <a:latin typeface="Times New Roman" panose="02020603050405020304" pitchFamily="18" charset="0"/>
              </a:rPr>
              <a:t>Oxygen</a:t>
            </a:r>
            <a:endParaRPr lang="en-VN" sz="3000" dirty="0"/>
          </a:p>
        </p:txBody>
      </p:sp>
      <p:sp>
        <p:nvSpPr>
          <p:cNvPr id="67" name="TextBox 66">
            <a:extLst>
              <a:ext uri="{FF2B5EF4-FFF2-40B4-BE49-F238E27FC236}">
                <a16:creationId xmlns:a16="http://schemas.microsoft.com/office/drawing/2014/main" id="{A72FD65F-7829-9241-99EF-FDB6E0D5893C}"/>
              </a:ext>
            </a:extLst>
          </p:cNvPr>
          <p:cNvSpPr txBox="1"/>
          <p:nvPr/>
        </p:nvSpPr>
        <p:spPr>
          <a:xfrm>
            <a:off x="1540238" y="6640837"/>
            <a:ext cx="15909559" cy="3485698"/>
          </a:xfrm>
          <a:prstGeom prst="rect">
            <a:avLst/>
          </a:prstGeom>
          <a:noFill/>
        </p:spPr>
        <p:txBody>
          <a:bodyPr wrap="square">
            <a:spAutoFit/>
          </a:bodyPr>
          <a:lstStyle/>
          <a:p>
            <a:pPr algn="just">
              <a:lnSpc>
                <a:spcPct val="150000"/>
              </a:lnSpc>
            </a:pPr>
            <a:r>
              <a:rPr lang="vi-VN" sz="2500" dirty="0">
                <a:effectLst/>
                <a:latin typeface="Times New Roman" panose="02020603050405020304" pitchFamily="18" charset="0"/>
                <a:cs typeface="Times New Roman" panose="02020603050405020304" pitchFamily="18" charset="0"/>
              </a:rPr>
              <a:t>- </a:t>
            </a:r>
            <a:r>
              <a:rPr lang="vi-VN" sz="2500" b="1" dirty="0">
                <a:effectLst/>
                <a:latin typeface="Times New Roman" panose="02020603050405020304" pitchFamily="18" charset="0"/>
                <a:cs typeface="Times New Roman" panose="02020603050405020304" pitchFamily="18" charset="0"/>
              </a:rPr>
              <a:t>Biểu hiện trái ngược nhau vì: </a:t>
            </a:r>
            <a:r>
              <a:rPr lang="vi-VN" sz="2500" dirty="0">
                <a:effectLst/>
                <a:latin typeface="Times New Roman" panose="02020603050405020304" pitchFamily="18" charset="0"/>
                <a:cs typeface="Times New Roman" panose="02020603050405020304" pitchFamily="18" charset="0"/>
              </a:rPr>
              <a:t>Quá trình tổng hợp thực hiện tổng hợp các chất hữu cơ phức tạp từ những chất đơn giản. Ngược lại, quá trình phân giải là quá trình phân giải các chất hữu cơ phức tạp tạo thành các chất đơn giản như nước, carbon dioxide đồng thời giải phóng năng lượng cung cấp cho hoạt động sống của cơ thể. </a:t>
            </a:r>
            <a:endParaRPr lang="vi-VN" sz="2500" dirty="0">
              <a:latin typeface="Times New Roman" panose="02020603050405020304" pitchFamily="18" charset="0"/>
              <a:cs typeface="Times New Roman" panose="02020603050405020304" pitchFamily="18" charset="0"/>
            </a:endParaRPr>
          </a:p>
          <a:p>
            <a:pPr algn="just">
              <a:lnSpc>
                <a:spcPct val="150000"/>
              </a:lnSpc>
            </a:pPr>
            <a:r>
              <a:rPr lang="vi-VN" sz="2500" dirty="0">
                <a:effectLst/>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P</a:t>
            </a:r>
            <a:r>
              <a:rPr lang="vi-VN" sz="2500" b="1" dirty="0">
                <a:effectLst/>
                <a:latin typeface="Times New Roman" panose="02020603050405020304" pitchFamily="18" charset="0"/>
                <a:cs typeface="Times New Roman" panose="02020603050405020304" pitchFamily="18" charset="0"/>
              </a:rPr>
              <a:t>hụ thuộc lẫn nhau vì</a:t>
            </a:r>
            <a:r>
              <a:rPr lang="vi-VN" sz="2500" dirty="0">
                <a:effectLst/>
                <a:latin typeface="Times New Roman" panose="02020603050405020304" pitchFamily="18" charset="0"/>
                <a:cs typeface="Times New Roman" panose="02020603050405020304" pitchFamily="18" charset="0"/>
              </a:rPr>
              <a:t>: Quá trình tổng hợp chất hữu cơ đã tạo ra chất hữu cơ (như glucose) là nguyên liệu cho quá trình phân giải. Quá trình phân giải sẽ tạo các chất đơn giản – nguyên liệu cho quá trình tổng hợp đồng thời cũng tạo ra năng lượng cung cấp cho các hoạt động sống của tế bào trong đó có hoạt động tổng hợp. </a:t>
            </a:r>
            <a:endParaRPr lang="vi-VN" sz="25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heckerboard(across)">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checkerboard(across)">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checkerboard(across)">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checkerboard(across)">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checkerboard(across)">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linds(horizontal)">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blinds(horizontal)">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checkerboard(across)">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checkerboard(across)">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7">
                                            <p:txEl>
                                              <p:pRg st="0" end="0"/>
                                            </p:txEl>
                                          </p:spTgt>
                                        </p:tgtEl>
                                        <p:attrNameLst>
                                          <p:attrName>style.visibility</p:attrName>
                                        </p:attrNameLst>
                                      </p:cBhvr>
                                      <p:to>
                                        <p:strVal val="visible"/>
                                      </p:to>
                                    </p:set>
                                    <p:animEffect transition="in" filter="blinds(horizontal)">
                                      <p:cBhvr>
                                        <p:cTn id="52" dur="500"/>
                                        <p:tgtEl>
                                          <p:spTgt spid="6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7">
                                            <p:txEl>
                                              <p:pRg st="1" end="1"/>
                                            </p:txEl>
                                          </p:spTgt>
                                        </p:tgtEl>
                                        <p:attrNameLst>
                                          <p:attrName>style.visibility</p:attrName>
                                        </p:attrNameLst>
                                      </p:cBhvr>
                                      <p:to>
                                        <p:strVal val="visible"/>
                                      </p:to>
                                    </p:set>
                                    <p:animEffect transition="in" filter="blinds(horizontal)">
                                      <p:cBhvr>
                                        <p:cTn id="57" dur="500"/>
                                        <p:tgtEl>
                                          <p:spTgt spid="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9" grpId="0"/>
      <p:bldP spid="60" grpId="0"/>
      <p:bldP spid="61" grpId="0"/>
      <p:bldP spid="62" grpId="0"/>
      <p:bldP spid="63" grpId="0"/>
      <p:bldP spid="64" grpId="0"/>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8288000" cy="10287000"/>
          </a:xfrm>
          <a:prstGeom prst="rect">
            <a:avLst/>
          </a:prstGeom>
        </p:spPr>
      </p:pic>
      <p:sp>
        <p:nvSpPr>
          <p:cNvPr id="5" name="TextBox 5"/>
          <p:cNvSpPr txBox="1"/>
          <p:nvPr/>
        </p:nvSpPr>
        <p:spPr>
          <a:xfrm>
            <a:off x="1384872" y="396257"/>
            <a:ext cx="10867076" cy="4814460"/>
          </a:xfrm>
          <a:prstGeom prst="rect">
            <a:avLst/>
          </a:prstGeom>
        </p:spPr>
        <p:txBody>
          <a:bodyPr lIns="0" tIns="0" rIns="0" bIns="0" rtlCol="0" anchor="t">
            <a:spAutoFit/>
          </a:bodyPr>
          <a:lstStyle/>
          <a:p>
            <a:pPr marL="0" lvl="0" indent="0">
              <a:lnSpc>
                <a:spcPts val="7534"/>
              </a:lnSpc>
            </a:pPr>
            <a:endParaRPr dirty="0"/>
          </a:p>
          <a:p>
            <a:pPr marL="0" lvl="0" indent="0">
              <a:lnSpc>
                <a:spcPts val="7534"/>
              </a:lnSpc>
            </a:pPr>
            <a:r>
              <a:rPr lang="en-US" sz="6849" dirty="0">
                <a:solidFill>
                  <a:srgbClr val="3C3333"/>
                </a:solidFill>
                <a:latin typeface="Dancing Script"/>
              </a:rPr>
              <a:t>II - MỐI QUAN HỆ GIỮA TỔNG HỢP VÀ PHÂN GIẢI CHẤT HỮU CƠ </a:t>
            </a:r>
            <a:r>
              <a:rPr lang="en-US" sz="6849" dirty="0" err="1">
                <a:solidFill>
                  <a:srgbClr val="3C3333"/>
                </a:solidFill>
                <a:latin typeface="Dancing Script"/>
              </a:rPr>
              <a:t>Ở</a:t>
            </a:r>
            <a:r>
              <a:rPr lang="en-US" sz="6849" dirty="0">
                <a:solidFill>
                  <a:srgbClr val="3C3333"/>
                </a:solidFill>
                <a:latin typeface="Dancing Script"/>
              </a:rPr>
              <a:t> TẾ BÀO</a:t>
            </a:r>
          </a:p>
          <a:p>
            <a:pPr marL="0" lvl="0" indent="0">
              <a:lnSpc>
                <a:spcPts val="7534"/>
              </a:lnSpc>
            </a:pPr>
            <a:endParaRPr lang="en-US" sz="6849" dirty="0">
              <a:solidFill>
                <a:srgbClr val="3C3333"/>
              </a:solidFill>
              <a:latin typeface="Dancing Script"/>
            </a:endParaRPr>
          </a:p>
        </p:txBody>
      </p:sp>
      <p:pic>
        <p:nvPicPr>
          <p:cNvPr id="6" name="Picture 6"/>
          <p:cNvPicPr>
            <a:picLocks noChangeAspect="1"/>
          </p:cNvPicPr>
          <p:nvPr/>
        </p:nvPicPr>
        <p:blipFill>
          <a:blip r:embed="rId4"/>
          <a:srcRect/>
          <a:stretch>
            <a:fillRect/>
          </a:stretch>
        </p:blipFill>
        <p:spPr>
          <a:xfrm>
            <a:off x="11985815" y="8014333"/>
            <a:ext cx="7183372" cy="3582707"/>
          </a:xfrm>
          <a:prstGeom prst="rect">
            <a:avLst/>
          </a:prstGeom>
        </p:spPr>
      </p:pic>
      <p:pic>
        <p:nvPicPr>
          <p:cNvPr id="7" name="Picture 7"/>
          <p:cNvPicPr>
            <a:picLocks noChangeAspect="1"/>
          </p:cNvPicPr>
          <p:nvPr/>
        </p:nvPicPr>
        <p:blipFill>
          <a:blip r:embed="rId5"/>
          <a:srcRect/>
          <a:stretch>
            <a:fillRect/>
          </a:stretch>
        </p:blipFill>
        <p:spPr>
          <a:xfrm>
            <a:off x="12592433" y="4804287"/>
            <a:ext cx="4134952" cy="6993576"/>
          </a:xfrm>
          <a:prstGeom prst="rect">
            <a:avLst/>
          </a:prstGeom>
        </p:spPr>
      </p:pic>
      <p:pic>
        <p:nvPicPr>
          <p:cNvPr id="8" name="Picture 8"/>
          <p:cNvPicPr>
            <a:picLocks noChangeAspect="1"/>
          </p:cNvPicPr>
          <p:nvPr/>
        </p:nvPicPr>
        <p:blipFill>
          <a:blip r:embed="rId6"/>
          <a:srcRect/>
          <a:stretch>
            <a:fillRect/>
          </a:stretch>
        </p:blipFill>
        <p:spPr>
          <a:xfrm rot="-891811">
            <a:off x="13848102" y="8729000"/>
            <a:ext cx="3458798" cy="938199"/>
          </a:xfrm>
          <a:prstGeom prst="rect">
            <a:avLst/>
          </a:prstGeom>
        </p:spPr>
      </p:pic>
      <p:pic>
        <p:nvPicPr>
          <p:cNvPr id="10" name="Picture 10"/>
          <p:cNvPicPr>
            <a:picLocks noChangeAspect="1"/>
          </p:cNvPicPr>
          <p:nvPr/>
        </p:nvPicPr>
        <p:blipFill>
          <a:blip r:embed="rId7"/>
          <a:srcRect/>
          <a:stretch>
            <a:fillRect/>
          </a:stretch>
        </p:blipFill>
        <p:spPr>
          <a:xfrm>
            <a:off x="-285561" y="9581641"/>
            <a:ext cx="9283028" cy="1410718"/>
          </a:xfrm>
          <a:prstGeom prst="rect">
            <a:avLst/>
          </a:prstGeom>
        </p:spPr>
      </p:pic>
      <p:pic>
        <p:nvPicPr>
          <p:cNvPr id="11" name="Picture 11"/>
          <p:cNvPicPr>
            <a:picLocks noChangeAspect="1"/>
          </p:cNvPicPr>
          <p:nvPr/>
        </p:nvPicPr>
        <p:blipFill>
          <a:blip r:embed="rId8"/>
          <a:srcRect/>
          <a:stretch>
            <a:fillRect/>
          </a:stretch>
        </p:blipFill>
        <p:spPr>
          <a:xfrm rot="7325646">
            <a:off x="10301799" y="8207914"/>
            <a:ext cx="1170681" cy="1290007"/>
          </a:xfrm>
          <a:prstGeom prst="rect">
            <a:avLst/>
          </a:prstGeom>
        </p:spPr>
      </p:pic>
      <p:pic>
        <p:nvPicPr>
          <p:cNvPr id="12" name="Picture 12"/>
          <p:cNvPicPr>
            <a:picLocks noChangeAspect="1"/>
          </p:cNvPicPr>
          <p:nvPr/>
        </p:nvPicPr>
        <p:blipFill>
          <a:blip r:embed="rId8"/>
          <a:srcRect/>
          <a:stretch>
            <a:fillRect/>
          </a:stretch>
        </p:blipFill>
        <p:spPr>
          <a:xfrm rot="2216740">
            <a:off x="16293326" y="2095743"/>
            <a:ext cx="1170681" cy="1290007"/>
          </a:xfrm>
          <a:prstGeom prst="rect">
            <a:avLst/>
          </a:prstGeom>
        </p:spPr>
      </p:pic>
      <p:pic>
        <p:nvPicPr>
          <p:cNvPr id="13" name="Picture 13"/>
          <p:cNvPicPr>
            <a:picLocks noChangeAspect="1"/>
          </p:cNvPicPr>
          <p:nvPr/>
        </p:nvPicPr>
        <p:blipFill>
          <a:blip r:embed="rId8"/>
          <a:srcRect/>
          <a:stretch>
            <a:fillRect/>
          </a:stretch>
        </p:blipFill>
        <p:spPr>
          <a:xfrm rot="-1791089">
            <a:off x="12495336" y="-165055"/>
            <a:ext cx="1170681" cy="1290007"/>
          </a:xfrm>
          <a:prstGeom prst="rect">
            <a:avLst/>
          </a:prstGeom>
        </p:spPr>
      </p:pic>
      <p:sp>
        <p:nvSpPr>
          <p:cNvPr id="14" name="TextBox 4">
            <a:extLst>
              <a:ext uri="{FF2B5EF4-FFF2-40B4-BE49-F238E27FC236}">
                <a16:creationId xmlns:a16="http://schemas.microsoft.com/office/drawing/2014/main" id="{9B094709-31A0-D94C-8D09-55F0E0D0BFFB}"/>
              </a:ext>
            </a:extLst>
          </p:cNvPr>
          <p:cNvSpPr txBox="1"/>
          <p:nvPr/>
        </p:nvSpPr>
        <p:spPr>
          <a:xfrm>
            <a:off x="1384872" y="4511276"/>
            <a:ext cx="10867076" cy="3942811"/>
          </a:xfrm>
          <a:prstGeom prst="rect">
            <a:avLst/>
          </a:prstGeom>
        </p:spPr>
        <p:txBody>
          <a:bodyPr lIns="0" tIns="0" rIns="0" bIns="0" rtlCol="0" anchor="t">
            <a:spAutoFit/>
          </a:bodyPr>
          <a:lstStyle/>
          <a:p>
            <a:pPr>
              <a:lnSpc>
                <a:spcPct val="150000"/>
              </a:lnSpc>
            </a:pPr>
            <a:r>
              <a:rPr lang="vi-VN" sz="3500" i="1" dirty="0">
                <a:latin typeface="Times New Roman" panose="02020603050405020304" pitchFamily="18" charset="0"/>
                <a:cs typeface="Times New Roman" panose="02020603050405020304" pitchFamily="18" charset="0"/>
              </a:rPr>
              <a:t>→ Như vậy, quá trình tổng hợp và quá trình phân giải là 2 mặt của quá trình chuyển hóa vật chất và năng lượng cho tế bào, nếu một trong 2 quá trình không xảy ra thì quá trình còn lại cũng bị ức chế.</a:t>
            </a:r>
            <a:br>
              <a:rPr lang="vi-VN" sz="3500" i="1" dirty="0">
                <a:latin typeface="Times New Roman" panose="02020603050405020304" pitchFamily="18" charset="0"/>
                <a:cs typeface="Times New Roman" panose="02020603050405020304" pitchFamily="18" charset="0"/>
              </a:rPr>
            </a:br>
            <a:endParaRPr lang="vi-VN" sz="35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1311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90" t="15177" r="-20713" b="29854"/>
          <a:stretch>
            <a:fillRect/>
          </a:stretch>
        </p:blipFill>
        <p:spPr>
          <a:xfrm>
            <a:off x="0" y="0"/>
            <a:ext cx="18288000" cy="10287000"/>
          </a:xfrm>
          <a:prstGeom prst="rect">
            <a:avLst/>
          </a:prstGeom>
        </p:spPr>
      </p:pic>
      <p:pic>
        <p:nvPicPr>
          <p:cNvPr id="14" name="Picture 14"/>
          <p:cNvPicPr>
            <a:picLocks noChangeAspect="1"/>
          </p:cNvPicPr>
          <p:nvPr/>
        </p:nvPicPr>
        <p:blipFill>
          <a:blip r:embed="rId3"/>
          <a:srcRect/>
          <a:stretch>
            <a:fillRect/>
          </a:stretch>
        </p:blipFill>
        <p:spPr>
          <a:xfrm rot="-2061987">
            <a:off x="12785625" y="920911"/>
            <a:ext cx="1170681" cy="1290007"/>
          </a:xfrm>
          <a:prstGeom prst="rect">
            <a:avLst/>
          </a:prstGeom>
        </p:spPr>
      </p:pic>
      <p:pic>
        <p:nvPicPr>
          <p:cNvPr id="15" name="Picture 15"/>
          <p:cNvPicPr>
            <a:picLocks noChangeAspect="1"/>
          </p:cNvPicPr>
          <p:nvPr/>
        </p:nvPicPr>
        <p:blipFill>
          <a:blip r:embed="rId3"/>
          <a:srcRect/>
          <a:stretch>
            <a:fillRect/>
          </a:stretch>
        </p:blipFill>
        <p:spPr>
          <a:xfrm rot="-3535224">
            <a:off x="15523472" y="-292323"/>
            <a:ext cx="1170681" cy="1290007"/>
          </a:xfrm>
          <a:prstGeom prst="rect">
            <a:avLst/>
          </a:prstGeom>
        </p:spPr>
      </p:pic>
      <p:pic>
        <p:nvPicPr>
          <p:cNvPr id="16" name="Picture 16"/>
          <p:cNvPicPr>
            <a:picLocks noChangeAspect="1"/>
          </p:cNvPicPr>
          <p:nvPr/>
        </p:nvPicPr>
        <p:blipFill>
          <a:blip r:embed="rId3"/>
          <a:srcRect/>
          <a:stretch>
            <a:fillRect/>
          </a:stretch>
        </p:blipFill>
        <p:spPr>
          <a:xfrm rot="4420169">
            <a:off x="871156" y="8577902"/>
            <a:ext cx="1183374" cy="1303993"/>
          </a:xfrm>
          <a:prstGeom prst="rect">
            <a:avLst/>
          </a:prstGeom>
        </p:spPr>
      </p:pic>
      <p:sp>
        <p:nvSpPr>
          <p:cNvPr id="19" name="TextBox 19"/>
          <p:cNvSpPr txBox="1"/>
          <p:nvPr/>
        </p:nvSpPr>
        <p:spPr>
          <a:xfrm>
            <a:off x="780619" y="-418140"/>
            <a:ext cx="10720417" cy="1797993"/>
          </a:xfrm>
          <a:prstGeom prst="rect">
            <a:avLst/>
          </a:prstGeom>
        </p:spPr>
        <p:txBody>
          <a:bodyPr lIns="0" tIns="0" rIns="0" bIns="0" rtlCol="0" anchor="t">
            <a:spAutoFit/>
          </a:bodyPr>
          <a:lstStyle/>
          <a:p>
            <a:pPr marL="0" lvl="0" indent="0" algn="l">
              <a:lnSpc>
                <a:spcPts val="6957"/>
              </a:lnSpc>
            </a:pPr>
            <a:endParaRPr dirty="0"/>
          </a:p>
          <a:p>
            <a:pPr marL="0" lvl="0" indent="0" algn="l">
              <a:lnSpc>
                <a:spcPts val="6957"/>
              </a:lnSpc>
            </a:pPr>
            <a:r>
              <a:rPr lang="en-US" sz="6324" dirty="0">
                <a:solidFill>
                  <a:srgbClr val="3C3333"/>
                </a:solidFill>
                <a:latin typeface="Dancing Script"/>
              </a:rPr>
              <a:t>EM CÓ THỂ?</a:t>
            </a:r>
          </a:p>
        </p:txBody>
      </p:sp>
      <p:sp>
        <p:nvSpPr>
          <p:cNvPr id="22" name="TextBox 22"/>
          <p:cNvSpPr txBox="1"/>
          <p:nvPr/>
        </p:nvSpPr>
        <p:spPr>
          <a:xfrm>
            <a:off x="2362012" y="2159036"/>
            <a:ext cx="11507066" cy="7502054"/>
          </a:xfrm>
          <a:prstGeom prst="rect">
            <a:avLst/>
          </a:prstGeom>
        </p:spPr>
        <p:txBody>
          <a:bodyPr wrap="square" lIns="0" tIns="0" rIns="0" bIns="0" rtlCol="0" anchor="t">
            <a:spAutoFit/>
          </a:bodyPr>
          <a:lstStyle/>
          <a:p>
            <a:pPr>
              <a:lnSpc>
                <a:spcPct val="150000"/>
              </a:lnSpc>
            </a:pP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Đối với thực vậ</a:t>
            </a:r>
            <a:r>
              <a:rPr lang="vi-VN" sz="2500" dirty="0">
                <a:latin typeface="Times New Roman" panose="02020603050405020304" pitchFamily="18" charset="0"/>
                <a:cs typeface="Times New Roman" panose="02020603050405020304" pitchFamily="18" charset="0"/>
              </a:rPr>
              <a:t>t, oxygen là nguyên liệu để thực hiện quá trình </a:t>
            </a:r>
            <a:r>
              <a:rPr lang="en-US" sz="2500" dirty="0" err="1" smtClean="0">
                <a:latin typeface="Times New Roman" panose="02020603050405020304" pitchFamily="18" charset="0"/>
                <a:cs typeface="Times New Roman" panose="02020603050405020304" pitchFamily="18" charset="0"/>
              </a:rPr>
              <a:t>hô</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hấp</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phân</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giải</a:t>
            </a:r>
            <a:r>
              <a:rPr lang="en-US" sz="2500" dirty="0" smtClean="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chất </a:t>
            </a:r>
            <a:r>
              <a:rPr lang="vi-VN" sz="2500" dirty="0">
                <a:latin typeface="Times New Roman" panose="02020603050405020304" pitchFamily="18" charset="0"/>
                <a:cs typeface="Times New Roman" panose="02020603050405020304" pitchFamily="18" charset="0"/>
              </a:rPr>
              <a:t>hữu cơ.</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Đối với hầu hết các sinh vật</a:t>
            </a:r>
            <a:r>
              <a:rPr lang="vi-VN" sz="2500" dirty="0">
                <a:latin typeface="Times New Roman" panose="02020603050405020304" pitchFamily="18" charset="0"/>
                <a:cs typeface="Times New Roman" panose="02020603050405020304" pitchFamily="18" charset="0"/>
              </a:rPr>
              <a:t>, oxygen cũng là nguyên liệu của quá trình hô hấp tế bào tạo năng lượng cho các hoạt động sống của cơ thể. </a:t>
            </a:r>
          </a:p>
          <a:p>
            <a:pPr>
              <a:lnSpc>
                <a:spcPct val="150000"/>
              </a:lnSpc>
            </a:pPr>
            <a:r>
              <a:rPr lang="vi-VN" sz="2500" dirty="0">
                <a:latin typeface="Times New Roman" panose="02020603050405020304" pitchFamily="18" charset="0"/>
                <a:cs typeface="Times New Roman" panose="02020603050405020304" pitchFamily="18" charset="0"/>
              </a:rPr>
              <a:t>→ Nếu không có oxygen, sự sống của các sinh vật sẽ bị đe dọa.</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Vai trò của khí carbon dioxide đối với cơ thể sống</a:t>
            </a:r>
            <a:r>
              <a:rPr lang="vi-VN" sz="2500" dirty="0">
                <a:latin typeface="Times New Roman" panose="02020603050405020304" pitchFamily="18" charset="0"/>
                <a:cs typeface="Times New Roman" panose="02020603050405020304" pitchFamily="18" charset="0"/>
              </a:rPr>
              <a:t>: Ở các sinh vật có khả năng quang hợp như thực vật, carbon dioxide là nguyên liệu cho quá trình quang hợp để tổng hợp nên chất hữu cơ và thải ra khí oxygen.</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Chất hữu cơ được tạo ra là nguồn thức ăn cung cấp năng lượng và vật chất chủ yếu cho sự sống của các sinh vật trên Trái Đất.</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Khí oxygen được tạo ra từ quá trình quang hợp này cũng giúp duy trì sự sống của các sinh vật.</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Carbon dioxide cũng có vai trò trong việc duy trì sự sống của các sinh vật. </a:t>
            </a:r>
          </a:p>
        </p:txBody>
      </p:sp>
      <p:pic>
        <p:nvPicPr>
          <p:cNvPr id="1026" name="Picture 2" descr="Oxygen Project — Wikipédia">
            <a:extLst>
              <a:ext uri="{FF2B5EF4-FFF2-40B4-BE49-F238E27FC236}">
                <a16:creationId xmlns:a16="http://schemas.microsoft.com/office/drawing/2014/main" id="{B246119B-69C9-A94B-8620-FCDFAE2D11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31714" y="3843126"/>
            <a:ext cx="2977269" cy="2977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bon dioxide – Wikipedia tiếng Việt">
            <a:extLst>
              <a:ext uri="{FF2B5EF4-FFF2-40B4-BE49-F238E27FC236}">
                <a16:creationId xmlns:a16="http://schemas.microsoft.com/office/drawing/2014/main" id="{951D3C0C-814A-934D-A4EE-3C006BEFD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35545" y="7659511"/>
            <a:ext cx="5529041" cy="363408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21">
            <a:extLst>
              <a:ext uri="{FF2B5EF4-FFF2-40B4-BE49-F238E27FC236}">
                <a16:creationId xmlns:a16="http://schemas.microsoft.com/office/drawing/2014/main" id="{BCC93019-EE3A-5445-B70A-3B45FCCDAACE}"/>
              </a:ext>
            </a:extLst>
          </p:cNvPr>
          <p:cNvSpPr txBox="1"/>
          <p:nvPr/>
        </p:nvSpPr>
        <p:spPr>
          <a:xfrm>
            <a:off x="1072023" y="1554887"/>
            <a:ext cx="12763501" cy="742960"/>
          </a:xfrm>
          <a:prstGeom prst="rect">
            <a:avLst/>
          </a:prstGeom>
        </p:spPr>
        <p:txBody>
          <a:bodyPr wrap="square" lIns="0" tIns="0" rIns="0" bIns="0" rtlCol="0" anchor="t">
            <a:spAutoFit/>
          </a:bodyPr>
          <a:lstStyle/>
          <a:p>
            <a:r>
              <a:rPr lang="vi-VN" sz="3000" b="1" i="1" dirty="0">
                <a:latin typeface="Times New Roman" panose="02020603050405020304" pitchFamily="18" charset="0"/>
                <a:cs typeface="Times New Roman" panose="02020603050405020304" pitchFamily="18" charset="0"/>
              </a:rPr>
              <a:t>Giải thích được vai trò của khí oxygen và khí carbon dioxide đối với cơ thể sống. </a:t>
            </a:r>
          </a:p>
          <a:p>
            <a:pPr marL="0" lvl="0" indent="0">
              <a:lnSpc>
                <a:spcPts val="2280"/>
              </a:lnSpc>
              <a:spcBef>
                <a:spcPct val="0"/>
              </a:spcBef>
            </a:pPr>
            <a:endParaRPr lang="en-US" sz="1900" u="none" dirty="0">
              <a:solidFill>
                <a:srgbClr val="3C3333"/>
              </a:solidFill>
              <a:latin typeface="Roboto Mono Regula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505</Words>
  <Application>Microsoft Office PowerPoint</Application>
  <PresentationFormat>Custom</PresentationFormat>
  <Paragraphs>40</Paragraphs>
  <Slides>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Calibri</vt:lpstr>
      <vt:lpstr>Times New Roman</vt:lpstr>
      <vt:lpstr>Dancing Script</vt:lpstr>
      <vt:lpstr>Arial</vt:lpstr>
      <vt:lpstr>Roboto Mono Regular</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Màu be Sáng Hồng Sổ lưu niệm Cổ điển Đơn giản Bản thuyết trình về Ngày của Mẹ</dc:title>
  <cp:lastModifiedBy>Admin</cp:lastModifiedBy>
  <cp:revision>8</cp:revision>
  <dcterms:created xsi:type="dcterms:W3CDTF">2006-08-16T00:00:00Z</dcterms:created>
  <dcterms:modified xsi:type="dcterms:W3CDTF">2024-03-16T17:37:27Z</dcterms:modified>
  <dc:identifier>DAFGrP3nbiQ</dc:identifier>
</cp:coreProperties>
</file>