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8" r:id="rId2"/>
    <p:sldId id="272" r:id="rId3"/>
    <p:sldId id="256" r:id="rId4"/>
    <p:sldId id="257" r:id="rId5"/>
    <p:sldId id="259" r:id="rId6"/>
    <p:sldId id="273" r:id="rId7"/>
    <p:sldId id="274" r:id="rId8"/>
    <p:sldId id="275" r:id="rId9"/>
    <p:sldId id="276" r:id="rId10"/>
    <p:sldId id="277" r:id="rId11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Dancing Script" panose="020B0604020202020204" charset="0"/>
      <p:regular r:id="rId17"/>
    </p:embeddedFont>
    <p:embeddedFont>
      <p:font typeface="Roboto Mono Regular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D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43" autoAdjust="0"/>
  </p:normalViewPr>
  <p:slideViewPr>
    <p:cSldViewPr>
      <p:cViewPr varScale="1">
        <p:scale>
          <a:sx n="47" d="100"/>
          <a:sy n="47" d="100"/>
        </p:scale>
        <p:origin x="80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A48EA7-92BD-FB47-951B-CC98CDE7DFBA}" type="datetimeFigureOut">
              <a:rPr lang="en-VN" smtClean="0"/>
              <a:t>03/17/2024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8DAF2-0C67-454D-8262-A1053E10B82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12290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8DAF2-0C67-454D-8262-A1053E10B82A}" type="slidenum">
              <a:rPr lang="en-VN" smtClean="0"/>
              <a:t>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34490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8DAF2-0C67-454D-8262-A1053E10B82A}" type="slidenum">
              <a:rPr lang="en-VN" smtClean="0"/>
              <a:t>6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34178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8DAF2-0C67-454D-8262-A1053E10B82A}" type="slidenum">
              <a:rPr lang="en-VN" smtClean="0"/>
              <a:t>7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66462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8DAF2-0C67-454D-8262-A1053E10B82A}" type="slidenum">
              <a:rPr lang="en-VN" smtClean="0"/>
              <a:t>8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26000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8DAF2-0C67-454D-8262-A1053E10B82A}" type="slidenum">
              <a:rPr lang="en-VN" smtClean="0"/>
              <a:t>9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86691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8DAF2-0C67-454D-8262-A1053E10B82A}" type="slidenum">
              <a:rPr lang="en-VN" smtClean="0"/>
              <a:t>10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94763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tiff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tiff"/><Relationship Id="rId5" Type="http://schemas.openxmlformats.org/officeDocument/2006/relationships/image" Target="../media/image4.png"/><Relationship Id="rId10" Type="http://schemas.openxmlformats.org/officeDocument/2006/relationships/image" Target="../media/image9.tiff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4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4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17490" t="15177" r="-20713" b="2985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335727" y="1927277"/>
            <a:ext cx="7796965" cy="5319219"/>
            <a:chOff x="-3152470" y="-1414754"/>
            <a:chExt cx="10395952" cy="7092290"/>
          </a:xfrm>
        </p:grpSpPr>
        <p:sp>
          <p:nvSpPr>
            <p:cNvPr id="4" name="TextBox 4"/>
            <p:cNvSpPr txBox="1"/>
            <p:nvPr/>
          </p:nvSpPr>
          <p:spPr>
            <a:xfrm>
              <a:off x="-3152470" y="-72328"/>
              <a:ext cx="10395952" cy="57498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8359"/>
                </a:lnSpc>
              </a:pPr>
              <a:r>
                <a:rPr lang="en-US" sz="7599" u="none" dirty="0" err="1">
                  <a:solidFill>
                    <a:srgbClr val="3C3333"/>
                  </a:solidFill>
                  <a:latin typeface="Dancing Script"/>
                </a:rPr>
                <a:t>Năng</a:t>
              </a:r>
              <a:r>
                <a:rPr lang="en-US" sz="7599" u="none" dirty="0">
                  <a:solidFill>
                    <a:srgbClr val="3C3333"/>
                  </a:solidFill>
                  <a:latin typeface="Dancing Script"/>
                </a:rPr>
                <a:t> </a:t>
              </a:r>
              <a:r>
                <a:rPr lang="en-US" sz="7599" u="none" dirty="0" err="1">
                  <a:solidFill>
                    <a:srgbClr val="3C3333"/>
                  </a:solidFill>
                  <a:latin typeface="Dancing Script"/>
                </a:rPr>
                <a:t>lượng</a:t>
              </a:r>
              <a:r>
                <a:rPr lang="en-US" sz="7599" u="none" dirty="0">
                  <a:solidFill>
                    <a:srgbClr val="3C3333"/>
                  </a:solidFill>
                  <a:latin typeface="Dancing Script"/>
                </a:rPr>
                <a:t> </a:t>
              </a:r>
              <a:r>
                <a:rPr lang="en-US" sz="7599" u="none" dirty="0" err="1">
                  <a:solidFill>
                    <a:srgbClr val="3C3333"/>
                  </a:solidFill>
                  <a:latin typeface="Dancing Script"/>
                </a:rPr>
                <a:t>dùng</a:t>
              </a:r>
              <a:r>
                <a:rPr lang="en-US" sz="7599" u="none" dirty="0">
                  <a:solidFill>
                    <a:srgbClr val="3C3333"/>
                  </a:solidFill>
                  <a:latin typeface="Dancing Script"/>
                </a:rPr>
                <a:t> </a:t>
              </a:r>
              <a:r>
                <a:rPr lang="en-US" sz="7599" u="none" dirty="0" err="1">
                  <a:solidFill>
                    <a:srgbClr val="3C3333"/>
                  </a:solidFill>
                  <a:latin typeface="Dancing Script"/>
                </a:rPr>
                <a:t>cho</a:t>
              </a:r>
              <a:r>
                <a:rPr lang="en-US" sz="7599" u="none" dirty="0">
                  <a:solidFill>
                    <a:srgbClr val="3C3333"/>
                  </a:solidFill>
                  <a:latin typeface="Dancing Script"/>
                </a:rPr>
                <a:t> </a:t>
              </a:r>
              <a:r>
                <a:rPr lang="en-US" sz="7599" u="none" dirty="0" err="1">
                  <a:solidFill>
                    <a:srgbClr val="3C3333"/>
                  </a:solidFill>
                  <a:latin typeface="Dancing Script"/>
                </a:rPr>
                <a:t>các</a:t>
              </a:r>
              <a:r>
                <a:rPr lang="en-US" sz="7599" u="none" dirty="0">
                  <a:solidFill>
                    <a:srgbClr val="3C3333"/>
                  </a:solidFill>
                  <a:latin typeface="Dancing Script"/>
                </a:rPr>
                <a:t> </a:t>
              </a:r>
              <a:r>
                <a:rPr lang="en-US" sz="7599" u="none" dirty="0" err="1">
                  <a:solidFill>
                    <a:srgbClr val="3C3333"/>
                  </a:solidFill>
                  <a:latin typeface="Dancing Script"/>
                </a:rPr>
                <a:t>hoạt</a:t>
              </a:r>
              <a:r>
                <a:rPr lang="en-US" sz="7599" u="none" dirty="0">
                  <a:solidFill>
                    <a:srgbClr val="3C3333"/>
                  </a:solidFill>
                  <a:latin typeface="Dancing Script"/>
                </a:rPr>
                <a:t> </a:t>
              </a:r>
              <a:r>
                <a:rPr lang="en-US" sz="7599" u="none" dirty="0" err="1">
                  <a:solidFill>
                    <a:srgbClr val="3C3333"/>
                  </a:solidFill>
                  <a:latin typeface="Dancing Script"/>
                </a:rPr>
                <a:t>động</a:t>
              </a:r>
              <a:r>
                <a:rPr lang="en-US" sz="7599" u="none" dirty="0">
                  <a:solidFill>
                    <a:srgbClr val="3C3333"/>
                  </a:solidFill>
                  <a:latin typeface="Dancing Script"/>
                </a:rPr>
                <a:t> </a:t>
              </a:r>
              <a:r>
                <a:rPr lang="en-US" sz="7599" u="none" dirty="0" err="1">
                  <a:solidFill>
                    <a:srgbClr val="3C3333"/>
                  </a:solidFill>
                  <a:latin typeface="Dancing Script"/>
                </a:rPr>
                <a:t>sống</a:t>
              </a:r>
              <a:r>
                <a:rPr lang="en-US" sz="7599" u="none" dirty="0">
                  <a:solidFill>
                    <a:srgbClr val="3C3333"/>
                  </a:solidFill>
                  <a:latin typeface="Dancing Script"/>
                </a:rPr>
                <a:t> </a:t>
              </a:r>
              <a:r>
                <a:rPr lang="en-US" sz="7599" u="none" dirty="0" err="1">
                  <a:solidFill>
                    <a:srgbClr val="3C3333"/>
                  </a:solidFill>
                  <a:latin typeface="Dancing Script"/>
                </a:rPr>
                <a:t>của</a:t>
              </a:r>
              <a:r>
                <a:rPr lang="en-US" sz="7599" u="none" dirty="0">
                  <a:solidFill>
                    <a:srgbClr val="3C3333"/>
                  </a:solidFill>
                  <a:latin typeface="Dancing Script"/>
                </a:rPr>
                <a:t> </a:t>
              </a:r>
              <a:r>
                <a:rPr lang="en-US" sz="7599" u="none" dirty="0" err="1">
                  <a:solidFill>
                    <a:srgbClr val="3C3333"/>
                  </a:solidFill>
                  <a:latin typeface="Dancing Script"/>
                </a:rPr>
                <a:t>sinh</a:t>
              </a:r>
              <a:r>
                <a:rPr lang="en-US" sz="7599" u="none" dirty="0">
                  <a:solidFill>
                    <a:srgbClr val="3C3333"/>
                  </a:solidFill>
                  <a:latin typeface="Dancing Script"/>
                </a:rPr>
                <a:t> </a:t>
              </a:r>
              <a:r>
                <a:rPr lang="en-US" sz="7599" u="none" dirty="0" err="1">
                  <a:solidFill>
                    <a:srgbClr val="3C3333"/>
                  </a:solidFill>
                  <a:latin typeface="Dancing Script"/>
                </a:rPr>
                <a:t>vật</a:t>
              </a:r>
              <a:r>
                <a:rPr lang="en-US" sz="7599" u="none" dirty="0">
                  <a:solidFill>
                    <a:srgbClr val="3C3333"/>
                  </a:solidFill>
                  <a:latin typeface="Dancing Script"/>
                </a:rPr>
                <a:t> </a:t>
              </a:r>
              <a:r>
                <a:rPr lang="en-US" sz="7599" u="none" dirty="0" err="1">
                  <a:solidFill>
                    <a:srgbClr val="3C3333"/>
                  </a:solidFill>
                  <a:latin typeface="Dancing Script"/>
                </a:rPr>
                <a:t>được</a:t>
              </a:r>
              <a:r>
                <a:rPr lang="en-US" sz="7599" u="none" dirty="0">
                  <a:solidFill>
                    <a:srgbClr val="3C3333"/>
                  </a:solidFill>
                  <a:latin typeface="Dancing Script"/>
                </a:rPr>
                <a:t> </a:t>
              </a:r>
              <a:r>
                <a:rPr lang="en-US" sz="7599" u="none" dirty="0" err="1">
                  <a:solidFill>
                    <a:srgbClr val="3C3333"/>
                  </a:solidFill>
                  <a:latin typeface="Dancing Script"/>
                </a:rPr>
                <a:t>tạo</a:t>
              </a:r>
              <a:r>
                <a:rPr lang="en-US" sz="7599" u="none" dirty="0">
                  <a:solidFill>
                    <a:srgbClr val="3C3333"/>
                  </a:solidFill>
                  <a:latin typeface="Dancing Script"/>
                </a:rPr>
                <a:t> ra </a:t>
              </a:r>
              <a:r>
                <a:rPr lang="en-US" sz="7599" u="none" dirty="0" err="1">
                  <a:solidFill>
                    <a:srgbClr val="3C3333"/>
                  </a:solidFill>
                  <a:latin typeface="Dancing Script"/>
                </a:rPr>
                <a:t>như</a:t>
              </a:r>
              <a:r>
                <a:rPr lang="en-US" sz="7599" u="none" dirty="0">
                  <a:solidFill>
                    <a:srgbClr val="3C3333"/>
                  </a:solidFill>
                  <a:latin typeface="Dancing Script"/>
                </a:rPr>
                <a:t> </a:t>
              </a:r>
              <a:r>
                <a:rPr lang="en-US" sz="7599" u="none" dirty="0" err="1">
                  <a:solidFill>
                    <a:srgbClr val="3C3333"/>
                  </a:solidFill>
                  <a:latin typeface="Dancing Script"/>
                </a:rPr>
                <a:t>thế</a:t>
              </a:r>
              <a:r>
                <a:rPr lang="en-US" sz="7599" u="none" dirty="0">
                  <a:solidFill>
                    <a:srgbClr val="3C3333"/>
                  </a:solidFill>
                  <a:latin typeface="Dancing Script"/>
                </a:rPr>
                <a:t> </a:t>
              </a:r>
              <a:r>
                <a:rPr lang="en-US" sz="7599" u="none" dirty="0" err="1">
                  <a:solidFill>
                    <a:srgbClr val="3C3333"/>
                  </a:solidFill>
                  <a:latin typeface="Dancing Script"/>
                </a:rPr>
                <a:t>nào</a:t>
              </a:r>
              <a:r>
                <a:rPr lang="en-US" sz="7599" u="none" dirty="0">
                  <a:solidFill>
                    <a:srgbClr val="3C3333"/>
                  </a:solidFill>
                  <a:latin typeface="Dancing Script"/>
                </a:rPr>
                <a:t>?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2720935" y="-1414754"/>
              <a:ext cx="9532881" cy="11185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399" dirty="0" err="1">
                  <a:solidFill>
                    <a:srgbClr val="3C3333"/>
                  </a:solidFill>
                  <a:latin typeface="Roboto Mono Regular"/>
                </a:rPr>
                <a:t>Mọi</a:t>
              </a:r>
              <a:r>
                <a:rPr lang="en-US" sz="2399" dirty="0">
                  <a:solidFill>
                    <a:srgbClr val="3C3333"/>
                  </a:solidFill>
                  <a:latin typeface="Roboto Mono Regular"/>
                </a:rPr>
                <a:t> </a:t>
              </a:r>
              <a:r>
                <a:rPr lang="en-US" sz="2399" dirty="0" err="1">
                  <a:solidFill>
                    <a:srgbClr val="3C3333"/>
                  </a:solidFill>
                  <a:latin typeface="Roboto Mono Regular"/>
                </a:rPr>
                <a:t>hoạt</a:t>
              </a:r>
              <a:r>
                <a:rPr lang="en-US" sz="2399" dirty="0">
                  <a:solidFill>
                    <a:srgbClr val="3C3333"/>
                  </a:solidFill>
                  <a:latin typeface="Roboto Mono Regular"/>
                </a:rPr>
                <a:t> </a:t>
              </a:r>
              <a:r>
                <a:rPr lang="en-US" sz="2399" dirty="0" err="1">
                  <a:solidFill>
                    <a:srgbClr val="3C3333"/>
                  </a:solidFill>
                  <a:latin typeface="Roboto Mono Regular"/>
                </a:rPr>
                <a:t>động</a:t>
              </a:r>
              <a:r>
                <a:rPr lang="en-US" sz="2399" dirty="0">
                  <a:solidFill>
                    <a:srgbClr val="3C3333"/>
                  </a:solidFill>
                  <a:latin typeface="Roboto Mono Regular"/>
                </a:rPr>
                <a:t> </a:t>
              </a:r>
              <a:r>
                <a:rPr lang="en-US" sz="2399" dirty="0" err="1">
                  <a:solidFill>
                    <a:srgbClr val="3C3333"/>
                  </a:solidFill>
                  <a:latin typeface="Roboto Mono Regular"/>
                </a:rPr>
                <a:t>sống</a:t>
              </a:r>
              <a:r>
                <a:rPr lang="en-US" sz="2399" dirty="0">
                  <a:solidFill>
                    <a:srgbClr val="3C3333"/>
                  </a:solidFill>
                  <a:latin typeface="Roboto Mono Regular"/>
                </a:rPr>
                <a:t> </a:t>
              </a:r>
              <a:r>
                <a:rPr lang="en-US" sz="2399" dirty="0" err="1">
                  <a:solidFill>
                    <a:srgbClr val="3C3333"/>
                  </a:solidFill>
                  <a:latin typeface="Roboto Mono Regular"/>
                </a:rPr>
                <a:t>của</a:t>
              </a:r>
              <a:r>
                <a:rPr lang="en-US" sz="2399" dirty="0">
                  <a:solidFill>
                    <a:srgbClr val="3C3333"/>
                  </a:solidFill>
                  <a:latin typeface="Roboto Mono Regular"/>
                </a:rPr>
                <a:t> </a:t>
              </a:r>
              <a:r>
                <a:rPr lang="en-US" sz="2399" dirty="0" err="1">
                  <a:solidFill>
                    <a:srgbClr val="3C3333"/>
                  </a:solidFill>
                  <a:latin typeface="Roboto Mono Regular"/>
                </a:rPr>
                <a:t>sinh</a:t>
              </a:r>
              <a:r>
                <a:rPr lang="en-US" sz="2399" dirty="0">
                  <a:solidFill>
                    <a:srgbClr val="3C3333"/>
                  </a:solidFill>
                  <a:latin typeface="Roboto Mono Regular"/>
                </a:rPr>
                <a:t> </a:t>
              </a:r>
              <a:r>
                <a:rPr lang="en-US" sz="2399" dirty="0" err="1">
                  <a:solidFill>
                    <a:srgbClr val="3C3333"/>
                  </a:solidFill>
                  <a:latin typeface="Roboto Mono Regular"/>
                </a:rPr>
                <a:t>vật</a:t>
              </a:r>
              <a:r>
                <a:rPr lang="en-US" sz="2399" dirty="0">
                  <a:solidFill>
                    <a:srgbClr val="3C3333"/>
                  </a:solidFill>
                  <a:latin typeface="Roboto Mono Regular"/>
                </a:rPr>
                <a:t> </a:t>
              </a:r>
              <a:r>
                <a:rPr lang="en-US" sz="2399" dirty="0" err="1">
                  <a:solidFill>
                    <a:srgbClr val="3C3333"/>
                  </a:solidFill>
                  <a:latin typeface="Roboto Mono Regular"/>
                </a:rPr>
                <a:t>đều</a:t>
              </a:r>
              <a:r>
                <a:rPr lang="en-US" sz="2399" dirty="0">
                  <a:solidFill>
                    <a:srgbClr val="3C3333"/>
                  </a:solidFill>
                  <a:latin typeface="Roboto Mono Regular"/>
                </a:rPr>
                <a:t> </a:t>
              </a:r>
              <a:r>
                <a:rPr lang="en-US" sz="2399" dirty="0" err="1">
                  <a:solidFill>
                    <a:srgbClr val="3C3333"/>
                  </a:solidFill>
                  <a:latin typeface="Roboto Mono Regular"/>
                </a:rPr>
                <a:t>cần</a:t>
              </a:r>
              <a:r>
                <a:rPr lang="en-US" sz="2399" dirty="0">
                  <a:solidFill>
                    <a:srgbClr val="3C3333"/>
                  </a:solidFill>
                  <a:latin typeface="Roboto Mono Regular"/>
                </a:rPr>
                <a:t> </a:t>
              </a:r>
              <a:r>
                <a:rPr lang="en-US" sz="2399" dirty="0" err="1">
                  <a:solidFill>
                    <a:srgbClr val="3C3333"/>
                  </a:solidFill>
                  <a:latin typeface="Roboto Mono Regular"/>
                </a:rPr>
                <a:t>năng</a:t>
              </a:r>
              <a:r>
                <a:rPr lang="en-US" sz="2399" dirty="0">
                  <a:solidFill>
                    <a:srgbClr val="3C3333"/>
                  </a:solidFill>
                  <a:latin typeface="Roboto Mono Regular"/>
                </a:rPr>
                <a:t> </a:t>
              </a:r>
              <a:r>
                <a:rPr lang="en-US" sz="2399" dirty="0" err="1">
                  <a:solidFill>
                    <a:srgbClr val="3C3333"/>
                  </a:solidFill>
                  <a:latin typeface="Roboto Mono Regular"/>
                </a:rPr>
                <a:t>lượng</a:t>
              </a:r>
              <a:endParaRPr lang="en-US" sz="2399" dirty="0">
                <a:solidFill>
                  <a:srgbClr val="3C3333"/>
                </a:solidFill>
                <a:latin typeface="Roboto Mono Regular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437327">
            <a:off x="1134289" y="2375854"/>
            <a:ext cx="5287211" cy="53153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75119">
            <a:off x="4837745" y="2589634"/>
            <a:ext cx="2201762" cy="122657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282138">
            <a:off x="3557343" y="8932399"/>
            <a:ext cx="11830348" cy="21886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328596">
            <a:off x="9144000" y="-940411"/>
            <a:ext cx="10123854" cy="225255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677575">
            <a:off x="822778" y="6903876"/>
            <a:ext cx="1869573" cy="20349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677575">
            <a:off x="1819488" y="4691144"/>
            <a:ext cx="1503344" cy="163629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849742" y="8451164"/>
            <a:ext cx="2502497" cy="12846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6851C8-D1E2-0E42-BF97-E32F10C2D7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975" y="3702639"/>
            <a:ext cx="6477000" cy="32302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l="6032" r="6032"/>
          <a:stretch>
            <a:fillRect/>
          </a:stretch>
        </p:blipFill>
        <p:spPr>
          <a:xfrm rot="5505886">
            <a:off x="2377762" y="-5713591"/>
            <a:ext cx="12107276" cy="2168182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367299" y="1678435"/>
            <a:ext cx="16920701" cy="15421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Nêu vai trò của quá trình hô hấp tế bào đối với cơ thể. </a:t>
            </a:r>
          </a:p>
          <a:p>
            <a:pPr>
              <a:lnSpc>
                <a:spcPct val="150000"/>
              </a:lnSpc>
            </a:pPr>
            <a:endParaRPr lang="en-US" sz="3500" u="sng" dirty="0">
              <a:solidFill>
                <a:srgbClr val="3C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 l="11052" t="4199"/>
          <a:stretch>
            <a:fillRect/>
          </a:stretch>
        </p:blipFill>
        <p:spPr>
          <a:xfrm rot="7179490">
            <a:off x="11841992" y="-3778934"/>
            <a:ext cx="3762768" cy="636960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909891">
            <a:off x="6637980" y="-1093152"/>
            <a:ext cx="3155852" cy="218630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038600" y="9334500"/>
            <a:ext cx="9283028" cy="1410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A7F01A-5695-9040-9333-E02D9B6455F7}"/>
              </a:ext>
            </a:extLst>
          </p:cNvPr>
          <p:cNvSpPr txBox="1"/>
          <p:nvPr/>
        </p:nvSpPr>
        <p:spPr>
          <a:xfrm>
            <a:off x="1367299" y="2827264"/>
            <a:ext cx="10395397" cy="645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Hô hấp tế bào phân giải năng lượng tích lũy trong các hợp chất hữu cơ thành </a:t>
            </a:r>
            <a:r>
              <a:rPr lang="vi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năng lượng ATP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để cung cấp cho các hoạt động sống của tế bào và cơ thể.</a:t>
            </a:r>
            <a:b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Hô hấp tế bào cũng tạo ra nhiều sản phẩm trung gian cho quá trình tổng hợp các chất đặc trưng của cơ thể.</a:t>
            </a:r>
            <a:b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Ngoài năng lượng ATP, hô hấp tế bào cũng sinh ra nhiệt giúp cơ thể duy trì sự sống.</a:t>
            </a:r>
            <a:b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ome">
            <a:extLst>
              <a:ext uri="{FF2B5EF4-FFF2-40B4-BE49-F238E27FC236}">
                <a16:creationId xmlns:a16="http://schemas.microsoft.com/office/drawing/2014/main" id="{0C90B6DF-E045-B24E-82A4-DD2F6C2DA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0742" y="2879113"/>
            <a:ext cx="2770365" cy="27703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àm thế nào để tránh sốc nhiệt mùa hè | PTI.COM.VN ::..">
            <a:extLst>
              <a:ext uri="{FF2B5EF4-FFF2-40B4-BE49-F238E27FC236}">
                <a16:creationId xmlns:a16="http://schemas.microsoft.com/office/drawing/2014/main" id="{17855FC6-C6E6-B94B-AC3B-B0C285480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0" y="5987108"/>
            <a:ext cx="3852170" cy="25713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5980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17490" t="15177" r="-20713" b="2985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335727" y="2934097"/>
            <a:ext cx="7796965" cy="32351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359"/>
              </a:lnSpc>
            </a:pPr>
            <a:r>
              <a:rPr lang="en-US" sz="7599" u="none" dirty="0" err="1">
                <a:solidFill>
                  <a:srgbClr val="3C3333"/>
                </a:solidFill>
                <a:latin typeface="Dancing Script"/>
              </a:rPr>
              <a:t>Quá</a:t>
            </a:r>
            <a:r>
              <a:rPr lang="en-US" sz="7599" u="none" dirty="0">
                <a:solidFill>
                  <a:srgbClr val="3C3333"/>
                </a:solidFill>
                <a:latin typeface="Dancing Script"/>
              </a:rPr>
              <a:t> </a:t>
            </a:r>
            <a:r>
              <a:rPr lang="en-US" sz="7599" u="none" dirty="0" err="1">
                <a:solidFill>
                  <a:srgbClr val="3C3333"/>
                </a:solidFill>
                <a:latin typeface="Dancing Script"/>
              </a:rPr>
              <a:t>trình</a:t>
            </a:r>
            <a:r>
              <a:rPr lang="en-US" sz="7599" u="none" dirty="0">
                <a:solidFill>
                  <a:srgbClr val="3C3333"/>
                </a:solidFill>
                <a:latin typeface="Dancing Script"/>
              </a:rPr>
              <a:t> </a:t>
            </a:r>
            <a:r>
              <a:rPr lang="en-US" sz="7599" u="none" dirty="0" err="1">
                <a:solidFill>
                  <a:srgbClr val="3C3333"/>
                </a:solidFill>
                <a:latin typeface="Dancing Script"/>
              </a:rPr>
              <a:t>đó</a:t>
            </a:r>
            <a:r>
              <a:rPr lang="en-US" sz="7599" u="none" dirty="0">
                <a:solidFill>
                  <a:srgbClr val="3C3333"/>
                </a:solidFill>
                <a:latin typeface="Dancing Script"/>
              </a:rPr>
              <a:t> </a:t>
            </a:r>
            <a:r>
              <a:rPr lang="en-US" sz="7599" u="none" dirty="0" err="1">
                <a:solidFill>
                  <a:srgbClr val="3C3333"/>
                </a:solidFill>
                <a:latin typeface="Dancing Script"/>
              </a:rPr>
              <a:t>diễn</a:t>
            </a:r>
            <a:r>
              <a:rPr lang="en-US" sz="7599" u="none" dirty="0">
                <a:solidFill>
                  <a:srgbClr val="3C3333"/>
                </a:solidFill>
                <a:latin typeface="Dancing Script"/>
              </a:rPr>
              <a:t> ra </a:t>
            </a:r>
            <a:r>
              <a:rPr lang="en-US" sz="7599" u="none" dirty="0" err="1">
                <a:solidFill>
                  <a:srgbClr val="3C3333"/>
                </a:solidFill>
                <a:latin typeface="Dancing Script"/>
              </a:rPr>
              <a:t>ở</a:t>
            </a:r>
            <a:r>
              <a:rPr lang="en-US" sz="7599" u="none" dirty="0">
                <a:solidFill>
                  <a:srgbClr val="3C3333"/>
                </a:solidFill>
                <a:latin typeface="Dancing Script"/>
              </a:rPr>
              <a:t> </a:t>
            </a:r>
            <a:r>
              <a:rPr lang="en-US" sz="7599" u="none" dirty="0" err="1">
                <a:solidFill>
                  <a:srgbClr val="3C3333"/>
                </a:solidFill>
                <a:latin typeface="Dancing Script"/>
              </a:rPr>
              <a:t>đâu</a:t>
            </a:r>
            <a:r>
              <a:rPr lang="en-US" sz="7599" u="none" dirty="0">
                <a:solidFill>
                  <a:srgbClr val="3C3333"/>
                </a:solidFill>
                <a:latin typeface="Dancing Script"/>
              </a:rPr>
              <a:t> </a:t>
            </a:r>
            <a:r>
              <a:rPr lang="en-US" sz="7599" u="none" dirty="0" err="1">
                <a:solidFill>
                  <a:srgbClr val="3C3333"/>
                </a:solidFill>
                <a:latin typeface="Dancing Script"/>
              </a:rPr>
              <a:t>trong</a:t>
            </a:r>
            <a:r>
              <a:rPr lang="en-US" sz="7599" u="none" dirty="0">
                <a:solidFill>
                  <a:srgbClr val="3C3333"/>
                </a:solidFill>
                <a:latin typeface="Dancing Script"/>
              </a:rPr>
              <a:t> </a:t>
            </a:r>
            <a:r>
              <a:rPr lang="en-US" sz="7599" u="none" dirty="0" err="1">
                <a:solidFill>
                  <a:srgbClr val="3C3333"/>
                </a:solidFill>
                <a:latin typeface="Dancing Script"/>
              </a:rPr>
              <a:t>cơ</a:t>
            </a:r>
            <a:r>
              <a:rPr lang="en-US" sz="7599" u="none" dirty="0">
                <a:solidFill>
                  <a:srgbClr val="3C3333"/>
                </a:solidFill>
                <a:latin typeface="Dancing Script"/>
              </a:rPr>
              <a:t> </a:t>
            </a:r>
            <a:r>
              <a:rPr lang="en-US" sz="7599" u="none" dirty="0" err="1">
                <a:solidFill>
                  <a:srgbClr val="3C3333"/>
                </a:solidFill>
                <a:latin typeface="Dancing Script"/>
              </a:rPr>
              <a:t>thể</a:t>
            </a:r>
            <a:r>
              <a:rPr lang="en-US" sz="7599" u="none" dirty="0">
                <a:solidFill>
                  <a:srgbClr val="3C3333"/>
                </a:solidFill>
                <a:latin typeface="Dancing Script"/>
              </a:rPr>
              <a:t> </a:t>
            </a:r>
            <a:r>
              <a:rPr lang="en-US" sz="7599" u="none" dirty="0" err="1">
                <a:solidFill>
                  <a:srgbClr val="3C3333"/>
                </a:solidFill>
                <a:latin typeface="Dancing Script"/>
              </a:rPr>
              <a:t>sinh</a:t>
            </a:r>
            <a:r>
              <a:rPr lang="en-US" sz="7599" u="none" dirty="0">
                <a:solidFill>
                  <a:srgbClr val="3C3333"/>
                </a:solidFill>
                <a:latin typeface="Dancing Script"/>
              </a:rPr>
              <a:t> </a:t>
            </a:r>
            <a:r>
              <a:rPr lang="en-US" sz="7599" u="none" dirty="0" err="1">
                <a:solidFill>
                  <a:srgbClr val="3C3333"/>
                </a:solidFill>
                <a:latin typeface="Dancing Script"/>
              </a:rPr>
              <a:t>vật</a:t>
            </a:r>
            <a:r>
              <a:rPr lang="en-US" sz="7599" dirty="0">
                <a:solidFill>
                  <a:srgbClr val="3C3333"/>
                </a:solidFill>
                <a:latin typeface="Dancing Script"/>
              </a:rPr>
              <a:t>?</a:t>
            </a:r>
            <a:endParaRPr lang="en-US" sz="7599" u="none" dirty="0">
              <a:solidFill>
                <a:srgbClr val="3C3333"/>
              </a:solidFill>
              <a:latin typeface="Dancing Script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437327">
            <a:off x="1134289" y="2375854"/>
            <a:ext cx="5287211" cy="53153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75119">
            <a:off x="4837745" y="2589634"/>
            <a:ext cx="2201762" cy="122657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282138">
            <a:off x="3557343" y="8932399"/>
            <a:ext cx="11830348" cy="21886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328596">
            <a:off x="9144000" y="-940411"/>
            <a:ext cx="10123854" cy="225255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677575">
            <a:off x="822778" y="6903876"/>
            <a:ext cx="1869573" cy="20349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677575">
            <a:off x="1819488" y="4691144"/>
            <a:ext cx="1503344" cy="163629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849742" y="8451164"/>
            <a:ext cx="2502497" cy="12846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25ED2B-E209-D940-A943-D3B1837523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74305" y="1615877"/>
            <a:ext cx="2755900" cy="6324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72A8FB-F385-5E44-B9AF-06510EE509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8709" y="4665185"/>
            <a:ext cx="4092846" cy="297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82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17490" t="15177" r="-20713" b="2985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800000">
            <a:off x="1265163" y="1959969"/>
            <a:ext cx="15757675" cy="71172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586697" y="1376263"/>
            <a:ext cx="2821539" cy="11674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909891">
            <a:off x="-509416" y="-536436"/>
            <a:ext cx="3076231" cy="21311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008052" y="2932171"/>
            <a:ext cx="2502497" cy="12846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85561" y="9581641"/>
            <a:ext cx="9283028" cy="141071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3280961" y="3881807"/>
            <a:ext cx="11726078" cy="2902218"/>
            <a:chOff x="0" y="1354296"/>
            <a:chExt cx="15634770" cy="3869624"/>
          </a:xfrm>
        </p:grpSpPr>
        <p:sp>
          <p:nvSpPr>
            <p:cNvPr id="9" name="TextBox 9"/>
            <p:cNvSpPr txBox="1"/>
            <p:nvPr/>
          </p:nvSpPr>
          <p:spPr>
            <a:xfrm>
              <a:off x="0" y="1354296"/>
              <a:ext cx="15634770" cy="19585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11"/>
                </a:lnSpc>
              </a:pPr>
              <a:r>
                <a:rPr lang="en-US" sz="10374" dirty="0">
                  <a:solidFill>
                    <a:srgbClr val="3C3333"/>
                  </a:solidFill>
                  <a:latin typeface="Dancing Script"/>
                </a:rPr>
                <a:t>HÔ HẤP TẾ BÀO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557171"/>
              <a:ext cx="15634770" cy="666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dirty="0">
                  <a:solidFill>
                    <a:srgbClr val="3C3333"/>
                  </a:solidFill>
                  <a:latin typeface="Roboto Mono Regular"/>
                </a:rPr>
                <a:t>BÀI 25</a:t>
              </a: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1345319">
            <a:off x="433466" y="5636042"/>
            <a:ext cx="3751223" cy="58958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267628">
            <a:off x="9860530" y="-808692"/>
            <a:ext cx="9588354" cy="209745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721202" y="7755065"/>
            <a:ext cx="1869573" cy="203490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590775" y="6547110"/>
            <a:ext cx="1109808" cy="1207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1205575"/>
            <a:ext cx="10900132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10704772" y="1640173"/>
            <a:ext cx="12373782" cy="70066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55326" y="851825"/>
            <a:ext cx="2046880" cy="115137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312780" y="2460767"/>
            <a:ext cx="8331973" cy="1453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999"/>
              </a:lnSpc>
            </a:pPr>
            <a:r>
              <a:rPr lang="en-US" sz="9999" dirty="0" err="1">
                <a:solidFill>
                  <a:srgbClr val="3C3333"/>
                </a:solidFill>
                <a:latin typeface="Dancing Script"/>
              </a:rPr>
              <a:t>Nội</a:t>
            </a:r>
            <a:r>
              <a:rPr lang="en-US" sz="9999" dirty="0">
                <a:solidFill>
                  <a:srgbClr val="3C3333"/>
                </a:solidFill>
                <a:latin typeface="Dancing Script"/>
              </a:rPr>
              <a:t> dung </a:t>
            </a:r>
            <a:r>
              <a:rPr lang="en-US" sz="9999" dirty="0" err="1">
                <a:solidFill>
                  <a:srgbClr val="3C3333"/>
                </a:solidFill>
                <a:latin typeface="Dancing Script"/>
              </a:rPr>
              <a:t>bài</a:t>
            </a:r>
            <a:r>
              <a:rPr lang="en-US" sz="9999" dirty="0">
                <a:solidFill>
                  <a:srgbClr val="3C3333"/>
                </a:solidFill>
                <a:latin typeface="Dancing Script"/>
              </a:rPr>
              <a:t> </a:t>
            </a:r>
            <a:r>
              <a:rPr lang="en-US" sz="9999" dirty="0" err="1">
                <a:solidFill>
                  <a:srgbClr val="3C3333"/>
                </a:solidFill>
                <a:latin typeface="Dancing Script"/>
              </a:rPr>
              <a:t>học</a:t>
            </a:r>
            <a:endParaRPr lang="en-US" sz="9999" dirty="0">
              <a:solidFill>
                <a:srgbClr val="3C3333"/>
              </a:solidFill>
              <a:latin typeface="Dancing Scrip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926094" y="4267873"/>
            <a:ext cx="3627454" cy="614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58" lvl="1" indent="-259079" algn="just">
              <a:lnSpc>
                <a:spcPct val="150000"/>
              </a:lnSpc>
              <a:buFont typeface="Arial"/>
              <a:buChar char="•"/>
            </a:pPr>
            <a:r>
              <a:rPr lang="en-US" sz="3000" u="sng" dirty="0" err="1">
                <a:solidFill>
                  <a:srgbClr val="3C3333"/>
                </a:solidFill>
                <a:latin typeface="Roboto Mono Regular"/>
              </a:rPr>
              <a:t>Hô</a:t>
            </a:r>
            <a:r>
              <a:rPr lang="en-US" sz="3000" u="sng" dirty="0">
                <a:solidFill>
                  <a:srgbClr val="3C3333"/>
                </a:solidFill>
                <a:latin typeface="Roboto Mono Regular"/>
              </a:rPr>
              <a:t> </a:t>
            </a:r>
            <a:r>
              <a:rPr lang="en-US" sz="3000" u="sng" dirty="0" err="1">
                <a:solidFill>
                  <a:srgbClr val="3C3333"/>
                </a:solidFill>
                <a:latin typeface="Roboto Mono Regular"/>
              </a:rPr>
              <a:t>hấp</a:t>
            </a:r>
            <a:r>
              <a:rPr lang="en-US" sz="3000" u="sng" dirty="0">
                <a:solidFill>
                  <a:srgbClr val="3C3333"/>
                </a:solidFill>
                <a:latin typeface="Roboto Mono Regular"/>
              </a:rPr>
              <a:t> </a:t>
            </a:r>
            <a:r>
              <a:rPr lang="en-US" sz="3000" u="sng" dirty="0" err="1">
                <a:solidFill>
                  <a:srgbClr val="3C3333"/>
                </a:solidFill>
                <a:latin typeface="Roboto Mono Regular"/>
              </a:rPr>
              <a:t>tế</a:t>
            </a:r>
            <a:r>
              <a:rPr lang="en-US" sz="3000" u="sng" dirty="0">
                <a:solidFill>
                  <a:srgbClr val="3C3333"/>
                </a:solidFill>
                <a:latin typeface="Roboto Mono Regular"/>
              </a:rPr>
              <a:t> </a:t>
            </a:r>
            <a:r>
              <a:rPr lang="en-US" sz="3000" u="sng" dirty="0" err="1">
                <a:solidFill>
                  <a:srgbClr val="3C3333"/>
                </a:solidFill>
                <a:latin typeface="Roboto Mono Regular"/>
              </a:rPr>
              <a:t>bào</a:t>
            </a:r>
            <a:endParaRPr lang="en-US" sz="3000" u="sng" dirty="0">
              <a:solidFill>
                <a:srgbClr val="3C3333"/>
              </a:solidFill>
              <a:latin typeface="Roboto Mono Regula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926094" y="5388084"/>
            <a:ext cx="6963412" cy="1999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58" lvl="1" indent="-259079" algn="l">
              <a:lnSpc>
                <a:spcPct val="150000"/>
              </a:lnSpc>
              <a:buFont typeface="Arial"/>
              <a:buChar char="•"/>
            </a:pPr>
            <a:r>
              <a:rPr lang="en-US" sz="3000" u="sng" dirty="0" err="1">
                <a:solidFill>
                  <a:srgbClr val="3C3333"/>
                </a:solidFill>
                <a:latin typeface="Roboto Mono Regular"/>
              </a:rPr>
              <a:t>Mối</a:t>
            </a:r>
            <a:r>
              <a:rPr lang="en-US" sz="3000" u="sng" dirty="0">
                <a:solidFill>
                  <a:srgbClr val="3C3333"/>
                </a:solidFill>
                <a:latin typeface="Roboto Mono Regular"/>
              </a:rPr>
              <a:t> </a:t>
            </a:r>
            <a:r>
              <a:rPr lang="en-US" sz="3000" u="sng" dirty="0" err="1">
                <a:solidFill>
                  <a:srgbClr val="3C3333"/>
                </a:solidFill>
                <a:latin typeface="Roboto Mono Regular"/>
              </a:rPr>
              <a:t>quan</a:t>
            </a:r>
            <a:r>
              <a:rPr lang="en-US" sz="3000" u="sng" dirty="0">
                <a:solidFill>
                  <a:srgbClr val="3C3333"/>
                </a:solidFill>
                <a:latin typeface="Roboto Mono Regular"/>
              </a:rPr>
              <a:t> </a:t>
            </a:r>
            <a:r>
              <a:rPr lang="en-US" sz="3000" u="sng" dirty="0" err="1">
                <a:solidFill>
                  <a:srgbClr val="3C3333"/>
                </a:solidFill>
                <a:latin typeface="Roboto Mono Regular"/>
              </a:rPr>
              <a:t>hệ</a:t>
            </a:r>
            <a:r>
              <a:rPr lang="en-US" sz="3000" u="sng" dirty="0">
                <a:solidFill>
                  <a:srgbClr val="3C3333"/>
                </a:solidFill>
                <a:latin typeface="Roboto Mono Regular"/>
              </a:rPr>
              <a:t> </a:t>
            </a:r>
            <a:r>
              <a:rPr lang="en-US" sz="3000" u="sng" dirty="0" err="1">
                <a:solidFill>
                  <a:srgbClr val="3C3333"/>
                </a:solidFill>
                <a:latin typeface="Roboto Mono Regular"/>
              </a:rPr>
              <a:t>giữa</a:t>
            </a:r>
            <a:r>
              <a:rPr lang="en-US" sz="3000" u="sng" dirty="0">
                <a:solidFill>
                  <a:srgbClr val="3C3333"/>
                </a:solidFill>
                <a:latin typeface="Roboto Mono Regular"/>
              </a:rPr>
              <a:t> </a:t>
            </a:r>
            <a:r>
              <a:rPr lang="en-US" sz="3000" u="sng" dirty="0" err="1">
                <a:solidFill>
                  <a:srgbClr val="3C3333"/>
                </a:solidFill>
                <a:latin typeface="Roboto Mono Regular"/>
              </a:rPr>
              <a:t>tổng</a:t>
            </a:r>
            <a:r>
              <a:rPr lang="en-US" sz="3000" u="sng" dirty="0">
                <a:solidFill>
                  <a:srgbClr val="3C3333"/>
                </a:solidFill>
                <a:latin typeface="Roboto Mono Regular"/>
              </a:rPr>
              <a:t> </a:t>
            </a:r>
            <a:r>
              <a:rPr lang="en-US" sz="3000" u="sng" dirty="0" err="1">
                <a:solidFill>
                  <a:srgbClr val="3C3333"/>
                </a:solidFill>
                <a:latin typeface="Roboto Mono Regular"/>
              </a:rPr>
              <a:t>hợp</a:t>
            </a:r>
            <a:r>
              <a:rPr lang="en-US" sz="3000" u="sng" dirty="0">
                <a:solidFill>
                  <a:srgbClr val="3C3333"/>
                </a:solidFill>
                <a:latin typeface="Roboto Mono Regular"/>
              </a:rPr>
              <a:t> </a:t>
            </a:r>
            <a:r>
              <a:rPr lang="en-US" sz="3000" u="sng" dirty="0" err="1">
                <a:solidFill>
                  <a:srgbClr val="3C3333"/>
                </a:solidFill>
                <a:latin typeface="Roboto Mono Regular"/>
              </a:rPr>
              <a:t>và</a:t>
            </a:r>
            <a:r>
              <a:rPr lang="en-US" sz="3000" u="sng" dirty="0">
                <a:solidFill>
                  <a:srgbClr val="3C3333"/>
                </a:solidFill>
                <a:latin typeface="Roboto Mono Regular"/>
              </a:rPr>
              <a:t> </a:t>
            </a:r>
            <a:r>
              <a:rPr lang="en-US" sz="3000" u="sng" dirty="0" err="1">
                <a:solidFill>
                  <a:srgbClr val="3C3333"/>
                </a:solidFill>
                <a:latin typeface="Roboto Mono Regular"/>
              </a:rPr>
              <a:t>phân</a:t>
            </a:r>
            <a:r>
              <a:rPr lang="en-US" sz="3000" u="sng" dirty="0">
                <a:solidFill>
                  <a:srgbClr val="3C3333"/>
                </a:solidFill>
                <a:latin typeface="Roboto Mono Regular"/>
              </a:rPr>
              <a:t> </a:t>
            </a:r>
            <a:r>
              <a:rPr lang="en-US" sz="3000" u="sng" dirty="0" err="1">
                <a:solidFill>
                  <a:srgbClr val="3C3333"/>
                </a:solidFill>
                <a:latin typeface="Roboto Mono Regular"/>
              </a:rPr>
              <a:t>giải</a:t>
            </a:r>
            <a:r>
              <a:rPr lang="en-US" sz="3000" u="sng" dirty="0">
                <a:solidFill>
                  <a:srgbClr val="3C3333"/>
                </a:solidFill>
                <a:latin typeface="Roboto Mono Regular"/>
              </a:rPr>
              <a:t> </a:t>
            </a:r>
            <a:r>
              <a:rPr lang="en-US" sz="3000" u="sng" dirty="0" err="1">
                <a:solidFill>
                  <a:srgbClr val="3C3333"/>
                </a:solidFill>
                <a:latin typeface="Roboto Mono Regular"/>
              </a:rPr>
              <a:t>chất</a:t>
            </a:r>
            <a:r>
              <a:rPr lang="en-US" sz="3000" u="sng" dirty="0">
                <a:solidFill>
                  <a:srgbClr val="3C3333"/>
                </a:solidFill>
                <a:latin typeface="Roboto Mono Regular"/>
              </a:rPr>
              <a:t> </a:t>
            </a:r>
            <a:r>
              <a:rPr lang="en-US" sz="3000" u="sng" dirty="0" err="1">
                <a:solidFill>
                  <a:srgbClr val="3C3333"/>
                </a:solidFill>
                <a:latin typeface="Roboto Mono Regular"/>
              </a:rPr>
              <a:t>hữu</a:t>
            </a:r>
            <a:r>
              <a:rPr lang="en-US" sz="3000" u="sng" dirty="0">
                <a:solidFill>
                  <a:srgbClr val="3C3333"/>
                </a:solidFill>
                <a:latin typeface="Roboto Mono Regular"/>
              </a:rPr>
              <a:t> </a:t>
            </a:r>
            <a:r>
              <a:rPr lang="en-US" sz="3000" u="sng" dirty="0" err="1">
                <a:solidFill>
                  <a:srgbClr val="3C3333"/>
                </a:solidFill>
                <a:latin typeface="Roboto Mono Regular"/>
              </a:rPr>
              <a:t>cơ</a:t>
            </a:r>
            <a:r>
              <a:rPr lang="en-US" sz="3000" u="sng" dirty="0">
                <a:solidFill>
                  <a:srgbClr val="3C3333"/>
                </a:solidFill>
                <a:latin typeface="Roboto Mono Regular"/>
              </a:rPr>
              <a:t> </a:t>
            </a:r>
            <a:r>
              <a:rPr lang="en-US" sz="3000" u="sng" dirty="0" err="1">
                <a:solidFill>
                  <a:srgbClr val="3C3333"/>
                </a:solidFill>
                <a:latin typeface="Roboto Mono Regular"/>
              </a:rPr>
              <a:t>ở</a:t>
            </a:r>
            <a:r>
              <a:rPr lang="en-US" sz="3000" u="sng" dirty="0">
                <a:solidFill>
                  <a:srgbClr val="3C3333"/>
                </a:solidFill>
                <a:latin typeface="Roboto Mono Regular"/>
              </a:rPr>
              <a:t> </a:t>
            </a:r>
            <a:r>
              <a:rPr lang="en-US" sz="3000" u="sng" dirty="0" err="1">
                <a:solidFill>
                  <a:srgbClr val="3C3333"/>
                </a:solidFill>
                <a:latin typeface="Roboto Mono Regular"/>
              </a:rPr>
              <a:t>tế</a:t>
            </a:r>
            <a:r>
              <a:rPr lang="en-US" sz="3000" u="sng" dirty="0">
                <a:solidFill>
                  <a:srgbClr val="3C3333"/>
                </a:solidFill>
                <a:latin typeface="Roboto Mono Regular"/>
              </a:rPr>
              <a:t> </a:t>
            </a:r>
            <a:r>
              <a:rPr lang="en-US" sz="3000" u="sng" dirty="0" err="1">
                <a:solidFill>
                  <a:srgbClr val="3C3333"/>
                </a:solidFill>
                <a:latin typeface="Roboto Mono Regular"/>
              </a:rPr>
              <a:t>bào</a:t>
            </a:r>
            <a:endParaRPr lang="en-US" sz="3000" u="sng" dirty="0">
              <a:solidFill>
                <a:srgbClr val="3C3333"/>
              </a:solidFill>
              <a:latin typeface="Roboto Mono Regular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1036949" y="6226324"/>
            <a:ext cx="5369071" cy="3411810"/>
            <a:chOff x="0" y="0"/>
            <a:chExt cx="7158762" cy="454908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7158762" cy="4549080"/>
              <a:chOff x="0" y="0"/>
              <a:chExt cx="3472874" cy="221573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472874" cy="2215732"/>
              </a:xfrm>
              <a:custGeom>
                <a:avLst/>
                <a:gdLst/>
                <a:ahLst/>
                <a:cxnLst/>
                <a:rect l="l" t="t" r="r" b="b"/>
                <a:pathLst>
                  <a:path w="3472874" h="2215732">
                    <a:moveTo>
                      <a:pt x="3348414" y="2215732"/>
                    </a:moveTo>
                    <a:lnTo>
                      <a:pt x="124460" y="2215732"/>
                    </a:lnTo>
                    <a:cubicBezTo>
                      <a:pt x="55880" y="2215732"/>
                      <a:pt x="0" y="2159852"/>
                      <a:pt x="0" y="209127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348414" y="0"/>
                    </a:lnTo>
                    <a:cubicBezTo>
                      <a:pt x="3416994" y="0"/>
                      <a:pt x="3472874" y="55880"/>
                      <a:pt x="3472874" y="124460"/>
                    </a:cubicBezTo>
                    <a:lnTo>
                      <a:pt x="3472874" y="2091272"/>
                    </a:lnTo>
                    <a:cubicBezTo>
                      <a:pt x="3472874" y="2159852"/>
                      <a:pt x="3416994" y="2215732"/>
                      <a:pt x="3348414" y="2215732"/>
                    </a:cubicBezTo>
                    <a:close/>
                  </a:path>
                </a:pathLst>
              </a:custGeom>
              <a:solidFill>
                <a:srgbClr val="F2F1EB"/>
              </a:solidFill>
            </p:spPr>
          </p:sp>
        </p:grp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80057" y="610649"/>
              <a:ext cx="754292" cy="806191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2700000">
              <a:off x="244291" y="2052491"/>
              <a:ext cx="825826" cy="825826"/>
            </a:xfrm>
            <a:prstGeom prst="rect">
              <a:avLst/>
            </a:prstGeom>
          </p:spPr>
        </p:pic>
      </p:grpSp>
      <p:pic>
        <p:nvPicPr>
          <p:cNvPr id="21" name="Picture 12">
            <a:extLst>
              <a:ext uri="{FF2B5EF4-FFF2-40B4-BE49-F238E27FC236}">
                <a16:creationId xmlns:a16="http://schemas.microsoft.com/office/drawing/2014/main" id="{4E8680B2-AA58-004F-BD1C-80FDB772C9B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137166" y="1823587"/>
            <a:ext cx="4134952" cy="6993576"/>
          </a:xfrm>
          <a:prstGeom prst="rect">
            <a:avLst/>
          </a:prstGeom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id="{5B402345-3C41-3F41-B623-51E691860CE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891811">
            <a:off x="14392835" y="5748300"/>
            <a:ext cx="3458798" cy="9381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l="6032" r="6032"/>
          <a:stretch>
            <a:fillRect/>
          </a:stretch>
        </p:blipFill>
        <p:spPr>
          <a:xfrm rot="5505886">
            <a:off x="-3145690" y="-535921"/>
            <a:ext cx="12107276" cy="10997457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-1633006" y="1366115"/>
            <a:ext cx="6774419" cy="4235588"/>
            <a:chOff x="0" y="125731"/>
            <a:chExt cx="9032559" cy="5647450"/>
          </a:xfrm>
        </p:grpSpPr>
        <p:sp>
          <p:nvSpPr>
            <p:cNvPr id="12" name="TextBox 12"/>
            <p:cNvSpPr txBox="1"/>
            <p:nvPr/>
          </p:nvSpPr>
          <p:spPr>
            <a:xfrm>
              <a:off x="0" y="4654669"/>
              <a:ext cx="9032559" cy="11185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399" u="sng" dirty="0">
                  <a:solidFill>
                    <a:srgbClr val="3C3333"/>
                  </a:solidFill>
                  <a:latin typeface="Roboto Mono Regular"/>
                </a:rPr>
                <a:t>Quan </a:t>
              </a:r>
              <a:r>
                <a:rPr lang="en-US" sz="2399" u="sng" dirty="0" err="1">
                  <a:solidFill>
                    <a:srgbClr val="3C3333"/>
                  </a:solidFill>
                  <a:latin typeface="Roboto Mono Regular"/>
                </a:rPr>
                <a:t>sát</a:t>
              </a:r>
              <a:r>
                <a:rPr lang="en-US" sz="2399" u="sng" dirty="0">
                  <a:solidFill>
                    <a:srgbClr val="3C3333"/>
                  </a:solidFill>
                  <a:latin typeface="Roboto Mono Regular"/>
                </a:rPr>
                <a:t> </a:t>
              </a:r>
              <a:r>
                <a:rPr lang="en-US" sz="2399" u="sng" dirty="0" err="1">
                  <a:solidFill>
                    <a:srgbClr val="3C3333"/>
                  </a:solidFill>
                  <a:latin typeface="Roboto Mono Regular"/>
                </a:rPr>
                <a:t>hình</a:t>
              </a:r>
              <a:r>
                <a:rPr lang="en-US" sz="2399" u="sng" dirty="0">
                  <a:solidFill>
                    <a:srgbClr val="3C3333"/>
                  </a:solidFill>
                  <a:latin typeface="Roboto Mono Regular"/>
                </a:rPr>
                <a:t> 25.1, </a:t>
              </a:r>
              <a:r>
                <a:rPr lang="en-US" sz="2399" u="sng" dirty="0" err="1">
                  <a:solidFill>
                    <a:srgbClr val="3C3333"/>
                  </a:solidFill>
                  <a:latin typeface="Roboto Mono Regular"/>
                </a:rPr>
                <a:t>thảo</a:t>
              </a:r>
              <a:r>
                <a:rPr lang="en-US" sz="2399" u="sng" dirty="0">
                  <a:solidFill>
                    <a:srgbClr val="3C3333"/>
                  </a:solidFill>
                  <a:latin typeface="Roboto Mono Regular"/>
                </a:rPr>
                <a:t> </a:t>
              </a:r>
              <a:r>
                <a:rPr lang="en-US" sz="2399" u="sng" dirty="0" err="1">
                  <a:solidFill>
                    <a:srgbClr val="3C3333"/>
                  </a:solidFill>
                  <a:latin typeface="Roboto Mono Regular"/>
                </a:rPr>
                <a:t>luận</a:t>
              </a:r>
              <a:r>
                <a:rPr lang="en-US" sz="2399" u="sng" dirty="0">
                  <a:solidFill>
                    <a:srgbClr val="3C3333"/>
                  </a:solidFill>
                  <a:latin typeface="Roboto Mono Regular"/>
                </a:rPr>
                <a:t> </a:t>
              </a:r>
              <a:r>
                <a:rPr lang="en-US" sz="2399" u="sng" dirty="0" err="1">
                  <a:solidFill>
                    <a:srgbClr val="3C3333"/>
                  </a:solidFill>
                  <a:latin typeface="Roboto Mono Regular"/>
                </a:rPr>
                <a:t>nhóm</a:t>
              </a:r>
              <a:r>
                <a:rPr lang="en-US" sz="2399" u="sng" dirty="0">
                  <a:solidFill>
                    <a:srgbClr val="3C3333"/>
                  </a:solidFill>
                  <a:latin typeface="Roboto Mono Regular"/>
                </a:rPr>
                <a:t> </a:t>
              </a:r>
              <a:r>
                <a:rPr lang="en-US" sz="2399" u="sng" dirty="0" err="1">
                  <a:solidFill>
                    <a:srgbClr val="3C3333"/>
                  </a:solidFill>
                  <a:latin typeface="Roboto Mono Regular"/>
                </a:rPr>
                <a:t>và</a:t>
              </a:r>
              <a:r>
                <a:rPr lang="en-US" sz="2399" u="sng" dirty="0">
                  <a:solidFill>
                    <a:srgbClr val="3C3333"/>
                  </a:solidFill>
                  <a:latin typeface="Roboto Mono Regular"/>
                </a:rPr>
                <a:t> </a:t>
              </a:r>
              <a:r>
                <a:rPr lang="en-US" sz="2399" u="sng" dirty="0" err="1">
                  <a:solidFill>
                    <a:srgbClr val="3C3333"/>
                  </a:solidFill>
                  <a:latin typeface="Roboto Mono Regular"/>
                </a:rPr>
                <a:t>hoàn</a:t>
              </a:r>
              <a:r>
                <a:rPr lang="en-US" sz="2399" u="sng" dirty="0">
                  <a:solidFill>
                    <a:srgbClr val="3C3333"/>
                  </a:solidFill>
                  <a:latin typeface="Roboto Mono Regular"/>
                </a:rPr>
                <a:t> </a:t>
              </a:r>
              <a:r>
                <a:rPr lang="en-US" sz="2399" u="sng" dirty="0" err="1">
                  <a:solidFill>
                    <a:srgbClr val="3C3333"/>
                  </a:solidFill>
                  <a:latin typeface="Roboto Mono Regular"/>
                </a:rPr>
                <a:t>thành</a:t>
              </a:r>
              <a:r>
                <a:rPr lang="en-US" sz="2399" u="sng" dirty="0">
                  <a:solidFill>
                    <a:srgbClr val="3C3333"/>
                  </a:solidFill>
                  <a:latin typeface="Roboto Mono Regular"/>
                </a:rPr>
                <a:t> </a:t>
              </a:r>
              <a:r>
                <a:rPr lang="en-US" sz="2399" u="sng" dirty="0" err="1">
                  <a:solidFill>
                    <a:srgbClr val="3C3333"/>
                  </a:solidFill>
                  <a:latin typeface="Roboto Mono Regular"/>
                </a:rPr>
                <a:t>các</a:t>
              </a:r>
              <a:r>
                <a:rPr lang="en-US" sz="2399" u="sng" dirty="0">
                  <a:solidFill>
                    <a:srgbClr val="3C3333"/>
                  </a:solidFill>
                  <a:latin typeface="Roboto Mono Regular"/>
                </a:rPr>
                <a:t> </a:t>
              </a:r>
              <a:r>
                <a:rPr lang="en-US" sz="2399" u="sng" dirty="0" err="1">
                  <a:solidFill>
                    <a:srgbClr val="3C3333"/>
                  </a:solidFill>
                  <a:latin typeface="Roboto Mono Regular"/>
                </a:rPr>
                <a:t>yêu</a:t>
              </a:r>
              <a:r>
                <a:rPr lang="en-US" sz="2399" u="sng" dirty="0">
                  <a:solidFill>
                    <a:srgbClr val="3C3333"/>
                  </a:solidFill>
                  <a:latin typeface="Roboto Mono Regular"/>
                </a:rPr>
                <a:t> </a:t>
              </a:r>
              <a:r>
                <a:rPr lang="en-US" sz="2399" u="sng" dirty="0" err="1">
                  <a:solidFill>
                    <a:srgbClr val="3C3333"/>
                  </a:solidFill>
                  <a:latin typeface="Roboto Mono Regular"/>
                </a:rPr>
                <a:t>cầu</a:t>
              </a:r>
              <a:r>
                <a:rPr lang="en-US" sz="2399" u="sng" dirty="0">
                  <a:solidFill>
                    <a:srgbClr val="3C3333"/>
                  </a:solidFill>
                  <a:latin typeface="Roboto Mono Regular"/>
                </a:rPr>
                <a:t> </a:t>
              </a:r>
              <a:r>
                <a:rPr lang="en-US" sz="2399" u="sng" dirty="0" err="1">
                  <a:solidFill>
                    <a:srgbClr val="3C3333"/>
                  </a:solidFill>
                  <a:latin typeface="Roboto Mono Regular"/>
                </a:rPr>
                <a:t>sau</a:t>
              </a:r>
              <a:endParaRPr lang="en-US" sz="2399" u="sng" dirty="0">
                <a:solidFill>
                  <a:srgbClr val="3C3333"/>
                </a:solidFill>
                <a:latin typeface="Roboto Mono Regular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25731"/>
              <a:ext cx="9032559" cy="36995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752"/>
                </a:lnSpc>
              </a:pPr>
              <a:r>
                <a:rPr lang="en-US" sz="9774" u="none" dirty="0">
                  <a:solidFill>
                    <a:srgbClr val="3C3333"/>
                  </a:solidFill>
                  <a:latin typeface="Dancing Script"/>
                </a:rPr>
                <a:t>I - HÔ HẤP TẾ BÀO</a:t>
              </a:r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 l="11052" t="4199"/>
          <a:stretch>
            <a:fillRect/>
          </a:stretch>
        </p:blipFill>
        <p:spPr>
          <a:xfrm rot="7179490">
            <a:off x="11841992" y="-3778934"/>
            <a:ext cx="3762768" cy="636960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909891">
            <a:off x="6637980" y="-1093152"/>
            <a:ext cx="3155852" cy="218630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10940" y="9581641"/>
            <a:ext cx="9283028" cy="1410718"/>
          </a:xfrm>
          <a:prstGeom prst="rect">
            <a:avLst/>
          </a:prstGeom>
        </p:spPr>
      </p:pic>
      <p:pic>
        <p:nvPicPr>
          <p:cNvPr id="1026" name="Picture 2" descr="Bài 25. Hô hấp tế bào trang 111, 112 Khoa học tự nhiên 7 - Kết nối tri thức  | SGK Khoa học tự nhiên 7 - Kết nối tri thức">
            <a:extLst>
              <a:ext uri="{FF2B5EF4-FFF2-40B4-BE49-F238E27FC236}">
                <a16:creationId xmlns:a16="http://schemas.microsoft.com/office/drawing/2014/main" id="{B6E94ECA-D115-E542-9C07-982193E11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496126"/>
            <a:ext cx="12184291" cy="57731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l="6032" r="6032"/>
          <a:stretch>
            <a:fillRect/>
          </a:stretch>
        </p:blipFill>
        <p:spPr>
          <a:xfrm rot="5505886">
            <a:off x="-3145690" y="-535921"/>
            <a:ext cx="12107276" cy="1099745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37164" y="1134850"/>
            <a:ext cx="6774419" cy="8226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i="1" dirty="0">
                <a:solidFill>
                  <a:srgbClr val="3C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000" i="1" dirty="0" err="1">
                <a:solidFill>
                  <a:srgbClr val="3C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i="1" dirty="0">
                <a:solidFill>
                  <a:srgbClr val="3C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3C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i="1" dirty="0">
                <a:solidFill>
                  <a:srgbClr val="3C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25.1, </a:t>
            </a:r>
            <a:r>
              <a:rPr lang="en-US" sz="3000" i="1" dirty="0" err="1">
                <a:solidFill>
                  <a:srgbClr val="3C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i="1" dirty="0">
                <a:solidFill>
                  <a:srgbClr val="3C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3C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i="1" dirty="0">
                <a:solidFill>
                  <a:srgbClr val="3C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3C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i="1" dirty="0">
                <a:solidFill>
                  <a:srgbClr val="3C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3C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i="1" dirty="0">
                <a:solidFill>
                  <a:srgbClr val="3C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3C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000" i="1" dirty="0">
                <a:solidFill>
                  <a:srgbClr val="3C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3C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i="1" dirty="0">
                <a:solidFill>
                  <a:srgbClr val="3C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3C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i="1" dirty="0">
                <a:solidFill>
                  <a:srgbClr val="3C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3C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i="1" dirty="0">
                <a:solidFill>
                  <a:srgbClr val="3C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3C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000" i="1" dirty="0">
                <a:solidFill>
                  <a:srgbClr val="3C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3C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i="1" dirty="0">
                <a:solidFill>
                  <a:srgbClr val="3C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(10’):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Kể tên các chất tham gia vào quá trình hô hấp và các sản phẩm được tạo ra từ quá trình này.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Mô tả quá trình hô hấp diễn ra ở tế bào.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Nêu vai trò của quá trình hô hấp tế bào đối với cơ thể. </a:t>
            </a:r>
          </a:p>
          <a:p>
            <a:pPr>
              <a:lnSpc>
                <a:spcPct val="150000"/>
              </a:lnSpc>
            </a:pP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endParaRPr lang="en-US" sz="3000" u="sng" dirty="0">
              <a:solidFill>
                <a:srgbClr val="3C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 r="26418"/>
          <a:stretch>
            <a:fillRect/>
          </a:stretch>
        </p:blipFill>
        <p:spPr>
          <a:xfrm rot="-7420443">
            <a:off x="16327465" y="5789833"/>
            <a:ext cx="3112756" cy="664884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rcRect l="11052" t="4199"/>
          <a:stretch>
            <a:fillRect/>
          </a:stretch>
        </p:blipFill>
        <p:spPr>
          <a:xfrm rot="7179490">
            <a:off x="11841992" y="-3778934"/>
            <a:ext cx="3762768" cy="636960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909891">
            <a:off x="6637980" y="-1093152"/>
            <a:ext cx="3155852" cy="218630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10940" y="9581641"/>
            <a:ext cx="9283028" cy="1410718"/>
          </a:xfrm>
          <a:prstGeom prst="rect">
            <a:avLst/>
          </a:prstGeom>
        </p:spPr>
      </p:pic>
      <p:pic>
        <p:nvPicPr>
          <p:cNvPr id="1026" name="Picture 2" descr="Bài 25. Hô hấp tế bào trang 111, 112 Khoa học tự nhiên 7 - Kết nối tri thức  | SGK Khoa học tự nhiên 7 - Kết nối tri thức">
            <a:extLst>
              <a:ext uri="{FF2B5EF4-FFF2-40B4-BE49-F238E27FC236}">
                <a16:creationId xmlns:a16="http://schemas.microsoft.com/office/drawing/2014/main" id="{B6E94ECA-D115-E542-9C07-982193E11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154" y="2827266"/>
            <a:ext cx="9275584" cy="43949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4967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l="6032" r="6032"/>
          <a:stretch>
            <a:fillRect/>
          </a:stretch>
        </p:blipFill>
        <p:spPr>
          <a:xfrm rot="5505886">
            <a:off x="2377762" y="-5713591"/>
            <a:ext cx="12107276" cy="2168182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01203" y="1678435"/>
            <a:ext cx="16920701" cy="3942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vi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Kể tên các chất tham gia vào quá trình hô hấp và các sản phẩm được tạo ra từ quá trình này.</a:t>
            </a:r>
          </a:p>
          <a:p>
            <a:pPr>
              <a:lnSpc>
                <a:spcPct val="150000"/>
              </a:lnSpc>
            </a:pP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endParaRPr lang="en-US" sz="3500" u="sng" dirty="0">
              <a:solidFill>
                <a:srgbClr val="3C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 l="11052" t="4199"/>
          <a:stretch>
            <a:fillRect/>
          </a:stretch>
        </p:blipFill>
        <p:spPr>
          <a:xfrm rot="7179490">
            <a:off x="11841992" y="-3778934"/>
            <a:ext cx="3762768" cy="636960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909891">
            <a:off x="6637980" y="-1093152"/>
            <a:ext cx="3155852" cy="218630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10940" y="9581641"/>
            <a:ext cx="9283028" cy="1410718"/>
          </a:xfrm>
          <a:prstGeom prst="rect">
            <a:avLst/>
          </a:prstGeom>
        </p:spPr>
      </p:pic>
      <p:pic>
        <p:nvPicPr>
          <p:cNvPr id="1026" name="Picture 2" descr="Bài 25. Hô hấp tế bào trang 111, 112 Khoa học tự nhiên 7 - Kết nối tri thức  | SGK Khoa học tự nhiên 7 - Kết nối tri thức">
            <a:extLst>
              <a:ext uri="{FF2B5EF4-FFF2-40B4-BE49-F238E27FC236}">
                <a16:creationId xmlns:a16="http://schemas.microsoft.com/office/drawing/2014/main" id="{B6E94ECA-D115-E542-9C07-982193E11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034" y="3910557"/>
            <a:ext cx="10329756" cy="4894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A7F01A-5695-9040-9333-E02D9B6455F7}"/>
              </a:ext>
            </a:extLst>
          </p:cNvPr>
          <p:cNvSpPr txBox="1"/>
          <p:nvPr/>
        </p:nvSpPr>
        <p:spPr>
          <a:xfrm>
            <a:off x="1387530" y="3427409"/>
            <a:ext cx="5839504" cy="5650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chất tham gia: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Glucose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Oxygen</a:t>
            </a:r>
          </a:p>
          <a:p>
            <a:pPr>
              <a:lnSpc>
                <a:spcPct val="150000"/>
              </a:lnSpc>
            </a:pP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sản phẩm được tạo ra: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Carbon dioxide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Năng lượng (ATP)</a:t>
            </a:r>
          </a:p>
        </p:txBody>
      </p:sp>
    </p:spTree>
    <p:extLst>
      <p:ext uri="{BB962C8B-B14F-4D97-AF65-F5344CB8AC3E}">
        <p14:creationId xmlns:p14="http://schemas.microsoft.com/office/powerpoint/2010/main" val="28242189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l="6032" r="6032"/>
          <a:stretch>
            <a:fillRect/>
          </a:stretch>
        </p:blipFill>
        <p:spPr>
          <a:xfrm rot="5505886">
            <a:off x="2377762" y="-5713591"/>
            <a:ext cx="12107276" cy="2168182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01203" y="1678435"/>
            <a:ext cx="16920701" cy="3157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Mô tả quá trình hô hấp diễn ra ở tế bào.</a:t>
            </a:r>
          </a:p>
          <a:p>
            <a:pPr>
              <a:lnSpc>
                <a:spcPct val="150000"/>
              </a:lnSpc>
            </a:pPr>
            <a:r>
              <a:rPr lang="vi-V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(Xem video)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endParaRPr lang="en-US" sz="3500" u="sng" dirty="0">
              <a:solidFill>
                <a:srgbClr val="3C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 l="11052" t="4199"/>
          <a:stretch>
            <a:fillRect/>
          </a:stretch>
        </p:blipFill>
        <p:spPr>
          <a:xfrm rot="7179490">
            <a:off x="11841992" y="-3778934"/>
            <a:ext cx="3762768" cy="636960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909891">
            <a:off x="6637980" y="-1093152"/>
            <a:ext cx="3155852" cy="218630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038600" y="9334500"/>
            <a:ext cx="9283028" cy="1410718"/>
          </a:xfrm>
          <a:prstGeom prst="rect">
            <a:avLst/>
          </a:prstGeom>
        </p:spPr>
      </p:pic>
      <p:pic>
        <p:nvPicPr>
          <p:cNvPr id="3" name="HÔ HẤP TẾ BÀO - Quá trình sản xuất năng lượng cho cơ thể - Khám Phá Sinh Học.mp4" descr="HÔ HẤP TẾ BÀO - Quá trình sản xuất năng lượng cho cơ thể - Khám Phá Sinh Học.mp4">
            <a:hlinkClick r:id="" action="ppaction://media"/>
            <a:extLst>
              <a:ext uri="{FF2B5EF4-FFF2-40B4-BE49-F238E27FC236}">
                <a16:creationId xmlns:a16="http://schemas.microsoft.com/office/drawing/2014/main" id="{98938A4D-DD07-2F4E-A5AF-33FFAC5B57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12948" y="2713934"/>
            <a:ext cx="12623800" cy="71008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71878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l="6032" r="6032"/>
          <a:stretch>
            <a:fillRect/>
          </a:stretch>
        </p:blipFill>
        <p:spPr>
          <a:xfrm rot="5505886">
            <a:off x="2377762" y="-5713591"/>
            <a:ext cx="12107276" cy="2168182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01203" y="1678435"/>
            <a:ext cx="16920701" cy="3157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Mô tả quá trình hô hấp diễn ra ở tế bào.</a:t>
            </a:r>
          </a:p>
          <a:p>
            <a:pPr>
              <a:lnSpc>
                <a:spcPct val="150000"/>
              </a:lnSpc>
            </a:pPr>
            <a:r>
              <a:rPr lang="vi-V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(Xem video)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endParaRPr lang="en-US" sz="3500" u="sng" dirty="0">
              <a:solidFill>
                <a:srgbClr val="3C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 l="11052" t="4199"/>
          <a:stretch>
            <a:fillRect/>
          </a:stretch>
        </p:blipFill>
        <p:spPr>
          <a:xfrm rot="7179490">
            <a:off x="11841992" y="-3778934"/>
            <a:ext cx="3762768" cy="636960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909891">
            <a:off x="6637980" y="-1093152"/>
            <a:ext cx="3155852" cy="218630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038600" y="9334500"/>
            <a:ext cx="9283028" cy="1410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A7F01A-5695-9040-9333-E02D9B6455F7}"/>
              </a:ext>
            </a:extLst>
          </p:cNvPr>
          <p:cNvSpPr txBox="1"/>
          <p:nvPr/>
        </p:nvSpPr>
        <p:spPr>
          <a:xfrm>
            <a:off x="1334779" y="3331124"/>
            <a:ext cx="14690670" cy="4843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Trong quá trình hô hấp tế bào, với sự tham gia của khí </a:t>
            </a:r>
            <a:r>
              <a:rPr lang="vi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oxygen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mà các phân tử </a:t>
            </a:r>
            <a:r>
              <a:rPr lang="vi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chất hữu cơ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̛ (chủ yếu là </a:t>
            </a:r>
            <a:r>
              <a:rPr lang="vi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glucose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được phân giải thành </a:t>
            </a:r>
            <a:r>
              <a:rPr lang="vi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khí carbon dioxide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và </a:t>
            </a:r>
            <a:r>
              <a:rPr lang="vi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nước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đồng thời giải phóng năng lượng </a:t>
            </a:r>
            <a:r>
              <a:rPr lang="vi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ATP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cung cấp cho hoạt động của tế bào.</a:t>
            </a:r>
            <a:b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Ở đa số thực vật, glucose được tổng hợp từ quá trình quang hợp. Ở động vật, tế bào lấy glucose từ quá trình phân giải thức ăn.</a:t>
            </a:r>
            <a:b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2795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404</Words>
  <Application>Microsoft Office PowerPoint</Application>
  <PresentationFormat>Custom</PresentationFormat>
  <Paragraphs>37</Paragraphs>
  <Slides>10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Times New Roman</vt:lpstr>
      <vt:lpstr>Calibri</vt:lpstr>
      <vt:lpstr>Dancing Script</vt:lpstr>
      <vt:lpstr>Roboto Mono Regular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Màu be Sáng Hồng Sổ lưu niệm Cổ điển Đơn giản Bản thuyết trình về Ngày của Mẹ</dc:title>
  <cp:lastModifiedBy>Admin</cp:lastModifiedBy>
  <cp:revision>8</cp:revision>
  <dcterms:created xsi:type="dcterms:W3CDTF">2006-08-16T00:00:00Z</dcterms:created>
  <dcterms:modified xsi:type="dcterms:W3CDTF">2024-03-16T17:37:01Z</dcterms:modified>
  <dc:identifier>DAFGrP3nbiQ</dc:identifier>
</cp:coreProperties>
</file>