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95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58" r:id="rId13"/>
    <p:sldId id="259" r:id="rId14"/>
    <p:sldId id="308" r:id="rId15"/>
    <p:sldId id="309" r:id="rId16"/>
    <p:sldId id="307" r:id="rId17"/>
    <p:sldId id="264" r:id="rId18"/>
  </p:sldIdLst>
  <p:sldSz cx="9144000" cy="5143500" type="screen16x9"/>
  <p:notesSz cx="6858000" cy="9144000"/>
  <p:embeddedFontLst>
    <p:embeddedFont>
      <p:font typeface="Dosis Light" panose="020B0604020202020204" charset="0"/>
      <p:regular r:id="rId20"/>
      <p:bold r:id="rId21"/>
    </p:embeddedFont>
    <p:embeddedFont>
      <p:font typeface="Dosis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  <p:embeddedFont>
      <p:font typeface="Pontano Sans" panose="020B0604020202020204" charset="0"/>
      <p:regular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749844-6ED7-4BD5-809E-62C95482B549}">
  <a:tblStyle styleId="{B5749844-6ED7-4BD5-809E-62C95482B5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09CB0B2-3A2D-400C-A7B7-CE5C04D2024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07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99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8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95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35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99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59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80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319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63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362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53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08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87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8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59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14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75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9" r:id="rId4"/>
    <p:sldLayoutId id="2147483664" r:id="rId5"/>
    <p:sldLayoutId id="2147483654" r:id="rId6"/>
    <p:sldLayoutId id="2147483671" r:id="rId7"/>
    <p:sldLayoutId id="2147483670" r:id="rId8"/>
    <p:sldLayoutId id="2147483668" r:id="rId9"/>
    <p:sldLayoutId id="2147483667" r:id="rId10"/>
    <p:sldLayoutId id="2147483666" r:id="rId11"/>
    <p:sldLayoutId id="2147483663" r:id="rId12"/>
    <p:sldLayoutId id="2147483662" r:id="rId13"/>
    <p:sldLayoutId id="2147483657" r:id="rId14"/>
    <p:sldLayoutId id="2147483672" r:id="rId15"/>
    <p:sldLayoutId id="2147483665" r:id="rId16"/>
    <p:sldLayoutId id="2147483661" r:id="rId1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833460" y="1991850"/>
            <a:ext cx="4447309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Bài 26: Một số yếu tố ảnh hưởng đến hô hấp tế bào</a:t>
            </a:r>
            <a:endParaRPr b="1" dirty="0"/>
          </a:p>
        </p:txBody>
      </p:sp>
      <p:grpSp>
        <p:nvGrpSpPr>
          <p:cNvPr id="4" name="Google Shape;894;p49"/>
          <p:cNvGrpSpPr/>
          <p:nvPr/>
        </p:nvGrpSpPr>
        <p:grpSpPr>
          <a:xfrm>
            <a:off x="5088893" y="4508438"/>
            <a:ext cx="269526" cy="425712"/>
            <a:chOff x="1979475" y="4289300"/>
            <a:chExt cx="322400" cy="509225"/>
          </a:xfrm>
        </p:grpSpPr>
        <p:sp>
          <p:nvSpPr>
            <p:cNvPr id="5" name="Google Shape;895;p4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96;p4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7;p4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898;p49"/>
          <p:cNvGrpSpPr/>
          <p:nvPr/>
        </p:nvGrpSpPr>
        <p:grpSpPr>
          <a:xfrm>
            <a:off x="5628427" y="4514040"/>
            <a:ext cx="318014" cy="414510"/>
            <a:chOff x="2624850" y="4296000"/>
            <a:chExt cx="380400" cy="495825"/>
          </a:xfrm>
        </p:grpSpPr>
        <p:sp>
          <p:nvSpPr>
            <p:cNvPr id="9" name="Google Shape;899;p4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0;p4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01;p4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894;p49"/>
          <p:cNvGrpSpPr/>
          <p:nvPr/>
        </p:nvGrpSpPr>
        <p:grpSpPr>
          <a:xfrm>
            <a:off x="6122022" y="4530885"/>
            <a:ext cx="269526" cy="425712"/>
            <a:chOff x="1979475" y="4289300"/>
            <a:chExt cx="322400" cy="509225"/>
          </a:xfrm>
        </p:grpSpPr>
        <p:sp>
          <p:nvSpPr>
            <p:cNvPr id="13" name="Google Shape;895;p4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96;p4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97;p4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898;p49"/>
          <p:cNvGrpSpPr/>
          <p:nvPr/>
        </p:nvGrpSpPr>
        <p:grpSpPr>
          <a:xfrm>
            <a:off x="6661556" y="4536487"/>
            <a:ext cx="318014" cy="414510"/>
            <a:chOff x="2624850" y="4296000"/>
            <a:chExt cx="380400" cy="495825"/>
          </a:xfrm>
        </p:grpSpPr>
        <p:sp>
          <p:nvSpPr>
            <p:cNvPr id="17" name="Google Shape;899;p4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0;p4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1;p4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894;p49"/>
          <p:cNvGrpSpPr/>
          <p:nvPr/>
        </p:nvGrpSpPr>
        <p:grpSpPr>
          <a:xfrm>
            <a:off x="7206690" y="4559998"/>
            <a:ext cx="269526" cy="425712"/>
            <a:chOff x="1979475" y="4289300"/>
            <a:chExt cx="322400" cy="509225"/>
          </a:xfrm>
        </p:grpSpPr>
        <p:sp>
          <p:nvSpPr>
            <p:cNvPr id="21" name="Google Shape;895;p4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96;p4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97;p4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898;p49"/>
          <p:cNvGrpSpPr/>
          <p:nvPr/>
        </p:nvGrpSpPr>
        <p:grpSpPr>
          <a:xfrm>
            <a:off x="7746224" y="4565600"/>
            <a:ext cx="318014" cy="414510"/>
            <a:chOff x="2624850" y="4296000"/>
            <a:chExt cx="380400" cy="495825"/>
          </a:xfrm>
        </p:grpSpPr>
        <p:sp>
          <p:nvSpPr>
            <p:cNvPr id="25" name="Google Shape;899;p4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00;p4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01;p4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07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2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36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56302" y="-137564"/>
            <a:ext cx="3859200" cy="819900"/>
          </a:xfrm>
        </p:spPr>
        <p:txBody>
          <a:bodyPr/>
          <a:lstStyle/>
          <a:p>
            <a:pPr marL="63500" indent="0">
              <a:buNone/>
            </a:pPr>
            <a:r>
              <a:rPr lang="en-US" sz="3600" i="0" dirty="0" smtClean="0"/>
              <a:t>4. </a:t>
            </a:r>
            <a:r>
              <a:rPr lang="en-US" sz="3600" i="0" dirty="0" err="1" smtClean="0"/>
              <a:t>Nhiệt</a:t>
            </a:r>
            <a:r>
              <a:rPr lang="en-US" sz="3600" i="0" dirty="0" smtClean="0"/>
              <a:t> </a:t>
            </a:r>
            <a:r>
              <a:rPr lang="en-US" sz="3600" i="0" dirty="0" err="1" smtClean="0"/>
              <a:t>độ</a:t>
            </a:r>
            <a:endParaRPr lang="en-US" sz="3600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3" y="631760"/>
            <a:ext cx="4350318" cy="342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91" y="557646"/>
            <a:ext cx="4343446" cy="3868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618" y="4612857"/>
            <a:ext cx="679224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thở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 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8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ctrTitle"/>
          </p:nvPr>
        </p:nvSpPr>
        <p:spPr>
          <a:xfrm>
            <a:off x="4998028" y="1964350"/>
            <a:ext cx="405245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/>
              <a:t>Vận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r>
              <a:rPr lang="en-US" b="1" dirty="0" smtClean="0"/>
              <a:t> </a:t>
            </a:r>
            <a:r>
              <a:rPr lang="en-US" b="1" dirty="0" err="1" smtClean="0"/>
              <a:t>hiểu</a:t>
            </a:r>
            <a:r>
              <a:rPr lang="en-US" b="1" dirty="0" smtClean="0"/>
              <a:t> </a:t>
            </a:r>
            <a:r>
              <a:rPr lang="en-US" b="1" dirty="0" err="1" smtClean="0"/>
              <a:t>biết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hô</a:t>
            </a:r>
            <a:r>
              <a:rPr lang="en-US" b="1" dirty="0" smtClean="0"/>
              <a:t> </a:t>
            </a:r>
            <a:r>
              <a:rPr lang="en-US" b="1" dirty="0" err="1" smtClean="0"/>
              <a:t>hấp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tiễn</a:t>
            </a:r>
            <a:endParaRPr b="1" dirty="0"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l="8436" r="8444"/>
          <a:stretch/>
        </p:blipFill>
        <p:spPr>
          <a:xfrm>
            <a:off x="2125100" y="448629"/>
            <a:ext cx="2708355" cy="3258307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34" name="Google Shape;134;p17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136048"/>
            <a:ext cx="9279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</a:rPr>
              <a:t>Hô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hấp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tế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bào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vấn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đề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bảo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quản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nông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sản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8" y="924548"/>
            <a:ext cx="4255534" cy="3148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6" y="924548"/>
            <a:ext cx="4509654" cy="3148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917" y="4072995"/>
            <a:ext cx="6550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Nên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chỉnh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yêu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tố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bảo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quản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sản</a:t>
            </a:r>
            <a:r>
              <a:rPr lang="en-US" sz="2400" b="1" dirty="0" smtClean="0">
                <a:solidFill>
                  <a:schemeClr val="bg1"/>
                </a:solidFill>
              </a:rPr>
              <a:t> 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451117"/>
              </p:ext>
            </p:extLst>
          </p:nvPr>
        </p:nvGraphicFramePr>
        <p:xfrm>
          <a:off x="350559" y="1008372"/>
          <a:ext cx="8396747" cy="2816225"/>
        </p:xfrm>
        <a:graphic>
          <a:graphicData uri="http://schemas.openxmlformats.org/drawingml/2006/table">
            <a:tbl>
              <a:tblPr firstRow="1" firstCol="1" bandRow="1"/>
              <a:tblGrid>
                <a:gridCol w="2491181">
                  <a:extLst>
                    <a:ext uri="{9D8B030D-6E8A-4147-A177-3AD203B41FA5}">
                      <a16:colId xmlns:a16="http://schemas.microsoft.com/office/drawing/2014/main" val="1178417360"/>
                    </a:ext>
                  </a:extLst>
                </a:gridCol>
                <a:gridCol w="2486555">
                  <a:extLst>
                    <a:ext uri="{9D8B030D-6E8A-4147-A177-3AD203B41FA5}">
                      <a16:colId xmlns:a16="http://schemas.microsoft.com/office/drawing/2014/main" val="2194557304"/>
                    </a:ext>
                  </a:extLst>
                </a:gridCol>
                <a:gridCol w="3419011">
                  <a:extLst>
                    <a:ext uri="{9D8B030D-6E8A-4147-A177-3AD203B41FA5}">
                      <a16:colId xmlns:a16="http://schemas.microsoft.com/office/drawing/2014/main" val="3478294088"/>
                    </a:ext>
                  </a:extLst>
                </a:gridCol>
              </a:tblGrid>
              <a:tr h="51183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DDE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bảo quản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DDE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 do chọn biện pháp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114380"/>
                  </a:ext>
                </a:extLst>
              </a:tr>
              <a:tr h="506857">
                <a:tc>
                  <a:txBody>
                    <a:bodyPr/>
                    <a:lstStyle/>
                    <a:p>
                      <a:pPr indent="254000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526524"/>
                  </a:ext>
                </a:extLst>
              </a:tr>
              <a:tr h="515818">
                <a:tc>
                  <a:txBody>
                    <a:bodyPr/>
                    <a:lstStyle/>
                    <a:p>
                      <a:pPr indent="254000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Củ, quả</a:t>
                      </a: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71124"/>
                  </a:ext>
                </a:extLst>
              </a:tr>
              <a:tr h="515818">
                <a:tc>
                  <a:txBody>
                    <a:bodyPr/>
                    <a:lstStyle/>
                    <a:p>
                      <a:pPr indent="254000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598811"/>
                  </a:ext>
                </a:extLst>
              </a:tr>
            </a:tbl>
          </a:graphicData>
        </a:graphic>
      </p:graphicFrame>
      <p:sp>
        <p:nvSpPr>
          <p:cNvPr id="5" name="Google Shape;182;p22"/>
          <p:cNvSpPr txBox="1">
            <a:spLocks/>
          </p:cNvSpPr>
          <p:nvPr/>
        </p:nvSpPr>
        <p:spPr>
          <a:xfrm>
            <a:off x="963288" y="0"/>
            <a:ext cx="7993899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biện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pháp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bảo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quản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sản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hoạch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59823"/>
              </p:ext>
            </p:extLst>
          </p:nvPr>
        </p:nvGraphicFramePr>
        <p:xfrm>
          <a:off x="350559" y="1008372"/>
          <a:ext cx="8396747" cy="3150553"/>
        </p:xfrm>
        <a:graphic>
          <a:graphicData uri="http://schemas.openxmlformats.org/drawingml/2006/table">
            <a:tbl>
              <a:tblPr firstRow="1" firstCol="1" bandRow="1"/>
              <a:tblGrid>
                <a:gridCol w="2491181">
                  <a:extLst>
                    <a:ext uri="{9D8B030D-6E8A-4147-A177-3AD203B41FA5}">
                      <a16:colId xmlns:a16="http://schemas.microsoft.com/office/drawing/2014/main" val="1178417360"/>
                    </a:ext>
                  </a:extLst>
                </a:gridCol>
                <a:gridCol w="2486555">
                  <a:extLst>
                    <a:ext uri="{9D8B030D-6E8A-4147-A177-3AD203B41FA5}">
                      <a16:colId xmlns:a16="http://schemas.microsoft.com/office/drawing/2014/main" val="2194557304"/>
                    </a:ext>
                  </a:extLst>
                </a:gridCol>
                <a:gridCol w="3419011">
                  <a:extLst>
                    <a:ext uri="{9D8B030D-6E8A-4147-A177-3AD203B41FA5}">
                      <a16:colId xmlns:a16="http://schemas.microsoft.com/office/drawing/2014/main" val="3478294088"/>
                    </a:ext>
                  </a:extLst>
                </a:gridCol>
              </a:tblGrid>
              <a:tr h="51183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DDE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bảo quản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DDE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 do chọn biện pháp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114380"/>
                  </a:ext>
                </a:extLst>
              </a:tr>
              <a:tr h="506857">
                <a:tc>
                  <a:txBody>
                    <a:bodyPr/>
                    <a:lstStyle/>
                    <a:p>
                      <a:pPr indent="254000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ể</a:t>
                      </a:r>
                      <a:r>
                        <a:rPr lang="vi-VN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trong túi 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nylon </a:t>
                      </a:r>
                      <a:r>
                        <a:rPr lang="vi-VN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kín hoặc đục lỗ, bảo quản trong ngàn mát tủ lạnh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Giảm sự mất nước và hạn chế quá trình hô hấp tế bào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526524"/>
                  </a:ext>
                </a:extLst>
              </a:tr>
              <a:tr h="515818">
                <a:tc>
                  <a:txBody>
                    <a:bodyPr/>
                    <a:lstStyle/>
                    <a:p>
                      <a:pPr indent="254000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Củ, quả</a:t>
                      </a: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Để nơi khô ráo, thoáng khí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Bảo quản nơi khô ráo để tránh hiện tượng mọc mầm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71124"/>
                  </a:ext>
                </a:extLst>
              </a:tr>
              <a:tr h="515818">
                <a:tc>
                  <a:txBody>
                    <a:bodyPr/>
                    <a:lstStyle/>
                    <a:p>
                      <a:pPr indent="254000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Phơi khô hoặc sấy khô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Giảm lượng nước trong hạt nhằm hạn chế quá trình hô hấp tế bào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" marR="4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598811"/>
                  </a:ext>
                </a:extLst>
              </a:tr>
            </a:tbl>
          </a:graphicData>
        </a:graphic>
      </p:graphicFrame>
      <p:sp>
        <p:nvSpPr>
          <p:cNvPr id="5" name="Google Shape;182;p22"/>
          <p:cNvSpPr txBox="1">
            <a:spLocks/>
          </p:cNvSpPr>
          <p:nvPr/>
        </p:nvSpPr>
        <p:spPr>
          <a:xfrm>
            <a:off x="963288" y="0"/>
            <a:ext cx="7993899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biện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pháp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bảo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quản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sản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hoạch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1787238" y="489648"/>
            <a:ext cx="7439889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2. Các biện pháp bảo quản nông sản sau thu hoạch</a:t>
            </a:r>
            <a:endParaRPr b="1" dirty="0"/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9" y="1272398"/>
            <a:ext cx="4138314" cy="3643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23" y="1272397"/>
            <a:ext cx="4103686" cy="3643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0" y="1267886"/>
            <a:ext cx="4138314" cy="3648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22" y="1267886"/>
            <a:ext cx="4103687" cy="36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2. Các biện pháp bảo quản nông sản sau thu hoạch</a:t>
            </a:r>
            <a:endParaRPr b="1"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3925908" y="1455057"/>
            <a:ext cx="4075091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 smtClean="0"/>
              <a:t>Bảo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quản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khô</a:t>
            </a:r>
            <a:endParaRPr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 smtClean="0"/>
              <a:t>- Bảo quản các loại hạt bằng phương pháp phơi hoặc sấy khô</a:t>
            </a:r>
            <a:endParaRPr sz="1600" dirty="0"/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2"/>
          </p:nvPr>
        </p:nvSpPr>
        <p:spPr>
          <a:xfrm>
            <a:off x="3925908" y="2500747"/>
            <a:ext cx="4016591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 smtClean="0"/>
              <a:t>Bảo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quản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lạnh</a:t>
            </a:r>
            <a:endParaRPr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 smtClean="0"/>
              <a:t>- Bảo quản thực phẩm, rau, quả ở nhiệt độ thấp trong tủ lạnh hoặc kho lạnh</a:t>
            </a:r>
            <a:endParaRPr sz="1600" dirty="0"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3"/>
          </p:nvPr>
        </p:nvSpPr>
        <p:spPr>
          <a:xfrm>
            <a:off x="3925908" y="3417369"/>
            <a:ext cx="5498645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 smtClean="0"/>
              <a:t>Bảo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quản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trong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điều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kiện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nồng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độ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không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khí</a:t>
            </a:r>
            <a:r>
              <a:rPr lang="en-US" sz="1800" b="1" dirty="0" smtClean="0"/>
              <a:t> carbon dioxide </a:t>
            </a:r>
            <a:r>
              <a:rPr lang="en-US" sz="1800" b="1" dirty="0" err="1" smtClean="0"/>
              <a:t>cao</a:t>
            </a:r>
            <a:endParaRPr lang="en-US" sz="1800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- </a:t>
            </a:r>
            <a:r>
              <a:rPr lang="en-US" sz="1600" dirty="0" err="1" smtClean="0"/>
              <a:t>Hiện</a:t>
            </a:r>
            <a:r>
              <a:rPr lang="en-US" sz="1600" dirty="0" smtClean="0"/>
              <a:t> </a:t>
            </a:r>
            <a:r>
              <a:rPr lang="en-US" sz="1600" dirty="0" err="1" smtClean="0"/>
              <a:t>đại</a:t>
            </a:r>
            <a:r>
              <a:rPr lang="en-US" sz="1600" dirty="0" smtClean="0"/>
              <a:t>, </a:t>
            </a:r>
            <a:r>
              <a:rPr lang="en-US" sz="1600" dirty="0" err="1" smtClean="0"/>
              <a:t>hiệu</a:t>
            </a:r>
            <a:r>
              <a:rPr lang="en-US" sz="1600" dirty="0" smtClean="0"/>
              <a:t> </a:t>
            </a:r>
            <a:r>
              <a:rPr lang="en-US" sz="1600" dirty="0" err="1" smtClean="0"/>
              <a:t>quả</a:t>
            </a: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- </a:t>
            </a:r>
            <a:r>
              <a:rPr lang="en-US" sz="1600" dirty="0" err="1" smtClean="0"/>
              <a:t>Sử</a:t>
            </a:r>
            <a:r>
              <a:rPr lang="en-US" sz="1600" dirty="0" smtClean="0"/>
              <a:t> </a:t>
            </a:r>
            <a:r>
              <a:rPr lang="en-US" sz="1600" dirty="0" err="1" smtClean="0"/>
              <a:t>dụng</a:t>
            </a:r>
            <a:r>
              <a:rPr lang="en-US" sz="1600" dirty="0" smtClean="0"/>
              <a:t> </a:t>
            </a:r>
            <a:r>
              <a:rPr lang="en-US" sz="1600" dirty="0" err="1" smtClean="0"/>
              <a:t>kho</a:t>
            </a:r>
            <a:r>
              <a:rPr lang="en-US" sz="1600" dirty="0" smtClean="0"/>
              <a:t> </a:t>
            </a:r>
            <a:r>
              <a:rPr lang="en-US" sz="1600" dirty="0" err="1" smtClean="0"/>
              <a:t>kín</a:t>
            </a:r>
            <a:r>
              <a:rPr lang="en-US" sz="1600" dirty="0" smtClean="0"/>
              <a:t>, </a:t>
            </a:r>
            <a:r>
              <a:rPr lang="en-US" sz="1600" dirty="0" err="1" smtClean="0"/>
              <a:t>quy</a:t>
            </a:r>
            <a:r>
              <a:rPr lang="en-US" sz="1600" dirty="0" smtClean="0"/>
              <a:t> </a:t>
            </a:r>
            <a:r>
              <a:rPr lang="en-US" sz="1600" dirty="0" err="1" smtClean="0"/>
              <a:t>mô</a:t>
            </a:r>
            <a:r>
              <a:rPr lang="en-US" sz="1600" dirty="0" smtClean="0"/>
              <a:t> </a:t>
            </a:r>
            <a:r>
              <a:rPr lang="en-US" sz="1600" dirty="0" err="1" smtClean="0"/>
              <a:t>lớn</a:t>
            </a:r>
            <a:endParaRPr sz="1600" dirty="0"/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 build="p"/>
      <p:bldP spid="184" grpId="0" build="p"/>
      <p:bldP spid="1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34" name="Google Shape;134;p17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00918" y="172061"/>
            <a:ext cx="8743082" cy="107721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dẫn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hỏng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4" y="1387526"/>
            <a:ext cx="4476750" cy="3362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40" y="1387526"/>
            <a:ext cx="422058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76209" y="144154"/>
            <a:ext cx="895349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0385" algn="l"/>
                <a:tab pos="630555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" y="1500920"/>
            <a:ext cx="4142500" cy="3154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84" y="1500920"/>
            <a:ext cx="4296816" cy="31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9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313687" y="186598"/>
            <a:ext cx="452004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Thí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nghiệm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đậu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mầm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9" y="724363"/>
            <a:ext cx="7020782" cy="4299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69" y="812411"/>
            <a:ext cx="2484373" cy="2718084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6887216" y="692781"/>
            <a:ext cx="2138450" cy="11272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894;p49"/>
          <p:cNvGrpSpPr/>
          <p:nvPr/>
        </p:nvGrpSpPr>
        <p:grpSpPr>
          <a:xfrm>
            <a:off x="2574293" y="147439"/>
            <a:ext cx="269526" cy="425712"/>
            <a:chOff x="1979475" y="4289300"/>
            <a:chExt cx="322400" cy="509225"/>
          </a:xfrm>
        </p:grpSpPr>
        <p:sp>
          <p:nvSpPr>
            <p:cNvPr id="8" name="Google Shape;895;p4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6;p4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7;p4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894;p49"/>
          <p:cNvGrpSpPr/>
          <p:nvPr/>
        </p:nvGrpSpPr>
        <p:grpSpPr>
          <a:xfrm>
            <a:off x="2262403" y="146404"/>
            <a:ext cx="269526" cy="425712"/>
            <a:chOff x="1979475" y="4289300"/>
            <a:chExt cx="322400" cy="509225"/>
          </a:xfrm>
        </p:grpSpPr>
        <p:sp>
          <p:nvSpPr>
            <p:cNvPr id="12" name="Google Shape;895;p4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96;p4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97;p4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060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2556163" y="186643"/>
            <a:ext cx="6764482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Các yếu tố ảnh hưởng đến hô hấp</a:t>
            </a:r>
            <a:endParaRPr sz="4000" b="1"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4235766" y="1584125"/>
            <a:ext cx="1547400" cy="572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 smtClean="0"/>
              <a:t>- </a:t>
            </a:r>
            <a:r>
              <a:rPr lang="en-US" sz="3200" b="1" dirty="0" err="1" smtClean="0"/>
              <a:t>Nước</a:t>
            </a:r>
            <a:endParaRPr sz="3200" b="1" dirty="0"/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2"/>
          </p:nvPr>
        </p:nvSpPr>
        <p:spPr>
          <a:xfrm>
            <a:off x="4235766" y="3190552"/>
            <a:ext cx="4367907" cy="1912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 smtClean="0"/>
              <a:t>- </a:t>
            </a:r>
            <a:r>
              <a:rPr lang="en-US" sz="3200" b="1" dirty="0" err="1" smtClean="0"/>
              <a:t>Nồng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khí</a:t>
            </a:r>
            <a:r>
              <a:rPr lang="en-US" sz="3200" b="1" dirty="0" smtClean="0"/>
              <a:t> oxygen, carbon dioxide</a:t>
            </a:r>
            <a:endParaRPr sz="3200" b="1" dirty="0"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3"/>
          </p:nvPr>
        </p:nvSpPr>
        <p:spPr>
          <a:xfrm>
            <a:off x="4235766" y="2343567"/>
            <a:ext cx="2792333" cy="740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 smtClean="0"/>
              <a:t>- </a:t>
            </a:r>
            <a:r>
              <a:rPr lang="en-US" sz="3200" b="1" dirty="0" err="1" smtClean="0"/>
              <a:t>Nhiệt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</a:t>
            </a:r>
            <a:endParaRPr sz="32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3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build="p"/>
      <p:bldP spid="184" grpId="0" build="p"/>
      <p:bldP spid="1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282" y="10391"/>
            <a:ext cx="4864800" cy="690900"/>
          </a:xfrm>
        </p:spPr>
        <p:txBody>
          <a:bodyPr/>
          <a:lstStyle/>
          <a:p>
            <a:r>
              <a:rPr lang="en-US" sz="4000" b="1" dirty="0" smtClean="0"/>
              <a:t>1. </a:t>
            </a:r>
            <a:r>
              <a:rPr lang="en-US" sz="4000" b="1" dirty="0" err="1" smtClean="0"/>
              <a:t>Nước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589687"/>
              </p:ext>
            </p:extLst>
          </p:nvPr>
        </p:nvGraphicFramePr>
        <p:xfrm>
          <a:off x="1690253" y="701291"/>
          <a:ext cx="7429503" cy="300826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76501">
                  <a:extLst>
                    <a:ext uri="{9D8B030D-6E8A-4147-A177-3AD203B41FA5}">
                      <a16:colId xmlns:a16="http://schemas.microsoft.com/office/drawing/2014/main" val="852540422"/>
                    </a:ext>
                  </a:extLst>
                </a:gridCol>
                <a:gridCol w="2476501">
                  <a:extLst>
                    <a:ext uri="{9D8B030D-6E8A-4147-A177-3AD203B41FA5}">
                      <a16:colId xmlns:a16="http://schemas.microsoft.com/office/drawing/2014/main" val="2539601792"/>
                    </a:ext>
                  </a:extLst>
                </a:gridCol>
                <a:gridCol w="2476501">
                  <a:extLst>
                    <a:ext uri="{9D8B030D-6E8A-4147-A177-3AD203B41FA5}">
                      <a16:colId xmlns:a16="http://schemas.microsoft.com/office/drawing/2014/main" val="3119688783"/>
                    </a:ext>
                  </a:extLst>
                </a:gridCol>
              </a:tblGrid>
              <a:tr h="90804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nghiệm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Hàm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trong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hạt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Cường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hấp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57902"/>
                  </a:ext>
                </a:extLst>
              </a:tr>
              <a:tr h="7251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Thí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nghiệm</a:t>
                      </a:r>
                      <a:r>
                        <a:rPr lang="en-US" b="1" baseline="0" dirty="0" smtClean="0"/>
                        <a:t>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11% </a:t>
                      </a:r>
                      <a:r>
                        <a:rPr lang="en-US" b="1" dirty="0" err="1" smtClean="0"/>
                        <a:t>đến</a:t>
                      </a:r>
                      <a:r>
                        <a:rPr lang="en-US" b="1" baseline="0" dirty="0" smtClean="0"/>
                        <a:t> 12%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1,5 mg CO2/1</a:t>
                      </a:r>
                      <a:r>
                        <a:rPr lang="en-US" b="1" baseline="0" dirty="0" smtClean="0"/>
                        <a:t> kg </a:t>
                      </a:r>
                      <a:r>
                        <a:rPr lang="en-US" b="1" baseline="0" dirty="0" err="1" smtClean="0"/>
                        <a:t>hạt</a:t>
                      </a:r>
                      <a:r>
                        <a:rPr lang="en-US" b="1" baseline="0" dirty="0" smtClean="0"/>
                        <a:t>/</a:t>
                      </a:r>
                      <a:r>
                        <a:rPr lang="en-US" b="1" baseline="0" dirty="0" err="1" smtClean="0"/>
                        <a:t>giờ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2956"/>
                  </a:ext>
                </a:extLst>
              </a:tr>
              <a:tr h="6498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Thí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nghiệm</a:t>
                      </a:r>
                      <a:r>
                        <a:rPr lang="en-US" b="1" baseline="0" dirty="0" smtClean="0"/>
                        <a:t>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14%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đến</a:t>
                      </a:r>
                      <a:r>
                        <a:rPr lang="en-US" b="1" baseline="0" dirty="0" smtClean="0"/>
                        <a:t> 15%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Tăng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lên</a:t>
                      </a:r>
                      <a:r>
                        <a:rPr lang="en-US" b="1" baseline="0" dirty="0" smtClean="0"/>
                        <a:t> 4 </a:t>
                      </a:r>
                      <a:r>
                        <a:rPr lang="en-US" b="1" baseline="0" dirty="0" err="1" smtClean="0"/>
                        <a:t>đến</a:t>
                      </a:r>
                      <a:r>
                        <a:rPr lang="en-US" b="1" baseline="0" dirty="0" smtClean="0"/>
                        <a:t> 5 </a:t>
                      </a:r>
                      <a:r>
                        <a:rPr lang="en-US" b="1" baseline="0" dirty="0" err="1" smtClean="0"/>
                        <a:t>lần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19320"/>
                  </a:ext>
                </a:extLst>
              </a:tr>
              <a:tr h="7251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Thí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nghiệm</a:t>
                      </a:r>
                      <a:r>
                        <a:rPr lang="en-US" b="1" baseline="0" dirty="0" smtClean="0"/>
                        <a:t>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30% </a:t>
                      </a:r>
                      <a:r>
                        <a:rPr lang="en-US" b="1" dirty="0" err="1" smtClean="0"/>
                        <a:t>đến</a:t>
                      </a:r>
                      <a:r>
                        <a:rPr lang="en-US" b="1" baseline="0" dirty="0" smtClean="0"/>
                        <a:t> 35%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Tăng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lên</a:t>
                      </a:r>
                      <a:r>
                        <a:rPr lang="en-US" b="1" baseline="0" dirty="0" smtClean="0"/>
                        <a:t> hang </a:t>
                      </a:r>
                      <a:r>
                        <a:rPr lang="en-US" b="1" baseline="0" dirty="0" err="1" smtClean="0"/>
                        <a:t>nghìn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lần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2304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81644" y="3861847"/>
            <a:ext cx="7218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?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mối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hàm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hạt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32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838" y="42971"/>
            <a:ext cx="4864800" cy="690900"/>
          </a:xfrm>
        </p:spPr>
        <p:txBody>
          <a:bodyPr/>
          <a:lstStyle/>
          <a:p>
            <a:r>
              <a:rPr lang="en-US" sz="4000" b="1" dirty="0"/>
              <a:t>2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Nồng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độ</a:t>
            </a:r>
            <a:r>
              <a:rPr lang="en-US" sz="4000" b="1" dirty="0" smtClean="0"/>
              <a:t> oxygen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763635"/>
            <a:ext cx="8380311" cy="4379815"/>
          </a:xfrm>
          <a:prstGeom prst="rect">
            <a:avLst/>
          </a:prstGeom>
        </p:spPr>
      </p:pic>
      <p:sp>
        <p:nvSpPr>
          <p:cNvPr id="4" name="Curved Down Arrow 3"/>
          <p:cNvSpPr/>
          <p:nvPr/>
        </p:nvSpPr>
        <p:spPr>
          <a:xfrm>
            <a:off x="2576945" y="2296391"/>
            <a:ext cx="841664" cy="33250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0128482">
            <a:off x="2601212" y="3586714"/>
            <a:ext cx="841664" cy="332509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rot="5133709" flipH="1">
            <a:off x="6497594" y="1866567"/>
            <a:ext cx="348486" cy="109266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5866590" y="3568596"/>
            <a:ext cx="892526" cy="234452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1976877" y="0"/>
            <a:ext cx="7239859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sao người ta thường làm đất tơi xốp trước khi gieo trồng và tháo nước khi ngập úng ?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l="11022" t="10435" r="11022" b="10443"/>
          <a:stretch/>
        </p:blipFill>
        <p:spPr>
          <a:xfrm>
            <a:off x="1155808" y="601750"/>
            <a:ext cx="1642139" cy="2500206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5" y="1067685"/>
            <a:ext cx="4393900" cy="3682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4" y="1067684"/>
            <a:ext cx="4177147" cy="36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78321" y="-93518"/>
            <a:ext cx="3859200" cy="819900"/>
          </a:xfrm>
        </p:spPr>
        <p:txBody>
          <a:bodyPr/>
          <a:lstStyle/>
          <a:p>
            <a:pPr marL="63500" indent="0">
              <a:buNone/>
            </a:pPr>
            <a:r>
              <a:rPr lang="en-US" b="1" i="0" dirty="0" smtClean="0"/>
              <a:t>3.Nồng </a:t>
            </a:r>
            <a:r>
              <a:rPr lang="en-US" b="1" i="0" dirty="0" err="1" smtClean="0"/>
              <a:t>độ</a:t>
            </a:r>
            <a:r>
              <a:rPr lang="en-US" b="1" i="0" dirty="0" smtClean="0"/>
              <a:t> carbon dioxide</a:t>
            </a:r>
            <a:endParaRPr lang="en-US" b="1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5" y="610917"/>
            <a:ext cx="4225628" cy="4023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23" y="610917"/>
            <a:ext cx="4495235" cy="402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92347523"/>
</p:tagLst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449</Words>
  <Application>Microsoft Office PowerPoint</Application>
  <PresentationFormat>On-screen Show (16:9)</PresentationFormat>
  <Paragraphs>82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Dosis Light</vt:lpstr>
      <vt:lpstr>Dosis</vt:lpstr>
      <vt:lpstr>Calibri</vt:lpstr>
      <vt:lpstr>Times New Roman</vt:lpstr>
      <vt:lpstr>Arial Black</vt:lpstr>
      <vt:lpstr>Pontano Sans</vt:lpstr>
      <vt:lpstr>Arial</vt:lpstr>
      <vt:lpstr>Solanio template</vt:lpstr>
      <vt:lpstr>Bài 26: Một số yếu tố ảnh hưởng đến hô hấp tế bào</vt:lpstr>
      <vt:lpstr>PowerPoint Presentation</vt:lpstr>
      <vt:lpstr>PowerPoint Presentation</vt:lpstr>
      <vt:lpstr>PowerPoint Presentation</vt:lpstr>
      <vt:lpstr>Các yếu tố ảnh hưởng đến hô hấp</vt:lpstr>
      <vt:lpstr>1. Nước</vt:lpstr>
      <vt:lpstr>2. Nồng độ oxygen</vt:lpstr>
      <vt:lpstr>PowerPoint Presentation</vt:lpstr>
      <vt:lpstr>PowerPoint Presentation</vt:lpstr>
      <vt:lpstr>PowerPoint Presentation</vt:lpstr>
      <vt:lpstr>PowerPoint Presentation</vt:lpstr>
      <vt:lpstr>Vận dụng hiểu biết về hô hấp vào thực tiễn</vt:lpstr>
      <vt:lpstr>PowerPoint Presentation</vt:lpstr>
      <vt:lpstr>PowerPoint Presentation</vt:lpstr>
      <vt:lpstr>PowerPoint Presentation</vt:lpstr>
      <vt:lpstr>2. Các biện pháp bảo quản nông sản sau thu hoạch</vt:lpstr>
      <vt:lpstr>2. Các biện pháp bảo quản nông sản sau thu hoạch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26: Một số yếu tố ảnh hưởng đến hô hấp tế bào</dc:title>
  <dc:creator>Admin</dc:creator>
  <cp:lastModifiedBy>Admin</cp:lastModifiedBy>
  <cp:revision>12</cp:revision>
  <dcterms:modified xsi:type="dcterms:W3CDTF">2022-07-14T06:35:38Z</dcterms:modified>
</cp:coreProperties>
</file>