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64" r:id="rId5"/>
    <p:sldId id="260" r:id="rId6"/>
    <p:sldId id="258" r:id="rId7"/>
    <p:sldId id="259" r:id="rId8"/>
    <p:sldId id="272" r:id="rId9"/>
    <p:sldId id="261" r:id="rId10"/>
    <p:sldId id="266" r:id="rId11"/>
    <p:sldId id="307" r:id="rId12"/>
    <p:sldId id="292" r:id="rId13"/>
    <p:sldId id="308" r:id="rId14"/>
    <p:sldId id="309" r:id="rId15"/>
    <p:sldId id="295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86A248"/>
    <a:srgbClr val="93B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585" autoAdjust="0"/>
  </p:normalViewPr>
  <p:slideViewPr>
    <p:cSldViewPr>
      <p:cViewPr>
        <p:scale>
          <a:sx n="40" d="100"/>
          <a:sy n="40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5CFBC-C74E-4E70-A1D3-C828FA44F39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10A2F-F9B4-46E8-8ED7-9FAB5492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“Quay </a:t>
            </a:r>
            <a:r>
              <a:rPr lang="en-US" baseline="0" dirty="0" err="1"/>
              <a:t>về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hoa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10A2F-F9B4-46E8-8ED7-9FAB54928A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2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9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4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6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87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1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9" Type="http://schemas.openxmlformats.org/officeDocument/2006/relationships/image" Target="../media/image37.gif"/><Relationship Id="rId3" Type="http://schemas.openxmlformats.org/officeDocument/2006/relationships/image" Target="../media/image24.svg"/><Relationship Id="rId21" Type="http://schemas.openxmlformats.org/officeDocument/2006/relationships/image" Target="../media/image34.svg"/><Relationship Id="rId34" Type="http://schemas.openxmlformats.org/officeDocument/2006/relationships/image" Target="../media/image47.svg"/><Relationship Id="rId7" Type="http://schemas.openxmlformats.org/officeDocument/2006/relationships/image" Target="../media/image28.svg"/><Relationship Id="rId12" Type="http://schemas.openxmlformats.org/officeDocument/2006/relationships/image" Target="../media/image4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34.png"/><Relationship Id="rId38" Type="http://schemas.openxmlformats.org/officeDocument/2006/relationships/image" Target="../media/image51.sv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6.svg"/><Relationship Id="rId24" Type="http://schemas.openxmlformats.org/officeDocument/2006/relationships/image" Target="../media/image29.png"/><Relationship Id="rId32" Type="http://schemas.openxmlformats.org/officeDocument/2006/relationships/image" Target="../media/image45.svg"/><Relationship Id="rId37" Type="http://schemas.openxmlformats.org/officeDocument/2006/relationships/image" Target="../media/image36.png"/><Relationship Id="rId40" Type="http://schemas.openxmlformats.org/officeDocument/2006/relationships/image" Target="../media/image38.gif"/><Relationship Id="rId5" Type="http://schemas.openxmlformats.org/officeDocument/2006/relationships/image" Target="../media/image26.svg"/><Relationship Id="rId15" Type="http://schemas.openxmlformats.org/officeDocument/2006/relationships/image" Target="../media/image10.svg"/><Relationship Id="rId23" Type="http://schemas.openxmlformats.org/officeDocument/2006/relationships/image" Target="../media/image36.svg"/><Relationship Id="rId28" Type="http://schemas.openxmlformats.org/officeDocument/2006/relationships/image" Target="../media/image31.png"/><Relationship Id="rId36" Type="http://schemas.openxmlformats.org/officeDocument/2006/relationships/image" Target="../media/image49.svg"/><Relationship Id="rId10" Type="http://schemas.openxmlformats.org/officeDocument/2006/relationships/image" Target="../media/image24.png"/><Relationship Id="rId19" Type="http://schemas.openxmlformats.org/officeDocument/2006/relationships/image" Target="../media/image32.svg"/><Relationship Id="rId31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5.png"/><Relationship Id="rId22" Type="http://schemas.openxmlformats.org/officeDocument/2006/relationships/image" Target="../media/image28.png"/><Relationship Id="rId27" Type="http://schemas.openxmlformats.org/officeDocument/2006/relationships/image" Target="../media/image40.svg"/><Relationship Id="rId30" Type="http://schemas.openxmlformats.org/officeDocument/2006/relationships/image" Target="../media/image32.png"/><Relationship Id="rId35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ailieugiaovien.edu.vn/lesson/powerpoint-toan-7-ket-noi-tri-thuc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93B152"/>
          </a:solidFill>
          <a:ln>
            <a:solidFill>
              <a:srgbClr val="93B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160302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03022" cy="812800"/>
            </a:xfrm>
            <a:custGeom>
              <a:avLst/>
              <a:gdLst/>
              <a:ahLst/>
              <a:cxnLst/>
              <a:rect l="l" t="t" r="r" b="b"/>
              <a:pathLst>
                <a:path w="1603022" h="812800">
                  <a:moveTo>
                    <a:pt x="1523604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733382"/>
                  </a:lnTo>
                  <a:cubicBezTo>
                    <a:pt x="43699" y="733382"/>
                    <a:pt x="79418" y="768721"/>
                    <a:pt x="79418" y="812800"/>
                  </a:cubicBezTo>
                  <a:lnTo>
                    <a:pt x="1523604" y="812800"/>
                  </a:lnTo>
                  <a:cubicBezTo>
                    <a:pt x="1523604" y="769101"/>
                    <a:pt x="1558943" y="733382"/>
                    <a:pt x="1603022" y="733382"/>
                  </a:cubicBezTo>
                  <a:lnTo>
                    <a:pt x="1603022" y="79418"/>
                  </a:lnTo>
                  <a:cubicBezTo>
                    <a:pt x="1559323" y="79418"/>
                    <a:pt x="1523604" y="44079"/>
                    <a:pt x="152360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38100" y="0"/>
              <a:ext cx="7366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44673" y="6923405"/>
            <a:ext cx="3284432" cy="28492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21581" y="2715736"/>
            <a:ext cx="1584483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4A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4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E184DE7-3575-6DEA-C9D0-BD2511213349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xmlns="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xmlns="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xmlns="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135698" y="3167080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4CFE1A0-E7AF-7335-5DC4-8EA980CD2D92}"/>
              </a:ext>
            </a:extLst>
          </p:cNvPr>
          <p:cNvGrpSpPr/>
          <p:nvPr/>
        </p:nvGrpSpPr>
        <p:grpSpPr>
          <a:xfrm>
            <a:off x="-57466" y="6657978"/>
            <a:ext cx="18403946" cy="2387802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xmlns="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xmlns="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xmlns="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xmlns="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651517" y="414092"/>
            <a:ext cx="9305217" cy="9872909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634517" y="317048"/>
            <a:ext cx="1242189" cy="1194761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xmlns="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279812" y="4467491"/>
            <a:ext cx="1569615" cy="1452608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xmlns="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66918" y="4467491"/>
            <a:ext cx="1250501" cy="1300143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xmlns="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909283" y="2374825"/>
            <a:ext cx="1195184" cy="11777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xmlns="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964559" y="1956554"/>
            <a:ext cx="1285872" cy="1274183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xmlns="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251280" y="3831049"/>
            <a:ext cx="1006472" cy="1006472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xmlns="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965566" y="2564523"/>
            <a:ext cx="1266525" cy="1266525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9250431" y="1008470"/>
            <a:ext cx="1535571" cy="1518819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xmlns="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0783399" y="371693"/>
            <a:ext cx="1379123" cy="13716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xmlns="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5434672" y="617607"/>
            <a:ext cx="1737696" cy="1783080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033752" y="4712216"/>
            <a:ext cx="3026927" cy="2075868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xmlns="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rcRect/>
          <a:stretch>
            <a:fillRect/>
          </a:stretch>
        </p:blipFill>
        <p:spPr>
          <a:xfrm>
            <a:off x="13722693" y="2118585"/>
            <a:ext cx="1292733" cy="1309398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15723653" y="3783689"/>
            <a:ext cx="840338" cy="840338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xmlns="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6"/>
              </a:ext>
            </a:extLst>
          </a:blip>
          <a:srcRect/>
          <a:stretch>
            <a:fillRect/>
          </a:stretch>
        </p:blipFill>
        <p:spPr>
          <a:xfrm>
            <a:off x="14159174" y="617607"/>
            <a:ext cx="1127766" cy="1067148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xmlns="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8"/>
              </a:ext>
            </a:extLst>
          </a:blip>
          <a:srcRect/>
          <a:stretch>
            <a:fillRect/>
          </a:stretch>
        </p:blipFill>
        <p:spPr>
          <a:xfrm>
            <a:off x="15440722" y="5347359"/>
            <a:ext cx="946196" cy="9375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355" y="4233778"/>
            <a:ext cx="1023597" cy="994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719" y="1318916"/>
            <a:ext cx="1023597" cy="9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26" y="360055"/>
            <a:ext cx="1558379" cy="133152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0DD97FA-9F78-D0F4-5DB6-9ABF20D66F33}"/>
              </a:ext>
            </a:extLst>
          </p:cNvPr>
          <p:cNvSpPr txBox="1"/>
          <p:nvPr/>
        </p:nvSpPr>
        <p:spPr>
          <a:xfrm>
            <a:off x="3200400" y="3390900"/>
            <a:ext cx="1333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nữa………….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42CA89E-32A2-51D9-8661-8713C777C8CF}"/>
              </a:ext>
            </a:extLst>
          </p:cNvPr>
          <p:cNvSpPr txBox="1"/>
          <p:nvPr/>
        </p:nvSpPr>
        <p:spPr>
          <a:xfrm>
            <a:off x="6400800" y="5515809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https://tailieugiaovien.edu.vn/lesson/powerpoint-toan-7-ket-noi-tri-thuc/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B8C06B-0DBB-EA45-0738-49A01E02B721}"/>
              </a:ext>
            </a:extLst>
          </p:cNvPr>
          <p:cNvSpPr txBox="1"/>
          <p:nvPr/>
        </p:nvSpPr>
        <p:spPr>
          <a:xfrm>
            <a:off x="2057400" y="56769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Link tải đủ bộ</a:t>
            </a:r>
          </a:p>
        </p:txBody>
      </p:sp>
    </p:spTree>
    <p:extLst>
      <p:ext uri="{BB962C8B-B14F-4D97-AF65-F5344CB8AC3E}">
        <p14:creationId xmlns:p14="http://schemas.microsoft.com/office/powerpoint/2010/main" val="4507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0969 325 896 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PowerPoint và word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Có đủ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xmlns="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9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C7B95D9-FF5E-93AF-4F95-C290040295EF}"/>
              </a:ext>
            </a:extLst>
          </p:cNvPr>
          <p:cNvGrpSpPr/>
          <p:nvPr/>
        </p:nvGrpSpPr>
        <p:grpSpPr>
          <a:xfrm>
            <a:off x="-1668617" y="7860300"/>
            <a:ext cx="22991619" cy="2523744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xmlns="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xmlns="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xmlns="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018AD89B-885D-983C-F4F6-FC485515F49D}"/>
              </a:ext>
            </a:extLst>
          </p:cNvPr>
          <p:cNvSpPr/>
          <p:nvPr/>
        </p:nvSpPr>
        <p:spPr>
          <a:xfrm>
            <a:off x="1821872" y="628550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f(x) = x+1 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g(x) = x</a:t>
            </a:r>
            <a:r>
              <a:rPr lang="en-US" sz="4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+ 3x.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h(3)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h(x) = f(x). g(x)</a:t>
            </a: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xmlns="" id="{4D1DA2F5-D9A5-C765-0E47-25DD326F3067}"/>
              </a:ext>
            </a:extLst>
          </p:cNvPr>
          <p:cNvSpPr/>
          <p:nvPr/>
        </p:nvSpPr>
        <p:spPr>
          <a:xfrm>
            <a:off x="1821872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135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xmlns="" id="{1713963F-2894-56F2-E53C-4371936FB85C}"/>
              </a:ext>
            </a:extLst>
          </p:cNvPr>
          <p:cNvSpPr/>
          <p:nvPr/>
        </p:nvSpPr>
        <p:spPr>
          <a:xfrm>
            <a:off x="1821872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136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xmlns="" id="{72E080E8-9CBE-7E1E-25CC-340E27A4D017}"/>
              </a:ext>
            </a:extLst>
          </p:cNvPr>
          <p:cNvSpPr/>
          <p:nvPr/>
        </p:nvSpPr>
        <p:spPr>
          <a:xfrm>
            <a:off x="9663545" y="4078331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137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xmlns="" id="{98AC7C36-17E6-7D99-2014-5789447F054D}"/>
              </a:ext>
            </a:extLst>
          </p:cNvPr>
          <p:cNvSpPr/>
          <p:nvPr/>
        </p:nvSpPr>
        <p:spPr>
          <a:xfrm>
            <a:off x="9663544" y="6530582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138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Đáp án đúng">
            <a:extLst>
              <a:ext uri="{FF2B5EF4-FFF2-40B4-BE49-F238E27FC236}">
                <a16:creationId xmlns:a16="http://schemas.microsoft.com/office/drawing/2014/main" xmlns="" id="{F26A5EAB-E5AD-94BE-45D6-5F46AA945CA3}"/>
              </a:ext>
            </a:extLst>
          </p:cNvPr>
          <p:cNvSpPr/>
          <p:nvPr/>
        </p:nvSpPr>
        <p:spPr>
          <a:xfrm>
            <a:off x="9647962" y="6530582"/>
            <a:ext cx="6802583" cy="19950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138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3" name="Picture 32">
            <a:hlinkClick r:id="" action="ppaction://noaction"/>
            <a:extLst>
              <a:ext uri="{FF2B5EF4-FFF2-40B4-BE49-F238E27FC236}">
                <a16:creationId xmlns:a16="http://schemas.microsoft.com/office/drawing/2014/main" xmlns="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17" y="8144759"/>
            <a:ext cx="2460983" cy="2239695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6762" y="7363654"/>
            <a:ext cx="1819785" cy="30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843033" y="2817828"/>
            <a:ext cx="1179933" cy="1423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2073" y="-2548188"/>
            <a:ext cx="3545012" cy="511915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676708" y="1517348"/>
            <a:ext cx="1667430" cy="16674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6206200" y="7559374"/>
            <a:ext cx="1273667" cy="12736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028622" y="705902"/>
            <a:ext cx="6430085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62993" y="3184778"/>
            <a:ext cx="1215137" cy="14864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1676708" y="7412478"/>
            <a:ext cx="1215137" cy="148640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797123" y="8220068"/>
            <a:ext cx="1346877" cy="16251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310" y="6352185"/>
            <a:ext cx="3067089" cy="349307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399" y="2324099"/>
            <a:ext cx="13829998" cy="6690297"/>
            <a:chOff x="3467399" y="2324099"/>
            <a:chExt cx="13829998" cy="6690297"/>
          </a:xfrm>
        </p:grpSpPr>
        <p:grpSp>
          <p:nvGrpSpPr>
            <p:cNvPr id="17" name="Group 11"/>
            <p:cNvGrpSpPr/>
            <p:nvPr/>
          </p:nvGrpSpPr>
          <p:grpSpPr>
            <a:xfrm flipH="1">
              <a:off x="3467399" y="2324099"/>
              <a:ext cx="13829998" cy="6690297"/>
              <a:chOff x="0" y="0"/>
              <a:chExt cx="6238240" cy="201295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8" name="Freeform 12"/>
              <p:cNvSpPr/>
              <p:nvPr/>
            </p:nvSpPr>
            <p:spPr>
              <a:xfrm>
                <a:off x="0" y="0"/>
                <a:ext cx="6238240" cy="2112010"/>
              </a:xfrm>
              <a:custGeom>
                <a:avLst/>
                <a:gdLst/>
                <a:ahLst/>
                <a:cxnLst/>
                <a:rect l="l" t="t" r="r" b="b"/>
                <a:pathLst>
                  <a:path w="6238240" h="2112010">
                    <a:moveTo>
                      <a:pt x="5615940" y="1541780"/>
                    </a:moveTo>
                    <a:cubicBezTo>
                      <a:pt x="5615940" y="1535430"/>
                      <a:pt x="5617210" y="1530350"/>
                      <a:pt x="5617210" y="1522730"/>
                    </a:cubicBezTo>
                    <a:lnTo>
                      <a:pt x="5617210" y="490220"/>
                    </a:lnTo>
                    <a:cubicBezTo>
                      <a:pt x="5617210" y="220980"/>
                      <a:pt x="5407660" y="0"/>
                      <a:pt x="5151120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522730"/>
                    </a:lnTo>
                    <a:cubicBezTo>
                      <a:pt x="0" y="1791970"/>
                      <a:pt x="209550" y="2012950"/>
                      <a:pt x="466090" y="2012950"/>
                    </a:cubicBezTo>
                    <a:lnTo>
                      <a:pt x="5149850" y="2012950"/>
                    </a:lnTo>
                    <a:cubicBezTo>
                      <a:pt x="5262880" y="2012950"/>
                      <a:pt x="5367020" y="1969770"/>
                      <a:pt x="5447030" y="1899920"/>
                    </a:cubicBezTo>
                    <a:cubicBezTo>
                      <a:pt x="5577840" y="1971040"/>
                      <a:pt x="5890260" y="2112010"/>
                      <a:pt x="6236970" y="1905000"/>
                    </a:cubicBezTo>
                    <a:cubicBezTo>
                      <a:pt x="6238240" y="1905000"/>
                      <a:pt x="5925820" y="1906270"/>
                      <a:pt x="5615940" y="1541780"/>
                    </a:cubicBezTo>
                    <a:lnTo>
                      <a:pt x="5615940" y="154178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</p:spPr>
          </p:sp>
        </p:grpSp>
        <p:sp>
          <p:nvSpPr>
            <p:cNvPr id="19" name="Rectangle 18"/>
            <p:cNvSpPr/>
            <p:nvPr/>
          </p:nvSpPr>
          <p:spPr>
            <a:xfrm>
              <a:off x="5665986" y="2390449"/>
              <a:ext cx="11177047" cy="6410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Em hãy: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Lấy tuổi của mình cộng với 1 rồi bình phương lên. Số nhận được gọi là kết quả thứ nhất.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Lại lấy tuổi của mình trừ đi 1 rồi bình phương lên. Số nhận được gọi là kết quả thứ hai. </a:t>
              </a:r>
            </a:p>
            <a:p>
              <a:pPr marL="571500" indent="-571500" algn="just">
                <a:lnSpc>
                  <a:spcPct val="130000"/>
                </a:lnSpc>
                <a:buFont typeface="Wingdings" panose="05000000000000000000" pitchFamily="2" charset="2"/>
                <a:buChar char="§"/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Lấy kết quả thứ nhất trừ đi kết quả thứ hai và cho anh biết kết quả cuối cùng.</a:t>
              </a:r>
            </a:p>
            <a:p>
              <a:pPr algn="just">
                <a:lnSpc>
                  <a:spcPct val="130000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Anh sẽ đoán được tuổi của em.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981469" y="2324100"/>
            <a:ext cx="3358313" cy="188002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39789" flipH="1">
            <a:off x="-1062804" y="2636918"/>
            <a:ext cx="5001713" cy="72226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24000" y="2154748"/>
            <a:ext cx="14859000" cy="3896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27: PHÉP NHÂN ĐA THỨC MỘT BIẾN (2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8329443"/>
            <a:ext cx="711731" cy="1957557"/>
            <a:chOff x="0" y="0"/>
            <a:chExt cx="624008" cy="17162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7576269" y="0"/>
            <a:ext cx="711731" cy="1957557"/>
            <a:chOff x="0" y="0"/>
            <a:chExt cx="624008" cy="171628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4008" cy="1716281"/>
            </a:xfrm>
            <a:custGeom>
              <a:avLst/>
              <a:gdLst/>
              <a:ahLst/>
              <a:cxnLst/>
              <a:rect l="l" t="t" r="r" b="b"/>
              <a:pathLst>
                <a:path w="624008" h="1716281">
                  <a:moveTo>
                    <a:pt x="0" y="0"/>
                  </a:moveTo>
                  <a:lnTo>
                    <a:pt x="624008" y="0"/>
                  </a:lnTo>
                  <a:lnTo>
                    <a:pt x="624008" y="1716281"/>
                  </a:lnTo>
                  <a:lnTo>
                    <a:pt x="0" y="171628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36155" y="-1960052"/>
            <a:ext cx="2849499" cy="4114800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249400" y="5600700"/>
            <a:ext cx="3565894" cy="425778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66800" y="6454883"/>
            <a:ext cx="5022067" cy="3390900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6937" y="1066799"/>
            <a:ext cx="10474125" cy="1164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3E4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370709">
            <a:off x="16124946" y="7027190"/>
            <a:ext cx="2849499" cy="41148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7259300" y="5568413"/>
            <a:ext cx="1028700" cy="2822108"/>
            <a:chOff x="0" y="0"/>
            <a:chExt cx="697641" cy="19138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0" y="5568413"/>
            <a:ext cx="1028700" cy="2822108"/>
            <a:chOff x="0" y="0"/>
            <a:chExt cx="697641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7641" cy="1913890"/>
            </a:xfrm>
            <a:custGeom>
              <a:avLst/>
              <a:gdLst/>
              <a:ahLst/>
              <a:cxnLst/>
              <a:rect l="l" t="t" r="r" b="b"/>
              <a:pathLst>
                <a:path w="697641" h="1913890">
                  <a:moveTo>
                    <a:pt x="0" y="0"/>
                  </a:moveTo>
                  <a:lnTo>
                    <a:pt x="697641" y="0"/>
                  </a:lnTo>
                  <a:lnTo>
                    <a:pt x="69764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85612">
            <a:off x="-888253" y="-2269857"/>
            <a:ext cx="4568501" cy="659711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52600" y="3162300"/>
            <a:ext cx="6858000" cy="5922290"/>
            <a:chOff x="1752600" y="3162300"/>
            <a:chExt cx="6858000" cy="5922290"/>
          </a:xfrm>
        </p:grpSpPr>
        <p:sp>
          <p:nvSpPr>
            <p:cNvPr id="18" name="Rounded Rectangle 17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319260" y="3162300"/>
            <a:ext cx="6858000" cy="5922290"/>
            <a:chOff x="1752600" y="3162300"/>
            <a:chExt cx="6858000" cy="5922290"/>
          </a:xfrm>
        </p:grpSpPr>
        <p:sp>
          <p:nvSpPr>
            <p:cNvPr id="22" name="Rounded Rectangle 21"/>
            <p:cNvSpPr/>
            <p:nvPr/>
          </p:nvSpPr>
          <p:spPr>
            <a:xfrm>
              <a:off x="1752600" y="4076700"/>
              <a:ext cx="6858000" cy="5007890"/>
            </a:xfrm>
            <a:prstGeom prst="roundRect">
              <a:avLst>
                <a:gd name="adj" fmla="val 1278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419600" y="3162300"/>
              <a:ext cx="1600200" cy="1600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6000" y="5426483"/>
            <a:ext cx="595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2650" y="5426483"/>
            <a:ext cx="5951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605718" y="6074316"/>
            <a:ext cx="1823282" cy="997286"/>
            <a:chOff x="1758118" y="4377208"/>
            <a:chExt cx="1823282" cy="997286"/>
          </a:xfrm>
        </p:grpSpPr>
        <p:sp>
          <p:nvSpPr>
            <p:cNvPr id="31" name="Snip Single Corner Rectangle 30"/>
            <p:cNvSpPr/>
            <p:nvPr/>
          </p:nvSpPr>
          <p:spPr>
            <a:xfrm>
              <a:off x="1758118" y="4377208"/>
              <a:ext cx="1823282" cy="997286"/>
            </a:xfrm>
            <a:prstGeom prst="snip1Rect">
              <a:avLst>
                <a:gd name="adj" fmla="val 3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45859" y="4506519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05718" y="4377208"/>
            <a:ext cx="1823282" cy="997286"/>
            <a:chOff x="1758118" y="4377208"/>
            <a:chExt cx="1823282" cy="997286"/>
          </a:xfrm>
        </p:grpSpPr>
        <p:sp>
          <p:nvSpPr>
            <p:cNvPr id="26" name="Snip Single Corner Rectangle 25"/>
            <p:cNvSpPr/>
            <p:nvPr/>
          </p:nvSpPr>
          <p:spPr>
            <a:xfrm>
              <a:off x="1758118" y="4377208"/>
              <a:ext cx="1823282" cy="997286"/>
            </a:xfrm>
            <a:prstGeom prst="snip1Rect">
              <a:avLst>
                <a:gd name="adj" fmla="val 3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45859" y="4506519"/>
              <a:ext cx="1447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1605718" y="3030843"/>
            <a:ext cx="0" cy="667448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697200" y="-1230851"/>
            <a:ext cx="3198642" cy="461897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16200000">
            <a:off x="8530196" y="-4308702"/>
            <a:ext cx="1447797" cy="10774680"/>
            <a:chOff x="20782" y="0"/>
            <a:chExt cx="131618" cy="2881845"/>
          </a:xfrm>
        </p:grpSpPr>
        <p:sp>
          <p:nvSpPr>
            <p:cNvPr id="3" name="Freeform 3"/>
            <p:cNvSpPr/>
            <p:nvPr/>
          </p:nvSpPr>
          <p:spPr>
            <a:xfrm>
              <a:off x="20782" y="0"/>
              <a:ext cx="131618" cy="2881845"/>
            </a:xfrm>
            <a:custGeom>
              <a:avLst/>
              <a:gdLst/>
              <a:ahLst/>
              <a:cxnLst/>
              <a:rect l="l" t="t" r="r" b="b"/>
              <a:pathLst>
                <a:path w="152400" h="4718601">
                  <a:moveTo>
                    <a:pt x="0" y="0"/>
                  </a:moveTo>
                  <a:lnTo>
                    <a:pt x="152400" y="0"/>
                  </a:lnTo>
                  <a:lnTo>
                    <a:pt x="152400" y="4718601"/>
                  </a:lnTo>
                  <a:lnTo>
                    <a:pt x="0" y="4718601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81400" y="813604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4422221" y="407242"/>
            <a:ext cx="95250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14376401" y="805984"/>
            <a:ext cx="530068" cy="530068"/>
            <a:chOff x="-956934" y="-12168"/>
            <a:chExt cx="1913890" cy="1913890"/>
          </a:xfrm>
        </p:grpSpPr>
        <p:sp>
          <p:nvSpPr>
            <p:cNvPr id="16" name="Freeform 5"/>
            <p:cNvSpPr/>
            <p:nvPr/>
          </p:nvSpPr>
          <p:spPr>
            <a:xfrm>
              <a:off x="-956934" y="-12168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8" y="1943100"/>
            <a:ext cx="1752600" cy="17526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209800" y="2261402"/>
            <a:ext cx="9677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nhân đơn thức với đa thức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01583" y="3289465"/>
            <a:ext cx="115932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16740" y="4509059"/>
            <a:ext cx="142654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nhân hai đơn thức và tính (12x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).(−5x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14354" y="5728653"/>
            <a:ext cx="135830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2x.(3x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− 8x + 1)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2x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− 8x + 1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5" grpId="0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0" y="0"/>
            <a:ext cx="530068" cy="8801099"/>
            <a:chOff x="0" y="0"/>
            <a:chExt cx="179307" cy="29771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07" cy="2977162"/>
            </a:xfrm>
            <a:custGeom>
              <a:avLst/>
              <a:gdLst/>
              <a:ahLst/>
              <a:cxnLst/>
              <a:rect l="l" t="t" r="r" b="b"/>
              <a:pathLst>
                <a:path w="179307" h="2348865">
                  <a:moveTo>
                    <a:pt x="0" y="0"/>
                  </a:moveTo>
                  <a:lnTo>
                    <a:pt x="179307" y="0"/>
                  </a:lnTo>
                  <a:lnTo>
                    <a:pt x="179307" y="2348865"/>
                  </a:lnTo>
                  <a:lnTo>
                    <a:pt x="0" y="23488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914536" y="-452316"/>
            <a:ext cx="2321472" cy="33523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387681" y="932302"/>
            <a:ext cx="1676778" cy="1219200"/>
            <a:chOff x="2666622" y="571500"/>
            <a:chExt cx="1676778" cy="1219200"/>
          </a:xfrm>
        </p:grpSpPr>
        <p:grpSp>
          <p:nvGrpSpPr>
            <p:cNvPr id="8" name="Group 8"/>
            <p:cNvGrpSpPr/>
            <p:nvPr/>
          </p:nvGrpSpPr>
          <p:grpSpPr>
            <a:xfrm>
              <a:off x="2666622" y="571500"/>
              <a:ext cx="1676778" cy="1219200"/>
              <a:chOff x="0" y="0"/>
              <a:chExt cx="2008781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78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008781" h="1913890">
                    <a:moveTo>
                      <a:pt x="0" y="0"/>
                    </a:moveTo>
                    <a:lnTo>
                      <a:pt x="2008781" y="0"/>
                    </a:lnTo>
                    <a:lnTo>
                      <a:pt x="200878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3B152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2697102" y="796379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41520" y="480073"/>
            <a:ext cx="12222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nhắc lại cách nhân hai đơn thức và tính (12x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).(−5x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1520" y="2853103"/>
            <a:ext cx="12374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Để nhân hai đơn thức, ta nhân các hệ số với nhau và nhân các phần biến với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66" y="2899990"/>
            <a:ext cx="1977055" cy="2033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71800" y="7007304"/>
            <a:ext cx="50596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[12.(-5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6200" y="5656837"/>
            <a:ext cx="6401355" cy="37737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5758" y="4921764"/>
            <a:ext cx="5059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pt-B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  (12x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(-5x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55758" y="7894787"/>
            <a:ext cx="5059680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- 60x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0" y="6989714"/>
            <a:ext cx="21640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6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5000" y="0"/>
            <a:ext cx="530068" cy="8801099"/>
            <a:chOff x="0" y="0"/>
            <a:chExt cx="179307" cy="29771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307" cy="2977162"/>
            </a:xfrm>
            <a:custGeom>
              <a:avLst/>
              <a:gdLst/>
              <a:ahLst/>
              <a:cxnLst/>
              <a:rect l="l" t="t" r="r" b="b"/>
              <a:pathLst>
                <a:path w="179307" h="2348865">
                  <a:moveTo>
                    <a:pt x="0" y="0"/>
                  </a:moveTo>
                  <a:lnTo>
                    <a:pt x="179307" y="0"/>
                  </a:lnTo>
                  <a:lnTo>
                    <a:pt x="179307" y="2348865"/>
                  </a:lnTo>
                  <a:lnTo>
                    <a:pt x="0" y="23488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05000" y="9131745"/>
            <a:ext cx="530068" cy="530068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914536" y="-452316"/>
            <a:ext cx="2321472" cy="33523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35068" y="1283223"/>
            <a:ext cx="1676778" cy="1219200"/>
            <a:chOff x="2666622" y="571500"/>
            <a:chExt cx="1676778" cy="1219200"/>
          </a:xfrm>
        </p:grpSpPr>
        <p:grpSp>
          <p:nvGrpSpPr>
            <p:cNvPr id="8" name="Group 8"/>
            <p:cNvGrpSpPr/>
            <p:nvPr/>
          </p:nvGrpSpPr>
          <p:grpSpPr>
            <a:xfrm>
              <a:off x="2666622" y="571500"/>
              <a:ext cx="1676778" cy="1219200"/>
              <a:chOff x="0" y="0"/>
              <a:chExt cx="2008781" cy="19138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0878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2008781" h="1913890">
                    <a:moveTo>
                      <a:pt x="0" y="0"/>
                    </a:moveTo>
                    <a:lnTo>
                      <a:pt x="2008781" y="0"/>
                    </a:lnTo>
                    <a:lnTo>
                      <a:pt x="200878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93B152"/>
              </a:solidFill>
            </p:spPr>
          </p:sp>
        </p:grpSp>
        <p:sp>
          <p:nvSpPr>
            <p:cNvPr id="18" name="TextBox 17"/>
            <p:cNvSpPr txBox="1"/>
            <p:nvPr/>
          </p:nvSpPr>
          <p:spPr>
            <a:xfrm>
              <a:off x="2697102" y="796379"/>
              <a:ext cx="1447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6805" y="5694937"/>
            <a:ext cx="6401355" cy="3773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3080" y="885656"/>
            <a:ext cx="12954000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phối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cộng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 2x.(3x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</a:rPr>
              <a:t>− 8x + 1). 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4307840" y="3426828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2x.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2x. (-8x) = -16x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2x. 1 = 2x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=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</a:p>
        </p:txBody>
      </p:sp>
    </p:spTree>
    <p:extLst>
      <p:ext uri="{BB962C8B-B14F-4D97-AF65-F5344CB8AC3E}">
        <p14:creationId xmlns:p14="http://schemas.microsoft.com/office/powerpoint/2010/main" val="32228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7259300" y="6172200"/>
            <a:ext cx="1028700" cy="4114800"/>
            <a:chOff x="0" y="0"/>
            <a:chExt cx="697641" cy="2790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7641" cy="2790565"/>
            </a:xfrm>
            <a:custGeom>
              <a:avLst/>
              <a:gdLst/>
              <a:ahLst/>
              <a:cxnLst/>
              <a:rect l="l" t="t" r="r" b="b"/>
              <a:pathLst>
                <a:path w="697641" h="2790565">
                  <a:moveTo>
                    <a:pt x="0" y="0"/>
                  </a:moveTo>
                  <a:lnTo>
                    <a:pt x="697641" y="0"/>
                  </a:lnTo>
                  <a:lnTo>
                    <a:pt x="697641" y="2790565"/>
                  </a:lnTo>
                  <a:lnTo>
                    <a:pt x="0" y="2790565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68600" y="-2247900"/>
            <a:ext cx="4274538" cy="6172618"/>
          </a:xfrm>
          <a:prstGeom prst="rect">
            <a:avLst/>
          </a:prstGeom>
        </p:spPr>
      </p:pic>
      <p:sp>
        <p:nvSpPr>
          <p:cNvPr id="18" name="Snip Single Corner Rectangle 17"/>
          <p:cNvSpPr/>
          <p:nvPr/>
        </p:nvSpPr>
        <p:spPr>
          <a:xfrm flipV="1">
            <a:off x="1447800" y="647700"/>
            <a:ext cx="15811500" cy="3581400"/>
          </a:xfrm>
          <a:prstGeom prst="snip1Rect">
            <a:avLst>
              <a:gd name="adj" fmla="val 32829"/>
            </a:avLst>
          </a:prstGeom>
          <a:solidFill>
            <a:srgbClr val="FFD347"/>
          </a:solidFill>
          <a:ln>
            <a:solidFill>
              <a:srgbClr val="FFD347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"/>
          <p:cNvGrpSpPr/>
          <p:nvPr/>
        </p:nvGrpSpPr>
        <p:grpSpPr>
          <a:xfrm>
            <a:off x="1046890" y="246790"/>
            <a:ext cx="801820" cy="801820"/>
            <a:chOff x="0" y="0"/>
            <a:chExt cx="1913890" cy="1913890"/>
          </a:xfrm>
          <a:solidFill>
            <a:srgbClr val="93B152"/>
          </a:solidFill>
        </p:grpSpPr>
        <p:sp>
          <p:nvSpPr>
            <p:cNvPr id="20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grpFill/>
          </p:spPr>
        </p:sp>
      </p:grpSp>
      <p:sp>
        <p:nvSpPr>
          <p:cNvPr id="21" name="Rectangle 20"/>
          <p:cNvSpPr/>
          <p:nvPr/>
        </p:nvSpPr>
        <p:spPr>
          <a:xfrm>
            <a:off x="2116243" y="868739"/>
            <a:ext cx="144746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vi-VN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Muốn nhân một đơn thức với một đa thức, ta nhân đơn thức với từng hạng tử của đa thức rồi cộng các tích với nhau.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47800" y="4663030"/>
            <a:ext cx="2971800" cy="13335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29200" y="4465432"/>
                <a:ext cx="6920869" cy="1485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465432"/>
                <a:ext cx="6920869" cy="1485728"/>
              </a:xfrm>
              <a:prstGeom prst="rect">
                <a:avLst/>
              </a:prstGeom>
              <a:blipFill rotWithShape="0">
                <a:blip r:embed="rId6"/>
                <a:stretch>
                  <a:fillRect l="-3524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Callout 23"/>
          <p:cNvSpPr/>
          <p:nvPr/>
        </p:nvSpPr>
        <p:spPr>
          <a:xfrm>
            <a:off x="1914955" y="6448240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029200" y="6172200"/>
                <a:ext cx="9906000" cy="3840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Có: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r>
                  <a:rPr lang="nl-NL" sz="44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(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3x + (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 (-5) 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+ 10x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172200"/>
                <a:ext cx="9906000" cy="3840603"/>
              </a:xfrm>
              <a:prstGeom prst="rect">
                <a:avLst/>
              </a:prstGeom>
              <a:blipFill rotWithShape="0">
                <a:blip r:embed="rId7"/>
                <a:stretch>
                  <a:fillRect l="-2462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09600" y="9791700"/>
            <a:ext cx="4805828" cy="1752600"/>
            <a:chOff x="0" y="0"/>
            <a:chExt cx="3259205" cy="11806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59205" cy="1180619"/>
            </a:xfrm>
            <a:custGeom>
              <a:avLst/>
              <a:gdLst/>
              <a:ahLst/>
              <a:cxnLst/>
              <a:rect l="l" t="t" r="r" b="b"/>
              <a:pathLst>
                <a:path w="3259205" h="1180619">
                  <a:moveTo>
                    <a:pt x="0" y="0"/>
                  </a:moveTo>
                  <a:lnTo>
                    <a:pt x="3259205" y="0"/>
                  </a:lnTo>
                  <a:lnTo>
                    <a:pt x="3259205" y="1180619"/>
                  </a:lnTo>
                  <a:lnTo>
                    <a:pt x="0" y="1180619"/>
                  </a:lnTo>
                  <a:close/>
                </a:path>
              </a:pathLst>
            </a:custGeom>
            <a:solidFill>
              <a:srgbClr val="93B152"/>
            </a:solidFill>
          </p:spPr>
        </p:sp>
      </p:grpSp>
      <p:grpSp>
        <p:nvGrpSpPr>
          <p:cNvPr id="6" name="Group 6"/>
          <p:cNvGrpSpPr/>
          <p:nvPr/>
        </p:nvGrpSpPr>
        <p:grpSpPr>
          <a:xfrm rot="-5400000">
            <a:off x="15819115" y="2735585"/>
            <a:ext cx="4414530" cy="543560"/>
            <a:chOff x="0" y="0"/>
            <a:chExt cx="2993835" cy="4494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93835" cy="449478"/>
            </a:xfrm>
            <a:custGeom>
              <a:avLst/>
              <a:gdLst/>
              <a:ahLst/>
              <a:cxnLst/>
              <a:rect l="l" t="t" r="r" b="b"/>
              <a:pathLst>
                <a:path w="2993835" h="449478">
                  <a:moveTo>
                    <a:pt x="0" y="0"/>
                  </a:moveTo>
                  <a:lnTo>
                    <a:pt x="2993835" y="0"/>
                  </a:lnTo>
                  <a:lnTo>
                    <a:pt x="2993835" y="449478"/>
                  </a:lnTo>
                  <a:lnTo>
                    <a:pt x="0" y="449478"/>
                  </a:lnTo>
                  <a:close/>
                </a:path>
              </a:pathLst>
            </a:custGeom>
            <a:solidFill>
              <a:srgbClr val="E8D634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1110054" y="3035305"/>
            <a:ext cx="3733800" cy="116627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15428" y="3233719"/>
            <a:ext cx="7598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Tính (-2x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0054" y="495300"/>
            <a:ext cx="15574332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1295400" y="5179889"/>
            <a:ext cx="2037490" cy="1409700"/>
          </a:xfrm>
          <a:prstGeom prst="wedgeEllipseCallout">
            <a:avLst>
              <a:gd name="adj1" fmla="val 28035"/>
              <a:gd name="adj2" fmla="val 581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5018353"/>
            <a:ext cx="1356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(3x - 4x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+ 7 - 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3x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(-4x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7 + (-2x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). (-x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-6x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 8x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+ 2x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- 14x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78380" y="8150860"/>
            <a:ext cx="3048000" cy="2148840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692</Words>
  <Application>Microsoft Office PowerPoint</Application>
  <PresentationFormat>Custom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Wingdings</vt:lpstr>
      <vt:lpstr>VNI-Swiss-Condense</vt:lpstr>
      <vt:lpstr>Cambria Math</vt:lpstr>
      <vt:lpstr>Times New Roman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Duc Anh</cp:lastModifiedBy>
  <cp:revision>2</cp:revision>
  <dcterms:created xsi:type="dcterms:W3CDTF">2006-08-16T00:00:00Z</dcterms:created>
  <dcterms:modified xsi:type="dcterms:W3CDTF">2023-03-05T12:29:19Z</dcterms:modified>
  <dc:identifier>DAFVRjI8d4g</dc:identifier>
</cp:coreProperties>
</file>