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5"/>
  </p:notesMasterIdLst>
  <p:sldIdLst>
    <p:sldId id="732" r:id="rId3"/>
    <p:sldId id="733" r:id="rId4"/>
    <p:sldId id="734" r:id="rId5"/>
    <p:sldId id="703" r:id="rId6"/>
    <p:sldId id="723" r:id="rId7"/>
    <p:sldId id="762" r:id="rId8"/>
    <p:sldId id="763" r:id="rId9"/>
    <p:sldId id="742" r:id="rId10"/>
    <p:sldId id="741" r:id="rId11"/>
    <p:sldId id="744" r:id="rId12"/>
    <p:sldId id="745" r:id="rId13"/>
    <p:sldId id="754" r:id="rId14"/>
    <p:sldId id="755" r:id="rId15"/>
    <p:sldId id="756" r:id="rId16"/>
    <p:sldId id="757" r:id="rId17"/>
    <p:sldId id="758" r:id="rId18"/>
    <p:sldId id="759" r:id="rId19"/>
    <p:sldId id="760" r:id="rId20"/>
    <p:sldId id="746" r:id="rId21"/>
    <p:sldId id="764" r:id="rId22"/>
    <p:sldId id="748" r:id="rId23"/>
    <p:sldId id="761" r:id="rId24"/>
    <p:sldId id="735" r:id="rId25"/>
    <p:sldId id="743" r:id="rId26"/>
    <p:sldId id="749" r:id="rId27"/>
    <p:sldId id="750" r:id="rId28"/>
    <p:sldId id="751" r:id="rId29"/>
    <p:sldId id="752" r:id="rId30"/>
    <p:sldId id="753" r:id="rId31"/>
    <p:sldId id="671" r:id="rId32"/>
    <p:sldId id="737" r:id="rId33"/>
    <p:sldId id="738" r:id="rId34"/>
  </p:sldIdLst>
  <p:sldSz cx="12192000" cy="6858000"/>
  <p:notesSz cx="6858000" cy="9144000"/>
  <p:embeddedFontLst>
    <p:embeddedFont>
      <p:font typeface="Lato Regular" panose="020B0604020202020204" charset="0"/>
      <p:regular r:id="rId36"/>
    </p:embeddedFont>
    <p:embeddedFont>
      <p:font typeface="Tahoma" panose="020B0604030504040204" pitchFamily="34" charset="0"/>
      <p:regular r:id="rId37"/>
      <p:bold r:id="rId38"/>
    </p:embeddedFont>
    <p:embeddedFont>
      <p:font typeface="#9Slide03 BoosterNextFYBlack" panose="020B0604020202020204" charset="0"/>
      <p:regular r:id="rId39"/>
    </p:embeddedFont>
    <p:embeddedFont>
      <p:font typeface="Calibri" panose="020F0502020204030204" pitchFamily="34" charset="0"/>
      <p:regular r:id="rId40"/>
      <p:bold r:id="rId41"/>
      <p:italic r:id="rId42"/>
      <p:boldItalic r:id="rId43"/>
    </p:embeddedFont>
    <p:embeddedFont>
      <p:font typeface="#9Slide03 SFU Futura_03" panose="020B0604020202020204" charset="0"/>
      <p:regular r:id="rId44"/>
    </p:embeddedFont>
    <p:embeddedFont>
      <p:font typeface="#9Slide03 Arima Madurai Black" panose="020B0604020202020204" charset="0"/>
      <p:bold r:id="rId45"/>
    </p:embeddedFont>
    <p:embeddedFont>
      <p:font typeface="Cambria" panose="02040503050406030204" pitchFamily="18" charset="0"/>
      <p:regular r:id="rId46"/>
      <p:bold r:id="rId47"/>
      <p:italic r:id="rId48"/>
      <p:boldItalic r:id="rId49"/>
    </p:embeddedFont>
    <p:embeddedFont>
      <p:font typeface="#9Slide05 SVNClementine" panose="020F0502020204030203" charset="0"/>
      <p:regular r:id="rId50"/>
    </p:embeddedFont>
    <p:embeddedFont>
      <p:font typeface="#9Slide07 IcielKoni" panose="020B0604020202020204" charset="0"/>
      <p:bold r:id="rId51"/>
    </p:embeddedFont>
    <p:embeddedFont>
      <p:font typeface="#9Slide03 SFU Futura_12" panose="020B0604020202020204" charset="0"/>
      <p:regular r:id="rId52"/>
    </p:embeddedFont>
    <p:embeddedFont>
      <p:font typeface="#9Slide05 Great Vibes" panose="020B0604020202020204" charset="0"/>
      <p:regular r:id="rId53"/>
    </p:embeddedFont>
    <p:embeddedFont>
      <p:font typeface="#9Slide03 Oswald Medium" panose="020B0604020202020204" charset="0"/>
      <p:regular r:id="rId54"/>
    </p:embeddedFont>
    <p:embeddedFont>
      <p:font typeface="Calibri Light" panose="020F0302020204030204" pitchFamily="34" charset="0"/>
      <p:regular r:id="rId55"/>
      <p:italic r:id="rId56"/>
    </p:embeddedFont>
    <p:embeddedFont>
      <p:font typeface="#9Slide05 SVNUT Triumph" panose="00000500000000000000" charset="0"/>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D0F5FE"/>
    <a:srgbClr val="FFE699"/>
    <a:srgbClr val="2B8D3A"/>
    <a:srgbClr val="385723"/>
    <a:srgbClr val="129748"/>
    <a:srgbClr val="FCF0E4"/>
    <a:srgbClr val="DEEBF7"/>
    <a:srgbClr val="3F93D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1273" autoAdjust="0"/>
  </p:normalViewPr>
  <p:slideViewPr>
    <p:cSldViewPr snapToGrid="0">
      <p:cViewPr varScale="1">
        <p:scale>
          <a:sx n="67" d="100"/>
          <a:sy n="67" d="100"/>
        </p:scale>
        <p:origin x="168"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QkmO8Se-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0E3EA-ADDA-4349-99F2-234BA093FA35}" type="slidenum">
              <a:rPr lang="en-US" smtClean="0"/>
              <a:t>3</a:t>
            </a:fld>
            <a:endParaRPr lang="en-US"/>
          </a:p>
        </p:txBody>
      </p:sp>
    </p:spTree>
    <p:extLst>
      <p:ext uri="{BB962C8B-B14F-4D97-AF65-F5344CB8AC3E}">
        <p14:creationId xmlns:p14="http://schemas.microsoft.com/office/powerpoint/2010/main" val="3340348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394188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19</a:t>
            </a:fld>
            <a:endParaRPr lang="en-US"/>
          </a:p>
        </p:txBody>
      </p:sp>
    </p:spTree>
    <p:extLst>
      <p:ext uri="{BB962C8B-B14F-4D97-AF65-F5344CB8AC3E}">
        <p14:creationId xmlns:p14="http://schemas.microsoft.com/office/powerpoint/2010/main" val="1694634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3599633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1423001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22</a:t>
            </a:fld>
            <a:endParaRPr lang="en-US"/>
          </a:p>
        </p:txBody>
      </p:sp>
    </p:spTree>
    <p:extLst>
      <p:ext uri="{BB962C8B-B14F-4D97-AF65-F5344CB8AC3E}">
        <p14:creationId xmlns:p14="http://schemas.microsoft.com/office/powerpoint/2010/main" val="974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23</a:t>
            </a:fld>
            <a:endParaRPr lang="en-US"/>
          </a:p>
        </p:txBody>
      </p:sp>
    </p:spTree>
    <p:extLst>
      <p:ext uri="{BB962C8B-B14F-4D97-AF65-F5344CB8AC3E}">
        <p14:creationId xmlns:p14="http://schemas.microsoft.com/office/powerpoint/2010/main" val="307730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30</a:t>
            </a:fld>
            <a:endParaRPr lang="en-US"/>
          </a:p>
        </p:txBody>
      </p:sp>
    </p:spTree>
    <p:extLst>
      <p:ext uri="{BB962C8B-B14F-4D97-AF65-F5344CB8AC3E}">
        <p14:creationId xmlns:p14="http://schemas.microsoft.com/office/powerpoint/2010/main" val="335224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136713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11</a:t>
            </a:fld>
            <a:endParaRPr lang="en-US"/>
          </a:p>
        </p:txBody>
      </p:sp>
    </p:spTree>
    <p:extLst>
      <p:ext uri="{BB962C8B-B14F-4D97-AF65-F5344CB8AC3E}">
        <p14:creationId xmlns:p14="http://schemas.microsoft.com/office/powerpoint/2010/main" val="605376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https://www.youtube.com/watch?v=QkmO8Se-r-E</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58625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dirty="0" smtClean="0">
                <a:solidFill>
                  <a:schemeClr val="tx1"/>
                </a:solidFill>
                <a:effectLst/>
                <a:latin typeface="+mn-lt"/>
                <a:ea typeface="+mn-ea"/>
                <a:cs typeface="+mn-cs"/>
              </a:rPr>
              <a:t> Tỉ lệ một số chất gây ô nhiễm không khí ở châu Âu năm 2019 giảm rất nhiều so với năm 2005:</a:t>
            </a:r>
          </a:p>
          <a:p>
            <a:pPr rtl="0"/>
            <a:r>
              <a:rPr lang="vi-VN" sz="1200" b="0" i="0" kern="1200" dirty="0" smtClean="0">
                <a:solidFill>
                  <a:schemeClr val="tx1"/>
                </a:solidFill>
                <a:effectLst/>
                <a:latin typeface="+mn-lt"/>
                <a:ea typeface="+mn-ea"/>
                <a:cs typeface="+mn-cs"/>
              </a:rPr>
              <a:t>+ NH</a:t>
            </a:r>
            <a:r>
              <a:rPr lang="vi-VN" sz="1200" b="0" i="0" kern="1200" baseline="-25000" dirty="0" smtClean="0">
                <a:solidFill>
                  <a:schemeClr val="tx1"/>
                </a:solidFill>
                <a:effectLst/>
                <a:latin typeface="+mn-lt"/>
                <a:ea typeface="+mn-ea"/>
                <a:cs typeface="+mn-cs"/>
              </a:rPr>
              <a:t>3</a:t>
            </a:r>
            <a:r>
              <a:rPr lang="vi-VN" sz="1200" b="0" i="0" kern="1200" dirty="0" smtClean="0">
                <a:solidFill>
                  <a:schemeClr val="tx1"/>
                </a:solidFill>
                <a:effectLst/>
                <a:latin typeface="+mn-lt"/>
                <a:ea typeface="+mn-ea"/>
                <a:cs typeface="+mn-cs"/>
              </a:rPr>
              <a:t> năm 2019 giảm 8% so với năm 2005.</a:t>
            </a:r>
          </a:p>
          <a:p>
            <a:pPr rtl="0"/>
            <a:r>
              <a:rPr lang="vi-VN" sz="1200" b="0" i="0" kern="1200" dirty="0" smtClean="0">
                <a:solidFill>
                  <a:schemeClr val="tx1"/>
                </a:solidFill>
                <a:effectLst/>
                <a:latin typeface="+mn-lt"/>
                <a:ea typeface="+mn-ea"/>
                <a:cs typeface="+mn-cs"/>
              </a:rPr>
              <a:t>+ NO</a:t>
            </a:r>
            <a:r>
              <a:rPr lang="vi-VN" sz="1200" b="0" i="0" kern="1200" baseline="-25000" dirty="0" smtClean="0">
                <a:solidFill>
                  <a:schemeClr val="tx1"/>
                </a:solidFill>
                <a:effectLst/>
                <a:latin typeface="+mn-lt"/>
                <a:ea typeface="+mn-ea"/>
                <a:cs typeface="+mn-cs"/>
              </a:rPr>
              <a:t>2</a:t>
            </a:r>
            <a:r>
              <a:rPr lang="vi-VN" sz="1200" b="0" i="0" kern="1200" dirty="0" smtClean="0">
                <a:solidFill>
                  <a:schemeClr val="tx1"/>
                </a:solidFill>
                <a:effectLst/>
                <a:latin typeface="+mn-lt"/>
                <a:ea typeface="+mn-ea"/>
                <a:cs typeface="+mn-cs"/>
              </a:rPr>
              <a:t> năm 2019 giảm 42% so với năm 2005.</a:t>
            </a:r>
          </a:p>
          <a:p>
            <a:pPr rtl="0"/>
            <a:r>
              <a:rPr lang="vi-VN" sz="1200" b="0" i="0" kern="1200" dirty="0" smtClean="0">
                <a:solidFill>
                  <a:schemeClr val="tx1"/>
                </a:solidFill>
                <a:effectLst/>
                <a:latin typeface="+mn-lt"/>
                <a:ea typeface="+mn-ea"/>
                <a:cs typeface="+mn-cs"/>
              </a:rPr>
              <a:t>+ PM</a:t>
            </a:r>
            <a:r>
              <a:rPr lang="vi-VN" sz="1200" b="0" i="0" kern="1200" baseline="-25000" dirty="0" smtClean="0">
                <a:solidFill>
                  <a:schemeClr val="tx1"/>
                </a:solidFill>
                <a:effectLst/>
                <a:latin typeface="+mn-lt"/>
                <a:ea typeface="+mn-ea"/>
                <a:cs typeface="+mn-cs"/>
              </a:rPr>
              <a:t>2.5</a:t>
            </a:r>
            <a:r>
              <a:rPr lang="vi-VN" sz="1200" b="0" i="0" kern="1200" dirty="0" smtClean="0">
                <a:solidFill>
                  <a:schemeClr val="tx1"/>
                </a:solidFill>
                <a:effectLst/>
                <a:latin typeface="+mn-lt"/>
                <a:ea typeface="+mn-ea"/>
                <a:cs typeface="+mn-cs"/>
              </a:rPr>
              <a:t> năm 2019 giảm 29% so với năm 2005.</a:t>
            </a:r>
          </a:p>
          <a:p>
            <a:pPr rtl="0"/>
            <a:r>
              <a:rPr lang="vi-VN" sz="1200" b="0" i="0" kern="1200" dirty="0" smtClean="0">
                <a:solidFill>
                  <a:schemeClr val="tx1"/>
                </a:solidFill>
                <a:effectLst/>
                <a:latin typeface="+mn-lt"/>
                <a:ea typeface="+mn-ea"/>
                <a:cs typeface="+mn-cs"/>
              </a:rPr>
              <a:t>+ SO</a:t>
            </a:r>
            <a:r>
              <a:rPr lang="vi-VN" sz="1200" b="0" i="0" kern="1200" baseline="-25000" dirty="0" smtClean="0">
                <a:solidFill>
                  <a:schemeClr val="tx1"/>
                </a:solidFill>
                <a:effectLst/>
                <a:latin typeface="+mn-lt"/>
                <a:ea typeface="+mn-ea"/>
                <a:cs typeface="+mn-cs"/>
              </a:rPr>
              <a:t>2</a:t>
            </a:r>
            <a:r>
              <a:rPr lang="vi-VN" sz="1200" b="0" i="0" kern="1200" dirty="0" smtClean="0">
                <a:solidFill>
                  <a:schemeClr val="tx1"/>
                </a:solidFill>
                <a:effectLst/>
                <a:latin typeface="+mn-lt"/>
                <a:ea typeface="+mn-ea"/>
                <a:cs typeface="+mn-cs"/>
              </a:rPr>
              <a:t> năm 2019 giảm 76% so với năm 2005.</a:t>
            </a:r>
          </a:p>
          <a:p>
            <a:pPr rtl="0"/>
            <a:r>
              <a:rPr lang="vi-VN" sz="1200" b="0" i="0" kern="1200" dirty="0" smtClean="0">
                <a:solidFill>
                  <a:schemeClr val="tx1"/>
                </a:solidFill>
                <a:effectLst/>
                <a:latin typeface="+mn-lt"/>
                <a:ea typeface="+mn-ea"/>
                <a:cs typeface="+mn-cs"/>
              </a:rPr>
              <a:t>=&gt; Giải thích: do châu Âu đã triển khai các biện pháp để làm giảm lượng phát thải chất gây ô nhiễm không khí.</a:t>
            </a:r>
          </a:p>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631977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343922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366230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https://danviet.vn/diem-danh-10-thu-do-trong-lanh-nhat-the-gioi-7777767416.htm</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818008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https://tinhte.vn/thread/thanh-pho-helsinki-hy-vong-nguoi-dan-se-khong-con-can-xe-hoi-rieng-vao-nam-2025.2614384/</a:t>
            </a:r>
          </a:p>
          <a:p>
            <a:r>
              <a:rPr lang="en-US" dirty="0" smtClean="0"/>
              <a:t>https://xe.baogiaothong.vn/thu-do-phan-lan-cam-xe-hoi-nam-2025-d197142.html</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916369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9/28/2022</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9/28/2022</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9/28/2022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11.wdp"/><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8.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2.wdp"/><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3.jpeg"/><Relationship Id="rId5" Type="http://schemas.microsoft.com/office/2007/relationships/hdphoto" Target="../media/hdphoto13.wdp"/><Relationship Id="rId4" Type="http://schemas.openxmlformats.org/officeDocument/2006/relationships/image" Target="../media/image32.pn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16.wdp"/><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8.png"/><Relationship Id="rId5" Type="http://schemas.microsoft.com/office/2007/relationships/hdphoto" Target="../media/hdphoto15.wdp"/><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18.wdp"/><Relationship Id="rId11" Type="http://schemas.openxmlformats.org/officeDocument/2006/relationships/image" Target="../media/image31.jpeg"/><Relationship Id="rId5" Type="http://schemas.openxmlformats.org/officeDocument/2006/relationships/image" Target="../media/image43.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microsoft.com/office/2007/relationships/hdphoto" Target="../media/hdphoto20.wdp"/><Relationship Id="rId5" Type="http://schemas.openxmlformats.org/officeDocument/2006/relationships/image" Target="../media/image45.png"/><Relationship Id="rId4" Type="http://schemas.microsoft.com/office/2007/relationships/hdphoto" Target="../media/hdphoto18.wdp"/><Relationship Id="rId9" Type="http://schemas.microsoft.com/office/2007/relationships/hdphoto" Target="../media/hdphoto21.wdp"/></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2.wdp"/><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microsoft.com/office/2007/relationships/hdphoto" Target="../media/hdphoto23.wdp"/></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png"/><Relationship Id="rId1" Type="http://schemas.openxmlformats.org/officeDocument/2006/relationships/slideLayout" Target="../slideLayouts/slideLayout18.xml"/><Relationship Id="rId4" Type="http://schemas.microsoft.com/office/2007/relationships/hdphoto" Target="../media/hdphoto18.wdp"/></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9.png"/><Relationship Id="rId3" Type="http://schemas.microsoft.com/office/2007/relationships/hdphoto" Target="../media/hdphoto24.wdp"/><Relationship Id="rId7" Type="http://schemas.microsoft.com/office/2007/relationships/hdphoto" Target="../media/hdphoto10.wdp"/><Relationship Id="rId12" Type="http://schemas.openxmlformats.org/officeDocument/2006/relationships/image" Target="../media/image53.png"/><Relationship Id="rId2" Type="http://schemas.openxmlformats.org/officeDocument/2006/relationships/image" Target="../media/image62.png"/><Relationship Id="rId16" Type="http://schemas.microsoft.com/office/2007/relationships/hdphoto" Target="../media/hdphoto27.wdp"/><Relationship Id="rId1" Type="http://schemas.openxmlformats.org/officeDocument/2006/relationships/slideLayout" Target="../slideLayouts/slideLayout1.xml"/><Relationship Id="rId6" Type="http://schemas.openxmlformats.org/officeDocument/2006/relationships/image" Target="../media/image17.png"/><Relationship Id="rId11" Type="http://schemas.microsoft.com/office/2007/relationships/hdphoto" Target="../media/hdphoto26.wdp"/><Relationship Id="rId5" Type="http://schemas.microsoft.com/office/2007/relationships/hdphoto" Target="../media/hdphoto25.wdp"/><Relationship Id="rId15" Type="http://schemas.openxmlformats.org/officeDocument/2006/relationships/image" Target="../media/image66.png"/><Relationship Id="rId10" Type="http://schemas.openxmlformats.org/officeDocument/2006/relationships/image" Target="../media/image65.png"/><Relationship Id="rId4" Type="http://schemas.openxmlformats.org/officeDocument/2006/relationships/image" Target="../media/image63.png"/><Relationship Id="rId9" Type="http://schemas.openxmlformats.org/officeDocument/2006/relationships/image" Target="../media/image64.pn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6.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5.jpeg"/><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9.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6729" y="2191819"/>
            <a:ext cx="5179954" cy="1569660"/>
          </a:xfrm>
          <a:prstGeom prst="rect">
            <a:avLst/>
          </a:prstGeom>
          <a:ln w="6350">
            <a:solidFill>
              <a:schemeClr val="accent4">
                <a:lumMod val="50000"/>
              </a:schemeClr>
            </a:solidFill>
            <a:prstDash val="solid"/>
          </a:ln>
        </p:spPr>
        <p:txBody>
          <a:bodyPr wrap="square">
            <a:spAutoFit/>
          </a:bodyPr>
          <a:lstStyle/>
          <a:p>
            <a:pPr algn="just"/>
            <a:r>
              <a:rPr lang="en-US" sz="4000" b="1" dirty="0" err="1">
                <a:solidFill>
                  <a:srgbClr val="0070C0"/>
                </a:solidFill>
                <a:latin typeface="#9Slide03 SFU Futura_12" panose="020B0604020202020204" charset="0"/>
                <a:cs typeface="#9Slide04 Pridi SemiBold" panose="00000700000000000000" pitchFamily="2" charset="-34"/>
              </a:rPr>
              <a:t>Tìm</a:t>
            </a:r>
            <a:r>
              <a:rPr lang="en-US" sz="4000" b="1" dirty="0">
                <a:solidFill>
                  <a:srgbClr val="0070C0"/>
                </a:solidFill>
                <a:latin typeface="#9Slide03 SFU Futura_12" panose="020B0604020202020204" charset="0"/>
                <a:cs typeface="#9Slide04 Pridi SemiBold" panose="00000700000000000000" pitchFamily="2" charset="-34"/>
              </a:rPr>
              <a:t> </a:t>
            </a:r>
            <a:r>
              <a:rPr lang="en-US" sz="4000" b="1" dirty="0" err="1">
                <a:solidFill>
                  <a:srgbClr val="0070C0"/>
                </a:solidFill>
                <a:latin typeface="#9Slide03 SFU Futura_12" panose="020B0604020202020204" charset="0"/>
                <a:cs typeface="#9Slide04 Pridi SemiBold" panose="00000700000000000000" pitchFamily="2" charset="-34"/>
              </a:rPr>
              <a:t>từ</a:t>
            </a:r>
            <a:r>
              <a:rPr lang="en-US" sz="4000" b="1" dirty="0">
                <a:solidFill>
                  <a:srgbClr val="0070C0"/>
                </a:solidFill>
                <a:latin typeface="#9Slide03 SFU Futura_12" panose="020B0604020202020204" charset="0"/>
                <a:cs typeface="#9Slide04 Pridi SemiBold" panose="00000700000000000000" pitchFamily="2" charset="-34"/>
              </a:rPr>
              <a:t> </a:t>
            </a:r>
            <a:r>
              <a:rPr lang="en-US" sz="4000" b="1" dirty="0" err="1">
                <a:solidFill>
                  <a:srgbClr val="0070C0"/>
                </a:solidFill>
                <a:latin typeface="#9Slide03 SFU Futura_12" panose="020B0604020202020204" charset="0"/>
                <a:cs typeface="#9Slide04 Pridi SemiBold" panose="00000700000000000000" pitchFamily="2" charset="-34"/>
              </a:rPr>
              <a:t>khóa</a:t>
            </a:r>
            <a:r>
              <a:rPr lang="en-US" sz="4000" b="1" dirty="0">
                <a:solidFill>
                  <a:srgbClr val="0070C0"/>
                </a:solidFill>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có</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nghĩa</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theo</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hàng</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ngang</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dọc</a:t>
            </a:r>
            <a:r>
              <a:rPr lang="en-US" sz="2800" b="1" dirty="0">
                <a:latin typeface="#9Slide03 SFU Futura_12" panose="020B0604020202020204" charset="0"/>
                <a:cs typeface="#9Slide04 Pridi SemiBold" panose="00000700000000000000" pitchFamily="2" charset="-34"/>
              </a:rPr>
              <a:t>, </a:t>
            </a:r>
            <a:r>
              <a:rPr lang="en-US" sz="2800" b="1" dirty="0" err="1">
                <a:latin typeface="#9Slide03 SFU Futura_12" panose="020B0604020202020204" charset="0"/>
                <a:cs typeface="#9Slide04 Pridi SemiBold" panose="00000700000000000000" pitchFamily="2" charset="-34"/>
              </a:rPr>
              <a:t>chéo</a:t>
            </a:r>
            <a:r>
              <a:rPr lang="en-US" sz="2800" b="1" dirty="0">
                <a:latin typeface="#9Slide03 SFU Futura_12" panose="020B0604020202020204" charset="0"/>
                <a:cs typeface="#9Slide04 Pridi SemiBold" panose="00000700000000000000" pitchFamily="2" charset="-34"/>
              </a:rPr>
              <a:t> </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giơ</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tay</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phát</a:t>
            </a:r>
            <a:r>
              <a:rPr lang="en-US" sz="2800" b="1" dirty="0" smtClean="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smtClean="0">
                <a:latin typeface="#9Slide03 SFU Futura_12" panose="020B0604020202020204" charset="0"/>
                <a:cs typeface="#9Slide04 Pridi SemiBold" panose="00000700000000000000" pitchFamily="2" charset="-34"/>
                <a:sym typeface="Wingdings" panose="05000000000000000000" pitchFamily="2" charset="2"/>
              </a:rPr>
              <a:t>biểu</a:t>
            </a:r>
            <a:endParaRPr lang="en-US" sz="2800" b="1" dirty="0">
              <a:latin typeface="#9Slide03 SFU Futura_12" panose="020B0604020202020204" charset="0"/>
              <a:cs typeface="#9Slide04 Pridi SemiBold" panose="00000700000000000000" pitchFamily="2" charset="-34"/>
              <a:sym typeface="Wingdings" panose="05000000000000000000" pitchFamily="2" charset="2"/>
            </a:endParaRPr>
          </a:p>
        </p:txBody>
      </p:sp>
      <p:pic>
        <p:nvPicPr>
          <p:cNvPr id="8196" name="Picture 4" descr="Hình ảnh Phim Hoạt Hình Kính Lúp Minh Họa, Sách Clipart, Kính Lúp Hoạt  Hình, Kính Lúp Tròn miễn phí tải tập tin PNG PSDComment và Vecto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42" b="89975" l="4750" r="93583">
                        <a14:foregroundMark x1="4833" y1="82122" x2="4833" y2="82122"/>
                        <a14:foregroundMark x1="93583" y1="42523" x2="93583" y2="42523"/>
                      </a14:backgroundRemoval>
                    </a14:imgEffect>
                  </a14:imgLayer>
                </a14:imgProps>
              </a:ext>
              <a:ext uri="{28A0092B-C50C-407E-A947-70E740481C1C}">
                <a14:useLocalDpi xmlns:a14="http://schemas.microsoft.com/office/drawing/2010/main" val="0"/>
              </a:ext>
            </a:extLst>
          </a:blip>
          <a:srcRect t="7643" r="4411" b="9450"/>
          <a:stretch/>
        </p:blipFill>
        <p:spPr bwMode="auto">
          <a:xfrm>
            <a:off x="5655149" y="1534988"/>
            <a:ext cx="6081382" cy="5261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76123" y="2903292"/>
            <a:ext cx="6933949" cy="1600438"/>
          </a:xfrm>
          <a:prstGeom prst="rect">
            <a:avLst/>
          </a:prstGeom>
          <a:noFill/>
        </p:spPr>
        <p:txBody>
          <a:bodyPr wrap="none" lIns="121920" tIns="60960" rIns="121920" bIns="60960">
            <a:spAutoFit/>
          </a:bodyPr>
          <a:lstStyle/>
          <a:p>
            <a:pPr algn="ctr"/>
            <a:r>
              <a:rPr lang="en-US" sz="8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AI TINH MẮT </a:t>
            </a:r>
            <a:r>
              <a:rPr lang="en-US" sz="9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9Slide03 SFU Futura_12" panose="020B0604020202020204" charset="0"/>
              </a:rPr>
              <a:t>?</a:t>
            </a:r>
          </a:p>
        </p:txBody>
      </p:sp>
      <p:sp>
        <p:nvSpPr>
          <p:cNvPr id="15" name="Rectangle 14"/>
          <p:cNvSpPr/>
          <p:nvPr/>
        </p:nvSpPr>
        <p:spPr>
          <a:xfrm>
            <a:off x="166728" y="4483783"/>
            <a:ext cx="5179955" cy="830997"/>
          </a:xfrm>
          <a:prstGeom prst="rect">
            <a:avLst/>
          </a:prstGeom>
          <a:ln w="6350">
            <a:solidFill>
              <a:schemeClr val="accent4">
                <a:lumMod val="50000"/>
              </a:schemeClr>
            </a:solidFill>
            <a:prstDash val="solid"/>
          </a:ln>
        </p:spPr>
        <p:txBody>
          <a:bodyPr wrap="square">
            <a:spAutoFit/>
          </a:bodyPr>
          <a:lstStyle/>
          <a:p>
            <a:pPr algn="just"/>
            <a:r>
              <a:rPr lang="en-US" sz="2800" b="1" dirty="0" err="1">
                <a:latin typeface="#9Slide03 SFU Futura_12" panose="020B0604020202020204" charset="0"/>
                <a:cs typeface="#9Slide04 Pridi SemiBold" panose="00000700000000000000" pitchFamily="2" charset="-34"/>
                <a:sym typeface="Wingdings" panose="05000000000000000000" pitchFamily="2" charset="2"/>
              </a:rPr>
              <a:t>Thời</a:t>
            </a:r>
            <a:r>
              <a:rPr lang="en-US" sz="2800" b="1" dirty="0">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latin typeface="#9Slide03 SFU Futura_12" panose="020B0604020202020204" charset="0"/>
                <a:cs typeface="#9Slide04 Pridi SemiBold" panose="00000700000000000000" pitchFamily="2" charset="-34"/>
                <a:sym typeface="Wingdings" panose="05000000000000000000" pitchFamily="2" charset="2"/>
              </a:rPr>
              <a:t>gian</a:t>
            </a:r>
            <a:r>
              <a:rPr lang="en-US" sz="2800" b="1" dirty="0">
                <a:latin typeface="#9Slide03 SFU Futura_12" panose="020B0604020202020204" charset="0"/>
                <a:cs typeface="#9Slide04 Pridi SemiBold" panose="00000700000000000000" pitchFamily="2" charset="-34"/>
                <a:sym typeface="Wingdings" panose="05000000000000000000" pitchFamily="2" charset="2"/>
              </a:rPr>
              <a:t>:</a:t>
            </a:r>
            <a:r>
              <a:rPr lang="en-US" sz="4800" b="1" dirty="0">
                <a:latin typeface="#9Slide03 SFU Futura_12" panose="020B0604020202020204" charset="0"/>
                <a:cs typeface="#9Slide04 Pridi SemiBold" panose="00000700000000000000" pitchFamily="2" charset="-34"/>
                <a:sym typeface="Wingdings" panose="05000000000000000000" pitchFamily="2" charset="2"/>
              </a:rPr>
              <a:t> </a:t>
            </a:r>
            <a:r>
              <a:rPr lang="en-US" sz="4000" b="1" dirty="0" smtClean="0">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3</a:t>
            </a:r>
            <a:r>
              <a:rPr lang="en-US" sz="4800" b="1" dirty="0" smtClean="0">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 </a:t>
            </a:r>
            <a:r>
              <a:rPr lang="en-US" sz="2800" b="1" dirty="0" err="1">
                <a:solidFill>
                  <a:srgbClr val="0070C0"/>
                </a:solidFill>
                <a:latin typeface="#9Slide03 SFU Futura_12" panose="020B0604020202020204" charset="0"/>
                <a:cs typeface="#9Slide04 Pridi SemiBold" panose="00000700000000000000" pitchFamily="2" charset="-34"/>
                <a:sym typeface="Wingdings" panose="05000000000000000000" pitchFamily="2" charset="2"/>
              </a:rPr>
              <a:t>phút</a:t>
            </a:r>
            <a:endParaRPr lang="en-US" sz="2800" b="1" dirty="0">
              <a:solidFill>
                <a:srgbClr val="0070C0"/>
              </a:solidFill>
              <a:latin typeface="#9Slide03 SFU Futura_12" panose="020B0604020202020204" charset="0"/>
              <a:cs typeface="#9Slide04 Pridi SemiBold" panose="00000700000000000000" pitchFamily="2" charset="-34"/>
              <a:sym typeface="Wingdings" panose="05000000000000000000" pitchFamily="2" charset="2"/>
            </a:endParaRPr>
          </a:p>
        </p:txBody>
      </p:sp>
      <p:pic>
        <p:nvPicPr>
          <p:cNvPr id="8200"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6198" t="8932" r="15052" b="9818"/>
          <a:stretch/>
        </p:blipFill>
        <p:spPr bwMode="auto">
          <a:xfrm>
            <a:off x="3673446" y="4503730"/>
            <a:ext cx="635318" cy="75083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2ACF3748-F078-40CC-BB38-8E4BEA5907EE}"/>
              </a:ext>
            </a:extLst>
          </p:cNvPr>
          <p:cNvGrpSpPr/>
          <p:nvPr/>
        </p:nvGrpSpPr>
        <p:grpSpPr>
          <a:xfrm>
            <a:off x="2682074" y="-39689"/>
            <a:ext cx="7008398" cy="1509204"/>
            <a:chOff x="3182943" y="131370"/>
            <a:chExt cx="7026862" cy="1509204"/>
          </a:xfrm>
        </p:grpSpPr>
        <p:sp>
          <p:nvSpPr>
            <p:cNvPr id="16" name="Rectangle: Rounded Corners 4">
              <a:extLst>
                <a:ext uri="{FF2B5EF4-FFF2-40B4-BE49-F238E27FC236}">
                  <a16:creationId xmlns:a16="http://schemas.microsoft.com/office/drawing/2014/main" id="{E92F8BE4-F4B0-4C15-9D2E-B93C53F5E217}"/>
                </a:ext>
              </a:extLst>
            </p:cNvPr>
            <p:cNvSpPr/>
            <p:nvPr/>
          </p:nvSpPr>
          <p:spPr>
            <a:xfrm>
              <a:off x="3182943" y="131370"/>
              <a:ext cx="6751246" cy="1509204"/>
            </a:xfrm>
            <a:prstGeom prst="roundRect">
              <a:avLst/>
            </a:prstGeom>
            <a:solidFill>
              <a:srgbClr val="63BE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6250F2-351E-44CA-A071-9F67D77DF914}"/>
                </a:ext>
              </a:extLst>
            </p:cNvPr>
            <p:cNvSpPr/>
            <p:nvPr/>
          </p:nvSpPr>
          <p:spPr>
            <a:xfrm>
              <a:off x="3416658" y="194024"/>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chemeClr val="bg1"/>
                  </a:solidFill>
                  <a:effectLst>
                    <a:outerShdw dist="38100" dir="2700000" algn="bl" rotWithShape="0">
                      <a:schemeClr val="accent5"/>
                    </a:outerShdw>
                  </a:effectLst>
                  <a:latin typeface="#9Slide03 BoosterNextFYBlack" panose="02000A03000000020004" pitchFamily="2" charset="0"/>
                </a:rPr>
                <a:t>KHỞI ĐỘNG</a:t>
              </a:r>
            </a:p>
          </p:txBody>
        </p:sp>
      </p:grpSp>
      <p:pic>
        <p:nvPicPr>
          <p:cNvPr id="18" name="Picture 2" descr="Space rocket icon Royalty Free Vector Image - VectorStock"/>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54571" y1="39444" x2="54571" y2="39444"/>
                        <a14:foregroundMark x1="48286" y1="17222" x2="48286" y2="17222"/>
                        <a14:foregroundMark x1="69714" y1="62130" x2="69714" y2="62130"/>
                        <a14:foregroundMark x1="36286" y1="62500" x2="36286" y2="62500"/>
                        <a14:foregroundMark x1="53714" y1="72963" x2="53714" y2="72963"/>
                        <a14:foregroundMark x1="56714" y1="85926" x2="56714" y2="85926"/>
                        <a14:foregroundMark x1="50000" y1="87963" x2="50000" y2="87963"/>
                        <a14:foregroundMark x1="46429" y1="86574" x2="46429" y2="86574"/>
                        <a14:foregroundMark x1="43286" y1="85648" x2="43286" y2="85648"/>
                        <a14:foregroundMark x1="53857" y1="86111" x2="53857" y2="86111"/>
                      </a14:backgroundRemoval>
                    </a14:imgEffect>
                  </a14:imgLayer>
                </a14:imgProps>
              </a:ext>
              <a:ext uri="{28A0092B-C50C-407E-A947-70E740481C1C}">
                <a14:useLocalDpi xmlns:a14="http://schemas.microsoft.com/office/drawing/2010/main" val="0"/>
              </a:ext>
            </a:extLst>
          </a:blip>
          <a:srcRect l="27569" r="27328" b="8219"/>
          <a:stretch/>
        </p:blipFill>
        <p:spPr bwMode="auto">
          <a:xfrm>
            <a:off x="2528578" y="-224382"/>
            <a:ext cx="661488" cy="207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51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fade">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5" y="36031"/>
            <a:ext cx="8083119"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TIÊU CHÍ ĐÁNH GIÁ</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3852790" y="5599601"/>
            <a:ext cx="1391703" cy="1043777"/>
          </a:xfrm>
          <a:prstGeom prst="rect">
            <a:avLst/>
          </a:prstGeom>
        </p:spPr>
      </p:pic>
      <p:sp>
        <p:nvSpPr>
          <p:cNvPr id="29" name="Rectangle: Rounded Corners 7">
            <a:extLst>
              <a:ext uri="{FF2B5EF4-FFF2-40B4-BE49-F238E27FC236}">
                <a16:creationId xmlns:a16="http://schemas.microsoft.com/office/drawing/2014/main" id="{D6CE6303-3C40-4361-9869-64BB994762E1}"/>
              </a:ext>
            </a:extLst>
          </p:cNvPr>
          <p:cNvSpPr/>
          <p:nvPr/>
        </p:nvSpPr>
        <p:spPr>
          <a:xfrm>
            <a:off x="0" y="1260455"/>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Nội</a:t>
            </a:r>
            <a:r>
              <a:rPr lang="en-US" sz="4800" b="1" dirty="0" smtClean="0">
                <a:solidFill>
                  <a:srgbClr val="0033CC"/>
                </a:solidFill>
                <a:latin typeface="#9Slide05 Great Vibes" panose="02000507080000020002" pitchFamily="2" charset="0"/>
                <a:cs typeface="Arial" panose="020B0604020202020204" pitchFamily="34" charset="0"/>
              </a:rPr>
              <a:t> dung </a:t>
            </a:r>
            <a:r>
              <a:rPr lang="en-US" sz="7200" b="1" dirty="0" smtClean="0">
                <a:solidFill>
                  <a:srgbClr val="C00000"/>
                </a:solidFill>
                <a:latin typeface="#9Slide05 Great Vibes" panose="02000507080000020002" pitchFamily="2" charset="0"/>
                <a:cs typeface="Arial" panose="020B0604020202020204" pitchFamily="34" charset="0"/>
              </a:rPr>
              <a:t>4</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0" name="Rectangle: Rounded Corners 7">
            <a:extLst>
              <a:ext uri="{FF2B5EF4-FFF2-40B4-BE49-F238E27FC236}">
                <a16:creationId xmlns:a16="http://schemas.microsoft.com/office/drawing/2014/main" id="{D6CE6303-3C40-4361-9869-64BB994762E1}"/>
              </a:ext>
            </a:extLst>
          </p:cNvPr>
          <p:cNvSpPr/>
          <p:nvPr/>
        </p:nvSpPr>
        <p:spPr>
          <a:xfrm>
            <a:off x="0" y="2654653"/>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Hình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thức</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3</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D6CE6303-3C40-4361-9869-64BB994762E1}"/>
              </a:ext>
            </a:extLst>
          </p:cNvPr>
          <p:cNvSpPr/>
          <p:nvPr/>
        </p:nvSpPr>
        <p:spPr>
          <a:xfrm>
            <a:off x="0" y="4048851"/>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Báo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cáo</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2</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6CE6303-3C40-4361-9869-64BB994762E1}"/>
              </a:ext>
            </a:extLst>
          </p:cNvPr>
          <p:cNvSpPr/>
          <p:nvPr/>
        </p:nvSpPr>
        <p:spPr>
          <a:xfrm>
            <a:off x="0" y="5443049"/>
            <a:ext cx="3598560" cy="1207900"/>
          </a:xfrm>
          <a:prstGeom prst="roundRect">
            <a:avLst/>
          </a:prstGeom>
          <a:solidFill>
            <a:schemeClr val="accent4">
              <a:lumMod val="20000"/>
              <a:lumOff val="80000"/>
            </a:schemeClr>
          </a:solid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Quá</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trình</a:t>
            </a:r>
            <a:r>
              <a:rPr lang="en-US" sz="4800" b="1" dirty="0" smtClean="0">
                <a:solidFill>
                  <a:srgbClr val="0033CC"/>
                </a:solidFill>
                <a:latin typeface="#9Slide05 Great Vibes" panose="02000507080000020002" pitchFamily="2" charset="0"/>
                <a:cs typeface="Arial" panose="020B0604020202020204" pitchFamily="34" charset="0"/>
              </a:rPr>
              <a:t> </a:t>
            </a:r>
            <a:r>
              <a:rPr lang="en-US" sz="7200" b="1" dirty="0" smtClean="0">
                <a:solidFill>
                  <a:srgbClr val="C00000"/>
                </a:solidFill>
                <a:latin typeface="#9Slide05 Great Vibes" panose="02000507080000020002" pitchFamily="2" charset="0"/>
                <a:cs typeface="Arial" panose="020B0604020202020204" pitchFamily="34" charset="0"/>
              </a:rPr>
              <a:t>1</a:t>
            </a:r>
            <a:r>
              <a:rPr lang="en-US" sz="4800" b="1" dirty="0" smtClean="0">
                <a:solidFill>
                  <a:srgbClr val="0033CC"/>
                </a:solidFill>
                <a:latin typeface="#9Slide05 Great Vibes" panose="02000507080000020002" pitchFamily="2" charset="0"/>
                <a:cs typeface="Arial" panose="020B0604020202020204" pitchFamily="34" charset="0"/>
              </a:rPr>
              <a:t>đ:</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2" name="Rectangle 1"/>
          <p:cNvSpPr/>
          <p:nvPr/>
        </p:nvSpPr>
        <p:spPr>
          <a:xfrm>
            <a:off x="5404784" y="1254158"/>
            <a:ext cx="6787216"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Đầy</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đủ</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chính</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xác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khoa</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học</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Đúng</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nội</a:t>
            </a:r>
            <a:r>
              <a:rPr lang="en-US" sz="2400" b="1" dirty="0">
                <a:latin typeface="#9Slide03 SFU Futura_12" panose="020B0604020202020204" charset="0"/>
                <a:ea typeface="Calibri" panose="020F0502020204030204" pitchFamily="34" charset="0"/>
              </a:rPr>
              <a:t> dung </a:t>
            </a:r>
            <a:r>
              <a:rPr lang="en-US" sz="2400" b="1" dirty="0" err="1">
                <a:latin typeface="#9Slide03 SFU Futura_12" panose="020B0604020202020204" charset="0"/>
                <a:ea typeface="Calibri" panose="020F0502020204030204" pitchFamily="34" charset="0"/>
              </a:rPr>
              <a:t>được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phân</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công</a:t>
            </a:r>
            <a:r>
              <a:rPr lang="en-US" sz="2400" b="1" dirty="0">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228600" algn="l"/>
              </a:tabLst>
            </a:pPr>
            <a:r>
              <a:rPr lang="en-US" sz="2400" b="1" dirty="0" err="1">
                <a:latin typeface="#9Slide03 SFU Futura_12" panose="020B0604020202020204" charset="0"/>
                <a:ea typeface="Calibri" panose="020F0502020204030204" pitchFamily="34" charset="0"/>
              </a:rPr>
              <a:t>Biết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tóm</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tắt</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lọc</a:t>
            </a:r>
            <a:r>
              <a:rPr lang="en-US" sz="2400" b="1" dirty="0">
                <a:latin typeface="#9Slide03 SFU Futura_12" panose="020B0604020202020204" charset="0"/>
                <a:ea typeface="Calibri" panose="020F0502020204030204" pitchFamily="34" charset="0"/>
              </a:rPr>
              <a:t> </a:t>
            </a:r>
            <a:r>
              <a:rPr lang="en-US" sz="2400" b="1" dirty="0" err="1">
                <a:latin typeface="#9Slide03 SFU Futura_12" panose="020B0604020202020204" charset="0"/>
                <a:ea typeface="Calibri" panose="020F0502020204030204" pitchFamily="34" charset="0"/>
              </a:rPr>
              <a:t>thông</a:t>
            </a:r>
            <a:r>
              <a:rPr lang="en-US" sz="2400" b="1" dirty="0">
                <a:latin typeface="#9Slide03 SFU Futura_12" panose="020B0604020202020204" charset="0"/>
                <a:ea typeface="Calibri" panose="020F0502020204030204" pitchFamily="34" charset="0"/>
              </a:rPr>
              <a:t> </a:t>
            </a:r>
            <a:r>
              <a:rPr lang="en-US" sz="2400" b="1" dirty="0" smtClean="0">
                <a:latin typeface="#9Slide03 SFU Futura_12" panose="020B0604020202020204" charset="0"/>
                <a:ea typeface="Calibri" panose="020F0502020204030204" pitchFamily="34" charset="0"/>
              </a:rPr>
              <a:t>tin.</a:t>
            </a:r>
            <a:r>
              <a:rPr lang="en-US" sz="2400" b="1" dirty="0">
                <a:latin typeface="#9Slide03 SFU Futura_12" panose="020B0604020202020204" charset="0"/>
                <a:ea typeface="Calibri" panose="020F0502020204030204" pitchFamily="34" charset="0"/>
              </a:rPr>
              <a:t> </a:t>
            </a:r>
            <a:r>
              <a:rPr lang="vi-VN" sz="2400" b="1" dirty="0" smtClean="0">
                <a:latin typeface="#9Slide03 SFU Futura_12" panose="020B0604020202020204" charset="0"/>
                <a:ea typeface="Tahoma" panose="020B0604030504040204" pitchFamily="34" charset="0"/>
              </a:rPr>
              <a:t>Không </a:t>
            </a:r>
            <a:r>
              <a:rPr lang="vi-VN" sz="2400" b="1" dirty="0">
                <a:latin typeface="#9Slide03 SFU Futura_12" panose="020B0604020202020204" charset="0"/>
                <a:ea typeface="Tahoma" panose="020B0604030504040204" pitchFamily="34" charset="0"/>
              </a:rPr>
              <a:t>có lỗi chính tả.</a:t>
            </a:r>
            <a:endParaRPr lang="en-US" sz="2400" b="1" dirty="0">
              <a:latin typeface="#9Slide03 SFU Futura_12" panose="020B0604020202020204" charset="0"/>
            </a:endParaRPr>
          </a:p>
        </p:txBody>
      </p:sp>
      <p:sp>
        <p:nvSpPr>
          <p:cNvPr id="3" name="Rectangle 2"/>
          <p:cNvSpPr/>
          <p:nvPr/>
        </p:nvSpPr>
        <p:spPr>
          <a:xfrm>
            <a:off x="5404785" y="2632019"/>
            <a:ext cx="6787215" cy="1200329"/>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Bố</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cục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hợp</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lí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có</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smtClean="0">
                <a:solidFill>
                  <a:srgbClr val="0033CC"/>
                </a:solidFill>
                <a:latin typeface="#9Slide03 SFU Futura_12" panose="020B0604020202020204" charset="0"/>
                <a:ea typeface="Calibri" panose="020F0502020204030204" pitchFamily="34" charset="0"/>
              </a:rPr>
              <a:t>thẩm</a:t>
            </a:r>
            <a:r>
              <a:rPr lang="en-US" sz="2400" b="1" dirty="0" smtClean="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mĩ</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màu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sắc</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hài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hòa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spcBef>
                <a:spcPts val="0"/>
              </a:spcBef>
              <a:spcAft>
                <a:spcPts val="0"/>
              </a:spcAft>
              <a:buFont typeface="Arial" panose="020B0604020202020204" pitchFamily="34" charset="0"/>
              <a:buChar char="-"/>
              <a:tabLst>
                <a:tab pos="409575" algn="l"/>
              </a:tabLst>
            </a:pP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trang</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trí</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có</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hình</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vẽ</a:t>
            </a:r>
            <a:r>
              <a:rPr lang="en-US" sz="2400" b="1" dirty="0">
                <a:solidFill>
                  <a:srgbClr val="0033CC"/>
                </a:solidFill>
                <a:latin typeface="#9Slide03 SFU Futura_12" panose="020B0604020202020204" charset="0"/>
                <a:ea typeface="Calibri" panose="020F0502020204030204" pitchFamily="34" charset="0"/>
              </a:rPr>
              <a:t>/icon minh </a:t>
            </a:r>
            <a:r>
              <a:rPr lang="en-US" sz="2400" b="1" dirty="0" err="1">
                <a:solidFill>
                  <a:srgbClr val="0033CC"/>
                </a:solidFill>
                <a:latin typeface="#9Slide03 SFU Futura_12" panose="020B0604020202020204" charset="0"/>
                <a:ea typeface="Calibri" panose="020F0502020204030204" pitchFamily="34" charset="0"/>
              </a:rPr>
              <a:t>họa</a:t>
            </a:r>
            <a:r>
              <a:rPr lang="en-US" sz="2400" b="1" dirty="0">
                <a:solidFill>
                  <a:srgbClr val="0033CC"/>
                </a:solidFill>
                <a:latin typeface="#9Slide03 SFU Futura_12" panose="020B0604020202020204" charset="0"/>
                <a:ea typeface="Calibri" panose="020F0502020204030204" pitchFamily="34" charset="0"/>
              </a:rPr>
              <a:t>.</a:t>
            </a:r>
          </a:p>
          <a:p>
            <a:pPr marL="342900" marR="0" lvl="0" indent="-342900" algn="just">
              <a:spcBef>
                <a:spcPts val="0"/>
              </a:spcBef>
              <a:spcAft>
                <a:spcPts val="0"/>
              </a:spcAft>
              <a:buFont typeface="Arial" panose="020B0604020202020204" pitchFamily="34" charset="0"/>
              <a:buChar char="-"/>
              <a:tabLst>
                <a:tab pos="409575" algn="l"/>
                <a:tab pos="1071245" algn="l"/>
              </a:tabLst>
            </a:pPr>
            <a:r>
              <a:rPr lang="en-US" sz="2400" b="1" dirty="0" err="1">
                <a:solidFill>
                  <a:srgbClr val="0033CC"/>
                </a:solidFill>
                <a:latin typeface="#9Slide03 SFU Futura_12" panose="020B0604020202020204" charset="0"/>
                <a:ea typeface="Calibri" panose="020F0502020204030204" pitchFamily="34" charset="0"/>
              </a:rPr>
              <a:t>Tiêu</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đề</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nổi</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bật</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rõ</a:t>
            </a:r>
            <a:r>
              <a:rPr lang="en-US" sz="2400" b="1" dirty="0">
                <a:solidFill>
                  <a:srgbClr val="0033CC"/>
                </a:solidFill>
                <a:latin typeface="#9Slide03 SFU Futura_12" panose="020B0604020202020204" charset="0"/>
                <a:ea typeface="Calibri" panose="020F0502020204030204" pitchFamily="34" charset="0"/>
              </a:rPr>
              <a:t> </a:t>
            </a:r>
            <a:r>
              <a:rPr lang="en-US" sz="2400" b="1" dirty="0" err="1">
                <a:solidFill>
                  <a:srgbClr val="0033CC"/>
                </a:solidFill>
                <a:latin typeface="#9Slide03 SFU Futura_12" panose="020B0604020202020204" charset="0"/>
                <a:ea typeface="Calibri" panose="020F0502020204030204" pitchFamily="34" charset="0"/>
              </a:rPr>
              <a:t>ràng</a:t>
            </a:r>
            <a:r>
              <a:rPr lang="en-US" sz="2400" b="1" dirty="0">
                <a:solidFill>
                  <a:srgbClr val="0033CC"/>
                </a:solidFill>
                <a:latin typeface="#9Slide03 SFU Futura_12" panose="020B0604020202020204" charset="0"/>
                <a:ea typeface="Calibri" panose="020F0502020204030204" pitchFamily="34" charset="0"/>
              </a:rPr>
              <a:t>. </a:t>
            </a:r>
            <a:r>
              <a:rPr lang="vi-VN" sz="2400" b="1" dirty="0" smtClean="0">
                <a:solidFill>
                  <a:srgbClr val="0033CC"/>
                </a:solidFill>
                <a:latin typeface="#9Slide03 SFU Futura_12" panose="020B0604020202020204" charset="0"/>
                <a:ea typeface="Tahoma" panose="020B0604030504040204" pitchFamily="34" charset="0"/>
              </a:rPr>
              <a:t>Chữ viết to rõ, dễ nhìn.</a:t>
            </a:r>
            <a:endParaRPr lang="en-US" sz="2400" b="1" dirty="0">
              <a:solidFill>
                <a:srgbClr val="0033CC"/>
              </a:solidFill>
              <a:latin typeface="#9Slide03 SFU Futura_12" panose="020B0604020202020204" charset="0"/>
            </a:endParaRPr>
          </a:p>
        </p:txBody>
      </p:sp>
      <p:sp>
        <p:nvSpPr>
          <p:cNvPr id="4" name="Rectangle 3"/>
          <p:cNvSpPr/>
          <p:nvPr/>
        </p:nvSpPr>
        <p:spPr>
          <a:xfrm>
            <a:off x="5087885" y="4052636"/>
            <a:ext cx="6961548" cy="1200329"/>
          </a:xfrm>
          <a:prstGeom prst="rect">
            <a:avLst/>
          </a:prstGeom>
        </p:spPr>
        <p:txBody>
          <a:bodyPr wrap="square">
            <a:spAutoFit/>
          </a:bodyPr>
          <a:lstStyle/>
          <a:p>
            <a:pPr marL="561975" marR="0" indent="-285750" algn="just">
              <a:spcBef>
                <a:spcPts val="0"/>
              </a:spcBef>
              <a:spcAft>
                <a:spcPts val="0"/>
              </a:spcAft>
              <a:buFontTx/>
              <a:buChar char="-"/>
              <a:tabLst>
                <a:tab pos="1071245" algn="l"/>
              </a:tabLst>
            </a:pPr>
            <a:r>
              <a:rPr lang="en-US" sz="2400" b="1" dirty="0" err="1" smtClean="0">
                <a:solidFill>
                  <a:srgbClr val="2B8D3A"/>
                </a:solidFill>
                <a:latin typeface="#9Slide03 SFU Futura_12" panose="020B0604020202020204" charset="0"/>
                <a:ea typeface="Times New Roman" panose="02020603050405020304" pitchFamily="18" charset="0"/>
              </a:rPr>
              <a:t>Giọng</a:t>
            </a:r>
            <a:r>
              <a:rPr lang="en-US" sz="2400" b="1" dirty="0" smtClean="0">
                <a:solidFill>
                  <a:srgbClr val="2B8D3A"/>
                </a:solidFill>
                <a:latin typeface="#9Slide03 SFU Futura_12" panose="020B0604020202020204" charset="0"/>
                <a:ea typeface="Times New Roman" panose="02020603050405020304" pitchFamily="18" charset="0"/>
              </a:rPr>
              <a:t> to, </a:t>
            </a:r>
            <a:r>
              <a:rPr lang="en-US" sz="2400" b="1" dirty="0" err="1" smtClean="0">
                <a:solidFill>
                  <a:srgbClr val="2B8D3A"/>
                </a:solidFill>
                <a:latin typeface="#9Slide03 SFU Futura_12" panose="020B0604020202020204" charset="0"/>
                <a:ea typeface="Times New Roman" panose="02020603050405020304" pitchFamily="18" charset="0"/>
              </a:rPr>
              <a:t>rõ</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ràng</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phong</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thái</a:t>
            </a:r>
            <a:r>
              <a:rPr lang="en-US" sz="2400" b="1" dirty="0" smtClean="0">
                <a:solidFill>
                  <a:srgbClr val="2B8D3A"/>
                </a:solidFill>
                <a:latin typeface="#9Slide03 SFU Futura_12" panose="020B0604020202020204" charset="0"/>
                <a:ea typeface="Times New Roman" panose="02020603050405020304" pitchFamily="18" charset="0"/>
              </a:rPr>
              <a:t> </a:t>
            </a:r>
            <a:r>
              <a:rPr lang="en-US" sz="2400" b="1" dirty="0" err="1" smtClean="0">
                <a:solidFill>
                  <a:srgbClr val="2B8D3A"/>
                </a:solidFill>
                <a:latin typeface="#9Slide03 SFU Futura_12" panose="020B0604020202020204" charset="0"/>
                <a:ea typeface="Times New Roman" panose="02020603050405020304" pitchFamily="18" charset="0"/>
              </a:rPr>
              <a:t>tự</a:t>
            </a:r>
            <a:r>
              <a:rPr lang="en-US" sz="2400" b="1" dirty="0" smtClean="0">
                <a:solidFill>
                  <a:srgbClr val="2B8D3A"/>
                </a:solidFill>
                <a:latin typeface="#9Slide03 SFU Futura_12" panose="020B0604020202020204" charset="0"/>
                <a:ea typeface="Times New Roman" panose="02020603050405020304" pitchFamily="18" charset="0"/>
              </a:rPr>
              <a:t> tin.</a:t>
            </a:r>
            <a:endParaRPr lang="en-US" sz="2400" b="1" dirty="0">
              <a:solidFill>
                <a:srgbClr val="2B8D3A"/>
              </a:solidFill>
              <a:latin typeface="#9Slide03 SFU Futura_12" panose="020B0604020202020204" charset="0"/>
              <a:ea typeface="Times New Roman" panose="02020603050405020304" pitchFamily="18" charset="0"/>
            </a:endParaRPr>
          </a:p>
          <a:p>
            <a:pPr marL="561975" marR="0" indent="-285750" algn="just">
              <a:spcBef>
                <a:spcPts val="0"/>
              </a:spcBef>
              <a:spcAft>
                <a:spcPts val="0"/>
              </a:spcAft>
              <a:buFontTx/>
              <a:buChar char="-"/>
              <a:tabLst>
                <a:tab pos="1071245" algn="l"/>
              </a:tabLst>
            </a:pPr>
            <a:r>
              <a:rPr lang="vi-VN" sz="2400" b="1" dirty="0" smtClean="0">
                <a:solidFill>
                  <a:srgbClr val="2B8D3A"/>
                </a:solidFill>
                <a:latin typeface="#9Slide03 SFU Futura_12" panose="020B0604020202020204" charset="0"/>
                <a:ea typeface="Tahoma" panose="020B0604030504040204" pitchFamily="34" charset="0"/>
              </a:rPr>
              <a:t>Tương tác: hỏi các nhóm khác hoặc trả lời câu hỏi của các nhóm và giáo viên.</a:t>
            </a:r>
            <a:endParaRPr lang="en-US" sz="2400" b="1" dirty="0">
              <a:solidFill>
                <a:srgbClr val="2B8D3A"/>
              </a:solidFill>
              <a:latin typeface="#9Slide03 SFU Futura_12" panose="020B0604020202020204" charset="0"/>
            </a:endParaRPr>
          </a:p>
        </p:txBody>
      </p:sp>
      <p:sp>
        <p:nvSpPr>
          <p:cNvPr id="5" name="Rectangle 4"/>
          <p:cNvSpPr/>
          <p:nvPr/>
        </p:nvSpPr>
        <p:spPr>
          <a:xfrm>
            <a:off x="5404785" y="5443049"/>
            <a:ext cx="7010847" cy="1200329"/>
          </a:xfrm>
          <a:prstGeom prst="rect">
            <a:avLst/>
          </a:prstGeom>
        </p:spPr>
        <p:txBody>
          <a:bodyPr wrap="square">
            <a:spAutoFit/>
          </a:bodyPr>
          <a:lstStyle/>
          <a:p>
            <a:pPr>
              <a:spcAft>
                <a:spcPts val="0"/>
              </a:spcAft>
              <a:tabLst>
                <a:tab pos="1071245" algn="l"/>
              </a:tabLst>
            </a:pPr>
            <a:r>
              <a:rPr lang="vi-VN" sz="2400" b="1" dirty="0">
                <a:solidFill>
                  <a:schemeClr val="accent4">
                    <a:lumMod val="50000"/>
                  </a:schemeClr>
                </a:solidFill>
                <a:latin typeface="#9Slide03 SFU Futura_12" panose="020B0604020202020204" charset="0"/>
              </a:rPr>
              <a:t>- Phân chia công việc cụ thể cho các thành viên.</a:t>
            </a:r>
            <a:endParaRPr lang="en-US" sz="2400" b="1" dirty="0">
              <a:solidFill>
                <a:schemeClr val="accent4">
                  <a:lumMod val="50000"/>
                </a:schemeClr>
              </a:solidFill>
              <a:latin typeface="#9Slide03 SFU Futura_12" panose="020B0604020202020204" charset="0"/>
            </a:endParaRPr>
          </a:p>
          <a:p>
            <a:pPr>
              <a:spcAft>
                <a:spcPts val="0"/>
              </a:spcAft>
              <a:tabLst>
                <a:tab pos="1071245" algn="l"/>
              </a:tabLst>
            </a:pPr>
            <a:r>
              <a:rPr lang="vi-VN" sz="2400" b="1" dirty="0">
                <a:solidFill>
                  <a:schemeClr val="accent4">
                    <a:lumMod val="50000"/>
                  </a:schemeClr>
                </a:solidFill>
                <a:latin typeface="#9Slide03 SFU Futura_12" panose="020B0604020202020204" charset="0"/>
              </a:rPr>
              <a:t>- Làm việc nghiêm túc, hiệu </a:t>
            </a:r>
            <a:r>
              <a:rPr lang="vi-VN" sz="2400" b="1" dirty="0" smtClean="0">
                <a:solidFill>
                  <a:schemeClr val="accent4">
                    <a:lumMod val="50000"/>
                  </a:schemeClr>
                </a:solidFill>
                <a:latin typeface="#9Slide03 SFU Futura_12" panose="020B0604020202020204" charset="0"/>
              </a:rPr>
              <a:t>quả.</a:t>
            </a:r>
            <a:endParaRPr lang="en-US" sz="2400" b="1" dirty="0">
              <a:solidFill>
                <a:schemeClr val="accent4">
                  <a:lumMod val="50000"/>
                </a:schemeClr>
              </a:solidFill>
              <a:latin typeface="#9Slide03 SFU Futura_12" panose="020B0604020202020204" charset="0"/>
            </a:endParaRPr>
          </a:p>
          <a:p>
            <a:r>
              <a:rPr lang="vi-VN" sz="2400" b="1" dirty="0">
                <a:solidFill>
                  <a:schemeClr val="accent4">
                    <a:lumMod val="50000"/>
                  </a:schemeClr>
                </a:solidFill>
                <a:latin typeface="#9Slide03 SFU Futura_12" panose="020B0604020202020204" charset="0"/>
                <a:ea typeface="Tahoma" panose="020B0604030504040204" pitchFamily="34" charset="0"/>
              </a:rPr>
              <a:t>- </a:t>
            </a:r>
            <a:r>
              <a:rPr lang="en-US" sz="2400" b="1" dirty="0">
                <a:solidFill>
                  <a:schemeClr val="accent4">
                    <a:lumMod val="50000"/>
                  </a:schemeClr>
                </a:solidFill>
                <a:latin typeface="#9Slide03 SFU Futura_12" panose="020B0604020202020204" charset="0"/>
                <a:ea typeface="Tahoma" panose="020B0604030504040204" pitchFamily="34" charset="0"/>
              </a:rPr>
              <a:t>Đ</a:t>
            </a:r>
            <a:r>
              <a:rPr lang="vi-VN" sz="2400" b="1" dirty="0" smtClean="0">
                <a:solidFill>
                  <a:schemeClr val="accent4">
                    <a:lumMod val="50000"/>
                  </a:schemeClr>
                </a:solidFill>
                <a:latin typeface="#9Slide03 SFU Futura_12" panose="020B0604020202020204" charset="0"/>
                <a:ea typeface="Tahoma" panose="020B0604030504040204" pitchFamily="34" charset="0"/>
              </a:rPr>
              <a:t>oàn </a:t>
            </a:r>
            <a:r>
              <a:rPr lang="vi-VN" sz="2400" b="1" dirty="0">
                <a:solidFill>
                  <a:schemeClr val="accent4">
                    <a:lumMod val="50000"/>
                  </a:schemeClr>
                </a:solidFill>
                <a:latin typeface="#9Slide03 SFU Futura_12" panose="020B0604020202020204" charset="0"/>
                <a:ea typeface="Tahoma" panose="020B0604030504040204" pitchFamily="34" charset="0"/>
              </a:rPr>
              <a:t>kết, giúp đỡ nhau trong </a:t>
            </a:r>
            <a:r>
              <a:rPr lang="vi-VN" sz="2400" b="1" dirty="0" smtClean="0">
                <a:solidFill>
                  <a:schemeClr val="accent4">
                    <a:lumMod val="50000"/>
                  </a:schemeClr>
                </a:solidFill>
                <a:latin typeface="#9Slide03 SFU Futura_12" panose="020B0604020202020204" charset="0"/>
                <a:ea typeface="Tahoma" panose="020B0604030504040204" pitchFamily="34" charset="0"/>
              </a:rPr>
              <a:t>nhóm</a:t>
            </a:r>
            <a:r>
              <a:rPr lang="vi-VN" sz="2400" b="1" dirty="0">
                <a:solidFill>
                  <a:schemeClr val="accent4">
                    <a:lumMod val="50000"/>
                  </a:schemeClr>
                </a:solidFill>
                <a:latin typeface="#9Slide03 SFU Futura_12" panose="020B0604020202020204" charset="0"/>
                <a:ea typeface="Tahoma" panose="020B0604030504040204" pitchFamily="34" charset="0"/>
              </a:rPr>
              <a:t>.</a:t>
            </a:r>
            <a:endParaRPr lang="en-US" sz="2400" b="1" dirty="0">
              <a:solidFill>
                <a:schemeClr val="accent4">
                  <a:lumMod val="50000"/>
                </a:schemeClr>
              </a:solidFill>
              <a:latin typeface="#9Slide03 SFU Futura_12" panose="020B0604020202020204" charset="0"/>
            </a:endParaRPr>
          </a:p>
        </p:txBody>
      </p:sp>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3981354" y="1319914"/>
            <a:ext cx="1134573" cy="1134573"/>
          </a:xfrm>
          <a:prstGeom prst="rect">
            <a:avLst/>
          </a:prstGeom>
        </p:spPr>
      </p:pic>
      <p:pic>
        <p:nvPicPr>
          <p:cNvPr id="40" name="Picture 6" descr="10 tiêu chí đánh giá nhân viên nhà tuyển dụng cần lưu ý | List.vn"/>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0114" y="128396"/>
            <a:ext cx="1278981" cy="830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3962430" y="4097129"/>
            <a:ext cx="1172425" cy="1154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ầm quan trọng của bố cục trong thiết kế đồ họa"/>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628670" y="2694336"/>
            <a:ext cx="1865912" cy="12454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395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2" grpId="0"/>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BÁO CÁO SẢN PHẨM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grpSp>
        <p:nvGrpSpPr>
          <p:cNvPr id="7" name="Group 6"/>
          <p:cNvGrpSpPr/>
          <p:nvPr/>
        </p:nvGrpSpPr>
        <p:grpSpPr>
          <a:xfrm>
            <a:off x="6745502" y="1600648"/>
            <a:ext cx="4970248" cy="5046487"/>
            <a:chOff x="4529138" y="4769025"/>
            <a:chExt cx="1837067" cy="2088975"/>
          </a:xfrm>
        </p:grpSpPr>
        <p:pic>
          <p:nvPicPr>
            <p:cNvPr id="8" name="Picture 2" descr="writting essay in English: iMindMap mind map template | Biggerplate"/>
            <p:cNvPicPr>
              <a:picLocks noChangeAspect="1" noChangeArrowheads="1"/>
            </p:cNvPicPr>
            <p:nvPr/>
          </p:nvPicPr>
          <p:blipFill rotWithShape="1">
            <a:blip r:embed="rId6">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32033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3214688" y="160338"/>
            <a:ext cx="8977312" cy="658308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Lễ hội âm nhạc nốt nhạc nhân viên biểu tượng trang trí các yếu tố thương  mại | Công cụ đồ họa PSD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4" name="Picture 2" descr="Gem Riverside PNL ✓(Đã xác minh) – CÔNG TY CỔ PHẦN PNL | Hotline 097 606  22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035" y="1359153"/>
            <a:ext cx="2601913" cy="1561148"/>
          </a:xfrm>
          <a:prstGeom prst="rect">
            <a:avLst/>
          </a:prstGeom>
          <a:noFill/>
          <a:extLst>
            <a:ext uri="{909E8E84-426E-40DD-AFC4-6F175D3DCCD1}">
              <a14:hiddenFill xmlns:a14="http://schemas.microsoft.com/office/drawing/2010/main">
                <a:solidFill>
                  <a:srgbClr val="FFFFFF"/>
                </a:solidFill>
              </a14:hiddenFill>
            </a:ext>
          </a:extLst>
        </p:spPr>
      </p:pic>
      <p:pic>
        <p:nvPicPr>
          <p:cNvPr id="3" name="Ô nhiễm không khí ở London đang ở mức nghiêm trọ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00437" y="427037"/>
            <a:ext cx="8384823" cy="4716463"/>
          </a:xfrm>
          <a:prstGeom prst="rect">
            <a:avLst/>
          </a:prstGeom>
        </p:spPr>
      </p:pic>
      <p:sp>
        <p:nvSpPr>
          <p:cNvPr id="7" name="Cloud 6">
            <a:extLst>
              <a:ext uri="{FF2B5EF4-FFF2-40B4-BE49-F238E27FC236}">
                <a16:creationId xmlns:a16="http://schemas.microsoft.com/office/drawing/2014/main" id="{90A0D09F-1CF0-4A16-83AA-2F217797D253}"/>
              </a:ext>
            </a:extLst>
          </p:cNvPr>
          <p:cNvSpPr/>
          <p:nvPr/>
        </p:nvSpPr>
        <p:spPr>
          <a:xfrm>
            <a:off x="379412" y="3097575"/>
            <a:ext cx="2733322" cy="3388677"/>
          </a:xfrm>
          <a:prstGeom prst="cloud">
            <a:avLst/>
          </a:prstGeom>
          <a:solidFill>
            <a:srgbClr val="FF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4" name="Rectangle 3"/>
          <p:cNvSpPr/>
          <p:nvPr/>
        </p:nvSpPr>
        <p:spPr>
          <a:xfrm>
            <a:off x="683426" y="3712522"/>
            <a:ext cx="2125293" cy="1815882"/>
          </a:xfrm>
          <a:prstGeom prst="rect">
            <a:avLst/>
          </a:prstGeom>
        </p:spPr>
        <p:txBody>
          <a:bodyPr wrap="square">
            <a:spAutoFit/>
          </a:bodyPr>
          <a:lstStyle/>
          <a:p>
            <a:pPr lvl="0">
              <a:defRPr/>
            </a:pPr>
            <a:r>
              <a:rPr lang="en-US" sz="2800" b="1" dirty="0" err="1">
                <a:solidFill>
                  <a:srgbClr val="FF0000"/>
                </a:solidFill>
                <a:latin typeface="#9Slide03 SFU Futura_12" panose="020B0604020202020204" charset="0"/>
              </a:rPr>
              <a:t>Xem</a:t>
            </a:r>
            <a:r>
              <a:rPr lang="en-US" sz="2800" b="1" dirty="0">
                <a:solidFill>
                  <a:srgbClr val="FF0000"/>
                </a:solidFill>
                <a:latin typeface="#9Slide03 SFU Futura_12" panose="020B0604020202020204" charset="0"/>
              </a:rPr>
              <a:t> video, </a:t>
            </a:r>
            <a:r>
              <a:rPr lang="en-US" sz="2800" b="1" dirty="0" err="1">
                <a:solidFill>
                  <a:srgbClr val="FF0000"/>
                </a:solidFill>
                <a:latin typeface="#9Slide03 SFU Futura_12" panose="020B0604020202020204" charset="0"/>
              </a:rPr>
              <a:t>cho</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biết</a:t>
            </a:r>
            <a:r>
              <a:rPr lang="en-US" sz="2800" b="1" dirty="0">
                <a:solidFill>
                  <a:srgbClr val="FF0000"/>
                </a:solidFill>
                <a:latin typeface="#9Slide03 SFU Futura_12" panose="020B0604020202020204" charset="0"/>
              </a:rPr>
              <a:t> video </a:t>
            </a:r>
            <a:r>
              <a:rPr lang="en-US" sz="2800" b="1" dirty="0" err="1">
                <a:solidFill>
                  <a:srgbClr val="FF0000"/>
                </a:solidFill>
                <a:latin typeface="#9Slide03 SFU Futura_12" panose="020B0604020202020204" charset="0"/>
              </a:rPr>
              <a:t>nói</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về</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nội</a:t>
            </a:r>
            <a:r>
              <a:rPr lang="en-US" sz="2800" b="1" dirty="0">
                <a:solidFill>
                  <a:srgbClr val="FF0000"/>
                </a:solidFill>
                <a:latin typeface="#9Slide03 SFU Futura_12" panose="020B0604020202020204" charset="0"/>
              </a:rPr>
              <a:t> dung </a:t>
            </a:r>
            <a:r>
              <a:rPr lang="en-US" sz="2800" b="1" dirty="0" err="1">
                <a:solidFill>
                  <a:srgbClr val="FF0000"/>
                </a:solidFill>
                <a:latin typeface="#9Slide03 SFU Futura_12" panose="020B0604020202020204" charset="0"/>
              </a:rPr>
              <a:t>gì</a:t>
            </a:r>
            <a:r>
              <a:rPr lang="en-US" sz="2800" b="1" dirty="0">
                <a:solidFill>
                  <a:srgbClr val="FF0000"/>
                </a:solidFill>
                <a:latin typeface="#9Slide03 SFU Futura_12" panose="020B0604020202020204" charset="0"/>
              </a:rPr>
              <a:t>?</a:t>
            </a:r>
            <a:endParaRPr lang="vi-VN" sz="2800" b="1" dirty="0">
              <a:solidFill>
                <a:srgbClr val="FF0000"/>
              </a:solidFill>
              <a:latin typeface="#9Slide03 SFU Futura_12" panose="020B0604020202020204" charset="0"/>
            </a:endParaRPr>
          </a:p>
        </p:txBody>
      </p:sp>
      <p:sp>
        <p:nvSpPr>
          <p:cNvPr id="9" name="Rectangle 8">
            <a:extLst>
              <a:ext uri="{FF2B5EF4-FFF2-40B4-BE49-F238E27FC236}">
                <a16:creationId xmlns:a16="http://schemas.microsoft.com/office/drawing/2014/main" id="{81F2071E-DF8C-495C-8676-8F839E06F04F}"/>
              </a:ext>
            </a:extLst>
          </p:cNvPr>
          <p:cNvSpPr/>
          <p:nvPr/>
        </p:nvSpPr>
        <p:spPr>
          <a:xfrm>
            <a:off x="-312278" y="208687"/>
            <a:ext cx="3838538" cy="707886"/>
          </a:xfrm>
          <a:prstGeom prst="rect">
            <a:avLst/>
          </a:prstGeom>
          <a:noFill/>
        </p:spPr>
        <p:txBody>
          <a:bodyPr wrap="square" lIns="91440" tIns="45720" rIns="91440" bIns="45720">
            <a:spAutoFit/>
          </a:bodyPr>
          <a:lstStyle/>
          <a:p>
            <a:pPr algn="ctr"/>
            <a:r>
              <a:rPr lang="en-US" sz="4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3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095244671"/>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54545">
                <p:cTn id="13" fill="hold" display="0">
                  <p:stCondLst>
                    <p:cond delay="indefinite"/>
                  </p:stCondLst>
                </p:cTn>
                <p:tgtEl>
                  <p:spTgt spid="3"/>
                </p:tgtEl>
              </p:cMediaNode>
            </p:video>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99208" y="1235472"/>
            <a:ext cx="7187354" cy="5510212"/>
            <a:chOff x="4294028" y="261938"/>
            <a:chExt cx="7897972" cy="5924550"/>
          </a:xfrm>
        </p:grpSpPr>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028" y="261938"/>
              <a:ext cx="7897972"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435190" y="5366263"/>
              <a:ext cx="1185863" cy="571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loud 4">
            <a:extLst>
              <a:ext uri="{FF2B5EF4-FFF2-40B4-BE49-F238E27FC236}">
                <a16:creationId xmlns:a16="http://schemas.microsoft.com/office/drawing/2014/main" id="{90A0D09F-1CF0-4A16-83AA-2F217797D253}"/>
              </a:ext>
            </a:extLst>
          </p:cNvPr>
          <p:cNvSpPr/>
          <p:nvPr/>
        </p:nvSpPr>
        <p:spPr>
          <a:xfrm>
            <a:off x="168115" y="0"/>
            <a:ext cx="4214813" cy="3717288"/>
          </a:xfrm>
          <a:prstGeom prst="cloud">
            <a:avLst/>
          </a:prstGeom>
          <a:solidFill>
            <a:srgbClr val="FF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solidFill>
                <a:schemeClr val="accent6">
                  <a:lumMod val="50000"/>
                </a:schemeClr>
              </a:solidFill>
              <a:latin typeface="#9Slide05 SVNClementine" panose="020F0502020204030203" charset="0"/>
            </a:endParaRPr>
          </a:p>
        </p:txBody>
      </p:sp>
      <p:sp>
        <p:nvSpPr>
          <p:cNvPr id="6" name="Rectangle 5"/>
          <p:cNvSpPr/>
          <p:nvPr/>
        </p:nvSpPr>
        <p:spPr>
          <a:xfrm>
            <a:off x="678739" y="546557"/>
            <a:ext cx="3193563" cy="2677656"/>
          </a:xfrm>
          <a:prstGeom prst="rect">
            <a:avLst/>
          </a:prstGeom>
        </p:spPr>
        <p:txBody>
          <a:bodyPr wrap="square">
            <a:spAutoFit/>
          </a:bodyPr>
          <a:lstStyle/>
          <a:p>
            <a:pPr lvl="0" algn="just">
              <a:defRPr/>
            </a:pPr>
            <a:r>
              <a:rPr lang="en-US" sz="2800" b="1" dirty="0" err="1" smtClean="0">
                <a:solidFill>
                  <a:srgbClr val="FF0000"/>
                </a:solidFill>
                <a:latin typeface="#9Slide03 SFU Futura_12" panose="020B0604020202020204" charset="0"/>
              </a:rPr>
              <a:t>Nhận</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xét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sự</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thay</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đổi</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tỉ</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lệ</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một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số</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chất</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gây</a:t>
            </a:r>
            <a:r>
              <a:rPr lang="en-US" sz="2800" b="1" dirty="0" smtClean="0">
                <a:solidFill>
                  <a:srgbClr val="FF0000"/>
                </a:solidFill>
                <a:latin typeface="#9Slide03 SFU Futura_12" panose="020B0604020202020204" charset="0"/>
              </a:rPr>
              <a:t> ô </a:t>
            </a:r>
            <a:r>
              <a:rPr lang="en-US" sz="2800" b="1" dirty="0" err="1" smtClean="0">
                <a:solidFill>
                  <a:srgbClr val="FF0000"/>
                </a:solidFill>
                <a:latin typeface="#9Slide03 SFU Futura_12" panose="020B0604020202020204" charset="0"/>
              </a:rPr>
              <a:t>nhiễm</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không</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khí</a:t>
            </a:r>
            <a:r>
              <a:rPr lang="en-US" sz="2800" b="1" dirty="0" smtClean="0">
                <a:solidFill>
                  <a:srgbClr val="FF0000"/>
                </a:solidFill>
                <a:latin typeface="#9Slide03 SFU Futura_12" panose="020B0604020202020204" charset="0"/>
              </a:rPr>
              <a:t> ở </a:t>
            </a:r>
            <a:r>
              <a:rPr lang="en-US" sz="2800" b="1" dirty="0" err="1" smtClean="0">
                <a:solidFill>
                  <a:srgbClr val="FF0000"/>
                </a:solidFill>
                <a:latin typeface="#9Slide03 SFU Futura_12" panose="020B0604020202020204" charset="0"/>
              </a:rPr>
              <a:t>châu</a:t>
            </a:r>
            <a:r>
              <a:rPr lang="en-US" sz="2800" b="1" dirty="0" smtClean="0">
                <a:solidFill>
                  <a:srgbClr val="FF0000"/>
                </a:solidFill>
                <a:latin typeface="#9Slide03 SFU Futura_12" panose="020B0604020202020204" charset="0"/>
              </a:rPr>
              <a:t> </a:t>
            </a:r>
            <a:r>
              <a:rPr lang="en-US" sz="2800" b="1" dirty="0" err="1" smtClean="0">
                <a:solidFill>
                  <a:srgbClr val="FF0000"/>
                </a:solidFill>
                <a:latin typeface="#9Slide03 SFU Futura_12" panose="020B0604020202020204" charset="0"/>
              </a:rPr>
              <a:t>Âu</a:t>
            </a:r>
            <a:r>
              <a:rPr lang="en-US" sz="2800" b="1" dirty="0" smtClean="0">
                <a:solidFill>
                  <a:srgbClr val="FF0000"/>
                </a:solidFill>
                <a:latin typeface="#9Slide03 SFU Futura_12" panose="020B0604020202020204" charset="0"/>
              </a:rPr>
              <a:t>?</a:t>
            </a:r>
          </a:p>
          <a:p>
            <a:pPr lvl="0" algn="just">
              <a:defRPr/>
            </a:pPr>
            <a:r>
              <a:rPr lang="vi-VN" sz="2800" b="1" dirty="0">
                <a:solidFill>
                  <a:srgbClr val="FF0000"/>
                </a:solidFill>
                <a:latin typeface="#9Slide03 SFU Futura_12" panose="020B0604020202020204" charset="0"/>
              </a:rPr>
              <a:t>Giải thích vì sao có sự thay đổi đó?</a:t>
            </a:r>
          </a:p>
        </p:txBody>
      </p:sp>
      <p:sp>
        <p:nvSpPr>
          <p:cNvPr id="4" name="Rectangle 3"/>
          <p:cNvSpPr/>
          <p:nvPr/>
        </p:nvSpPr>
        <p:spPr>
          <a:xfrm>
            <a:off x="168504" y="3770770"/>
            <a:ext cx="4830704" cy="1200329"/>
          </a:xfrm>
          <a:prstGeom prst="rect">
            <a:avLst/>
          </a:prstGeom>
          <a:solidFill>
            <a:srgbClr val="D0F5FE"/>
          </a:solidFill>
        </p:spPr>
        <p:txBody>
          <a:bodyPr wrap="square">
            <a:spAutoFit/>
          </a:bodyPr>
          <a:lstStyle/>
          <a:p>
            <a:pPr algn="just"/>
            <a:r>
              <a:rPr lang="en-US" sz="2400" b="1" dirty="0" err="1">
                <a:latin typeface="#9Slide03 SFU Futura_12" panose="020B0604020202020204" charset="0"/>
              </a:rPr>
              <a:t>Tỉ</a:t>
            </a:r>
            <a:r>
              <a:rPr lang="en-US" sz="2400" b="1" dirty="0">
                <a:latin typeface="#9Slide03 SFU Futura_12" panose="020B0604020202020204" charset="0"/>
              </a:rPr>
              <a:t> </a:t>
            </a:r>
            <a:r>
              <a:rPr lang="en-US" sz="2400" b="1" dirty="0" err="1">
                <a:latin typeface="#9Slide03 SFU Futura_12" panose="020B0604020202020204" charset="0"/>
              </a:rPr>
              <a:t>lệ</a:t>
            </a:r>
            <a:r>
              <a:rPr lang="en-US" sz="2400" b="1" dirty="0">
                <a:latin typeface="#9Slide03 SFU Futura_12" panose="020B0604020202020204" charset="0"/>
              </a:rPr>
              <a:t> </a:t>
            </a:r>
            <a:r>
              <a:rPr lang="en-US" sz="2400" b="1" dirty="0" err="1">
                <a:latin typeface="#9Slide03 SFU Futura_12" panose="020B0604020202020204" charset="0"/>
              </a:rPr>
              <a:t>một</a:t>
            </a:r>
            <a:r>
              <a:rPr lang="en-US" sz="2400" b="1" dirty="0">
                <a:latin typeface="#9Slide03 SFU Futura_12" panose="020B0604020202020204" charset="0"/>
              </a:rPr>
              <a:t> </a:t>
            </a:r>
            <a:r>
              <a:rPr lang="en-US" sz="2400" b="1" dirty="0" err="1">
                <a:latin typeface="#9Slide03 SFU Futura_12" panose="020B0604020202020204" charset="0"/>
              </a:rPr>
              <a:t>số</a:t>
            </a:r>
            <a:r>
              <a:rPr lang="en-US" sz="2400" b="1" dirty="0">
                <a:latin typeface="#9Slide03 SFU Futura_12" panose="020B0604020202020204" charset="0"/>
              </a:rPr>
              <a:t> </a:t>
            </a:r>
            <a:r>
              <a:rPr lang="en-US" sz="2400" b="1" dirty="0" err="1">
                <a:latin typeface="#9Slide03 SFU Futura_12" panose="020B0604020202020204" charset="0"/>
              </a:rPr>
              <a:t>chất</a:t>
            </a:r>
            <a:r>
              <a:rPr lang="en-US" sz="2400" b="1" dirty="0">
                <a:latin typeface="#9Slide03 SFU Futura_12" panose="020B0604020202020204" charset="0"/>
              </a:rPr>
              <a:t> </a:t>
            </a:r>
            <a:r>
              <a:rPr lang="en-US" sz="2400" b="1" dirty="0" err="1">
                <a:latin typeface="#9Slide03 SFU Futura_12" panose="020B0604020202020204" charset="0"/>
              </a:rPr>
              <a:t>gây</a:t>
            </a:r>
            <a:r>
              <a:rPr lang="en-US" sz="2400" b="1" dirty="0">
                <a:latin typeface="#9Slide03 SFU Futura_12" panose="020B0604020202020204" charset="0"/>
              </a:rPr>
              <a:t> ô </a:t>
            </a:r>
            <a:r>
              <a:rPr lang="en-US" sz="2400" b="1" dirty="0" err="1">
                <a:latin typeface="#9Slide03 SFU Futura_12" panose="020B0604020202020204" charset="0"/>
              </a:rPr>
              <a:t>nhiễm</a:t>
            </a:r>
            <a:r>
              <a:rPr lang="en-US" sz="2400" b="1" dirty="0">
                <a:latin typeface="#9Slide03 SFU Futura_12" panose="020B0604020202020204" charset="0"/>
              </a:rPr>
              <a:t> </a:t>
            </a:r>
            <a:r>
              <a:rPr lang="en-US" sz="2400" b="1" dirty="0" err="1">
                <a:latin typeface="#9Slide03 SFU Futura_12" panose="020B0604020202020204" charset="0"/>
              </a:rPr>
              <a:t>không</a:t>
            </a:r>
            <a:r>
              <a:rPr lang="en-US" sz="2400" b="1" dirty="0">
                <a:latin typeface="#9Slide03 SFU Futura_12" panose="020B0604020202020204" charset="0"/>
              </a:rPr>
              <a:t> </a:t>
            </a:r>
            <a:r>
              <a:rPr lang="en-US" sz="2400" b="1" dirty="0" err="1">
                <a:latin typeface="#9Slide03 SFU Futura_12" panose="020B0604020202020204" charset="0"/>
              </a:rPr>
              <a:t>khí</a:t>
            </a:r>
            <a:r>
              <a:rPr lang="en-US" sz="2400" b="1" dirty="0">
                <a:latin typeface="#9Slide03 SFU Futura_12" panose="020B0604020202020204" charset="0"/>
              </a:rPr>
              <a:t> ở </a:t>
            </a:r>
            <a:r>
              <a:rPr lang="en-US" sz="2400" b="1" dirty="0" err="1">
                <a:latin typeface="#9Slide03 SFU Futura_12" panose="020B0604020202020204" charset="0"/>
              </a:rPr>
              <a:t>châu</a:t>
            </a:r>
            <a:r>
              <a:rPr lang="en-US" sz="2400" b="1" dirty="0">
                <a:latin typeface="#9Slide03 SFU Futura_12" panose="020B0604020202020204" charset="0"/>
              </a:rPr>
              <a:t> </a:t>
            </a:r>
            <a:r>
              <a:rPr lang="en-US" sz="2400" b="1" dirty="0" err="1">
                <a:latin typeface="#9Slide03 SFU Futura_12" panose="020B0604020202020204" charset="0"/>
              </a:rPr>
              <a:t>Âu</a:t>
            </a:r>
            <a:r>
              <a:rPr lang="en-US" sz="2400" b="1" dirty="0">
                <a:latin typeface="#9Slide03 SFU Futura_12" panose="020B0604020202020204" charset="0"/>
              </a:rPr>
              <a:t> </a:t>
            </a:r>
            <a:r>
              <a:rPr lang="en-US" sz="2400" b="1" dirty="0" err="1">
                <a:latin typeface="#9Slide03 SFU Futura_12" panose="020B0604020202020204" charset="0"/>
              </a:rPr>
              <a:t>năm</a:t>
            </a:r>
            <a:r>
              <a:rPr lang="en-US" sz="2400" b="1" dirty="0">
                <a:latin typeface="#9Slide03 SFU Futura_12" panose="020B0604020202020204" charset="0"/>
              </a:rPr>
              <a:t> 2019 </a:t>
            </a:r>
            <a:r>
              <a:rPr lang="en-US" sz="2400" b="1" dirty="0" err="1">
                <a:latin typeface="#9Slide03 SFU Futura_12" panose="020B0604020202020204" charset="0"/>
              </a:rPr>
              <a:t>giảm</a:t>
            </a:r>
            <a:r>
              <a:rPr lang="en-US" sz="2400" b="1" dirty="0">
                <a:latin typeface="#9Slide03 SFU Futura_12" panose="020B0604020202020204" charset="0"/>
              </a:rPr>
              <a:t> </a:t>
            </a:r>
            <a:r>
              <a:rPr lang="en-US" sz="2400" b="1" dirty="0" err="1">
                <a:latin typeface="#9Slide03 SFU Futura_12" panose="020B0604020202020204" charset="0"/>
              </a:rPr>
              <a:t>rất</a:t>
            </a:r>
            <a:r>
              <a:rPr lang="en-US" sz="2400" b="1" dirty="0">
                <a:latin typeface="#9Slide03 SFU Futura_12" panose="020B0604020202020204" charset="0"/>
              </a:rPr>
              <a:t> </a:t>
            </a:r>
            <a:r>
              <a:rPr lang="en-US" sz="2400" b="1" dirty="0" err="1">
                <a:latin typeface="#9Slide03 SFU Futura_12" panose="020B0604020202020204" charset="0"/>
              </a:rPr>
              <a:t>nhiều</a:t>
            </a:r>
            <a:r>
              <a:rPr lang="en-US" sz="2400" b="1" dirty="0">
                <a:latin typeface="#9Slide03 SFU Futura_12" panose="020B0604020202020204" charset="0"/>
              </a:rPr>
              <a:t> so </a:t>
            </a:r>
            <a:r>
              <a:rPr lang="en-US" sz="2400" b="1" dirty="0" err="1">
                <a:latin typeface="#9Slide03 SFU Futura_12" panose="020B0604020202020204" charset="0"/>
              </a:rPr>
              <a:t>với</a:t>
            </a:r>
            <a:r>
              <a:rPr lang="en-US" sz="2400" b="1" dirty="0">
                <a:latin typeface="#9Slide03 SFU Futura_12" panose="020B0604020202020204" charset="0"/>
              </a:rPr>
              <a:t> </a:t>
            </a:r>
            <a:r>
              <a:rPr lang="en-US" sz="2400" b="1" dirty="0" err="1">
                <a:latin typeface="#9Slide03 SFU Futura_12" panose="020B0604020202020204" charset="0"/>
              </a:rPr>
              <a:t>năm</a:t>
            </a:r>
            <a:r>
              <a:rPr lang="en-US" sz="2400" b="1" dirty="0">
                <a:latin typeface="#9Slide03 SFU Futura_12" panose="020B0604020202020204" charset="0"/>
              </a:rPr>
              <a:t> </a:t>
            </a:r>
            <a:r>
              <a:rPr lang="en-US" sz="2400" b="1" dirty="0" smtClean="0">
                <a:latin typeface="#9Slide03 SFU Futura_12" panose="020B0604020202020204" charset="0"/>
              </a:rPr>
              <a:t>2005.</a:t>
            </a:r>
            <a:endParaRPr lang="en-US" sz="2400" b="1" dirty="0">
              <a:latin typeface="#9Slide03 SFU Futura_12" panose="020B0604020202020204" charset="0"/>
            </a:endParaRPr>
          </a:p>
        </p:txBody>
      </p:sp>
      <p:sp>
        <p:nvSpPr>
          <p:cNvPr id="7" name="Rectangle 6"/>
          <p:cNvSpPr/>
          <p:nvPr/>
        </p:nvSpPr>
        <p:spPr>
          <a:xfrm>
            <a:off x="136750" y="5275054"/>
            <a:ext cx="4885263" cy="1200329"/>
          </a:xfrm>
          <a:prstGeom prst="rect">
            <a:avLst/>
          </a:prstGeom>
          <a:solidFill>
            <a:srgbClr val="D0F5FE"/>
          </a:solidFill>
        </p:spPr>
        <p:txBody>
          <a:bodyPr wrap="square">
            <a:spAutoFit/>
          </a:bodyPr>
          <a:lstStyle/>
          <a:p>
            <a:pPr algn="just"/>
            <a:r>
              <a:rPr lang="en-US" sz="2400" b="1" dirty="0" smtClean="0">
                <a:latin typeface="#9Slide03 SFU Futura_12" panose="020B0604020202020204" charset="0"/>
              </a:rPr>
              <a:t>D</a:t>
            </a:r>
            <a:r>
              <a:rPr lang="vi-VN" sz="2400" b="1" dirty="0" smtClean="0">
                <a:latin typeface="#9Slide03 SFU Futura_12" panose="020B0604020202020204" charset="0"/>
              </a:rPr>
              <a:t>o </a:t>
            </a:r>
            <a:r>
              <a:rPr lang="vi-VN" sz="2400" b="1" dirty="0">
                <a:latin typeface="#9Slide03 SFU Futura_12" panose="020B0604020202020204" charset="0"/>
              </a:rPr>
              <a:t>châu Âu đã triển khai các biện pháp để làm giảm lượng phát thải chất gây ô nhiễm không khí</a:t>
            </a:r>
            <a:endParaRPr lang="en-US" sz="2400" b="1" dirty="0">
              <a:latin typeface="#9Slide03 SFU Futura_12" panose="020B0604020202020204" charset="0"/>
            </a:endParaRPr>
          </a:p>
        </p:txBody>
      </p:sp>
      <p:sp>
        <p:nvSpPr>
          <p:cNvPr id="9" name="Rectangle 8">
            <a:extLst>
              <a:ext uri="{FF2B5EF4-FFF2-40B4-BE49-F238E27FC236}">
                <a16:creationId xmlns:a16="http://schemas.microsoft.com/office/drawing/2014/main" id="{81F2071E-DF8C-495C-8676-8F839E06F04F}"/>
              </a:ext>
            </a:extLst>
          </p:cNvPr>
          <p:cNvSpPr/>
          <p:nvPr/>
        </p:nvSpPr>
        <p:spPr>
          <a:xfrm>
            <a:off x="3872302" y="53482"/>
            <a:ext cx="5035613"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4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40351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497713" y="178552"/>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050" name="Picture 2" descr="https://danviet.mediacdn.vn/upload/2-2017/images/2017-05-05/1493972715134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10" y="1417007"/>
            <a:ext cx="6334733" cy="3952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947194" y="5771226"/>
            <a:ext cx="5149167"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b="1" dirty="0" smtClean="0">
                <a:latin typeface="#9Slide03 SFU Futura_12" panose="020B0604020202020204" charset="0"/>
              </a:rPr>
              <a:t> Stockholm</a:t>
            </a:r>
            <a:r>
              <a:rPr lang="en-US" sz="2800" dirty="0">
                <a:latin typeface="#9Slide03 SFU Futura_12" panose="020B0604020202020204" charset="0"/>
              </a:rPr>
              <a:t>, </a:t>
            </a:r>
            <a:r>
              <a:rPr lang="en-US" sz="2800" dirty="0" err="1">
                <a:latin typeface="#9Slide03 SFU Futura_12" panose="020B0604020202020204" charset="0"/>
              </a:rPr>
              <a:t>Thụy</a:t>
            </a:r>
            <a:r>
              <a:rPr lang="en-US" sz="2800" dirty="0">
                <a:latin typeface="#9Slide03 SFU Futura_12" panose="020B0604020202020204" charset="0"/>
              </a:rPr>
              <a:t> </a:t>
            </a:r>
            <a:r>
              <a:rPr lang="en-US" sz="2800" dirty="0" err="1">
                <a:latin typeface="#9Slide03 SFU Futura_12" panose="020B0604020202020204" charset="0"/>
              </a:rPr>
              <a:t>Điển</a:t>
            </a:r>
            <a:endParaRPr lang="en-US" sz="2800" dirty="0">
              <a:latin typeface="#9Slide03 SFU Futura_12" panose="020B0604020202020204" charset="0"/>
            </a:endParaRPr>
          </a:p>
        </p:txBody>
      </p:sp>
      <p:sp>
        <p:nvSpPr>
          <p:cNvPr id="4" name="Rectangle 3"/>
          <p:cNvSpPr/>
          <p:nvPr/>
        </p:nvSpPr>
        <p:spPr>
          <a:xfrm>
            <a:off x="6841208" y="1069926"/>
            <a:ext cx="4757738" cy="5262979"/>
          </a:xfrm>
          <a:prstGeom prst="rect">
            <a:avLst/>
          </a:prstGeom>
        </p:spPr>
        <p:txBody>
          <a:bodyPr wrap="square">
            <a:spAutoFit/>
          </a:bodyPr>
          <a:lstStyle/>
          <a:p>
            <a:pPr algn="just"/>
            <a:r>
              <a:rPr lang="vi-VN" sz="2400" dirty="0">
                <a:solidFill>
                  <a:srgbClr val="0033CC"/>
                </a:solidFill>
                <a:latin typeface="#9Slide03 SFU Futura_12" panose="020B0604020202020204" charset="0"/>
              </a:rPr>
              <a:t>Đây là thành phố đầu tiên được trao danh hiệu Thủ đô xanh châu Âu vào năm 2010. Kể từ đó, thành phố này tiếp tục đẩy mạnh các sáng kiến xanh và đã giảm thành công 25% lượng khí thải carbon so với những năm 1990. Thủ đô của Thụy Điển đặt ra mục tiêu loại bỏ hoàn toàn nhiên liệu hóa thạch vào năm 2050, bằng cách cải thiện giao thông công cộng, giảm rác thải và tăng đa dạng hóa sinh học cũng như khuyến khích người dân sử dụng xe đạp.</a:t>
            </a:r>
            <a:endParaRPr lang="en-US" sz="24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4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32493" y="286027"/>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3" name="Rectangle 2"/>
          <p:cNvSpPr/>
          <p:nvPr/>
        </p:nvSpPr>
        <p:spPr>
          <a:xfrm>
            <a:off x="1034559" y="5771226"/>
            <a:ext cx="4974439"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Edinburgh</a:t>
            </a:r>
            <a:r>
              <a:rPr lang="en-US" sz="2800" dirty="0">
                <a:latin typeface="#9Slide03 SFU Futura_12" panose="020B0604020202020204" charset="0"/>
              </a:rPr>
              <a:t>, Scotland</a:t>
            </a:r>
          </a:p>
        </p:txBody>
      </p:sp>
      <p:sp>
        <p:nvSpPr>
          <p:cNvPr id="4" name="Rectangle 3"/>
          <p:cNvSpPr/>
          <p:nvPr/>
        </p:nvSpPr>
        <p:spPr>
          <a:xfrm>
            <a:off x="6765746" y="2620665"/>
            <a:ext cx="4757738" cy="3539430"/>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Edinburgh </a:t>
            </a:r>
            <a:r>
              <a:rPr lang="vi-VN" sz="2800" dirty="0">
                <a:solidFill>
                  <a:srgbClr val="0033CC"/>
                </a:solidFill>
                <a:latin typeface="#9Slide03 SFU Futura_12" panose="020B0604020202020204" charset="0"/>
              </a:rPr>
              <a:t>từng bị gán cho biệt danh Auld Reekie do hệ thống nước thải bốc mùi hôi thối và bầu không khí ô nhiễm. Nhưng qua thời gian, bầu không khí tại thành phố này trong lành hơn bất kỳ thủ đô nào khác ở châu Âu.</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200024" y="1528763"/>
            <a:ext cx="6204987" cy="3871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355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46780" y="121408"/>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3" name="Rectangle 2"/>
          <p:cNvSpPr/>
          <p:nvPr/>
        </p:nvSpPr>
        <p:spPr>
          <a:xfrm>
            <a:off x="726786" y="5771226"/>
            <a:ext cx="5589992"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Tallinn</a:t>
            </a:r>
            <a:r>
              <a:rPr lang="en-US" sz="2800" dirty="0">
                <a:latin typeface="#9Slide03 SFU Futura_12" panose="020B0604020202020204" charset="0"/>
              </a:rPr>
              <a:t>, </a:t>
            </a:r>
            <a:r>
              <a:rPr lang="en-US" sz="2800" dirty="0" smtClean="0">
                <a:latin typeface="#9Slide03 SFU Futura_12" panose="020B0604020202020204" charset="0"/>
              </a:rPr>
              <a:t>Estonia (</a:t>
            </a:r>
            <a:r>
              <a:rPr lang="en-US" sz="2800" dirty="0" err="1" smtClean="0">
                <a:latin typeface="#9Slide03 SFU Futura_12" panose="020B0604020202020204" charset="0"/>
              </a:rPr>
              <a:t>Bắc</a:t>
            </a:r>
            <a:r>
              <a:rPr lang="en-US" sz="2800" dirty="0" smtClean="0">
                <a:latin typeface="#9Slide03 SFU Futura_12" panose="020B0604020202020204" charset="0"/>
              </a:rPr>
              <a:t> </a:t>
            </a:r>
            <a:r>
              <a:rPr lang="en-US" sz="2800" dirty="0" err="1" smtClean="0">
                <a:latin typeface="#9Slide03 SFU Futura_12" panose="020B0604020202020204" charset="0"/>
              </a:rPr>
              <a:t>Âu</a:t>
            </a:r>
            <a:r>
              <a:rPr lang="en-US" sz="2800" dirty="0" smtClean="0">
                <a:latin typeface="#9Slide03 SFU Futura_12" panose="020B0604020202020204" charset="0"/>
              </a:rPr>
              <a:t>)</a:t>
            </a:r>
            <a:endParaRPr lang="en-US" sz="2800" dirty="0">
              <a:latin typeface="#9Slide03 SFU Futura_12" panose="020B0604020202020204" charset="0"/>
            </a:endParaRPr>
          </a:p>
        </p:txBody>
      </p:sp>
      <p:sp>
        <p:nvSpPr>
          <p:cNvPr id="4" name="Rectangle 3"/>
          <p:cNvSpPr/>
          <p:nvPr/>
        </p:nvSpPr>
        <p:spPr>
          <a:xfrm>
            <a:off x="6743342" y="1714172"/>
            <a:ext cx="4814441" cy="4401205"/>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Với </a:t>
            </a:r>
            <a:r>
              <a:rPr lang="vi-VN" sz="2800" dirty="0">
                <a:solidFill>
                  <a:srgbClr val="0033CC"/>
                </a:solidFill>
                <a:latin typeface="#9Slide03 SFU Futura_12" panose="020B0604020202020204" charset="0"/>
              </a:rPr>
              <a:t>những công trình kiến trúc cổ kính và đường phố nhỏ hẹp được lát đá sỏi, thành phố Tallinn hạn chế tối đa các phương tiện ô tô lưu không tại khu trung tâm. Cùng với các không gian xanh và không khí biển thoáng đãng, Tallinn trở thành một trong những thành phố ít ô nhiễm nhất thế giới.</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3074" name="Picture 2" descr="https://danviet.mediacdn.vn/upload/2-2017/images/2017-05-05/14939729215639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17" y="1628774"/>
            <a:ext cx="6365264" cy="3971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75355" y="126789"/>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200025" y="4146441"/>
            <a:ext cx="11267968" cy="2246769"/>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Thành </a:t>
            </a:r>
            <a:r>
              <a:rPr lang="vi-VN" sz="2800" dirty="0">
                <a:solidFill>
                  <a:srgbClr val="0033CC"/>
                </a:solidFill>
                <a:latin typeface="#9Slide03 SFU Futura_12" panose="020B0604020202020204" charset="0"/>
              </a:rPr>
              <a:t>phố Helsinki </a:t>
            </a:r>
            <a:r>
              <a:rPr lang="vi-VN" sz="2800" dirty="0" smtClean="0">
                <a:solidFill>
                  <a:srgbClr val="0033CC"/>
                </a:solidFill>
                <a:latin typeface="#9Slide03 SFU Futura_12" panose="020B0604020202020204" charset="0"/>
              </a:rPr>
              <a:t>đang </a:t>
            </a:r>
            <a:r>
              <a:rPr lang="vi-VN" sz="2800" dirty="0">
                <a:solidFill>
                  <a:srgbClr val="0033CC"/>
                </a:solidFill>
                <a:latin typeface="#9Slide03 SFU Futura_12" panose="020B0604020202020204" charset="0"/>
              </a:rPr>
              <a:t>lên kế hoạch đầy tham vọng nhằm cấm xe hơi cá nhân trên đường phố vào năm </a:t>
            </a:r>
            <a:r>
              <a:rPr lang="vi-VN" sz="2800" dirty="0" smtClean="0">
                <a:solidFill>
                  <a:srgbClr val="0033CC"/>
                </a:solidFill>
                <a:latin typeface="#9Slide03 SFU Futura_12" panose="020B0604020202020204" charset="0"/>
              </a:rPr>
              <a:t>2025</a:t>
            </a:r>
            <a:r>
              <a:rPr lang="en-US" sz="2800" dirty="0" smtClean="0">
                <a:solidFill>
                  <a:srgbClr val="0033CC"/>
                </a:solidFill>
                <a:latin typeface="#9Slide03 SFU Futura_12" panose="020B0604020202020204" charset="0"/>
              </a:rPr>
              <a:t>.</a:t>
            </a:r>
            <a:r>
              <a:rPr lang="vi-VN" sz="2800" dirty="0" smtClean="0">
                <a:solidFill>
                  <a:srgbClr val="0033CC"/>
                </a:solidFill>
                <a:latin typeface="#9Slide03 SFU Futura_12" panose="020B0604020202020204" charset="0"/>
              </a:rPr>
              <a:t> </a:t>
            </a:r>
            <a:r>
              <a:rPr lang="vi-VN" sz="2800" dirty="0">
                <a:solidFill>
                  <a:srgbClr val="0033CC"/>
                </a:solidFill>
                <a:latin typeface="#9Slide03 SFU Futura_12" panose="020B0604020202020204" charset="0"/>
              </a:rPr>
              <a:t>Thay vào đó, các nhà chức trách muốn tạo ra hệ thống vận tải công hiện đại có thể đáp ứng mọi nhu cầu di chuyển của người dân. Thành phố hiện tại có 3.800 km đường dành riêng cho xe đạp.</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5124" name="Picture 4" descr="Thành phố Helsinki hy vọng người dân sẽ không còn cần xe hơi riêng vào năm 2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938575"/>
            <a:ext cx="8329613" cy="3123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2057139" y="1084933"/>
            <a:ext cx="4767652"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Helsinki</a:t>
            </a:r>
            <a:r>
              <a:rPr lang="en-US" sz="2800" dirty="0">
                <a:latin typeface="#9Slide03 SFU Futura_12" panose="020B0604020202020204" charset="0"/>
              </a:rPr>
              <a:t>, </a:t>
            </a:r>
            <a:r>
              <a:rPr lang="en-US" sz="2800" dirty="0" err="1">
                <a:latin typeface="#9Slide03 SFU Futura_12" panose="020B0604020202020204" charset="0"/>
              </a:rPr>
              <a:t>Phần</a:t>
            </a:r>
            <a:r>
              <a:rPr lang="en-US" sz="2800" dirty="0">
                <a:latin typeface="#9Slide03 SFU Futura_12" panose="020B0604020202020204" charset="0"/>
              </a:rPr>
              <a:t> Lan </a:t>
            </a:r>
          </a:p>
        </p:txBody>
      </p:sp>
      <p:pic>
        <p:nvPicPr>
          <p:cNvPr id="5" name="Picture 4"/>
          <p:cNvPicPr>
            <a:picLocks noChangeAspect="1"/>
          </p:cNvPicPr>
          <p:nvPr/>
        </p:nvPicPr>
        <p:blipFill>
          <a:blip r:embed="rId4"/>
          <a:stretch>
            <a:fillRect/>
          </a:stretch>
        </p:blipFill>
        <p:spPr>
          <a:xfrm>
            <a:off x="7438927" y="1422917"/>
            <a:ext cx="4354746" cy="2131694"/>
          </a:xfrm>
          <a:prstGeom prst="rect">
            <a:avLst/>
          </a:prstGeom>
          <a:ln>
            <a:noFill/>
          </a:ln>
          <a:effectLst>
            <a:softEdge rad="112500"/>
          </a:effectLst>
        </p:spPr>
      </p:pic>
    </p:spTree>
    <p:extLst>
      <p:ext uri="{BB962C8B-B14F-4D97-AF65-F5344CB8AC3E}">
        <p14:creationId xmlns:p14="http://schemas.microsoft.com/office/powerpoint/2010/main" val="105086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2071E-DF8C-495C-8676-8F839E06F04F}"/>
              </a:ext>
            </a:extLst>
          </p:cNvPr>
          <p:cNvSpPr/>
          <p:nvPr/>
        </p:nvSpPr>
        <p:spPr>
          <a:xfrm>
            <a:off x="2561067" y="243318"/>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EM CÓ BIẾT?</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3" name="Rectangle 2"/>
          <p:cNvSpPr/>
          <p:nvPr/>
        </p:nvSpPr>
        <p:spPr>
          <a:xfrm>
            <a:off x="666079" y="5818712"/>
            <a:ext cx="5230919" cy="523220"/>
          </a:xfrm>
          <a:prstGeom prst="rect">
            <a:avLst/>
          </a:prstGeom>
        </p:spPr>
        <p:txBody>
          <a:bodyPr wrap="none">
            <a:spAutoFit/>
          </a:bodyPr>
          <a:lstStyle/>
          <a:p>
            <a:pPr algn="just"/>
            <a:r>
              <a:rPr lang="en-US" sz="2800" dirty="0" err="1" smtClean="0">
                <a:latin typeface="#9Slide03 SFU Futura_12" panose="020B0604020202020204" charset="0"/>
              </a:rPr>
              <a:t>Thành</a:t>
            </a:r>
            <a:r>
              <a:rPr lang="en-US" sz="2800" dirty="0" smtClean="0">
                <a:latin typeface="#9Slide03 SFU Futura_12" panose="020B0604020202020204" charset="0"/>
              </a:rPr>
              <a:t> </a:t>
            </a:r>
            <a:r>
              <a:rPr lang="en-US" sz="2800" dirty="0" err="1" smtClean="0">
                <a:latin typeface="#9Slide03 SFU Futura_12" panose="020B0604020202020204" charset="0"/>
              </a:rPr>
              <a:t>phố</a:t>
            </a:r>
            <a:r>
              <a:rPr lang="en-US" sz="2800" dirty="0">
                <a:latin typeface="#9Slide03 SFU Futura_12" panose="020B0604020202020204" charset="0"/>
              </a:rPr>
              <a:t> </a:t>
            </a:r>
            <a:r>
              <a:rPr lang="en-US" sz="2800" b="1" dirty="0" smtClean="0">
                <a:latin typeface="#9Slide03 SFU Futura_12" panose="020B0604020202020204" charset="0"/>
              </a:rPr>
              <a:t>Madrid</a:t>
            </a:r>
            <a:r>
              <a:rPr lang="en-US" sz="2800" dirty="0">
                <a:latin typeface="#9Slide03 SFU Futura_12" panose="020B0604020202020204" charset="0"/>
              </a:rPr>
              <a:t>, </a:t>
            </a:r>
            <a:r>
              <a:rPr lang="en-US" sz="2800" dirty="0" err="1">
                <a:latin typeface="#9Slide03 SFU Futura_12" panose="020B0604020202020204" charset="0"/>
              </a:rPr>
              <a:t>Tây</a:t>
            </a:r>
            <a:r>
              <a:rPr lang="en-US" sz="2800" dirty="0">
                <a:latin typeface="#9Slide03 SFU Futura_12" panose="020B0604020202020204" charset="0"/>
              </a:rPr>
              <a:t> Ban </a:t>
            </a:r>
            <a:r>
              <a:rPr lang="en-US" sz="2800" dirty="0" err="1">
                <a:latin typeface="#9Slide03 SFU Futura_12" panose="020B0604020202020204" charset="0"/>
              </a:rPr>
              <a:t>Nha</a:t>
            </a:r>
            <a:endParaRPr lang="en-US" sz="2800" dirty="0">
              <a:latin typeface="#9Slide03 SFU Futura_12" panose="020B0604020202020204" charset="0"/>
            </a:endParaRPr>
          </a:p>
        </p:txBody>
      </p:sp>
      <p:sp>
        <p:nvSpPr>
          <p:cNvPr id="4" name="Rectangle 3"/>
          <p:cNvSpPr/>
          <p:nvPr/>
        </p:nvSpPr>
        <p:spPr>
          <a:xfrm>
            <a:off x="6728640" y="2629733"/>
            <a:ext cx="4814441" cy="3539430"/>
          </a:xfrm>
          <a:prstGeom prst="rect">
            <a:avLst/>
          </a:prstGeom>
        </p:spPr>
        <p:txBody>
          <a:bodyPr wrap="square">
            <a:spAutoFit/>
          </a:bodyPr>
          <a:lstStyle/>
          <a:p>
            <a:pPr algn="just"/>
            <a:r>
              <a:rPr lang="vi-VN" sz="2800" dirty="0" smtClean="0">
                <a:solidFill>
                  <a:srgbClr val="0033CC"/>
                </a:solidFill>
                <a:latin typeface="#9Slide03 SFU Futura_12" panose="020B0604020202020204" charset="0"/>
              </a:rPr>
              <a:t>Những </a:t>
            </a:r>
            <a:r>
              <a:rPr lang="vi-VN" sz="2800" dirty="0">
                <a:solidFill>
                  <a:srgbClr val="0033CC"/>
                </a:solidFill>
                <a:latin typeface="#9Slide03 SFU Futura_12" panose="020B0604020202020204" charset="0"/>
              </a:rPr>
              <a:t>người dân sống tại quận Malasana thích sử dụng đường phố để giải trí hơn là lái xe. Quán bar và nhà hàng mọc lên như nấm dọc các đường phố lớn. Phương tiện giao thông công cộng ở thành phố này cũng rất thuận tiện</a:t>
            </a:r>
            <a:r>
              <a:rPr lang="vi-VN" sz="2800" dirty="0" smtClean="0">
                <a:solidFill>
                  <a:srgbClr val="0033CC"/>
                </a:solidFill>
                <a:latin typeface="#9Slide03 SFU Futura_12" panose="020B0604020202020204" charset="0"/>
              </a:rPr>
              <a:t>.</a:t>
            </a:r>
            <a:endParaRPr lang="en-US" sz="2800" dirty="0">
              <a:solidFill>
                <a:srgbClr val="0033CC"/>
              </a:solidFill>
              <a:latin typeface="#9Slide03 SFU Futura_12" panose="020B0604020202020204" charset="0"/>
            </a:endParaRPr>
          </a:p>
        </p:txBody>
      </p:sp>
      <p:cxnSp>
        <p:nvCxnSpPr>
          <p:cNvPr id="6" name="Straight Connector 5"/>
          <p:cNvCxnSpPr/>
          <p:nvPr/>
        </p:nvCxnSpPr>
        <p:spPr>
          <a:xfrm>
            <a:off x="11933941" y="3071813"/>
            <a:ext cx="7467" cy="366243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793673" y="3914775"/>
            <a:ext cx="8118" cy="2819474"/>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33816" y="4322582"/>
            <a:ext cx="7792" cy="1926046"/>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529763" y="6248628"/>
            <a:ext cx="2111845" cy="0"/>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972550" y="6387168"/>
            <a:ext cx="3219450" cy="9598"/>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58150" y="6555697"/>
            <a:ext cx="4168644" cy="5011"/>
          </a:xfrm>
          <a:prstGeom prst="line">
            <a:avLst/>
          </a:prstGeom>
          <a:ln w="28575">
            <a:solidFill>
              <a:srgbClr val="0033CC"/>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05123" y="1714172"/>
            <a:ext cx="6352833" cy="3964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80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33425" y="2260842"/>
            <a:ext cx="2881313"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Nguyên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nhân</a:t>
            </a:r>
            <a:r>
              <a:rPr lang="en-US" sz="3200" b="1" dirty="0" smtClean="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1450" y="1015663"/>
            <a:ext cx="10666197" cy="923330"/>
          </a:xfrm>
          <a:prstGeom prst="rect">
            <a:avLst/>
          </a:prstGeom>
          <a:noFill/>
        </p:spPr>
        <p:txBody>
          <a:bodyPr wrap="square" lIns="91440" tIns="45720" rIns="91440" bIns="45720">
            <a:spAutoFit/>
          </a:bodyPr>
          <a:lstStyle/>
          <a:p>
            <a:pPr algn="ctr"/>
            <a:r>
              <a:rPr lang="vi-VN"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a. </a:t>
            </a:r>
            <a:r>
              <a:rPr lang="vi-VN"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vệ môi trường không </a:t>
            </a:r>
            <a:r>
              <a:rPr lang="vi-VN"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khí</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114139" y="4062186"/>
            <a:ext cx="2452688"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Giải</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smtClean="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376238" y="3197026"/>
            <a:ext cx="3436723" cy="1630126"/>
          </a:xfrm>
          <a:prstGeom prst="rect">
            <a:avLst/>
          </a:prstGeom>
        </p:spPr>
        <p:txBody>
          <a:bodyPr wrap="square">
            <a:spAutoFit/>
          </a:bodyPr>
          <a:lstStyle/>
          <a:p>
            <a:pPr algn="just">
              <a:lnSpc>
                <a:spcPct val="106000"/>
              </a:lnSpc>
              <a:spcAft>
                <a:spcPts val="600"/>
              </a:spcAft>
            </a:pPr>
            <a:r>
              <a:rPr lang="en-US" sz="2400" b="1" dirty="0" err="1" smtClean="0">
                <a:latin typeface="#9Slide03 SFU Futura_12" panose="020B0604020202020204" charset="0"/>
                <a:ea typeface="Cambria" panose="02040503050406030204" pitchFamily="18" charset="0"/>
              </a:rPr>
              <a:t>Hoạt</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động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sản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xuất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công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nghiệp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tiêu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thụ</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vận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tải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đường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bộ</a:t>
            </a:r>
            <a:r>
              <a:rPr lang="en-US" sz="2400" b="1" dirty="0">
                <a:latin typeface="#9Slide03 SFU Futura_12" panose="020B0604020202020204" charset="0"/>
                <a:ea typeface="Cambria" panose="02040503050406030204" pitchFamily="18" charset="0"/>
              </a:rPr>
              <a:t>.</a:t>
            </a:r>
            <a:endParaRPr lang="en-US" sz="2400" b="1" dirty="0">
              <a:latin typeface="#9Slide03 SFU Futura_12" panose="020B0604020202020204" charset="0"/>
              <a:ea typeface="Tahoma" panose="020B0604030504040204" pitchFamily="34" charset="0"/>
            </a:endParaRPr>
          </a:p>
        </p:txBody>
      </p:sp>
      <p:pic>
        <p:nvPicPr>
          <p:cNvPr id="5122" name="Picture 2" descr="에코 도시 디자인 벡터 일러스트 레이 션 Eps10 그래픽 클립 아트 이미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129" y="2109314"/>
            <a:ext cx="2562225"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4823368" y="2031326"/>
            <a:ext cx="3344813" cy="1938992"/>
          </a:xfrm>
          <a:prstGeom prst="rect">
            <a:avLst/>
          </a:prstGeom>
        </p:spPr>
        <p:txBody>
          <a:bodyPr wrap="square">
            <a:spAutoFit/>
          </a:bodyPr>
          <a:lstStyle/>
          <a:p>
            <a:pPr algn="just"/>
            <a:r>
              <a:rPr lang="en-US" sz="2400" b="1" dirty="0" err="1" smtClean="0">
                <a:latin typeface="#9Slide03 SFU Futura_12" panose="020B0604020202020204" charset="0"/>
                <a:ea typeface="Cambria" panose="02040503050406030204" pitchFamily="18" charset="0"/>
              </a:rPr>
              <a:t>Xây</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dựng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các</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khu</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phát</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thải</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thấp</a:t>
            </a:r>
            <a:r>
              <a:rPr lang="en-US" sz="2400" b="1" dirty="0" smtClean="0">
                <a:latin typeface="#9Slide03 SFU Futura_12" panose="020B0604020202020204" charset="0"/>
                <a:ea typeface="Cambria" panose="02040503050406030204" pitchFamily="18" charset="0"/>
              </a:rPr>
              <a:t> ở </a:t>
            </a:r>
            <a:r>
              <a:rPr lang="en-US" sz="2400" b="1" dirty="0" err="1" smtClean="0">
                <a:latin typeface="#9Slide03 SFU Futura_12" panose="020B0604020202020204" charset="0"/>
                <a:ea typeface="Cambria" panose="02040503050406030204" pitchFamily="18" charset="0"/>
              </a:rPr>
              <a:t>các</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thành</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phố</a:t>
            </a:r>
            <a:r>
              <a:rPr lang="en-US" sz="2400" b="1" dirty="0" smtClean="0">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giảm</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lượng</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xe</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lưu</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thông</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ưu</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tiên</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giao</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thông</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công</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cộng</a:t>
            </a:r>
            <a:r>
              <a:rPr lang="en-US" sz="2400" b="1" dirty="0" smtClean="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endParaRPr>
          </a:p>
        </p:txBody>
      </p:sp>
      <p:pic>
        <p:nvPicPr>
          <p:cNvPr id="5128" name="Picture 8" descr="Trà xanh Máy tính Biểu tượng Lá - Xanh Lá Biểu Tượng png tải về - Miễn phí  trong suốt Nhà Máy png Tải về."/>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513" b="94359" l="8000" r="91556">
                        <a14:foregroundMark x1="27667" y1="94615" x2="27667" y2="94615"/>
                        <a14:foregroundMark x1="8111" y1="65641" x2="8111" y2="65641"/>
                        <a14:foregroundMark x1="8111" y1="65641" x2="8111" y2="65641"/>
                        <a14:foregroundMark x1="90778" y1="3718" x2="90778" y2="3718"/>
                        <a14:foregroundMark x1="91556" y1="513" x2="91556" y2="513"/>
                      </a14:backgroundRemoval>
                    </a14:imgEffect>
                  </a14:imgLayer>
                </a14:imgProps>
              </a:ext>
              <a:ext uri="{28A0092B-C50C-407E-A947-70E740481C1C}">
                <a14:useLocalDpi xmlns:a14="http://schemas.microsoft.com/office/drawing/2010/main" val="0"/>
              </a:ext>
            </a:extLst>
          </a:blip>
          <a:srcRect/>
          <a:stretch>
            <a:fillRect/>
          </a:stretch>
        </p:blipFill>
        <p:spPr bwMode="auto">
          <a:xfrm>
            <a:off x="8785904" y="1892489"/>
            <a:ext cx="1869633" cy="162034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8634549" y="2119907"/>
            <a:ext cx="2415806" cy="830997"/>
          </a:xfrm>
          <a:prstGeom prst="rect">
            <a:avLst/>
          </a:prstGeom>
        </p:spPr>
        <p:txBody>
          <a:bodyPr wrap="square">
            <a:spAutoFit/>
          </a:bodyPr>
          <a:lstStyle/>
          <a:p>
            <a:pPr algn="just"/>
            <a:r>
              <a:rPr lang="en-US" sz="2400" b="1" dirty="0" err="1" smtClean="0">
                <a:latin typeface="#9Slide03 SFU Futura_12" panose="020B0604020202020204" charset="0"/>
                <a:ea typeface="Cambria" panose="02040503050406030204" pitchFamily="18" charset="0"/>
              </a:rPr>
              <a:t>Phát</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triển</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nông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nghiệp</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sinh</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thái</a:t>
            </a:r>
            <a:endParaRPr lang="en-US" sz="2400" b="1" dirty="0"/>
          </a:p>
        </p:txBody>
      </p:sp>
      <p:pic>
        <p:nvPicPr>
          <p:cNvPr id="5130" name="Picture 10" descr="Pin năng lượng mặt trời mono 110w | Phượng Hoàng Solarhou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966" y="4573516"/>
            <a:ext cx="2114550" cy="216217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574103" y="4827152"/>
            <a:ext cx="3616276" cy="1569660"/>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rPr>
              <a:t>Đầu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tư</a:t>
            </a:r>
            <a:r>
              <a:rPr lang="en-US" sz="2400" b="1" dirty="0">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phát</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triển</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công</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nghệ</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xanh</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sử</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dụng</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năng</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lượng</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tái</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tạo</a:t>
            </a:r>
            <a:r>
              <a:rPr lang="en-US" sz="2400" b="1" dirty="0">
                <a:solidFill>
                  <a:srgbClr val="FF0000"/>
                </a:solidFill>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dần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thay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thế</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năng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hóa</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thạch</a:t>
            </a:r>
            <a:r>
              <a:rPr lang="en-US" sz="2400" b="1" dirty="0">
                <a:latin typeface="#9Slide03 SFU Futura_12" panose="020B0604020202020204" charset="0"/>
                <a:ea typeface="Cambria" panose="02040503050406030204" pitchFamily="18" charset="0"/>
              </a:rPr>
              <a:t>.</a:t>
            </a:r>
            <a:endParaRPr lang="en-US" sz="2400" b="1" dirty="0"/>
          </a:p>
        </p:txBody>
      </p:sp>
      <p:pic>
        <p:nvPicPr>
          <p:cNvPr id="5132" name="Picture 12" descr="VinaOrganic-chuyen-nghiep-tu-thiet-bi-den-cong-nghe-icon-329-m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7054" y="5012786"/>
            <a:ext cx="1722906" cy="172290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8961231" y="5176945"/>
            <a:ext cx="2541637" cy="1569660"/>
          </a:xfrm>
          <a:prstGeom prst="rect">
            <a:avLst/>
          </a:prstGeom>
        </p:spPr>
        <p:txBody>
          <a:bodyPr wrap="square">
            <a:spAutoFit/>
          </a:bodyPr>
          <a:lstStyle/>
          <a:p>
            <a:pPr algn="just"/>
            <a:r>
              <a:rPr lang="en-US" sz="2400" b="1" dirty="0" err="1" smtClean="0">
                <a:latin typeface="#9Slide03 SFU Futura_12" panose="020B0604020202020204" charset="0"/>
                <a:ea typeface="Cambria" panose="02040503050406030204" pitchFamily="18" charset="0"/>
              </a:rPr>
              <a:t>Đẩy</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mạnh</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ứng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dụng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công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nghệ</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để</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kiểm</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soát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lượng</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không</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khí</a:t>
            </a:r>
            <a:endParaRPr lang="en-US" sz="2400" b="1" dirty="0"/>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727769" y="4677789"/>
            <a:ext cx="2469886" cy="24698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961231" y="3196989"/>
            <a:ext cx="3388612" cy="461665"/>
          </a:xfrm>
          <a:prstGeom prst="rect">
            <a:avLst/>
          </a:prstGeom>
        </p:spPr>
        <p:txBody>
          <a:bodyPr wrap="square">
            <a:spAutoFit/>
          </a:bodyPr>
          <a:lstStyle/>
          <a:p>
            <a:r>
              <a:rPr lang="vi-VN" sz="2400" b="1" dirty="0" smtClean="0">
                <a:solidFill>
                  <a:srgbClr val="FF0000"/>
                </a:solidFill>
                <a:latin typeface="#9Slide03 SFU Futura_12" panose="020B0604020202020204" charset="0"/>
                <a:ea typeface="Cambria" panose="02040503050406030204" pitchFamily="18" charset="0"/>
              </a:rPr>
              <a:t>Kiểm </a:t>
            </a:r>
            <a:r>
              <a:rPr lang="vi-VN" sz="2400" b="1" dirty="0">
                <a:solidFill>
                  <a:srgbClr val="FF0000"/>
                </a:solidFill>
                <a:latin typeface="#9Slide03 SFU Futura_12" panose="020B0604020202020204" charset="0"/>
                <a:ea typeface="Cambria" panose="02040503050406030204" pitchFamily="18" charset="0"/>
              </a:rPr>
              <a:t>soát lượng khí </a:t>
            </a:r>
            <a:r>
              <a:rPr lang="vi-VN" sz="2400" b="1" dirty="0" smtClean="0">
                <a:solidFill>
                  <a:srgbClr val="FF0000"/>
                </a:solidFill>
                <a:latin typeface="#9Slide03 SFU Futura_12" panose="020B0604020202020204" charset="0"/>
                <a:ea typeface="Cambria" panose="02040503050406030204" pitchFamily="18" charset="0"/>
              </a:rPr>
              <a:t>thải</a:t>
            </a:r>
            <a:r>
              <a:rPr lang="en-US" sz="2400" b="1" dirty="0" smtClean="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endParaRPr>
          </a:p>
        </p:txBody>
      </p:sp>
      <p:sp>
        <p:nvSpPr>
          <p:cNvPr id="19" name="Rectangle 18"/>
          <p:cNvSpPr/>
          <p:nvPr/>
        </p:nvSpPr>
        <p:spPr>
          <a:xfrm>
            <a:off x="9330981" y="4095197"/>
            <a:ext cx="3018862" cy="461665"/>
          </a:xfrm>
          <a:prstGeom prst="rect">
            <a:avLst/>
          </a:prstGeom>
        </p:spPr>
        <p:txBody>
          <a:bodyPr wrap="square">
            <a:spAutoFit/>
          </a:bodyPr>
          <a:lstStyle/>
          <a:p>
            <a:r>
              <a:rPr lang="en-US" sz="2400" b="1" dirty="0" err="1" smtClean="0">
                <a:solidFill>
                  <a:srgbClr val="FF0000"/>
                </a:solidFill>
                <a:latin typeface="#9Slide03 SFU Futura_12" panose="020B0604020202020204" charset="0"/>
                <a:ea typeface="Cambria" panose="02040503050406030204" pitchFamily="18" charset="0"/>
              </a:rPr>
              <a:t>Đánh</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thuế</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Cac</a:t>
            </a:r>
            <a:r>
              <a:rPr lang="en-US" sz="2400" b="1" dirty="0" smtClean="0">
                <a:solidFill>
                  <a:srgbClr val="FF0000"/>
                </a:solidFill>
                <a:latin typeface="#9Slide03 SFU Futura_12" panose="020B0604020202020204" charset="0"/>
                <a:ea typeface="Cambria" panose="02040503050406030204" pitchFamily="18" charset="0"/>
              </a:rPr>
              <a:t>-bon</a:t>
            </a:r>
            <a:endParaRPr lang="en-US" sz="2400" b="1" dirty="0">
              <a:solidFill>
                <a:srgbClr val="FF0000"/>
              </a:solidFill>
            </a:endParaRPr>
          </a:p>
        </p:txBody>
      </p:sp>
    </p:spTree>
    <p:extLst>
      <p:ext uri="{BB962C8B-B14F-4D97-AF65-F5344CB8AC3E}">
        <p14:creationId xmlns:p14="http://schemas.microsoft.com/office/powerpoint/2010/main" val="37198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5136"/>
                                        </p:tgtEl>
                                        <p:attrNameLst>
                                          <p:attrName>style.visibility</p:attrName>
                                        </p:attrNameLst>
                                      </p:cBhvr>
                                      <p:to>
                                        <p:strVal val="visible"/>
                                      </p:to>
                                    </p:set>
                                    <p:animEffect transition="in" filter="fade">
                                      <p:cBhvr>
                                        <p:cTn id="20" dur="500"/>
                                        <p:tgtEl>
                                          <p:spTgt spid="5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5122"/>
                                        </p:tgtEl>
                                        <p:attrNameLst>
                                          <p:attrName>style.visibility</p:attrName>
                                        </p:attrNameLst>
                                      </p:cBhvr>
                                      <p:to>
                                        <p:strVal val="visible"/>
                                      </p:to>
                                    </p:set>
                                    <p:animEffect transition="in" filter="fade">
                                      <p:cBhvr>
                                        <p:cTn id="36" dur="500"/>
                                        <p:tgtEl>
                                          <p:spTgt spid="51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nodeType="withEffect">
                                  <p:stCondLst>
                                    <p:cond delay="0"/>
                                  </p:stCondLst>
                                  <p:childTnLst>
                                    <p:set>
                                      <p:cBhvr>
                                        <p:cTn id="43" dur="1" fill="hold">
                                          <p:stCondLst>
                                            <p:cond delay="0"/>
                                          </p:stCondLst>
                                        </p:cTn>
                                        <p:tgtEl>
                                          <p:spTgt spid="5128"/>
                                        </p:tgtEl>
                                        <p:attrNameLst>
                                          <p:attrName>style.visibility</p:attrName>
                                        </p:attrNameLst>
                                      </p:cBhvr>
                                      <p:to>
                                        <p:strVal val="visible"/>
                                      </p:to>
                                    </p:set>
                                    <p:animEffect transition="in" filter="fade">
                                      <p:cBhvr>
                                        <p:cTn id="44" dur="500"/>
                                        <p:tgtEl>
                                          <p:spTgt spid="51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5130"/>
                                        </p:tgtEl>
                                        <p:attrNameLst>
                                          <p:attrName>style.visibility</p:attrName>
                                        </p:attrNameLst>
                                      </p:cBhvr>
                                      <p:to>
                                        <p:strVal val="visible"/>
                                      </p:to>
                                    </p:set>
                                    <p:animEffect transition="in" filter="fade">
                                      <p:cBhvr>
                                        <p:cTn id="52" dur="500"/>
                                        <p:tgtEl>
                                          <p:spTgt spid="51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5132"/>
                                        </p:tgtEl>
                                        <p:attrNameLst>
                                          <p:attrName>style.visibility</p:attrName>
                                        </p:attrNameLst>
                                      </p:cBhvr>
                                      <p:to>
                                        <p:strVal val="visible"/>
                                      </p:to>
                                    </p:set>
                                    <p:animEffect transition="in" filter="fade">
                                      <p:cBhvr>
                                        <p:cTn id="60" dur="500"/>
                                        <p:tgtEl>
                                          <p:spTgt spid="51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16" grpId="0"/>
      <p:bldP spid="23" grpId="0"/>
      <p:bldP spid="29" grpId="0"/>
      <p:bldP spid="31" grpId="0"/>
      <p:bldP spid="33" grpId="0"/>
      <p:bldP spid="22" grpId="0" animBg="1"/>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43239999"/>
              </p:ext>
            </p:extLst>
          </p:nvPr>
        </p:nvGraphicFramePr>
        <p:xfrm>
          <a:off x="3188855" y="228600"/>
          <a:ext cx="8869900" cy="6536570"/>
        </p:xfrm>
        <a:graphic>
          <a:graphicData uri="http://schemas.openxmlformats.org/drawingml/2006/table">
            <a:tbl>
              <a:tblPr firstRow="1" bandRow="1">
                <a:tableStyleId>{5940675A-B579-460E-94D1-54222C63F5DA}</a:tableStyleId>
              </a:tblPr>
              <a:tblGrid>
                <a:gridCol w="682300">
                  <a:extLst>
                    <a:ext uri="{9D8B030D-6E8A-4147-A177-3AD203B41FA5}">
                      <a16:colId xmlns:a16="http://schemas.microsoft.com/office/drawing/2014/main" val="20000"/>
                    </a:ext>
                  </a:extLst>
                </a:gridCol>
                <a:gridCol w="682300">
                  <a:extLst>
                    <a:ext uri="{9D8B030D-6E8A-4147-A177-3AD203B41FA5}">
                      <a16:colId xmlns:a16="http://schemas.microsoft.com/office/drawing/2014/main" val="20001"/>
                    </a:ext>
                  </a:extLst>
                </a:gridCol>
                <a:gridCol w="682300">
                  <a:extLst>
                    <a:ext uri="{9D8B030D-6E8A-4147-A177-3AD203B41FA5}">
                      <a16:colId xmlns:a16="http://schemas.microsoft.com/office/drawing/2014/main" val="20002"/>
                    </a:ext>
                  </a:extLst>
                </a:gridCol>
                <a:gridCol w="682300">
                  <a:extLst>
                    <a:ext uri="{9D8B030D-6E8A-4147-A177-3AD203B41FA5}">
                      <a16:colId xmlns:a16="http://schemas.microsoft.com/office/drawing/2014/main" val="20003"/>
                    </a:ext>
                  </a:extLst>
                </a:gridCol>
                <a:gridCol w="682300">
                  <a:extLst>
                    <a:ext uri="{9D8B030D-6E8A-4147-A177-3AD203B41FA5}">
                      <a16:colId xmlns:a16="http://schemas.microsoft.com/office/drawing/2014/main" val="20004"/>
                    </a:ext>
                  </a:extLst>
                </a:gridCol>
                <a:gridCol w="682300">
                  <a:extLst>
                    <a:ext uri="{9D8B030D-6E8A-4147-A177-3AD203B41FA5}">
                      <a16:colId xmlns:a16="http://schemas.microsoft.com/office/drawing/2014/main" val="20005"/>
                    </a:ext>
                  </a:extLst>
                </a:gridCol>
                <a:gridCol w="682300">
                  <a:extLst>
                    <a:ext uri="{9D8B030D-6E8A-4147-A177-3AD203B41FA5}">
                      <a16:colId xmlns:a16="http://schemas.microsoft.com/office/drawing/2014/main" val="20006"/>
                    </a:ext>
                  </a:extLst>
                </a:gridCol>
                <a:gridCol w="682300">
                  <a:extLst>
                    <a:ext uri="{9D8B030D-6E8A-4147-A177-3AD203B41FA5}">
                      <a16:colId xmlns:a16="http://schemas.microsoft.com/office/drawing/2014/main" val="20007"/>
                    </a:ext>
                  </a:extLst>
                </a:gridCol>
                <a:gridCol w="682300">
                  <a:extLst>
                    <a:ext uri="{9D8B030D-6E8A-4147-A177-3AD203B41FA5}">
                      <a16:colId xmlns:a16="http://schemas.microsoft.com/office/drawing/2014/main" val="20008"/>
                    </a:ext>
                  </a:extLst>
                </a:gridCol>
                <a:gridCol w="682300">
                  <a:extLst>
                    <a:ext uri="{9D8B030D-6E8A-4147-A177-3AD203B41FA5}">
                      <a16:colId xmlns:a16="http://schemas.microsoft.com/office/drawing/2014/main" val="20009"/>
                    </a:ext>
                  </a:extLst>
                </a:gridCol>
                <a:gridCol w="682300">
                  <a:extLst>
                    <a:ext uri="{9D8B030D-6E8A-4147-A177-3AD203B41FA5}">
                      <a16:colId xmlns:a16="http://schemas.microsoft.com/office/drawing/2014/main" val="20010"/>
                    </a:ext>
                  </a:extLst>
                </a:gridCol>
                <a:gridCol w="682300">
                  <a:extLst>
                    <a:ext uri="{9D8B030D-6E8A-4147-A177-3AD203B41FA5}">
                      <a16:colId xmlns:a16="http://schemas.microsoft.com/office/drawing/2014/main" val="20011"/>
                    </a:ext>
                  </a:extLst>
                </a:gridCol>
                <a:gridCol w="682300">
                  <a:extLst>
                    <a:ext uri="{9D8B030D-6E8A-4147-A177-3AD203B41FA5}">
                      <a16:colId xmlns:a16="http://schemas.microsoft.com/office/drawing/2014/main" val="2052262980"/>
                    </a:ext>
                  </a:extLst>
                </a:gridCol>
              </a:tblGrid>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Ấ</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À</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Ồ</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Ă</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Ô</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1"/>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Ô</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V</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Đ</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2"/>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r>
                        <a:rPr lang="en-US" sz="3200" b="1" baseline="-25000" dirty="0" smtClean="0">
                          <a:solidFill>
                            <a:schemeClr val="tx1"/>
                          </a:solidFill>
                          <a:latin typeface="#9Slide03 SFU Futura_12" panose="020B0604020202020204" charset="0"/>
                          <a:cs typeface="Arial" panose="020B0604020202020204" pitchFamily="34" charset="0"/>
                        </a:rPr>
                        <a:t>2</a:t>
                      </a:r>
                      <a:endParaRPr lang="vi-VN" sz="3200" b="1" baseline="-25000"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Ừ</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3"/>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K</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L</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4"/>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Ế</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5"/>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Ễ</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Ừ</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Ì</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Ờ</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6"/>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Ẩ</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L</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Ỏ</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7"/>
                  </a:ext>
                </a:extLst>
              </a:tr>
              <a:tr h="579120">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Ễ</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B</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8"/>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Đ</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D</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Ọ</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09"/>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Ị</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extLst>
                  <a:ext uri="{0D108BD9-81ED-4DB2-BD59-A6C34878D82A}">
                    <a16:rowId xmlns:a16="http://schemas.microsoft.com/office/drawing/2014/main" val="10010"/>
                  </a:ext>
                </a:extLst>
              </a:tr>
            </a:tbl>
          </a:graphicData>
        </a:graphic>
      </p:graphicFrame>
      <p:sp>
        <p:nvSpPr>
          <p:cNvPr id="7" name="Rectangle 6"/>
          <p:cNvSpPr/>
          <p:nvPr/>
        </p:nvSpPr>
        <p:spPr>
          <a:xfrm>
            <a:off x="1081964" y="3301529"/>
            <a:ext cx="2064027" cy="1231106"/>
          </a:xfrm>
          <a:prstGeom prst="rect">
            <a:avLst/>
          </a:prstGeom>
          <a:noFill/>
        </p:spPr>
        <p:txBody>
          <a:bodyPr wrap="none" lIns="121920" tIns="60960" rIns="121920" bIns="60960">
            <a:spAutoFit/>
          </a:bodyPr>
          <a:lstStyle/>
          <a:p>
            <a:pPr algn="ct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Time</a:t>
            </a:r>
          </a:p>
        </p:txBody>
      </p:sp>
      <p:pic>
        <p:nvPicPr>
          <p:cNvPr id="9"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98" t="8932" r="15052" b="9818"/>
          <a:stretch/>
        </p:blipFill>
        <p:spPr bwMode="auto">
          <a:xfrm>
            <a:off x="271557" y="3301529"/>
            <a:ext cx="864303" cy="1021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69906" y="228600"/>
            <a:ext cx="2976085" cy="1828800"/>
          </a:xfrm>
          <a:prstGeom prst="rect">
            <a:avLst/>
          </a:prstGeom>
        </p:spPr>
      </p:pic>
      <p:pic>
        <p:nvPicPr>
          <p:cNvPr id="18" name="Đồng hồ đếm ngược 5 phút - 5 Minutes">
            <a:hlinkClick r:id="" action="ppaction://media"/>
            <a:extLst>
              <a:ext uri="{FF2B5EF4-FFF2-40B4-BE49-F238E27FC236}">
                <a16:creationId xmlns:a16="http://schemas.microsoft.com/office/drawing/2014/main" id="{B8FBCC93-8C63-45AF-91DB-F495527C9345}"/>
              </a:ext>
            </a:extLst>
          </p:cNvPr>
          <p:cNvPicPr>
            <a:picLocks noChangeAspect="1"/>
          </p:cNvPicPr>
          <p:nvPr>
            <a:videoFile r:link="rId1"/>
            <p:extLst>
              <p:ext uri="{DAA4B4D4-6D71-4841-9C94-3DE7FCFB9230}">
                <p14:media xmlns:p14="http://schemas.microsoft.com/office/powerpoint/2010/main" r:embed="rId2">
                  <p14:trim st="120838"/>
                </p14:media>
              </p:ext>
            </p:extLst>
          </p:nvPr>
        </p:nvPicPr>
        <p:blipFill>
          <a:blip r:embed="rId7"/>
          <a:stretch>
            <a:fillRect/>
          </a:stretch>
        </p:blipFill>
        <p:spPr>
          <a:xfrm>
            <a:off x="271557" y="4672571"/>
            <a:ext cx="2640264" cy="1789071"/>
          </a:xfrm>
          <a:prstGeom prst="rect">
            <a:avLst/>
          </a:prstGeom>
        </p:spPr>
      </p:pic>
    </p:spTree>
    <p:extLst>
      <p:ext uri="{BB962C8B-B14F-4D97-AF65-F5344CB8AC3E}">
        <p14:creationId xmlns:p14="http://schemas.microsoft.com/office/powerpoint/2010/main" val="3364429935"/>
      </p:ext>
    </p:extLst>
  </p:cSld>
  <p:clrMapOvr>
    <a:masterClrMapping/>
  </p:clrMapOvr>
  <p:transition spd="slow">
    <p:randomBar dir="vert"/>
  </p:transition>
  <p:timing>
    <p:tnLst>
      <p:par>
        <p:cTn id="1" dur="indefinite" restart="never" nodeType="tmRoot">
          <p:childTnLst>
            <p:video>
              <p:cMediaNode vol="80000">
                <p:cTn id="2" fill="hold" display="0">
                  <p:stCondLst>
                    <p:cond delay="indefinite"/>
                  </p:stCondLst>
                </p:cTn>
                <p:tgtEl>
                  <p:spTgt spid="1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33425" y="2260842"/>
            <a:ext cx="2881313"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Nguyên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nhân</a:t>
            </a:r>
            <a:r>
              <a:rPr lang="en-US" sz="3200" b="1" dirty="0" smtClean="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b. </a:t>
            </a:r>
            <a:r>
              <a:rPr lang="vi-VN"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vệ môi trường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nước</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477029" y="4072394"/>
            <a:ext cx="2452688"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Giải</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smtClean="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376238" y="3197026"/>
            <a:ext cx="3681411" cy="875368"/>
          </a:xfrm>
          <a:prstGeom prst="rect">
            <a:avLst/>
          </a:prstGeom>
        </p:spPr>
        <p:txBody>
          <a:bodyPr wrap="square">
            <a:spAutoFit/>
          </a:bodyPr>
          <a:lstStyle/>
          <a:p>
            <a:pPr algn="just">
              <a:lnSpc>
                <a:spcPct val="106000"/>
              </a:lnSpc>
              <a:spcAft>
                <a:spcPts val="600"/>
              </a:spcAft>
            </a:pPr>
            <a:r>
              <a:rPr lang="en-US" sz="2400" b="1" dirty="0" err="1">
                <a:latin typeface="#9Slide03 SFU Futura_12" panose="020B0604020202020204" charset="0"/>
                <a:ea typeface="Tahoma" panose="020B0604030504040204" pitchFamily="34" charset="0"/>
              </a:rPr>
              <a:t>C</a:t>
            </a:r>
            <a:r>
              <a:rPr lang="en-US" sz="2400" b="1" dirty="0" err="1" smtClean="0">
                <a:latin typeface="#9Slide03 SFU Futura_12" panose="020B0604020202020204" charset="0"/>
                <a:ea typeface="Tahoma" panose="020B0604030504040204" pitchFamily="34" charset="0"/>
              </a:rPr>
              <a:t>hất</a:t>
            </a:r>
            <a:r>
              <a:rPr lang="en-US" sz="2400" b="1" dirty="0" smtClean="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thải</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từ</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các</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hoạt</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động</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sản</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xuất</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và</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sinh</a:t>
            </a:r>
            <a:r>
              <a:rPr lang="en-US" sz="2400" b="1" dirty="0">
                <a:latin typeface="#9Slide03 SFU Futura_12" panose="020B0604020202020204" charset="0"/>
                <a:ea typeface="Tahoma" panose="020B0604030504040204" pitchFamily="34" charset="0"/>
              </a:rPr>
              <a:t> </a:t>
            </a:r>
            <a:r>
              <a:rPr lang="en-US" sz="2400" b="1" dirty="0" err="1">
                <a:latin typeface="#9Slide03 SFU Futura_12" panose="020B0604020202020204" charset="0"/>
                <a:ea typeface="Tahoma" panose="020B0604030504040204" pitchFamily="34" charset="0"/>
              </a:rPr>
              <a:t>hoạt</a:t>
            </a:r>
            <a:endParaRPr lang="en-US" sz="2400" b="1" dirty="0">
              <a:latin typeface="#9Slide03 SFU Futura_12" panose="020B0604020202020204" charset="0"/>
              <a:ea typeface="Tahoma" panose="020B0604030504040204" pitchFamily="34" charset="0"/>
            </a:endParaRPr>
          </a:p>
        </p:txBody>
      </p:sp>
      <p:sp>
        <p:nvSpPr>
          <p:cNvPr id="23" name="Rectangle 22"/>
          <p:cNvSpPr/>
          <p:nvPr/>
        </p:nvSpPr>
        <p:spPr>
          <a:xfrm>
            <a:off x="8558213" y="2190711"/>
            <a:ext cx="2593857" cy="1938992"/>
          </a:xfrm>
          <a:prstGeom prst="rect">
            <a:avLst/>
          </a:prstGeom>
        </p:spPr>
        <p:txBody>
          <a:bodyPr wrap="square">
            <a:spAutoFit/>
          </a:bodyPr>
          <a:lstStyle/>
          <a:p>
            <a:pPr algn="just"/>
            <a:r>
              <a:rPr lang="vi-VN" sz="2400" b="1" dirty="0" smtClean="0">
                <a:latin typeface="#9Slide03 SFU Futura_12" panose="020B0604020202020204" charset="0"/>
                <a:ea typeface="Cambria" panose="02040503050406030204" pitchFamily="18" charset="0"/>
              </a:rPr>
              <a:t>Ban </a:t>
            </a:r>
            <a:r>
              <a:rPr lang="vi-VN" sz="2400" b="1" dirty="0">
                <a:latin typeface="#9Slide03 SFU Futura_12" panose="020B0604020202020204" charset="0"/>
                <a:ea typeface="Cambria" panose="02040503050406030204" pitchFamily="18" charset="0"/>
              </a:rPr>
              <a:t>hành các quy định về </a:t>
            </a:r>
            <a:r>
              <a:rPr lang="vi-VN" sz="2400" b="1" dirty="0" smtClean="0">
                <a:latin typeface="#9Slide03 SFU Futura_12" panose="020B0604020202020204" charset="0"/>
                <a:ea typeface="Cambria" panose="02040503050406030204" pitchFamily="18" charset="0"/>
              </a:rPr>
              <a:t>nước</a:t>
            </a:r>
            <a:r>
              <a:rPr lang="en-US" sz="2400" b="1" dirty="0" smtClean="0">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Tăng</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cường</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kiểm</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soát</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đầu</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ra</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của</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nguồn</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chất</a:t>
            </a:r>
            <a:r>
              <a:rPr lang="en-US" sz="2400" b="1" dirty="0" smtClean="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thải</a:t>
            </a:r>
            <a:r>
              <a:rPr lang="en-US" sz="2400" b="1" dirty="0" smtClean="0">
                <a:solidFill>
                  <a:srgbClr val="FF0000"/>
                </a:solidFill>
                <a:latin typeface="#9Slide03 SFU Futura_12" panose="020B0604020202020204" charset="0"/>
                <a:ea typeface="Cambria" panose="02040503050406030204" pitchFamily="18" charset="0"/>
              </a:rPr>
              <a:t>.</a:t>
            </a:r>
            <a:endParaRPr lang="en-US" sz="2400" b="1" dirty="0">
              <a:solidFill>
                <a:srgbClr val="FF0000"/>
              </a:solidFill>
              <a:latin typeface="#9Slide03 SFU Futura_12" panose="020B060402020202020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Ô Nhiễm Nguồn Nước Có Hại Môi - Miễn Phí vector hình ảnh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686" y="4394243"/>
            <a:ext cx="2143969" cy="21439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98083" y="2110681"/>
            <a:ext cx="1597792" cy="1200329"/>
          </a:xfrm>
          <a:prstGeom prst="rect">
            <a:avLst/>
          </a:prstGeom>
        </p:spPr>
        <p:txBody>
          <a:bodyPr wrap="square">
            <a:spAutoFit/>
          </a:bodyPr>
          <a:lstStyle/>
          <a:p>
            <a:r>
              <a:rPr lang="en-US" sz="2400" b="1" dirty="0" err="1">
                <a:solidFill>
                  <a:srgbClr val="FF0000"/>
                </a:solidFill>
                <a:latin typeface="#9Slide03 SFU Futura_12" panose="020B0604020202020204" charset="0"/>
                <a:ea typeface="Cambria" panose="02040503050406030204" pitchFamily="18" charset="0"/>
              </a:rPr>
              <a:t>Nâng</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cao</a:t>
            </a:r>
            <a:r>
              <a:rPr lang="en-US" sz="2400" b="1" dirty="0">
                <a:solidFill>
                  <a:srgbClr val="FF0000"/>
                </a:solidFill>
                <a:latin typeface="#9Slide03 SFU Futura_12" panose="020B0604020202020204" charset="0"/>
                <a:ea typeface="Cambria" panose="02040503050406030204" pitchFamily="18" charset="0"/>
              </a:rPr>
              <a:t> ý </a:t>
            </a:r>
            <a:r>
              <a:rPr lang="en-US" sz="2400" b="1" dirty="0" err="1">
                <a:solidFill>
                  <a:srgbClr val="FF0000"/>
                </a:solidFill>
                <a:latin typeface="#9Slide03 SFU Futura_12" panose="020B0604020202020204" charset="0"/>
                <a:ea typeface="Cambria" panose="02040503050406030204" pitchFamily="18" charset="0"/>
              </a:rPr>
              <a:t>thức</a:t>
            </a:r>
            <a:r>
              <a:rPr lang="en-US" sz="2400" b="1" dirty="0">
                <a:solidFill>
                  <a:srgbClr val="FF0000"/>
                </a:solidFill>
                <a:latin typeface="#9Slide03 SFU Futura_12" panose="020B0604020202020204" charset="0"/>
                <a:ea typeface="Cambria" panose="02040503050406030204" pitchFamily="18" charset="0"/>
              </a:rPr>
              <a:t> </a:t>
            </a:r>
            <a:r>
              <a:rPr lang="en-US" sz="2400" b="1" dirty="0" err="1" smtClean="0">
                <a:solidFill>
                  <a:srgbClr val="FF0000"/>
                </a:solidFill>
                <a:latin typeface="#9Slide03 SFU Futura_12" panose="020B0604020202020204" charset="0"/>
                <a:ea typeface="Cambria" panose="02040503050406030204" pitchFamily="18" charset="0"/>
              </a:rPr>
              <a:t>của</a:t>
            </a:r>
            <a:r>
              <a:rPr lang="en-US" sz="2400" b="1" dirty="0" smtClean="0">
                <a:solidFill>
                  <a:srgbClr val="FF0000"/>
                </a:solidFill>
                <a:latin typeface="#9Slide03 SFU Futura_12" panose="020B0604020202020204" charset="0"/>
                <a:ea typeface="Cambria" panose="02040503050406030204" pitchFamily="18" charset="0"/>
              </a:rPr>
              <a:t> con </a:t>
            </a:r>
            <a:r>
              <a:rPr lang="en-US" sz="2400" b="1" dirty="0" err="1" smtClean="0">
                <a:solidFill>
                  <a:srgbClr val="FF0000"/>
                </a:solidFill>
                <a:latin typeface="#9Slide03 SFU Futura_12" panose="020B0604020202020204" charset="0"/>
                <a:ea typeface="Cambria" panose="02040503050406030204" pitchFamily="18" charset="0"/>
              </a:rPr>
              <a:t>người</a:t>
            </a:r>
            <a:endParaRPr lang="en-US" sz="2400" b="1" dirty="0">
              <a:solidFill>
                <a:srgbClr val="FF0000"/>
              </a:solidFill>
              <a:latin typeface="#9Slide03 SFU Futura_12" panose="020B0604020202020204" charset="0"/>
            </a:endParaRPr>
          </a:p>
        </p:txBody>
      </p:sp>
      <p:sp>
        <p:nvSpPr>
          <p:cNvPr id="6" name="Rectangle 5"/>
          <p:cNvSpPr/>
          <p:nvPr/>
        </p:nvSpPr>
        <p:spPr>
          <a:xfrm>
            <a:off x="4644880" y="3851047"/>
            <a:ext cx="2086814" cy="1200329"/>
          </a:xfrm>
          <a:prstGeom prst="rect">
            <a:avLst/>
          </a:prstGeom>
        </p:spPr>
        <p:txBody>
          <a:bodyPr wrap="square">
            <a:spAutoFit/>
          </a:bodyPr>
          <a:lstStyle/>
          <a:p>
            <a:r>
              <a:rPr lang="en-US" sz="2400" b="1" dirty="0" err="1">
                <a:solidFill>
                  <a:srgbClr val="FF0000"/>
                </a:solidFill>
                <a:latin typeface="#9Slide03 SFU Futura_12" panose="020B0604020202020204" charset="0"/>
                <a:ea typeface="Cambria" panose="02040503050406030204" pitchFamily="18" charset="0"/>
              </a:rPr>
              <a:t>Đảm</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bảo</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xử</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lí</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rác</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thải</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nước</a:t>
            </a:r>
            <a:r>
              <a:rPr lang="en-US" sz="2400" b="1" dirty="0">
                <a:solidFill>
                  <a:srgbClr val="FF0000"/>
                </a:solidFill>
                <a:latin typeface="#9Slide03 SFU Futura_12" panose="020B0604020202020204" charset="0"/>
                <a:ea typeface="Cambria" panose="02040503050406030204" pitchFamily="18" charset="0"/>
              </a:rPr>
              <a:t> </a:t>
            </a:r>
            <a:r>
              <a:rPr lang="en-US" sz="2400" b="1" dirty="0" err="1">
                <a:solidFill>
                  <a:srgbClr val="FF0000"/>
                </a:solidFill>
                <a:latin typeface="#9Slide03 SFU Futura_12" panose="020B0604020202020204" charset="0"/>
                <a:ea typeface="Cambria" panose="02040503050406030204" pitchFamily="18" charset="0"/>
              </a:rPr>
              <a:t>thải</a:t>
            </a:r>
            <a:r>
              <a:rPr lang="en-US" sz="2400" b="1" dirty="0">
                <a:solidFill>
                  <a:srgbClr val="FF0000"/>
                </a:solidFill>
                <a:latin typeface="#9Slide03 SFU Futura_12" panose="020B0604020202020204" charset="0"/>
                <a:ea typeface="Cambria" panose="02040503050406030204" pitchFamily="18" charset="0"/>
              </a:rPr>
              <a:t> </a:t>
            </a:r>
            <a:endParaRPr lang="en-US" sz="2400" b="1" dirty="0">
              <a:solidFill>
                <a:srgbClr val="FF0000"/>
              </a:solidFill>
              <a:latin typeface="#9Slide03 SFU Futura_12" panose="020B0604020202020204" charset="0"/>
            </a:endParaRPr>
          </a:p>
        </p:txBody>
      </p:sp>
      <p:pic>
        <p:nvPicPr>
          <p:cNvPr id="7172" name="Picture 4" descr="Máy tính Biểu tượng nhận Thức Kiến thức ý Thức nghệ thuật Clip - Lực Lượng  Quản Lý Phần Mềm png tải về - Miễn phí trong suốt Công Nghệ png Tải về."/>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51667" y1="49375" x2="51667" y2="49375"/>
                        <a14:foregroundMark x1="51667" y1="49375" x2="51667" y2="49375"/>
                        <a14:foregroundMark x1="57444" y1="51250" x2="57444" y2="51250"/>
                        <a14:foregroundMark x1="57444" y1="50750" x2="57444" y2="50750"/>
                        <a14:foregroundMark x1="50444" y1="18875" x2="50444" y2="18875"/>
                        <a14:foregroundMark x1="34889" y1="22500" x2="34889" y2="22500"/>
                        <a14:foregroundMark x1="27000" y1="34500" x2="27000" y2="34500"/>
                        <a14:foregroundMark x1="64444" y1="23875" x2="64444" y2="23875"/>
                        <a14:foregroundMark x1="74333" y1="34500" x2="74333" y2="34500"/>
                      </a14:backgroundRemoval>
                    </a14:imgEffect>
                  </a14:imgLayer>
                </a14:imgProps>
              </a:ext>
              <a:ext uri="{28A0092B-C50C-407E-A947-70E740481C1C}">
                <a14:useLocalDpi xmlns:a14="http://schemas.microsoft.com/office/drawing/2010/main" val="0"/>
              </a:ext>
            </a:extLst>
          </a:blip>
          <a:srcRect/>
          <a:stretch>
            <a:fillRect/>
          </a:stretch>
        </p:blipFill>
        <p:spPr bwMode="auto">
          <a:xfrm>
            <a:off x="6001888" y="1749292"/>
            <a:ext cx="1962567" cy="17445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áy tính Biểu tượng tuân thủ Quy định - những người khác png tải về - Miễn  phí trong suốt Khu Vực png Tải về."/>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837" b="96939" l="10000" r="90000">
                        <a14:foregroundMark x1="13333" y1="41633" x2="13333" y2="41633"/>
                        <a14:foregroundMark x1="45667" y1="34694" x2="45667" y2="34694"/>
                        <a14:foregroundMark x1="45667" y1="34898" x2="45667" y2="34898"/>
                        <a14:foregroundMark x1="45333" y1="51224" x2="45333" y2="51224"/>
                        <a14:foregroundMark x1="45333" y1="51224" x2="45333" y2="51224"/>
                        <a14:foregroundMark x1="29667" y1="51224" x2="29667" y2="51224"/>
                        <a14:foregroundMark x1="29667" y1="51224" x2="30222" y2="53367"/>
                        <a14:foregroundMark x1="29333" y1="61633" x2="29333" y2="61633"/>
                        <a14:foregroundMark x1="29333" y1="61327" x2="29333" y2="61327"/>
                        <a14:foregroundMark x1="40667" y1="61633" x2="40667" y2="61633"/>
                        <a14:foregroundMark x1="40667" y1="61327" x2="40667" y2="61327"/>
                        <a14:foregroundMark x1="57889" y1="73367" x2="57889" y2="73367"/>
                        <a14:foregroundMark x1="57556" y1="72857" x2="57556" y2="72857"/>
                        <a14:foregroundMark x1="45333" y1="77959" x2="45333" y2="77959"/>
                        <a14:foregroundMark x1="43889" y1="76633" x2="43889" y2="76633"/>
                        <a14:foregroundMark x1="30000" y1="73673" x2="30000" y2="73673"/>
                        <a14:foregroundMark x1="30000" y1="73673" x2="30000" y2="73673"/>
                        <a14:foregroundMark x1="68889" y1="82449" x2="68889" y2="82449"/>
                        <a14:foregroundMark x1="68889" y1="82245" x2="68889" y2="82245"/>
                        <a14:foregroundMark x1="73000" y1="96939" x2="73000" y2="96939"/>
                        <a14:foregroundMark x1="73000" y1="96939" x2="73000" y2="96939"/>
                        <a14:foregroundMark x1="38333" y1="2041" x2="38333" y2="2041"/>
                        <a14:foregroundMark x1="38333" y1="1837" x2="38333" y2="1837"/>
                      </a14:backgroundRemoval>
                    </a14:imgEffect>
                  </a14:imgLayer>
                </a14:imgProps>
              </a:ext>
              <a:ext uri="{28A0092B-C50C-407E-A947-70E740481C1C}">
                <a14:useLocalDpi xmlns:a14="http://schemas.microsoft.com/office/drawing/2010/main" val="0"/>
              </a:ext>
            </a:extLst>
          </a:blip>
          <a:srcRect/>
          <a:stretch>
            <a:fillRect/>
          </a:stretch>
        </p:blipFill>
        <p:spPr bwMode="auto">
          <a:xfrm>
            <a:off x="11115312" y="2477773"/>
            <a:ext cx="1141261" cy="124270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IẾT BỊ CƯỠI NGỰA ANH MINH SPORT AM 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7348" y="4525043"/>
            <a:ext cx="1604156" cy="160415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ái sử dụng nước thải trên thế giới và áp dụng đối với Việt Nam"/>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051810" y="325651"/>
            <a:ext cx="2055212" cy="161334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Toilet Pipe Svg Png Icon Free Download (#284619) - OnlineWebFonts.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6596" y="5351772"/>
            <a:ext cx="1358843" cy="149180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8985967" y="5001998"/>
            <a:ext cx="2541637" cy="1200329"/>
          </a:xfrm>
          <a:prstGeom prst="rect">
            <a:avLst/>
          </a:prstGeom>
        </p:spPr>
        <p:txBody>
          <a:bodyPr wrap="square">
            <a:spAutoFit/>
          </a:bodyPr>
          <a:lstStyle/>
          <a:p>
            <a:r>
              <a:rPr lang="en-US" sz="2400" b="1" dirty="0" err="1" smtClean="0">
                <a:latin typeface="#9Slide03 SFU Futura_12" panose="020B0604020202020204" charset="0"/>
              </a:rPr>
              <a:t>Kiểm</a:t>
            </a:r>
            <a:r>
              <a:rPr lang="en-US" sz="2400" b="1" dirty="0" smtClean="0">
                <a:latin typeface="#9Slide03 SFU Futura_12" panose="020B0604020202020204" charset="0"/>
              </a:rPr>
              <a:t> </a:t>
            </a:r>
            <a:r>
              <a:rPr lang="en-US" sz="2400" b="1" dirty="0" err="1" smtClean="0">
                <a:latin typeface="#9Slide03 SFU Futura_12" panose="020B0604020202020204" charset="0"/>
              </a:rPr>
              <a:t>soát</a:t>
            </a:r>
            <a:r>
              <a:rPr lang="en-US" sz="2400" b="1" dirty="0" smtClean="0">
                <a:latin typeface="#9Slide03 SFU Futura_12" panose="020B0604020202020204" charset="0"/>
              </a:rPr>
              <a:t>, </a:t>
            </a:r>
            <a:r>
              <a:rPr lang="en-US" sz="2400" b="1" dirty="0" err="1" smtClean="0">
                <a:latin typeface="#9Slide03 SFU Futura_12" panose="020B0604020202020204" charset="0"/>
              </a:rPr>
              <a:t>xử</a:t>
            </a:r>
            <a:r>
              <a:rPr lang="en-US" sz="2400" b="1" dirty="0" smtClean="0">
                <a:latin typeface="#9Slide03 SFU Futura_12" panose="020B0604020202020204" charset="0"/>
              </a:rPr>
              <a:t> </a:t>
            </a:r>
            <a:r>
              <a:rPr lang="en-US" sz="2400" b="1" dirty="0" err="1" smtClean="0">
                <a:latin typeface="#9Slide03 SFU Futura_12" panose="020B0604020202020204" charset="0"/>
              </a:rPr>
              <a:t>lí</a:t>
            </a:r>
            <a:r>
              <a:rPr lang="en-US" sz="2400" b="1" dirty="0" smtClean="0">
                <a:latin typeface="#9Slide03 SFU Futura_12" panose="020B0604020202020204" charset="0"/>
              </a:rPr>
              <a:t> </a:t>
            </a:r>
            <a:r>
              <a:rPr lang="en-US" sz="2400" b="1" dirty="0" err="1" smtClean="0">
                <a:latin typeface="#9Slide03 SFU Futura_12" panose="020B0604020202020204" charset="0"/>
              </a:rPr>
              <a:t>các</a:t>
            </a:r>
            <a:r>
              <a:rPr lang="en-US" sz="2400" b="1" dirty="0" smtClean="0">
                <a:latin typeface="#9Slide03 SFU Futura_12" panose="020B0604020202020204" charset="0"/>
              </a:rPr>
              <a:t> </a:t>
            </a:r>
            <a:r>
              <a:rPr lang="en-US" sz="2400" b="1" dirty="0" err="1" smtClean="0">
                <a:latin typeface="#9Slide03 SFU Futura_12" panose="020B0604020202020204" charset="0"/>
              </a:rPr>
              <a:t>nguồn</a:t>
            </a:r>
            <a:r>
              <a:rPr lang="en-US" sz="2400" b="1" dirty="0" smtClean="0">
                <a:latin typeface="#9Slide03 SFU Futura_12" panose="020B0604020202020204" charset="0"/>
              </a:rPr>
              <a:t> </a:t>
            </a:r>
            <a:r>
              <a:rPr lang="en-US" sz="2400" b="1" dirty="0" err="1" smtClean="0">
                <a:latin typeface="#9Slide03 SFU Futura_12" panose="020B0604020202020204" charset="0"/>
              </a:rPr>
              <a:t>gây</a:t>
            </a:r>
            <a:r>
              <a:rPr lang="en-US" sz="2400" b="1" dirty="0" smtClean="0">
                <a:latin typeface="#9Slide03 SFU Futura_12" panose="020B0604020202020204" charset="0"/>
              </a:rPr>
              <a:t> ô </a:t>
            </a:r>
            <a:r>
              <a:rPr lang="en-US" sz="2400" b="1" smtClean="0">
                <a:latin typeface="#9Slide03 SFU Futura_12" panose="020B0604020202020204" charset="0"/>
              </a:rPr>
              <a:t>nhiễm</a:t>
            </a:r>
            <a:endParaRPr lang="en-US" sz="2400" b="1" dirty="0">
              <a:latin typeface="#9Slide03 SFU Futura_12" panose="020B0604020202020204" charset="0"/>
            </a:endParaRPr>
          </a:p>
        </p:txBody>
      </p:sp>
    </p:spTree>
    <p:extLst>
      <p:ext uri="{BB962C8B-B14F-4D97-AF65-F5344CB8AC3E}">
        <p14:creationId xmlns:p14="http://schemas.microsoft.com/office/powerpoint/2010/main" val="351829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fade">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500"/>
                                        <p:tgtEl>
                                          <p:spTgt spid="717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7172"/>
                                        </p:tgtEl>
                                        <p:attrNameLst>
                                          <p:attrName>style.visibility</p:attrName>
                                        </p:attrNameLst>
                                      </p:cBhvr>
                                      <p:to>
                                        <p:strVal val="visible"/>
                                      </p:to>
                                    </p:set>
                                    <p:animEffect transition="in" filter="fade">
                                      <p:cBhvr>
                                        <p:cTn id="39" dur="500"/>
                                        <p:tgtEl>
                                          <p:spTgt spid="717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7174"/>
                                        </p:tgtEl>
                                        <p:attrNameLst>
                                          <p:attrName>style.visibility</p:attrName>
                                        </p:attrNameLst>
                                      </p:cBhvr>
                                      <p:to>
                                        <p:strVal val="visible"/>
                                      </p:to>
                                    </p:set>
                                    <p:animEffect transition="in" filter="fade">
                                      <p:cBhvr>
                                        <p:cTn id="47" dur="500"/>
                                        <p:tgtEl>
                                          <p:spTgt spid="717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0"/>
                                  </p:stCondLst>
                                  <p:childTnLst>
                                    <p:set>
                                      <p:cBhvr>
                                        <p:cTn id="54" dur="1" fill="hold">
                                          <p:stCondLst>
                                            <p:cond delay="0"/>
                                          </p:stCondLst>
                                        </p:cTn>
                                        <p:tgtEl>
                                          <p:spTgt spid="7176"/>
                                        </p:tgtEl>
                                        <p:attrNameLst>
                                          <p:attrName>style.visibility</p:attrName>
                                        </p:attrNameLst>
                                      </p:cBhvr>
                                      <p:to>
                                        <p:strVal val="visible"/>
                                      </p:to>
                                    </p:set>
                                    <p:animEffect transition="in" filter="fade">
                                      <p:cBhvr>
                                        <p:cTn id="55" dur="500"/>
                                        <p:tgtEl>
                                          <p:spTgt spid="71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7180"/>
                                        </p:tgtEl>
                                        <p:attrNameLst>
                                          <p:attrName>style.visibility</p:attrName>
                                        </p:attrNameLst>
                                      </p:cBhvr>
                                      <p:to>
                                        <p:strVal val="visible"/>
                                      </p:to>
                                    </p:set>
                                    <p:animEffect transition="in" filter="fade">
                                      <p:cBhvr>
                                        <p:cTn id="63"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16" grpId="0"/>
      <p:bldP spid="23" grpId="0"/>
      <p:bldP spid="22" grpId="0" animBg="1"/>
      <p:bldP spid="3" grpId="0"/>
      <p:bldP spid="6"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50552" y="1879854"/>
            <a:ext cx="2881313"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Nguyên</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nhân</a:t>
            </a:r>
            <a:r>
              <a:rPr lang="en-US" sz="3200" b="1" dirty="0" smtClean="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1763928" y="1015663"/>
            <a:ext cx="9073719" cy="923330"/>
          </a:xfrm>
          <a:prstGeom prst="rect">
            <a:avLst/>
          </a:prstGeom>
          <a:noFill/>
        </p:spPr>
        <p:txBody>
          <a:bodyPr wrap="square" lIns="91440" tIns="45720" rIns="91440" bIns="45720">
            <a:spAutoFit/>
          </a:bodyPr>
          <a:lstStyle/>
          <a:p>
            <a:pPr algn="ctr"/>
            <a:r>
              <a:rPr lang="vi-VN"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2. </a:t>
            </a:r>
            <a:r>
              <a:rPr lang="vi-VN"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Bảo </a:t>
            </a:r>
            <a:r>
              <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vệ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đa</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dạng</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sinh</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học</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7756916" y="3760371"/>
            <a:ext cx="2452688"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Giải</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smtClean="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16" name="Rectangle 15"/>
          <p:cNvSpPr/>
          <p:nvPr/>
        </p:nvSpPr>
        <p:spPr>
          <a:xfrm>
            <a:off x="261477" y="2452646"/>
            <a:ext cx="3813299" cy="2049920"/>
          </a:xfrm>
          <a:prstGeom prst="rect">
            <a:avLst/>
          </a:prstGeom>
        </p:spPr>
        <p:txBody>
          <a:bodyPr wrap="square">
            <a:spAutoFit/>
          </a:bodyPr>
          <a:lstStyle/>
          <a:p>
            <a:pPr algn="just">
              <a:lnSpc>
                <a:spcPct val="106000"/>
              </a:lnSpc>
              <a:spcAft>
                <a:spcPts val="600"/>
              </a:spcAft>
            </a:pPr>
            <a:r>
              <a:rPr lang="en-US" sz="2400" b="1" dirty="0" smtClean="0">
                <a:latin typeface="#9Slide03 SFU Futura_12" panose="020B0604020202020204" charset="0"/>
                <a:ea typeface="Tahoma" panose="020B0604030504040204" pitchFamily="34" charset="0"/>
              </a:rPr>
              <a:t>K</a:t>
            </a:r>
            <a:r>
              <a:rPr lang="vi-VN" sz="2400" b="1" dirty="0" smtClean="0">
                <a:latin typeface="#9Slide03 SFU Futura_12" panose="020B0604020202020204" charset="0"/>
                <a:ea typeface="Tahoma" panose="020B0604030504040204" pitchFamily="34" charset="0"/>
              </a:rPr>
              <a:t>hai </a:t>
            </a:r>
            <a:r>
              <a:rPr lang="vi-VN" sz="2400" b="1" dirty="0">
                <a:latin typeface="#9Slide03 SFU Futura_12" panose="020B0604020202020204" charset="0"/>
                <a:ea typeface="Tahoma" panose="020B0604030504040204" pitchFamily="34" charset="0"/>
              </a:rPr>
              <a:t>thác quá mức tài nguyên, </a:t>
            </a:r>
            <a:r>
              <a:rPr lang="vi-VN" sz="2400" b="1" dirty="0" smtClean="0">
                <a:latin typeface="#9Slide03 SFU Futura_12" panose="020B0604020202020204" charset="0"/>
                <a:ea typeface="Tahoma" panose="020B0604030504040204" pitchFamily="34" charset="0"/>
              </a:rPr>
              <a:t>ô </a:t>
            </a:r>
            <a:r>
              <a:rPr lang="vi-VN" sz="2400" b="1" dirty="0">
                <a:latin typeface="#9Slide03 SFU Futura_12" panose="020B0604020202020204" charset="0"/>
                <a:ea typeface="Tahoma" panose="020B0604030504040204" pitchFamily="34" charset="0"/>
              </a:rPr>
              <a:t>nhiễm không khí, nước, biến đổi khí hậu,… đã làm suy giảm đa dạng sinh học ở châu Âu</a:t>
            </a:r>
            <a:endParaRPr lang="en-US" sz="2400" b="1" dirty="0">
              <a:latin typeface="#9Slide03 SFU Futura_12" panose="020B0604020202020204" charset="0"/>
              <a:ea typeface="Tahoma" panose="020B0604030504040204" pitchFamily="3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2705147" y="3993674"/>
            <a:ext cx="1056640" cy="10566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0593" y="3529532"/>
            <a:ext cx="3028161" cy="830997"/>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Thành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lập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khu</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bảo</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tồn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thiên</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nhiên</a:t>
            </a:r>
            <a:endParaRPr lang="en-US" sz="2400" b="1" dirty="0">
              <a:latin typeface="#9Slide03 SFU Futura_12" panose="020B0604020202020204" charset="0"/>
            </a:endParaRPr>
          </a:p>
        </p:txBody>
      </p:sp>
      <p:sp>
        <p:nvSpPr>
          <p:cNvPr id="6" name="Rectangle 5"/>
          <p:cNvSpPr/>
          <p:nvPr/>
        </p:nvSpPr>
        <p:spPr>
          <a:xfrm>
            <a:off x="5248673" y="5489538"/>
            <a:ext cx="3310570" cy="1200329"/>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Áp</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dụng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các</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quy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định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rất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nghiêm</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ngặt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trong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đánh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bắt</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thủy</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sản</a:t>
            </a:r>
            <a:endParaRPr lang="en-US" sz="2400" b="1" dirty="0">
              <a:latin typeface="#9Slide03 SFU Futura_12" panose="020B0604020202020204" charset="0"/>
            </a:endParaRPr>
          </a:p>
        </p:txBody>
      </p:sp>
      <p:sp>
        <p:nvSpPr>
          <p:cNvPr id="7" name="Rectangle 6"/>
          <p:cNvSpPr/>
          <p:nvPr/>
        </p:nvSpPr>
        <p:spPr>
          <a:xfrm>
            <a:off x="8135212" y="2775331"/>
            <a:ext cx="1917873" cy="461665"/>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Trồng</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rừng</a:t>
            </a:r>
            <a:r>
              <a:rPr lang="en-US" sz="2400" b="1" dirty="0" smtClean="0">
                <a:latin typeface="#9Slide03 SFU Futura_12" panose="020B0604020202020204" charset="0"/>
                <a:ea typeface="Cambria" panose="02040503050406030204" pitchFamily="18" charset="0"/>
              </a:rPr>
              <a:t> </a:t>
            </a:r>
            <a:endParaRPr lang="en-US" sz="2400" b="1" dirty="0">
              <a:latin typeface="#9Slide03 SFU Futura_12" panose="020B0604020202020204" charset="0"/>
            </a:endParaRPr>
          </a:p>
        </p:txBody>
      </p:sp>
      <p:pic>
        <p:nvPicPr>
          <p:cNvPr id="8194"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9630353" y="2373583"/>
            <a:ext cx="2659480" cy="23118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oat fishing black glyph icon 2061922 Vector Art at Vecteezy"/>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64184" y1="38367" x2="64184" y2="38367"/>
                        <a14:foregroundMark x1="61939" y1="22449" x2="61939" y2="22449"/>
                        <a14:foregroundMark x1="56939" y1="20612" x2="56939" y2="20612"/>
                        <a14:foregroundMark x1="56224" y1="23571" x2="56224" y2="23571"/>
                        <a14:foregroundMark x1="55408" y1="26224" x2="55408" y2="26224"/>
                        <a14:foregroundMark x1="41020" y1="42551" x2="41020" y2="42551"/>
                        <a14:foregroundMark x1="22857" y1="55510" x2="22857" y2="55510"/>
                        <a14:foregroundMark x1="24286" y1="50204" x2="24694" y2="63878"/>
                        <a14:foregroundMark x1="41020" y1="60000" x2="86531" y2="58878"/>
                        <a14:foregroundMark x1="47143" y1="47857" x2="56224" y2="65408"/>
                        <a14:foregroundMark x1="50102" y1="51735" x2="50102" y2="51735"/>
                        <a14:foregroundMark x1="49796" y1="51735" x2="49796" y2="51735"/>
                        <a14:foregroundMark x1="56224" y1="36122" x2="56224" y2="57041"/>
                        <a14:foregroundMark x1="22857" y1="26224" x2="23980" y2="45612"/>
                        <a14:foregroundMark x1="28878" y1="58571" x2="28878" y2="58571"/>
                        <a14:foregroundMark x1="28878" y1="58571" x2="28878" y2="58571"/>
                        <a14:foregroundMark x1="28878" y1="58571" x2="28878" y2="58571"/>
                        <a14:foregroundMark x1="18673" y1="56633" x2="18673" y2="56633"/>
                        <a14:foregroundMark x1="18673" y1="56224" x2="18673" y2="56224"/>
                      </a14:backgroundRemoval>
                    </a14:imgEffect>
                  </a14:imgLayer>
                </a14:imgProps>
              </a:ext>
              <a:ext uri="{28A0092B-C50C-407E-A947-70E740481C1C}">
                <a14:useLocalDpi xmlns:a14="http://schemas.microsoft.com/office/drawing/2010/main" val="0"/>
              </a:ext>
            </a:extLst>
          </a:blip>
          <a:srcRect/>
          <a:stretch>
            <a:fillRect/>
          </a:stretch>
        </p:blipFill>
        <p:spPr bwMode="auto">
          <a:xfrm>
            <a:off x="5741617" y="4102703"/>
            <a:ext cx="1789423" cy="178942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Bảo Vệ Môi Trường Minh Họa Thân Thiện Với Môi Trường Thực Vật Cây  Minh Họa PNG , Nhà Xanh, Minh Họa Thân Thiện Với Môi Trường, Cây Minh Họa"/>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5467" b="92733" l="10000" r="90000">
                        <a14:foregroundMark x1="22000" y1="16200" x2="18333" y2="42200"/>
                        <a14:foregroundMark x1="83000" y1="14467" x2="86250" y2="43400"/>
                        <a14:foregroundMark x1="80833" y1="48000" x2="60250" y2="66800"/>
                        <a14:foregroundMark x1="22333" y1="45667" x2="49750" y2="73133"/>
                        <a14:foregroundMark x1="56667" y1="5533" x2="56667" y2="5533"/>
                        <a14:foregroundMark x1="45833" y1="72533" x2="53000" y2="84667"/>
                        <a14:foregroundMark x1="64917" y1="69667" x2="61667" y2="84667"/>
                        <a14:foregroundMark x1="43667" y1="92733" x2="64917"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5114924" y="1844939"/>
            <a:ext cx="1458577" cy="18232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에코 도시 디자인 벡터 일러스트 레이 션 Eps10 그래픽 클립 아트 이미지"/>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5042" y="4981575"/>
            <a:ext cx="2562225" cy="1905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8358189" y="4856706"/>
            <a:ext cx="3601474" cy="830997"/>
          </a:xfrm>
          <a:prstGeom prst="rect">
            <a:avLst/>
          </a:prstGeom>
        </p:spPr>
        <p:txBody>
          <a:bodyPr wrap="square">
            <a:spAutoFit/>
          </a:bodyPr>
          <a:lstStyle/>
          <a:p>
            <a:r>
              <a:rPr lang="en-US" sz="2400" b="1" dirty="0" err="1" smtClean="0">
                <a:latin typeface="#9Slide03 SFU Futura_12" panose="020B0604020202020204" charset="0"/>
                <a:ea typeface="Cambria" panose="02040503050406030204" pitchFamily="18" charset="0"/>
              </a:rPr>
              <a:t>Xây</a:t>
            </a:r>
            <a:r>
              <a:rPr lang="en-US" sz="2400" b="1" dirty="0" smtClean="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dựng</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vành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đai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xanh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quanh</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đô</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thị</a:t>
            </a:r>
            <a:endParaRPr lang="en-US" sz="2400" b="1" dirty="0">
              <a:latin typeface="#9Slide03 SFU Futura_12" panose="020B0604020202020204" charset="0"/>
            </a:endParaRPr>
          </a:p>
        </p:txBody>
      </p:sp>
      <p:sp>
        <p:nvSpPr>
          <p:cNvPr id="17" name="Rectangle 16"/>
          <p:cNvSpPr/>
          <p:nvPr/>
        </p:nvSpPr>
        <p:spPr>
          <a:xfrm>
            <a:off x="306748" y="5169157"/>
            <a:ext cx="3703187" cy="1462516"/>
          </a:xfrm>
          <a:prstGeom prst="rect">
            <a:avLst/>
          </a:prstGeom>
        </p:spPr>
        <p:txBody>
          <a:bodyPr wrap="square">
            <a:spAutoFit/>
          </a:bodyPr>
          <a:lstStyle/>
          <a:p>
            <a:pPr algn="just">
              <a:lnSpc>
                <a:spcPct val="106000"/>
              </a:lnSpc>
              <a:spcAft>
                <a:spcPts val="600"/>
              </a:spcAft>
            </a:pPr>
            <a:r>
              <a:rPr lang="vi-VN" sz="2800" b="1" dirty="0">
                <a:solidFill>
                  <a:srgbClr val="0033CC"/>
                </a:solidFill>
                <a:latin typeface="#9Slide03 SFU Futura_12" panose="020B0604020202020204" charset="0"/>
                <a:ea typeface="Cambria" panose="02040503050406030204" pitchFamily="18" charset="0"/>
              </a:rPr>
              <a:t>Các hệ sinh thái trên cạn và dưới nước được bảo tồn tương đối tốt</a:t>
            </a:r>
            <a:endParaRPr lang="en-US" sz="2800" b="1" dirty="0" smtClean="0">
              <a:solidFill>
                <a:srgbClr val="0033CC"/>
              </a:solidFill>
              <a:latin typeface="#9Slide03 SFU Futura_12" panose="020B0604020202020204" charset="0"/>
              <a:ea typeface="Cambria" panose="02040503050406030204" pitchFamily="18" charset="0"/>
            </a:endParaRPr>
          </a:p>
        </p:txBody>
      </p:sp>
    </p:spTree>
    <p:extLst>
      <p:ext uri="{BB962C8B-B14F-4D97-AF65-F5344CB8AC3E}">
        <p14:creationId xmlns:p14="http://schemas.microsoft.com/office/powerpoint/2010/main" val="9399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5136"/>
                                        </p:tgtEl>
                                        <p:attrNameLst>
                                          <p:attrName>style.visibility</p:attrName>
                                        </p:attrNameLst>
                                      </p:cBhvr>
                                      <p:to>
                                        <p:strVal val="visible"/>
                                      </p:to>
                                    </p:set>
                                    <p:animEffect transition="in" filter="fade">
                                      <p:cBhvr>
                                        <p:cTn id="20" dur="500"/>
                                        <p:tgtEl>
                                          <p:spTgt spid="5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fade">
                                      <p:cBhvr>
                                        <p:cTn id="33" dur="500"/>
                                        <p:tgtEl>
                                          <p:spTgt spid="819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fade">
                                      <p:cBhvr>
                                        <p:cTn id="41" dur="500"/>
                                        <p:tgtEl>
                                          <p:spTgt spid="819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196"/>
                                        </p:tgtEl>
                                        <p:attrNameLst>
                                          <p:attrName>style.visibility</p:attrName>
                                        </p:attrNameLst>
                                      </p:cBhvr>
                                      <p:to>
                                        <p:strVal val="visible"/>
                                      </p:to>
                                    </p:set>
                                    <p:animEffect transition="in" filter="fade">
                                      <p:cBhvr>
                                        <p:cTn id="49" dur="500"/>
                                        <p:tgtEl>
                                          <p:spTgt spid="819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Effect transition="in" filter="fade">
                                      <p:cBhvr>
                                        <p:cTn id="6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6" grpId="0"/>
      <p:bldP spid="22" grpId="0" animBg="1"/>
      <p:bldP spid="3" grpId="0"/>
      <p:bldP spid="6" grpId="0"/>
      <p:bldP spid="7"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F2071E-DF8C-495C-8676-8F839E06F04F}"/>
              </a:ext>
            </a:extLst>
          </p:cNvPr>
          <p:cNvSpPr/>
          <p:nvPr/>
        </p:nvSpPr>
        <p:spPr>
          <a:xfrm>
            <a:off x="2575355" y="0"/>
            <a:ext cx="719729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2" name="Rectangle 1"/>
          <p:cNvSpPr/>
          <p:nvPr/>
        </p:nvSpPr>
        <p:spPr>
          <a:xfrm>
            <a:off x="750552" y="1879854"/>
            <a:ext cx="2881313" cy="576568"/>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Biểu</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smtClean="0">
                <a:solidFill>
                  <a:srgbClr val="0033CC"/>
                </a:solidFill>
                <a:latin typeface="#9Slide03 SFU Futura_12" panose="020B0604020202020204" charset="0"/>
                <a:ea typeface="Cambria" panose="02040503050406030204" pitchFamily="18" charset="0"/>
              </a:rPr>
              <a:t>hiện</a:t>
            </a:r>
            <a:r>
              <a:rPr lang="en-US" sz="3200" b="1" dirty="0" smtClean="0">
                <a:solidFill>
                  <a:srgbClr val="0033CC"/>
                </a:solidFill>
                <a:latin typeface="#9Slide03 SFU Futura_12" panose="020B0604020202020204" charset="0"/>
                <a:ea typeface="Cambria" panose="02040503050406030204" pitchFamily="18" charset="0"/>
              </a:rPr>
              <a:t>: </a:t>
            </a:r>
          </a:p>
        </p:txBody>
      </p:sp>
      <p:sp>
        <p:nvSpPr>
          <p:cNvPr id="13" name="Rectangle 12">
            <a:extLst>
              <a:ext uri="{FF2B5EF4-FFF2-40B4-BE49-F238E27FC236}">
                <a16:creationId xmlns:a16="http://schemas.microsoft.com/office/drawing/2014/main" id="{81F2071E-DF8C-495C-8676-8F839E06F04F}"/>
              </a:ext>
            </a:extLst>
          </p:cNvPr>
          <p:cNvSpPr/>
          <p:nvPr/>
        </p:nvSpPr>
        <p:spPr>
          <a:xfrm>
            <a:off x="-357188" y="878954"/>
            <a:ext cx="12260236" cy="923330"/>
          </a:xfrm>
          <a:prstGeom prst="rect">
            <a:avLst/>
          </a:prstGeom>
          <a:noFill/>
        </p:spPr>
        <p:txBody>
          <a:bodyPr wrap="square" lIns="91440" tIns="45720" rIns="91440" bIns="45720">
            <a:spAutoFit/>
          </a:bodyPr>
          <a:lstStyle/>
          <a:p>
            <a:pPr algn="ctr"/>
            <a:r>
              <a:rPr lang="vi-VN"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3</a:t>
            </a:r>
            <a:r>
              <a:rPr lang="en-US" sz="5400" b="1"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Vấn</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đề</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ứng</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phó</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5400" b="1" dirty="0" err="1"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với</a:t>
            </a:r>
            <a:r>
              <a:rPr lang="en-US" sz="5400" b="1"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800" b="1" dirty="0" err="1">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b</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iến</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đổi</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khí</a:t>
            </a:r>
            <a:r>
              <a:rPr lang="en-US" sz="4800" b="1" dirty="0"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 </a:t>
            </a:r>
            <a:r>
              <a:rPr lang="en-US" sz="4800" b="1" dirty="0" err="1" smtClean="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rPr>
              <a:t>hậu</a:t>
            </a:r>
            <a:endParaRPr lang="vi-VN" sz="48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7 IcielKoni" pitchFamily="2" charset="0"/>
            </a:endParaRPr>
          </a:p>
        </p:txBody>
      </p:sp>
      <p:sp>
        <p:nvSpPr>
          <p:cNvPr id="4" name="Rectangle 3"/>
          <p:cNvSpPr/>
          <p:nvPr/>
        </p:nvSpPr>
        <p:spPr>
          <a:xfrm>
            <a:off x="8197003" y="4162766"/>
            <a:ext cx="2452688" cy="614335"/>
          </a:xfrm>
          <a:prstGeom prst="rect">
            <a:avLst/>
          </a:prstGeom>
        </p:spPr>
        <p:txBody>
          <a:bodyPr wrap="square">
            <a:spAutoFit/>
          </a:bodyPr>
          <a:lstStyle/>
          <a:p>
            <a:pPr algn="just">
              <a:lnSpc>
                <a:spcPct val="106000"/>
              </a:lnSpc>
              <a:spcAft>
                <a:spcPts val="600"/>
              </a:spcAft>
            </a:pPr>
            <a:r>
              <a:rPr lang="en-US" sz="3200" b="1" dirty="0" err="1" smtClean="0">
                <a:solidFill>
                  <a:srgbClr val="0033CC"/>
                </a:solidFill>
                <a:latin typeface="#9Slide03 SFU Futura_12" panose="020B0604020202020204" charset="0"/>
                <a:ea typeface="Cambria" panose="02040503050406030204" pitchFamily="18" charset="0"/>
              </a:rPr>
              <a:t>Giải</a:t>
            </a:r>
            <a:r>
              <a:rPr lang="en-US" sz="3200" b="1" dirty="0" smtClean="0">
                <a:solidFill>
                  <a:srgbClr val="0033CC"/>
                </a:solidFill>
                <a:latin typeface="#9Slide03 SFU Futura_12" panose="020B0604020202020204" charset="0"/>
                <a:ea typeface="Cambria" panose="02040503050406030204" pitchFamily="18" charset="0"/>
              </a:rPr>
              <a:t> </a:t>
            </a:r>
            <a:r>
              <a:rPr lang="en-US" sz="3200" b="1" dirty="0" err="1">
                <a:solidFill>
                  <a:srgbClr val="0033CC"/>
                </a:solidFill>
                <a:latin typeface="#9Slide03 SFU Futura_12" panose="020B0604020202020204" charset="0"/>
                <a:ea typeface="Cambria" panose="02040503050406030204" pitchFamily="18" charset="0"/>
              </a:rPr>
              <a:t>pháp</a:t>
            </a:r>
            <a:r>
              <a:rPr lang="en-US" sz="3200" b="1" dirty="0" smtClean="0">
                <a:solidFill>
                  <a:srgbClr val="0033CC"/>
                </a:solidFill>
                <a:latin typeface="#9Slide03 SFU Futura_12" panose="020B0604020202020204" charset="0"/>
                <a:ea typeface="Cambria" panose="02040503050406030204" pitchFamily="18" charset="0"/>
              </a:rPr>
              <a:t>:</a:t>
            </a:r>
            <a:endParaRPr lang="en-US" sz="3200" b="1" dirty="0">
              <a:solidFill>
                <a:srgbClr val="0033CC"/>
              </a:solidFill>
              <a:latin typeface="#9Slide03 SFU Futura_12" panose="020B0604020202020204" charset="0"/>
              <a:ea typeface="Tahoma" panose="020B0604030504040204" pitchFamily="34" charset="0"/>
            </a:endParaRPr>
          </a:p>
        </p:txBody>
      </p:sp>
      <p:sp>
        <p:nvSpPr>
          <p:cNvPr id="22" name="Freeform 21"/>
          <p:cNvSpPr/>
          <p:nvPr/>
        </p:nvSpPr>
        <p:spPr>
          <a:xfrm>
            <a:off x="4057649" y="2157413"/>
            <a:ext cx="614364" cy="4729162"/>
          </a:xfrm>
          <a:custGeom>
            <a:avLst/>
            <a:gdLst>
              <a:gd name="connsiteX0" fmla="*/ 285751 w 614364"/>
              <a:gd name="connsiteY0" fmla="*/ 0 h 4729162"/>
              <a:gd name="connsiteX1" fmla="*/ 371476 w 614364"/>
              <a:gd name="connsiteY1" fmla="*/ 142875 h 4729162"/>
              <a:gd name="connsiteX2" fmla="*/ 400051 w 614364"/>
              <a:gd name="connsiteY2" fmla="*/ 185737 h 4729162"/>
              <a:gd name="connsiteX3" fmla="*/ 457201 w 614364"/>
              <a:gd name="connsiteY3" fmla="*/ 314325 h 4729162"/>
              <a:gd name="connsiteX4" fmla="*/ 500064 w 614364"/>
              <a:gd name="connsiteY4" fmla="*/ 457200 h 4729162"/>
              <a:gd name="connsiteX5" fmla="*/ 514351 w 614364"/>
              <a:gd name="connsiteY5" fmla="*/ 500062 h 4729162"/>
              <a:gd name="connsiteX6" fmla="*/ 542926 w 614364"/>
              <a:gd name="connsiteY6" fmla="*/ 557212 h 4729162"/>
              <a:gd name="connsiteX7" fmla="*/ 600076 w 614364"/>
              <a:gd name="connsiteY7" fmla="*/ 728662 h 4729162"/>
              <a:gd name="connsiteX8" fmla="*/ 614364 w 614364"/>
              <a:gd name="connsiteY8" fmla="*/ 871537 h 4729162"/>
              <a:gd name="connsiteX9" fmla="*/ 585789 w 614364"/>
              <a:gd name="connsiteY9" fmla="*/ 1157287 h 4729162"/>
              <a:gd name="connsiteX10" fmla="*/ 571501 w 614364"/>
              <a:gd name="connsiteY10" fmla="*/ 1228725 h 4729162"/>
              <a:gd name="connsiteX11" fmla="*/ 528639 w 614364"/>
              <a:gd name="connsiteY11" fmla="*/ 1328737 h 4729162"/>
              <a:gd name="connsiteX12" fmla="*/ 485776 w 614364"/>
              <a:gd name="connsiteY12" fmla="*/ 1414462 h 4729162"/>
              <a:gd name="connsiteX13" fmla="*/ 471489 w 614364"/>
              <a:gd name="connsiteY13" fmla="*/ 1457325 h 4729162"/>
              <a:gd name="connsiteX14" fmla="*/ 442914 w 614364"/>
              <a:gd name="connsiteY14" fmla="*/ 1500187 h 4729162"/>
              <a:gd name="connsiteX15" fmla="*/ 428626 w 614364"/>
              <a:gd name="connsiteY15" fmla="*/ 1557337 h 4729162"/>
              <a:gd name="connsiteX16" fmla="*/ 371476 w 614364"/>
              <a:gd name="connsiteY16" fmla="*/ 1643062 h 4729162"/>
              <a:gd name="connsiteX17" fmla="*/ 357189 w 614364"/>
              <a:gd name="connsiteY17" fmla="*/ 1685925 h 4729162"/>
              <a:gd name="connsiteX18" fmla="*/ 328614 w 614364"/>
              <a:gd name="connsiteY18" fmla="*/ 1728787 h 4729162"/>
              <a:gd name="connsiteX19" fmla="*/ 314326 w 614364"/>
              <a:gd name="connsiteY19" fmla="*/ 1785937 h 4729162"/>
              <a:gd name="connsiteX20" fmla="*/ 257176 w 614364"/>
              <a:gd name="connsiteY20" fmla="*/ 1914525 h 4729162"/>
              <a:gd name="connsiteX21" fmla="*/ 242889 w 614364"/>
              <a:gd name="connsiteY21" fmla="*/ 1957387 h 4729162"/>
              <a:gd name="connsiteX22" fmla="*/ 214314 w 614364"/>
              <a:gd name="connsiteY22" fmla="*/ 2057400 h 4729162"/>
              <a:gd name="connsiteX23" fmla="*/ 185739 w 614364"/>
              <a:gd name="connsiteY23" fmla="*/ 2100262 h 4729162"/>
              <a:gd name="connsiteX24" fmla="*/ 171451 w 614364"/>
              <a:gd name="connsiteY24" fmla="*/ 2157412 h 4729162"/>
              <a:gd name="connsiteX25" fmla="*/ 142876 w 614364"/>
              <a:gd name="connsiteY25" fmla="*/ 2243137 h 4729162"/>
              <a:gd name="connsiteX26" fmla="*/ 114301 w 614364"/>
              <a:gd name="connsiteY26" fmla="*/ 2343150 h 4729162"/>
              <a:gd name="connsiteX27" fmla="*/ 100014 w 614364"/>
              <a:gd name="connsiteY27" fmla="*/ 2400300 h 4729162"/>
              <a:gd name="connsiteX28" fmla="*/ 71439 w 614364"/>
              <a:gd name="connsiteY28" fmla="*/ 2457450 h 4729162"/>
              <a:gd name="connsiteX29" fmla="*/ 57151 w 614364"/>
              <a:gd name="connsiteY29" fmla="*/ 2543175 h 4729162"/>
              <a:gd name="connsiteX30" fmla="*/ 14289 w 614364"/>
              <a:gd name="connsiteY30" fmla="*/ 2700337 h 4729162"/>
              <a:gd name="connsiteX31" fmla="*/ 14289 w 614364"/>
              <a:gd name="connsiteY31" fmla="*/ 2986087 h 4729162"/>
              <a:gd name="connsiteX32" fmla="*/ 42864 w 614364"/>
              <a:gd name="connsiteY32" fmla="*/ 3043237 h 4729162"/>
              <a:gd name="connsiteX33" fmla="*/ 85726 w 614364"/>
              <a:gd name="connsiteY33" fmla="*/ 3128962 h 4729162"/>
              <a:gd name="connsiteX34" fmla="*/ 128589 w 614364"/>
              <a:gd name="connsiteY34" fmla="*/ 3243262 h 4729162"/>
              <a:gd name="connsiteX35" fmla="*/ 157164 w 614364"/>
              <a:gd name="connsiteY35" fmla="*/ 3286125 h 4729162"/>
              <a:gd name="connsiteX36" fmla="*/ 171451 w 614364"/>
              <a:gd name="connsiteY36" fmla="*/ 3328987 h 4729162"/>
              <a:gd name="connsiteX37" fmla="*/ 228601 w 614364"/>
              <a:gd name="connsiteY37" fmla="*/ 3414712 h 4729162"/>
              <a:gd name="connsiteX38" fmla="*/ 257176 w 614364"/>
              <a:gd name="connsiteY38" fmla="*/ 3457575 h 4729162"/>
              <a:gd name="connsiteX39" fmla="*/ 314326 w 614364"/>
              <a:gd name="connsiteY39" fmla="*/ 3543300 h 4729162"/>
              <a:gd name="connsiteX40" fmla="*/ 357189 w 614364"/>
              <a:gd name="connsiteY40" fmla="*/ 3629025 h 4729162"/>
              <a:gd name="connsiteX41" fmla="*/ 385764 w 614364"/>
              <a:gd name="connsiteY41" fmla="*/ 3714750 h 4729162"/>
              <a:gd name="connsiteX42" fmla="*/ 400051 w 614364"/>
              <a:gd name="connsiteY42" fmla="*/ 3757612 h 4729162"/>
              <a:gd name="connsiteX43" fmla="*/ 414339 w 614364"/>
              <a:gd name="connsiteY43" fmla="*/ 3814762 h 4729162"/>
              <a:gd name="connsiteX44" fmla="*/ 385764 w 614364"/>
              <a:gd name="connsiteY44" fmla="*/ 3971925 h 4729162"/>
              <a:gd name="connsiteX45" fmla="*/ 357189 w 614364"/>
              <a:gd name="connsiteY45" fmla="*/ 4014787 h 4729162"/>
              <a:gd name="connsiteX46" fmla="*/ 328614 w 614364"/>
              <a:gd name="connsiteY46" fmla="*/ 4100512 h 4729162"/>
              <a:gd name="connsiteX47" fmla="*/ 300039 w 614364"/>
              <a:gd name="connsiteY47" fmla="*/ 4186237 h 4729162"/>
              <a:gd name="connsiteX48" fmla="*/ 285751 w 614364"/>
              <a:gd name="connsiteY48" fmla="*/ 4229100 h 4729162"/>
              <a:gd name="connsiteX49" fmla="*/ 257176 w 614364"/>
              <a:gd name="connsiteY49" fmla="*/ 4271962 h 4729162"/>
              <a:gd name="connsiteX50" fmla="*/ 185739 w 614364"/>
              <a:gd name="connsiteY50" fmla="*/ 4486275 h 4729162"/>
              <a:gd name="connsiteX51" fmla="*/ 171451 w 614364"/>
              <a:gd name="connsiteY51" fmla="*/ 4529137 h 4729162"/>
              <a:gd name="connsiteX52" fmla="*/ 157164 w 614364"/>
              <a:gd name="connsiteY52" fmla="*/ 4572000 h 4729162"/>
              <a:gd name="connsiteX53" fmla="*/ 214314 w 614364"/>
              <a:gd name="connsiteY53" fmla="*/ 4714875 h 4729162"/>
              <a:gd name="connsiteX54" fmla="*/ 242889 w 614364"/>
              <a:gd name="connsiteY54" fmla="*/ 4729162 h 472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4364" h="4729162">
                <a:moveTo>
                  <a:pt x="285751" y="0"/>
                </a:moveTo>
                <a:cubicBezTo>
                  <a:pt x="425561" y="209715"/>
                  <a:pt x="283606" y="-10897"/>
                  <a:pt x="371476" y="142875"/>
                </a:cubicBezTo>
                <a:cubicBezTo>
                  <a:pt x="379995" y="157784"/>
                  <a:pt x="393077" y="170046"/>
                  <a:pt x="400051" y="185737"/>
                </a:cubicBezTo>
                <a:cubicBezTo>
                  <a:pt x="468063" y="338763"/>
                  <a:pt x="392531" y="217319"/>
                  <a:pt x="457201" y="314325"/>
                </a:cubicBezTo>
                <a:cubicBezTo>
                  <a:pt x="478795" y="400698"/>
                  <a:pt x="465279" y="352843"/>
                  <a:pt x="500064" y="457200"/>
                </a:cubicBezTo>
                <a:cubicBezTo>
                  <a:pt x="504826" y="471487"/>
                  <a:pt x="507616" y="486592"/>
                  <a:pt x="514351" y="500062"/>
                </a:cubicBezTo>
                <a:cubicBezTo>
                  <a:pt x="523876" y="519112"/>
                  <a:pt x="536191" y="537006"/>
                  <a:pt x="542926" y="557212"/>
                </a:cubicBezTo>
                <a:cubicBezTo>
                  <a:pt x="610407" y="759656"/>
                  <a:pt x="535639" y="599789"/>
                  <a:pt x="600076" y="728662"/>
                </a:cubicBezTo>
                <a:cubicBezTo>
                  <a:pt x="604839" y="776287"/>
                  <a:pt x="614364" y="823674"/>
                  <a:pt x="614364" y="871537"/>
                </a:cubicBezTo>
                <a:cubicBezTo>
                  <a:pt x="614364" y="981348"/>
                  <a:pt x="603978" y="1057246"/>
                  <a:pt x="585789" y="1157287"/>
                </a:cubicBezTo>
                <a:cubicBezTo>
                  <a:pt x="581445" y="1181180"/>
                  <a:pt x="577391" y="1205166"/>
                  <a:pt x="571501" y="1228725"/>
                </a:cubicBezTo>
                <a:cubicBezTo>
                  <a:pt x="558098" y="1282337"/>
                  <a:pt x="553174" y="1271489"/>
                  <a:pt x="528639" y="1328737"/>
                </a:cubicBezTo>
                <a:cubicBezTo>
                  <a:pt x="493148" y="1411550"/>
                  <a:pt x="540689" y="1332093"/>
                  <a:pt x="485776" y="1414462"/>
                </a:cubicBezTo>
                <a:cubicBezTo>
                  <a:pt x="481014" y="1428750"/>
                  <a:pt x="478224" y="1443854"/>
                  <a:pt x="471489" y="1457325"/>
                </a:cubicBezTo>
                <a:cubicBezTo>
                  <a:pt x="463810" y="1472684"/>
                  <a:pt x="449678" y="1484404"/>
                  <a:pt x="442914" y="1500187"/>
                </a:cubicBezTo>
                <a:cubicBezTo>
                  <a:pt x="435179" y="1518236"/>
                  <a:pt x="437408" y="1539774"/>
                  <a:pt x="428626" y="1557337"/>
                </a:cubicBezTo>
                <a:cubicBezTo>
                  <a:pt x="413267" y="1588054"/>
                  <a:pt x="371476" y="1643062"/>
                  <a:pt x="371476" y="1643062"/>
                </a:cubicBezTo>
                <a:cubicBezTo>
                  <a:pt x="366714" y="1657350"/>
                  <a:pt x="363924" y="1672454"/>
                  <a:pt x="357189" y="1685925"/>
                </a:cubicBezTo>
                <a:cubicBezTo>
                  <a:pt x="349510" y="1701284"/>
                  <a:pt x="335378" y="1713004"/>
                  <a:pt x="328614" y="1728787"/>
                </a:cubicBezTo>
                <a:cubicBezTo>
                  <a:pt x="320879" y="1746836"/>
                  <a:pt x="319969" y="1767129"/>
                  <a:pt x="314326" y="1785937"/>
                </a:cubicBezTo>
                <a:cubicBezTo>
                  <a:pt x="286503" y="1878679"/>
                  <a:pt x="298934" y="1851887"/>
                  <a:pt x="257176" y="1914525"/>
                </a:cubicBezTo>
                <a:cubicBezTo>
                  <a:pt x="252414" y="1928812"/>
                  <a:pt x="247026" y="1942906"/>
                  <a:pt x="242889" y="1957387"/>
                </a:cubicBezTo>
                <a:cubicBezTo>
                  <a:pt x="236788" y="1978742"/>
                  <a:pt x="225730" y="2034568"/>
                  <a:pt x="214314" y="2057400"/>
                </a:cubicBezTo>
                <a:cubicBezTo>
                  <a:pt x="206635" y="2072759"/>
                  <a:pt x="195264" y="2085975"/>
                  <a:pt x="185739" y="2100262"/>
                </a:cubicBezTo>
                <a:cubicBezTo>
                  <a:pt x="180976" y="2119312"/>
                  <a:pt x="177094" y="2138604"/>
                  <a:pt x="171451" y="2157412"/>
                </a:cubicBezTo>
                <a:cubicBezTo>
                  <a:pt x="162796" y="2186262"/>
                  <a:pt x="150181" y="2213916"/>
                  <a:pt x="142876" y="2243137"/>
                </a:cubicBezTo>
                <a:cubicBezTo>
                  <a:pt x="98213" y="2421795"/>
                  <a:pt x="155295" y="2199671"/>
                  <a:pt x="114301" y="2343150"/>
                </a:cubicBezTo>
                <a:cubicBezTo>
                  <a:pt x="108907" y="2362031"/>
                  <a:pt x="106909" y="2381914"/>
                  <a:pt x="100014" y="2400300"/>
                </a:cubicBezTo>
                <a:cubicBezTo>
                  <a:pt x="92536" y="2420242"/>
                  <a:pt x="80964" y="2438400"/>
                  <a:pt x="71439" y="2457450"/>
                </a:cubicBezTo>
                <a:cubicBezTo>
                  <a:pt x="66676" y="2486025"/>
                  <a:pt x="63221" y="2514849"/>
                  <a:pt x="57151" y="2543175"/>
                </a:cubicBezTo>
                <a:cubicBezTo>
                  <a:pt x="37814" y="2633412"/>
                  <a:pt x="36051" y="2635048"/>
                  <a:pt x="14289" y="2700337"/>
                </a:cubicBezTo>
                <a:cubicBezTo>
                  <a:pt x="4803" y="2814163"/>
                  <a:pt x="-12463" y="2879082"/>
                  <a:pt x="14289" y="2986087"/>
                </a:cubicBezTo>
                <a:cubicBezTo>
                  <a:pt x="19455" y="3006750"/>
                  <a:pt x="34474" y="3023660"/>
                  <a:pt x="42864" y="3043237"/>
                </a:cubicBezTo>
                <a:cubicBezTo>
                  <a:pt x="98996" y="3174215"/>
                  <a:pt x="7277" y="2991677"/>
                  <a:pt x="85726" y="3128962"/>
                </a:cubicBezTo>
                <a:cubicBezTo>
                  <a:pt x="167356" y="3271813"/>
                  <a:pt x="68318" y="3102629"/>
                  <a:pt x="128589" y="3243262"/>
                </a:cubicBezTo>
                <a:cubicBezTo>
                  <a:pt x="135353" y="3259045"/>
                  <a:pt x="147639" y="3271837"/>
                  <a:pt x="157164" y="3286125"/>
                </a:cubicBezTo>
                <a:cubicBezTo>
                  <a:pt x="161926" y="3300412"/>
                  <a:pt x="164137" y="3315822"/>
                  <a:pt x="171451" y="3328987"/>
                </a:cubicBezTo>
                <a:cubicBezTo>
                  <a:pt x="188129" y="3359008"/>
                  <a:pt x="209551" y="3386137"/>
                  <a:pt x="228601" y="3414712"/>
                </a:cubicBezTo>
                <a:lnTo>
                  <a:pt x="257176" y="3457575"/>
                </a:lnTo>
                <a:lnTo>
                  <a:pt x="314326" y="3543300"/>
                </a:lnTo>
                <a:cubicBezTo>
                  <a:pt x="334044" y="3602452"/>
                  <a:pt x="320260" y="3573631"/>
                  <a:pt x="357189" y="3629025"/>
                </a:cubicBezTo>
                <a:lnTo>
                  <a:pt x="385764" y="3714750"/>
                </a:lnTo>
                <a:cubicBezTo>
                  <a:pt x="390526" y="3729037"/>
                  <a:pt x="396398" y="3743002"/>
                  <a:pt x="400051" y="3757612"/>
                </a:cubicBezTo>
                <a:lnTo>
                  <a:pt x="414339" y="3814762"/>
                </a:lnTo>
                <a:cubicBezTo>
                  <a:pt x="411029" y="3837932"/>
                  <a:pt x="400198" y="3938245"/>
                  <a:pt x="385764" y="3971925"/>
                </a:cubicBezTo>
                <a:cubicBezTo>
                  <a:pt x="379000" y="3987708"/>
                  <a:pt x="364163" y="3999096"/>
                  <a:pt x="357189" y="4014787"/>
                </a:cubicBezTo>
                <a:cubicBezTo>
                  <a:pt x="344956" y="4042312"/>
                  <a:pt x="338139" y="4071937"/>
                  <a:pt x="328614" y="4100512"/>
                </a:cubicBezTo>
                <a:lnTo>
                  <a:pt x="300039" y="4186237"/>
                </a:lnTo>
                <a:cubicBezTo>
                  <a:pt x="295276" y="4200525"/>
                  <a:pt x="294105" y="4216569"/>
                  <a:pt x="285751" y="4229100"/>
                </a:cubicBezTo>
                <a:lnTo>
                  <a:pt x="257176" y="4271962"/>
                </a:lnTo>
                <a:lnTo>
                  <a:pt x="185739" y="4486275"/>
                </a:lnTo>
                <a:lnTo>
                  <a:pt x="171451" y="4529137"/>
                </a:lnTo>
                <a:lnTo>
                  <a:pt x="157164" y="4572000"/>
                </a:lnTo>
                <a:cubicBezTo>
                  <a:pt x="172074" y="4691282"/>
                  <a:pt x="140177" y="4670394"/>
                  <a:pt x="214314" y="4714875"/>
                </a:cubicBezTo>
                <a:cubicBezTo>
                  <a:pt x="223446" y="4720354"/>
                  <a:pt x="233364" y="4724400"/>
                  <a:pt x="242889" y="4729162"/>
                </a:cubicBezTo>
              </a:path>
            </a:pathLst>
          </a:cu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0977" y="2049642"/>
            <a:ext cx="3326810" cy="461665"/>
          </a:xfrm>
          <a:prstGeom prst="rect">
            <a:avLst/>
          </a:prstGeom>
        </p:spPr>
        <p:txBody>
          <a:bodyPr wrap="square">
            <a:spAutoFit/>
          </a:bodyPr>
          <a:lstStyle/>
          <a:p>
            <a:r>
              <a:rPr lang="en-US" sz="2400" b="1" dirty="0" err="1">
                <a:latin typeface="#9Slide03 SFU Futura_12" panose="020B0604020202020204" charset="0"/>
                <a:ea typeface="Cambria" panose="02040503050406030204" pitchFamily="18" charset="0"/>
              </a:rPr>
              <a:t>Trồng</a:t>
            </a:r>
            <a:r>
              <a:rPr lang="en-US" sz="2400" b="1" dirty="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và</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bảo</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vệ</a:t>
            </a:r>
            <a:r>
              <a:rPr lang="en-US" sz="2400" b="1" dirty="0" smtClean="0">
                <a:latin typeface="#9Slide03 SFU Futura_12" panose="020B0604020202020204" charset="0"/>
                <a:ea typeface="Cambria" panose="02040503050406030204" pitchFamily="18" charset="0"/>
              </a:rPr>
              <a:t> </a:t>
            </a:r>
            <a:r>
              <a:rPr lang="en-US" sz="2400" b="1" dirty="0" err="1" smtClean="0">
                <a:latin typeface="#9Slide03 SFU Futura_12" panose="020B0604020202020204" charset="0"/>
                <a:ea typeface="Cambria" panose="02040503050406030204" pitchFamily="18" charset="0"/>
              </a:rPr>
              <a:t>rừng</a:t>
            </a:r>
            <a:r>
              <a:rPr lang="en-US" sz="2400" b="1" dirty="0" smtClean="0">
                <a:latin typeface="#9Slide03 SFU Futura_12" panose="020B0604020202020204" charset="0"/>
                <a:ea typeface="Cambria" panose="02040503050406030204" pitchFamily="18" charset="0"/>
              </a:rPr>
              <a:t> </a:t>
            </a:r>
            <a:endParaRPr lang="en-US" sz="2400" b="1" dirty="0">
              <a:latin typeface="#9Slide03 SFU Futura_12" panose="020B0604020202020204" charset="0"/>
            </a:endParaRPr>
          </a:p>
        </p:txBody>
      </p:sp>
      <p:pic>
        <p:nvPicPr>
          <p:cNvPr id="8194"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9705717" y="2404573"/>
            <a:ext cx="2197331" cy="191015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Bảo Vệ Môi Trường Minh Họa Thân Thiện Với Môi Trường Thực Vật Cây  Minh Họa PNG , Nhà Xanh, Minh Họa Thân Thiện Với Môi Trường, Cây Minh Họa"/>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5467" b="92733" l="10000" r="90000">
                        <a14:foregroundMark x1="22000" y1="16200" x2="18333" y2="42200"/>
                        <a14:foregroundMark x1="83000" y1="14467" x2="86250" y2="43400"/>
                        <a14:foregroundMark x1="80833" y1="48000" x2="60250" y2="66800"/>
                        <a14:foregroundMark x1="22333" y1="45667" x2="49750" y2="73133"/>
                        <a14:foregroundMark x1="56667" y1="5533" x2="56667" y2="5533"/>
                        <a14:foregroundMark x1="45833" y1="72533" x2="53000" y2="84667"/>
                        <a14:foregroundMark x1="64917" y1="69667" x2="61667" y2="84667"/>
                        <a14:foregroundMark x1="43667" y1="92733" x2="64917"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5444713" y="4521994"/>
            <a:ext cx="1770475" cy="221309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8857645" y="4930281"/>
            <a:ext cx="2639450" cy="1200329"/>
          </a:xfrm>
          <a:prstGeom prst="rect">
            <a:avLst/>
          </a:prstGeom>
        </p:spPr>
        <p:txBody>
          <a:bodyPr wrap="square">
            <a:spAutoFit/>
          </a:bodyPr>
          <a:lstStyle/>
          <a:p>
            <a:pPr algn="just"/>
            <a:r>
              <a:rPr lang="en-US" sz="2400" b="1" dirty="0" err="1" smtClean="0">
                <a:latin typeface="#9Slide03 SFU Futura_12" panose="020B0604020202020204" charset="0"/>
              </a:rPr>
              <a:t>Hạn</a:t>
            </a:r>
            <a:r>
              <a:rPr lang="en-US" sz="2400" b="1" dirty="0" smtClean="0">
                <a:latin typeface="#9Slide03 SFU Futura_12" panose="020B0604020202020204" charset="0"/>
              </a:rPr>
              <a:t> </a:t>
            </a:r>
            <a:r>
              <a:rPr lang="en-US" sz="2400" b="1" dirty="0" err="1">
                <a:latin typeface="#9Slide03 SFU Futura_12" panose="020B0604020202020204" charset="0"/>
              </a:rPr>
              <a:t>chế</a:t>
            </a:r>
            <a:r>
              <a:rPr lang="en-US" sz="2400" b="1" dirty="0">
                <a:latin typeface="#9Slide03 SFU Futura_12" panose="020B0604020202020204" charset="0"/>
              </a:rPr>
              <a:t> </a:t>
            </a:r>
            <a:r>
              <a:rPr lang="en-US" sz="2400" b="1" dirty="0" err="1">
                <a:latin typeface="#9Slide03 SFU Futura_12" panose="020B0604020202020204" charset="0"/>
              </a:rPr>
              <a:t>tối</a:t>
            </a:r>
            <a:r>
              <a:rPr lang="en-US" sz="2400" b="1" dirty="0">
                <a:latin typeface="#9Slide03 SFU Futura_12" panose="020B0604020202020204" charset="0"/>
              </a:rPr>
              <a:t> </a:t>
            </a:r>
            <a:r>
              <a:rPr lang="en-US" sz="2400" b="1" dirty="0" err="1">
                <a:latin typeface="#9Slide03 SFU Futura_12" panose="020B0604020202020204" charset="0"/>
              </a:rPr>
              <a:t>đa</a:t>
            </a:r>
            <a:r>
              <a:rPr lang="en-US" sz="2400" b="1" dirty="0">
                <a:latin typeface="#9Slide03 SFU Futura_12" panose="020B0604020202020204" charset="0"/>
              </a:rPr>
              <a:t> </a:t>
            </a:r>
            <a:r>
              <a:rPr lang="en-US" sz="2400" b="1" dirty="0" err="1">
                <a:latin typeface="#9Slide03 SFU Futura_12" panose="020B0604020202020204" charset="0"/>
              </a:rPr>
              <a:t>việc</a:t>
            </a:r>
            <a:r>
              <a:rPr lang="en-US" sz="2400" b="1" dirty="0">
                <a:latin typeface="#9Slide03 SFU Futura_12" panose="020B0604020202020204" charset="0"/>
              </a:rPr>
              <a:t> </a:t>
            </a:r>
            <a:r>
              <a:rPr lang="en-US" sz="2400" b="1" dirty="0" err="1">
                <a:latin typeface="#9Slide03 SFU Futura_12" panose="020B0604020202020204" charset="0"/>
              </a:rPr>
              <a:t>sử</a:t>
            </a:r>
            <a:r>
              <a:rPr lang="en-US" sz="2400" b="1" dirty="0">
                <a:latin typeface="#9Slide03 SFU Futura_12" panose="020B0604020202020204" charset="0"/>
              </a:rPr>
              <a:t> </a:t>
            </a:r>
            <a:r>
              <a:rPr lang="en-US" sz="2400" b="1" dirty="0" err="1">
                <a:latin typeface="#9Slide03 SFU Futura_12" panose="020B0604020202020204" charset="0"/>
              </a:rPr>
              <a:t>dụng</a:t>
            </a:r>
            <a:r>
              <a:rPr lang="en-US" sz="2400" b="1" dirty="0">
                <a:latin typeface="#9Slide03 SFU Futura_12" panose="020B0604020202020204" charset="0"/>
              </a:rPr>
              <a:t> </a:t>
            </a:r>
            <a:r>
              <a:rPr lang="en-US" sz="2400" b="1" dirty="0" err="1">
                <a:latin typeface="#9Slide03 SFU Futura_12" panose="020B0604020202020204" charset="0"/>
              </a:rPr>
              <a:t>nhiên</a:t>
            </a:r>
            <a:r>
              <a:rPr lang="en-US" sz="2400" b="1" dirty="0">
                <a:latin typeface="#9Slide03 SFU Futura_12" panose="020B0604020202020204" charset="0"/>
              </a:rPr>
              <a:t> </a:t>
            </a:r>
            <a:r>
              <a:rPr lang="en-US" sz="2400" b="1" dirty="0" err="1">
                <a:latin typeface="#9Slide03 SFU Futura_12" panose="020B0604020202020204" charset="0"/>
              </a:rPr>
              <a:t>liệu</a:t>
            </a:r>
            <a:r>
              <a:rPr lang="en-US" sz="2400" b="1" dirty="0">
                <a:latin typeface="#9Slide03 SFU Futura_12" panose="020B0604020202020204" charset="0"/>
              </a:rPr>
              <a:t> </a:t>
            </a:r>
            <a:r>
              <a:rPr lang="en-US" sz="2400" b="1" dirty="0" err="1">
                <a:latin typeface="#9Slide03 SFU Futura_12" panose="020B0604020202020204" charset="0"/>
              </a:rPr>
              <a:t>hóa</a:t>
            </a:r>
            <a:r>
              <a:rPr lang="en-US" sz="2400" b="1" dirty="0">
                <a:latin typeface="#9Slide03 SFU Futura_12" panose="020B0604020202020204" charset="0"/>
              </a:rPr>
              <a:t> </a:t>
            </a:r>
            <a:r>
              <a:rPr lang="en-US" sz="2400" b="1" dirty="0" err="1">
                <a:latin typeface="#9Slide03 SFU Futura_12" panose="020B0604020202020204" charset="0"/>
              </a:rPr>
              <a:t>thạch</a:t>
            </a:r>
            <a:endParaRPr lang="en-US" sz="2400" b="1" dirty="0">
              <a:latin typeface="#9Slide03 SFU Futura_12" panose="020B0604020202020204" charset="0"/>
            </a:endParaRPr>
          </a:p>
        </p:txBody>
      </p:sp>
      <p:sp>
        <p:nvSpPr>
          <p:cNvPr id="8" name="Rectangle 7"/>
          <p:cNvSpPr/>
          <p:nvPr/>
        </p:nvSpPr>
        <p:spPr>
          <a:xfrm>
            <a:off x="124701" y="2468777"/>
            <a:ext cx="4156984" cy="1938992"/>
          </a:xfrm>
          <a:prstGeom prst="rect">
            <a:avLst/>
          </a:prstGeom>
        </p:spPr>
        <p:txBody>
          <a:bodyPr wrap="square">
            <a:spAutoFit/>
          </a:bodyPr>
          <a:lstStyle/>
          <a:p>
            <a:pPr algn="just"/>
            <a:r>
              <a:rPr lang="en-US" sz="2400" b="1" dirty="0">
                <a:latin typeface="#9Slide03 SFU Futura_12" panose="020B0604020202020204" charset="0"/>
                <a:cs typeface="#9Slide03 SFU Futura_03" panose="020B0604020202020204" charset="0"/>
              </a:rPr>
              <a:t>Ả</a:t>
            </a:r>
            <a:r>
              <a:rPr lang="vi-VN" sz="2400" b="1" dirty="0" smtClean="0">
                <a:latin typeface="#9Slide03 SFU Futura_12" panose="020B0604020202020204" charset="0"/>
                <a:cs typeface="#9Slide03 SFU Futura_03" panose="020B0604020202020204" charset="0"/>
              </a:rPr>
              <a:t>nh </a:t>
            </a:r>
            <a:r>
              <a:rPr lang="vi-VN" sz="2400" b="1" dirty="0">
                <a:latin typeface="#9Slide03 SFU Futura_12" panose="020B0604020202020204" charset="0"/>
                <a:cs typeface="#9Slide03 SFU Futura_03" panose="020B0604020202020204" charset="0"/>
              </a:rPr>
              <a:t>hưởng liên tiếp của các hiện tượng thời tiết cực đoan (nắng nóng bất thường ở Bắc Âu, cháy rừng ở Nam Âu, mưa lũ ở Tây và Trung Âu).</a:t>
            </a:r>
            <a:endParaRPr lang="en-US" sz="2400" b="1" dirty="0">
              <a:latin typeface="#9Slide03 SFU Futura_12" panose="020B0604020202020204" charset="0"/>
              <a:cs typeface="#9Slide03 SFU Futura_03" panose="020B0604020202020204" charset="0"/>
            </a:endParaRPr>
          </a:p>
        </p:txBody>
      </p:sp>
      <p:sp>
        <p:nvSpPr>
          <p:cNvPr id="9" name="Rectangle 8"/>
          <p:cNvSpPr/>
          <p:nvPr/>
        </p:nvSpPr>
        <p:spPr>
          <a:xfrm>
            <a:off x="4846424" y="2569499"/>
            <a:ext cx="3133618" cy="1938992"/>
          </a:xfrm>
          <a:prstGeom prst="rect">
            <a:avLst/>
          </a:prstGeom>
        </p:spPr>
        <p:txBody>
          <a:bodyPr wrap="square">
            <a:spAutoFit/>
          </a:bodyPr>
          <a:lstStyle/>
          <a:p>
            <a:pPr algn="just"/>
            <a:r>
              <a:rPr lang="en-US" sz="2400" b="1" dirty="0" err="1">
                <a:latin typeface="#9Slide03 SFU Futura_12" panose="020B0604020202020204" charset="0"/>
                <a:ea typeface="Cambria" panose="02040503050406030204" pitchFamily="18" charset="0"/>
                <a:cs typeface="#9Slide03 SFU Futura_03" panose="020B0604020202020204" charset="0"/>
              </a:rPr>
              <a:t>Phát</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triển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các</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nguồn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năng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lượng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tái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tạo</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thân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thiện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với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môi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trường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mặt</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trời</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gió</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sóng</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biển</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thủy</a:t>
            </a:r>
            <a:r>
              <a:rPr lang="en-US" sz="2400" b="1" dirty="0">
                <a:latin typeface="#9Slide03 SFU Futura_12" panose="020B0604020202020204" charset="0"/>
                <a:ea typeface="Cambria" panose="02040503050406030204" pitchFamily="18" charset="0"/>
                <a:cs typeface="#9Slide03 SFU Futura_03" panose="020B0604020202020204" charset="0"/>
              </a:rPr>
              <a:t> </a:t>
            </a:r>
            <a:r>
              <a:rPr lang="en-US" sz="2400" b="1" dirty="0" err="1">
                <a:latin typeface="#9Slide03 SFU Futura_12" panose="020B0604020202020204" charset="0"/>
                <a:ea typeface="Cambria" panose="02040503050406030204" pitchFamily="18" charset="0"/>
                <a:cs typeface="#9Slide03 SFU Futura_03" panose="020B0604020202020204" charset="0"/>
              </a:rPr>
              <a:t>triều</a:t>
            </a:r>
            <a:r>
              <a:rPr lang="en-US" sz="2400" b="1" dirty="0">
                <a:latin typeface="#9Slide03 SFU Futura_12" panose="020B0604020202020204" charset="0"/>
                <a:ea typeface="Cambria" panose="02040503050406030204" pitchFamily="18" charset="0"/>
                <a:cs typeface="#9Slide03 SFU Futura_03" panose="020B0604020202020204" charset="0"/>
              </a:rPr>
              <a:t>).</a:t>
            </a:r>
            <a:endParaRPr lang="en-US" sz="2400" b="1" dirty="0">
              <a:latin typeface="#9Slide03 SFU Futura_12" panose="020B0604020202020204" charset="0"/>
              <a:cs typeface="#9Slide03 SFU Futura_03" panose="020B0604020202020204" charset="0"/>
            </a:endParaRPr>
          </a:p>
        </p:txBody>
      </p:sp>
      <p:sp>
        <p:nvSpPr>
          <p:cNvPr id="10" name="AutoShape 2" descr="Thông tin cần bi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7"/>
          <a:stretch>
            <a:fillRect/>
          </a:stretch>
        </p:blipFill>
        <p:spPr>
          <a:xfrm>
            <a:off x="10837646" y="5729372"/>
            <a:ext cx="1354353" cy="1128628"/>
          </a:xfrm>
          <a:prstGeom prst="rect">
            <a:avLst/>
          </a:prstGeom>
        </p:spPr>
      </p:pic>
      <p:pic>
        <p:nvPicPr>
          <p:cNvPr id="1028" name="Picture 4" descr="Forest Fire PNG Image and PSD File For Free Download - Lovepik | 401154826"/>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1775" y1="31406" x2="41775" y2="31406"/>
                        <a14:foregroundMark x1="63809" y1="37687" x2="63809" y2="37687"/>
                        <a14:foregroundMark x1="63809" y1="37388" x2="63809" y2="37388"/>
                      </a14:backgroundRemoval>
                    </a14:imgEffect>
                  </a14:imgLayer>
                </a14:imgProps>
              </a:ext>
              <a:ext uri="{28A0092B-C50C-407E-A947-70E740481C1C}">
                <a14:useLocalDpi xmlns:a14="http://schemas.microsoft.com/office/drawing/2010/main" val="0"/>
              </a:ext>
            </a:extLst>
          </a:blip>
          <a:srcRect l="33263" t="22235" r="28636" b="22030"/>
          <a:stretch/>
        </p:blipFill>
        <p:spPr bwMode="auto">
          <a:xfrm>
            <a:off x="1223966" y="4314724"/>
            <a:ext cx="1728788" cy="252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randombar(horizontal)">
                                      <p:cBhvr>
                                        <p:cTn id="18" dur="500"/>
                                        <p:tgtEl>
                                          <p:spTgt spid="102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fade">
                                      <p:cBhvr>
                                        <p:cTn id="33" dur="500"/>
                                        <p:tgtEl>
                                          <p:spTgt spid="819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4" grpId="0"/>
      <p:bldP spid="22" grpId="0" animBg="1"/>
      <p:bldP spid="7" grpId="0"/>
      <p:bldP spid="2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Snipped 2">
            <a:extLst>
              <a:ext uri="{FF2B5EF4-FFF2-40B4-BE49-F238E27FC236}">
                <a16:creationId xmlns:a16="http://schemas.microsoft.com/office/drawing/2014/main" id="{9EB7D442-D440-4991-B0A1-953ACB3D7983}"/>
              </a:ext>
            </a:extLst>
          </p:cNvPr>
          <p:cNvSpPr/>
          <p:nvPr/>
        </p:nvSpPr>
        <p:spPr>
          <a:xfrm>
            <a:off x="108488" y="4881420"/>
            <a:ext cx="2641952"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58" name="TextBox 57">
            <a:extLst>
              <a:ext uri="{FF2B5EF4-FFF2-40B4-BE49-F238E27FC236}">
                <a16:creationId xmlns:a16="http://schemas.microsoft.com/office/drawing/2014/main" id="{BA2E5F0E-1153-40B2-ACF3-FE6BBFFFA6CF}"/>
              </a:ext>
            </a:extLst>
          </p:cNvPr>
          <p:cNvSpPr txBox="1"/>
          <p:nvPr/>
        </p:nvSpPr>
        <p:spPr>
          <a:xfrm>
            <a:off x="0" y="5302678"/>
            <a:ext cx="1818391" cy="1040285"/>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err="1">
                <a:latin typeface="#9Slide03 SFU Futura_12" panose="020B0604020202020204" charset="0"/>
              </a:rPr>
              <a:t>L</a:t>
            </a:r>
            <a:r>
              <a:rPr lang="en-US" altLang="en-US" sz="2800" b="1" dirty="0" err="1" smtClean="0">
                <a:latin typeface="#9Slide03 SFU Futura_12" panose="020B0604020202020204" charset="0"/>
              </a:rPr>
              <a:t>àm</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việc</a:t>
            </a:r>
            <a:r>
              <a:rPr lang="en-US" altLang="en-US" sz="2800" b="1" dirty="0" smtClean="0">
                <a:latin typeface="#9Slide03 SFU Futura_12" panose="020B0604020202020204" charset="0"/>
              </a:rPr>
              <a:t> </a:t>
            </a:r>
            <a:r>
              <a:rPr lang="en-US" altLang="en-US" sz="2800" b="1" dirty="0" err="1" smtClean="0">
                <a:solidFill>
                  <a:srgbClr val="C00000"/>
                </a:solidFill>
                <a:latin typeface="#9Slide03 SFU Futura_12" panose="020B0604020202020204" charset="0"/>
              </a:rPr>
              <a:t>cá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nhân</a:t>
            </a:r>
            <a:endParaRPr lang="en-US" altLang="en-US" sz="1600" b="1" dirty="0">
              <a:solidFill>
                <a:srgbClr val="C00000"/>
              </a:solidFill>
              <a:latin typeface="#9Slide03 SFU Futura_12" panose="020B0604020202020204" charset="0"/>
            </a:endParaRPr>
          </a:p>
        </p:txBody>
      </p:sp>
      <p:sp>
        <p:nvSpPr>
          <p:cNvPr id="60" name="Rectangle: Single Corner Snipped 59">
            <a:extLst>
              <a:ext uri="{FF2B5EF4-FFF2-40B4-BE49-F238E27FC236}">
                <a16:creationId xmlns:a16="http://schemas.microsoft.com/office/drawing/2014/main" id="{D503BDE7-1BD8-45B2-B2B8-E947562511E9}"/>
              </a:ext>
            </a:extLst>
          </p:cNvPr>
          <p:cNvSpPr/>
          <p:nvPr/>
        </p:nvSpPr>
        <p:spPr>
          <a:xfrm>
            <a:off x="5964233" y="4881420"/>
            <a:ext cx="3012830"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5" name="Rectangle: Single Corner Snipped 64">
            <a:extLst>
              <a:ext uri="{FF2B5EF4-FFF2-40B4-BE49-F238E27FC236}">
                <a16:creationId xmlns:a16="http://schemas.microsoft.com/office/drawing/2014/main" id="{C4F495BD-ABDF-449F-B666-7EF54C3E02A4}"/>
              </a:ext>
            </a:extLst>
          </p:cNvPr>
          <p:cNvSpPr/>
          <p:nvPr/>
        </p:nvSpPr>
        <p:spPr>
          <a:xfrm>
            <a:off x="2909690" y="4881420"/>
            <a:ext cx="2867655"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67" name="TextBox 66">
            <a:extLst>
              <a:ext uri="{FF2B5EF4-FFF2-40B4-BE49-F238E27FC236}">
                <a16:creationId xmlns:a16="http://schemas.microsoft.com/office/drawing/2014/main" id="{4A0A7125-CA07-4D7F-9DC7-019B6727C080}"/>
              </a:ext>
            </a:extLst>
          </p:cNvPr>
          <p:cNvSpPr txBox="1"/>
          <p:nvPr/>
        </p:nvSpPr>
        <p:spPr>
          <a:xfrm>
            <a:off x="5918287" y="4895053"/>
            <a:ext cx="1986195" cy="1988237"/>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GV </a:t>
            </a:r>
            <a:r>
              <a:rPr lang="en-US" altLang="en-US" sz="2800" b="1" dirty="0" err="1" smtClean="0">
                <a:latin typeface="#9Slide03 SFU Futura_12" panose="020B0604020202020204" charset="0"/>
              </a:rPr>
              <a:t>đọc</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câu</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hỏi</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HS </a:t>
            </a:r>
            <a:r>
              <a:rPr lang="en-US" altLang="en-US" sz="2800" b="1" dirty="0" err="1" smtClean="0">
                <a:latin typeface="#9Slide03 SFU Futura_12" panose="020B0604020202020204" charset="0"/>
                <a:sym typeface="Wingdings" panose="05000000000000000000" pitchFamily="2" charset="2"/>
              </a:rPr>
              <a:t>giơ</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tay</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endParaRPr lang="en-US" altLang="en-US" sz="2800" b="1" dirty="0">
              <a:latin typeface="#9Slide03 SFU Futura_12" panose="020B0604020202020204" charset="0"/>
            </a:endParaRPr>
          </a:p>
        </p:txBody>
      </p:sp>
      <p:pic>
        <p:nvPicPr>
          <p:cNvPr id="76" name="Picture 4" descr="Đề Thi Vào 10 Môn Toán Tỉnh Gia Lai 2019-2020 | Học Toàn Tập">
            <a:extLst>
              <a:ext uri="{FF2B5EF4-FFF2-40B4-BE49-F238E27FC236}">
                <a16:creationId xmlns:a16="http://schemas.microsoft.com/office/drawing/2014/main" id="{2CE21253-5C37-45AB-ADB0-58725894B8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76" b="83901" l="3833" r="43000">
                        <a14:foregroundMark x1="8667" y1="30341" x2="8667" y2="30341"/>
                        <a14:foregroundMark x1="20667" y1="43034" x2="20667" y2="43034"/>
                        <a14:foregroundMark x1="19000" y1="50155" x2="19000" y2="50155"/>
                        <a14:foregroundMark x1="29833" y1="39938" x2="29833" y2="39938"/>
                        <a14:foregroundMark x1="23833" y1="30341" x2="23833" y2="30341"/>
                        <a14:foregroundMark x1="29000" y1="26316" x2="29000" y2="26316"/>
                        <a14:foregroundMark x1="33833" y1="27245" x2="33833" y2="27245"/>
                        <a14:foregroundMark x1="19000" y1="26316" x2="19000" y2="26316"/>
                        <a14:foregroundMark x1="12667" y1="80805" x2="12667" y2="80805"/>
                        <a14:foregroundMark x1="37000" y1="78328" x2="37000" y2="78328"/>
                        <a14:foregroundMark x1="43000" y1="61920" x2="43000" y2="61920"/>
                        <a14:foregroundMark x1="40667" y1="38080" x2="40667" y2="38080"/>
                        <a14:foregroundMark x1="34333" y1="24149" x2="34333" y2="24149"/>
                        <a14:foregroundMark x1="3833" y1="56347" x2="3833" y2="56347"/>
                        <a14:foregroundMark x1="25500" y1="42105" x2="25500" y2="42105"/>
                        <a14:foregroundMark x1="23833" y1="39009" x2="23833" y2="39009"/>
                      </a14:backgroundRemoval>
                    </a14:imgEffect>
                  </a14:imgLayer>
                </a14:imgProps>
              </a:ext>
              <a:ext uri="{28A0092B-C50C-407E-A947-70E740481C1C}">
                <a14:useLocalDpi xmlns:a14="http://schemas.microsoft.com/office/drawing/2010/main" val="0"/>
              </a:ext>
            </a:extLst>
          </a:blip>
          <a:srcRect l="6398" t="16574" r="58718" b="11829"/>
          <a:stretch/>
        </p:blipFill>
        <p:spPr bwMode="auto">
          <a:xfrm>
            <a:off x="7853149" y="5353469"/>
            <a:ext cx="1071113" cy="11203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8179609-C3EA-4AD0-B77D-882DA841FB3A}"/>
              </a:ext>
            </a:extLst>
          </p:cNvPr>
          <p:cNvSpPr txBox="1"/>
          <p:nvPr/>
        </p:nvSpPr>
        <p:spPr>
          <a:xfrm>
            <a:off x="2770656" y="4907147"/>
            <a:ext cx="1895634" cy="1815882"/>
          </a:xfrm>
          <a:prstGeom prst="rect">
            <a:avLst/>
          </a:prstGeom>
          <a:noFill/>
        </p:spPr>
        <p:txBody>
          <a:bodyPr wrap="square">
            <a:spAutoFit/>
          </a:bodyPr>
          <a:lstStyle/>
          <a:p>
            <a:pPr algn="ct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err="1" smtClean="0">
                <a:latin typeface="#9Slide03 SFU Futura_12" panose="020B0604020202020204" charset="0"/>
              </a:rPr>
              <a:t>trò</a:t>
            </a:r>
            <a:r>
              <a:rPr lang="en-US" sz="2800" b="1" dirty="0" smtClean="0">
                <a:latin typeface="#9Slide03 SFU Futura_12" panose="020B0604020202020204" charset="0"/>
              </a:rPr>
              <a:t> </a:t>
            </a:r>
            <a:r>
              <a:rPr lang="en-US" sz="2800" b="1" dirty="0" err="1" smtClean="0">
                <a:latin typeface="#9Slide03 SFU Futura_12" panose="020B0604020202020204" charset="0"/>
              </a:rPr>
              <a:t>chơi</a:t>
            </a:r>
            <a:r>
              <a:rPr lang="en-US" sz="2800" b="1" dirty="0" smtClean="0">
                <a:latin typeface="#9Slide03 SFU Futura_12" panose="020B0604020202020204" charset="0"/>
              </a:rPr>
              <a:t>: </a:t>
            </a:r>
            <a:r>
              <a:rPr lang="en-US" sz="2800" b="1" dirty="0" smtClean="0">
                <a:solidFill>
                  <a:srgbClr val="C00000"/>
                </a:solidFill>
                <a:latin typeface="#9Slide03 SFU Futura_12" panose="020B0604020202020204" charset="0"/>
              </a:rPr>
              <a:t>AI NHANH HƠN</a:t>
            </a:r>
            <a:endParaRPr lang="en-US" sz="2800" b="1" dirty="0">
              <a:solidFill>
                <a:srgbClr val="C00000"/>
              </a:solidFill>
              <a:latin typeface="#9Slide03 SFU Futura_12" panose="020B0604020202020204" charset="0"/>
            </a:endParaRPr>
          </a:p>
        </p:txBody>
      </p:sp>
      <p:pic>
        <p:nvPicPr>
          <p:cNvPr id="14" name="Picture 2" descr="Lộ diện 42 gương mặt xuất sắc Quý I năm 2019">
            <a:extLst>
              <a:ext uri="{FF2B5EF4-FFF2-40B4-BE49-F238E27FC236}">
                <a16:creationId xmlns:a16="http://schemas.microsoft.com/office/drawing/2014/main" id="{35B8A4DB-022A-4881-9D9F-2AAE8FC4872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51050" y="1008786"/>
            <a:ext cx="4779669" cy="3584750"/>
          </a:xfrm>
          <a:prstGeom prst="rect">
            <a:avLst/>
          </a:prstGeom>
          <a:noFill/>
          <a:effectLst>
            <a:outerShdw blurRad="50800" dist="76200" dir="17640000" sx="101000" sy="101000" rotWithShape="0">
              <a:schemeClr val="bg1">
                <a:lumMod val="50000"/>
                <a:alpha val="40000"/>
              </a:schemeClr>
            </a:outerShdw>
          </a:effectLst>
          <a:extLst>
            <a:ext uri="{909E8E84-426E-40DD-AFC4-6F175D3DCCD1}">
              <a14:hiddenFill xmlns:a14="http://schemas.microsoft.com/office/drawing/2010/main">
                <a:solidFill>
                  <a:srgbClr val="FFFFFF"/>
                </a:solidFill>
              </a14:hiddenFill>
            </a:ext>
          </a:extLst>
        </p:spPr>
      </p:pic>
      <p:sp>
        <p:nvSpPr>
          <p:cNvPr id="15" name="Rectangle: Single Corner Snipped 2">
            <a:extLst>
              <a:ext uri="{FF2B5EF4-FFF2-40B4-BE49-F238E27FC236}">
                <a16:creationId xmlns:a16="http://schemas.microsoft.com/office/drawing/2014/main" id="{9EB7D442-D440-4991-B0A1-953ACB3D7983}"/>
              </a:ext>
            </a:extLst>
          </p:cNvPr>
          <p:cNvSpPr/>
          <p:nvPr/>
        </p:nvSpPr>
        <p:spPr>
          <a:xfrm>
            <a:off x="9148092" y="4881420"/>
            <a:ext cx="2835853" cy="1817481"/>
          </a:xfrm>
          <a:prstGeom prst="snip1Rect">
            <a:avLst/>
          </a:prstGeom>
          <a:solidFill>
            <a:schemeClr val="bg1"/>
          </a:solid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16" name="TextBox 15">
            <a:extLst>
              <a:ext uri="{FF2B5EF4-FFF2-40B4-BE49-F238E27FC236}">
                <a16:creationId xmlns:a16="http://schemas.microsoft.com/office/drawing/2014/main" id="{BA2E5F0E-1153-40B2-ACF3-FE6BBFFFA6CF}"/>
              </a:ext>
            </a:extLst>
          </p:cNvPr>
          <p:cNvSpPr txBox="1"/>
          <p:nvPr/>
        </p:nvSpPr>
        <p:spPr>
          <a:xfrm>
            <a:off x="9156479" y="4809037"/>
            <a:ext cx="2033829" cy="1988237"/>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rPr>
              <a:t>HS </a:t>
            </a:r>
            <a:r>
              <a:rPr lang="en-US" altLang="en-US" sz="2800" b="1" dirty="0" err="1" smtClean="0">
                <a:solidFill>
                  <a:srgbClr val="C00000"/>
                </a:solidFill>
                <a:latin typeface="#9Slide03 SFU Futura_12" panose="020B0604020202020204" charset="0"/>
              </a:rPr>
              <a:t>giơ</a:t>
            </a:r>
            <a:r>
              <a:rPr lang="en-US" altLang="en-US" sz="2800" b="1" dirty="0" smtClean="0">
                <a:solidFill>
                  <a:srgbClr val="C00000"/>
                </a:solidFill>
                <a:latin typeface="#9Slide03 SFU Futura_12" panose="020B0604020202020204" charset="0"/>
              </a:rPr>
              <a:t> </a:t>
            </a:r>
            <a:r>
              <a:rPr lang="en-US" altLang="en-US" sz="2800" b="1" dirty="0" err="1" smtClean="0">
                <a:solidFill>
                  <a:srgbClr val="C00000"/>
                </a:solidFill>
                <a:latin typeface="#9Slide03 SFU Futura_12" panose="020B0604020202020204" charset="0"/>
              </a:rPr>
              <a:t>tay</a:t>
            </a:r>
            <a:r>
              <a:rPr lang="en-US" altLang="en-US" sz="2800" b="1" dirty="0" smtClean="0">
                <a:solidFill>
                  <a:srgbClr val="C00000"/>
                </a:solidFill>
                <a:latin typeface="#9Slide03 SFU Futura_12" panose="020B0604020202020204" charset="0"/>
              </a:rPr>
              <a:t> </a:t>
            </a:r>
            <a:r>
              <a:rPr lang="en-US" altLang="en-US" sz="2800" b="1" dirty="0" err="1" smtClean="0">
                <a:latin typeface="#9Slide03 SFU Futura_12" panose="020B0604020202020204" charset="0"/>
              </a:rPr>
              <a:t>nhanh</a:t>
            </a:r>
            <a:r>
              <a:rPr lang="en-US" altLang="en-US" sz="2800" b="1" dirty="0" smtClean="0">
                <a:latin typeface="#9Slide03 SFU Futura_12" panose="020B0604020202020204" charset="0"/>
              </a:rPr>
              <a:t> </a:t>
            </a:r>
            <a:r>
              <a:rPr lang="en-US" altLang="en-US" sz="2800" b="1" dirty="0" err="1" smtClean="0">
                <a:latin typeface="#9Slide03 SFU Futura_12" panose="020B0604020202020204" charset="0"/>
              </a:rPr>
              <a:t>nhất</a:t>
            </a:r>
            <a:r>
              <a:rPr lang="en-US" altLang="en-US" sz="2800" b="1" dirty="0" smtClean="0">
                <a:latin typeface="#9Slide03 SFU Futura_12" panose="020B0604020202020204" charset="0"/>
              </a:rPr>
              <a:t> </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trả</a:t>
            </a: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lời</a:t>
            </a:r>
            <a:r>
              <a:rPr lang="en-US" altLang="en-US" sz="2800" b="1" dirty="0" smtClean="0">
                <a:latin typeface="#9Slide03 SFU Futura_12" panose="020B0604020202020204" charset="0"/>
                <a:sym typeface="Wingdings" panose="05000000000000000000" pitchFamily="2" charset="2"/>
              </a:rPr>
              <a:t> </a:t>
            </a:r>
          </a:p>
          <a:p>
            <a:pPr marL="0" indent="0" algn="just">
              <a:lnSpc>
                <a:spcPct val="110000"/>
              </a:lnSpc>
              <a:spcBef>
                <a:spcPts val="0"/>
              </a:spcBef>
              <a:buFont typeface="Times New Roman" panose="02020603050405020304" pitchFamily="18" charset="0"/>
              <a:buNone/>
            </a:pPr>
            <a:r>
              <a:rPr lang="en-US" altLang="en-US" sz="2800" b="1" dirty="0" smtClean="0">
                <a:latin typeface="#9Slide03 SFU Futura_12" panose="020B0604020202020204" charset="0"/>
                <a:sym typeface="Wingdings" panose="05000000000000000000" pitchFamily="2" charset="2"/>
              </a:rPr>
              <a:t> </a:t>
            </a:r>
            <a:r>
              <a:rPr lang="en-US" altLang="en-US" sz="2800" b="1" dirty="0" err="1" smtClean="0">
                <a:latin typeface="#9Slide03 SFU Futura_12" panose="020B0604020202020204" charset="0"/>
                <a:sym typeface="Wingdings" panose="05000000000000000000" pitchFamily="2" charset="2"/>
              </a:rPr>
              <a:t>điểm</a:t>
            </a:r>
            <a:r>
              <a:rPr lang="en-US" altLang="en-US" sz="2800" b="1" dirty="0" smtClean="0">
                <a:latin typeface="#9Slide03 SFU Futura_12" panose="020B0604020202020204" charset="0"/>
                <a:sym typeface="Wingdings" panose="05000000000000000000" pitchFamily="2" charset="2"/>
              </a:rPr>
              <a:t> </a:t>
            </a:r>
            <a:r>
              <a:rPr lang="en-US" altLang="en-US" sz="2800" b="1" dirty="0" smtClean="0">
                <a:solidFill>
                  <a:srgbClr val="C00000"/>
                </a:solidFill>
                <a:latin typeface="#9Slide03 SFU Futura_12" panose="020B0604020202020204" charset="0"/>
                <a:sym typeface="Wingdings" panose="05000000000000000000" pitchFamily="2" charset="2"/>
              </a:rPr>
              <a:t>+</a:t>
            </a:r>
            <a:endParaRPr lang="en-US" altLang="en-US" sz="1600" b="1" dirty="0">
              <a:solidFill>
                <a:srgbClr val="C00000"/>
              </a:solidFill>
              <a:latin typeface="#9Slide03 SFU Futura_12" panose="020B0604020202020204" charset="0"/>
            </a:endParaRPr>
          </a:p>
        </p:txBody>
      </p:sp>
      <p:pic>
        <p:nvPicPr>
          <p:cNvPr id="18"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54060" y="5387868"/>
            <a:ext cx="1080069" cy="116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ách giơ tay xung phong lên bảng nhận xét gì về bạn"/>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771321" y="5784092"/>
            <a:ext cx="1178373" cy="8526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inking Person PNG Image &amp;amp; PSD File Free Download - Lovepik | 401333021"/>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5020" t="4831" r="16684" b="10969"/>
          <a:stretch/>
        </p:blipFill>
        <p:spPr bwMode="auto">
          <a:xfrm>
            <a:off x="1504397" y="5159553"/>
            <a:ext cx="1223312" cy="15081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A2E5F0E-1153-40B2-ACF3-FE6BBFFFA6CF}"/>
              </a:ext>
            </a:extLst>
          </p:cNvPr>
          <p:cNvSpPr txBox="1"/>
          <p:nvPr/>
        </p:nvSpPr>
        <p:spPr>
          <a:xfrm>
            <a:off x="602544" y="1196519"/>
            <a:ext cx="2801202" cy="83715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4400" b="1" dirty="0" smtClean="0">
                <a:latin typeface="#9Slide03 SFU Futura_12" panose="020B0604020202020204" charset="0"/>
              </a:rPr>
              <a:t>TRÒ CHƠI</a:t>
            </a:r>
            <a:endParaRPr lang="en-US" altLang="en-US" sz="5400" b="1" dirty="0">
              <a:solidFill>
                <a:srgbClr val="008000"/>
              </a:solidFill>
              <a:latin typeface="#9Slide03 SFU Futura_12" panose="020B0604020202020204" charset="0"/>
            </a:endParaRPr>
          </a:p>
        </p:txBody>
      </p:sp>
      <p:sp>
        <p:nvSpPr>
          <p:cNvPr id="21" name="TextBox 20">
            <a:extLst>
              <a:ext uri="{FF2B5EF4-FFF2-40B4-BE49-F238E27FC236}">
                <a16:creationId xmlns:a16="http://schemas.microsoft.com/office/drawing/2014/main" id="{BA2E5F0E-1153-40B2-ACF3-FE6BBFFFA6CF}"/>
              </a:ext>
            </a:extLst>
          </p:cNvPr>
          <p:cNvSpPr txBox="1"/>
          <p:nvPr/>
        </p:nvSpPr>
        <p:spPr>
          <a:xfrm>
            <a:off x="-645820" y="1706158"/>
            <a:ext cx="3745711" cy="2244332"/>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13800" b="1" dirty="0" smtClean="0">
                <a:solidFill>
                  <a:srgbClr val="FF0000"/>
                </a:solidFill>
                <a:latin typeface="#9Slide03 SFU Futura_12" panose="020B0604020202020204" charset="0"/>
              </a:rPr>
              <a:t>AI</a:t>
            </a:r>
            <a:endParaRPr lang="en-US" altLang="en-US" sz="8000" b="1" dirty="0">
              <a:solidFill>
                <a:srgbClr val="FF0000"/>
              </a:solidFill>
              <a:latin typeface="#9Slide03 SFU Futura_12" panose="020B0604020202020204" charset="0"/>
            </a:endParaRPr>
          </a:p>
        </p:txBody>
      </p:sp>
      <p:sp>
        <p:nvSpPr>
          <p:cNvPr id="22" name="TextBox 21">
            <a:extLst>
              <a:ext uri="{FF2B5EF4-FFF2-40B4-BE49-F238E27FC236}">
                <a16:creationId xmlns:a16="http://schemas.microsoft.com/office/drawing/2014/main" id="{BA2E5F0E-1153-40B2-ACF3-FE6BBFFFA6CF}"/>
              </a:ext>
            </a:extLst>
          </p:cNvPr>
          <p:cNvSpPr txBox="1"/>
          <p:nvPr/>
        </p:nvSpPr>
        <p:spPr>
          <a:xfrm>
            <a:off x="1749601" y="3411240"/>
            <a:ext cx="4801757"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NHANH</a:t>
            </a:r>
            <a:endParaRPr lang="en-US" altLang="en-US" sz="5400" b="1" dirty="0">
              <a:solidFill>
                <a:srgbClr val="FF0000"/>
              </a:solidFill>
              <a:latin typeface="#9Slide03 SFU Futura_12" panose="020B0604020202020204" charset="0"/>
            </a:endParaRPr>
          </a:p>
        </p:txBody>
      </p:sp>
      <p:sp>
        <p:nvSpPr>
          <p:cNvPr id="25" name="TextBox 24">
            <a:extLst>
              <a:ext uri="{FF2B5EF4-FFF2-40B4-BE49-F238E27FC236}">
                <a16:creationId xmlns:a16="http://schemas.microsoft.com/office/drawing/2014/main" id="{BA2E5F0E-1153-40B2-ACF3-FE6BBFFFA6CF}"/>
              </a:ext>
            </a:extLst>
          </p:cNvPr>
          <p:cNvSpPr txBox="1"/>
          <p:nvPr/>
        </p:nvSpPr>
        <p:spPr>
          <a:xfrm>
            <a:off x="9044467" y="1728882"/>
            <a:ext cx="3325350" cy="1339854"/>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8000" b="1" dirty="0" smtClean="0">
                <a:solidFill>
                  <a:srgbClr val="FF0000"/>
                </a:solidFill>
                <a:latin typeface="#9Slide03 SFU Futura_12" panose="020B0604020202020204" charset="0"/>
              </a:rPr>
              <a:t>HƠN</a:t>
            </a:r>
            <a:endParaRPr lang="en-US" altLang="en-US" sz="5400" b="1" dirty="0">
              <a:solidFill>
                <a:srgbClr val="FF0000"/>
              </a:solidFill>
              <a:latin typeface="#9Slide03 SFU Futura_12" panose="020B060402020202020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408859" y="-134418"/>
            <a:ext cx="5695665" cy="1342230"/>
            <a:chOff x="3100837" y="-29460"/>
            <a:chExt cx="5695665" cy="1342230"/>
          </a:xfrm>
        </p:grpSpPr>
        <p:sp>
          <p:nvSpPr>
            <p:cNvPr id="28" name="Rectangle 27">
              <a:extLst>
                <a:ext uri="{FF2B5EF4-FFF2-40B4-BE49-F238E27FC236}">
                  <a16:creationId xmlns:a16="http://schemas.microsoft.com/office/drawing/2014/main" id="{81F2071E-DF8C-495C-8676-8F839E06F04F}"/>
                </a:ext>
              </a:extLst>
            </p:cNvPr>
            <p:cNvSpPr/>
            <p:nvPr/>
          </p:nvSpPr>
          <p:spPr>
            <a:xfrm>
              <a:off x="3457665" y="106002"/>
              <a:ext cx="5338837"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9"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85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animEffect transition="in" filter="fade">
                                      <p:cBhvr>
                                        <p:cTn id="33" dur="500"/>
                                        <p:tgtEl>
                                          <p:spTgt spid="5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 calcmode="lin" valueType="num">
                                      <p:cBhvr>
                                        <p:cTn id="41" dur="500" fill="hold"/>
                                        <p:tgtEl>
                                          <p:spTgt spid="67"/>
                                        </p:tgtEl>
                                        <p:attrNameLst>
                                          <p:attrName>ppt_w</p:attrName>
                                        </p:attrNameLst>
                                      </p:cBhvr>
                                      <p:tavLst>
                                        <p:tav tm="0">
                                          <p:val>
                                            <p:fltVal val="0"/>
                                          </p:val>
                                        </p:tav>
                                        <p:tav tm="100000">
                                          <p:val>
                                            <p:strVal val="#ppt_w"/>
                                          </p:val>
                                        </p:tav>
                                      </p:tavLst>
                                    </p:anim>
                                    <p:anim calcmode="lin" valueType="num">
                                      <p:cBhvr>
                                        <p:cTn id="42" dur="500" fill="hold"/>
                                        <p:tgtEl>
                                          <p:spTgt spid="67"/>
                                        </p:tgtEl>
                                        <p:attrNameLst>
                                          <p:attrName>ppt_h</p:attrName>
                                        </p:attrNameLst>
                                      </p:cBhvr>
                                      <p:tavLst>
                                        <p:tav tm="0">
                                          <p:val>
                                            <p:fltVal val="0"/>
                                          </p:val>
                                        </p:tav>
                                        <p:tav tm="100000">
                                          <p:val>
                                            <p:strVal val="#ppt_h"/>
                                          </p:val>
                                        </p:tav>
                                      </p:tavLst>
                                    </p:anim>
                                    <p:animEffect transition="in" filter="fade">
                                      <p:cBhvr>
                                        <p:cTn id="43" dur="500"/>
                                        <p:tgtEl>
                                          <p:spTgt spid="67"/>
                                        </p:tgtEl>
                                      </p:cBhvr>
                                    </p:animEffect>
                                  </p:childTnLst>
                                </p:cTn>
                              </p:par>
                              <p:par>
                                <p:cTn id="44" presetID="53" presetClass="entr" presetSubtype="16"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p:cTn id="46" dur="500" fill="hold"/>
                                        <p:tgtEl>
                                          <p:spTgt spid="76"/>
                                        </p:tgtEl>
                                        <p:attrNameLst>
                                          <p:attrName>ppt_w</p:attrName>
                                        </p:attrNameLst>
                                      </p:cBhvr>
                                      <p:tavLst>
                                        <p:tav tm="0">
                                          <p:val>
                                            <p:fltVal val="0"/>
                                          </p:val>
                                        </p:tav>
                                        <p:tav tm="100000">
                                          <p:val>
                                            <p:strVal val="#ppt_w"/>
                                          </p:val>
                                        </p:tav>
                                      </p:tavLst>
                                    </p:anim>
                                    <p:anim calcmode="lin" valueType="num">
                                      <p:cBhvr>
                                        <p:cTn id="47" dur="500" fill="hold"/>
                                        <p:tgtEl>
                                          <p:spTgt spid="76"/>
                                        </p:tgtEl>
                                        <p:attrNameLst>
                                          <p:attrName>ppt_h</p:attrName>
                                        </p:attrNameLst>
                                      </p:cBhvr>
                                      <p:tavLst>
                                        <p:tav tm="0">
                                          <p:val>
                                            <p:fltVal val="0"/>
                                          </p:val>
                                        </p:tav>
                                        <p:tav tm="100000">
                                          <p:val>
                                            <p:strVal val="#ppt_h"/>
                                          </p:val>
                                        </p:tav>
                                      </p:tavLst>
                                    </p:anim>
                                    <p:animEffect transition="in" filter="fade">
                                      <p:cBhvr>
                                        <p:cTn id="48" dur="500"/>
                                        <p:tgtEl>
                                          <p:spTgt spid="76"/>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fltVal val="0"/>
                                          </p:val>
                                        </p:tav>
                                        <p:tav tm="100000">
                                          <p:val>
                                            <p:strVal val="#ppt_w"/>
                                          </p:val>
                                        </p:tav>
                                      </p:tavLst>
                                    </p:anim>
                                    <p:anim calcmode="lin" valueType="num">
                                      <p:cBhvr>
                                        <p:cTn id="52" dur="500" fill="hold"/>
                                        <p:tgtEl>
                                          <p:spTgt spid="65"/>
                                        </p:tgtEl>
                                        <p:attrNameLst>
                                          <p:attrName>ppt_h</p:attrName>
                                        </p:attrNameLst>
                                      </p:cBhvr>
                                      <p:tavLst>
                                        <p:tav tm="0">
                                          <p:val>
                                            <p:fltVal val="0"/>
                                          </p:val>
                                        </p:tav>
                                        <p:tav tm="100000">
                                          <p:val>
                                            <p:strVal val="#ppt_h"/>
                                          </p:val>
                                        </p:tav>
                                      </p:tavLst>
                                    </p:anim>
                                    <p:animEffect transition="in" filter="fade">
                                      <p:cBhvr>
                                        <p:cTn id="53" dur="500"/>
                                        <p:tgtEl>
                                          <p:spTgt spid="6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par>
                                <p:cTn id="59" presetID="53" presetClass="entr" presetSubtype="16"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Effect transition="in" filter="fade">
                                      <p:cBhvr>
                                        <p:cTn id="73" dur="500"/>
                                        <p:tgtEl>
                                          <p:spTgt spid="16"/>
                                        </p:tgtEl>
                                      </p:cBhvr>
                                    </p:animEffect>
                                  </p:childTnLst>
                                </p:cTn>
                              </p:par>
                              <p:par>
                                <p:cTn id="74" presetID="53" presetClass="entr" presetSubtype="16" fill="hold" nodeType="withEffect">
                                  <p:stCondLst>
                                    <p:cond delay="0"/>
                                  </p:stCondLst>
                                  <p:childTnLst>
                                    <p:set>
                                      <p:cBhvr>
                                        <p:cTn id="75" dur="1" fill="hold">
                                          <p:stCondLst>
                                            <p:cond delay="0"/>
                                          </p:stCondLst>
                                        </p:cTn>
                                        <p:tgtEl>
                                          <p:spTgt spid="1026"/>
                                        </p:tgtEl>
                                        <p:attrNameLst>
                                          <p:attrName>style.visibility</p:attrName>
                                        </p:attrNameLst>
                                      </p:cBhvr>
                                      <p:to>
                                        <p:strVal val="visible"/>
                                      </p:to>
                                    </p:set>
                                    <p:anim calcmode="lin" valueType="num">
                                      <p:cBhvr>
                                        <p:cTn id="76" dur="500" fill="hold"/>
                                        <p:tgtEl>
                                          <p:spTgt spid="1026"/>
                                        </p:tgtEl>
                                        <p:attrNameLst>
                                          <p:attrName>ppt_w</p:attrName>
                                        </p:attrNameLst>
                                      </p:cBhvr>
                                      <p:tavLst>
                                        <p:tav tm="0">
                                          <p:val>
                                            <p:fltVal val="0"/>
                                          </p:val>
                                        </p:tav>
                                        <p:tav tm="100000">
                                          <p:val>
                                            <p:strVal val="#ppt_w"/>
                                          </p:val>
                                        </p:tav>
                                      </p:tavLst>
                                    </p:anim>
                                    <p:anim calcmode="lin" valueType="num">
                                      <p:cBhvr>
                                        <p:cTn id="77" dur="500" fill="hold"/>
                                        <p:tgtEl>
                                          <p:spTgt spid="1026"/>
                                        </p:tgtEl>
                                        <p:attrNameLst>
                                          <p:attrName>ppt_h</p:attrName>
                                        </p:attrNameLst>
                                      </p:cBhvr>
                                      <p:tavLst>
                                        <p:tav tm="0">
                                          <p:val>
                                            <p:fltVal val="0"/>
                                          </p:val>
                                        </p:tav>
                                        <p:tav tm="100000">
                                          <p:val>
                                            <p:strVal val="#ppt_h"/>
                                          </p:val>
                                        </p:tav>
                                      </p:tavLst>
                                    </p:anim>
                                    <p:animEffect transition="in" filter="fade">
                                      <p:cBhvr>
                                        <p:cTn id="78" dur="500"/>
                                        <p:tgtEl>
                                          <p:spTgt spid="102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60" grpId="0" animBg="1"/>
      <p:bldP spid="65" grpId="0" animBg="1"/>
      <p:bldP spid="67" grpId="0"/>
      <p:bldP spid="26" grpId="0"/>
      <p:bldP spid="15" grpId="0" animBg="1"/>
      <p:bldP spid="16" grpId="0"/>
      <p:bldP spid="20" grpId="0"/>
      <p:bldP spid="21" grpId="0"/>
      <p:bldP spid="22"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Nguyên </a:t>
            </a:r>
            <a:r>
              <a:rPr lang="vi-VN" sz="4000" b="1" kern="0" dirty="0">
                <a:solidFill>
                  <a:prstClr val="white"/>
                </a:solidFill>
                <a:latin typeface="#9Slide03 SFU Futura_12" panose="020B0604020202020204" charset="0"/>
              </a:rPr>
              <a:t>nhân gây ô nhiễm không khí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7741451" cy="1287607"/>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385723"/>
                </a:solidFill>
                <a:latin typeface="#9Slide03 SFU Futura_12" panose="020B0604020202020204" charset="0"/>
              </a:rPr>
              <a:t>Hoạt động sản xuất công nghiệp, tiêu thụ năng lượng, vận tải đường bộ.</a:t>
            </a:r>
            <a:endParaRPr lang="en-US" sz="2800" b="1" dirty="0">
              <a:solidFill>
                <a:srgbClr val="385723"/>
              </a:solidFill>
              <a:latin typeface="#9Slide03 SFU Futura_12" panose="020B0604020202020204" charset="0"/>
            </a:endParaRPr>
          </a:p>
        </p:txBody>
      </p:sp>
      <p:pic>
        <p:nvPicPr>
          <p:cNvPr id="28" name="Picture 16" descr="Không khí ô nhiễm môi trường tự Nhiên Máy tính Biểu tượng sự nóng lên Toàn  cầu - Ống khói png tải về - Miễn phí trong suốt Silhouette png Tải về."/>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6556" b="90000" l="10000" r="90000">
                        <a14:foregroundMark x1="32556" y1="69333" x2="32556" y2="69333"/>
                        <a14:foregroundMark x1="42778" y1="55444" x2="42778" y2="55444"/>
                        <a14:foregroundMark x1="42778" y1="55000" x2="42778" y2="55000"/>
                        <a14:foregroundMark x1="71333" y1="70667" x2="71333" y2="70667"/>
                        <a14:foregroundMark x1="69000" y1="67444" x2="69000" y2="67444"/>
                        <a14:foregroundMark x1="73667" y1="6556" x2="73667" y2="6556"/>
                      </a14:backgroundRemoval>
                    </a14:imgEffect>
                  </a14:imgLayer>
                </a14:imgProps>
              </a:ext>
              <a:ext uri="{28A0092B-C50C-407E-A947-70E740481C1C}">
                <a14:useLocalDpi xmlns:a14="http://schemas.microsoft.com/office/drawing/2010/main" val="0"/>
              </a:ext>
            </a:extLst>
          </a:blip>
          <a:srcRect/>
          <a:stretch>
            <a:fillRect/>
          </a:stretch>
        </p:blipFill>
        <p:spPr bwMode="auto">
          <a:xfrm>
            <a:off x="2788437" y="4480688"/>
            <a:ext cx="2469886" cy="246988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Xe Hơi Co2 Biểu Tượng Mây Khói Biểu Tượng Yếu Tố Khí Độc Hại Của Ô Tô Cho  Khái Niệm Di Động Và Ứng Dụng Web Biểu Tượng Xe Chi Tiết Co2"/>
          <p:cNvPicPr>
            <a:picLocks noChangeAspect="1" noChangeArrowheads="1"/>
          </p:cNvPicPr>
          <p:nvPr/>
        </p:nvPicPr>
        <p:blipFill rotWithShape="1">
          <a:blip r:embed="rId4">
            <a:extLst>
              <a:ext uri="{28A0092B-C50C-407E-A947-70E740481C1C}">
                <a14:useLocalDpi xmlns:a14="http://schemas.microsoft.com/office/drawing/2010/main" val="0"/>
              </a:ext>
            </a:extLst>
          </a:blip>
          <a:srcRect l="21485" t="36836" r="24069" b="36121"/>
          <a:stretch/>
        </p:blipFill>
        <p:spPr bwMode="auto">
          <a:xfrm>
            <a:off x="5957887" y="4644068"/>
            <a:ext cx="4457384" cy="22139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281" y="2544072"/>
            <a:ext cx="1279156" cy="114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2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Nguyên </a:t>
            </a:r>
            <a:r>
              <a:rPr lang="vi-VN" sz="4000" b="1" kern="0" dirty="0">
                <a:solidFill>
                  <a:prstClr val="white"/>
                </a:solidFill>
                <a:latin typeface="#9Slide03 SFU Futura_12" panose="020B0604020202020204" charset="0"/>
              </a:rPr>
              <a:t>nhân gây ô nhiễm </a:t>
            </a:r>
            <a:r>
              <a:rPr lang="en-US" sz="4000" b="1" kern="0" dirty="0" err="1" smtClean="0">
                <a:solidFill>
                  <a:prstClr val="white"/>
                </a:solidFill>
                <a:latin typeface="#9Slide03 SFU Futura_12" panose="020B0604020202020204" charset="0"/>
              </a:rPr>
              <a:t>nguồn</a:t>
            </a:r>
            <a:r>
              <a:rPr lang="en-US" sz="4000" b="1" kern="0" dirty="0" smtClean="0">
                <a:solidFill>
                  <a:prstClr val="white"/>
                </a:solidFill>
                <a:latin typeface="#9Slide03 SFU Futura_12" panose="020B0604020202020204" charset="0"/>
              </a:rPr>
              <a:t> </a:t>
            </a:r>
            <a:r>
              <a:rPr lang="en-US" sz="4000" b="1" kern="0" dirty="0" err="1" smtClean="0">
                <a:solidFill>
                  <a:prstClr val="white"/>
                </a:solidFill>
                <a:latin typeface="#9Slide03 SFU Futura_12" panose="020B0604020202020204" charset="0"/>
              </a:rPr>
              <a:t>nước</a:t>
            </a:r>
            <a:r>
              <a:rPr lang="en-US" sz="4000" b="1" kern="0" dirty="0" smtClean="0">
                <a:solidFill>
                  <a:prstClr val="white"/>
                </a:solidFill>
                <a:latin typeface="#9Slide03 SFU Futura_12" panose="020B0604020202020204" charset="0"/>
              </a:rPr>
              <a:t> </a:t>
            </a:r>
            <a:r>
              <a:rPr lang="vi-VN" sz="4000" b="1" kern="0" dirty="0" smtClean="0">
                <a:solidFill>
                  <a:prstClr val="white"/>
                </a:solidFill>
                <a:latin typeface="#9Slide03 SFU Futura_12" panose="020B0604020202020204" charset="0"/>
              </a:rPr>
              <a:t>ở </a:t>
            </a:r>
            <a:r>
              <a:rPr lang="vi-VN" sz="4000" b="1" kern="0" dirty="0">
                <a:solidFill>
                  <a:prstClr val="white"/>
                </a:solidFill>
                <a:latin typeface="#9Slide03 SFU Futura_12" panose="020B0604020202020204" charset="0"/>
              </a:rPr>
              <a:t>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3855251"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385723"/>
                </a:solidFill>
                <a:latin typeface="#9Slide03 SFU Futura_12" panose="020B0604020202020204" charset="0"/>
              </a:rPr>
              <a:t>Chất</a:t>
            </a:r>
            <a:r>
              <a:rPr lang="en-US" sz="2800" b="1" dirty="0" smtClean="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thải</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từ</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các</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hoạt</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động</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sản</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xuất</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và</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sinh</a:t>
            </a:r>
            <a:r>
              <a:rPr lang="en-US" sz="2800" b="1" dirty="0">
                <a:solidFill>
                  <a:srgbClr val="385723"/>
                </a:solidFill>
                <a:latin typeface="#9Slide03 SFU Futura_12" panose="020B0604020202020204" charset="0"/>
              </a:rPr>
              <a:t> </a:t>
            </a:r>
            <a:r>
              <a:rPr lang="en-US" sz="2800" b="1" dirty="0" err="1">
                <a:solidFill>
                  <a:srgbClr val="385723"/>
                </a:solidFill>
                <a:latin typeface="#9Slide03 SFU Futura_12" panose="020B0604020202020204" charset="0"/>
              </a:rPr>
              <a:t>hoạt</a:t>
            </a:r>
            <a:r>
              <a:rPr lang="en-US" sz="2800" b="1" dirty="0">
                <a:solidFill>
                  <a:srgbClr val="385723"/>
                </a:solidFill>
                <a:latin typeface="#9Slide03 SFU Futura_12" panose="020B0604020202020204" charset="0"/>
              </a:rPr>
              <a:t>.</a:t>
            </a: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529" y="3162155"/>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ontaminación ambiental. producción de residuos. descarga de desechos al  océano. | Vector Premiu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2350" l="10000" r="90000">
                        <a14:foregroundMark x1="31950" y1="88200" x2="36600" y2="88650"/>
                        <a14:foregroundMark x1="36100" y1="88650" x2="36100" y2="87300"/>
                        <a14:foregroundMark x1="43950" y1="86350" x2="40300" y2="92350"/>
                        <a14:foregroundMark x1="40300" y1="92350" x2="40300" y2="92350"/>
                        <a14:foregroundMark x1="40300" y1="91900" x2="40300" y2="91900"/>
                        <a14:foregroundMark x1="36600" y1="12950" x2="60600" y2="20800"/>
                        <a14:foregroundMark x1="60600" y1="18000" x2="57350" y2="35550"/>
                        <a14:foregroundMark x1="57850" y1="20800" x2="56450" y2="33700"/>
                        <a14:foregroundMark x1="36100" y1="13850" x2="30100" y2="12450"/>
                        <a14:foregroundMark x1="43500" y1="24950" x2="49050" y2="36950"/>
                        <a14:foregroundMark x1="38900" y1="24500" x2="34750" y2="24950"/>
                        <a14:foregroundMark x1="52300" y1="61900" x2="63850" y2="71600"/>
                        <a14:foregroundMark x1="61050" y1="72950" x2="59700" y2="70650"/>
                      </a14:backgroundRemoval>
                    </a14:imgEffect>
                  </a14:imgLayer>
                </a14:imgProps>
              </a:ext>
              <a:ext uri="{28A0092B-C50C-407E-A947-70E740481C1C}">
                <a14:useLocalDpi xmlns:a14="http://schemas.microsoft.com/office/drawing/2010/main" val="0"/>
              </a:ext>
            </a:extLst>
          </a:blip>
          <a:srcRect l="13957" t="7389" r="11692" b="7175"/>
          <a:stretch/>
        </p:blipFill>
        <p:spPr bwMode="auto">
          <a:xfrm>
            <a:off x="6739440" y="1446996"/>
            <a:ext cx="5452559" cy="537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2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Kể </a:t>
            </a:r>
            <a:r>
              <a:rPr lang="vi-VN" sz="4000" b="1" kern="0" dirty="0">
                <a:solidFill>
                  <a:prstClr val="white"/>
                </a:solidFill>
                <a:latin typeface="#9Slide03 SFU Futura_12" panose="020B0604020202020204" charset="0"/>
              </a:rPr>
              <a:t>tên các nguồn năng lượng sạch?</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788437" y="2544072"/>
            <a:ext cx="4497951" cy="20993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385723"/>
                </a:solidFill>
                <a:latin typeface="#9Slide03 SFU Futura_12" panose="020B0604020202020204" charset="0"/>
              </a:rPr>
              <a:t>Năng </a:t>
            </a:r>
            <a:r>
              <a:rPr lang="vi-VN" sz="2800" b="1" dirty="0">
                <a:solidFill>
                  <a:srgbClr val="385723"/>
                </a:solidFill>
                <a:latin typeface="#9Slide03 SFU Futura_12" panose="020B0604020202020204" charset="0"/>
              </a:rPr>
              <a:t>lượng từ Mặt Trời, gió, nước.</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529" y="3162155"/>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in năng lượng mặt trời mono 110w | Phượng Hoàng Solar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140" y="2005766"/>
            <a:ext cx="4591654" cy="4695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9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Biểu </a:t>
            </a:r>
            <a:r>
              <a:rPr lang="vi-VN" sz="4000" b="1" kern="0" dirty="0">
                <a:solidFill>
                  <a:prstClr val="white"/>
                </a:solidFill>
                <a:latin typeface="#9Slide03 SFU Futura_12" panose="020B0604020202020204" charset="0"/>
              </a:rPr>
              <a:t>hiện của biến đổi khí hậu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692685" y="2274919"/>
            <a:ext cx="4497951" cy="41567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385723"/>
                </a:solidFill>
                <a:latin typeface="#9Slide03 SFU Futura_12" panose="020B0604020202020204" charset="0"/>
              </a:rPr>
              <a:t>Gia </a:t>
            </a:r>
            <a:r>
              <a:rPr lang="vi-VN" sz="2800" b="1" dirty="0">
                <a:solidFill>
                  <a:srgbClr val="385723"/>
                </a:solidFill>
                <a:latin typeface="#9Slide03 SFU Futura_12" panose="020B0604020202020204" charset="0"/>
              </a:rPr>
              <a:t>tăng các hiện tượng thời tiết cực đoan: nắng nóng bất thường ở Bắc Âu, cháy rừng ở Nam Âu, mưa lũ ở Tây và Trung Âu, …</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777" y="3662218"/>
            <a:ext cx="1279156" cy="114210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26,312 Waldbrand Vektorgrafiken, Cliparts und Illustrationen Kaufen - 123RF"/>
          <p:cNvPicPr>
            <a:picLocks noChangeAspect="1" noChangeArrowheads="1"/>
          </p:cNvPicPr>
          <p:nvPr/>
        </p:nvPicPr>
        <p:blipFill rotWithShape="1">
          <a:blip r:embed="rId3">
            <a:extLst>
              <a:ext uri="{28A0092B-C50C-407E-A947-70E740481C1C}">
                <a14:useLocalDpi xmlns:a14="http://schemas.microsoft.com/office/drawing/2010/main" val="0"/>
              </a:ext>
            </a:extLst>
          </a:blip>
          <a:srcRect l="10371" t="3667" r="6629" b="3334"/>
          <a:stretch/>
        </p:blipFill>
        <p:spPr bwMode="auto">
          <a:xfrm>
            <a:off x="7543799" y="1895062"/>
            <a:ext cx="4401919" cy="4932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78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fade">
                                      <p:cBhvr>
                                        <p:cTn id="21"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Biện </a:t>
            </a:r>
            <a:r>
              <a:rPr lang="vi-VN" sz="4000" b="1" kern="0" dirty="0">
                <a:solidFill>
                  <a:prstClr val="white"/>
                </a:solidFill>
                <a:latin typeface="#9Slide03 SFU Futura_12" panose="020B0604020202020204" charset="0"/>
              </a:rPr>
              <a:t>pháp ứng phó với biến đổi khí hậu ở châu Âu?</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165142" y="2300711"/>
            <a:ext cx="5988761" cy="83975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smtClean="0">
                <a:solidFill>
                  <a:srgbClr val="385723"/>
                </a:solidFill>
                <a:latin typeface="#9Slide03 SFU Futura_12" panose="020B0604020202020204" charset="0"/>
              </a:rPr>
              <a:t> </a:t>
            </a:r>
            <a:r>
              <a:rPr lang="vi-VN" sz="2800" b="1" dirty="0">
                <a:solidFill>
                  <a:srgbClr val="385723"/>
                </a:solidFill>
                <a:latin typeface="#9Slide03 SFU Futura_12" panose="020B0604020202020204" charset="0"/>
              </a:rPr>
              <a:t>Trồng và bảo vệ rừng</a:t>
            </a:r>
            <a:r>
              <a:rPr lang="vi-VN" sz="2800" b="1" dirty="0" smtClean="0">
                <a:solidFill>
                  <a:srgbClr val="385723"/>
                </a:solidFill>
                <a:latin typeface="#9Slide03 SFU Futura_12" panose="020B0604020202020204" charset="0"/>
              </a:rPr>
              <a:t>.</a:t>
            </a:r>
            <a:endParaRPr lang="vi-VN"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386" y="2300711"/>
            <a:ext cx="882755" cy="78817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9">
            <a:extLst>
              <a:ext uri="{FF2B5EF4-FFF2-40B4-BE49-F238E27FC236}">
                <a16:creationId xmlns:a16="http://schemas.microsoft.com/office/drawing/2014/main" id="{BFA45D50-FA36-4AB1-A1D6-FE93ACDAF9AA}"/>
              </a:ext>
            </a:extLst>
          </p:cNvPr>
          <p:cNvSpPr/>
          <p:nvPr/>
        </p:nvSpPr>
        <p:spPr>
          <a:xfrm>
            <a:off x="2169402" y="3520324"/>
            <a:ext cx="5988761" cy="1006030"/>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smtClean="0">
                <a:solidFill>
                  <a:srgbClr val="385723"/>
                </a:solidFill>
                <a:latin typeface="#9Slide03 SFU Futura_12" panose="020B0604020202020204" charset="0"/>
              </a:rPr>
              <a:t>Hạn </a:t>
            </a:r>
            <a:r>
              <a:rPr lang="vi-VN" sz="2800" b="1" dirty="0">
                <a:solidFill>
                  <a:srgbClr val="385723"/>
                </a:solidFill>
                <a:latin typeface="#9Slide03 SFU Futura_12" panose="020B0604020202020204" charset="0"/>
              </a:rPr>
              <a:t>chế tối đa việc sử dụng nhiên liệu hóa thạch</a:t>
            </a:r>
            <a:r>
              <a:rPr lang="vi-VN" sz="2800" b="1" dirty="0" smtClean="0">
                <a:solidFill>
                  <a:srgbClr val="385723"/>
                </a:solidFill>
                <a:latin typeface="#9Slide03 SFU Futura_12" panose="020B0604020202020204" charset="0"/>
              </a:rPr>
              <a:t>.</a:t>
            </a:r>
            <a:endParaRPr lang="vi-VN" sz="2800" b="1" dirty="0">
              <a:solidFill>
                <a:srgbClr val="385723"/>
              </a:solidFill>
              <a:latin typeface="#9Slide03 SFU Futura_12" panose="020B0604020202020204" charset="0"/>
            </a:endParaRPr>
          </a:p>
        </p:txBody>
      </p:sp>
      <p:sp>
        <p:nvSpPr>
          <p:cNvPr id="10" name="Rectangle: Rounded Corners 19">
            <a:extLst>
              <a:ext uri="{FF2B5EF4-FFF2-40B4-BE49-F238E27FC236}">
                <a16:creationId xmlns:a16="http://schemas.microsoft.com/office/drawing/2014/main" id="{BFA45D50-FA36-4AB1-A1D6-FE93ACDAF9AA}"/>
              </a:ext>
            </a:extLst>
          </p:cNvPr>
          <p:cNvSpPr/>
          <p:nvPr/>
        </p:nvSpPr>
        <p:spPr>
          <a:xfrm>
            <a:off x="2165141" y="4981222"/>
            <a:ext cx="5988761" cy="1022403"/>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smtClean="0">
                <a:solidFill>
                  <a:srgbClr val="385723"/>
                </a:solidFill>
                <a:latin typeface="#9Slide03 SFU Futura_12" panose="020B0604020202020204" charset="0"/>
              </a:rPr>
              <a:t>Phát </a:t>
            </a:r>
            <a:r>
              <a:rPr lang="vi-VN" sz="2800" b="1" dirty="0">
                <a:solidFill>
                  <a:srgbClr val="385723"/>
                </a:solidFill>
                <a:latin typeface="#9Slide03 SFU Futura_12" panose="020B0604020202020204" charset="0"/>
              </a:rPr>
              <a:t>triển các nguồn năng lượng tái tạo, thân thiện với môi </a:t>
            </a:r>
            <a:r>
              <a:rPr lang="vi-VN" sz="2800" b="1" dirty="0" smtClean="0">
                <a:solidFill>
                  <a:srgbClr val="385723"/>
                </a:solidFill>
                <a:latin typeface="#9Slide03 SFU Futura_12" panose="020B0604020202020204" charset="0"/>
              </a:rPr>
              <a:t>trường</a:t>
            </a:r>
            <a:r>
              <a:rPr lang="en-US" sz="2800" b="1" dirty="0" smtClean="0">
                <a:solidFill>
                  <a:srgbClr val="385723"/>
                </a:solidFill>
                <a:latin typeface="#9Slide03 SFU Futura_12" panose="020B0604020202020204" charset="0"/>
              </a:rPr>
              <a:t>.</a:t>
            </a:r>
            <a:endParaRPr lang="vi-VN" sz="2800" b="1" dirty="0">
              <a:solidFill>
                <a:srgbClr val="385723"/>
              </a:solidFill>
              <a:latin typeface="#9Slide03 SFU Futura_12" panose="020B0604020202020204" charset="0"/>
            </a:endParaRPr>
          </a:p>
        </p:txBody>
      </p:sp>
      <p:pic>
        <p:nvPicPr>
          <p:cNvPr id="12"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87" y="3603461"/>
            <a:ext cx="882755" cy="788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586" y="5106512"/>
            <a:ext cx="882755" cy="7881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207223" y="2576614"/>
            <a:ext cx="4175798" cy="3630042"/>
            <a:chOff x="8207223" y="2576614"/>
            <a:chExt cx="4175798" cy="3630042"/>
          </a:xfrm>
        </p:grpSpPr>
        <p:pic>
          <p:nvPicPr>
            <p:cNvPr id="17" name="Picture 2" descr="Hình ảnh Bảo Vệ Môi Trường Thực Vật Giọt Nước Minh Họa PNG , Trồng Rừng,  Bảo Vệ Trái đất, Giọt Nước PNG và Vector với nền trong suốt để tải xuố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046" t="17157" r="18147" b="42189"/>
            <a:stretch/>
          </p:blipFill>
          <p:spPr bwMode="auto">
            <a:xfrm>
              <a:off x="8207223" y="2576614"/>
              <a:ext cx="4175798" cy="363004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8429625" y="4414838"/>
              <a:ext cx="612150" cy="671512"/>
            </a:xfrm>
            <a:custGeom>
              <a:avLst/>
              <a:gdLst>
                <a:gd name="connsiteX0" fmla="*/ 0 w 612150"/>
                <a:gd name="connsiteY0" fmla="*/ 271462 h 671512"/>
                <a:gd name="connsiteX1" fmla="*/ 71438 w 612150"/>
                <a:gd name="connsiteY1" fmla="*/ 214312 h 671512"/>
                <a:gd name="connsiteX2" fmla="*/ 171450 w 612150"/>
                <a:gd name="connsiteY2" fmla="*/ 128587 h 671512"/>
                <a:gd name="connsiteX3" fmla="*/ 257175 w 612150"/>
                <a:gd name="connsiteY3" fmla="*/ 71437 h 671512"/>
                <a:gd name="connsiteX4" fmla="*/ 300038 w 612150"/>
                <a:gd name="connsiteY4" fmla="*/ 28575 h 671512"/>
                <a:gd name="connsiteX5" fmla="*/ 342900 w 612150"/>
                <a:gd name="connsiteY5" fmla="*/ 0 h 671512"/>
                <a:gd name="connsiteX6" fmla="*/ 471488 w 612150"/>
                <a:gd name="connsiteY6" fmla="*/ 14287 h 671512"/>
                <a:gd name="connsiteX7" fmla="*/ 514350 w 612150"/>
                <a:gd name="connsiteY7" fmla="*/ 28575 h 671512"/>
                <a:gd name="connsiteX8" fmla="*/ 557213 w 612150"/>
                <a:gd name="connsiteY8" fmla="*/ 71437 h 671512"/>
                <a:gd name="connsiteX9" fmla="*/ 585788 w 612150"/>
                <a:gd name="connsiteY9" fmla="*/ 114300 h 671512"/>
                <a:gd name="connsiteX10" fmla="*/ 585788 w 612150"/>
                <a:gd name="connsiteY10" fmla="*/ 328612 h 671512"/>
                <a:gd name="connsiteX11" fmla="*/ 500063 w 612150"/>
                <a:gd name="connsiteY11" fmla="*/ 385762 h 671512"/>
                <a:gd name="connsiteX12" fmla="*/ 414338 w 612150"/>
                <a:gd name="connsiteY12" fmla="*/ 485775 h 671512"/>
                <a:gd name="connsiteX13" fmla="*/ 314325 w 612150"/>
                <a:gd name="connsiteY13" fmla="*/ 528637 h 671512"/>
                <a:gd name="connsiteX14" fmla="*/ 271463 w 612150"/>
                <a:gd name="connsiteY14" fmla="*/ 571500 h 671512"/>
                <a:gd name="connsiteX15" fmla="*/ 228600 w 612150"/>
                <a:gd name="connsiteY15" fmla="*/ 585787 h 671512"/>
                <a:gd name="connsiteX16" fmla="*/ 214313 w 612150"/>
                <a:gd name="connsiteY16"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150" h="671512">
                  <a:moveTo>
                    <a:pt x="0" y="271462"/>
                  </a:moveTo>
                  <a:cubicBezTo>
                    <a:pt x="23813" y="252412"/>
                    <a:pt x="48646" y="234572"/>
                    <a:pt x="71438" y="214312"/>
                  </a:cubicBezTo>
                  <a:cubicBezTo>
                    <a:pt x="175379" y="121921"/>
                    <a:pt x="84088" y="186829"/>
                    <a:pt x="171450" y="128587"/>
                  </a:cubicBezTo>
                  <a:cubicBezTo>
                    <a:pt x="233259" y="35875"/>
                    <a:pt x="157818" y="128212"/>
                    <a:pt x="257175" y="71437"/>
                  </a:cubicBezTo>
                  <a:cubicBezTo>
                    <a:pt x="274718" y="61412"/>
                    <a:pt x="284516" y="41510"/>
                    <a:pt x="300038" y="28575"/>
                  </a:cubicBezTo>
                  <a:cubicBezTo>
                    <a:pt x="313229" y="17582"/>
                    <a:pt x="328613" y="9525"/>
                    <a:pt x="342900" y="0"/>
                  </a:cubicBezTo>
                  <a:cubicBezTo>
                    <a:pt x="385763" y="4762"/>
                    <a:pt x="428948" y="7197"/>
                    <a:pt x="471488" y="14287"/>
                  </a:cubicBezTo>
                  <a:cubicBezTo>
                    <a:pt x="486343" y="16763"/>
                    <a:pt x="501819" y="20221"/>
                    <a:pt x="514350" y="28575"/>
                  </a:cubicBezTo>
                  <a:cubicBezTo>
                    <a:pt x="531162" y="39783"/>
                    <a:pt x="544278" y="55915"/>
                    <a:pt x="557213" y="71437"/>
                  </a:cubicBezTo>
                  <a:cubicBezTo>
                    <a:pt x="568206" y="84629"/>
                    <a:pt x="576263" y="100012"/>
                    <a:pt x="585788" y="114300"/>
                  </a:cubicBezTo>
                  <a:cubicBezTo>
                    <a:pt x="610710" y="189069"/>
                    <a:pt x="629882" y="227825"/>
                    <a:pt x="585788" y="328612"/>
                  </a:cubicBezTo>
                  <a:cubicBezTo>
                    <a:pt x="572023" y="360076"/>
                    <a:pt x="500063" y="385762"/>
                    <a:pt x="500063" y="385762"/>
                  </a:cubicBezTo>
                  <a:cubicBezTo>
                    <a:pt x="471266" y="428959"/>
                    <a:pt x="460533" y="451129"/>
                    <a:pt x="414338" y="485775"/>
                  </a:cubicBezTo>
                  <a:cubicBezTo>
                    <a:pt x="386088" y="506962"/>
                    <a:pt x="347433" y="517602"/>
                    <a:pt x="314325" y="528637"/>
                  </a:cubicBezTo>
                  <a:cubicBezTo>
                    <a:pt x="300038" y="542925"/>
                    <a:pt x="288275" y="560292"/>
                    <a:pt x="271463" y="571500"/>
                  </a:cubicBezTo>
                  <a:cubicBezTo>
                    <a:pt x="258932" y="579854"/>
                    <a:pt x="239249" y="575138"/>
                    <a:pt x="228600" y="585787"/>
                  </a:cubicBezTo>
                  <a:cubicBezTo>
                    <a:pt x="209795" y="604592"/>
                    <a:pt x="214313" y="649271"/>
                    <a:pt x="214313" y="671512"/>
                  </a:cubicBezTo>
                </a:path>
              </a:pathLst>
            </a:cu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9401175" y="4442933"/>
              <a:ext cx="1364117" cy="1300641"/>
            </a:xfrm>
            <a:custGeom>
              <a:avLst/>
              <a:gdLst>
                <a:gd name="connsiteX0" fmla="*/ 1917 w 1065996"/>
                <a:gd name="connsiteY0" fmla="*/ 929166 h 1214916"/>
                <a:gd name="connsiteX1" fmla="*/ 30492 w 1065996"/>
                <a:gd name="connsiteY1" fmla="*/ 829154 h 1214916"/>
                <a:gd name="connsiteX2" fmla="*/ 130504 w 1065996"/>
                <a:gd name="connsiteY2" fmla="*/ 729141 h 1214916"/>
                <a:gd name="connsiteX3" fmla="*/ 187654 w 1065996"/>
                <a:gd name="connsiteY3" fmla="*/ 657704 h 1214916"/>
                <a:gd name="connsiteX4" fmla="*/ 230517 w 1065996"/>
                <a:gd name="connsiteY4" fmla="*/ 629129 h 1214916"/>
                <a:gd name="connsiteX5" fmla="*/ 316242 w 1065996"/>
                <a:gd name="connsiteY5" fmla="*/ 543404 h 1214916"/>
                <a:gd name="connsiteX6" fmla="*/ 416254 w 1065996"/>
                <a:gd name="connsiteY6" fmla="*/ 443391 h 1214916"/>
                <a:gd name="connsiteX7" fmla="*/ 459117 w 1065996"/>
                <a:gd name="connsiteY7" fmla="*/ 400529 h 1214916"/>
                <a:gd name="connsiteX8" fmla="*/ 501979 w 1065996"/>
                <a:gd name="connsiteY8" fmla="*/ 371954 h 1214916"/>
                <a:gd name="connsiteX9" fmla="*/ 559129 w 1065996"/>
                <a:gd name="connsiteY9" fmla="*/ 314804 h 1214916"/>
                <a:gd name="connsiteX10" fmla="*/ 587704 w 1065996"/>
                <a:gd name="connsiteY10" fmla="*/ 271941 h 1214916"/>
                <a:gd name="connsiteX11" fmla="*/ 644854 w 1065996"/>
                <a:gd name="connsiteY11" fmla="*/ 243366 h 1214916"/>
                <a:gd name="connsiteX12" fmla="*/ 687717 w 1065996"/>
                <a:gd name="connsiteY12" fmla="*/ 214791 h 1214916"/>
                <a:gd name="connsiteX13" fmla="*/ 730579 w 1065996"/>
                <a:gd name="connsiteY13" fmla="*/ 171929 h 1214916"/>
                <a:gd name="connsiteX14" fmla="*/ 816304 w 1065996"/>
                <a:gd name="connsiteY14" fmla="*/ 114779 h 1214916"/>
                <a:gd name="connsiteX15" fmla="*/ 902029 w 1065996"/>
                <a:gd name="connsiteY15" fmla="*/ 57629 h 1214916"/>
                <a:gd name="connsiteX16" fmla="*/ 1030617 w 1065996"/>
                <a:gd name="connsiteY16" fmla="*/ 14766 h 1214916"/>
                <a:gd name="connsiteX17" fmla="*/ 1059192 w 1065996"/>
                <a:gd name="connsiteY17" fmla="*/ 57629 h 1214916"/>
                <a:gd name="connsiteX18" fmla="*/ 1030617 w 1065996"/>
                <a:gd name="connsiteY18" fmla="*/ 357666 h 1214916"/>
                <a:gd name="connsiteX19" fmla="*/ 1016329 w 1065996"/>
                <a:gd name="connsiteY19" fmla="*/ 414816 h 1214916"/>
                <a:gd name="connsiteX20" fmla="*/ 973467 w 1065996"/>
                <a:gd name="connsiteY20" fmla="*/ 457679 h 1214916"/>
                <a:gd name="connsiteX21" fmla="*/ 887742 w 1065996"/>
                <a:gd name="connsiteY21" fmla="*/ 557691 h 1214916"/>
                <a:gd name="connsiteX22" fmla="*/ 830592 w 1065996"/>
                <a:gd name="connsiteY22" fmla="*/ 643416 h 1214916"/>
                <a:gd name="connsiteX23" fmla="*/ 802017 w 1065996"/>
                <a:gd name="connsiteY23" fmla="*/ 686279 h 1214916"/>
                <a:gd name="connsiteX24" fmla="*/ 716292 w 1065996"/>
                <a:gd name="connsiteY24" fmla="*/ 786291 h 1214916"/>
                <a:gd name="connsiteX25" fmla="*/ 673429 w 1065996"/>
                <a:gd name="connsiteY25" fmla="*/ 829154 h 1214916"/>
                <a:gd name="connsiteX26" fmla="*/ 587704 w 1065996"/>
                <a:gd name="connsiteY26" fmla="*/ 900591 h 1214916"/>
                <a:gd name="connsiteX27" fmla="*/ 559129 w 1065996"/>
                <a:gd name="connsiteY27" fmla="*/ 943454 h 1214916"/>
                <a:gd name="connsiteX28" fmla="*/ 473404 w 1065996"/>
                <a:gd name="connsiteY28" fmla="*/ 1029179 h 1214916"/>
                <a:gd name="connsiteX29" fmla="*/ 387679 w 1065996"/>
                <a:gd name="connsiteY29" fmla="*/ 1100616 h 1214916"/>
                <a:gd name="connsiteX30" fmla="*/ 316242 w 1065996"/>
                <a:gd name="connsiteY30" fmla="*/ 1157766 h 1214916"/>
                <a:gd name="connsiteX31" fmla="*/ 230517 w 1065996"/>
                <a:gd name="connsiteY31" fmla="*/ 1214916 h 1214916"/>
                <a:gd name="connsiteX32" fmla="*/ 130504 w 1065996"/>
                <a:gd name="connsiteY32" fmla="*/ 1200629 h 1214916"/>
                <a:gd name="connsiteX33" fmla="*/ 87642 w 1065996"/>
                <a:gd name="connsiteY33" fmla="*/ 1186341 h 1214916"/>
                <a:gd name="connsiteX34" fmla="*/ 30492 w 1065996"/>
                <a:gd name="connsiteY34" fmla="*/ 1100616 h 1214916"/>
                <a:gd name="connsiteX35" fmla="*/ 1917 w 1065996"/>
                <a:gd name="connsiteY35" fmla="*/ 986316 h 1214916"/>
                <a:gd name="connsiteX36" fmla="*/ 1917 w 1065996"/>
                <a:gd name="connsiteY36" fmla="*/ 929166 h 121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5996" h="1214916">
                  <a:moveTo>
                    <a:pt x="1917" y="929166"/>
                  </a:moveTo>
                  <a:cubicBezTo>
                    <a:pt x="11442" y="895829"/>
                    <a:pt x="14986" y="860165"/>
                    <a:pt x="30492" y="829154"/>
                  </a:cubicBezTo>
                  <a:cubicBezTo>
                    <a:pt x="87855" y="714429"/>
                    <a:pt x="68189" y="791456"/>
                    <a:pt x="130504" y="729141"/>
                  </a:cubicBezTo>
                  <a:cubicBezTo>
                    <a:pt x="152067" y="707578"/>
                    <a:pt x="166091" y="679267"/>
                    <a:pt x="187654" y="657704"/>
                  </a:cubicBezTo>
                  <a:cubicBezTo>
                    <a:pt x="199796" y="645562"/>
                    <a:pt x="217683" y="640537"/>
                    <a:pt x="230517" y="629129"/>
                  </a:cubicBezTo>
                  <a:cubicBezTo>
                    <a:pt x="260721" y="602281"/>
                    <a:pt x="287667" y="571979"/>
                    <a:pt x="316242" y="543404"/>
                  </a:cubicBezTo>
                  <a:lnTo>
                    <a:pt x="416254" y="443391"/>
                  </a:lnTo>
                  <a:cubicBezTo>
                    <a:pt x="430542" y="429104"/>
                    <a:pt x="442305" y="411737"/>
                    <a:pt x="459117" y="400529"/>
                  </a:cubicBezTo>
                  <a:cubicBezTo>
                    <a:pt x="473404" y="391004"/>
                    <a:pt x="488942" y="383129"/>
                    <a:pt x="501979" y="371954"/>
                  </a:cubicBezTo>
                  <a:cubicBezTo>
                    <a:pt x="522434" y="354421"/>
                    <a:pt x="541596" y="335259"/>
                    <a:pt x="559129" y="314804"/>
                  </a:cubicBezTo>
                  <a:cubicBezTo>
                    <a:pt x="570304" y="301766"/>
                    <a:pt x="574512" y="282934"/>
                    <a:pt x="587704" y="271941"/>
                  </a:cubicBezTo>
                  <a:cubicBezTo>
                    <a:pt x="604066" y="258306"/>
                    <a:pt x="626362" y="253933"/>
                    <a:pt x="644854" y="243366"/>
                  </a:cubicBezTo>
                  <a:cubicBezTo>
                    <a:pt x="659763" y="234847"/>
                    <a:pt x="674525" y="225784"/>
                    <a:pt x="687717" y="214791"/>
                  </a:cubicBezTo>
                  <a:cubicBezTo>
                    <a:pt x="703239" y="201856"/>
                    <a:pt x="714630" y="184334"/>
                    <a:pt x="730579" y="171929"/>
                  </a:cubicBezTo>
                  <a:cubicBezTo>
                    <a:pt x="757688" y="150845"/>
                    <a:pt x="792020" y="139063"/>
                    <a:pt x="816304" y="114779"/>
                  </a:cubicBezTo>
                  <a:cubicBezTo>
                    <a:pt x="869816" y="61267"/>
                    <a:pt x="839998" y="78306"/>
                    <a:pt x="902029" y="57629"/>
                  </a:cubicBezTo>
                  <a:cubicBezTo>
                    <a:pt x="1000285" y="-7875"/>
                    <a:pt x="955173" y="-10381"/>
                    <a:pt x="1030617" y="14766"/>
                  </a:cubicBezTo>
                  <a:cubicBezTo>
                    <a:pt x="1040142" y="29054"/>
                    <a:pt x="1058375" y="40477"/>
                    <a:pt x="1059192" y="57629"/>
                  </a:cubicBezTo>
                  <a:cubicBezTo>
                    <a:pt x="1072962" y="346809"/>
                    <a:pt x="1066986" y="230376"/>
                    <a:pt x="1030617" y="357666"/>
                  </a:cubicBezTo>
                  <a:cubicBezTo>
                    <a:pt x="1025222" y="376547"/>
                    <a:pt x="1026071" y="397767"/>
                    <a:pt x="1016329" y="414816"/>
                  </a:cubicBezTo>
                  <a:cubicBezTo>
                    <a:pt x="1006304" y="432359"/>
                    <a:pt x="985590" y="441515"/>
                    <a:pt x="973467" y="457679"/>
                  </a:cubicBezTo>
                  <a:cubicBezTo>
                    <a:pt x="895923" y="561072"/>
                    <a:pt x="969692" y="503057"/>
                    <a:pt x="887742" y="557691"/>
                  </a:cubicBezTo>
                  <a:lnTo>
                    <a:pt x="830592" y="643416"/>
                  </a:lnTo>
                  <a:cubicBezTo>
                    <a:pt x="821067" y="657704"/>
                    <a:pt x="814159" y="674137"/>
                    <a:pt x="802017" y="686279"/>
                  </a:cubicBezTo>
                  <a:cubicBezTo>
                    <a:pt x="695665" y="792629"/>
                    <a:pt x="826256" y="657999"/>
                    <a:pt x="716292" y="786291"/>
                  </a:cubicBezTo>
                  <a:cubicBezTo>
                    <a:pt x="703142" y="801632"/>
                    <a:pt x="688951" y="816219"/>
                    <a:pt x="673429" y="829154"/>
                  </a:cubicBezTo>
                  <a:cubicBezTo>
                    <a:pt x="612130" y="880237"/>
                    <a:pt x="644621" y="832291"/>
                    <a:pt x="587704" y="900591"/>
                  </a:cubicBezTo>
                  <a:cubicBezTo>
                    <a:pt x="576711" y="913783"/>
                    <a:pt x="570537" y="930620"/>
                    <a:pt x="559129" y="943454"/>
                  </a:cubicBezTo>
                  <a:cubicBezTo>
                    <a:pt x="532281" y="973658"/>
                    <a:pt x="501979" y="1000604"/>
                    <a:pt x="473404" y="1029179"/>
                  </a:cubicBezTo>
                  <a:cubicBezTo>
                    <a:pt x="418400" y="1084183"/>
                    <a:pt x="447354" y="1060833"/>
                    <a:pt x="387679" y="1100616"/>
                  </a:cubicBezTo>
                  <a:cubicBezTo>
                    <a:pt x="323772" y="1196478"/>
                    <a:pt x="399055" y="1102557"/>
                    <a:pt x="316242" y="1157766"/>
                  </a:cubicBezTo>
                  <a:cubicBezTo>
                    <a:pt x="209219" y="1229115"/>
                    <a:pt x="332432" y="1180945"/>
                    <a:pt x="230517" y="1214916"/>
                  </a:cubicBezTo>
                  <a:cubicBezTo>
                    <a:pt x="197179" y="1210154"/>
                    <a:pt x="163526" y="1207233"/>
                    <a:pt x="130504" y="1200629"/>
                  </a:cubicBezTo>
                  <a:cubicBezTo>
                    <a:pt x="115736" y="1197675"/>
                    <a:pt x="98291" y="1196990"/>
                    <a:pt x="87642" y="1186341"/>
                  </a:cubicBezTo>
                  <a:cubicBezTo>
                    <a:pt x="63358" y="1162057"/>
                    <a:pt x="30492" y="1100616"/>
                    <a:pt x="30492" y="1100616"/>
                  </a:cubicBezTo>
                  <a:cubicBezTo>
                    <a:pt x="20967" y="1062516"/>
                    <a:pt x="-7608" y="1024416"/>
                    <a:pt x="1917" y="986316"/>
                  </a:cubicBezTo>
                  <a:lnTo>
                    <a:pt x="1917" y="929166"/>
                  </a:lnTo>
                  <a:close/>
                </a:path>
              </a:pathLst>
            </a:cu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0726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6">
            <a:extLst>
              <a:ext uri="{FF2B5EF4-FFF2-40B4-BE49-F238E27FC236}">
                <a16:creationId xmlns:a16="http://schemas.microsoft.com/office/drawing/2014/main" id="{6593D6DB-67D5-480F-9BCA-23511ED7C507}"/>
              </a:ext>
            </a:extLst>
          </p:cNvPr>
          <p:cNvSpPr/>
          <p:nvPr/>
        </p:nvSpPr>
        <p:spPr>
          <a:xfrm rot="10800000" flipV="1">
            <a:off x="874640" y="293086"/>
            <a:ext cx="11071079" cy="1601976"/>
          </a:xfrm>
          <a:prstGeom prst="homePlate">
            <a:avLst/>
          </a:prstGeom>
          <a:solidFill>
            <a:srgbClr val="2B8D3A"/>
          </a:solidFill>
          <a:ln w="25400" cap="flat" cmpd="sng" algn="ctr">
            <a:solidFill>
              <a:sysClr val="window" lastClr="FFFFFF"/>
            </a:solidFill>
            <a:prstDash val="solid"/>
          </a:ln>
          <a:effectLst/>
        </p:spPr>
        <p:txBody>
          <a:bodyPr lIns="1296000" rtlCol="0" anchor="ctr"/>
          <a:lstStyle/>
          <a:p>
            <a:pPr lvl="0" algn="just" defTabSz="685800">
              <a:defRPr/>
            </a:pPr>
            <a:r>
              <a:rPr lang="vi-VN" sz="4000" b="1" kern="0" dirty="0" smtClean="0">
                <a:solidFill>
                  <a:prstClr val="white"/>
                </a:solidFill>
                <a:latin typeface="#9Slide03 SFU Futura_12" panose="020B0604020202020204" charset="0"/>
              </a:rPr>
              <a:t>Giải </a:t>
            </a:r>
            <a:r>
              <a:rPr lang="vi-VN" sz="4000" b="1" kern="0" dirty="0">
                <a:solidFill>
                  <a:prstClr val="white"/>
                </a:solidFill>
                <a:latin typeface="#9Slide03 SFU Futura_12" panose="020B0604020202020204" charset="0"/>
              </a:rPr>
              <a:t>thích vì sao nước Anh được mệnh danh là “Xứ sở sương mù”?</a:t>
            </a:r>
            <a:endParaRPr kumimoji="0" lang="vi-VN" sz="4000" b="1" i="0" u="none" strike="noStrike" kern="0" cap="none" spc="0" normalizeH="0" baseline="0" noProof="0" dirty="0">
              <a:ln>
                <a:noFill/>
              </a:ln>
              <a:solidFill>
                <a:prstClr val="white"/>
              </a:solidFill>
              <a:effectLst/>
              <a:uLnTx/>
              <a:uFillTx/>
              <a:latin typeface="#9Slide03 SFU Futura_12" panose="020B0604020202020204" charset="0"/>
            </a:endParaRPr>
          </a:p>
        </p:txBody>
      </p:sp>
      <p:grpSp>
        <p:nvGrpSpPr>
          <p:cNvPr id="13" name="Group 21">
            <a:extLst>
              <a:ext uri="{FF2B5EF4-FFF2-40B4-BE49-F238E27FC236}">
                <a16:creationId xmlns:a16="http://schemas.microsoft.com/office/drawing/2014/main" id="{A9CC0DB7-A15E-4DFC-A67A-294889ED995D}"/>
              </a:ext>
            </a:extLst>
          </p:cNvPr>
          <p:cNvGrpSpPr/>
          <p:nvPr/>
        </p:nvGrpSpPr>
        <p:grpSpPr>
          <a:xfrm>
            <a:off x="246272" y="92768"/>
            <a:ext cx="1874071" cy="1912998"/>
            <a:chOff x="5271502" y="1106507"/>
            <a:chExt cx="1363741" cy="1447507"/>
          </a:xfrm>
          <a:solidFill>
            <a:schemeClr val="accent6">
              <a:lumMod val="50000"/>
            </a:schemeClr>
          </a:solidFill>
        </p:grpSpPr>
        <p:sp>
          <p:nvSpPr>
            <p:cNvPr id="14" name="Oval 22">
              <a:extLst>
                <a:ext uri="{FF2B5EF4-FFF2-40B4-BE49-F238E27FC236}">
                  <a16:creationId xmlns:a16="http://schemas.microsoft.com/office/drawing/2014/main" id="{824AA69F-B01D-4956-9A34-DD9C73F71E37}"/>
                </a:ext>
              </a:extLst>
            </p:cNvPr>
            <p:cNvSpPr/>
            <p:nvPr/>
          </p:nvSpPr>
          <p:spPr>
            <a:xfrm>
              <a:off x="5271502" y="1106507"/>
              <a:ext cx="1363741" cy="1363741"/>
            </a:xfrm>
            <a:prstGeom prst="ellipse">
              <a:avLst/>
            </a:prstGeom>
            <a:solidFill>
              <a:srgbClr val="FFFF00"/>
            </a:solidFill>
            <a:ln w="31750" cap="flat" cmpd="sng" algn="ctr">
              <a:noFill/>
              <a:prstDash val="solid"/>
            </a:ln>
            <a:effectLst>
              <a:outerShdw dist="38100" dir="5400000" algn="ctr" rotWithShape="0">
                <a:srgbClr val="000000">
                  <a:alpha val="10000"/>
                </a:srgbClr>
              </a:outerShdw>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rPr>
                <a:t>CÂU HỎI</a:t>
              </a:r>
              <a:endParaRPr kumimoji="0" lang="en-US" sz="3200" b="1" i="0" u="none" strike="noStrike" kern="0" cap="none" spc="0" normalizeH="0" baseline="0" noProof="0" dirty="0">
                <a:ln>
                  <a:noFill/>
                </a:ln>
                <a:solidFill>
                  <a:srgbClr val="385723"/>
                </a:solidFill>
                <a:effectLst/>
                <a:uLnTx/>
                <a:uFillTx/>
                <a:latin typeface="#9Slide03 SFU Futura_03" panose="00000400000000000000" pitchFamily="2" charset="0"/>
                <a:cs typeface="Lato Regular"/>
              </a:endParaRPr>
            </a:p>
          </p:txBody>
        </p:sp>
        <p:sp>
          <p:nvSpPr>
            <p:cNvPr id="15" name="Oval 23">
              <a:extLst>
                <a:ext uri="{FF2B5EF4-FFF2-40B4-BE49-F238E27FC236}">
                  <a16:creationId xmlns:a16="http://schemas.microsoft.com/office/drawing/2014/main" id="{42756231-374F-416A-98A2-A80D50B03210}"/>
                </a:ext>
              </a:extLst>
            </p:cNvPr>
            <p:cNvSpPr/>
            <p:nvPr/>
          </p:nvSpPr>
          <p:spPr>
            <a:xfrm>
              <a:off x="5953372" y="2386484"/>
              <a:ext cx="167530" cy="167530"/>
            </a:xfrm>
            <a:prstGeom prst="ellipse">
              <a:avLst/>
            </a:prstGeom>
            <a:grpFill/>
            <a:ln w="31750" cap="flat" cmpd="sng" algn="ctr">
              <a:solidFill>
                <a:schemeClr val="bg1"/>
              </a:solidFill>
              <a:prstDash val="soli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Lato Regular"/>
                <a:ea typeface="+mn-ea"/>
                <a:cs typeface="Lato Regular"/>
              </a:endParaRPr>
            </a:p>
          </p:txBody>
        </p:sp>
      </p:grpSp>
      <p:sp>
        <p:nvSpPr>
          <p:cNvPr id="20" name="Rectangle: Rounded Corners 19">
            <a:extLst>
              <a:ext uri="{FF2B5EF4-FFF2-40B4-BE49-F238E27FC236}">
                <a16:creationId xmlns:a16="http://schemas.microsoft.com/office/drawing/2014/main" id="{BFA45D50-FA36-4AB1-A1D6-FE93ACDAF9AA}"/>
              </a:ext>
            </a:extLst>
          </p:cNvPr>
          <p:cNvSpPr/>
          <p:nvPr/>
        </p:nvSpPr>
        <p:spPr>
          <a:xfrm>
            <a:off x="2378352" y="2274919"/>
            <a:ext cx="4497951" cy="4156766"/>
          </a:xfrm>
          <a:prstGeom prst="roundRect">
            <a:avLst>
              <a:gd name="adj" fmla="val 50000"/>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385723"/>
                </a:solidFill>
                <a:latin typeface="#9Slide03 SFU Futura_12" panose="020B0604020202020204" charset="0"/>
              </a:rPr>
              <a:t>D</a:t>
            </a:r>
            <a:r>
              <a:rPr lang="vi-VN" sz="2800" b="1" dirty="0" smtClean="0">
                <a:solidFill>
                  <a:srgbClr val="385723"/>
                </a:solidFill>
                <a:latin typeface="#9Slide03 SFU Futura_12" panose="020B0604020202020204" charset="0"/>
              </a:rPr>
              <a:t>o </a:t>
            </a:r>
            <a:r>
              <a:rPr lang="vi-VN" sz="2800" b="1" dirty="0">
                <a:solidFill>
                  <a:srgbClr val="385723"/>
                </a:solidFill>
                <a:latin typeface="#9Slide03 SFU Futura_12" panose="020B0604020202020204" charset="0"/>
              </a:rPr>
              <a:t>ô nhiễm không khí. </a:t>
            </a:r>
            <a:r>
              <a:rPr lang="en-US" sz="2800" b="1" dirty="0" err="1" smtClean="0">
                <a:solidFill>
                  <a:srgbClr val="385723"/>
                </a:solidFill>
                <a:latin typeface="#9Slide03 SFU Futura_12" panose="020B0604020202020204" charset="0"/>
              </a:rPr>
              <a:t>Với</a:t>
            </a:r>
            <a:r>
              <a:rPr lang="en-US" sz="2800" b="1" dirty="0" smtClean="0">
                <a:solidFill>
                  <a:srgbClr val="385723"/>
                </a:solidFill>
                <a:latin typeface="#9Slide03 SFU Futura_12" panose="020B0604020202020204" charset="0"/>
              </a:rPr>
              <a:t> n</a:t>
            </a:r>
            <a:r>
              <a:rPr lang="vi-VN" sz="2800" b="1" dirty="0" smtClean="0">
                <a:solidFill>
                  <a:srgbClr val="385723"/>
                </a:solidFill>
                <a:latin typeface="#9Slide03 SFU Futura_12" panose="020B0604020202020204" charset="0"/>
              </a:rPr>
              <a:t>ền </a:t>
            </a:r>
            <a:r>
              <a:rPr lang="vi-VN" sz="2800" b="1" dirty="0">
                <a:solidFill>
                  <a:srgbClr val="385723"/>
                </a:solidFill>
                <a:latin typeface="#9Slide03 SFU Futura_12" panose="020B0604020202020204" charset="0"/>
              </a:rPr>
              <a:t>công nghiệp </a:t>
            </a:r>
            <a:r>
              <a:rPr lang="vi-VN" sz="2800" b="1" dirty="0" smtClean="0">
                <a:solidFill>
                  <a:srgbClr val="385723"/>
                </a:solidFill>
                <a:latin typeface="#9Slide03 SFU Futura_12" panose="020B0604020202020204" charset="0"/>
              </a:rPr>
              <a:t>tiên </a:t>
            </a:r>
            <a:r>
              <a:rPr lang="vi-VN" sz="2800" b="1" dirty="0">
                <a:solidFill>
                  <a:srgbClr val="385723"/>
                </a:solidFill>
                <a:latin typeface="#9Slide03 SFU Futura_12" panose="020B0604020202020204" charset="0"/>
              </a:rPr>
              <a:t>tiến, kéo theo việc môi trường chìm trong ô nhiễm, khói bụi mù mịt trông giống sương mù.</a:t>
            </a:r>
            <a:endParaRPr lang="en-US" sz="2800" b="1" dirty="0">
              <a:solidFill>
                <a:srgbClr val="385723"/>
              </a:solidFill>
              <a:latin typeface="#9Slide03 SFU Futura_12" panose="020B0604020202020204" charset="0"/>
            </a:endParaRPr>
          </a:p>
        </p:txBody>
      </p:sp>
      <p:pic>
        <p:nvPicPr>
          <p:cNvPr id="30" name="Picture 4" descr="Dịch vụ vệ sinh công nghiệp tại Huế – 0234.3611120 | Công ty vệ sinh công  nghiệp tại Huế mang lại lợi ích gì?Dịch vụ vệ sinh công nghiệp tại Huế –  0234.3611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444" y="3662218"/>
            <a:ext cx="1279156" cy="114210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ài viết về ô nhiễm môi trường không kh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6972055" y="2324038"/>
            <a:ext cx="5008773" cy="4058527"/>
          </a:xfrm>
          <a:prstGeom prst="rect">
            <a:avLst/>
          </a:prstGeom>
        </p:spPr>
      </p:pic>
    </p:spTree>
    <p:extLst>
      <p:ext uri="{BB962C8B-B14F-4D97-AF65-F5344CB8AC3E}">
        <p14:creationId xmlns:p14="http://schemas.microsoft.com/office/powerpoint/2010/main" val="2955461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69906" y="381000"/>
            <a:ext cx="2976085" cy="1828800"/>
          </a:xfrm>
          <a:prstGeom prst="rect">
            <a:avLst/>
          </a:prstGeom>
        </p:spPr>
      </p:pic>
      <p:sp>
        <p:nvSpPr>
          <p:cNvPr id="9" name="Rectangle 8"/>
          <p:cNvSpPr/>
          <p:nvPr/>
        </p:nvSpPr>
        <p:spPr>
          <a:xfrm>
            <a:off x="164825" y="2491521"/>
            <a:ext cx="3157275" cy="1231106"/>
          </a:xfrm>
          <a:prstGeom prst="rect">
            <a:avLst/>
          </a:prstGeom>
          <a:noFill/>
        </p:spPr>
        <p:txBody>
          <a:bodyPr wrap="none" lIns="121920" tIns="60960" rIns="121920" bIns="60960">
            <a:spAutoFit/>
          </a:bodyPr>
          <a:lstStyle/>
          <a:p>
            <a:pPr algn="ct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Đáp</a:t>
            </a:r>
            <a:r>
              <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 </a:t>
            </a:r>
            <a:r>
              <a:rPr lang="en-US" sz="7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rPr>
              <a:t>án</a:t>
            </a:r>
            <a:endParaRPr lang="en-US" sz="7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endParaRPr>
          </a:p>
        </p:txBody>
      </p:sp>
      <p:sp>
        <p:nvSpPr>
          <p:cNvPr id="10" name="Rectangle 9"/>
          <p:cNvSpPr/>
          <p:nvPr/>
        </p:nvSpPr>
        <p:spPr>
          <a:xfrm>
            <a:off x="-100262" y="5167259"/>
            <a:ext cx="3516413" cy="1764457"/>
          </a:xfrm>
          <a:prstGeom prst="rect">
            <a:avLst/>
          </a:prstGeom>
          <a:noFill/>
        </p:spPr>
        <p:txBody>
          <a:bodyPr wrap="square" lIns="121920" tIns="60960" rIns="121920" bIns="60960">
            <a:spAutoFit/>
          </a:bodyPr>
          <a:lstStyle/>
          <a:p>
            <a:pPr algn="ctr"/>
            <a:r>
              <a:rPr lang="en-US" sz="5333" b="1" dirty="0" smtClean="0">
                <a:ln w="9525">
                  <a:solidFill>
                    <a:schemeClr val="bg1"/>
                  </a:solidFill>
                  <a:prstDash val="solid"/>
                </a:ln>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sym typeface="Wingdings" panose="05000000000000000000" pitchFamily="2" charset="2"/>
              </a:rPr>
              <a:t>THIÊN NHIÊN</a:t>
            </a:r>
            <a:endParaRPr lang="en-US" sz="6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FU Futura_12" panose="020B0604020202020204" charset="0"/>
              <a:cs typeface="#9Slide03 Arima Madurai Black" panose="00000A00000000000000" pitchFamily="2" charset="0"/>
            </a:endParaRPr>
          </a:p>
        </p:txBody>
      </p:sp>
      <p:pic>
        <p:nvPicPr>
          <p:cNvPr id="6" name="Picture 4" descr="Thêm 31 bệnh nhân có xét nghiệm âm tính từ lần 2 trở lên | ĐÀI PHÁT THANH  VÀ TRUYỀN HÌNH BÌNH DƯƠ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6641" t="25124" r="6895" b="22755"/>
          <a:stretch/>
        </p:blipFill>
        <p:spPr bwMode="auto">
          <a:xfrm rot="5400000">
            <a:off x="1074396" y="4093178"/>
            <a:ext cx="1167095" cy="703530"/>
          </a:xfrm>
          <a:prstGeom prst="rect">
            <a:avLst/>
          </a:prstGeom>
          <a:noFill/>
          <a:ln>
            <a:noFill/>
          </a:ln>
          <a:extLst/>
        </p:spPr>
      </p:pic>
      <p:graphicFrame>
        <p:nvGraphicFramePr>
          <p:cNvPr id="7" name="Table 6"/>
          <p:cNvGraphicFramePr>
            <a:graphicFrameLocks noGrp="1"/>
          </p:cNvGraphicFramePr>
          <p:nvPr>
            <p:extLst>
              <p:ext uri="{D42A27DB-BD31-4B8C-83A1-F6EECF244321}">
                <p14:modId xmlns:p14="http://schemas.microsoft.com/office/powerpoint/2010/main" val="783875481"/>
              </p:ext>
            </p:extLst>
          </p:nvPr>
        </p:nvGraphicFramePr>
        <p:xfrm>
          <a:off x="3322100" y="228600"/>
          <a:ext cx="8869900" cy="6536570"/>
        </p:xfrm>
        <a:graphic>
          <a:graphicData uri="http://schemas.openxmlformats.org/drawingml/2006/table">
            <a:tbl>
              <a:tblPr firstRow="1" bandRow="1">
                <a:tableStyleId>{5940675A-B579-460E-94D1-54222C63F5DA}</a:tableStyleId>
              </a:tblPr>
              <a:tblGrid>
                <a:gridCol w="682300">
                  <a:extLst>
                    <a:ext uri="{9D8B030D-6E8A-4147-A177-3AD203B41FA5}">
                      <a16:colId xmlns:a16="http://schemas.microsoft.com/office/drawing/2014/main" val="20000"/>
                    </a:ext>
                  </a:extLst>
                </a:gridCol>
                <a:gridCol w="682300">
                  <a:extLst>
                    <a:ext uri="{9D8B030D-6E8A-4147-A177-3AD203B41FA5}">
                      <a16:colId xmlns:a16="http://schemas.microsoft.com/office/drawing/2014/main" val="20001"/>
                    </a:ext>
                  </a:extLst>
                </a:gridCol>
                <a:gridCol w="682300">
                  <a:extLst>
                    <a:ext uri="{9D8B030D-6E8A-4147-A177-3AD203B41FA5}">
                      <a16:colId xmlns:a16="http://schemas.microsoft.com/office/drawing/2014/main" val="20002"/>
                    </a:ext>
                  </a:extLst>
                </a:gridCol>
                <a:gridCol w="682300">
                  <a:extLst>
                    <a:ext uri="{9D8B030D-6E8A-4147-A177-3AD203B41FA5}">
                      <a16:colId xmlns:a16="http://schemas.microsoft.com/office/drawing/2014/main" val="20003"/>
                    </a:ext>
                  </a:extLst>
                </a:gridCol>
                <a:gridCol w="682300">
                  <a:extLst>
                    <a:ext uri="{9D8B030D-6E8A-4147-A177-3AD203B41FA5}">
                      <a16:colId xmlns:a16="http://schemas.microsoft.com/office/drawing/2014/main" val="20004"/>
                    </a:ext>
                  </a:extLst>
                </a:gridCol>
                <a:gridCol w="682300">
                  <a:extLst>
                    <a:ext uri="{9D8B030D-6E8A-4147-A177-3AD203B41FA5}">
                      <a16:colId xmlns:a16="http://schemas.microsoft.com/office/drawing/2014/main" val="20005"/>
                    </a:ext>
                  </a:extLst>
                </a:gridCol>
                <a:gridCol w="682300">
                  <a:extLst>
                    <a:ext uri="{9D8B030D-6E8A-4147-A177-3AD203B41FA5}">
                      <a16:colId xmlns:a16="http://schemas.microsoft.com/office/drawing/2014/main" val="20006"/>
                    </a:ext>
                  </a:extLst>
                </a:gridCol>
                <a:gridCol w="682300">
                  <a:extLst>
                    <a:ext uri="{9D8B030D-6E8A-4147-A177-3AD203B41FA5}">
                      <a16:colId xmlns:a16="http://schemas.microsoft.com/office/drawing/2014/main" val="20007"/>
                    </a:ext>
                  </a:extLst>
                </a:gridCol>
                <a:gridCol w="682300">
                  <a:extLst>
                    <a:ext uri="{9D8B030D-6E8A-4147-A177-3AD203B41FA5}">
                      <a16:colId xmlns:a16="http://schemas.microsoft.com/office/drawing/2014/main" val="20008"/>
                    </a:ext>
                  </a:extLst>
                </a:gridCol>
                <a:gridCol w="682300">
                  <a:extLst>
                    <a:ext uri="{9D8B030D-6E8A-4147-A177-3AD203B41FA5}">
                      <a16:colId xmlns:a16="http://schemas.microsoft.com/office/drawing/2014/main" val="20009"/>
                    </a:ext>
                  </a:extLst>
                </a:gridCol>
                <a:gridCol w="682300">
                  <a:extLst>
                    <a:ext uri="{9D8B030D-6E8A-4147-A177-3AD203B41FA5}">
                      <a16:colId xmlns:a16="http://schemas.microsoft.com/office/drawing/2014/main" val="20010"/>
                    </a:ext>
                  </a:extLst>
                </a:gridCol>
                <a:gridCol w="682300">
                  <a:extLst>
                    <a:ext uri="{9D8B030D-6E8A-4147-A177-3AD203B41FA5}">
                      <a16:colId xmlns:a16="http://schemas.microsoft.com/office/drawing/2014/main" val="20011"/>
                    </a:ext>
                  </a:extLst>
                </a:gridCol>
                <a:gridCol w="682300">
                  <a:extLst>
                    <a:ext uri="{9D8B030D-6E8A-4147-A177-3AD203B41FA5}">
                      <a16:colId xmlns:a16="http://schemas.microsoft.com/office/drawing/2014/main" val="2052262980"/>
                    </a:ext>
                  </a:extLst>
                </a:gridCol>
              </a:tblGrid>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S</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Ả</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X</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U</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Ấ</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T</a:t>
                      </a:r>
                      <a:endParaRPr lang="vi-VN" sz="3200" b="1" dirty="0">
                        <a:solidFill>
                          <a:srgbClr val="FF0000"/>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M</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À</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T</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0"/>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Ư</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R</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Ồ</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Ă</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Ô</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Á</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1"/>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Ô</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V</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Đ</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C</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I</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Ả</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I</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2"/>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O</a:t>
                      </a:r>
                      <a:r>
                        <a:rPr lang="en-US" sz="3200" b="1" baseline="-25000" dirty="0" smtClean="0">
                          <a:solidFill>
                            <a:srgbClr val="0033CC"/>
                          </a:solidFill>
                          <a:latin typeface="#9Slide03 SFU Futura_12" panose="020B0604020202020204" charset="0"/>
                          <a:cs typeface="Arial" panose="020B0604020202020204" pitchFamily="34" charset="0"/>
                        </a:rPr>
                        <a:t>2</a:t>
                      </a:r>
                      <a:endParaRPr lang="vi-VN" sz="3200" b="1" baseline="-25000"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G</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Ừ</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T</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T</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3"/>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H</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K</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L</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R</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O</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Ạ</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4"/>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I</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Ế</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Ư</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Ư</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O</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extLst>
                  <a:ext uri="{0D108BD9-81ED-4DB2-BD59-A6C34878D82A}">
                    <a16:rowId xmlns:a16="http://schemas.microsoft.com/office/drawing/2014/main" val="10005"/>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Ễ</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R</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Ừ</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G</a:t>
                      </a:r>
                      <a:endParaRPr lang="vi-VN" sz="3200" b="1" dirty="0">
                        <a:solidFill>
                          <a:srgbClr val="0033CC"/>
                        </a:solidFill>
                        <a:latin typeface="#9Slide03 SFU Futura_12" panose="020B0604020202020204" charset="0"/>
                        <a:cs typeface="Arial" panose="020B0604020202020204" pitchFamily="34" charset="0"/>
                      </a:endParaRPr>
                    </a:p>
                  </a:txBody>
                  <a:tcPr>
                    <a:solidFill>
                      <a:srgbClr val="D0F5FE"/>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E</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Ợ</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Ì</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Ờ</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M</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6"/>
                  </a:ext>
                </a:extLst>
              </a:tr>
              <a:tr h="595745">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M</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Ẩ</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L</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X</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N</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Á</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N</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Ỏ</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I</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7"/>
                  </a:ext>
                </a:extLst>
              </a:tr>
              <a:tr h="579120">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Ễ</a:t>
                      </a:r>
                      <a:endParaRPr lang="vi-VN" sz="3200" b="1" dirty="0">
                        <a:solidFill>
                          <a:schemeClr val="tx1"/>
                        </a:solidFill>
                        <a:latin typeface="#9Slide03 SFU Futura_12" panose="020B0604020202020204" charset="0"/>
                        <a:cs typeface="Arial" panose="020B0604020202020204" pitchFamily="34" charset="0"/>
                      </a:endParaRPr>
                    </a:p>
                  </a:txBody>
                  <a:tcPr>
                    <a:solidFill>
                      <a:schemeClr val="bg1"/>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B</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G</a:t>
                      </a:r>
                      <a:endParaRPr lang="vi-VN" sz="3200" b="1" dirty="0">
                        <a:solidFill>
                          <a:srgbClr val="FF0000"/>
                        </a:solidFill>
                        <a:latin typeface="#9Slide03 SFU Futura_12" panose="020B0604020202020204"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A</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7030A0"/>
                          </a:solidFill>
                          <a:latin typeface="#9Slide03 SFU Futura_12" panose="020B0604020202020204" charset="0"/>
                          <a:cs typeface="Arial" panose="020B0604020202020204" pitchFamily="34" charset="0"/>
                        </a:rPr>
                        <a:t>G</a:t>
                      </a:r>
                      <a:endParaRPr lang="vi-VN" sz="3200" b="1" dirty="0">
                        <a:solidFill>
                          <a:srgbClr val="7030A0"/>
                        </a:solidFill>
                        <a:latin typeface="#9Slide03 SFU Futura_12" panose="020B0604020202020204" charset="0"/>
                        <a:cs typeface="Arial" panose="020B0604020202020204" pitchFamily="34" charset="0"/>
                      </a:endParaRPr>
                    </a:p>
                  </a:txBody>
                  <a:tcPr>
                    <a:solidFill>
                      <a:schemeClr val="accent4">
                        <a:lumMod val="20000"/>
                        <a:lumOff val="80000"/>
                      </a:schemeClr>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S</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G</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T</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08"/>
                  </a:ext>
                </a:extLst>
              </a:tr>
              <a:tr h="595745">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Đ</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A</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D</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Ạ</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G</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S</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I</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N</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H</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H</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Ọ</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tc>
                  <a:txBody>
                    <a:bodyPr/>
                    <a:lstStyle/>
                    <a:p>
                      <a:pPr algn="ctr"/>
                      <a:r>
                        <a:rPr lang="en-US" sz="3200" b="1" dirty="0" smtClean="0">
                          <a:solidFill>
                            <a:srgbClr val="0033CC"/>
                          </a:solidFill>
                          <a:latin typeface="#9Slide03 SFU Futura_12" panose="020B0604020202020204" charset="0"/>
                          <a:cs typeface="Arial" panose="020B0604020202020204" pitchFamily="34" charset="0"/>
                        </a:rPr>
                        <a:t>C</a:t>
                      </a:r>
                      <a:endParaRPr lang="vi-VN" sz="3200" b="1" dirty="0">
                        <a:solidFill>
                          <a:srgbClr val="0033CC"/>
                        </a:solidFill>
                        <a:latin typeface="#9Slide03 SFU Futura_12" panose="020B0604020202020204" charset="0"/>
                        <a:cs typeface="Arial" panose="020B0604020202020204" pitchFamily="34" charset="0"/>
                      </a:endParaRPr>
                    </a:p>
                  </a:txBody>
                  <a:tcPr>
                    <a:solidFill>
                      <a:schemeClr val="accent5">
                        <a:lumMod val="20000"/>
                        <a:lumOff val="80000"/>
                      </a:schemeClr>
                    </a:solidFill>
                  </a:tcPr>
                </a:tc>
                <a:extLst>
                  <a:ext uri="{0D108BD9-81ED-4DB2-BD59-A6C34878D82A}">
                    <a16:rowId xmlns:a16="http://schemas.microsoft.com/office/drawing/2014/main" val="10009"/>
                  </a:ext>
                </a:extLst>
              </a:tr>
              <a:tr h="595745">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U</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R</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Á</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C</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T</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H</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Ả</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rgbClr val="FF0000"/>
                          </a:solidFill>
                          <a:latin typeface="#9Slide03 SFU Futura_12" panose="020B0604020202020204" charset="0"/>
                          <a:cs typeface="Arial" panose="020B0604020202020204" pitchFamily="34" charset="0"/>
                        </a:rPr>
                        <a:t>I</a:t>
                      </a:r>
                      <a:endParaRPr lang="vi-VN" sz="3200" b="1" dirty="0">
                        <a:solidFill>
                          <a:srgbClr val="FF0000"/>
                        </a:solidFill>
                        <a:latin typeface="#9Slide03 SFU Futura_12" panose="020B0604020202020204" charset="0"/>
                        <a:cs typeface="Arial" panose="020B0604020202020204" pitchFamily="34" charset="0"/>
                      </a:endParaRPr>
                    </a:p>
                  </a:txBody>
                  <a:tcPr>
                    <a:solidFill>
                      <a:srgbClr val="FFE699"/>
                    </a:solidFill>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C</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Ị</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H</a:t>
                      </a:r>
                      <a:endParaRPr lang="vi-VN" sz="3200" b="1" dirty="0">
                        <a:solidFill>
                          <a:schemeClr val="tx1"/>
                        </a:solidFill>
                        <a:latin typeface="#9Slide03 SFU Futura_12" panose="020B0604020202020204" charset="0"/>
                        <a:cs typeface="Arial" panose="020B0604020202020204" pitchFamily="34" charset="0"/>
                      </a:endParaRPr>
                    </a:p>
                  </a:txBody>
                  <a:tcPr/>
                </a:tc>
                <a:tc>
                  <a:txBody>
                    <a:bodyPr/>
                    <a:lstStyle/>
                    <a:p>
                      <a:pPr algn="ctr"/>
                      <a:r>
                        <a:rPr lang="en-US" sz="3200" b="1" dirty="0" smtClean="0">
                          <a:solidFill>
                            <a:schemeClr val="tx1"/>
                          </a:solidFill>
                          <a:latin typeface="#9Slide03 SFU Futura_12" panose="020B0604020202020204" charset="0"/>
                          <a:cs typeface="Arial" panose="020B0604020202020204" pitchFamily="34" charset="0"/>
                        </a:rPr>
                        <a:t>N</a:t>
                      </a:r>
                      <a:endParaRPr lang="vi-VN" sz="3200" b="1" dirty="0">
                        <a:solidFill>
                          <a:schemeClr val="tx1"/>
                        </a:solidFill>
                        <a:latin typeface="#9Slide03 SFU Futura_12" panose="020B0604020202020204" charset="0"/>
                        <a:cs typeface="Arial" panose="020B0604020202020204" pitchFamily="34"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3199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9685" y="1094256"/>
            <a:ext cx="10789661" cy="1899231"/>
            <a:chOff x="99058" y="-10467"/>
            <a:chExt cx="10789661" cy="1330138"/>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192923"/>
              <a:ext cx="10454746" cy="952132"/>
            </a:xfrm>
            <a:prstGeom prst="flowChartTerminator">
              <a:avLst/>
            </a:prstGeom>
            <a:solidFill>
              <a:srgbClr val="2B8D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3"/>
            <a:stretch>
              <a:fillRect/>
            </a:stretch>
          </p:blipFill>
          <p:spPr>
            <a:xfrm>
              <a:off x="99058" y="-10467"/>
              <a:ext cx="1794695" cy="1330138"/>
            </a:xfrm>
            <a:prstGeom prst="rect">
              <a:avLst/>
            </a:prstGeom>
          </p:spPr>
        </p:pic>
      </p:grpSp>
      <p:sp>
        <p:nvSpPr>
          <p:cNvPr id="3" name="Rectangle 2"/>
          <p:cNvSpPr/>
          <p:nvPr/>
        </p:nvSpPr>
        <p:spPr>
          <a:xfrm>
            <a:off x="2212108" y="1213998"/>
            <a:ext cx="8660051" cy="1477328"/>
          </a:xfrm>
          <a:prstGeom prst="rect">
            <a:avLst/>
          </a:prstGeom>
        </p:spPr>
        <p:txBody>
          <a:bodyPr wrap="square">
            <a:spAutoFit/>
          </a:bodyPr>
          <a:lstStyle/>
          <a:p>
            <a:r>
              <a:rPr lang="en-US" sz="3600" b="1" dirty="0" smtClean="0">
                <a:solidFill>
                  <a:srgbClr val="FFFF00"/>
                </a:solidFill>
                <a:latin typeface="#9Slide03 SFU Futura_12" panose="020B0604020202020204" charset="0"/>
              </a:rPr>
              <a:t>T</a:t>
            </a:r>
            <a:r>
              <a:rPr lang="vi-VN" sz="3600" b="1" dirty="0" smtClean="0">
                <a:solidFill>
                  <a:srgbClr val="FFFF00"/>
                </a:solidFill>
                <a:latin typeface="#9Slide03 SFU Futura_12" panose="020B0604020202020204" charset="0"/>
              </a:rPr>
              <a:t>hiết </a:t>
            </a:r>
            <a:r>
              <a:rPr lang="vi-VN" sz="3600" b="1" dirty="0">
                <a:solidFill>
                  <a:srgbClr val="FFFF00"/>
                </a:solidFill>
                <a:latin typeface="#9Slide03 SFU Futura_12" panose="020B0604020202020204" charset="0"/>
              </a:rPr>
              <a:t>kế </a:t>
            </a:r>
            <a:r>
              <a:rPr lang="vi-VN" sz="5400" b="1" dirty="0">
                <a:solidFill>
                  <a:schemeClr val="bg1"/>
                </a:solidFill>
                <a:latin typeface="#9Slide03 SFU Futura_12" panose="020B0604020202020204" charset="0"/>
              </a:rPr>
              <a:t>poster</a:t>
            </a:r>
            <a:r>
              <a:rPr lang="vi-VN" sz="3600" b="1" dirty="0">
                <a:solidFill>
                  <a:srgbClr val="FFFF00"/>
                </a:solidFill>
                <a:latin typeface="#9Slide03 SFU Futura_12" panose="020B0604020202020204" charset="0"/>
              </a:rPr>
              <a:t> có chứa câu slogan về vấn đề bảo vệ môi trường ở châu Âu</a:t>
            </a:r>
          </a:p>
        </p:txBody>
      </p:sp>
      <p:grpSp>
        <p:nvGrpSpPr>
          <p:cNvPr id="19" name="Group 18">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0" name="Rectangle 19">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2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2" name="Picture 2" descr="Slogan icon simple element from branding Vector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3696" t="11790" r="6186" b="36417"/>
          <a:stretch/>
        </p:blipFill>
        <p:spPr bwMode="auto">
          <a:xfrm>
            <a:off x="714376" y="3470070"/>
            <a:ext cx="4443412" cy="313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TP.HCM triển khai Chiến lược tăng trưởng xanh - Tuổi Trẻ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394" y="3295649"/>
            <a:ext cx="6334125" cy="35623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59991B-E8B1-4236-B31F-7AF69A286F4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805115" y="3077747"/>
            <a:ext cx="773571" cy="1140796"/>
          </a:xfrm>
          <a:prstGeom prst="rect">
            <a:avLst/>
          </a:prstGeom>
        </p:spPr>
      </p:pic>
      <p:pic>
        <p:nvPicPr>
          <p:cNvPr id="14" name="Picture 13">
            <a:extLst>
              <a:ext uri="{FF2B5EF4-FFF2-40B4-BE49-F238E27FC236}">
                <a16:creationId xmlns:a16="http://schemas.microsoft.com/office/drawing/2014/main" id="{28017FEB-8DA1-41B3-BCDB-153F06B8CFE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440" b="69435" l="77646" r="98339"/>
                    </a14:imgEffect>
                  </a14:imgLayer>
                </a14:imgProps>
              </a:ext>
              <a:ext uri="{28A0092B-C50C-407E-A947-70E740481C1C}">
                <a14:useLocalDpi xmlns:a14="http://schemas.microsoft.com/office/drawing/2010/main" val="0"/>
              </a:ext>
            </a:extLst>
          </a:blip>
          <a:srcRect l="77898" t="39086" r="1467" b="30993"/>
          <a:stretch/>
        </p:blipFill>
        <p:spPr>
          <a:xfrm>
            <a:off x="2867162" y="3207349"/>
            <a:ext cx="824803" cy="1107288"/>
          </a:xfrm>
          <a:prstGeom prst="rect">
            <a:avLst/>
          </a:prstGeom>
        </p:spPr>
      </p:pic>
      <p:sp>
        <p:nvSpPr>
          <p:cNvPr id="15" name="TextBox 14">
            <a:extLst>
              <a:ext uri="{FF2B5EF4-FFF2-40B4-BE49-F238E27FC236}">
                <a16:creationId xmlns:a16="http://schemas.microsoft.com/office/drawing/2014/main" id="{8CBD5527-BEE3-42D1-8797-6D17A480B491}"/>
              </a:ext>
            </a:extLst>
          </p:cNvPr>
          <p:cNvSpPr txBox="1"/>
          <p:nvPr/>
        </p:nvSpPr>
        <p:spPr>
          <a:xfrm>
            <a:off x="6529640" y="1624557"/>
            <a:ext cx="4920297" cy="1384995"/>
          </a:xfrm>
          <a:prstGeom prst="rect">
            <a:avLst/>
          </a:prstGeom>
          <a:noFill/>
          <a:ln>
            <a:noFill/>
            <a:prstDash val="sysDot"/>
          </a:ln>
        </p:spPr>
        <p:txBody>
          <a:bodyPr wrap="square" rtlCol="0">
            <a:spAutoFit/>
          </a:bodyPr>
          <a:lstStyle/>
          <a:p>
            <a:pPr algn="just"/>
            <a:r>
              <a:rPr lang="en-US" sz="2800" b="1" dirty="0" err="1">
                <a:solidFill>
                  <a:srgbClr val="FF0000"/>
                </a:solidFill>
                <a:latin typeface="#9Slide03 SFU Futura_12" panose="020B0604020202020204" charset="0"/>
                <a:cs typeface="Arial" panose="020B0604020202020204" pitchFamily="34" charset="0"/>
              </a:rPr>
              <a:t>Nhiệm</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FF0000"/>
                </a:solidFill>
                <a:latin typeface="#9Slide03 SFU Futura_12" panose="020B0604020202020204" charset="0"/>
                <a:cs typeface="Arial" panose="020B0604020202020204" pitchFamily="34" charset="0"/>
              </a:rPr>
              <a:t>vụ</a:t>
            </a:r>
            <a:r>
              <a:rPr lang="en-US" sz="2800" b="1" dirty="0">
                <a:solidFill>
                  <a:srgbClr val="FF0000"/>
                </a:solidFill>
                <a:latin typeface="#9Slide03 SFU Futura_12" panose="020B0604020202020204" charset="0"/>
                <a:cs typeface="Arial" panose="020B0604020202020204" pitchFamily="34" charset="0"/>
              </a:rPr>
              <a:t>: </a:t>
            </a:r>
            <a:r>
              <a:rPr lang="vi-VN" sz="2800" b="1" dirty="0" smtClean="0">
                <a:solidFill>
                  <a:srgbClr val="385723"/>
                </a:solidFill>
                <a:latin typeface="#9Slide03 SFU Futura_12" panose="020B0604020202020204" charset="0"/>
                <a:cs typeface="Arial" panose="020B0604020202020204" pitchFamily="34" charset="0"/>
              </a:rPr>
              <a:t>Thiết </a:t>
            </a:r>
            <a:r>
              <a:rPr lang="vi-VN" sz="2800" b="1" dirty="0">
                <a:solidFill>
                  <a:srgbClr val="385723"/>
                </a:solidFill>
                <a:latin typeface="#9Slide03 SFU Futura_12" panose="020B0604020202020204" charset="0"/>
                <a:cs typeface="Arial" panose="020B0604020202020204" pitchFamily="34" charset="0"/>
              </a:rPr>
              <a:t>kế poster có chứa câu slogan về vấn đề bảo vệ môi trường ở châu </a:t>
            </a:r>
            <a:r>
              <a:rPr lang="vi-VN" sz="2800" b="1" dirty="0" smtClean="0">
                <a:solidFill>
                  <a:srgbClr val="385723"/>
                </a:solidFill>
                <a:latin typeface="#9Slide03 SFU Futura_12" panose="020B0604020202020204" charset="0"/>
                <a:cs typeface="Arial" panose="020B0604020202020204" pitchFamily="34" charset="0"/>
              </a:rPr>
              <a:t>Âu</a:t>
            </a:r>
            <a:r>
              <a:rPr lang="en-US" sz="2800" b="1" dirty="0" smtClean="0">
                <a:solidFill>
                  <a:srgbClr val="385723"/>
                </a:solidFill>
                <a:latin typeface="#9Slide03 SFU Futura_12" panose="020B0604020202020204" charset="0"/>
                <a:cs typeface="Arial" panose="020B0604020202020204" pitchFamily="34" charset="0"/>
              </a:rPr>
              <a:t>.</a:t>
            </a:r>
            <a:endParaRPr lang="vi-VN" sz="2800" b="1" dirty="0">
              <a:solidFill>
                <a:srgbClr val="385723"/>
              </a:solidFill>
              <a:latin typeface="#9Slide03 SFU Futura_12" panose="020B0604020202020204" charset="0"/>
              <a:cs typeface="Arial" panose="020B0604020202020204" pitchFamily="34" charset="0"/>
            </a:endParaRP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2930" b="99805" l="1367" r="98633">
                        <a14:foregroundMark x1="6836" y1="65820" x2="6836" y2="65820"/>
                        <a14:foregroundMark x1="21289" y1="49805" x2="21289" y2="49805"/>
                        <a14:foregroundMark x1="40625" y1="41992" x2="40625" y2="41992"/>
                        <a14:foregroundMark x1="35742" y1="57227" x2="35742" y2="57227"/>
                        <a14:foregroundMark x1="59570" y1="47266" x2="59570" y2="47266"/>
                        <a14:foregroundMark x1="53906" y1="64063" x2="53906" y2="64063"/>
                        <a14:foregroundMark x1="66211" y1="30469" x2="66211" y2="30469"/>
                        <a14:foregroundMark x1="41797" y1="24609" x2="41797" y2="24609"/>
                        <a14:foregroundMark x1="49805" y1="6641" x2="49805" y2="6641"/>
                        <a14:foregroundMark x1="94531" y1="20117" x2="94531" y2="20117"/>
                        <a14:foregroundMark x1="98828" y1="16992" x2="98828" y2="16992"/>
                        <a14:foregroundMark x1="45117" y1="2930" x2="45117" y2="2930"/>
                        <a14:foregroundMark x1="57617" y1="94727" x2="57617" y2="94727"/>
                        <a14:foregroundMark x1="54492" y1="99805" x2="54492" y2="99805"/>
                        <a14:foregroundMark x1="1367" y1="64063" x2="1367" y2="64063"/>
                      </a14:backgroundRemoval>
                    </a14:imgEffect>
                  </a14:imgLayer>
                </a14:imgProps>
              </a:ext>
            </a:extLst>
          </a:blip>
          <a:stretch>
            <a:fillRect/>
          </a:stretch>
        </p:blipFill>
        <p:spPr>
          <a:xfrm>
            <a:off x="4512390" y="1483551"/>
            <a:ext cx="1479478" cy="1479478"/>
          </a:xfrm>
          <a:prstGeom prst="rect">
            <a:avLst/>
          </a:prstGeom>
        </p:spPr>
      </p:pic>
      <p:sp>
        <p:nvSpPr>
          <p:cNvPr id="17" name="TextBox 16">
            <a:extLst>
              <a:ext uri="{FF2B5EF4-FFF2-40B4-BE49-F238E27FC236}">
                <a16:creationId xmlns:a16="http://schemas.microsoft.com/office/drawing/2014/main" id="{8CBD5527-BEE3-42D1-8797-6D17A480B491}"/>
              </a:ext>
            </a:extLst>
          </p:cNvPr>
          <p:cNvSpPr txBox="1"/>
          <p:nvPr/>
        </p:nvSpPr>
        <p:spPr>
          <a:xfrm>
            <a:off x="6529640" y="4928735"/>
            <a:ext cx="5100385" cy="1815882"/>
          </a:xfrm>
          <a:prstGeom prst="rect">
            <a:avLst/>
          </a:prstGeom>
          <a:noFill/>
          <a:ln>
            <a:noFill/>
            <a:prstDash val="sysDot"/>
          </a:ln>
        </p:spPr>
        <p:txBody>
          <a:bodyPr wrap="square" rtlCol="0">
            <a:spAutoFit/>
          </a:bodyPr>
          <a:lstStyle/>
          <a:p>
            <a:pPr algn="just"/>
            <a:r>
              <a:rPr lang="en-US" sz="2800" b="1" dirty="0" err="1" smtClean="0">
                <a:solidFill>
                  <a:srgbClr val="FF0000"/>
                </a:solidFill>
                <a:latin typeface="#9Slide03 SFU Futura_12" panose="020B0604020202020204" charset="0"/>
                <a:cs typeface="Arial" panose="020B0604020202020204" pitchFamily="34" charset="0"/>
              </a:rPr>
              <a:t>Trình</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FF0000"/>
                </a:solidFill>
                <a:latin typeface="#9Slide03 SFU Futura_12" panose="020B0604020202020204" charset="0"/>
                <a:cs typeface="Arial" panose="020B0604020202020204" pitchFamily="34" charset="0"/>
              </a:rPr>
              <a:t>bày</a:t>
            </a:r>
            <a:r>
              <a:rPr lang="en-US" sz="2800" b="1" dirty="0" smtClean="0">
                <a:solidFill>
                  <a:srgbClr val="FF000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tiết</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sau</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mỗi</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cặp</a:t>
            </a:r>
            <a:r>
              <a:rPr lang="en-US" sz="2800" b="1" dirty="0" smtClean="0">
                <a:solidFill>
                  <a:srgbClr val="002060"/>
                </a:solidFill>
                <a:latin typeface="#9Slide03 SFU Futura_12" panose="020B0604020202020204" charset="0"/>
                <a:cs typeface="Arial" panose="020B0604020202020204" pitchFamily="34" charset="0"/>
              </a:rPr>
              <a:t> </a:t>
            </a:r>
            <a:r>
              <a:rPr lang="en-US" sz="2800" b="1" dirty="0" err="1" smtClean="0">
                <a:solidFill>
                  <a:srgbClr val="002060"/>
                </a:solidFill>
                <a:latin typeface="#9Slide03 SFU Futura_12" panose="020B0604020202020204" charset="0"/>
                <a:cs typeface="Arial" panose="020B0604020202020204" pitchFamily="34" charset="0"/>
              </a:rPr>
              <a:t>có</a:t>
            </a:r>
            <a:r>
              <a:rPr lang="en-US" sz="2800" b="1" dirty="0" smtClean="0">
                <a:solidFill>
                  <a:srgbClr val="002060"/>
                </a:solidFill>
                <a:latin typeface="#9Slide03 SFU Futura_12" panose="020B0604020202020204" charset="0"/>
                <a:cs typeface="Arial" panose="020B0604020202020204" pitchFamily="34" charset="0"/>
              </a:rPr>
              <a:t> </a:t>
            </a:r>
            <a:r>
              <a:rPr lang="vi-VN" sz="2800" b="1" dirty="0" smtClean="0">
                <a:solidFill>
                  <a:srgbClr val="002060"/>
                </a:solidFill>
                <a:latin typeface="#9Slide03 SFU Futura_12" panose="020B0604020202020204" charset="0"/>
                <a:cs typeface="Arial" panose="020B0604020202020204" pitchFamily="34" charset="0"/>
              </a:rPr>
              <a:t>1 </a:t>
            </a:r>
            <a:r>
              <a:rPr lang="vi-VN" sz="2800" b="1" dirty="0">
                <a:solidFill>
                  <a:srgbClr val="002060"/>
                </a:solidFill>
                <a:latin typeface="#9Slide03 SFU Futura_12" panose="020B0604020202020204" charset="0"/>
                <a:cs typeface="Arial" panose="020B0604020202020204" pitchFamily="34" charset="0"/>
              </a:rPr>
              <a:t>phút để trình bày nội dung poster, giải thích được lí do tại sao chọn câu slogan như </a:t>
            </a:r>
            <a:r>
              <a:rPr lang="vi-VN" sz="2800" b="1" dirty="0" smtClean="0">
                <a:solidFill>
                  <a:srgbClr val="002060"/>
                </a:solidFill>
                <a:latin typeface="#9Slide03 SFU Futura_12" panose="020B0604020202020204" charset="0"/>
                <a:cs typeface="Arial" panose="020B0604020202020204" pitchFamily="34" charset="0"/>
              </a:rPr>
              <a:t>vậy</a:t>
            </a:r>
            <a:r>
              <a:rPr lang="en-US" sz="2800" b="1" dirty="0" smtClean="0">
                <a:solidFill>
                  <a:srgbClr val="002060"/>
                </a:solidFill>
                <a:latin typeface="#9Slide03 SFU Futura_12" panose="020B0604020202020204" charset="0"/>
                <a:cs typeface="Arial" panose="020B0604020202020204" pitchFamily="34" charset="0"/>
              </a:rPr>
              <a:t>.</a:t>
            </a:r>
            <a:endParaRPr lang="en-US" sz="2800" b="1" dirty="0">
              <a:solidFill>
                <a:srgbClr val="002060"/>
              </a:solidFill>
              <a:latin typeface="#9Slide03 SFU Futura_12" panose="020B0604020202020204" charset="0"/>
              <a:cs typeface="Arial" panose="020B0604020202020204" pitchFamily="34" charset="0"/>
            </a:endParaRPr>
          </a:p>
        </p:txBody>
      </p:sp>
      <p:pic>
        <p:nvPicPr>
          <p:cNvPr id="6150" name="Picture 6" descr="10 tiêu chí đánh giá nhân viên nhà tuyển dụng cần lưu ý | List.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4037" y="3321047"/>
            <a:ext cx="2101666" cy="13654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CBD5527-BEE3-42D1-8797-6D17A480B491}"/>
              </a:ext>
            </a:extLst>
          </p:cNvPr>
          <p:cNvSpPr txBox="1"/>
          <p:nvPr/>
        </p:nvSpPr>
        <p:spPr>
          <a:xfrm>
            <a:off x="6529640" y="3096726"/>
            <a:ext cx="5043666" cy="1815882"/>
          </a:xfrm>
          <a:prstGeom prst="rect">
            <a:avLst/>
          </a:prstGeom>
          <a:noFill/>
          <a:ln>
            <a:noFill/>
            <a:prstDash val="sysDot"/>
          </a:ln>
        </p:spPr>
        <p:txBody>
          <a:bodyPr wrap="square" rtlCol="0">
            <a:spAutoFit/>
          </a:bodyPr>
          <a:lstStyle/>
          <a:p>
            <a:pPr algn="just"/>
            <a:r>
              <a:rPr lang="en-US" sz="2800" b="1" dirty="0" err="1">
                <a:solidFill>
                  <a:srgbClr val="FF0000"/>
                </a:solidFill>
                <a:latin typeface="#9Slide03 SFU Futura_12" panose="020B0604020202020204" charset="0"/>
                <a:cs typeface="Arial" panose="020B0604020202020204" pitchFamily="34" charset="0"/>
              </a:rPr>
              <a:t>Tiêu</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FF0000"/>
                </a:solidFill>
                <a:latin typeface="#9Slide03 SFU Futura_12" panose="020B0604020202020204" charset="0"/>
                <a:cs typeface="Arial" panose="020B0604020202020204" pitchFamily="34" charset="0"/>
              </a:rPr>
              <a:t>chí</a:t>
            </a:r>
            <a:r>
              <a:rPr lang="en-US" sz="2800" b="1" dirty="0">
                <a:solidFill>
                  <a:srgbClr val="FF000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ngắn</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gọn</a:t>
            </a:r>
            <a:r>
              <a:rPr lang="en-US" sz="2800" b="1" dirty="0">
                <a:solidFill>
                  <a:srgbClr val="7030A0"/>
                </a:solidFill>
                <a:latin typeface="#9Slide03 SFU Futura_12" panose="020B0604020202020204" charset="0"/>
                <a:cs typeface="Arial" panose="020B0604020202020204" pitchFamily="34" charset="0"/>
              </a:rPr>
              <a:t> </a:t>
            </a:r>
            <a:r>
              <a:rPr lang="en-US" sz="2800" b="1" dirty="0" smtClean="0">
                <a:solidFill>
                  <a:srgbClr val="7030A0"/>
                </a:solidFill>
                <a:latin typeface="#9Slide03 SFU Futura_12" panose="020B0604020202020204" charset="0"/>
                <a:cs typeface="Arial" panose="020B0604020202020204" pitchFamily="34" charset="0"/>
              </a:rPr>
              <a:t>(8-12 </a:t>
            </a:r>
            <a:r>
              <a:rPr lang="en-US" sz="2800" b="1" dirty="0" err="1">
                <a:solidFill>
                  <a:srgbClr val="7030A0"/>
                </a:solidFill>
                <a:latin typeface="#9Slide03 SFU Futura_12" panose="020B0604020202020204" charset="0"/>
                <a:cs typeface="Arial" panose="020B0604020202020204" pitchFamily="34" charset="0"/>
              </a:rPr>
              <a:t>từ</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xúc</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tích</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hàm</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chứa</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nội</a:t>
            </a:r>
            <a:r>
              <a:rPr lang="en-US" sz="2800" b="1" dirty="0">
                <a:solidFill>
                  <a:srgbClr val="7030A0"/>
                </a:solidFill>
                <a:latin typeface="#9Slide03 SFU Futura_12" panose="020B0604020202020204" charset="0"/>
                <a:cs typeface="Arial" panose="020B0604020202020204" pitchFamily="34" charset="0"/>
              </a:rPr>
              <a:t> </a:t>
            </a:r>
            <a:r>
              <a:rPr lang="en-US" sz="2800" b="1" dirty="0" smtClean="0">
                <a:solidFill>
                  <a:srgbClr val="7030A0"/>
                </a:solidFill>
                <a:latin typeface="#9Slide03 SFU Futura_12" panose="020B0604020202020204" charset="0"/>
                <a:cs typeface="Arial" panose="020B0604020202020204" pitchFamily="34" charset="0"/>
              </a:rPr>
              <a:t>dung, </a:t>
            </a:r>
            <a:r>
              <a:rPr lang="en-US" sz="2800" b="1" dirty="0" err="1" smtClean="0">
                <a:solidFill>
                  <a:srgbClr val="7030A0"/>
                </a:solidFill>
                <a:latin typeface="#9Slide03 SFU Futura_12" panose="020B0604020202020204" charset="0"/>
                <a:cs typeface="Arial" panose="020B0604020202020204" pitchFamily="34" charset="0"/>
              </a:rPr>
              <a:t>có</a:t>
            </a:r>
            <a:r>
              <a:rPr lang="en-US" sz="2800" b="1" dirty="0" smtClean="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trang</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trí</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hình</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vẽ</a:t>
            </a:r>
            <a:r>
              <a:rPr lang="en-US" sz="2800" b="1" dirty="0">
                <a:solidFill>
                  <a:srgbClr val="7030A0"/>
                </a:solidFill>
                <a:latin typeface="#9Slide03 SFU Futura_12" panose="020B0604020202020204" charset="0"/>
                <a:cs typeface="Arial" panose="020B0604020202020204" pitchFamily="34" charset="0"/>
              </a:rPr>
              <a:t>/icon minh </a:t>
            </a:r>
            <a:r>
              <a:rPr lang="en-US" sz="2800" b="1" dirty="0" err="1" smtClean="0">
                <a:solidFill>
                  <a:srgbClr val="7030A0"/>
                </a:solidFill>
                <a:latin typeface="#9Slide03 SFU Futura_12" panose="020B0604020202020204" charset="0"/>
                <a:cs typeface="Arial" panose="020B0604020202020204" pitchFamily="34" charset="0"/>
              </a:rPr>
              <a:t>họa</a:t>
            </a:r>
            <a:r>
              <a:rPr lang="en-US" sz="2800" b="1" dirty="0" smtClean="0">
                <a:solidFill>
                  <a:srgbClr val="7030A0"/>
                </a:solidFill>
                <a:latin typeface="#9Slide03 SFU Futura_12" panose="020B0604020202020204" charset="0"/>
                <a:cs typeface="Arial" panose="020B0604020202020204" pitchFamily="34" charset="0"/>
              </a:rPr>
              <a:t> </a:t>
            </a:r>
            <a:r>
              <a:rPr lang="en-US" sz="2800" b="1" dirty="0" err="1" smtClean="0">
                <a:solidFill>
                  <a:srgbClr val="7030A0"/>
                </a:solidFill>
                <a:latin typeface="#9Slide03 SFU Futura_12" panose="020B0604020202020204" charset="0"/>
                <a:cs typeface="Arial" panose="020B0604020202020204" pitchFamily="34" charset="0"/>
              </a:rPr>
              <a:t>phù</a:t>
            </a:r>
            <a:r>
              <a:rPr lang="en-US" sz="2800" b="1" dirty="0" smtClean="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hợp</a:t>
            </a:r>
            <a:r>
              <a:rPr lang="en-US" sz="2800" b="1" dirty="0">
                <a:solidFill>
                  <a:srgbClr val="7030A0"/>
                </a:solidFill>
                <a:latin typeface="#9Slide03 SFU Futura_12" panose="020B0604020202020204" charset="0"/>
                <a:cs typeface="Arial" panose="020B0604020202020204" pitchFamily="34" charset="0"/>
              </a:rPr>
              <a:t> </a:t>
            </a:r>
            <a:r>
              <a:rPr lang="en-US" sz="2800" b="1" dirty="0" err="1">
                <a:solidFill>
                  <a:srgbClr val="7030A0"/>
                </a:solidFill>
                <a:latin typeface="#9Slide03 SFU Futura_12" panose="020B0604020202020204" charset="0"/>
                <a:cs typeface="Arial" panose="020B0604020202020204" pitchFamily="34" charset="0"/>
              </a:rPr>
              <a:t>nội</a:t>
            </a:r>
            <a:r>
              <a:rPr lang="en-US" sz="2800" b="1" dirty="0">
                <a:solidFill>
                  <a:srgbClr val="7030A0"/>
                </a:solidFill>
                <a:latin typeface="#9Slide03 SFU Futura_12" panose="020B0604020202020204" charset="0"/>
                <a:cs typeface="Arial" panose="020B0604020202020204" pitchFamily="34" charset="0"/>
              </a:rPr>
              <a:t> </a:t>
            </a:r>
            <a:r>
              <a:rPr lang="en-US" sz="2800" b="1" dirty="0" smtClean="0">
                <a:solidFill>
                  <a:srgbClr val="7030A0"/>
                </a:solidFill>
                <a:latin typeface="#9Slide03 SFU Futura_12" panose="020B0604020202020204" charset="0"/>
                <a:cs typeface="Arial" panose="020B0604020202020204" pitchFamily="34" charset="0"/>
              </a:rPr>
              <a:t>dung.</a:t>
            </a:r>
            <a:endParaRPr lang="en-US" sz="2800" b="1" dirty="0">
              <a:solidFill>
                <a:srgbClr val="7030A0"/>
              </a:solidFill>
              <a:latin typeface="#9Slide03 SFU Futura_12" panose="020B0604020202020204" charset="0"/>
              <a:cs typeface="Arial" panose="020B0604020202020204" pitchFamily="34" charset="0"/>
            </a:endParaRPr>
          </a:p>
        </p:txBody>
      </p:sp>
      <p:sp>
        <p:nvSpPr>
          <p:cNvPr id="21" name="Flowchart: Terminator 20">
            <a:extLst>
              <a:ext uri="{FF2B5EF4-FFF2-40B4-BE49-F238E27FC236}">
                <a16:creationId xmlns:a16="http://schemas.microsoft.com/office/drawing/2014/main" id="{F0E5C717-E11E-4452-9113-FCDE48A669E1}"/>
              </a:ext>
            </a:extLst>
          </p:cNvPr>
          <p:cNvSpPr/>
          <p:nvPr/>
        </p:nvSpPr>
        <p:spPr>
          <a:xfrm>
            <a:off x="339809" y="2376752"/>
            <a:ext cx="3564856" cy="701369"/>
          </a:xfrm>
          <a:prstGeom prst="flowChartTerminator">
            <a:avLst/>
          </a:pr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latin typeface="#9Slide03 SFU Futura_12" panose="00000400000000000000" pitchFamily="2" charset="0"/>
            </a:endParaRPr>
          </a:p>
        </p:txBody>
      </p:sp>
      <p:sp>
        <p:nvSpPr>
          <p:cNvPr id="23" name="TextBox 22">
            <a:extLst>
              <a:ext uri="{FF2B5EF4-FFF2-40B4-BE49-F238E27FC236}">
                <a16:creationId xmlns:a16="http://schemas.microsoft.com/office/drawing/2014/main" id="{8CBD5527-BEE3-42D1-8797-6D17A480B491}"/>
              </a:ext>
            </a:extLst>
          </p:cNvPr>
          <p:cNvSpPr txBox="1"/>
          <p:nvPr/>
        </p:nvSpPr>
        <p:spPr>
          <a:xfrm>
            <a:off x="669377" y="2423599"/>
            <a:ext cx="3323878" cy="523220"/>
          </a:xfrm>
          <a:prstGeom prst="rect">
            <a:avLst/>
          </a:prstGeom>
          <a:noFill/>
          <a:ln>
            <a:noFill/>
            <a:prstDash val="sysDot"/>
          </a:ln>
        </p:spPr>
        <p:txBody>
          <a:bodyPr wrap="square" rtlCol="0">
            <a:spAutoFit/>
          </a:bodyPr>
          <a:lstStyle/>
          <a:p>
            <a:pPr algn="just"/>
            <a:r>
              <a:rPr lang="en-US" sz="2800" b="1" dirty="0" err="1">
                <a:solidFill>
                  <a:srgbClr val="FFFF00"/>
                </a:solidFill>
                <a:latin typeface="#9Slide03 SFU Futura_12" panose="020B0604020202020204" charset="0"/>
                <a:cs typeface="Arial" panose="020B0604020202020204" pitchFamily="34" charset="0"/>
              </a:rPr>
              <a:t>Hoạt</a:t>
            </a:r>
            <a:r>
              <a:rPr lang="en-US" sz="2800" b="1" dirty="0">
                <a:solidFill>
                  <a:srgbClr val="FFFF00"/>
                </a:solidFill>
                <a:latin typeface="#9Slide03 SFU Futura_12" panose="020B0604020202020204" charset="0"/>
                <a:cs typeface="Arial" panose="020B0604020202020204" pitchFamily="34" charset="0"/>
              </a:rPr>
              <a:t> </a:t>
            </a:r>
            <a:r>
              <a:rPr lang="en-US" sz="2800" b="1" dirty="0" err="1">
                <a:solidFill>
                  <a:srgbClr val="FFFF00"/>
                </a:solidFill>
                <a:latin typeface="#9Slide03 SFU Futura_12" panose="020B0604020202020204" charset="0"/>
                <a:cs typeface="Arial" panose="020B0604020202020204" pitchFamily="34" charset="0"/>
              </a:rPr>
              <a:t>động</a:t>
            </a:r>
            <a:r>
              <a:rPr lang="en-US" sz="2800" b="1" dirty="0">
                <a:solidFill>
                  <a:srgbClr val="FFFF00"/>
                </a:solidFill>
                <a:latin typeface="#9Slide03 SFU Futura_12" panose="020B0604020202020204" charset="0"/>
                <a:cs typeface="Arial" panose="020B0604020202020204" pitchFamily="34" charset="0"/>
              </a:rPr>
              <a:t>: </a:t>
            </a:r>
            <a:r>
              <a:rPr lang="en-US" sz="2800" b="1" dirty="0" err="1" smtClean="0">
                <a:solidFill>
                  <a:schemeClr val="bg1"/>
                </a:solidFill>
                <a:latin typeface="#9Slide03 SFU Futura_12" panose="020B0604020202020204" charset="0"/>
                <a:cs typeface="Arial" panose="020B0604020202020204" pitchFamily="34" charset="0"/>
              </a:rPr>
              <a:t>cặp</a:t>
            </a:r>
            <a:endParaRPr lang="en-US" sz="2800" b="1" dirty="0">
              <a:solidFill>
                <a:schemeClr val="bg1"/>
              </a:solidFill>
              <a:latin typeface="#9Slide03 SFU Futura_12" panose="020B0604020202020204" charset="0"/>
              <a:cs typeface="Arial" panose="020B0604020202020204" pitchFamily="34" charset="0"/>
            </a:endParaRPr>
          </a:p>
        </p:txBody>
      </p:sp>
      <p:sp>
        <p:nvSpPr>
          <p:cNvPr id="25" name="Flowchart: Terminator 24">
            <a:extLst>
              <a:ext uri="{FF2B5EF4-FFF2-40B4-BE49-F238E27FC236}">
                <a16:creationId xmlns:a16="http://schemas.microsoft.com/office/drawing/2014/main" id="{F0E5C717-E11E-4452-9113-FCDE48A669E1}"/>
              </a:ext>
            </a:extLst>
          </p:cNvPr>
          <p:cNvSpPr/>
          <p:nvPr/>
        </p:nvSpPr>
        <p:spPr>
          <a:xfrm>
            <a:off x="0" y="4345905"/>
            <a:ext cx="3886028" cy="701369"/>
          </a:xfrm>
          <a:prstGeom prst="flowChartTerminator">
            <a:avLst/>
          </a:prstGeom>
          <a:solidFill>
            <a:srgbClr val="129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latin typeface="#9Slide03 SFU Futura_12" panose="00000400000000000000" pitchFamily="2" charset="0"/>
            </a:endParaRPr>
          </a:p>
        </p:txBody>
      </p:sp>
      <p:sp>
        <p:nvSpPr>
          <p:cNvPr id="26" name="TextBox 25">
            <a:extLst>
              <a:ext uri="{FF2B5EF4-FFF2-40B4-BE49-F238E27FC236}">
                <a16:creationId xmlns:a16="http://schemas.microsoft.com/office/drawing/2014/main" id="{8CBD5527-BEE3-42D1-8797-6D17A480B491}"/>
              </a:ext>
            </a:extLst>
          </p:cNvPr>
          <p:cNvSpPr txBox="1"/>
          <p:nvPr/>
        </p:nvSpPr>
        <p:spPr>
          <a:xfrm>
            <a:off x="750792" y="4417388"/>
            <a:ext cx="3007939" cy="523220"/>
          </a:xfrm>
          <a:prstGeom prst="rect">
            <a:avLst/>
          </a:prstGeom>
          <a:noFill/>
          <a:ln>
            <a:noFill/>
            <a:prstDash val="sysDot"/>
          </a:ln>
        </p:spPr>
        <p:txBody>
          <a:bodyPr wrap="square" rtlCol="0">
            <a:spAutoFit/>
          </a:bodyPr>
          <a:lstStyle/>
          <a:p>
            <a:pPr algn="just"/>
            <a:r>
              <a:rPr lang="en-US" sz="2800" b="1" dirty="0" err="1" smtClean="0">
                <a:solidFill>
                  <a:srgbClr val="FFFF00"/>
                </a:solidFill>
                <a:latin typeface="#9Slide03 SFU Futura_12" panose="020B0604020202020204" charset="0"/>
                <a:cs typeface="Arial" panose="020B0604020202020204" pitchFamily="34" charset="0"/>
              </a:rPr>
              <a:t>Hoạt</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rgbClr val="FFFF00"/>
                </a:solidFill>
                <a:latin typeface="#9Slide03 SFU Futura_12" panose="020B0604020202020204" charset="0"/>
                <a:cs typeface="Arial" panose="020B0604020202020204" pitchFamily="34" charset="0"/>
              </a:rPr>
              <a:t>động</a:t>
            </a:r>
            <a:r>
              <a:rPr lang="en-US" sz="2800" b="1" dirty="0" smtClean="0">
                <a:solidFill>
                  <a:srgbClr val="FFFF00"/>
                </a:solidFill>
                <a:latin typeface="#9Slide03 SFU Futura_12" panose="020B0604020202020204" charset="0"/>
                <a:cs typeface="Arial" panose="020B0604020202020204" pitchFamily="34" charset="0"/>
              </a:rPr>
              <a:t>: </a:t>
            </a:r>
            <a:r>
              <a:rPr lang="en-US" sz="2800" b="1" dirty="0" err="1" smtClean="0">
                <a:solidFill>
                  <a:schemeClr val="bg1"/>
                </a:solidFill>
                <a:latin typeface="#9Slide03 SFU Futura_12" panose="020B0604020202020204" charset="0"/>
                <a:cs typeface="Arial" panose="020B0604020202020204" pitchFamily="34" charset="0"/>
              </a:rPr>
              <a:t>về</a:t>
            </a:r>
            <a:r>
              <a:rPr lang="en-US" sz="2800" b="1" dirty="0" smtClean="0">
                <a:solidFill>
                  <a:schemeClr val="bg1"/>
                </a:solidFill>
                <a:latin typeface="#9Slide03 SFU Futura_12" panose="020B0604020202020204" charset="0"/>
                <a:cs typeface="Arial" panose="020B0604020202020204" pitchFamily="34" charset="0"/>
              </a:rPr>
              <a:t> </a:t>
            </a:r>
            <a:r>
              <a:rPr lang="en-US" sz="2800" b="1" dirty="0" err="1" smtClean="0">
                <a:solidFill>
                  <a:schemeClr val="bg1"/>
                </a:solidFill>
                <a:latin typeface="#9Slide03 SFU Futura_12" panose="020B0604020202020204" charset="0"/>
                <a:cs typeface="Arial" panose="020B0604020202020204" pitchFamily="34" charset="0"/>
              </a:rPr>
              <a:t>nhà</a:t>
            </a:r>
            <a:endParaRPr lang="en-US" sz="2800" b="1" dirty="0">
              <a:solidFill>
                <a:schemeClr val="bg1"/>
              </a:solidFill>
              <a:latin typeface="#9Slide03 SFU Futura_12" panose="020B0604020202020204" charset="0"/>
              <a:cs typeface="Arial" panose="020B0604020202020204" pitchFamily="34" charset="0"/>
            </a:endParaRPr>
          </a:p>
        </p:txBody>
      </p:sp>
      <p:pic>
        <p:nvPicPr>
          <p:cNvPr id="27" name="Hình ảnh 148">
            <a:extLst>
              <a:ext uri="{FF2B5EF4-FFF2-40B4-BE49-F238E27FC236}">
                <a16:creationId xmlns:a16="http://schemas.microsoft.com/office/drawing/2014/main" id="{04E4DDEF-6BBA-40D8-8FC0-9FB30009864C}"/>
              </a:ext>
            </a:extLst>
          </p:cNvPr>
          <p:cNvPicPr>
            <a:picLocks noChangeAspect="1"/>
          </p:cNvPicPr>
          <p:nvPr/>
        </p:nvPicPr>
        <p:blipFill>
          <a:blip r:embed="rId9"/>
          <a:stretch>
            <a:fillRect/>
          </a:stretch>
        </p:blipFill>
        <p:spPr>
          <a:xfrm>
            <a:off x="43596" y="2345545"/>
            <a:ext cx="707197" cy="699068"/>
          </a:xfrm>
          <a:prstGeom prst="rect">
            <a:avLst/>
          </a:prstGeom>
          <a:ln>
            <a:noFill/>
          </a:ln>
        </p:spPr>
      </p:pic>
      <p:pic>
        <p:nvPicPr>
          <p:cNvPr id="28" name="Picture 6" descr="Biểu Tượng Theo Chiều Kim đồng Hồ Hình ảnh | Định dạng hình ảnh PSD  611645048| vn.lovepik.com"/>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103745" y="4374602"/>
            <a:ext cx="647049" cy="62372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728CA59-B03B-40C8-96F5-69275D159838}"/>
              </a:ext>
            </a:extLst>
          </p:cNvPr>
          <p:cNvCxnSpPr>
            <a:cxnSpLocks/>
          </p:cNvCxnSpPr>
          <p:nvPr/>
        </p:nvCxnSpPr>
        <p:spPr>
          <a:xfrm>
            <a:off x="3913983" y="1612351"/>
            <a:ext cx="60635" cy="5245649"/>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30" name="Rectangle 29">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361353" y="4868509"/>
            <a:ext cx="1904971" cy="18761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15">
            <a:extLst>
              <a:ext uri="{BEBA8EAE-BF5A-486C-A8C5-ECC9F3942E4B}">
                <a14:imgProps xmlns:a14="http://schemas.microsoft.com/office/drawing/2010/main">
                  <a14:imgLayer r:embed="rId16">
                    <a14:imgEffect>
                      <a14:backgroundRemoval t="4048" b="97500" l="3778" r="97222">
                        <a14:foregroundMark x1="80111" y1="28571" x2="80111" y2="28571"/>
                        <a14:foregroundMark x1="80111" y1="28571" x2="80111" y2="28571"/>
                        <a14:foregroundMark x1="51889" y1="4048" x2="51889" y2="4048"/>
                        <a14:foregroundMark x1="51889" y1="4048" x2="51889" y2="4048"/>
                        <a14:foregroundMark x1="3778" y1="50595" x2="3778" y2="50595"/>
                        <a14:foregroundMark x1="3778" y1="50238" x2="3778" y2="50238"/>
                        <a14:foregroundMark x1="97333" y1="48095" x2="97333" y2="48095"/>
                        <a14:foregroundMark x1="97333" y1="48095" x2="97333" y2="48095"/>
                        <a14:foregroundMark x1="79444" y1="97500" x2="79444" y2="97500"/>
                        <a14:foregroundMark x1="79444" y1="97500" x2="79444" y2="97500"/>
                      </a14:backgroundRemoval>
                    </a14:imgEffect>
                  </a14:imgLayer>
                </a14:imgProps>
              </a:ext>
            </a:extLst>
          </a:blip>
          <a:stretch>
            <a:fillRect/>
          </a:stretch>
        </p:blipFill>
        <p:spPr>
          <a:xfrm>
            <a:off x="856222" y="5090060"/>
            <a:ext cx="1909596" cy="1782289"/>
          </a:xfrm>
          <a:prstGeom prst="rect">
            <a:avLst/>
          </a:prstGeom>
        </p:spPr>
      </p:pic>
    </p:spTree>
    <p:extLst>
      <p:ext uri="{BB962C8B-B14F-4D97-AF65-F5344CB8AC3E}">
        <p14:creationId xmlns:p14="http://schemas.microsoft.com/office/powerpoint/2010/main" val="214957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fade">
                                      <p:cBhvr>
                                        <p:cTn id="18" dur="500"/>
                                        <p:tgtEl>
                                          <p:spTgt spid="61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200774" y="2579687"/>
            <a:ext cx="5715000" cy="4038600"/>
          </a:xfrm>
          <a:prstGeom prst="rect">
            <a:avLst/>
          </a:prstGeom>
          <a:ln>
            <a:noFill/>
          </a:ln>
          <a:effectLst>
            <a:outerShdw blurRad="292100" dist="139700" dir="2700000" algn="tl" rotWithShape="0">
              <a:srgbClr val="333333">
                <a:alpha val="65000"/>
              </a:srgbClr>
            </a:outerShdw>
          </a:effectLst>
        </p:spPr>
      </p:pic>
      <p:pic>
        <p:nvPicPr>
          <p:cNvPr id="16386" name="Picture 2" descr="No photo description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35" y="4079080"/>
            <a:ext cx="5300934" cy="2335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ank You Images | Free Vectors, Stock Photos &amp;amp; PS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998" y="0"/>
            <a:ext cx="7002276" cy="4025609"/>
          </a:xfrm>
          <a:prstGeom prst="ellipse">
            <a:avLst/>
          </a:prstGeom>
          <a:ln>
            <a:noFill/>
          </a:ln>
          <a:effectLst>
            <a:softEdge rad="112500"/>
          </a:effectLst>
          <a:extLst/>
        </p:spPr>
      </p:pic>
    </p:spTree>
    <p:extLst>
      <p:ext uri="{BB962C8B-B14F-4D97-AF65-F5344CB8AC3E}">
        <p14:creationId xmlns:p14="http://schemas.microsoft.com/office/powerpoint/2010/main" val="585240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Biểu tượng máy tính Môi trường tự nhiên Đóng gói PostScript, môi trường tự  nhiên, khu vực, tác phẩm nghệ thuật png | PNGEg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59" b="96289" l="10000" r="90000">
                        <a14:foregroundMark x1="47556" y1="96484" x2="47556" y2="96484"/>
                        <a14:foregroundMark x1="47667" y1="96484" x2="47667" y2="96484"/>
                        <a14:foregroundMark x1="47889" y1="5859" x2="47889" y2="5859"/>
                        <a14:foregroundMark x1="47889" y1="5859" x2="47889" y2="5859"/>
                      </a14:backgroundRemoval>
                    </a14:imgEffect>
                  </a14:imgLayer>
                </a14:imgProps>
              </a:ext>
              <a:ext uri="{28A0092B-C50C-407E-A947-70E740481C1C}">
                <a14:useLocalDpi xmlns:a14="http://schemas.microsoft.com/office/drawing/2010/main" val="0"/>
              </a:ext>
            </a:extLst>
          </a:blip>
          <a:srcRect l="31019" r="31314"/>
          <a:stretch/>
        </p:blipFill>
        <p:spPr bwMode="auto">
          <a:xfrm>
            <a:off x="438913" y="152521"/>
            <a:ext cx="2118550" cy="3199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ảo Vệ Môi Trường Hình ảnh | Định dạng hình ảnh PNG 401671716|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4884" y1="18488" x2="43721" y2="22791"/>
                        <a14:foregroundMark x1="42442" y1="25465" x2="35814" y2="28488"/>
                        <a14:foregroundMark x1="46512" y1="26047" x2="53837" y2="29535"/>
                        <a14:foregroundMark x1="63837" y1="25814" x2="68721" y2="28488"/>
                        <a14:foregroundMark x1="61163" y1="20930" x2="60581" y2="25233"/>
                        <a14:foregroundMark x1="66279" y1="12209" x2="66279" y2="12209"/>
                        <a14:foregroundMark x1="66279" y1="11977" x2="66279" y2="11977"/>
                      </a14:backgroundRemoval>
                    </a14:imgEffect>
                  </a14:imgLayer>
                </a14:imgProps>
              </a:ext>
              <a:ext uri="{28A0092B-C50C-407E-A947-70E740481C1C}">
                <a14:useLocalDpi xmlns:a14="http://schemas.microsoft.com/office/drawing/2010/main" val="0"/>
              </a:ext>
            </a:extLst>
          </a:blip>
          <a:srcRect l="22198" t="7013" r="15382" b="10135"/>
          <a:stretch/>
        </p:blipFill>
        <p:spPr bwMode="auto">
          <a:xfrm>
            <a:off x="8016525" y="632581"/>
            <a:ext cx="4213574" cy="55928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3E1277-D22A-4A15-A2C6-D1C190556FD0}"/>
              </a:ext>
            </a:extLst>
          </p:cNvPr>
          <p:cNvSpPr txBox="1"/>
          <p:nvPr/>
        </p:nvSpPr>
        <p:spPr>
          <a:xfrm>
            <a:off x="327603" y="1617376"/>
            <a:ext cx="8097177" cy="442980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7200" dirty="0" err="1" smtClean="0">
                <a:latin typeface="#9Slide05 SVNClementine" panose="020F0502020204030203" pitchFamily="34" charset="0"/>
                <a:ea typeface="+mj-ea"/>
                <a:cs typeface="+mj-cs"/>
              </a:rPr>
              <a:t>Tiết</a:t>
            </a:r>
            <a:r>
              <a:rPr lang="en-US" sz="7200" dirty="0" smtClean="0">
                <a:latin typeface="#9Slide05 SVNClementine" panose="020F0502020204030203" pitchFamily="34" charset="0"/>
                <a:ea typeface="+mj-ea"/>
                <a:cs typeface="+mj-cs"/>
              </a:rPr>
              <a:t> 6</a:t>
            </a:r>
            <a:r>
              <a:rPr lang="vi-VN" sz="7200" smtClean="0">
                <a:latin typeface="#9Slide05 SVNClementine" panose="020F0502020204030203" pitchFamily="34" charset="0"/>
                <a:ea typeface="+mj-ea"/>
                <a:cs typeface="+mj-cs"/>
              </a:rPr>
              <a:t>+7</a:t>
            </a:r>
            <a:r>
              <a:rPr lang="en-US" sz="7200" smtClean="0">
                <a:latin typeface="#9Slide05 SVNClementine" panose="020F0502020204030203" pitchFamily="34" charset="0"/>
                <a:ea typeface="+mj-ea"/>
                <a:cs typeface="+mj-cs"/>
              </a:rPr>
              <a:t>-</a:t>
            </a:r>
            <a:r>
              <a:rPr lang="en-US" sz="7200" dirty="0" err="1" smtClean="0">
                <a:latin typeface="#9Slide05 SVNClementine" panose="020F0502020204030203" pitchFamily="34" charset="0"/>
                <a:ea typeface="+mj-ea"/>
                <a:cs typeface="+mj-cs"/>
              </a:rPr>
              <a:t>Bài</a:t>
            </a:r>
            <a:r>
              <a:rPr lang="en-US" sz="7200" dirty="0" smtClean="0">
                <a:latin typeface="#9Slide05 SVNClementine" panose="020F0502020204030203" pitchFamily="34" charset="0"/>
                <a:ea typeface="+mj-ea"/>
                <a:cs typeface="+mj-cs"/>
              </a:rPr>
              <a:t> 3:</a:t>
            </a:r>
            <a:endParaRPr lang="en-US" sz="4800" dirty="0">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KHAI </a:t>
            </a:r>
            <a:r>
              <a:rPr lang="en-US" sz="7200" dirty="0">
                <a:solidFill>
                  <a:srgbClr val="FFFF00"/>
                </a:solidFill>
                <a:latin typeface="#9Slide05 SVNClementine" panose="020F0502020204030203" pitchFamily="34" charset="0"/>
                <a:ea typeface="+mj-ea"/>
                <a:cs typeface="+mj-cs"/>
              </a:rPr>
              <a:t>THÁC, </a:t>
            </a:r>
            <a:endParaRPr lang="en-US" sz="7200" dirty="0" smtClean="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en-US" sz="7200" dirty="0" smtClean="0">
                <a:solidFill>
                  <a:srgbClr val="FFFF00"/>
                </a:solidFill>
                <a:latin typeface="#9Slide05 SVNClementine" panose="020F0502020204030203" pitchFamily="34" charset="0"/>
                <a:ea typeface="+mj-ea"/>
                <a:cs typeface="+mj-cs"/>
              </a:rPr>
              <a:t>SỬ </a:t>
            </a:r>
            <a:r>
              <a:rPr lang="en-US" sz="7200" dirty="0">
                <a:solidFill>
                  <a:srgbClr val="FFFF00"/>
                </a:solidFill>
                <a:latin typeface="#9Slide05 SVNClementine" panose="020F0502020204030203" pitchFamily="34" charset="0"/>
                <a:ea typeface="+mj-ea"/>
                <a:cs typeface="+mj-cs"/>
              </a:rPr>
              <a:t>DỤNG VÀ BẢO VỆ THIÊN NHIÊN </a:t>
            </a:r>
            <a:r>
              <a:rPr lang="en-US" sz="7200" dirty="0" smtClean="0">
                <a:solidFill>
                  <a:srgbClr val="FFFF00"/>
                </a:solidFill>
                <a:latin typeface="#9Slide05 SVNClementine" panose="020F0502020204030203" pitchFamily="34" charset="0"/>
                <a:ea typeface="+mj-ea"/>
                <a:cs typeface="+mj-cs"/>
              </a:rPr>
              <a:t>Ở </a:t>
            </a:r>
            <a:r>
              <a:rPr lang="en-US" sz="7200" dirty="0">
                <a:solidFill>
                  <a:srgbClr val="FFFF00"/>
                </a:solidFill>
                <a:latin typeface="#9Slide05 SVNClementine" panose="020F0502020204030203" pitchFamily="34" charset="0"/>
                <a:ea typeface="+mj-ea"/>
                <a:cs typeface="+mj-cs"/>
              </a:rPr>
              <a:t>CHÂU ÂU</a:t>
            </a:r>
          </a:p>
        </p:txBody>
      </p:sp>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112897" y="1872221"/>
            <a:ext cx="4296335" cy="531410"/>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smtClean="0">
                <a:solidFill>
                  <a:schemeClr val="tx1"/>
                </a:solidFill>
                <a:latin typeface="#9Slide03 SFU Futura_12" panose="00000400000000000000" pitchFamily="2" charset="0"/>
                <a:cs typeface="Arial" panose="020B0604020202020204" pitchFamily="34" charset="0"/>
              </a:rPr>
              <a:t>4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53C967EF-6321-45EB-B34B-D99D778ACFBD}"/>
              </a:ext>
            </a:extLst>
          </p:cNvPr>
          <p:cNvSpPr/>
          <p:nvPr/>
        </p:nvSpPr>
        <p:spPr>
          <a:xfrm>
            <a:off x="112897" y="2572713"/>
            <a:ext cx="4279081" cy="577388"/>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giấy</a:t>
            </a:r>
            <a:r>
              <a:rPr lang="en-US" sz="2600" b="1" dirty="0" smtClean="0">
                <a:solidFill>
                  <a:srgbClr val="002060"/>
                </a:solidFill>
                <a:latin typeface="#9Slide03 SFU Futura_12" panose="00000400000000000000" pitchFamily="2" charset="0"/>
                <a:cs typeface="Arial" panose="020B0604020202020204" pitchFamily="34" charset="0"/>
              </a:rPr>
              <a:t> A0, </a:t>
            </a:r>
            <a:r>
              <a:rPr lang="en-US" sz="2600" b="1" dirty="0" err="1" smtClean="0">
                <a:solidFill>
                  <a:srgbClr val="002060"/>
                </a:solidFill>
                <a:latin typeface="#9Slide03 SFU Futura_12" panose="00000400000000000000" pitchFamily="2" charset="0"/>
                <a:cs typeface="Arial" panose="020B0604020202020204" pitchFamily="34" charset="0"/>
              </a:rPr>
              <a:t>bút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màu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102430" y="3348519"/>
            <a:ext cx="4289548" cy="1243898"/>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9Slide03 SFU Futura_12" panose="00000400000000000000" pitchFamily="2" charset="0"/>
                <a:cs typeface="Arial" panose="020B0604020202020204" pitchFamily="34" charset="0"/>
              </a:rPr>
              <a:t>Sử</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dụng</a:t>
            </a:r>
            <a:r>
              <a:rPr lang="en-US" sz="2600" b="1" dirty="0" smtClean="0">
                <a:solidFill>
                  <a:schemeClr val="tx1"/>
                </a:solidFill>
                <a:latin typeface="#9Slide03 SFU Futura_12" panose="00000400000000000000" pitchFamily="2" charset="0"/>
                <a:cs typeface="Arial" panose="020B0604020202020204" pitchFamily="34" charset="0"/>
              </a:rPr>
              <a:t> internet, </a:t>
            </a:r>
            <a:r>
              <a:rPr lang="en-US" sz="2600" b="1" dirty="0" err="1" smtClean="0">
                <a:solidFill>
                  <a:schemeClr val="tx1"/>
                </a:solidFill>
                <a:latin typeface="#9Slide03 SFU Futura_12" panose="00000400000000000000" pitchFamily="2" charset="0"/>
                <a:cs typeface="Arial" panose="020B0604020202020204" pitchFamily="34" charset="0"/>
              </a:rPr>
              <a:t>đọc</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thông</a:t>
            </a:r>
            <a:r>
              <a:rPr lang="en-US" sz="2600" b="1" dirty="0" smtClean="0">
                <a:solidFill>
                  <a:schemeClr val="tx1"/>
                </a:solidFill>
                <a:latin typeface="#9Slide03 SFU Futura_12" panose="00000400000000000000" pitchFamily="2" charset="0"/>
                <a:cs typeface="Arial" panose="020B0604020202020204" pitchFamily="34" charset="0"/>
              </a:rPr>
              <a:t> tin SGK, </a:t>
            </a:r>
            <a:r>
              <a:rPr lang="en-US" sz="2600" b="1" dirty="0" err="1" smtClean="0">
                <a:solidFill>
                  <a:schemeClr val="tx1"/>
                </a:solidFill>
                <a:latin typeface="#9Slide03 SFU Futura_12" panose="00000400000000000000" pitchFamily="2" charset="0"/>
                <a:cs typeface="Arial" panose="020B0604020202020204" pitchFamily="34" charset="0"/>
              </a:rPr>
              <a:t>tìm</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hiểu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về</a:t>
            </a:r>
            <a:r>
              <a:rPr lang="vi-VN" sz="2600" b="1" dirty="0" smtClean="0">
                <a:solidFill>
                  <a:schemeClr val="tx1"/>
                </a:solidFill>
                <a:latin typeface="#9Slide03 SFU Futura_12" panose="00000400000000000000" pitchFamily="2" charset="0"/>
                <a:cs typeface="Arial" panose="020B0604020202020204" pitchFamily="34" charset="0"/>
              </a:rPr>
              <a:t> </a:t>
            </a:r>
            <a:r>
              <a:rPr lang="vi-VN" sz="2600" b="1" dirty="0">
                <a:solidFill>
                  <a:schemeClr val="tx1"/>
                </a:solidFill>
                <a:latin typeface="#9Slide03 SFU Futura_12" panose="00000400000000000000" pitchFamily="2" charset="0"/>
                <a:cs typeface="Arial" panose="020B0604020202020204" pitchFamily="34" charset="0"/>
              </a:rPr>
              <a:t>vấn đề bảo vệ môi trường</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châu</a:t>
            </a:r>
            <a:r>
              <a:rPr lang="en-US" sz="2600" b="1" dirty="0" smtClean="0">
                <a:solidFill>
                  <a:schemeClr val="tx1"/>
                </a:solidFill>
                <a:latin typeface="#9Slide03 SFU Futura_12" panose="00000400000000000000" pitchFamily="2" charset="0"/>
                <a:cs typeface="Arial" panose="020B0604020202020204" pitchFamily="34" charset="0"/>
              </a:rPr>
              <a:t> </a:t>
            </a:r>
            <a:r>
              <a:rPr lang="en-US" sz="2600" b="1" dirty="0" err="1" smtClean="0">
                <a:solidFill>
                  <a:schemeClr val="tx1"/>
                </a:solidFill>
                <a:latin typeface="#9Slide03 SFU Futura_12" panose="00000400000000000000" pitchFamily="2" charset="0"/>
                <a:cs typeface="Arial" panose="020B0604020202020204" pitchFamily="34" charset="0"/>
              </a:rPr>
              <a:t>Âu</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112896" y="5499656"/>
            <a:ext cx="4296334" cy="544987"/>
          </a:xfrm>
          <a:prstGeom prst="roundRect">
            <a:avLst/>
          </a:prstGeom>
          <a:solidFill>
            <a:srgbClr val="D0F5FE"/>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gian</a:t>
            </a:r>
            <a:r>
              <a:rPr lang="en-US" sz="2600" b="1" dirty="0" smtClean="0">
                <a:solidFill>
                  <a:srgbClr val="002060"/>
                </a:solidFill>
                <a:latin typeface="#9Slide03 SFU Futura_12" panose="00000400000000000000" pitchFamily="2" charset="0"/>
                <a:cs typeface="Arial" panose="020B0604020202020204" pitchFamily="34" charset="0"/>
              </a:rPr>
              <a:t>: 20 </a:t>
            </a:r>
            <a:r>
              <a:rPr lang="en-US" sz="2600" b="1" dirty="0" err="1" smtClean="0">
                <a:solidFill>
                  <a:srgbClr val="002060"/>
                </a:solidFill>
                <a:latin typeface="#9Slide03 SFU Futura_12" panose="00000400000000000000" pitchFamily="2" charset="0"/>
                <a:cs typeface="Arial" panose="020B0604020202020204" pitchFamily="34" charset="0"/>
              </a:rPr>
              <a:t>phút</a:t>
            </a:r>
            <a:endParaRPr lang="en-US" sz="26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extLst/>
          </a:blip>
          <a:stretch>
            <a:fillRect/>
          </a:stretch>
        </p:blipFill>
        <p:spPr>
          <a:xfrm>
            <a:off x="4491710" y="1748730"/>
            <a:ext cx="2041353" cy="1100730"/>
          </a:xfrm>
          <a:prstGeom prst="rect">
            <a:avLst/>
          </a:prstGeom>
        </p:spPr>
      </p:pic>
      <p:pic>
        <p:nvPicPr>
          <p:cNvPr id="6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341495" y="5564098"/>
            <a:ext cx="490973" cy="480545"/>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Rounded Corners 7">
            <a:extLst>
              <a:ext uri="{FF2B5EF4-FFF2-40B4-BE49-F238E27FC236}">
                <a16:creationId xmlns:a16="http://schemas.microsoft.com/office/drawing/2014/main" id="{D6CE6303-3C40-4361-9869-64BB994762E1}"/>
              </a:ext>
            </a:extLst>
          </p:cNvPr>
          <p:cNvSpPr/>
          <p:nvPr/>
        </p:nvSpPr>
        <p:spPr>
          <a:xfrm>
            <a:off x="1202041" y="804564"/>
            <a:ext cx="4117020" cy="120790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0033CC"/>
                </a:solidFill>
                <a:latin typeface="#9Slide05 Great Vibes" panose="02000507080000020002" pitchFamily="2" charset="0"/>
                <a:cs typeface="Arial" panose="020B0604020202020204" pitchFamily="34" charset="0"/>
              </a:rPr>
              <a:t>Nhiệm</a:t>
            </a:r>
            <a:r>
              <a:rPr lang="en-US" sz="4800" b="1" dirty="0" smtClean="0">
                <a:solidFill>
                  <a:srgbClr val="0033CC"/>
                </a:solidFill>
                <a:latin typeface="#9Slide05 Great Vibes" panose="02000507080000020002" pitchFamily="2" charset="0"/>
                <a:cs typeface="Arial" panose="020B0604020202020204" pitchFamily="34" charset="0"/>
              </a:rPr>
              <a:t> </a:t>
            </a:r>
            <a:r>
              <a:rPr lang="en-US" sz="4800" b="1" dirty="0" err="1" smtClean="0">
                <a:solidFill>
                  <a:srgbClr val="0033CC"/>
                </a:solidFill>
                <a:latin typeface="#9Slide05 Great Vibes" panose="02000507080000020002" pitchFamily="2" charset="0"/>
                <a:cs typeface="Arial" panose="020B0604020202020204" pitchFamily="34" charset="0"/>
              </a:rPr>
              <a:t>vụ</a:t>
            </a:r>
            <a:r>
              <a:rPr lang="en-US" sz="4800" b="1" dirty="0" smtClean="0">
                <a:solidFill>
                  <a:srgbClr val="0033CC"/>
                </a:solidFill>
                <a:latin typeface="#9Slide05 Great Vibes" panose="02000507080000020002" pitchFamily="2" charset="0"/>
                <a:cs typeface="Arial" panose="020B0604020202020204" pitchFamily="34" charset="0"/>
              </a:rPr>
              <a:t>:</a:t>
            </a:r>
            <a:endParaRPr lang="en-US" sz="4800" b="1" dirty="0">
              <a:solidFill>
                <a:srgbClr val="0033CC"/>
              </a:solidFill>
              <a:latin typeface="#9Slide05 Great Vibes" panose="02000507080000020002" pitchFamily="2" charset="0"/>
              <a:cs typeface="Arial" panose="020B0604020202020204" pitchFamily="34" charset="0"/>
            </a:endParaRPr>
          </a:p>
        </p:txBody>
      </p:sp>
      <p:sp>
        <p:nvSpPr>
          <p:cNvPr id="5" name="Rectangle 4"/>
          <p:cNvSpPr/>
          <p:nvPr/>
        </p:nvSpPr>
        <p:spPr>
          <a:xfrm>
            <a:off x="108317" y="1420241"/>
            <a:ext cx="1871663" cy="129818"/>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518315" y="1359901"/>
            <a:ext cx="1871663" cy="129818"/>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389978" y="874995"/>
            <a:ext cx="25317" cy="597044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4886498" y="3180895"/>
            <a:ext cx="1329055" cy="14023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Mind Map Stock Illustrations – 9,090 Mind Map Stock Illustrations, Vectors  &amp; Clipart - Dreamstim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9333" l="6250" r="61375">
                        <a14:foregroundMark x1="21750" y1="15556" x2="21750" y2="15556"/>
                        <a14:foregroundMark x1="31750" y1="29111" x2="31750" y2="29111"/>
                        <a14:foregroundMark x1="17500" y1="31556" x2="17500" y2="31556"/>
                        <a14:foregroundMark x1="13000" y1="36444" x2="12500" y2="40444"/>
                        <a14:foregroundMark x1="12500" y1="40889" x2="12500" y2="40889"/>
                        <a14:foregroundMark x1="12500" y1="40889" x2="14250" y2="47333"/>
                        <a14:foregroundMark x1="14625" y1="47333" x2="19250" y2="51333"/>
                        <a14:foregroundMark x1="19250" y1="51333" x2="22250" y2="51556"/>
                        <a14:foregroundMark x1="23625" y1="14222" x2="24625" y2="32444"/>
                        <a14:foregroundMark x1="39500" y1="24667" x2="45125" y2="30444"/>
                        <a14:foregroundMark x1="45125" y1="30889" x2="47625" y2="41556"/>
                        <a14:foregroundMark x1="53000" y1="44889" x2="53375" y2="42444"/>
                        <a14:foregroundMark x1="58500" y1="40889" x2="61375" y2="36000"/>
                        <a14:foregroundMark x1="44625" y1="59333" x2="44625" y2="59333"/>
                        <a14:foregroundMark x1="27125" y1="53556" x2="25750" y2="82667"/>
                        <a14:foregroundMark x1="34250" y1="67778" x2="29750" y2="84444"/>
                        <a14:foregroundMark x1="6875" y1="55778" x2="10375" y2="61333"/>
                        <a14:foregroundMark x1="9250" y1="72889" x2="15125" y2="71778"/>
                        <a14:foregroundMark x1="15500" y1="71778" x2="17250" y2="66444"/>
                        <a14:foregroundMark x1="20000" y1="82667" x2="10125" y2="99333"/>
                        <a14:foregroundMark x1="27500" y1="92667" x2="26000" y2="98667"/>
                        <a14:foregroundMark x1="47375" y1="60667" x2="49000" y2="63111"/>
                        <a14:foregroundMark x1="54625" y1="64667" x2="58875" y2="60667"/>
                        <a14:foregroundMark x1="55125" y1="72000" x2="50375" y2="74000"/>
                        <a14:foregroundMark x1="49125" y1="73333" x2="43250" y2="70000"/>
                        <a14:foregroundMark x1="43250" y1="70000" x2="40125" y2="64222"/>
                        <a14:foregroundMark x1="39125" y1="49111" x2="33375" y2="55778"/>
                        <a14:foregroundMark x1="41125" y1="43556" x2="38875" y2="40889"/>
                        <a14:foregroundMark x1="39500" y1="41111" x2="39500" y2="41111"/>
                        <a14:foregroundMark x1="33500" y1="27556" x2="34875" y2="30889"/>
                        <a14:foregroundMark x1="35625" y1="25333" x2="35625" y2="25333"/>
                        <a14:foregroundMark x1="35250" y1="26889" x2="35750" y2="31333"/>
                        <a14:foregroundMark x1="36125" y1="26889" x2="36000" y2="28889"/>
                        <a14:foregroundMark x1="16875" y1="28444" x2="16625" y2="29333"/>
                        <a14:foregroundMark x1="12625" y1="35556" x2="11750" y2="36889"/>
                      </a14:backgroundRemoval>
                    </a14:imgEffect>
                  </a14:imgLayer>
                </a14:imgProps>
              </a:ext>
              <a:ext uri="{28A0092B-C50C-407E-A947-70E740481C1C}">
                <a14:useLocalDpi xmlns:a14="http://schemas.microsoft.com/office/drawing/2010/main" val="0"/>
              </a:ext>
            </a:extLst>
          </a:blip>
          <a:srcRect r="36572"/>
          <a:stretch/>
        </p:blipFill>
        <p:spPr bwMode="auto">
          <a:xfrm>
            <a:off x="6231861" y="1485150"/>
            <a:ext cx="5975475" cy="529926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1F2071E-DF8C-495C-8676-8F839E06F04F}"/>
              </a:ext>
            </a:extLst>
          </p:cNvPr>
          <p:cNvSpPr/>
          <p:nvPr/>
        </p:nvSpPr>
        <p:spPr>
          <a:xfrm>
            <a:off x="6101252" y="-60941"/>
            <a:ext cx="5899233"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31" name="Picture 30">
            <a:extLst>
              <a:ext uri="{FF2B5EF4-FFF2-40B4-BE49-F238E27FC236}">
                <a16:creationId xmlns:a16="http://schemas.microsoft.com/office/drawing/2014/main" id="{8B10C7E0-61B3-41E0-B655-73B5F829768A}"/>
              </a:ext>
            </a:extLst>
          </p:cNvPr>
          <p:cNvPicPr>
            <a:picLocks noChangeAspect="1"/>
          </p:cNvPicPr>
          <p:nvPr/>
        </p:nvPicPr>
        <p:blipFill>
          <a:blip r:embed="rId10"/>
          <a:stretch>
            <a:fillRect/>
          </a:stretch>
        </p:blipFill>
        <p:spPr>
          <a:xfrm>
            <a:off x="8928313" y="967047"/>
            <a:ext cx="1381608" cy="1036206"/>
          </a:xfrm>
          <a:prstGeom prst="rect">
            <a:avLst/>
          </a:prstGeom>
        </p:spPr>
      </p:pic>
      <p:sp>
        <p:nvSpPr>
          <p:cNvPr id="32" name="Rectangle: Rounded Corners 7">
            <a:extLst>
              <a:ext uri="{FF2B5EF4-FFF2-40B4-BE49-F238E27FC236}">
                <a16:creationId xmlns:a16="http://schemas.microsoft.com/office/drawing/2014/main" id="{D5397E9F-57CE-4CBC-BF7D-C7F3ACC44961}"/>
              </a:ext>
            </a:extLst>
          </p:cNvPr>
          <p:cNvSpPr/>
          <p:nvPr/>
        </p:nvSpPr>
        <p:spPr>
          <a:xfrm>
            <a:off x="112896" y="4753186"/>
            <a:ext cx="4296334" cy="544987"/>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Hình</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thức</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mindmap</a:t>
            </a:r>
            <a:r>
              <a:rPr lang="en-US" sz="2600" b="1" dirty="0" smtClean="0">
                <a:solidFill>
                  <a:srgbClr val="002060"/>
                </a:solidFill>
                <a:latin typeface="#9Slide03 SFU Futura_12" panose="00000400000000000000" pitchFamily="2" charset="0"/>
                <a:cs typeface="Arial" panose="020B0604020202020204" pitchFamily="34" charset="0"/>
              </a:rPr>
              <a:t> </a:t>
            </a:r>
            <a:endParaRPr lang="en-US" sz="2600" b="1" dirty="0">
              <a:solidFill>
                <a:srgbClr val="002060"/>
              </a:solidFill>
              <a:latin typeface="#9Slide03 SFU Futura_12" panose="00000400000000000000" pitchFamily="2" charset="0"/>
              <a:cs typeface="Arial" panose="020B0604020202020204" pitchFamily="34" charset="0"/>
            </a:endParaRPr>
          </a:p>
        </p:txBody>
      </p:sp>
      <p:grpSp>
        <p:nvGrpSpPr>
          <p:cNvPr id="13" name="Group 12"/>
          <p:cNvGrpSpPr/>
          <p:nvPr/>
        </p:nvGrpSpPr>
        <p:grpSpPr>
          <a:xfrm>
            <a:off x="4529138" y="4769025"/>
            <a:ext cx="1837067" cy="2088975"/>
            <a:chOff x="4529138" y="4769025"/>
            <a:chExt cx="1837067" cy="2088975"/>
          </a:xfrm>
        </p:grpSpPr>
        <p:pic>
          <p:nvPicPr>
            <p:cNvPr id="3074" name="Picture 2" descr="writting essay in English: iMindMap mind map template | Biggerplate"/>
            <p:cNvPicPr>
              <a:picLocks noChangeAspect="1" noChangeArrowheads="1"/>
            </p:cNvPicPr>
            <p:nvPr/>
          </p:nvPicPr>
          <p:blipFill rotWithShape="1">
            <a:blip r:embed="rId11">
              <a:extLst>
                <a:ext uri="{28A0092B-C50C-407E-A947-70E740481C1C}">
                  <a14:useLocalDpi xmlns:a14="http://schemas.microsoft.com/office/drawing/2010/main" val="0"/>
                </a:ext>
              </a:extLst>
            </a:blip>
            <a:srcRect l="34148" t="30284" r="34707" b="28153"/>
            <a:stretch/>
          </p:blipFill>
          <p:spPr bwMode="auto">
            <a:xfrm>
              <a:off x="4602756" y="4769025"/>
              <a:ext cx="1763449" cy="202278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169656" y="5651522"/>
              <a:ext cx="684863" cy="257785"/>
            </a:xfrm>
            <a:prstGeom prst="ellipse">
              <a:avLst/>
            </a:prstGeom>
            <a:solidFill>
              <a:srgbClr val="FCF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29138" y="5772150"/>
              <a:ext cx="419411" cy="257175"/>
            </a:xfrm>
            <a:custGeom>
              <a:avLst/>
              <a:gdLst>
                <a:gd name="connsiteX0" fmla="*/ 42862 w 419411"/>
                <a:gd name="connsiteY0" fmla="*/ 100013 h 257175"/>
                <a:gd name="connsiteX1" fmla="*/ 114300 w 419411"/>
                <a:gd name="connsiteY1" fmla="*/ 71438 h 257175"/>
                <a:gd name="connsiteX2" fmla="*/ 157162 w 419411"/>
                <a:gd name="connsiteY2" fmla="*/ 42863 h 257175"/>
                <a:gd name="connsiteX3" fmla="*/ 242887 w 419411"/>
                <a:gd name="connsiteY3" fmla="*/ 0 h 257175"/>
                <a:gd name="connsiteX4" fmla="*/ 414337 w 419411"/>
                <a:gd name="connsiteY4" fmla="*/ 14288 h 257175"/>
                <a:gd name="connsiteX5" fmla="*/ 371475 w 419411"/>
                <a:gd name="connsiteY5" fmla="*/ 114300 h 257175"/>
                <a:gd name="connsiteX6" fmla="*/ 285750 w 419411"/>
                <a:gd name="connsiteY6" fmla="*/ 185738 h 257175"/>
                <a:gd name="connsiteX7" fmla="*/ 171450 w 419411"/>
                <a:gd name="connsiteY7" fmla="*/ 214313 h 257175"/>
                <a:gd name="connsiteX8" fmla="*/ 85725 w 419411"/>
                <a:gd name="connsiteY8" fmla="*/ 257175 h 257175"/>
                <a:gd name="connsiteX9" fmla="*/ 14287 w 419411"/>
                <a:gd name="connsiteY9" fmla="*/ 242888 h 257175"/>
                <a:gd name="connsiteX10" fmla="*/ 0 w 419411"/>
                <a:gd name="connsiteY10" fmla="*/ 200025 h 257175"/>
                <a:gd name="connsiteX11" fmla="*/ 42862 w 419411"/>
                <a:gd name="connsiteY11" fmla="*/ 10001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411" h="257175">
                  <a:moveTo>
                    <a:pt x="42862" y="100013"/>
                  </a:moveTo>
                  <a:cubicBezTo>
                    <a:pt x="61912" y="78582"/>
                    <a:pt x="91361" y="82908"/>
                    <a:pt x="114300" y="71438"/>
                  </a:cubicBezTo>
                  <a:cubicBezTo>
                    <a:pt x="129658" y="63759"/>
                    <a:pt x="141804" y="50542"/>
                    <a:pt x="157162" y="42863"/>
                  </a:cubicBezTo>
                  <a:cubicBezTo>
                    <a:pt x="275467" y="-16290"/>
                    <a:pt x="120052" y="81891"/>
                    <a:pt x="242887" y="0"/>
                  </a:cubicBezTo>
                  <a:lnTo>
                    <a:pt x="414337" y="14288"/>
                  </a:lnTo>
                  <a:cubicBezTo>
                    <a:pt x="437381" y="24763"/>
                    <a:pt x="374656" y="110483"/>
                    <a:pt x="371475" y="114300"/>
                  </a:cubicBezTo>
                  <a:cubicBezTo>
                    <a:pt x="354630" y="134513"/>
                    <a:pt x="312995" y="175521"/>
                    <a:pt x="285750" y="185738"/>
                  </a:cubicBezTo>
                  <a:cubicBezTo>
                    <a:pt x="220526" y="210197"/>
                    <a:pt x="224338" y="187869"/>
                    <a:pt x="171450" y="214313"/>
                  </a:cubicBezTo>
                  <a:cubicBezTo>
                    <a:pt x="60671" y="269703"/>
                    <a:pt x="193452" y="221267"/>
                    <a:pt x="85725" y="257175"/>
                  </a:cubicBezTo>
                  <a:cubicBezTo>
                    <a:pt x="61912" y="252413"/>
                    <a:pt x="34493" y="256358"/>
                    <a:pt x="14287" y="242888"/>
                  </a:cubicBezTo>
                  <a:cubicBezTo>
                    <a:pt x="1756" y="234534"/>
                    <a:pt x="0" y="215085"/>
                    <a:pt x="0" y="200025"/>
                  </a:cubicBezTo>
                  <a:cubicBezTo>
                    <a:pt x="0" y="95298"/>
                    <a:pt x="23812" y="121444"/>
                    <a:pt x="42862" y="1000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23034" y="6215063"/>
              <a:ext cx="330171" cy="642937"/>
            </a:xfrm>
            <a:custGeom>
              <a:avLst/>
              <a:gdLst>
                <a:gd name="connsiteX0" fmla="*/ 6141 w 330171"/>
                <a:gd name="connsiteY0" fmla="*/ 542925 h 642937"/>
                <a:gd name="connsiteX1" fmla="*/ 63291 w 330171"/>
                <a:gd name="connsiteY1" fmla="*/ 414337 h 642937"/>
                <a:gd name="connsiteX2" fmla="*/ 91866 w 330171"/>
                <a:gd name="connsiteY2" fmla="*/ 371475 h 642937"/>
                <a:gd name="connsiteX3" fmla="*/ 106154 w 330171"/>
                <a:gd name="connsiteY3" fmla="*/ 314325 h 642937"/>
                <a:gd name="connsiteX4" fmla="*/ 134729 w 330171"/>
                <a:gd name="connsiteY4" fmla="*/ 228600 h 642937"/>
                <a:gd name="connsiteX5" fmla="*/ 163304 w 330171"/>
                <a:gd name="connsiteY5" fmla="*/ 142875 h 642937"/>
                <a:gd name="connsiteX6" fmla="*/ 191879 w 330171"/>
                <a:gd name="connsiteY6" fmla="*/ 57150 h 642937"/>
                <a:gd name="connsiteX7" fmla="*/ 277604 w 330171"/>
                <a:gd name="connsiteY7" fmla="*/ 0 h 642937"/>
                <a:gd name="connsiteX8" fmla="*/ 306179 w 330171"/>
                <a:gd name="connsiteY8" fmla="*/ 157162 h 642937"/>
                <a:gd name="connsiteX9" fmla="*/ 220454 w 330171"/>
                <a:gd name="connsiteY9" fmla="*/ 328612 h 642937"/>
                <a:gd name="connsiteX10" fmla="*/ 177591 w 330171"/>
                <a:gd name="connsiteY10" fmla="*/ 457200 h 642937"/>
                <a:gd name="connsiteX11" fmla="*/ 149016 w 330171"/>
                <a:gd name="connsiteY11" fmla="*/ 542925 h 642937"/>
                <a:gd name="connsiteX12" fmla="*/ 120441 w 330171"/>
                <a:gd name="connsiteY12" fmla="*/ 585787 h 642937"/>
                <a:gd name="connsiteX13" fmla="*/ 77579 w 330171"/>
                <a:gd name="connsiteY13" fmla="*/ 628650 h 642937"/>
                <a:gd name="connsiteX14" fmla="*/ 34716 w 330171"/>
                <a:gd name="connsiteY14" fmla="*/ 642937 h 642937"/>
                <a:gd name="connsiteX15" fmla="*/ 6141 w 330171"/>
                <a:gd name="connsiteY15" fmla="*/ 600075 h 642937"/>
                <a:gd name="connsiteX16" fmla="*/ 6141 w 330171"/>
                <a:gd name="connsiteY16" fmla="*/ 542925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171" h="642937">
                  <a:moveTo>
                    <a:pt x="6141" y="542925"/>
                  </a:moveTo>
                  <a:cubicBezTo>
                    <a:pt x="15666" y="511969"/>
                    <a:pt x="36595" y="461056"/>
                    <a:pt x="63291" y="414337"/>
                  </a:cubicBezTo>
                  <a:cubicBezTo>
                    <a:pt x="71810" y="399428"/>
                    <a:pt x="82341" y="385762"/>
                    <a:pt x="91866" y="371475"/>
                  </a:cubicBezTo>
                  <a:cubicBezTo>
                    <a:pt x="96629" y="352425"/>
                    <a:pt x="100511" y="333133"/>
                    <a:pt x="106154" y="314325"/>
                  </a:cubicBezTo>
                  <a:cubicBezTo>
                    <a:pt x="114809" y="285475"/>
                    <a:pt x="125204" y="257175"/>
                    <a:pt x="134729" y="228600"/>
                  </a:cubicBezTo>
                  <a:lnTo>
                    <a:pt x="163304" y="142875"/>
                  </a:lnTo>
                  <a:cubicBezTo>
                    <a:pt x="163305" y="142873"/>
                    <a:pt x="191877" y="57152"/>
                    <a:pt x="191879" y="57150"/>
                  </a:cubicBezTo>
                  <a:lnTo>
                    <a:pt x="277604" y="0"/>
                  </a:lnTo>
                  <a:cubicBezTo>
                    <a:pt x="351800" y="49465"/>
                    <a:pt x="333786" y="19125"/>
                    <a:pt x="306179" y="157162"/>
                  </a:cubicBezTo>
                  <a:cubicBezTo>
                    <a:pt x="257597" y="400075"/>
                    <a:pt x="304741" y="75751"/>
                    <a:pt x="220454" y="328612"/>
                  </a:cubicBezTo>
                  <a:lnTo>
                    <a:pt x="177591" y="457200"/>
                  </a:lnTo>
                  <a:cubicBezTo>
                    <a:pt x="177590" y="457204"/>
                    <a:pt x="149018" y="542922"/>
                    <a:pt x="149016" y="542925"/>
                  </a:cubicBezTo>
                  <a:cubicBezTo>
                    <a:pt x="139491" y="557212"/>
                    <a:pt x="131434" y="572596"/>
                    <a:pt x="120441" y="585787"/>
                  </a:cubicBezTo>
                  <a:cubicBezTo>
                    <a:pt x="107506" y="601309"/>
                    <a:pt x="94391" y="617442"/>
                    <a:pt x="77579" y="628650"/>
                  </a:cubicBezTo>
                  <a:cubicBezTo>
                    <a:pt x="65048" y="637004"/>
                    <a:pt x="49004" y="638175"/>
                    <a:pt x="34716" y="642937"/>
                  </a:cubicBezTo>
                  <a:cubicBezTo>
                    <a:pt x="25191" y="628650"/>
                    <a:pt x="13820" y="615434"/>
                    <a:pt x="6141" y="600075"/>
                  </a:cubicBezTo>
                  <a:cubicBezTo>
                    <a:pt x="-594" y="586604"/>
                    <a:pt x="-3384" y="573881"/>
                    <a:pt x="6141" y="5429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535913" y="4900613"/>
              <a:ext cx="253801" cy="271462"/>
            </a:xfrm>
            <a:custGeom>
              <a:avLst/>
              <a:gdLst>
                <a:gd name="connsiteX0" fmla="*/ 236112 w 253801"/>
                <a:gd name="connsiteY0" fmla="*/ 28575 h 271462"/>
                <a:gd name="connsiteX1" fmla="*/ 236112 w 253801"/>
                <a:gd name="connsiteY1" fmla="*/ 185737 h 271462"/>
                <a:gd name="connsiteX2" fmla="*/ 150387 w 253801"/>
                <a:gd name="connsiteY2" fmla="*/ 214312 h 271462"/>
                <a:gd name="connsiteX3" fmla="*/ 78950 w 253801"/>
                <a:gd name="connsiteY3" fmla="*/ 271462 h 271462"/>
                <a:gd name="connsiteX4" fmla="*/ 36087 w 253801"/>
                <a:gd name="connsiteY4" fmla="*/ 257175 h 271462"/>
                <a:gd name="connsiteX5" fmla="*/ 21800 w 253801"/>
                <a:gd name="connsiteY5" fmla="*/ 42862 h 271462"/>
                <a:gd name="connsiteX6" fmla="*/ 107525 w 253801"/>
                <a:gd name="connsiteY6" fmla="*/ 14287 h 271462"/>
                <a:gd name="connsiteX7" fmla="*/ 150387 w 253801"/>
                <a:gd name="connsiteY7" fmla="*/ 0 h 271462"/>
                <a:gd name="connsiteX8" fmla="*/ 236112 w 253801"/>
                <a:gd name="connsiteY8" fmla="*/ 28575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01" h="271462">
                  <a:moveTo>
                    <a:pt x="236112" y="28575"/>
                  </a:moveTo>
                  <a:cubicBezTo>
                    <a:pt x="250400" y="59531"/>
                    <a:pt x="267493" y="154357"/>
                    <a:pt x="236112" y="185737"/>
                  </a:cubicBezTo>
                  <a:cubicBezTo>
                    <a:pt x="214813" y="207035"/>
                    <a:pt x="150387" y="214312"/>
                    <a:pt x="150387" y="214312"/>
                  </a:cubicBezTo>
                  <a:cubicBezTo>
                    <a:pt x="128446" y="247224"/>
                    <a:pt x="124958" y="271462"/>
                    <a:pt x="78950" y="271462"/>
                  </a:cubicBezTo>
                  <a:cubicBezTo>
                    <a:pt x="63890" y="271462"/>
                    <a:pt x="50375" y="261937"/>
                    <a:pt x="36087" y="257175"/>
                  </a:cubicBezTo>
                  <a:cubicBezTo>
                    <a:pt x="13865" y="190508"/>
                    <a:pt x="-24437" y="115520"/>
                    <a:pt x="21800" y="42862"/>
                  </a:cubicBezTo>
                  <a:cubicBezTo>
                    <a:pt x="37971" y="17450"/>
                    <a:pt x="78950" y="23812"/>
                    <a:pt x="107525" y="14287"/>
                  </a:cubicBezTo>
                  <a:lnTo>
                    <a:pt x="150387" y="0"/>
                  </a:lnTo>
                  <a:cubicBezTo>
                    <a:pt x="249666" y="33093"/>
                    <a:pt x="221824" y="-2381"/>
                    <a:pt x="236112" y="28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Rounded Corners 7">
            <a:extLst>
              <a:ext uri="{FF2B5EF4-FFF2-40B4-BE49-F238E27FC236}">
                <a16:creationId xmlns:a16="http://schemas.microsoft.com/office/drawing/2014/main" id="{D5397E9F-57CE-4CBC-BF7D-C7F3ACC44961}"/>
              </a:ext>
            </a:extLst>
          </p:cNvPr>
          <p:cNvSpPr/>
          <p:nvPr/>
        </p:nvSpPr>
        <p:spPr>
          <a:xfrm>
            <a:off x="112896" y="6215063"/>
            <a:ext cx="4296334" cy="544987"/>
          </a:xfrm>
          <a:prstGeom prst="roundRect">
            <a:avLst/>
          </a:prstGeom>
          <a:no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2060"/>
                </a:solidFill>
                <a:latin typeface="#9Slide03 SFU Futura_12" panose="00000400000000000000" pitchFamily="2" charset="0"/>
                <a:cs typeface="Arial" panose="020B0604020202020204" pitchFamily="34" charset="0"/>
              </a:rPr>
              <a:t>Hết</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giờ</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từng</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nhóm</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báo</a:t>
            </a:r>
            <a:r>
              <a:rPr lang="en-US" sz="2600" b="1" dirty="0" smtClean="0">
                <a:solidFill>
                  <a:srgbClr val="002060"/>
                </a:solidFill>
                <a:latin typeface="#9Slide03 SFU Futura_12" panose="00000400000000000000" pitchFamily="2" charset="0"/>
                <a:cs typeface="Arial" panose="020B0604020202020204" pitchFamily="34" charset="0"/>
              </a:rPr>
              <a:t> </a:t>
            </a:r>
            <a:r>
              <a:rPr lang="en-US" sz="2600" b="1" dirty="0" err="1" smtClean="0">
                <a:solidFill>
                  <a:srgbClr val="002060"/>
                </a:solidFill>
                <a:latin typeface="#9Slide03 SFU Futura_12" panose="00000400000000000000" pitchFamily="2" charset="0"/>
                <a:cs typeface="Arial" panose="020B0604020202020204" pitchFamily="34" charset="0"/>
              </a:rPr>
              <a:t>cáo</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81F2071E-DF8C-495C-8676-8F839E06F04F}"/>
              </a:ext>
            </a:extLst>
          </p:cNvPr>
          <p:cNvSpPr/>
          <p:nvPr/>
        </p:nvSpPr>
        <p:spPr>
          <a:xfrm>
            <a:off x="112896" y="104287"/>
            <a:ext cx="6918002" cy="707886"/>
          </a:xfrm>
          <a:prstGeom prst="rect">
            <a:avLst/>
          </a:prstGeom>
          <a:noFill/>
        </p:spPr>
        <p:txBody>
          <a:bodyPr wrap="square" lIns="91440" tIns="45720" rIns="91440" bIns="45720">
            <a:spAutoFit/>
          </a:bodyPr>
          <a:lstStyle/>
          <a:p>
            <a:r>
              <a:rPr lang="en-US" sz="4000" b="1"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1. </a:t>
            </a:r>
            <a:r>
              <a:rPr lang="en-US" sz="4000" b="1" dirty="0" err="1"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Vấn</a:t>
            </a:r>
            <a:r>
              <a:rPr lang="en-US" sz="4000" b="1"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000" b="1" dirty="0" err="1"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đề</a:t>
            </a:r>
            <a:r>
              <a:rPr lang="en-US" sz="4000" b="1"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000" b="1" dirty="0" err="1"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bảo</a:t>
            </a:r>
            <a:r>
              <a:rPr lang="en-US" sz="4000" b="1"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000" b="1" dirty="0" err="1"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vệ</a:t>
            </a:r>
            <a:r>
              <a:rPr lang="en-US" sz="4000" b="1"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000" b="1" dirty="0" err="1"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môi</a:t>
            </a:r>
            <a:r>
              <a:rPr lang="en-US" sz="4000" b="1"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4000" b="1" dirty="0" err="1"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trường</a:t>
            </a:r>
            <a:endParaRPr lang="en-US" sz="2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280466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1)">
                                      <p:cBhvr>
                                        <p:cTn id="21" dur="2000"/>
                                        <p:tgtEl>
                                          <p:spTgt spid="4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heel(1)">
                                      <p:cBhvr>
                                        <p:cTn id="24" dur="2000"/>
                                        <p:tgtEl>
                                          <p:spTgt spid="4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heel(1)">
                                      <p:cBhvr>
                                        <p:cTn id="27" dur="2000"/>
                                        <p:tgtEl>
                                          <p:spTgt spid="3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heel(1)">
                                      <p:cBhvr>
                                        <p:cTn id="30" dur="2000"/>
                                        <p:tgtEl>
                                          <p:spTgt spid="49"/>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heel(1)">
                                      <p:cBhvr>
                                        <p:cTn id="33" dur="2000"/>
                                        <p:tgtEl>
                                          <p:spTgt spid="42"/>
                                        </p:tgtEl>
                                      </p:cBhvr>
                                    </p:animEffect>
                                  </p:childTnLst>
                                </p:cTn>
                              </p:par>
                              <p:par>
                                <p:cTn id="34" presetID="21" presetClass="entr" presetSubtype="1"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wheel(1)">
                                      <p:cBhvr>
                                        <p:cTn id="36" dur="2000"/>
                                        <p:tgtEl>
                                          <p:spTgt spid="61"/>
                                        </p:tgtEl>
                                      </p:cBhvr>
                                    </p:animEffect>
                                  </p:childTnLst>
                                </p:cTn>
                              </p:par>
                              <p:par>
                                <p:cTn id="37" presetID="21" presetClass="entr" presetSubtype="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2000"/>
                                        <p:tgtEl>
                                          <p:spTgt spid="13"/>
                                        </p:tgtEl>
                                      </p:cBhvr>
                                    </p:animEffect>
                                  </p:childTnLst>
                                </p:cTn>
                              </p:par>
                              <p:par>
                                <p:cTn id="40" presetID="21" presetClass="entr" presetSubtype="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heel(1)">
                                      <p:cBhvr>
                                        <p:cTn id="42" dur="2000"/>
                                        <p:tgtEl>
                                          <p:spTgt spid="28"/>
                                        </p:tgtEl>
                                      </p:cBhvr>
                                    </p:animEffect>
                                  </p:childTnLst>
                                </p:cTn>
                              </p:par>
                              <p:par>
                                <p:cTn id="43" presetID="21" presetClass="entr" presetSubtype="1"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2000"/>
                                        <p:tgtEl>
                                          <p:spTgt spid="51"/>
                                        </p:tgtEl>
                                      </p:cBhvr>
                                    </p:animEffect>
                                  </p:childTnLst>
                                </p:cTn>
                              </p:par>
                              <p:par>
                                <p:cTn id="46" presetID="21" presetClass="entr" presetSubtype="1"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heel(1)">
                                      <p:cBhvr>
                                        <p:cTn id="48" dur="2000"/>
                                        <p:tgtEl>
                                          <p:spTgt spid="29"/>
                                        </p:tgtEl>
                                      </p:cBhvr>
                                    </p:animEffect>
                                  </p:childTnLst>
                                </p:cTn>
                              </p:par>
                              <p:par>
                                <p:cTn id="49" presetID="21" presetClass="entr" presetSubtype="1"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heel(1)">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63" grpId="0"/>
      <p:bldP spid="5" grpId="0" animBg="1"/>
      <p:bldP spid="74" grpId="0" animBg="1"/>
      <p:bldP spid="32"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1472408" y="31807"/>
            <a:ext cx="1381608" cy="1036206"/>
          </a:xfrm>
          <a:prstGeom prst="rect">
            <a:avLst/>
          </a:prstGeom>
        </p:spPr>
      </p:pic>
      <p:grpSp>
        <p:nvGrpSpPr>
          <p:cNvPr id="38" name="Group 37"/>
          <p:cNvGrpSpPr/>
          <p:nvPr/>
        </p:nvGrpSpPr>
        <p:grpSpPr>
          <a:xfrm>
            <a:off x="0" y="1400757"/>
            <a:ext cx="5871809" cy="1023421"/>
            <a:chOff x="0" y="1111961"/>
            <a:chExt cx="5871809" cy="1023421"/>
          </a:xfrm>
        </p:grpSpPr>
        <p:grpSp>
          <p:nvGrpSpPr>
            <p:cNvPr id="9" name="Group 8">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10" name="Rectangle 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ưu đồ: Điểm Kết Thúc 147">
                <a:extLst>
                  <a:ext uri="{FF2B5EF4-FFF2-40B4-BE49-F238E27FC236}">
                    <a16:creationId xmlns:a16="http://schemas.microsoft.com/office/drawing/2014/main" id="{84C1E720-CBC7-47DA-B4DB-B4F648A44E4E}"/>
                  </a:ext>
                </a:extLst>
              </p:cNvPr>
              <p:cNvSpPr/>
              <p:nvPr/>
            </p:nvSpPr>
            <p:spPr>
              <a:xfrm>
                <a:off x="5514317" y="3452760"/>
                <a:ext cx="1937718"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1, 3</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37" name="Rectangle 36"/>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không khí ở châu Âu</a:t>
              </a:r>
              <a:endParaRPr lang="en-US" sz="2400" b="1" dirty="0">
                <a:latin typeface="#9Slide03 SFU Futura_12" panose="00000400000000000000" pitchFamily="2" charset="0"/>
                <a:cs typeface="Arial" panose="020B0604020202020204" pitchFamily="34" charset="0"/>
              </a:endParaRPr>
            </a:p>
          </p:txBody>
        </p:sp>
      </p:grpSp>
      <p:grpSp>
        <p:nvGrpSpPr>
          <p:cNvPr id="60" name="Group 59"/>
          <p:cNvGrpSpPr/>
          <p:nvPr/>
        </p:nvGrpSpPr>
        <p:grpSpPr>
          <a:xfrm>
            <a:off x="9714" y="3796664"/>
            <a:ext cx="6076761" cy="1023421"/>
            <a:chOff x="-1" y="1111961"/>
            <a:chExt cx="6588476" cy="1023421"/>
          </a:xfrm>
        </p:grpSpPr>
        <p:grpSp>
          <p:nvGrpSpPr>
            <p:cNvPr id="61" name="Group 60">
              <a:extLst>
                <a:ext uri="{FF2B5EF4-FFF2-40B4-BE49-F238E27FC236}">
                  <a16:creationId xmlns:a16="http://schemas.microsoft.com/office/drawing/2014/main" id="{6B5D1E69-E127-4BFC-AFED-9C373F54C09E}"/>
                </a:ext>
              </a:extLst>
            </p:cNvPr>
            <p:cNvGrpSpPr/>
            <p:nvPr/>
          </p:nvGrpSpPr>
          <p:grpSpPr>
            <a:xfrm>
              <a:off x="-1" y="1111961"/>
              <a:ext cx="6588476" cy="1023421"/>
              <a:chOff x="5461057" y="3429000"/>
              <a:chExt cx="6420350" cy="1023421"/>
            </a:xfrm>
          </p:grpSpPr>
          <p:sp>
            <p:nvSpPr>
              <p:cNvPr id="64" name="Rectangle 63">
                <a:extLst>
                  <a:ext uri="{FF2B5EF4-FFF2-40B4-BE49-F238E27FC236}">
                    <a16:creationId xmlns:a16="http://schemas.microsoft.com/office/drawing/2014/main" id="{2BC8D339-A803-436F-9A81-5F4051C05B3B}"/>
                  </a:ext>
                </a:extLst>
              </p:cNvPr>
              <p:cNvSpPr/>
              <p:nvPr/>
            </p:nvSpPr>
            <p:spPr>
              <a:xfrm>
                <a:off x="5461057" y="3429000"/>
                <a:ext cx="6420350"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Lưu đồ: Điểm Kết Thúc 147">
                <a:extLst>
                  <a:ext uri="{FF2B5EF4-FFF2-40B4-BE49-F238E27FC236}">
                    <a16:creationId xmlns:a16="http://schemas.microsoft.com/office/drawing/2014/main" id="{84C1E720-CBC7-47DA-B4DB-B4F648A44E4E}"/>
                  </a:ext>
                </a:extLst>
              </p:cNvPr>
              <p:cNvSpPr/>
              <p:nvPr/>
            </p:nvSpPr>
            <p:spPr>
              <a:xfrm>
                <a:off x="5508537" y="3452760"/>
                <a:ext cx="1943498"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2, 4</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2" name="Rectangle 61"/>
            <p:cNvSpPr/>
            <p:nvPr/>
          </p:nvSpPr>
          <p:spPr>
            <a:xfrm>
              <a:off x="2043113" y="1182276"/>
              <a:ext cx="4545362"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a:t>
              </a:r>
              <a:endParaRPr lang="en-US" sz="2400" b="1" dirty="0" smtClean="0">
                <a:latin typeface="#9Slide03 SFU Futura_12" panose="00000400000000000000" pitchFamily="2" charset="0"/>
                <a:cs typeface="Arial" panose="020B0604020202020204" pitchFamily="34" charset="0"/>
              </a:endParaRPr>
            </a:p>
            <a:p>
              <a:pPr algn="just"/>
              <a:r>
                <a:rPr lang="vi-VN" sz="2400" b="1" dirty="0" smtClean="0">
                  <a:latin typeface="#9Slide03 SFU Futura_12" panose="00000400000000000000" pitchFamily="2" charset="0"/>
                  <a:cs typeface="Arial" panose="020B0604020202020204" pitchFamily="34" charset="0"/>
                </a:rPr>
                <a:t>trường </a:t>
              </a:r>
              <a:r>
                <a:rPr lang="en-US" sz="2400" b="1" dirty="0" err="1" smtClean="0">
                  <a:latin typeface="#9Slide03 SFU Futura_12" panose="00000400000000000000" pitchFamily="2" charset="0"/>
                  <a:cs typeface="Arial" panose="020B0604020202020204" pitchFamily="34" charset="0"/>
                </a:rPr>
                <a:t>nước</a:t>
              </a:r>
              <a:r>
                <a:rPr lang="en-US" sz="2400" b="1" dirty="0" smtClean="0">
                  <a:latin typeface="#9Slide03 SFU Futura_12" panose="00000400000000000000" pitchFamily="2" charset="0"/>
                  <a:cs typeface="Arial" panose="020B0604020202020204" pitchFamily="34" charset="0"/>
                </a:rPr>
                <a:t> </a:t>
              </a:r>
              <a:r>
                <a:rPr lang="vi-VN" sz="2400" b="1" dirty="0" smtClean="0">
                  <a:latin typeface="#9Slide03 SFU Futura_12" panose="00000400000000000000" pitchFamily="2" charset="0"/>
                  <a:cs typeface="Arial" panose="020B0604020202020204" pitchFamily="34" charset="0"/>
                </a:rPr>
                <a:t>ở </a:t>
              </a:r>
              <a:r>
                <a:rPr lang="vi-VN" sz="2400" b="1" dirty="0">
                  <a:latin typeface="#9Slide03 SFU Futura_12" panose="00000400000000000000" pitchFamily="2" charset="0"/>
                  <a:cs typeface="Arial" panose="020B0604020202020204" pitchFamily="34" charset="0"/>
                </a:rPr>
                <a:t>châu Âu</a:t>
              </a:r>
              <a:endParaRPr lang="en-US" sz="2400" b="1" dirty="0">
                <a:latin typeface="#9Slide03 SFU Futura_12" panose="00000400000000000000" pitchFamily="2" charset="0"/>
                <a:cs typeface="Arial" panose="020B0604020202020204" pitchFamily="34" charset="0"/>
              </a:endParaRPr>
            </a:p>
          </p:txBody>
        </p:sp>
      </p:grpSp>
      <p:pic>
        <p:nvPicPr>
          <p:cNvPr id="2050" name="Picture 2" descr="✓ mind map free vector eps, cdr, ai, svg vector illustration graphic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238" y="1535430"/>
            <a:ext cx="6173658" cy="45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4240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Đường nối Thẳng 6">
            <a:extLst>
              <a:ext uri="{FF2B5EF4-FFF2-40B4-BE49-F238E27FC236}">
                <a16:creationId xmlns:a16="http://schemas.microsoft.com/office/drawing/2014/main" id="{67588598-0289-4BA3-BC41-E9CC3FDB78FD}"/>
              </a:ext>
            </a:extLst>
          </p:cNvPr>
          <p:cNvCxnSpPr/>
          <p:nvPr/>
        </p:nvCxnSpPr>
        <p:spPr>
          <a:xfrm>
            <a:off x="-14068" y="10788055"/>
            <a:ext cx="12192000" cy="0"/>
          </a:xfrm>
          <a:prstGeom prst="line">
            <a:avLst/>
          </a:prstGeom>
          <a:noFill/>
          <a:ln w="76200" cap="flat" cmpd="sng" algn="ctr">
            <a:solidFill>
              <a:srgbClr val="92D050"/>
            </a:solidFill>
            <a:prstDash val="solid"/>
            <a:miter lim="800000"/>
          </a:ln>
          <a:effectLst/>
        </p:spPr>
      </p:cxnSp>
      <p:cxnSp>
        <p:nvCxnSpPr>
          <p:cNvPr id="4" name="Đường nối Thẳng 3">
            <a:extLst>
              <a:ext uri="{FF2B5EF4-FFF2-40B4-BE49-F238E27FC236}">
                <a16:creationId xmlns:a16="http://schemas.microsoft.com/office/drawing/2014/main" id="{D16FDA3E-50E7-4E77-B307-BE6A51399654}"/>
              </a:ext>
            </a:extLst>
          </p:cNvPr>
          <p:cNvCxnSpPr>
            <a:cxnSpLocks/>
          </p:cNvCxnSpPr>
          <p:nvPr/>
        </p:nvCxnSpPr>
        <p:spPr>
          <a:xfrm flipH="1" flipV="1">
            <a:off x="6078389" y="1111961"/>
            <a:ext cx="1181" cy="5726561"/>
          </a:xfrm>
          <a:prstGeom prst="line">
            <a:avLst/>
          </a:prstGeom>
          <a:noFill/>
          <a:ln w="76200" cap="flat" cmpd="sng" algn="ctr">
            <a:solidFill>
              <a:srgbClr val="92D050"/>
            </a:solidFill>
            <a:prstDash val="solid"/>
            <a:miter lim="800000"/>
          </a:ln>
          <a:effectLst/>
        </p:spPr>
      </p:cxnSp>
      <p:sp>
        <p:nvSpPr>
          <p:cNvPr id="41" name="Rectangle 40">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1472408" y="31807"/>
            <a:ext cx="1381608" cy="1036206"/>
          </a:xfrm>
          <a:prstGeom prst="rect">
            <a:avLst/>
          </a:prstGeom>
        </p:spPr>
      </p:pic>
      <p:grpSp>
        <p:nvGrpSpPr>
          <p:cNvPr id="38" name="Group 37"/>
          <p:cNvGrpSpPr/>
          <p:nvPr/>
        </p:nvGrpSpPr>
        <p:grpSpPr>
          <a:xfrm>
            <a:off x="0" y="1111961"/>
            <a:ext cx="5871809" cy="1023421"/>
            <a:chOff x="0" y="1111961"/>
            <a:chExt cx="5871809" cy="1023421"/>
          </a:xfrm>
        </p:grpSpPr>
        <p:grpSp>
          <p:nvGrpSpPr>
            <p:cNvPr id="9" name="Group 8">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10" name="Rectangle 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1,3</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37" name="Rectangle 36"/>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không khí ở châu Âu</a:t>
              </a:r>
              <a:endParaRPr lang="en-US" sz="2400" b="1" dirty="0">
                <a:latin typeface="#9Slide03 SFU Futura_12" panose="00000400000000000000" pitchFamily="2" charset="0"/>
                <a:cs typeface="Arial" panose="020B0604020202020204" pitchFamily="34" charset="0"/>
              </a:endParaRPr>
            </a:p>
          </p:txBody>
        </p:sp>
        <p:pic>
          <p:nvPicPr>
            <p:cNvPr id="1026"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p:cNvGrpSpPr/>
          <p:nvPr/>
        </p:nvGrpSpPr>
        <p:grpSpPr>
          <a:xfrm>
            <a:off x="6286150" y="1064463"/>
            <a:ext cx="5871809" cy="1023421"/>
            <a:chOff x="0" y="1111961"/>
            <a:chExt cx="5871809" cy="1023421"/>
          </a:xfrm>
        </p:grpSpPr>
        <p:grpSp>
          <p:nvGrpSpPr>
            <p:cNvPr id="61" name="Group 60">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64" name="Rectangle 63">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2,4</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2" name="Rectangle 61"/>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a:t>
              </a:r>
              <a:r>
                <a:rPr lang="en-US" sz="2400" b="1" dirty="0" err="1" smtClean="0">
                  <a:latin typeface="#9Slide03 SFU Futura_12" panose="00000400000000000000" pitchFamily="2" charset="0"/>
                  <a:cs typeface="Arial" panose="020B0604020202020204" pitchFamily="34" charset="0"/>
                </a:rPr>
                <a:t>nước</a:t>
              </a:r>
              <a:r>
                <a:rPr lang="en-US" sz="2400" b="1" dirty="0" smtClean="0">
                  <a:latin typeface="#9Slide03 SFU Futura_12" panose="00000400000000000000" pitchFamily="2" charset="0"/>
                  <a:cs typeface="Arial" panose="020B0604020202020204" pitchFamily="34" charset="0"/>
                </a:rPr>
                <a:t> </a:t>
              </a:r>
              <a:r>
                <a:rPr lang="vi-VN" sz="2400" b="1" dirty="0" smtClean="0">
                  <a:latin typeface="#9Slide03 SFU Futura_12" panose="00000400000000000000" pitchFamily="2" charset="0"/>
                  <a:cs typeface="Arial" panose="020B0604020202020204" pitchFamily="34" charset="0"/>
                </a:rPr>
                <a:t>ở </a:t>
              </a:r>
              <a:r>
                <a:rPr lang="vi-VN" sz="2400" b="1" dirty="0">
                  <a:latin typeface="#9Slide03 SFU Futura_12" panose="00000400000000000000" pitchFamily="2" charset="0"/>
                  <a:cs typeface="Arial" panose="020B0604020202020204" pitchFamily="34" charset="0"/>
                </a:rPr>
                <a:t>châu Âu</a:t>
              </a:r>
              <a:endParaRPr lang="en-US" sz="2400" b="1" dirty="0">
                <a:latin typeface="#9Slide03 SFU Futura_12" panose="00000400000000000000" pitchFamily="2" charset="0"/>
                <a:cs typeface="Arial" panose="020B0604020202020204" pitchFamily="34" charset="0"/>
              </a:endParaRPr>
            </a:p>
          </p:txBody>
        </p:sp>
        <p:pic>
          <p:nvPicPr>
            <p:cNvPr id="63"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Picture 77">
            <a:extLst>
              <a:ext uri="{FF2B5EF4-FFF2-40B4-BE49-F238E27FC236}">
                <a16:creationId xmlns:a16="http://schemas.microsoft.com/office/drawing/2014/main" id="{2F6011EE-DB3B-4E2E-B691-91378262E6FC}"/>
              </a:ext>
            </a:extLst>
          </p:cNvPr>
          <p:cNvPicPr>
            <a:picLocks noChangeAspect="1"/>
          </p:cNvPicPr>
          <p:nvPr/>
        </p:nvPicPr>
        <p:blipFill>
          <a:blip r:embed="rId5">
            <a:extLst/>
          </a:blip>
          <a:stretch>
            <a:fillRect/>
          </a:stretch>
        </p:blipFill>
        <p:spPr>
          <a:xfrm>
            <a:off x="10490116" y="6104834"/>
            <a:ext cx="1235627" cy="666270"/>
          </a:xfrm>
          <a:prstGeom prst="rect">
            <a:avLst/>
          </a:prstGeom>
        </p:spPr>
      </p:pic>
      <p:sp>
        <p:nvSpPr>
          <p:cNvPr id="47" name="Rectangle 46"/>
          <p:cNvSpPr/>
          <p:nvPr/>
        </p:nvSpPr>
        <p:spPr>
          <a:xfrm>
            <a:off x="275669" y="2910715"/>
            <a:ext cx="5699430" cy="2746906"/>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500" b="1" i="1" dirty="0" err="1">
                <a:solidFill>
                  <a:srgbClr val="C00000"/>
                </a:solidFill>
                <a:latin typeface="#9Slide03 SFU Futura_12" panose="020B0604020202020204" charset="0"/>
                <a:ea typeface="Cambria" panose="02040503050406030204" pitchFamily="18" charset="0"/>
              </a:rPr>
              <a:t>Nguyên</a:t>
            </a:r>
            <a:r>
              <a:rPr lang="en-US" sz="2500" b="1" i="1" dirty="0">
                <a:solidFill>
                  <a:srgbClr val="C00000"/>
                </a:solidFill>
                <a:latin typeface="#9Slide03 SFU Futura_12" panose="020B0604020202020204" charset="0"/>
                <a:ea typeface="Cambria" panose="02040503050406030204" pitchFamily="18" charset="0"/>
              </a:rPr>
              <a:t> </a:t>
            </a:r>
            <a:r>
              <a:rPr lang="en-US" sz="2500" b="1" i="1" dirty="0" err="1">
                <a:solidFill>
                  <a:srgbClr val="C00000"/>
                </a:solidFill>
                <a:latin typeface="#9Slide03 SFU Futura_12" panose="020B0604020202020204" charset="0"/>
                <a:ea typeface="Cambria" panose="02040503050406030204" pitchFamily="18" charset="0"/>
              </a:rPr>
              <a:t>nhân</a:t>
            </a:r>
            <a:r>
              <a:rPr lang="en-US" sz="2500" b="1" i="1" dirty="0">
                <a:solidFill>
                  <a:srgbClr val="C00000"/>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của</a:t>
            </a:r>
            <a:r>
              <a:rPr lang="en-US" sz="2500" i="1" dirty="0">
                <a:solidFill>
                  <a:srgbClr val="0033CC"/>
                </a:solidFill>
                <a:latin typeface="#9Slide03 SFU Futura_12" panose="020B0604020202020204" charset="0"/>
                <a:ea typeface="Cambria" panose="02040503050406030204" pitchFamily="18" charset="0"/>
              </a:rPr>
              <a:t> ô </a:t>
            </a:r>
            <a:r>
              <a:rPr lang="en-US" sz="2500" i="1" dirty="0" err="1">
                <a:solidFill>
                  <a:srgbClr val="0033CC"/>
                </a:solidFill>
                <a:latin typeface="#9Slide03 SFU Futura_12" panose="020B0604020202020204" charset="0"/>
                <a:ea typeface="Cambria" panose="02040503050406030204" pitchFamily="18" charset="0"/>
              </a:rPr>
              <a:t>nhiễm</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không</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khí</a:t>
            </a:r>
            <a:r>
              <a:rPr lang="en-US" sz="2500" i="1" dirty="0">
                <a:solidFill>
                  <a:srgbClr val="0033CC"/>
                </a:solidFill>
                <a:latin typeface="#9Slide03 SFU Futura_12" panose="020B0604020202020204" charset="0"/>
                <a:ea typeface="Cambria" panose="02040503050406030204" pitchFamily="18" charset="0"/>
              </a:rPr>
              <a:t>.</a:t>
            </a:r>
            <a:endParaRPr lang="en-US" sz="25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500" b="1" i="1" dirty="0" err="1">
                <a:solidFill>
                  <a:srgbClr val="C00000"/>
                </a:solidFill>
                <a:latin typeface="#9Slide03 SFU Futura_12" panose="020B0604020202020204" charset="0"/>
                <a:ea typeface="Cambria" panose="02040503050406030204" pitchFamily="18" charset="0"/>
              </a:rPr>
              <a:t>Biểu</a:t>
            </a:r>
            <a:r>
              <a:rPr lang="en-US" sz="2500" b="1" i="1" dirty="0">
                <a:solidFill>
                  <a:srgbClr val="C00000"/>
                </a:solidFill>
                <a:latin typeface="#9Slide03 SFU Futura_12" panose="020B0604020202020204" charset="0"/>
                <a:ea typeface="Cambria" panose="02040503050406030204" pitchFamily="18" charset="0"/>
              </a:rPr>
              <a:t> </a:t>
            </a:r>
            <a:r>
              <a:rPr lang="en-US" sz="2500" b="1" i="1" dirty="0" err="1">
                <a:solidFill>
                  <a:srgbClr val="C00000"/>
                </a:solidFill>
                <a:latin typeface="#9Slide03 SFU Futura_12" panose="020B0604020202020204" charset="0"/>
                <a:ea typeface="Cambria" panose="02040503050406030204" pitchFamily="18" charset="0"/>
              </a:rPr>
              <a:t>hiện</a:t>
            </a:r>
            <a:r>
              <a:rPr lang="en-US" sz="2500" b="1" i="1" dirty="0">
                <a:solidFill>
                  <a:srgbClr val="C00000"/>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của</a:t>
            </a:r>
            <a:r>
              <a:rPr lang="en-US" sz="2500" i="1" dirty="0">
                <a:solidFill>
                  <a:srgbClr val="0033CC"/>
                </a:solidFill>
                <a:latin typeface="#9Slide03 SFU Futura_12" panose="020B0604020202020204" charset="0"/>
                <a:ea typeface="Cambria" panose="02040503050406030204" pitchFamily="18" charset="0"/>
              </a:rPr>
              <a:t> ô </a:t>
            </a:r>
            <a:r>
              <a:rPr lang="en-US" sz="2500" i="1" dirty="0" err="1">
                <a:solidFill>
                  <a:srgbClr val="0033CC"/>
                </a:solidFill>
                <a:latin typeface="#9Slide03 SFU Futura_12" panose="020B0604020202020204" charset="0"/>
                <a:ea typeface="Cambria" panose="02040503050406030204" pitchFamily="18" charset="0"/>
              </a:rPr>
              <a:t>nhiễm</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không</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khí</a:t>
            </a:r>
            <a:r>
              <a:rPr lang="en-US" sz="2500" i="1" dirty="0">
                <a:solidFill>
                  <a:srgbClr val="0033CC"/>
                </a:solidFill>
                <a:latin typeface="#9Slide03 SFU Futura_12" panose="020B0604020202020204" charset="0"/>
                <a:ea typeface="Cambria" panose="02040503050406030204" pitchFamily="18" charset="0"/>
              </a:rPr>
              <a:t>.</a:t>
            </a:r>
            <a:endParaRPr lang="en-US" sz="25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500" b="1" i="1" dirty="0" err="1">
                <a:solidFill>
                  <a:srgbClr val="C00000"/>
                </a:solidFill>
                <a:latin typeface="#9Slide03 SFU Futura_12" panose="020B0604020202020204" charset="0"/>
                <a:ea typeface="Cambria" panose="02040503050406030204" pitchFamily="18" charset="0"/>
              </a:rPr>
              <a:t>Hậu</a:t>
            </a:r>
            <a:r>
              <a:rPr lang="en-US" sz="2500" b="1" i="1" dirty="0">
                <a:solidFill>
                  <a:srgbClr val="C00000"/>
                </a:solidFill>
                <a:latin typeface="#9Slide03 SFU Futura_12" panose="020B0604020202020204" charset="0"/>
                <a:ea typeface="Cambria" panose="02040503050406030204" pitchFamily="18" charset="0"/>
              </a:rPr>
              <a:t> </a:t>
            </a:r>
            <a:r>
              <a:rPr lang="en-US" sz="2500" b="1" i="1" dirty="0" err="1">
                <a:solidFill>
                  <a:srgbClr val="C00000"/>
                </a:solidFill>
                <a:latin typeface="#9Slide03 SFU Futura_12" panose="020B0604020202020204" charset="0"/>
                <a:ea typeface="Cambria" panose="02040503050406030204" pitchFamily="18" charset="0"/>
              </a:rPr>
              <a:t>quả</a:t>
            </a:r>
            <a:r>
              <a:rPr lang="en-US" sz="2500" b="1" i="1" dirty="0">
                <a:solidFill>
                  <a:srgbClr val="C00000"/>
                </a:solidFill>
                <a:latin typeface="#9Slide03 SFU Futura_12" panose="020B0604020202020204" charset="0"/>
                <a:ea typeface="Cambria" panose="02040503050406030204" pitchFamily="18" charset="0"/>
              </a:rPr>
              <a:t> </a:t>
            </a:r>
            <a:r>
              <a:rPr lang="en-US" sz="2500" i="1" dirty="0">
                <a:solidFill>
                  <a:srgbClr val="0033CC"/>
                </a:solidFill>
                <a:latin typeface="#9Slide03 SFU Futura_12" panose="020B0604020202020204" charset="0"/>
                <a:ea typeface="Cambria" panose="02040503050406030204" pitchFamily="18" charset="0"/>
              </a:rPr>
              <a:t>(</a:t>
            </a:r>
            <a:r>
              <a:rPr lang="en-US" sz="2500" i="1" dirty="0" err="1">
                <a:solidFill>
                  <a:srgbClr val="0033CC"/>
                </a:solidFill>
                <a:latin typeface="#9Slide03 SFU Futura_12" panose="020B0604020202020204" charset="0"/>
                <a:ea typeface="Cambria" panose="02040503050406030204" pitchFamily="18" charset="0"/>
              </a:rPr>
              <a:t>tác</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hại</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của</a:t>
            </a:r>
            <a:r>
              <a:rPr lang="en-US" sz="2500" i="1" dirty="0">
                <a:solidFill>
                  <a:srgbClr val="0033CC"/>
                </a:solidFill>
                <a:latin typeface="#9Slide03 SFU Futura_12" panose="020B0604020202020204" charset="0"/>
                <a:ea typeface="Cambria" panose="02040503050406030204" pitchFamily="18" charset="0"/>
              </a:rPr>
              <a:t> ô </a:t>
            </a:r>
            <a:r>
              <a:rPr lang="en-US" sz="2500" i="1" dirty="0" err="1">
                <a:solidFill>
                  <a:srgbClr val="0033CC"/>
                </a:solidFill>
                <a:latin typeface="#9Slide03 SFU Futura_12" panose="020B0604020202020204" charset="0"/>
                <a:ea typeface="Cambria" panose="02040503050406030204" pitchFamily="18" charset="0"/>
              </a:rPr>
              <a:t>nhiễm</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không</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khí</a:t>
            </a:r>
            <a:r>
              <a:rPr lang="en-US" sz="2500" i="1" dirty="0">
                <a:solidFill>
                  <a:srgbClr val="0033CC"/>
                </a:solidFill>
                <a:latin typeface="#9Slide03 SFU Futura_12" panose="020B0604020202020204" charset="0"/>
                <a:ea typeface="Cambria" panose="02040503050406030204" pitchFamily="18" charset="0"/>
              </a:rPr>
              <a:t>.</a:t>
            </a:r>
            <a:endParaRPr lang="en-US" sz="25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500" b="1" i="1" dirty="0" err="1">
                <a:solidFill>
                  <a:srgbClr val="C00000"/>
                </a:solidFill>
                <a:latin typeface="#9Slide03 SFU Futura_12" panose="020B0604020202020204" charset="0"/>
                <a:ea typeface="Cambria" panose="02040503050406030204" pitchFamily="18" charset="0"/>
              </a:rPr>
              <a:t>Giải</a:t>
            </a:r>
            <a:r>
              <a:rPr lang="en-US" sz="2500" b="1" i="1" dirty="0">
                <a:solidFill>
                  <a:srgbClr val="C00000"/>
                </a:solidFill>
                <a:latin typeface="#9Slide03 SFU Futura_12" panose="020B0604020202020204" charset="0"/>
                <a:ea typeface="Cambria" panose="02040503050406030204" pitchFamily="18" charset="0"/>
              </a:rPr>
              <a:t> </a:t>
            </a:r>
            <a:r>
              <a:rPr lang="en-US" sz="2500" b="1" i="1" dirty="0" err="1">
                <a:solidFill>
                  <a:srgbClr val="C00000"/>
                </a:solidFill>
                <a:latin typeface="#9Slide03 SFU Futura_12" panose="020B0604020202020204" charset="0"/>
                <a:ea typeface="Cambria" panose="02040503050406030204" pitchFamily="18" charset="0"/>
              </a:rPr>
              <a:t>pháp</a:t>
            </a:r>
            <a:r>
              <a:rPr lang="en-US" sz="2500" b="1" i="1" dirty="0">
                <a:solidFill>
                  <a:srgbClr val="C00000"/>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bảo</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vệ</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môi</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trường</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không</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khí</a:t>
            </a:r>
            <a:r>
              <a:rPr lang="en-US" sz="2500" i="1" dirty="0">
                <a:solidFill>
                  <a:srgbClr val="0033CC"/>
                </a:solidFill>
                <a:latin typeface="#9Slide03 SFU Futura_12" panose="020B0604020202020204" charset="0"/>
                <a:ea typeface="Cambria" panose="02040503050406030204" pitchFamily="18" charset="0"/>
              </a:rPr>
              <a:t>.</a:t>
            </a:r>
            <a:endParaRPr lang="en-US" sz="2500" dirty="0">
              <a:solidFill>
                <a:srgbClr val="0033CC"/>
              </a:solidFill>
              <a:effectLst/>
              <a:latin typeface="#9Slide03 SFU Futura_12" panose="020B0604020202020204" charset="0"/>
              <a:ea typeface="Tahoma" panose="020B0604030504040204" pitchFamily="34" charset="0"/>
            </a:endParaRPr>
          </a:p>
        </p:txBody>
      </p:sp>
      <p:sp>
        <p:nvSpPr>
          <p:cNvPr id="80" name="Rectangle 79"/>
          <p:cNvSpPr/>
          <p:nvPr/>
        </p:nvSpPr>
        <p:spPr>
          <a:xfrm>
            <a:off x="6474958" y="2876030"/>
            <a:ext cx="6096000" cy="1823897"/>
          </a:xfrm>
          <a:prstGeom prst="rect">
            <a:avLst/>
          </a:prstGeom>
        </p:spPr>
        <p:txBody>
          <a:bodyPr>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500" b="1" i="1" dirty="0" err="1" smtClean="0">
                <a:solidFill>
                  <a:srgbClr val="C00000"/>
                </a:solidFill>
                <a:latin typeface="#9Slide03 SFU Futura_12" panose="020B0604020202020204" charset="0"/>
                <a:ea typeface="Cambria" panose="02040503050406030204" pitchFamily="18" charset="0"/>
              </a:rPr>
              <a:t>Nguyên</a:t>
            </a:r>
            <a:r>
              <a:rPr lang="en-US" sz="2500" b="1" i="1" dirty="0" smtClean="0">
                <a:solidFill>
                  <a:srgbClr val="C00000"/>
                </a:solidFill>
                <a:latin typeface="#9Slide03 SFU Futura_12" panose="020B0604020202020204" charset="0"/>
                <a:ea typeface="Cambria" panose="02040503050406030204" pitchFamily="18" charset="0"/>
              </a:rPr>
              <a:t> </a:t>
            </a:r>
            <a:r>
              <a:rPr lang="en-US" sz="2500" b="1" i="1" dirty="0" err="1" smtClean="0">
                <a:solidFill>
                  <a:srgbClr val="C00000"/>
                </a:solidFill>
                <a:latin typeface="#9Slide03 SFU Futura_12" panose="020B0604020202020204" charset="0"/>
                <a:ea typeface="Cambria" panose="02040503050406030204" pitchFamily="18" charset="0"/>
              </a:rPr>
              <a:t>nhân</a:t>
            </a:r>
            <a:r>
              <a:rPr lang="en-US" sz="2500" b="1" i="1" dirty="0" smtClean="0">
                <a:solidFill>
                  <a:srgbClr val="C00000"/>
                </a:solidFill>
                <a:latin typeface="#9Slide03 SFU Futura_12" panose="020B0604020202020204" charset="0"/>
                <a:ea typeface="Cambria" panose="02040503050406030204" pitchFamily="18" charset="0"/>
              </a:rPr>
              <a:t> </a:t>
            </a:r>
            <a:r>
              <a:rPr lang="en-US" sz="2500" i="1" dirty="0" err="1" smtClean="0">
                <a:solidFill>
                  <a:srgbClr val="0033CC"/>
                </a:solidFill>
                <a:latin typeface="#9Slide03 SFU Futura_12" panose="020B0604020202020204" charset="0"/>
                <a:ea typeface="Cambria" panose="02040503050406030204" pitchFamily="18" charset="0"/>
              </a:rPr>
              <a:t>của</a:t>
            </a:r>
            <a:r>
              <a:rPr lang="en-US" sz="2500" i="1" dirty="0" smtClean="0">
                <a:solidFill>
                  <a:srgbClr val="0033CC"/>
                </a:solidFill>
                <a:latin typeface="#9Slide03 SFU Futura_12" panose="020B0604020202020204" charset="0"/>
                <a:ea typeface="Cambria" panose="02040503050406030204" pitchFamily="18" charset="0"/>
              </a:rPr>
              <a:t> ô </a:t>
            </a:r>
            <a:r>
              <a:rPr lang="en-US" sz="2500" i="1" dirty="0" err="1" smtClean="0">
                <a:solidFill>
                  <a:srgbClr val="0033CC"/>
                </a:solidFill>
                <a:latin typeface="#9Slide03 SFU Futura_12" panose="020B0604020202020204" charset="0"/>
                <a:ea typeface="Cambria" panose="02040503050406030204" pitchFamily="18" charset="0"/>
              </a:rPr>
              <a:t>nhiễm</a:t>
            </a:r>
            <a:r>
              <a:rPr lang="en-US" sz="2500" i="1" dirty="0" smtClean="0">
                <a:solidFill>
                  <a:srgbClr val="0033CC"/>
                </a:solidFill>
                <a:latin typeface="#9Slide03 SFU Futura_12" panose="020B0604020202020204" charset="0"/>
                <a:ea typeface="Cambria" panose="02040503050406030204" pitchFamily="18" charset="0"/>
              </a:rPr>
              <a:t> </a:t>
            </a:r>
            <a:r>
              <a:rPr lang="en-US" sz="2500" i="1" dirty="0" err="1" smtClean="0">
                <a:solidFill>
                  <a:srgbClr val="0033CC"/>
                </a:solidFill>
                <a:latin typeface="#9Slide03 SFU Futura_12" panose="020B0604020202020204" charset="0"/>
                <a:ea typeface="Cambria" panose="02040503050406030204" pitchFamily="18" charset="0"/>
              </a:rPr>
              <a:t>nước</a:t>
            </a:r>
            <a:r>
              <a:rPr lang="en-US" sz="2500" i="1" dirty="0" smtClean="0">
                <a:solidFill>
                  <a:srgbClr val="0033CC"/>
                </a:solidFill>
                <a:latin typeface="#9Slide03 SFU Futura_12" panose="020B0604020202020204" charset="0"/>
                <a:ea typeface="Cambria" panose="02040503050406030204" pitchFamily="18" charset="0"/>
              </a:rPr>
              <a:t>.</a:t>
            </a:r>
            <a:endParaRPr lang="en-US" sz="25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500" b="1" i="1" dirty="0" err="1" smtClean="0">
                <a:solidFill>
                  <a:srgbClr val="C00000"/>
                </a:solidFill>
                <a:latin typeface="#9Slide03 SFU Futura_12" panose="020B0604020202020204" charset="0"/>
                <a:ea typeface="Cambria" panose="02040503050406030204" pitchFamily="18" charset="0"/>
              </a:rPr>
              <a:t>Biểu</a:t>
            </a:r>
            <a:r>
              <a:rPr lang="en-US" sz="2500" b="1" i="1" dirty="0" smtClean="0">
                <a:solidFill>
                  <a:srgbClr val="C00000"/>
                </a:solidFill>
                <a:latin typeface="#9Slide03 SFU Futura_12" panose="020B0604020202020204" charset="0"/>
                <a:ea typeface="Cambria" panose="02040503050406030204" pitchFamily="18" charset="0"/>
              </a:rPr>
              <a:t> </a:t>
            </a:r>
            <a:r>
              <a:rPr lang="en-US" sz="2500" b="1" i="1" dirty="0" err="1" smtClean="0">
                <a:solidFill>
                  <a:srgbClr val="C00000"/>
                </a:solidFill>
                <a:latin typeface="#9Slide03 SFU Futura_12" panose="020B0604020202020204" charset="0"/>
                <a:ea typeface="Cambria" panose="02040503050406030204" pitchFamily="18" charset="0"/>
              </a:rPr>
              <a:t>hiện</a:t>
            </a:r>
            <a:r>
              <a:rPr lang="en-US" sz="2500" b="1" i="1" dirty="0" smtClean="0">
                <a:solidFill>
                  <a:srgbClr val="C00000"/>
                </a:solidFill>
                <a:latin typeface="#9Slide03 SFU Futura_12" panose="020B0604020202020204" charset="0"/>
                <a:ea typeface="Cambria" panose="02040503050406030204" pitchFamily="18" charset="0"/>
              </a:rPr>
              <a:t> </a:t>
            </a:r>
            <a:r>
              <a:rPr lang="en-US" sz="2500" i="1" dirty="0" err="1" smtClean="0">
                <a:solidFill>
                  <a:srgbClr val="0033CC"/>
                </a:solidFill>
                <a:latin typeface="#9Slide03 SFU Futura_12" panose="020B0604020202020204" charset="0"/>
                <a:ea typeface="Cambria" panose="02040503050406030204" pitchFamily="18" charset="0"/>
              </a:rPr>
              <a:t>của</a:t>
            </a:r>
            <a:r>
              <a:rPr lang="en-US" sz="2500" i="1" dirty="0" smtClean="0">
                <a:solidFill>
                  <a:srgbClr val="0033CC"/>
                </a:solidFill>
                <a:latin typeface="#9Slide03 SFU Futura_12" panose="020B0604020202020204" charset="0"/>
                <a:ea typeface="Cambria" panose="02040503050406030204" pitchFamily="18" charset="0"/>
              </a:rPr>
              <a:t> ô </a:t>
            </a:r>
            <a:r>
              <a:rPr lang="en-US" sz="2500" i="1" dirty="0" err="1" smtClean="0">
                <a:solidFill>
                  <a:srgbClr val="0033CC"/>
                </a:solidFill>
                <a:latin typeface="#9Slide03 SFU Futura_12" panose="020B0604020202020204" charset="0"/>
                <a:ea typeface="Cambria" panose="02040503050406030204" pitchFamily="18" charset="0"/>
              </a:rPr>
              <a:t>nhiễm</a:t>
            </a:r>
            <a:r>
              <a:rPr lang="en-US" sz="2500" i="1" dirty="0" smtClean="0">
                <a:solidFill>
                  <a:srgbClr val="0033CC"/>
                </a:solidFill>
                <a:latin typeface="#9Slide03 SFU Futura_12" panose="020B0604020202020204" charset="0"/>
                <a:ea typeface="Cambria" panose="02040503050406030204" pitchFamily="18" charset="0"/>
              </a:rPr>
              <a:t> </a:t>
            </a:r>
            <a:r>
              <a:rPr lang="en-US" sz="2500" i="1" dirty="0" err="1" smtClean="0">
                <a:solidFill>
                  <a:srgbClr val="0033CC"/>
                </a:solidFill>
                <a:latin typeface="#9Slide03 SFU Futura_12" panose="020B0604020202020204" charset="0"/>
                <a:ea typeface="Cambria" panose="02040503050406030204" pitchFamily="18" charset="0"/>
              </a:rPr>
              <a:t>nước</a:t>
            </a:r>
            <a:r>
              <a:rPr lang="en-US" sz="2500" i="1" dirty="0" smtClean="0">
                <a:solidFill>
                  <a:srgbClr val="0033CC"/>
                </a:solidFill>
                <a:latin typeface="#9Slide03 SFU Futura_12" panose="020B0604020202020204" charset="0"/>
                <a:ea typeface="Cambria" panose="02040503050406030204" pitchFamily="18" charset="0"/>
              </a:rPr>
              <a:t>.</a:t>
            </a:r>
            <a:endParaRPr lang="en-US" sz="25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500" b="1" i="1" dirty="0" err="1" smtClean="0">
                <a:solidFill>
                  <a:srgbClr val="C00000"/>
                </a:solidFill>
                <a:latin typeface="#9Slide03 SFU Futura_12" panose="020B0604020202020204" charset="0"/>
                <a:ea typeface="Cambria" panose="02040503050406030204" pitchFamily="18" charset="0"/>
              </a:rPr>
              <a:t>Hậu</a:t>
            </a:r>
            <a:r>
              <a:rPr lang="en-US" sz="2500" b="1" i="1" dirty="0" smtClean="0">
                <a:solidFill>
                  <a:srgbClr val="C00000"/>
                </a:solidFill>
                <a:latin typeface="#9Slide03 SFU Futura_12" panose="020B0604020202020204" charset="0"/>
                <a:ea typeface="Cambria" panose="02040503050406030204" pitchFamily="18" charset="0"/>
              </a:rPr>
              <a:t> </a:t>
            </a:r>
            <a:r>
              <a:rPr lang="en-US" sz="2500" b="1" i="1" dirty="0" err="1">
                <a:solidFill>
                  <a:srgbClr val="C00000"/>
                </a:solidFill>
                <a:latin typeface="#9Slide03 SFU Futura_12" panose="020B0604020202020204" charset="0"/>
                <a:ea typeface="Cambria" panose="02040503050406030204" pitchFamily="18" charset="0"/>
              </a:rPr>
              <a:t>quả</a:t>
            </a:r>
            <a:r>
              <a:rPr lang="en-US" sz="2500" b="1" i="1" dirty="0">
                <a:solidFill>
                  <a:srgbClr val="C00000"/>
                </a:solidFill>
                <a:latin typeface="#9Slide03 SFU Futura_12" panose="020B0604020202020204" charset="0"/>
                <a:ea typeface="Cambria" panose="02040503050406030204" pitchFamily="18" charset="0"/>
              </a:rPr>
              <a:t> </a:t>
            </a:r>
            <a:r>
              <a:rPr lang="en-US" sz="2500" i="1" dirty="0">
                <a:solidFill>
                  <a:srgbClr val="0033CC"/>
                </a:solidFill>
                <a:latin typeface="#9Slide03 SFU Futura_12" panose="020B0604020202020204" charset="0"/>
                <a:ea typeface="Cambria" panose="02040503050406030204" pitchFamily="18" charset="0"/>
              </a:rPr>
              <a:t>(</a:t>
            </a:r>
            <a:r>
              <a:rPr lang="en-US" sz="2500" i="1" dirty="0" err="1">
                <a:solidFill>
                  <a:srgbClr val="0033CC"/>
                </a:solidFill>
                <a:latin typeface="#9Slide03 SFU Futura_12" panose="020B0604020202020204" charset="0"/>
                <a:ea typeface="Cambria" panose="02040503050406030204" pitchFamily="18" charset="0"/>
              </a:rPr>
              <a:t>tác</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hại</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của</a:t>
            </a:r>
            <a:r>
              <a:rPr lang="en-US" sz="2500" i="1" dirty="0">
                <a:solidFill>
                  <a:srgbClr val="0033CC"/>
                </a:solidFill>
                <a:latin typeface="#9Slide03 SFU Futura_12" panose="020B0604020202020204" charset="0"/>
                <a:ea typeface="Cambria" panose="02040503050406030204" pitchFamily="18" charset="0"/>
              </a:rPr>
              <a:t> ô </a:t>
            </a:r>
            <a:r>
              <a:rPr lang="en-US" sz="2500" i="1" dirty="0" err="1">
                <a:solidFill>
                  <a:srgbClr val="0033CC"/>
                </a:solidFill>
                <a:latin typeface="#9Slide03 SFU Futura_12" panose="020B0604020202020204" charset="0"/>
                <a:ea typeface="Cambria" panose="02040503050406030204" pitchFamily="18" charset="0"/>
              </a:rPr>
              <a:t>nhiễm</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nước</a:t>
            </a:r>
            <a:r>
              <a:rPr lang="en-US" sz="2500" i="1" dirty="0">
                <a:solidFill>
                  <a:srgbClr val="0033CC"/>
                </a:solidFill>
                <a:latin typeface="#9Slide03 SFU Futura_12" panose="020B0604020202020204" charset="0"/>
                <a:ea typeface="Cambria" panose="02040503050406030204" pitchFamily="18" charset="0"/>
              </a:rPr>
              <a:t>.</a:t>
            </a:r>
            <a:endParaRPr lang="en-US" sz="25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500" b="1" i="1" dirty="0" err="1">
                <a:solidFill>
                  <a:srgbClr val="C00000"/>
                </a:solidFill>
                <a:latin typeface="#9Slide03 SFU Futura_12" panose="020B0604020202020204" charset="0"/>
                <a:ea typeface="Cambria" panose="02040503050406030204" pitchFamily="18" charset="0"/>
              </a:rPr>
              <a:t>Giải</a:t>
            </a:r>
            <a:r>
              <a:rPr lang="en-US" sz="2500" b="1" i="1" dirty="0">
                <a:solidFill>
                  <a:srgbClr val="C00000"/>
                </a:solidFill>
                <a:latin typeface="#9Slide03 SFU Futura_12" panose="020B0604020202020204" charset="0"/>
                <a:ea typeface="Cambria" panose="02040503050406030204" pitchFamily="18" charset="0"/>
              </a:rPr>
              <a:t> </a:t>
            </a:r>
            <a:r>
              <a:rPr lang="en-US" sz="2500" b="1" i="1" dirty="0" err="1">
                <a:solidFill>
                  <a:srgbClr val="C00000"/>
                </a:solidFill>
                <a:latin typeface="#9Slide03 SFU Futura_12" panose="020B0604020202020204" charset="0"/>
                <a:ea typeface="Cambria" panose="02040503050406030204" pitchFamily="18" charset="0"/>
              </a:rPr>
              <a:t>pháp</a:t>
            </a:r>
            <a:r>
              <a:rPr lang="en-US" sz="2500" b="1" i="1" dirty="0">
                <a:solidFill>
                  <a:srgbClr val="C00000"/>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bảo</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vệ</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môi</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trường</a:t>
            </a:r>
            <a:r>
              <a:rPr lang="en-US" sz="2500" i="1" dirty="0">
                <a:solidFill>
                  <a:srgbClr val="0033CC"/>
                </a:solidFill>
                <a:latin typeface="#9Slide03 SFU Futura_12" panose="020B0604020202020204" charset="0"/>
                <a:ea typeface="Cambria" panose="02040503050406030204" pitchFamily="18" charset="0"/>
              </a:rPr>
              <a:t> </a:t>
            </a:r>
            <a:r>
              <a:rPr lang="en-US" sz="2500" i="1" dirty="0" err="1">
                <a:solidFill>
                  <a:srgbClr val="0033CC"/>
                </a:solidFill>
                <a:latin typeface="#9Slide03 SFU Futura_12" panose="020B0604020202020204" charset="0"/>
                <a:ea typeface="Cambria" panose="02040503050406030204" pitchFamily="18" charset="0"/>
              </a:rPr>
              <a:t>nước</a:t>
            </a:r>
            <a:r>
              <a:rPr lang="en-US" sz="2500" i="1" dirty="0">
                <a:solidFill>
                  <a:srgbClr val="0033CC"/>
                </a:solidFill>
                <a:latin typeface="#9Slide03 SFU Futura_12" panose="020B0604020202020204" charset="0"/>
                <a:ea typeface="Cambria" panose="02040503050406030204" pitchFamily="18" charset="0"/>
              </a:rPr>
              <a:t>.</a:t>
            </a:r>
            <a:endParaRPr lang="en-US" sz="2500" dirty="0">
              <a:solidFill>
                <a:srgbClr val="0033CC"/>
              </a:solidFill>
              <a:effectLst/>
              <a:latin typeface="#9Slide03 SFU Futura_12" panose="020B0604020202020204" charset="0"/>
              <a:ea typeface="Tahoma" panose="020B0604030504040204" pitchFamily="34" charset="0"/>
            </a:endParaRPr>
          </a:p>
        </p:txBody>
      </p:sp>
      <p:pic>
        <p:nvPicPr>
          <p:cNvPr id="23" name="Picture 22">
            <a:extLst>
              <a:ext uri="{FF2B5EF4-FFF2-40B4-BE49-F238E27FC236}">
                <a16:creationId xmlns:a16="http://schemas.microsoft.com/office/drawing/2014/main" id="{2F6011EE-DB3B-4E2E-B691-91378262E6FC}"/>
              </a:ext>
            </a:extLst>
          </p:cNvPr>
          <p:cNvPicPr>
            <a:picLocks noChangeAspect="1"/>
          </p:cNvPicPr>
          <p:nvPr/>
        </p:nvPicPr>
        <p:blipFill>
          <a:blip r:embed="rId5">
            <a:extLst/>
          </a:blip>
          <a:stretch>
            <a:fillRect/>
          </a:stretch>
        </p:blipFill>
        <p:spPr>
          <a:xfrm>
            <a:off x="0" y="6258934"/>
            <a:ext cx="1235627" cy="666270"/>
          </a:xfrm>
          <a:prstGeom prst="rect">
            <a:avLst/>
          </a:prstGeom>
        </p:spPr>
      </p:pic>
    </p:spTree>
    <p:extLst>
      <p:ext uri="{BB962C8B-B14F-4D97-AF65-F5344CB8AC3E}">
        <p14:creationId xmlns:p14="http://schemas.microsoft.com/office/powerpoint/2010/main" val="26292315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1472408" y="31807"/>
            <a:ext cx="1381608" cy="1036206"/>
          </a:xfrm>
          <a:prstGeom prst="rect">
            <a:avLst/>
          </a:prstGeom>
        </p:spPr>
      </p:pic>
      <p:grpSp>
        <p:nvGrpSpPr>
          <p:cNvPr id="38" name="Group 37"/>
          <p:cNvGrpSpPr/>
          <p:nvPr/>
        </p:nvGrpSpPr>
        <p:grpSpPr>
          <a:xfrm>
            <a:off x="0" y="1111961"/>
            <a:ext cx="5871809" cy="1023421"/>
            <a:chOff x="0" y="1111961"/>
            <a:chExt cx="5871809" cy="1023421"/>
          </a:xfrm>
        </p:grpSpPr>
        <p:grpSp>
          <p:nvGrpSpPr>
            <p:cNvPr id="9" name="Group 8">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10" name="Rectangle 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1</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37" name="Rectangle 36"/>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không khí ở châu Âu</a:t>
              </a:r>
              <a:endParaRPr lang="en-US" sz="2400" b="1" dirty="0">
                <a:latin typeface="#9Slide03 SFU Futura_12" panose="00000400000000000000" pitchFamily="2" charset="0"/>
                <a:cs typeface="Arial" panose="020B0604020202020204" pitchFamily="34" charset="0"/>
              </a:endParaRPr>
            </a:p>
          </p:txBody>
        </p:sp>
        <p:pic>
          <p:nvPicPr>
            <p:cNvPr id="1026"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p:cNvGrpSpPr/>
          <p:nvPr/>
        </p:nvGrpSpPr>
        <p:grpSpPr>
          <a:xfrm>
            <a:off x="0" y="2572430"/>
            <a:ext cx="5871809" cy="1023421"/>
            <a:chOff x="0" y="1111961"/>
            <a:chExt cx="5871809" cy="1023421"/>
          </a:xfrm>
        </p:grpSpPr>
        <p:grpSp>
          <p:nvGrpSpPr>
            <p:cNvPr id="61" name="Group 60">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64" name="Rectangle 63">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2</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2" name="Rectangle 61"/>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a:t>
              </a:r>
              <a:r>
                <a:rPr lang="en-US" sz="2400" b="1" dirty="0" err="1" smtClean="0">
                  <a:latin typeface="#9Slide03 SFU Futura_12" panose="00000400000000000000" pitchFamily="2" charset="0"/>
                  <a:cs typeface="Arial" panose="020B0604020202020204" pitchFamily="34" charset="0"/>
                </a:rPr>
                <a:t>nước</a:t>
              </a:r>
              <a:r>
                <a:rPr lang="en-US" sz="2400" b="1" dirty="0" smtClean="0">
                  <a:latin typeface="#9Slide03 SFU Futura_12" panose="00000400000000000000" pitchFamily="2" charset="0"/>
                  <a:cs typeface="Arial" panose="020B0604020202020204" pitchFamily="34" charset="0"/>
                </a:rPr>
                <a:t> </a:t>
              </a:r>
              <a:r>
                <a:rPr lang="vi-VN" sz="2400" b="1" dirty="0" smtClean="0">
                  <a:latin typeface="#9Slide03 SFU Futura_12" panose="00000400000000000000" pitchFamily="2" charset="0"/>
                  <a:cs typeface="Arial" panose="020B0604020202020204" pitchFamily="34" charset="0"/>
                </a:rPr>
                <a:t>ở </a:t>
              </a:r>
              <a:r>
                <a:rPr lang="vi-VN" sz="2400" b="1" dirty="0">
                  <a:latin typeface="#9Slide03 SFU Futura_12" panose="00000400000000000000" pitchFamily="2" charset="0"/>
                  <a:cs typeface="Arial" panose="020B0604020202020204" pitchFamily="34" charset="0"/>
                </a:rPr>
                <a:t>châu Âu</a:t>
              </a:r>
              <a:endParaRPr lang="en-US" sz="2400" b="1" dirty="0">
                <a:latin typeface="#9Slide03 SFU Futura_12" panose="00000400000000000000" pitchFamily="2" charset="0"/>
                <a:cs typeface="Arial" panose="020B0604020202020204" pitchFamily="34" charset="0"/>
              </a:endParaRPr>
            </a:p>
          </p:txBody>
        </p:sp>
        <p:pic>
          <p:nvPicPr>
            <p:cNvPr id="63"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p:cNvGrpSpPr/>
          <p:nvPr/>
        </p:nvGrpSpPr>
        <p:grpSpPr>
          <a:xfrm>
            <a:off x="0" y="4097963"/>
            <a:ext cx="5871809" cy="1023421"/>
            <a:chOff x="0" y="1111961"/>
            <a:chExt cx="5871809" cy="1023421"/>
          </a:xfrm>
        </p:grpSpPr>
        <p:grpSp>
          <p:nvGrpSpPr>
            <p:cNvPr id="67" name="Group 66">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0" name="Rectangle 6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3</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8" name="Rectangle 67"/>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bảo </a:t>
              </a:r>
              <a:r>
                <a:rPr lang="vi-VN" sz="2400" b="1" dirty="0">
                  <a:latin typeface="#9Slide03 SFU Futura_12" panose="00000400000000000000" pitchFamily="2" charset="0"/>
                  <a:cs typeface="Arial" panose="020B0604020202020204" pitchFamily="34" charset="0"/>
                </a:rPr>
                <a:t>vệ đa dạng sinh học ở châu Âu</a:t>
              </a:r>
              <a:endParaRPr lang="en-US" sz="2400" b="1" dirty="0">
                <a:latin typeface="#9Slide03 SFU Futura_12" panose="00000400000000000000" pitchFamily="2" charset="0"/>
                <a:cs typeface="Arial" panose="020B0604020202020204" pitchFamily="34" charset="0"/>
              </a:endParaRPr>
            </a:p>
          </p:txBody>
        </p:sp>
        <p:pic>
          <p:nvPicPr>
            <p:cNvPr id="69"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0" y="5522003"/>
            <a:ext cx="5883311" cy="1023421"/>
            <a:chOff x="0" y="1111961"/>
            <a:chExt cx="5883311" cy="1023421"/>
          </a:xfrm>
        </p:grpSpPr>
        <p:grpSp>
          <p:nvGrpSpPr>
            <p:cNvPr id="73" name="Group 72">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6" name="Rectangle 75">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4</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74" name="Rectangle 73"/>
            <p:cNvSpPr/>
            <p:nvPr/>
          </p:nvSpPr>
          <p:spPr>
            <a:xfrm>
              <a:off x="2054616" y="1162399"/>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ứng </a:t>
              </a:r>
              <a:r>
                <a:rPr lang="vi-VN" sz="2400" b="1" dirty="0">
                  <a:latin typeface="#9Slide03 SFU Futura_12" panose="00000400000000000000" pitchFamily="2" charset="0"/>
                  <a:cs typeface="Arial" panose="020B0604020202020204" pitchFamily="34" charset="0"/>
                </a:rPr>
                <a:t>phó với biến đổi khí hậu ở châu Âu</a:t>
              </a:r>
              <a:endParaRPr lang="en-US" sz="2400" b="1" dirty="0">
                <a:latin typeface="#9Slide03 SFU Futura_12" panose="00000400000000000000" pitchFamily="2" charset="0"/>
                <a:cs typeface="Arial" panose="020B0604020202020204" pitchFamily="34" charset="0"/>
              </a:endParaRPr>
            </a:p>
          </p:txBody>
        </p:sp>
        <p:pic>
          <p:nvPicPr>
            <p:cNvPr id="75"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 mind map free vector eps, cdr, ai, svg vector illustration graphic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238" y="1535430"/>
            <a:ext cx="6173658" cy="45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3505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772BF436-7BD4-4579-A6F2-62E5A22A1D10}"/>
              </a:ext>
            </a:extLst>
          </p:cNvPr>
          <p:cNvGrpSpPr/>
          <p:nvPr/>
        </p:nvGrpSpPr>
        <p:grpSpPr>
          <a:xfrm>
            <a:off x="-14068" y="3963819"/>
            <a:ext cx="12206068" cy="6824236"/>
            <a:chOff x="-14068" y="33764"/>
            <a:chExt cx="12206068" cy="6824236"/>
          </a:xfrm>
        </p:grpSpPr>
        <p:cxnSp>
          <p:nvCxnSpPr>
            <p:cNvPr id="5" name="Đường nối Thẳng 4">
              <a:extLst>
                <a:ext uri="{FF2B5EF4-FFF2-40B4-BE49-F238E27FC236}">
                  <a16:creationId xmlns:a16="http://schemas.microsoft.com/office/drawing/2014/main" id="{01CD522B-5A40-446E-8D76-A9F64D79D5F4}"/>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7" name="Đường nối Thẳng 6">
              <a:extLst>
                <a:ext uri="{FF2B5EF4-FFF2-40B4-BE49-F238E27FC236}">
                  <a16:creationId xmlns:a16="http://schemas.microsoft.com/office/drawing/2014/main" id="{67588598-0289-4BA3-BC41-E9CC3FDB78FD}"/>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4" name="Đường nối Thẳng 3">
            <a:extLst>
              <a:ext uri="{FF2B5EF4-FFF2-40B4-BE49-F238E27FC236}">
                <a16:creationId xmlns:a16="http://schemas.microsoft.com/office/drawing/2014/main" id="{D16FDA3E-50E7-4E77-B307-BE6A51399654}"/>
              </a:ext>
            </a:extLst>
          </p:cNvPr>
          <p:cNvCxnSpPr>
            <a:cxnSpLocks/>
          </p:cNvCxnSpPr>
          <p:nvPr/>
        </p:nvCxnSpPr>
        <p:spPr>
          <a:xfrm flipH="1" flipV="1">
            <a:off x="6078389" y="1111961"/>
            <a:ext cx="1181" cy="5726561"/>
          </a:xfrm>
          <a:prstGeom prst="line">
            <a:avLst/>
          </a:prstGeom>
          <a:noFill/>
          <a:ln w="76200" cap="flat" cmpd="sng" algn="ctr">
            <a:solidFill>
              <a:srgbClr val="92D050"/>
            </a:solidFill>
            <a:prstDash val="solid"/>
            <a:miter lim="800000"/>
          </a:ln>
          <a:effectLst/>
        </p:spPr>
      </p:cxnSp>
      <p:sp>
        <p:nvSpPr>
          <p:cNvPr id="41" name="Rectangle 40">
            <a:extLst>
              <a:ext uri="{FF2B5EF4-FFF2-40B4-BE49-F238E27FC236}">
                <a16:creationId xmlns:a16="http://schemas.microsoft.com/office/drawing/2014/main" id="{81F2071E-DF8C-495C-8676-8F839E06F04F}"/>
              </a:ext>
            </a:extLst>
          </p:cNvPr>
          <p:cNvSpPr/>
          <p:nvPr/>
        </p:nvSpPr>
        <p:spPr>
          <a:xfrm>
            <a:off x="2289606" y="36031"/>
            <a:ext cx="7722808"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smtClean="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THẢO LUẬN NHÓM</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50" name="Picture 49">
            <a:extLst>
              <a:ext uri="{FF2B5EF4-FFF2-40B4-BE49-F238E27FC236}">
                <a16:creationId xmlns:a16="http://schemas.microsoft.com/office/drawing/2014/main" id="{8B10C7E0-61B3-41E0-B655-73B5F829768A}"/>
              </a:ext>
            </a:extLst>
          </p:cNvPr>
          <p:cNvPicPr>
            <a:picLocks noChangeAspect="1"/>
          </p:cNvPicPr>
          <p:nvPr/>
        </p:nvPicPr>
        <p:blipFill>
          <a:blip r:embed="rId2"/>
          <a:stretch>
            <a:fillRect/>
          </a:stretch>
        </p:blipFill>
        <p:spPr>
          <a:xfrm>
            <a:off x="1472408" y="31807"/>
            <a:ext cx="1381608" cy="1036206"/>
          </a:xfrm>
          <a:prstGeom prst="rect">
            <a:avLst/>
          </a:prstGeom>
        </p:spPr>
      </p:pic>
      <p:grpSp>
        <p:nvGrpSpPr>
          <p:cNvPr id="38" name="Group 37"/>
          <p:cNvGrpSpPr/>
          <p:nvPr/>
        </p:nvGrpSpPr>
        <p:grpSpPr>
          <a:xfrm>
            <a:off x="0" y="1111961"/>
            <a:ext cx="5871809" cy="1023421"/>
            <a:chOff x="0" y="1111961"/>
            <a:chExt cx="5871809" cy="1023421"/>
          </a:xfrm>
        </p:grpSpPr>
        <p:grpSp>
          <p:nvGrpSpPr>
            <p:cNvPr id="9" name="Group 8">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10" name="Rectangle 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1</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37" name="Rectangle 36"/>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không khí ở châu Âu</a:t>
              </a:r>
              <a:endParaRPr lang="en-US" sz="2400" b="1" dirty="0">
                <a:latin typeface="#9Slide03 SFU Futura_12" panose="00000400000000000000" pitchFamily="2" charset="0"/>
                <a:cs typeface="Arial" panose="020B0604020202020204" pitchFamily="34" charset="0"/>
              </a:endParaRPr>
            </a:p>
          </p:txBody>
        </p:sp>
        <p:pic>
          <p:nvPicPr>
            <p:cNvPr id="1026"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p:cNvGrpSpPr/>
          <p:nvPr/>
        </p:nvGrpSpPr>
        <p:grpSpPr>
          <a:xfrm>
            <a:off x="6287332" y="1135721"/>
            <a:ext cx="5871809" cy="1023421"/>
            <a:chOff x="0" y="1111961"/>
            <a:chExt cx="5871809" cy="1023421"/>
          </a:xfrm>
        </p:grpSpPr>
        <p:grpSp>
          <p:nvGrpSpPr>
            <p:cNvPr id="61" name="Group 60">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64" name="Rectangle 63">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2</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2" name="Rectangle 61"/>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bảo vệ môi trường </a:t>
              </a:r>
              <a:r>
                <a:rPr lang="en-US" sz="2400" b="1" dirty="0" err="1" smtClean="0">
                  <a:latin typeface="#9Slide03 SFU Futura_12" panose="00000400000000000000" pitchFamily="2" charset="0"/>
                  <a:cs typeface="Arial" panose="020B0604020202020204" pitchFamily="34" charset="0"/>
                </a:rPr>
                <a:t>nước</a:t>
              </a:r>
              <a:r>
                <a:rPr lang="en-US" sz="2400" b="1" dirty="0" smtClean="0">
                  <a:latin typeface="#9Slide03 SFU Futura_12" panose="00000400000000000000" pitchFamily="2" charset="0"/>
                  <a:cs typeface="Arial" panose="020B0604020202020204" pitchFamily="34" charset="0"/>
                </a:rPr>
                <a:t> </a:t>
              </a:r>
              <a:r>
                <a:rPr lang="vi-VN" sz="2400" b="1" dirty="0" smtClean="0">
                  <a:latin typeface="#9Slide03 SFU Futura_12" panose="00000400000000000000" pitchFamily="2" charset="0"/>
                  <a:cs typeface="Arial" panose="020B0604020202020204" pitchFamily="34" charset="0"/>
                </a:rPr>
                <a:t>ở </a:t>
              </a:r>
              <a:r>
                <a:rPr lang="vi-VN" sz="2400" b="1" dirty="0">
                  <a:latin typeface="#9Slide03 SFU Futura_12" panose="00000400000000000000" pitchFamily="2" charset="0"/>
                  <a:cs typeface="Arial" panose="020B0604020202020204" pitchFamily="34" charset="0"/>
                </a:rPr>
                <a:t>châu Âu</a:t>
              </a:r>
              <a:endParaRPr lang="en-US" sz="2400" b="1" dirty="0">
                <a:latin typeface="#9Slide03 SFU Futura_12" panose="00000400000000000000" pitchFamily="2" charset="0"/>
                <a:cs typeface="Arial" panose="020B0604020202020204" pitchFamily="34" charset="0"/>
              </a:endParaRPr>
            </a:p>
          </p:txBody>
        </p:sp>
        <p:pic>
          <p:nvPicPr>
            <p:cNvPr id="63"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p:cNvGrpSpPr/>
          <p:nvPr/>
        </p:nvGrpSpPr>
        <p:grpSpPr>
          <a:xfrm>
            <a:off x="-14068" y="4052799"/>
            <a:ext cx="5871809" cy="1023421"/>
            <a:chOff x="0" y="1111961"/>
            <a:chExt cx="5871809" cy="1023421"/>
          </a:xfrm>
        </p:grpSpPr>
        <p:grpSp>
          <p:nvGrpSpPr>
            <p:cNvPr id="67" name="Group 66">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0" name="Rectangle 69">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3</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68" name="Rectangle 67"/>
            <p:cNvSpPr/>
            <p:nvPr/>
          </p:nvSpPr>
          <p:spPr>
            <a:xfrm>
              <a:off x="2043113" y="1182276"/>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bảo </a:t>
              </a:r>
              <a:r>
                <a:rPr lang="vi-VN" sz="2400" b="1" dirty="0">
                  <a:latin typeface="#9Slide03 SFU Futura_12" panose="00000400000000000000" pitchFamily="2" charset="0"/>
                  <a:cs typeface="Arial" panose="020B0604020202020204" pitchFamily="34" charset="0"/>
                </a:rPr>
                <a:t>vệ đa dạng sinh học ở châu Âu</a:t>
              </a:r>
              <a:endParaRPr lang="en-US" sz="2400" b="1" dirty="0">
                <a:latin typeface="#9Slide03 SFU Futura_12" panose="00000400000000000000" pitchFamily="2" charset="0"/>
                <a:cs typeface="Arial" panose="020B0604020202020204" pitchFamily="34" charset="0"/>
              </a:endParaRPr>
            </a:p>
          </p:txBody>
        </p:sp>
        <p:pic>
          <p:nvPicPr>
            <p:cNvPr id="69"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6286150" y="4064678"/>
            <a:ext cx="5883311" cy="1023421"/>
            <a:chOff x="0" y="1111961"/>
            <a:chExt cx="5883311" cy="1023421"/>
          </a:xfrm>
        </p:grpSpPr>
        <p:grpSp>
          <p:nvGrpSpPr>
            <p:cNvPr id="73" name="Group 72">
              <a:extLst>
                <a:ext uri="{FF2B5EF4-FFF2-40B4-BE49-F238E27FC236}">
                  <a16:creationId xmlns:a16="http://schemas.microsoft.com/office/drawing/2014/main" id="{6B5D1E69-E127-4BFC-AFED-9C373F54C09E}"/>
                </a:ext>
              </a:extLst>
            </p:cNvPr>
            <p:cNvGrpSpPr/>
            <p:nvPr/>
          </p:nvGrpSpPr>
          <p:grpSpPr>
            <a:xfrm>
              <a:off x="0" y="1111961"/>
              <a:ext cx="5871809" cy="1023421"/>
              <a:chOff x="5461058" y="3429000"/>
              <a:chExt cx="5721971" cy="1023421"/>
            </a:xfrm>
          </p:grpSpPr>
          <p:sp>
            <p:nvSpPr>
              <p:cNvPr id="76" name="Rectangle 75">
                <a:extLst>
                  <a:ext uri="{FF2B5EF4-FFF2-40B4-BE49-F238E27FC236}">
                    <a16:creationId xmlns:a16="http://schemas.microsoft.com/office/drawing/2014/main" id="{2BC8D339-A803-436F-9A81-5F4051C05B3B}"/>
                  </a:ext>
                </a:extLst>
              </p:cNvPr>
              <p:cNvSpPr/>
              <p:nvPr/>
            </p:nvSpPr>
            <p:spPr>
              <a:xfrm>
                <a:off x="5461058" y="3429000"/>
                <a:ext cx="5721971" cy="1023421"/>
              </a:xfrm>
              <a:prstGeom prst="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Lưu đồ: Điểm Kết Thúc 147">
                <a:extLst>
                  <a:ext uri="{FF2B5EF4-FFF2-40B4-BE49-F238E27FC236}">
                    <a16:creationId xmlns:a16="http://schemas.microsoft.com/office/drawing/2014/main" id="{84C1E720-CBC7-47DA-B4DB-B4F648A44E4E}"/>
                  </a:ext>
                </a:extLst>
              </p:cNvPr>
              <p:cNvSpPr/>
              <p:nvPr/>
            </p:nvSpPr>
            <p:spPr>
              <a:xfrm>
                <a:off x="6287493" y="3452760"/>
                <a:ext cx="1164542" cy="999661"/>
              </a:xfrm>
              <a:prstGeom prst="flowChartTerminator">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9Slide05 SVNUT Triumph" panose="00000500000000000000" pitchFamily="2" charset="0"/>
                    <a:ea typeface="+mn-ea"/>
                    <a:cs typeface="+mn-cs"/>
                  </a:rPr>
                  <a:t>Nhóm</a:t>
                </a:r>
                <a:r>
                  <a:rPr kumimoji="0" lang="en-US" sz="2400" b="0" i="0" u="none" strike="noStrike" kern="1200" cap="none" spc="0" normalizeH="0" baseline="0" noProof="0" dirty="0">
                    <a:ln>
                      <a:noFill/>
                    </a:ln>
                    <a:solidFill>
                      <a:prstClr val="white"/>
                    </a:solidFill>
                    <a:effectLst/>
                    <a:uLnTx/>
                    <a:uFillTx/>
                    <a:latin typeface="#9Slide05 SVNUT Triumph" panose="00000500000000000000" pitchFamily="2" charset="0"/>
                    <a:ea typeface="+mn-ea"/>
                    <a:cs typeface="+mn-cs"/>
                  </a:rPr>
                  <a:t> </a:t>
                </a:r>
                <a:endParaRPr kumimoji="0" lang="en-US" sz="2400" b="0" i="0" u="none" strike="noStrike" kern="1200" cap="none" spc="0" normalizeH="0" baseline="0" noProof="0" dirty="0" smtClean="0">
                  <a:ln>
                    <a:noFill/>
                  </a:ln>
                  <a:solidFill>
                    <a:prstClr val="white"/>
                  </a:solidFill>
                  <a:effectLst/>
                  <a:uLnTx/>
                  <a:uFillTx/>
                  <a:latin typeface="#9Slide05 SVNUT Triumph"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FF00"/>
                    </a:solidFill>
                    <a:effectLst/>
                    <a:uLnTx/>
                    <a:uFillTx/>
                    <a:latin typeface="#9Slide05 SVNUT Triumph" panose="00000500000000000000" pitchFamily="2" charset="0"/>
                    <a:ea typeface="+mn-ea"/>
                    <a:cs typeface="+mn-cs"/>
                  </a:rPr>
                  <a:t>4</a:t>
                </a:r>
                <a:endParaRPr kumimoji="0" lang="en-US" sz="4400" b="0" i="0" u="none" strike="noStrike" kern="1200" cap="none" spc="0" normalizeH="0" baseline="0" noProof="0" dirty="0">
                  <a:ln>
                    <a:noFill/>
                  </a:ln>
                  <a:solidFill>
                    <a:srgbClr val="FFFF00"/>
                  </a:solidFill>
                  <a:effectLst/>
                  <a:uLnTx/>
                  <a:uFillTx/>
                  <a:latin typeface="#9Slide05 SVNUT Triumph" panose="00000500000000000000" pitchFamily="2" charset="0"/>
                  <a:ea typeface="+mn-ea"/>
                  <a:cs typeface="+mn-cs"/>
                </a:endParaRPr>
              </a:p>
            </p:txBody>
          </p:sp>
        </p:grpSp>
        <p:sp>
          <p:nvSpPr>
            <p:cNvPr id="74" name="Rectangle 73"/>
            <p:cNvSpPr/>
            <p:nvPr/>
          </p:nvSpPr>
          <p:spPr>
            <a:xfrm>
              <a:off x="2054616" y="1162399"/>
              <a:ext cx="3828695" cy="830997"/>
            </a:xfrm>
            <a:prstGeom prst="rect">
              <a:avLst/>
            </a:prstGeom>
          </p:spPr>
          <p:txBody>
            <a:bodyPr wrap="square">
              <a:spAutoFit/>
            </a:bodyPr>
            <a:lstStyle/>
            <a:p>
              <a:pPr algn="just"/>
              <a:r>
                <a:rPr lang="vi-VN" sz="2400" b="1" dirty="0" smtClean="0">
                  <a:latin typeface="#9Slide03 SFU Futura_12" panose="00000400000000000000" pitchFamily="2" charset="0"/>
                  <a:cs typeface="Arial" panose="020B0604020202020204" pitchFamily="34" charset="0"/>
                </a:rPr>
                <a:t>Tìm </a:t>
              </a:r>
              <a:r>
                <a:rPr lang="vi-VN" sz="2400" b="1" dirty="0">
                  <a:latin typeface="#9Slide03 SFU Futura_12" panose="00000400000000000000" pitchFamily="2" charset="0"/>
                  <a:cs typeface="Arial" panose="020B0604020202020204" pitchFamily="34" charset="0"/>
                </a:rPr>
                <a:t>hiểu về </a:t>
              </a:r>
              <a:r>
                <a:rPr lang="vi-VN" sz="2400" b="1" dirty="0" smtClean="0">
                  <a:latin typeface="#9Slide03 SFU Futura_12" panose="00000400000000000000" pitchFamily="2" charset="0"/>
                  <a:cs typeface="Arial" panose="020B0604020202020204" pitchFamily="34" charset="0"/>
                </a:rPr>
                <a:t>ứng </a:t>
              </a:r>
              <a:r>
                <a:rPr lang="vi-VN" sz="2400" b="1" dirty="0">
                  <a:latin typeface="#9Slide03 SFU Futura_12" panose="00000400000000000000" pitchFamily="2" charset="0"/>
                  <a:cs typeface="Arial" panose="020B0604020202020204" pitchFamily="34" charset="0"/>
                </a:rPr>
                <a:t>phó với biến đổi khí hậu ở châu Âu</a:t>
              </a:r>
              <a:endParaRPr lang="en-US" sz="2400" b="1" dirty="0">
                <a:latin typeface="#9Slide03 SFU Futura_12" panose="00000400000000000000" pitchFamily="2" charset="0"/>
                <a:cs typeface="Arial" panose="020B0604020202020204" pitchFamily="34" charset="0"/>
              </a:endParaRPr>
            </a:p>
          </p:txBody>
        </p:sp>
        <p:pic>
          <p:nvPicPr>
            <p:cNvPr id="75" name="Picture 2" descr="Free Team Icon. SVG, EPS, JPG, PNG. Download Team Icon."/>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34768" y1="38079" x2="34768" y2="38079"/>
                          <a14:foregroundMark x1="52980" y1="38079" x2="52980" y2="38079"/>
                          <a14:foregroundMark x1="51490" y1="38245" x2="51490" y2="38245"/>
                          <a14:foregroundMark x1="67384" y1="37252" x2="67384" y2="37252"/>
                          <a14:foregroundMark x1="67550" y1="37086" x2="67550" y2="37086"/>
                        </a14:backgroundRemoval>
                      </a14:imgEffect>
                    </a14:imgLayer>
                  </a14:imgProps>
                </a:ext>
                <a:ext uri="{28A0092B-C50C-407E-A947-70E740481C1C}">
                  <a14:useLocalDpi xmlns:a14="http://schemas.microsoft.com/office/drawing/2010/main" val="0"/>
                </a:ext>
              </a:extLst>
            </a:blip>
            <a:srcRect l="24365" t="32782" r="22986" b="31457"/>
            <a:stretch/>
          </p:blipFill>
          <p:spPr bwMode="auto">
            <a:xfrm>
              <a:off x="58437" y="1419151"/>
              <a:ext cx="874679" cy="594122"/>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Picture 77">
            <a:extLst>
              <a:ext uri="{FF2B5EF4-FFF2-40B4-BE49-F238E27FC236}">
                <a16:creationId xmlns:a16="http://schemas.microsoft.com/office/drawing/2014/main" id="{2F6011EE-DB3B-4E2E-B691-91378262E6FC}"/>
              </a:ext>
            </a:extLst>
          </p:cNvPr>
          <p:cNvPicPr>
            <a:picLocks noChangeAspect="1"/>
          </p:cNvPicPr>
          <p:nvPr/>
        </p:nvPicPr>
        <p:blipFill>
          <a:blip r:embed="rId5">
            <a:extLst/>
          </a:blip>
          <a:stretch>
            <a:fillRect/>
          </a:stretch>
        </p:blipFill>
        <p:spPr>
          <a:xfrm>
            <a:off x="5503779" y="3667870"/>
            <a:ext cx="1235627" cy="666270"/>
          </a:xfrm>
          <a:prstGeom prst="rect">
            <a:avLst/>
          </a:prstGeom>
        </p:spPr>
      </p:pic>
      <p:sp>
        <p:nvSpPr>
          <p:cNvPr id="47" name="Rectangle 46"/>
          <p:cNvSpPr/>
          <p:nvPr/>
        </p:nvSpPr>
        <p:spPr>
          <a:xfrm>
            <a:off x="162859" y="2262464"/>
            <a:ext cx="6096000" cy="1508105"/>
          </a:xfrm>
          <a:prstGeom prst="rect">
            <a:avLst/>
          </a:prstGeom>
        </p:spPr>
        <p:txBody>
          <a:bodyPr>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Nguyên</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nhân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Biểu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hiện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Hậu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Giải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bảo</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vệ</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môi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trường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không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effectLst/>
              <a:latin typeface="#9Slide03 SFU Futura_12" panose="020B0604020202020204" charset="0"/>
              <a:ea typeface="Tahoma" panose="020B0604030504040204" pitchFamily="34" charset="0"/>
            </a:endParaRPr>
          </a:p>
        </p:txBody>
      </p:sp>
      <p:sp>
        <p:nvSpPr>
          <p:cNvPr id="80" name="Rectangle 79"/>
          <p:cNvSpPr/>
          <p:nvPr/>
        </p:nvSpPr>
        <p:spPr>
          <a:xfrm>
            <a:off x="6460205" y="2220518"/>
            <a:ext cx="6096000" cy="1508105"/>
          </a:xfrm>
          <a:prstGeom prst="rect">
            <a:avLst/>
          </a:prstGeom>
        </p:spPr>
        <p:txBody>
          <a:bodyPr>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Nguyên</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smtClean="0">
                <a:solidFill>
                  <a:srgbClr val="C00000"/>
                </a:solidFill>
                <a:latin typeface="#9Slide03 SFU Futura_12" panose="020B0604020202020204" charset="0"/>
                <a:ea typeface="Cambria" panose="02040503050406030204" pitchFamily="18" charset="0"/>
              </a:rPr>
              <a:t>nhân</a:t>
            </a:r>
            <a:r>
              <a:rPr lang="en-US" sz="2000" b="1" i="1" dirty="0" smtClean="0">
                <a:solidFill>
                  <a:srgbClr val="C00000"/>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của</a:t>
            </a:r>
            <a:r>
              <a:rPr lang="en-US" sz="2000" i="1" dirty="0" smtClean="0">
                <a:solidFill>
                  <a:srgbClr val="0033CC"/>
                </a:solidFill>
                <a:latin typeface="#9Slide03 SFU Futura_12" panose="020B0604020202020204" charset="0"/>
                <a:ea typeface="Cambria" panose="02040503050406030204" pitchFamily="18" charset="0"/>
              </a:rPr>
              <a:t> ô </a:t>
            </a:r>
            <a:r>
              <a:rPr lang="en-US" sz="2000" i="1" dirty="0" err="1" smtClean="0">
                <a:solidFill>
                  <a:srgbClr val="0033CC"/>
                </a:solidFill>
                <a:latin typeface="#9Slide03 SFU Futura_12" panose="020B0604020202020204" charset="0"/>
                <a:ea typeface="Cambria" panose="02040503050406030204" pitchFamily="18" charset="0"/>
              </a:rPr>
              <a:t>nhiễm</a:t>
            </a:r>
            <a:r>
              <a:rPr lang="en-US" sz="2000" i="1" dirty="0" smtClean="0">
                <a:solidFill>
                  <a:srgbClr val="0033CC"/>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nước</a:t>
            </a:r>
            <a:r>
              <a:rPr lang="en-US" sz="2000" i="1" dirty="0" smtClean="0">
                <a:solidFill>
                  <a:srgbClr val="0033CC"/>
                </a:solidFill>
                <a:latin typeface="#9Slide03 SFU Futura_12" panose="020B0604020202020204" charset="0"/>
                <a:ea typeface="Cambria" panose="02040503050406030204" pitchFamily="18" charset="0"/>
              </a:rPr>
              <a:t>.</a:t>
            </a:r>
            <a:endParaRPr lang="en-US" sz="2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Biểu</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smtClean="0">
                <a:solidFill>
                  <a:srgbClr val="C00000"/>
                </a:solidFill>
                <a:latin typeface="#9Slide03 SFU Futura_12" panose="020B0604020202020204" charset="0"/>
                <a:ea typeface="Cambria" panose="02040503050406030204" pitchFamily="18" charset="0"/>
              </a:rPr>
              <a:t>hiện</a:t>
            </a:r>
            <a:r>
              <a:rPr lang="en-US" sz="2000" b="1" i="1" dirty="0" smtClean="0">
                <a:solidFill>
                  <a:srgbClr val="C00000"/>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của</a:t>
            </a:r>
            <a:r>
              <a:rPr lang="en-US" sz="2000" i="1" dirty="0" smtClean="0">
                <a:solidFill>
                  <a:srgbClr val="0033CC"/>
                </a:solidFill>
                <a:latin typeface="#9Slide03 SFU Futura_12" panose="020B0604020202020204" charset="0"/>
                <a:ea typeface="Cambria" panose="02040503050406030204" pitchFamily="18" charset="0"/>
              </a:rPr>
              <a:t> ô </a:t>
            </a:r>
            <a:r>
              <a:rPr lang="en-US" sz="2000" i="1" dirty="0" err="1" smtClean="0">
                <a:solidFill>
                  <a:srgbClr val="0033CC"/>
                </a:solidFill>
                <a:latin typeface="#9Slide03 SFU Futura_12" panose="020B0604020202020204" charset="0"/>
                <a:ea typeface="Cambria" panose="02040503050406030204" pitchFamily="18" charset="0"/>
              </a:rPr>
              <a:t>nhiễm</a:t>
            </a:r>
            <a:r>
              <a:rPr lang="en-US" sz="2000" i="1" dirty="0" smtClean="0">
                <a:solidFill>
                  <a:srgbClr val="0033CC"/>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nước</a:t>
            </a:r>
            <a:r>
              <a:rPr lang="en-US" sz="2000" i="1" dirty="0" smtClean="0">
                <a:solidFill>
                  <a:srgbClr val="0033CC"/>
                </a:solidFill>
                <a:latin typeface="#9Slide03 SFU Futura_12" panose="020B0604020202020204" charset="0"/>
                <a:ea typeface="Cambria" panose="02040503050406030204" pitchFamily="18" charset="0"/>
              </a:rPr>
              <a:t>.</a:t>
            </a:r>
            <a:endParaRPr lang="en-US" sz="2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Hậu</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ô </a:t>
            </a:r>
            <a:r>
              <a:rPr lang="en-US" sz="2000" i="1" dirty="0" err="1">
                <a:solidFill>
                  <a:srgbClr val="0033CC"/>
                </a:solidFill>
                <a:latin typeface="#9Slide03 SFU Futura_12" panose="020B0604020202020204" charset="0"/>
                <a:ea typeface="Cambria" panose="02040503050406030204" pitchFamily="18" charset="0"/>
              </a:rPr>
              <a:t>nhiễm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nước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Giải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bảo</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vệ</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môi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trường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nước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effectLst/>
              <a:latin typeface="#9Slide03 SFU Futura_12" panose="020B0604020202020204" charset="0"/>
              <a:ea typeface="Tahoma" panose="020B0604030504040204" pitchFamily="34" charset="0"/>
            </a:endParaRPr>
          </a:p>
        </p:txBody>
      </p:sp>
      <p:sp>
        <p:nvSpPr>
          <p:cNvPr id="81" name="Rectangle 80"/>
          <p:cNvSpPr/>
          <p:nvPr/>
        </p:nvSpPr>
        <p:spPr>
          <a:xfrm>
            <a:off x="122262" y="5201349"/>
            <a:ext cx="6096000" cy="1508105"/>
          </a:xfrm>
          <a:prstGeom prst="rect">
            <a:avLst/>
          </a:prstGeom>
        </p:spPr>
        <p:txBody>
          <a:bodyPr>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Vai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trò</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Nguyên</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nhân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suy</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giảm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Hậu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suy</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giảm</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Giải</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bảo</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vệ</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dạng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sinh</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học</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effectLst/>
              <a:latin typeface="#9Slide03 SFU Futura_12" panose="020B0604020202020204" charset="0"/>
              <a:ea typeface="Tahoma" panose="020B0604030504040204" pitchFamily="34" charset="0"/>
            </a:endParaRPr>
          </a:p>
        </p:txBody>
      </p:sp>
      <p:sp>
        <p:nvSpPr>
          <p:cNvPr id="82" name="Rectangle 81"/>
          <p:cNvSpPr/>
          <p:nvPr/>
        </p:nvSpPr>
        <p:spPr>
          <a:xfrm>
            <a:off x="6510570" y="5196729"/>
            <a:ext cx="5131477" cy="1508105"/>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Nguyên</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nhân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hậu</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Biểu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hiện</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hậu</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a:solidFill>
                  <a:srgbClr val="C00000"/>
                </a:solidFill>
                <a:latin typeface="#9Slide03 SFU Futura_12" panose="020B0604020202020204" charset="0"/>
                <a:ea typeface="Cambria" panose="02040503050406030204" pitchFamily="18" charset="0"/>
              </a:rPr>
              <a:t>Hậu</a:t>
            </a:r>
            <a:r>
              <a:rPr lang="en-US" sz="2000" b="1" i="1" dirty="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quả</a:t>
            </a:r>
            <a:r>
              <a:rPr lang="en-US" sz="2000" b="1" i="1" dirty="0">
                <a:solidFill>
                  <a:srgbClr val="C00000"/>
                </a:solidFill>
                <a:latin typeface="#9Slide03 SFU Futura_12" panose="020B0604020202020204" charset="0"/>
                <a:ea typeface="Cambria" panose="02040503050406030204" pitchFamily="18" charset="0"/>
              </a:rPr>
              <a:t> </a:t>
            </a:r>
            <a:r>
              <a:rPr lang="en-US" sz="2000" i="1" dirty="0">
                <a:solidFill>
                  <a:srgbClr val="0033CC"/>
                </a:solidFill>
                <a:latin typeface="#9Slide03 SFU Futura_12" panose="020B0604020202020204" charset="0"/>
                <a:ea typeface="Cambria" panose="02040503050406030204" pitchFamily="18" charset="0"/>
              </a:rPr>
              <a:t>(</a:t>
            </a:r>
            <a:r>
              <a:rPr lang="en-US" sz="2000" i="1" dirty="0" err="1">
                <a:solidFill>
                  <a:srgbClr val="0033CC"/>
                </a:solidFill>
                <a:latin typeface="#9Slide03 SFU Futura_12" panose="020B0604020202020204" charset="0"/>
                <a:ea typeface="Cambria" panose="02040503050406030204" pitchFamily="18" charset="0"/>
              </a:rPr>
              <a:t>tác</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hại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của</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smtClean="0">
                <a:solidFill>
                  <a:srgbClr val="0033CC"/>
                </a:solidFill>
                <a:latin typeface="#9Slide03 SFU Futura_12" panose="020B0604020202020204" charset="0"/>
                <a:ea typeface="Cambria" panose="02040503050406030204" pitchFamily="18" charset="0"/>
              </a:rPr>
              <a:t>hậu</a:t>
            </a:r>
            <a:r>
              <a:rPr lang="en-US" sz="2000" i="1" dirty="0" smtClean="0">
                <a:solidFill>
                  <a:srgbClr val="0033CC"/>
                </a:solidFill>
                <a:latin typeface="#9Slide03 SFU Futura_12" panose="020B0604020202020204" charset="0"/>
                <a:ea typeface="Cambria" panose="02040503050406030204" pitchFamily="18" charset="0"/>
              </a:rPr>
              <a:t>.</a:t>
            </a:r>
            <a:endParaRPr lang="en-US" sz="2000" dirty="0" smtClean="0">
              <a:solidFill>
                <a:srgbClr val="0033CC"/>
              </a:solidFill>
              <a:latin typeface="#9Slide03 SFU Futura_12" panose="020B0604020202020204" charset="0"/>
              <a:ea typeface="Tahoma" panose="020B0604030504040204" pitchFamily="34" charset="0"/>
            </a:endParaRPr>
          </a:p>
          <a:p>
            <a:pPr marL="342900" marR="0" lvl="0" indent="-342900" algn="just">
              <a:lnSpc>
                <a:spcPct val="115000"/>
              </a:lnSpc>
              <a:spcBef>
                <a:spcPts val="0"/>
              </a:spcBef>
              <a:spcAft>
                <a:spcPts val="0"/>
              </a:spcAft>
              <a:buFont typeface="Wingdings" panose="05000000000000000000" pitchFamily="2" charset="2"/>
              <a:buChar char=""/>
            </a:pPr>
            <a:r>
              <a:rPr lang="en-US" sz="2000" b="1" i="1" dirty="0" err="1" smtClean="0">
                <a:solidFill>
                  <a:srgbClr val="C00000"/>
                </a:solidFill>
                <a:latin typeface="#9Slide03 SFU Futura_12" panose="020B0604020202020204" charset="0"/>
                <a:ea typeface="Cambria" panose="02040503050406030204" pitchFamily="18" charset="0"/>
              </a:rPr>
              <a:t>Giải</a:t>
            </a:r>
            <a:r>
              <a:rPr lang="en-US" sz="2000" b="1" i="1" dirty="0" smtClean="0">
                <a:solidFill>
                  <a:srgbClr val="C00000"/>
                </a:solidFill>
                <a:latin typeface="#9Slide03 SFU Futura_12" panose="020B0604020202020204" charset="0"/>
                <a:ea typeface="Cambria" panose="02040503050406030204" pitchFamily="18" charset="0"/>
              </a:rPr>
              <a:t> </a:t>
            </a:r>
            <a:r>
              <a:rPr lang="en-US" sz="2000" b="1" i="1" dirty="0" err="1">
                <a:solidFill>
                  <a:srgbClr val="C00000"/>
                </a:solidFill>
                <a:latin typeface="#9Slide03 SFU Futura_12" panose="020B0604020202020204" charset="0"/>
                <a:ea typeface="Cambria" panose="02040503050406030204" pitchFamily="18" charset="0"/>
              </a:rPr>
              <a:t>pháp</a:t>
            </a:r>
            <a:r>
              <a:rPr lang="en-US" sz="2000" b="1" i="1" dirty="0">
                <a:solidFill>
                  <a:srgbClr val="C00000"/>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ứng</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phó</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với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biến</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đổi</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khí</a:t>
            </a:r>
            <a:r>
              <a:rPr lang="en-US" sz="2000" i="1" dirty="0">
                <a:solidFill>
                  <a:srgbClr val="0033CC"/>
                </a:solidFill>
                <a:latin typeface="#9Slide03 SFU Futura_12" panose="020B0604020202020204" charset="0"/>
                <a:ea typeface="Cambria" panose="02040503050406030204" pitchFamily="18" charset="0"/>
              </a:rPr>
              <a:t> </a:t>
            </a:r>
            <a:r>
              <a:rPr lang="en-US" sz="2000" i="1" dirty="0" err="1">
                <a:solidFill>
                  <a:srgbClr val="0033CC"/>
                </a:solidFill>
                <a:latin typeface="#9Slide03 SFU Futura_12" panose="020B0604020202020204" charset="0"/>
                <a:ea typeface="Cambria" panose="02040503050406030204" pitchFamily="18" charset="0"/>
              </a:rPr>
              <a:t>hậu</a:t>
            </a:r>
            <a:r>
              <a:rPr lang="en-US" sz="2000" i="1" dirty="0">
                <a:solidFill>
                  <a:srgbClr val="0033CC"/>
                </a:solidFill>
                <a:latin typeface="#9Slide03 SFU Futura_12" panose="020B0604020202020204" charset="0"/>
                <a:ea typeface="Cambria" panose="02040503050406030204" pitchFamily="18" charset="0"/>
              </a:rPr>
              <a:t>.</a:t>
            </a:r>
            <a:endParaRPr lang="en-US" sz="2000" dirty="0">
              <a:solidFill>
                <a:srgbClr val="0033CC"/>
              </a:solidFill>
              <a:latin typeface="#9Slide03 SFU Futura_12" panose="020B0604020202020204" charset="0"/>
            </a:endParaRPr>
          </a:p>
        </p:txBody>
      </p:sp>
    </p:spTree>
    <p:extLst>
      <p:ext uri="{BB962C8B-B14F-4D97-AF65-F5344CB8AC3E}">
        <p14:creationId xmlns:p14="http://schemas.microsoft.com/office/powerpoint/2010/main" val="6367402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6660</TotalTime>
  <Words>2247</Words>
  <Application>Microsoft Office PowerPoint</Application>
  <PresentationFormat>Widescreen</PresentationFormat>
  <Paragraphs>515</Paragraphs>
  <Slides>32</Slides>
  <Notes>16</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32</vt:i4>
      </vt:variant>
    </vt:vector>
  </HeadingPairs>
  <TitlesOfParts>
    <vt:vector size="52" baseType="lpstr">
      <vt:lpstr>Times New Roman</vt:lpstr>
      <vt:lpstr>Wingdings</vt:lpstr>
      <vt:lpstr>Lato Regular</vt:lpstr>
      <vt:lpstr>Tahoma</vt:lpstr>
      <vt:lpstr>#9Slide03 BoosterNextFYBlack</vt:lpstr>
      <vt:lpstr>Calibri</vt:lpstr>
      <vt:lpstr>#9Slide03 SFU Futura_03</vt:lpstr>
      <vt:lpstr>Arial</vt:lpstr>
      <vt:lpstr>#9Slide03 Arima Madurai Black</vt:lpstr>
      <vt:lpstr>Cambria</vt:lpstr>
      <vt:lpstr>#9Slide05 SVNClementine</vt:lpstr>
      <vt:lpstr>#9Slide07 IcielKoni</vt:lpstr>
      <vt:lpstr>#9Slide03 SFU Futura_12</vt:lpstr>
      <vt:lpstr>#9Slide05 Great Vibes</vt:lpstr>
      <vt:lpstr>#9Slide04 Pridi SemiBold</vt:lpstr>
      <vt:lpstr>#9Slide03 Oswald Medium</vt:lpstr>
      <vt:lpstr>Calibri Light</vt:lpstr>
      <vt:lpstr>#9Slide05 SVNUT Triumph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265</cp:revision>
  <dcterms:created xsi:type="dcterms:W3CDTF">2021-07-21T02:55:04Z</dcterms:created>
  <dcterms:modified xsi:type="dcterms:W3CDTF">2022-09-28T03:35:42Z</dcterms:modified>
</cp:coreProperties>
</file>